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5"/>
  </p:notesMasterIdLst>
  <p:sldIdLst>
    <p:sldId id="409" r:id="rId3"/>
    <p:sldId id="414" r:id="rId4"/>
    <p:sldId id="427" r:id="rId5"/>
    <p:sldId id="487" r:id="rId6"/>
    <p:sldId id="412" r:id="rId7"/>
    <p:sldId id="413" r:id="rId8"/>
    <p:sldId id="424" r:id="rId9"/>
    <p:sldId id="425" r:id="rId10"/>
    <p:sldId id="422" r:id="rId11"/>
    <p:sldId id="423" r:id="rId12"/>
    <p:sldId id="488" r:id="rId13"/>
    <p:sldId id="428" r:id="rId14"/>
    <p:sldId id="484" r:id="rId15"/>
    <p:sldId id="430" r:id="rId16"/>
    <p:sldId id="485" r:id="rId17"/>
    <p:sldId id="480" r:id="rId18"/>
    <p:sldId id="489" r:id="rId19"/>
    <p:sldId id="486" r:id="rId20"/>
    <p:sldId id="432" r:id="rId21"/>
    <p:sldId id="431" r:id="rId22"/>
    <p:sldId id="544" r:id="rId23"/>
    <p:sldId id="492" r:id="rId24"/>
    <p:sldId id="494" r:id="rId25"/>
    <p:sldId id="495" r:id="rId26"/>
    <p:sldId id="490" r:id="rId27"/>
    <p:sldId id="435" r:id="rId28"/>
    <p:sldId id="470" r:id="rId29"/>
    <p:sldId id="444" r:id="rId30"/>
    <p:sldId id="446" r:id="rId31"/>
    <p:sldId id="445" r:id="rId32"/>
    <p:sldId id="469" r:id="rId33"/>
    <p:sldId id="436" r:id="rId34"/>
    <p:sldId id="471" r:id="rId35"/>
    <p:sldId id="438" r:id="rId36"/>
    <p:sldId id="439" r:id="rId37"/>
    <p:sldId id="440" r:id="rId38"/>
    <p:sldId id="441" r:id="rId39"/>
    <p:sldId id="472" r:id="rId40"/>
    <p:sldId id="453" r:id="rId41"/>
    <p:sldId id="468" r:id="rId42"/>
    <p:sldId id="455" r:id="rId43"/>
    <p:sldId id="456" r:id="rId44"/>
    <p:sldId id="454" r:id="rId46"/>
    <p:sldId id="457" r:id="rId47"/>
    <p:sldId id="500" r:id="rId48"/>
    <p:sldId id="498" r:id="rId49"/>
    <p:sldId id="499" r:id="rId50"/>
    <p:sldId id="501" r:id="rId51"/>
    <p:sldId id="502" r:id="rId52"/>
    <p:sldId id="493" r:id="rId53"/>
    <p:sldId id="491" r:id="rId54"/>
    <p:sldId id="463" r:id="rId55"/>
    <p:sldId id="547" r:id="rId56"/>
  </p:sldIdLst>
  <p:sldSz cx="12192000" cy="6858000"/>
  <p:notesSz cx="6858000" cy="9144000"/>
  <p:custDataLst>
    <p:tags r:id="rId6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56" userDrawn="1">
          <p15:clr>
            <a:srgbClr val="A4A3A4"/>
          </p15:clr>
        </p15:guide>
        <p15:guide id="2" pos="384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E8456"/>
    <a:srgbClr val="EF7C4A"/>
    <a:srgbClr val="A5A5A5"/>
    <a:srgbClr val="6DDEED"/>
    <a:srgbClr val="FD286B"/>
    <a:srgbClr val="FDC80A"/>
    <a:srgbClr val="090504"/>
    <a:srgbClr val="CB3F37"/>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78" autoAdjust="0"/>
    <p:restoredTop sz="94660"/>
  </p:normalViewPr>
  <p:slideViewPr>
    <p:cSldViewPr snapToGrid="0" showGuides="1">
      <p:cViewPr varScale="1">
        <p:scale>
          <a:sx n="107" d="100"/>
          <a:sy n="107" d="100"/>
        </p:scale>
        <p:origin x="138" y="528"/>
      </p:cViewPr>
      <p:guideLst>
        <p:guide orient="horz" pos="2356"/>
        <p:guide pos="3846"/>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0" Type="http://schemas.openxmlformats.org/officeDocument/2006/relationships/tags" Target="tags/tag107.xml"/><Relationship Id="rId6" Type="http://schemas.openxmlformats.org/officeDocument/2006/relationships/slide" Target="slides/slide4.xml"/><Relationship Id="rId59" Type="http://schemas.openxmlformats.org/officeDocument/2006/relationships/tableStyles" Target="tableStyles.xml"/><Relationship Id="rId58" Type="http://schemas.openxmlformats.org/officeDocument/2006/relationships/viewProps" Target="viewProps.xml"/><Relationship Id="rId57" Type="http://schemas.openxmlformats.org/officeDocument/2006/relationships/presProps" Target="presProps.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notesMaster" Target="notesMasters/notesMaster1.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dirty="0">
              <a:sym typeface="+mn-ea"/>
            </a:endParaRPr>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dirty="0">
                <a:sym typeface="+mn-ea"/>
              </a:rPr>
              <a:t>单击此处编辑母版文本样式</a:t>
            </a:r>
            <a:endParaRPr dirty="0">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3.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64.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5.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66.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67.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68.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69.xml"/></Relationships>
</file>

<file path=ppt/slides/_rels/slide8.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70.xml"/><Relationship Id="rId4" Type="http://schemas.openxmlformats.org/officeDocument/2006/relationships/image" Target="../media/image6.jpeg"/><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3.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71.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7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73.xml"/></Relationships>
</file>

<file path=ppt/slides/_rels/slide12.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74.xml"/><Relationship Id="rId4" Type="http://schemas.openxmlformats.org/officeDocument/2006/relationships/image" Target="../media/image10.jpeg"/><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slides/_rels/slide13.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75.xml"/><Relationship Id="rId1" Type="http://schemas.openxmlformats.org/officeDocument/2006/relationships/image" Target="../media/image16.png"/></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76.xml"/><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77.xml"/><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78.xml"/></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79.xml"/><Relationship Id="rId2" Type="http://schemas.openxmlformats.org/officeDocument/2006/relationships/image" Target="../media/image24.png"/><Relationship Id="rId1" Type="http://schemas.openxmlformats.org/officeDocument/2006/relationships/image" Target="../media/image23.png"/></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80.xml"/><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image" Target="../media/image25.jpeg"/></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81.xml"/><Relationship Id="rId2" Type="http://schemas.openxmlformats.org/officeDocument/2006/relationships/image" Target="../media/image29.jpeg"/><Relationship Id="rId1" Type="http://schemas.openxmlformats.org/officeDocument/2006/relationships/image" Target="../media/image28.jpe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0.jpe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2.xml"/><Relationship Id="rId1" Type="http://schemas.openxmlformats.org/officeDocument/2006/relationships/image" Target="../media/image31.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3.xml"/><Relationship Id="rId1" Type="http://schemas.openxmlformats.org/officeDocument/2006/relationships/image" Target="../media/image32.jpe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4.xml"/><Relationship Id="rId1" Type="http://schemas.openxmlformats.org/officeDocument/2006/relationships/image" Target="../media/image33.jpe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85.xml"/></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image" Target="../media/image34.jpeg"/></Relationships>
</file>

<file path=ppt/slides/_rels/slide27.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86.xml"/><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image" Target="../media/image37.jpeg"/></Relationships>
</file>

<file path=ppt/slides/_rels/slide28.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87.xml"/><Relationship Id="rId4" Type="http://schemas.openxmlformats.org/officeDocument/2006/relationships/image" Target="../media/image43.jpeg"/><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image" Target="../media/image40.jpeg"/></Relationships>
</file>

<file path=ppt/slides/_rels/slide29.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88.xml"/><Relationship Id="rId4" Type="http://schemas.openxmlformats.org/officeDocument/2006/relationships/image" Target="../media/image47.jpeg"/><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image" Target="../media/image44.jpeg"/></Relationships>
</file>

<file path=ppt/slides/_rels/slide30.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89.xml"/><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image" Target="../media/image48.jpe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1.xml"/><Relationship Id="rId1" Type="http://schemas.openxmlformats.org/officeDocument/2006/relationships/tags" Target="../tags/tag90.xml"/></Relationships>
</file>

<file path=ppt/slides/_rels/slide3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image" Target="../media/image51.png"/></Relationships>
</file>

<file path=ppt/slides/_rels/slide3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image" Target="../media/image54.jpe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7.jpe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9.jpeg"/><Relationship Id="rId1" Type="http://schemas.openxmlformats.org/officeDocument/2006/relationships/image" Target="../media/image58.jpe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1.jpeg"/><Relationship Id="rId1" Type="http://schemas.openxmlformats.org/officeDocument/2006/relationships/image" Target="../media/image60.jpeg"/></Relationships>
</file>

<file path=ppt/slides/_rels/slide3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image" Target="../media/image62.jpeg"/></Relationships>
</file>

<file path=ppt/slides/_rels/slide3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92.xml"/><Relationship Id="rId2" Type="http://schemas.openxmlformats.org/officeDocument/2006/relationships/image" Target="../media/image66.jpeg"/><Relationship Id="rId1" Type="http://schemas.openxmlformats.org/officeDocument/2006/relationships/image" Target="../media/image65.jpeg"/></Relationships>
</file>

<file path=ppt/slides/_rels/slide39.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93.xml"/><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image" Target="../media/image67.jpeg"/></Relationships>
</file>

<file path=ppt/slides/_rels/slide40.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94.xml"/><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image" Target="../media/image70.jpeg"/></Relationships>
</file>

<file path=ppt/slides/_rels/slide4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95.xml"/><Relationship Id="rId4" Type="http://schemas.openxmlformats.org/officeDocument/2006/relationships/image" Target="../media/image76.jpeg"/><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image" Target="../media/image73.jpeg"/></Relationships>
</file>

<file path=ppt/slides/_rels/slide42.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2.xml"/><Relationship Id="rId5" Type="http://schemas.openxmlformats.org/officeDocument/2006/relationships/image" Target="../media/image81.jpeg"/><Relationship Id="rId4" Type="http://schemas.openxmlformats.org/officeDocument/2006/relationships/image" Target="../media/image80.jpeg"/><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image" Target="../media/image77.jpe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96.xml"/><Relationship Id="rId1" Type="http://schemas.openxmlformats.org/officeDocument/2006/relationships/image" Target="../media/image82.jpeg"/></Relationships>
</file>

<file path=ppt/slides/_rels/slide4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97.xml"/><Relationship Id="rId3" Type="http://schemas.openxmlformats.org/officeDocument/2006/relationships/image" Target="../media/image85.jpeg"/><Relationship Id="rId2" Type="http://schemas.openxmlformats.org/officeDocument/2006/relationships/image" Target="../media/image84.png"/><Relationship Id="rId1" Type="http://schemas.openxmlformats.org/officeDocument/2006/relationships/image" Target="../media/image83.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6.jpeg"/></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7.jpeg"/></Relationships>
</file>

<file path=ppt/slides/_rels/slide48.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102.xml"/><Relationship Id="rId6" Type="http://schemas.openxmlformats.org/officeDocument/2006/relationships/tags" Target="../tags/tag101.xml"/><Relationship Id="rId5" Type="http://schemas.openxmlformats.org/officeDocument/2006/relationships/tags" Target="../tags/tag100.xml"/><Relationship Id="rId4" Type="http://schemas.openxmlformats.org/officeDocument/2006/relationships/image" Target="../media/image89.jpeg"/><Relationship Id="rId3" Type="http://schemas.openxmlformats.org/officeDocument/2006/relationships/tags" Target="../tags/tag99.xml"/><Relationship Id="rId2" Type="http://schemas.openxmlformats.org/officeDocument/2006/relationships/image" Target="../media/image88.jpeg"/><Relationship Id="rId1" Type="http://schemas.openxmlformats.org/officeDocument/2006/relationships/tags" Target="../tags/tag98.xml"/></Relationships>
</file>

<file path=ppt/slides/_rels/slide49.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103.xml"/><Relationship Id="rId3" Type="http://schemas.openxmlformats.org/officeDocument/2006/relationships/image" Target="../media/image92.png"/><Relationship Id="rId2" Type="http://schemas.openxmlformats.org/officeDocument/2006/relationships/image" Target="../media/image91.jpeg"/><Relationship Id="rId1" Type="http://schemas.openxmlformats.org/officeDocument/2006/relationships/image" Target="../media/image90.jpe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04.xml"/><Relationship Id="rId1" Type="http://schemas.openxmlformats.org/officeDocument/2006/relationships/image" Target="../media/image93.jpeg"/></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0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06.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1"/>
          <a:srcRect l="13735" t="3435" r="8074" b="3723"/>
          <a:stretch>
            <a:fillRect/>
          </a:stretch>
        </p:blipFill>
        <p:spPr>
          <a:xfrm rot="5400000">
            <a:off x="2678915" y="-2678915"/>
            <a:ext cx="6858002" cy="12215832"/>
          </a:xfrm>
          <a:prstGeom prst="rect">
            <a:avLst/>
          </a:prstGeom>
        </p:spPr>
      </p:pic>
      <p:sp>
        <p:nvSpPr>
          <p:cNvPr id="11" name="文本框 10"/>
          <p:cNvSpPr txBox="1"/>
          <p:nvPr/>
        </p:nvSpPr>
        <p:spPr>
          <a:xfrm>
            <a:off x="2710815" y="3051851"/>
            <a:ext cx="6783070" cy="1938992"/>
          </a:xfrm>
          <a:prstGeom prst="rect">
            <a:avLst/>
          </a:prstGeom>
          <a:noFill/>
        </p:spPr>
        <p:txBody>
          <a:bodyPr wrap="square" rtlCol="0">
            <a:spAutoFit/>
          </a:bodyPr>
          <a:lstStyle/>
          <a:p>
            <a:r>
              <a:rPr lang="en-US" altLang="zh-CN" sz="6000">
                <a:cs typeface="+mn-ea"/>
                <a:sym typeface="+mn-lt"/>
              </a:rPr>
              <a:t>FUTURE AND ILLIMITED</a:t>
            </a:r>
            <a:endParaRPr lang="zh-CN" altLang="en-US" sz="6000">
              <a:cs typeface="+mn-ea"/>
              <a:sym typeface="+mn-lt"/>
            </a:endParaRPr>
          </a:p>
        </p:txBody>
      </p:sp>
      <p:sp>
        <p:nvSpPr>
          <p:cNvPr id="4" name="文本框 3"/>
          <p:cNvSpPr txBox="1"/>
          <p:nvPr/>
        </p:nvSpPr>
        <p:spPr>
          <a:xfrm>
            <a:off x="1184398" y="2074631"/>
            <a:ext cx="9835904" cy="1569660"/>
          </a:xfrm>
          <a:prstGeom prst="rect">
            <a:avLst/>
          </a:prstGeom>
          <a:noFill/>
        </p:spPr>
        <p:txBody>
          <a:bodyPr wrap="square" rtlCol="0" anchor="t">
            <a:spAutoFit/>
          </a:bodyPr>
          <a:lstStyle/>
          <a:p>
            <a:pPr algn="ctr" fontAlgn="auto">
              <a:lnSpc>
                <a:spcPct val="100000"/>
              </a:lnSpc>
            </a:pPr>
            <a:r>
              <a:rPr lang="zh-CN" altLang="en-US" sz="8000" kern="0" spc="-1000" dirty="0">
                <a:solidFill>
                  <a:schemeClr val="bg1"/>
                </a:solidFill>
                <a:cs typeface="+mn-ea"/>
                <a:sym typeface="+mn-lt"/>
              </a:rPr>
              <a:t> </a:t>
            </a:r>
            <a:r>
              <a:rPr lang="zh-CN" altLang="en-US" sz="9600" kern="0" spc="-1000" dirty="0">
                <a:solidFill>
                  <a:schemeClr val="bg1"/>
                </a:solidFill>
                <a:cs typeface="+mn-ea"/>
                <a:sym typeface="+mn-lt"/>
              </a:rPr>
              <a:t>潮涌未来 共创无限</a:t>
            </a:r>
            <a:endParaRPr lang="en-US" altLang="zh-CN" sz="9600" kern="0" spc="-1000" dirty="0">
              <a:solidFill>
                <a:schemeClr val="bg1"/>
              </a:solidFill>
              <a:cs typeface="+mn-ea"/>
              <a:sym typeface="+mn-lt"/>
            </a:endParaRPr>
          </a:p>
        </p:txBody>
      </p:sp>
      <p:sp>
        <p:nvSpPr>
          <p:cNvPr id="5" name="文本框 4"/>
          <p:cNvSpPr txBox="1"/>
          <p:nvPr/>
        </p:nvSpPr>
        <p:spPr>
          <a:xfrm>
            <a:off x="4099300" y="3730548"/>
            <a:ext cx="3993401" cy="1030154"/>
          </a:xfrm>
          <a:prstGeom prst="rect">
            <a:avLst/>
          </a:prstGeom>
          <a:noFill/>
        </p:spPr>
        <p:txBody>
          <a:bodyPr wrap="none" rtlCol="0" anchor="t">
            <a:spAutoFit/>
          </a:bodyPr>
          <a:lstStyle/>
          <a:p>
            <a:pPr algn="ctr">
              <a:lnSpc>
                <a:spcPct val="200000"/>
              </a:lnSpc>
            </a:pPr>
            <a:r>
              <a:rPr lang="zh-CN" altLang="en-US" sz="3600" dirty="0">
                <a:solidFill>
                  <a:schemeClr val="bg1"/>
                </a:solidFill>
                <a:cs typeface="+mn-ea"/>
                <a:sym typeface="+mn-lt"/>
              </a:rPr>
              <a:t>202</a:t>
            </a:r>
            <a:r>
              <a:rPr lang="en-US" altLang="zh-CN" sz="3600" dirty="0">
                <a:solidFill>
                  <a:schemeClr val="bg1"/>
                </a:solidFill>
                <a:cs typeface="+mn-ea"/>
                <a:sym typeface="+mn-lt"/>
              </a:rPr>
              <a:t>3</a:t>
            </a:r>
            <a:r>
              <a:rPr lang="zh-CN" altLang="en-US" sz="3600" dirty="0">
                <a:solidFill>
                  <a:schemeClr val="bg1"/>
                </a:solidFill>
                <a:cs typeface="+mn-ea"/>
                <a:sym typeface="+mn-lt"/>
              </a:rPr>
              <a:t>年度招商发布会</a:t>
            </a:r>
            <a:endParaRPr lang="zh-CN" altLang="en-US" sz="3600" dirty="0">
              <a:solidFill>
                <a:schemeClr val="bg1"/>
              </a:solidFill>
              <a:cs typeface="+mn-ea"/>
              <a:sym typeface="+mn-lt"/>
            </a:endParaRPr>
          </a:p>
        </p:txBody>
      </p:sp>
      <p:sp>
        <p:nvSpPr>
          <p:cNvPr id="9" name="文本框 8"/>
          <p:cNvSpPr txBox="1"/>
          <p:nvPr/>
        </p:nvSpPr>
        <p:spPr>
          <a:xfrm>
            <a:off x="1216336" y="1341146"/>
            <a:ext cx="612775" cy="1568450"/>
          </a:xfrm>
          <a:prstGeom prst="rect">
            <a:avLst/>
          </a:prstGeom>
          <a:noFill/>
        </p:spPr>
        <p:txBody>
          <a:bodyPr wrap="square" rtlCol="0">
            <a:spAutoFit/>
          </a:bodyPr>
          <a:lstStyle/>
          <a:p>
            <a:r>
              <a:rPr lang="en-US" altLang="zh-CN" sz="9600" dirty="0">
                <a:solidFill>
                  <a:schemeClr val="bg1"/>
                </a:solidFill>
                <a:cs typeface="+mn-ea"/>
                <a:sym typeface="+mn-lt"/>
              </a:rPr>
              <a:t>“</a:t>
            </a:r>
            <a:endParaRPr lang="en-US" altLang="zh-CN" sz="9600" dirty="0">
              <a:solidFill>
                <a:schemeClr val="bg1"/>
              </a:solidFill>
              <a:cs typeface="+mn-ea"/>
              <a:sym typeface="+mn-lt"/>
            </a:endParaRPr>
          </a:p>
        </p:txBody>
      </p:sp>
      <p:sp>
        <p:nvSpPr>
          <p:cNvPr id="10" name="文本框 9"/>
          <p:cNvSpPr txBox="1"/>
          <p:nvPr/>
        </p:nvSpPr>
        <p:spPr>
          <a:xfrm>
            <a:off x="10490673" y="3282356"/>
            <a:ext cx="653415" cy="1568450"/>
          </a:xfrm>
          <a:prstGeom prst="rect">
            <a:avLst/>
          </a:prstGeom>
          <a:noFill/>
        </p:spPr>
        <p:txBody>
          <a:bodyPr wrap="square" rtlCol="0" anchor="t">
            <a:spAutoFit/>
          </a:bodyPr>
          <a:lstStyle/>
          <a:p>
            <a:r>
              <a:rPr lang="en-US" altLang="zh-CN" sz="9600" dirty="0">
                <a:solidFill>
                  <a:schemeClr val="bg1"/>
                </a:solidFill>
                <a:cs typeface="+mn-ea"/>
                <a:sym typeface="+mn-lt"/>
              </a:rPr>
              <a:t>”</a:t>
            </a:r>
            <a:endParaRPr lang="zh-CN" altLang="en-US" dirty="0">
              <a:cs typeface="+mn-ea"/>
              <a:sym typeface="+mn-lt"/>
            </a:endParaRPr>
          </a:p>
        </p:txBody>
      </p:sp>
      <p:sp>
        <p:nvSpPr>
          <p:cNvPr id="3" name="文本框 2"/>
          <p:cNvSpPr txBox="1"/>
          <p:nvPr/>
        </p:nvSpPr>
        <p:spPr>
          <a:xfrm>
            <a:off x="506095" y="6428740"/>
            <a:ext cx="11203940" cy="306705"/>
          </a:xfrm>
          <a:prstGeom prst="rect">
            <a:avLst/>
          </a:prstGeom>
          <a:noFill/>
        </p:spPr>
        <p:txBody>
          <a:bodyPr wrap="square" rtlCol="0">
            <a:spAutoFit/>
          </a:bodyPr>
          <a:lstStyle/>
          <a:p>
            <a:r>
              <a:rPr lang="en-US" altLang="zh-CN" sz="1400" spc="800">
                <a:solidFill>
                  <a:schemeClr val="tx1"/>
                </a:solidFill>
                <a:uFillTx/>
                <a:cs typeface="+mn-ea"/>
                <a:sym typeface="+mn-lt"/>
              </a:rPr>
              <a:t>A New Home For Young People A New Home For Young People</a:t>
            </a:r>
            <a:endParaRPr lang="en-US" altLang="zh-CN" sz="1400" spc="800">
              <a:solidFill>
                <a:schemeClr val="tx1"/>
              </a:solidFill>
              <a:uFillTx/>
              <a:cs typeface="+mn-ea"/>
              <a:sym typeface="+mn-lt"/>
            </a:endParaRPr>
          </a:p>
        </p:txBody>
      </p:sp>
    </p:spTree>
    <p:custDataLst>
      <p:tags r:id="rId2"/>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5806440" y="1337310"/>
            <a:ext cx="2403475" cy="1568450"/>
            <a:chOff x="8754" y="2530"/>
            <a:chExt cx="3785" cy="2470"/>
          </a:xfrm>
        </p:grpSpPr>
        <p:sp>
          <p:nvSpPr>
            <p:cNvPr id="8" name="文本框 7"/>
            <p:cNvSpPr txBox="1"/>
            <p:nvPr/>
          </p:nvSpPr>
          <p:spPr>
            <a:xfrm>
              <a:off x="8754" y="2530"/>
              <a:ext cx="2482" cy="2470"/>
            </a:xfrm>
            <a:prstGeom prst="rect">
              <a:avLst/>
            </a:prstGeom>
            <a:noFill/>
            <a:ln w="9525">
              <a:noFill/>
            </a:ln>
          </p:spPr>
          <p:txBody>
            <a:bodyPr wrap="square" rtlCol="0">
              <a:spAutoFit/>
            </a:bodyPr>
            <a:lstStyle/>
            <a:p>
              <a:r>
                <a:rPr lang="en-US" altLang="zh-CN" sz="9600">
                  <a:ln>
                    <a:noFill/>
                  </a:ln>
                  <a:solidFill>
                    <a:schemeClr val="tx1"/>
                  </a:solidFill>
                  <a:cs typeface="+mn-ea"/>
                  <a:sym typeface="+mn-lt"/>
                </a:rPr>
                <a:t>01</a:t>
              </a:r>
              <a:endParaRPr lang="en-US" altLang="zh-CN" sz="9600">
                <a:ln>
                  <a:noFill/>
                </a:ln>
                <a:solidFill>
                  <a:schemeClr val="tx1"/>
                </a:solidFill>
                <a:cs typeface="+mn-ea"/>
                <a:sym typeface="+mn-lt"/>
              </a:endParaRPr>
            </a:p>
          </p:txBody>
        </p:sp>
        <p:sp>
          <p:nvSpPr>
            <p:cNvPr id="9" name="文本框 8"/>
            <p:cNvSpPr txBox="1"/>
            <p:nvPr/>
          </p:nvSpPr>
          <p:spPr>
            <a:xfrm>
              <a:off x="10754" y="2762"/>
              <a:ext cx="1785" cy="1018"/>
            </a:xfrm>
            <a:prstGeom prst="rect">
              <a:avLst/>
            </a:prstGeom>
            <a:noFill/>
          </p:spPr>
          <p:txBody>
            <a:bodyPr wrap="none" rtlCol="0" anchor="t">
              <a:spAutoFit/>
            </a:bodyPr>
            <a:lstStyle/>
            <a:p>
              <a:pPr algn="l" fontAlgn="auto">
                <a:lnSpc>
                  <a:spcPct val="100000"/>
                </a:lnSpc>
              </a:pPr>
              <a:r>
                <a:rPr lang="en-US" altLang="zh-CN" b="1" dirty="0">
                  <a:cs typeface="+mn-ea"/>
                  <a:sym typeface="+mn-lt"/>
                </a:rPr>
                <a:t>Project</a:t>
              </a:r>
              <a:endParaRPr lang="en-US" altLang="zh-CN" b="1" dirty="0">
                <a:cs typeface="+mn-ea"/>
                <a:sym typeface="+mn-lt"/>
              </a:endParaRPr>
            </a:p>
            <a:p>
              <a:pPr algn="l" fontAlgn="auto">
                <a:lnSpc>
                  <a:spcPct val="100000"/>
                </a:lnSpc>
              </a:pPr>
              <a:r>
                <a:rPr lang="en-US" altLang="zh-CN" b="1" dirty="0">
                  <a:cs typeface="+mn-ea"/>
                  <a:sym typeface="+mn-lt"/>
                </a:rPr>
                <a:t>Analysis</a:t>
              </a:r>
              <a:endParaRPr lang="zh-CN" altLang="en-US">
                <a:cs typeface="+mn-ea"/>
                <a:sym typeface="+mn-lt"/>
              </a:endParaRPr>
            </a:p>
          </p:txBody>
        </p:sp>
        <p:sp>
          <p:nvSpPr>
            <p:cNvPr id="10" name="文本框 9"/>
            <p:cNvSpPr txBox="1"/>
            <p:nvPr/>
          </p:nvSpPr>
          <p:spPr>
            <a:xfrm>
              <a:off x="10768" y="4081"/>
              <a:ext cx="1442" cy="533"/>
            </a:xfrm>
            <a:prstGeom prst="rect">
              <a:avLst/>
            </a:prstGeom>
            <a:noFill/>
          </p:spPr>
          <p:txBody>
            <a:bodyPr wrap="none" rtlCol="0" anchor="t">
              <a:spAutoFit/>
            </a:bodyPr>
            <a:lstStyle/>
            <a:p>
              <a:r>
                <a:rPr lang="en-US" altLang="zh-CN" sz="1600" b="1" dirty="0" err="1">
                  <a:cs typeface="+mn-ea"/>
                  <a:sym typeface="+mn-lt"/>
                </a:rPr>
                <a:t>项目分析</a:t>
              </a:r>
              <a:endParaRPr lang="zh-CN" altLang="en-US" sz="1600" b="1" dirty="0">
                <a:cs typeface="+mn-ea"/>
                <a:sym typeface="+mn-lt"/>
              </a:endParaRPr>
            </a:p>
          </p:txBody>
        </p:sp>
        <p:sp>
          <p:nvSpPr>
            <p:cNvPr id="11" name="矩形 10"/>
            <p:cNvSpPr/>
            <p:nvPr/>
          </p:nvSpPr>
          <p:spPr>
            <a:xfrm>
              <a:off x="10909" y="3881"/>
              <a:ext cx="300" cy="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3" name="组合 12"/>
          <p:cNvGrpSpPr/>
          <p:nvPr/>
        </p:nvGrpSpPr>
        <p:grpSpPr>
          <a:xfrm>
            <a:off x="8771255" y="1337310"/>
            <a:ext cx="2572385" cy="1568450"/>
            <a:chOff x="8754" y="2530"/>
            <a:chExt cx="4051" cy="2470"/>
          </a:xfrm>
        </p:grpSpPr>
        <p:sp>
          <p:nvSpPr>
            <p:cNvPr id="14" name="文本框 13"/>
            <p:cNvSpPr txBox="1"/>
            <p:nvPr/>
          </p:nvSpPr>
          <p:spPr>
            <a:xfrm>
              <a:off x="8754" y="2530"/>
              <a:ext cx="2482" cy="2470"/>
            </a:xfrm>
            <a:prstGeom prst="rect">
              <a:avLst/>
            </a:prstGeom>
            <a:noFill/>
            <a:ln w="9525">
              <a:noFill/>
            </a:ln>
          </p:spPr>
          <p:txBody>
            <a:bodyPr wrap="square" rtlCol="0">
              <a:spAutoFit/>
            </a:bodyPr>
            <a:lstStyle/>
            <a:p>
              <a:r>
                <a:rPr lang="en-US" altLang="zh-CN" sz="9600">
                  <a:ln>
                    <a:solidFill>
                      <a:srgbClr val="090504">
                        <a:alpha val="15000"/>
                      </a:srgbClr>
                    </a:solidFill>
                  </a:ln>
                  <a:noFill/>
                  <a:cs typeface="+mn-ea"/>
                  <a:sym typeface="+mn-lt"/>
                </a:rPr>
                <a:t>02</a:t>
              </a:r>
              <a:endParaRPr lang="en-US" altLang="zh-CN" sz="9600">
                <a:ln>
                  <a:solidFill>
                    <a:srgbClr val="090504">
                      <a:alpha val="15000"/>
                    </a:srgbClr>
                  </a:solidFill>
                </a:ln>
                <a:noFill/>
                <a:cs typeface="+mn-ea"/>
                <a:sym typeface="+mn-lt"/>
              </a:endParaRPr>
            </a:p>
          </p:txBody>
        </p:sp>
        <p:sp>
          <p:nvSpPr>
            <p:cNvPr id="15" name="文本框 14"/>
            <p:cNvSpPr txBox="1"/>
            <p:nvPr/>
          </p:nvSpPr>
          <p:spPr>
            <a:xfrm>
              <a:off x="10858" y="2762"/>
              <a:ext cx="1947" cy="1018"/>
            </a:xfrm>
            <a:prstGeom prst="rect">
              <a:avLst/>
            </a:prstGeom>
            <a:noFill/>
          </p:spPr>
          <p:txBody>
            <a:bodyPr wrap="none" rtlCol="0" anchor="t">
              <a:spAutoFit/>
            </a:bodyPr>
            <a:lstStyle/>
            <a:p>
              <a:pPr algn="l" fontAlgn="auto">
                <a:lnSpc>
                  <a:spcPct val="100000"/>
                </a:lnSpc>
              </a:pPr>
              <a:r>
                <a:rPr lang="en-US" altLang="zh-CN" dirty="0">
                  <a:cs typeface="+mn-ea"/>
                  <a:sym typeface="+mn-lt"/>
                </a:rPr>
                <a:t>Creative</a:t>
              </a:r>
              <a:endParaRPr lang="en-US" altLang="zh-CN" dirty="0">
                <a:cs typeface="+mn-ea"/>
                <a:sym typeface="+mn-lt"/>
              </a:endParaRPr>
            </a:p>
            <a:p>
              <a:pPr algn="l" fontAlgn="auto">
                <a:lnSpc>
                  <a:spcPct val="100000"/>
                </a:lnSpc>
              </a:pPr>
              <a:r>
                <a:rPr lang="en-US" altLang="zh-CN" dirty="0">
                  <a:cs typeface="+mn-ea"/>
                  <a:sym typeface="+mn-lt"/>
                </a:rPr>
                <a:t>Statement</a:t>
              </a:r>
              <a:endParaRPr lang="zh-CN" altLang="en-US">
                <a:cs typeface="+mn-ea"/>
                <a:sym typeface="+mn-lt"/>
              </a:endParaRPr>
            </a:p>
          </p:txBody>
        </p:sp>
        <p:sp>
          <p:nvSpPr>
            <p:cNvPr id="16" name="文本框 15"/>
            <p:cNvSpPr txBox="1"/>
            <p:nvPr/>
          </p:nvSpPr>
          <p:spPr>
            <a:xfrm>
              <a:off x="10872" y="4081"/>
              <a:ext cx="1402" cy="533"/>
            </a:xfrm>
            <a:prstGeom prst="rect">
              <a:avLst/>
            </a:prstGeom>
            <a:noFill/>
          </p:spPr>
          <p:txBody>
            <a:bodyPr wrap="none" rtlCol="0" anchor="t">
              <a:spAutoFit/>
            </a:bodyPr>
            <a:lstStyle/>
            <a:p>
              <a:pPr algn="l"/>
              <a:r>
                <a:rPr lang="zh-CN" altLang="en-US" sz="1600" dirty="0">
                  <a:cs typeface="+mn-ea"/>
                  <a:sym typeface="+mn-lt"/>
                </a:rPr>
                <a:t>创意陈述</a:t>
              </a:r>
              <a:endParaRPr lang="zh-CN" altLang="en-US" sz="1600" b="1" dirty="0">
                <a:cs typeface="+mn-ea"/>
                <a:sym typeface="+mn-lt"/>
              </a:endParaRPr>
            </a:p>
          </p:txBody>
        </p:sp>
        <p:sp>
          <p:nvSpPr>
            <p:cNvPr id="17" name="矩形 16"/>
            <p:cNvSpPr/>
            <p:nvPr/>
          </p:nvSpPr>
          <p:spPr>
            <a:xfrm>
              <a:off x="11013" y="3881"/>
              <a:ext cx="300" cy="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8" name="组合 17"/>
          <p:cNvGrpSpPr/>
          <p:nvPr/>
        </p:nvGrpSpPr>
        <p:grpSpPr>
          <a:xfrm>
            <a:off x="5806440" y="2905760"/>
            <a:ext cx="2357755" cy="1568450"/>
            <a:chOff x="8754" y="2530"/>
            <a:chExt cx="3713" cy="2470"/>
          </a:xfrm>
        </p:grpSpPr>
        <p:sp>
          <p:nvSpPr>
            <p:cNvPr id="19" name="文本框 18"/>
            <p:cNvSpPr txBox="1"/>
            <p:nvPr/>
          </p:nvSpPr>
          <p:spPr>
            <a:xfrm>
              <a:off x="8754" y="2530"/>
              <a:ext cx="2482" cy="2470"/>
            </a:xfrm>
            <a:prstGeom prst="rect">
              <a:avLst/>
            </a:prstGeom>
            <a:noFill/>
            <a:ln w="9525">
              <a:noFill/>
            </a:ln>
          </p:spPr>
          <p:txBody>
            <a:bodyPr wrap="square" rtlCol="0">
              <a:spAutoFit/>
            </a:bodyPr>
            <a:lstStyle/>
            <a:p>
              <a:r>
                <a:rPr lang="en-US" altLang="zh-CN" sz="9600">
                  <a:ln>
                    <a:solidFill>
                      <a:srgbClr val="090504">
                        <a:alpha val="15000"/>
                      </a:srgbClr>
                    </a:solidFill>
                  </a:ln>
                  <a:noFill/>
                  <a:cs typeface="+mn-ea"/>
                  <a:sym typeface="+mn-lt"/>
                </a:rPr>
                <a:t>03</a:t>
              </a:r>
              <a:endParaRPr lang="en-US" altLang="zh-CN" sz="9600">
                <a:ln>
                  <a:solidFill>
                    <a:srgbClr val="090504">
                      <a:alpha val="15000"/>
                    </a:srgbClr>
                  </a:solidFill>
                </a:ln>
                <a:noFill/>
                <a:cs typeface="+mn-ea"/>
                <a:sym typeface="+mn-lt"/>
              </a:endParaRPr>
            </a:p>
          </p:txBody>
        </p:sp>
        <p:sp>
          <p:nvSpPr>
            <p:cNvPr id="20" name="文本框 19"/>
            <p:cNvSpPr txBox="1"/>
            <p:nvPr/>
          </p:nvSpPr>
          <p:spPr>
            <a:xfrm>
              <a:off x="10884" y="2762"/>
              <a:ext cx="1583" cy="1018"/>
            </a:xfrm>
            <a:prstGeom prst="rect">
              <a:avLst/>
            </a:prstGeom>
            <a:noFill/>
          </p:spPr>
          <p:txBody>
            <a:bodyPr wrap="none" rtlCol="0" anchor="t">
              <a:spAutoFit/>
            </a:bodyPr>
            <a:lstStyle/>
            <a:p>
              <a:pPr algn="l" fontAlgn="auto">
                <a:lnSpc>
                  <a:spcPct val="100000"/>
                </a:lnSpc>
              </a:pPr>
              <a:r>
                <a:rPr lang="en-US" altLang="zh-CN" dirty="0">
                  <a:cs typeface="+mn-ea"/>
                  <a:sym typeface="+mn-lt"/>
                </a:rPr>
                <a:t>Propa</a:t>
              </a:r>
              <a:endParaRPr lang="en-US" altLang="zh-CN" dirty="0">
                <a:cs typeface="+mn-ea"/>
                <a:sym typeface="+mn-lt"/>
              </a:endParaRPr>
            </a:p>
            <a:p>
              <a:pPr algn="l" fontAlgn="auto">
                <a:lnSpc>
                  <a:spcPct val="100000"/>
                </a:lnSpc>
              </a:pPr>
              <a:r>
                <a:rPr lang="en-US" altLang="zh-CN" dirty="0">
                  <a:cs typeface="+mn-ea"/>
                  <a:sym typeface="+mn-lt"/>
                </a:rPr>
                <a:t>strategy</a:t>
              </a:r>
              <a:endParaRPr lang="zh-CN" altLang="en-US">
                <a:cs typeface="+mn-ea"/>
                <a:sym typeface="+mn-lt"/>
              </a:endParaRPr>
            </a:p>
          </p:txBody>
        </p:sp>
        <p:sp>
          <p:nvSpPr>
            <p:cNvPr id="21" name="文本框 20"/>
            <p:cNvSpPr txBox="1"/>
            <p:nvPr/>
          </p:nvSpPr>
          <p:spPr>
            <a:xfrm>
              <a:off x="10898" y="4081"/>
              <a:ext cx="1402" cy="533"/>
            </a:xfrm>
            <a:prstGeom prst="rect">
              <a:avLst/>
            </a:prstGeom>
            <a:noFill/>
          </p:spPr>
          <p:txBody>
            <a:bodyPr wrap="none" rtlCol="0" anchor="t">
              <a:spAutoFit/>
            </a:bodyPr>
            <a:lstStyle/>
            <a:p>
              <a:pPr algn="l"/>
              <a:r>
                <a:rPr lang="en-US" altLang="zh-CN" sz="1600" dirty="0">
                  <a:cs typeface="+mn-ea"/>
                  <a:sym typeface="+mn-lt"/>
                </a:rPr>
                <a:t>宣发策略</a:t>
              </a:r>
              <a:endParaRPr lang="zh-CN" altLang="en-US" sz="1600" b="1" dirty="0">
                <a:cs typeface="+mn-ea"/>
                <a:sym typeface="+mn-lt"/>
              </a:endParaRPr>
            </a:p>
          </p:txBody>
        </p:sp>
        <p:sp>
          <p:nvSpPr>
            <p:cNvPr id="22" name="矩形 21"/>
            <p:cNvSpPr/>
            <p:nvPr/>
          </p:nvSpPr>
          <p:spPr>
            <a:xfrm>
              <a:off x="11039" y="3881"/>
              <a:ext cx="300" cy="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3" name="组合 22"/>
          <p:cNvGrpSpPr/>
          <p:nvPr/>
        </p:nvGrpSpPr>
        <p:grpSpPr>
          <a:xfrm>
            <a:off x="8771255" y="2905760"/>
            <a:ext cx="2459355" cy="1568450"/>
            <a:chOff x="8754" y="2530"/>
            <a:chExt cx="3873" cy="2470"/>
          </a:xfrm>
        </p:grpSpPr>
        <p:sp>
          <p:nvSpPr>
            <p:cNvPr id="24" name="文本框 23"/>
            <p:cNvSpPr txBox="1"/>
            <p:nvPr/>
          </p:nvSpPr>
          <p:spPr>
            <a:xfrm>
              <a:off x="8754" y="2530"/>
              <a:ext cx="2482" cy="2470"/>
            </a:xfrm>
            <a:prstGeom prst="rect">
              <a:avLst/>
            </a:prstGeom>
            <a:noFill/>
            <a:ln w="9525">
              <a:noFill/>
            </a:ln>
          </p:spPr>
          <p:txBody>
            <a:bodyPr wrap="square" rtlCol="0">
              <a:spAutoFit/>
            </a:bodyPr>
            <a:lstStyle/>
            <a:p>
              <a:r>
                <a:rPr lang="en-US" altLang="zh-CN" sz="9600">
                  <a:ln>
                    <a:solidFill>
                      <a:srgbClr val="090504">
                        <a:alpha val="15000"/>
                      </a:srgbClr>
                    </a:solidFill>
                  </a:ln>
                  <a:noFill/>
                  <a:cs typeface="+mn-ea"/>
                  <a:sym typeface="+mn-lt"/>
                </a:rPr>
                <a:t>04</a:t>
              </a:r>
              <a:endParaRPr lang="en-US" altLang="zh-CN" sz="9600">
                <a:ln>
                  <a:solidFill>
                    <a:srgbClr val="090504">
                      <a:alpha val="15000"/>
                    </a:srgbClr>
                  </a:solidFill>
                </a:ln>
                <a:noFill/>
                <a:cs typeface="+mn-ea"/>
                <a:sym typeface="+mn-lt"/>
              </a:endParaRPr>
            </a:p>
          </p:txBody>
        </p:sp>
        <p:sp>
          <p:nvSpPr>
            <p:cNvPr id="25" name="文本框 24"/>
            <p:cNvSpPr txBox="1"/>
            <p:nvPr/>
          </p:nvSpPr>
          <p:spPr>
            <a:xfrm>
              <a:off x="10923" y="2762"/>
              <a:ext cx="1704" cy="1018"/>
            </a:xfrm>
            <a:prstGeom prst="rect">
              <a:avLst/>
            </a:prstGeom>
            <a:noFill/>
          </p:spPr>
          <p:txBody>
            <a:bodyPr wrap="none" rtlCol="0" anchor="t">
              <a:spAutoFit/>
            </a:bodyPr>
            <a:lstStyle/>
            <a:p>
              <a:pPr algn="l" fontAlgn="auto">
                <a:lnSpc>
                  <a:spcPct val="100000"/>
                </a:lnSpc>
              </a:pPr>
              <a:r>
                <a:rPr lang="zh-CN" altLang="en-US" dirty="0">
                  <a:cs typeface="+mn-ea"/>
                  <a:sym typeface="+mn-lt"/>
                </a:rPr>
                <a:t>Site</a:t>
              </a:r>
              <a:endParaRPr lang="zh-CN" altLang="en-US" dirty="0">
                <a:cs typeface="+mn-ea"/>
                <a:sym typeface="+mn-lt"/>
              </a:endParaRPr>
            </a:p>
            <a:p>
              <a:pPr algn="l" fontAlgn="auto">
                <a:lnSpc>
                  <a:spcPct val="100000"/>
                </a:lnSpc>
              </a:pPr>
              <a:r>
                <a:rPr lang="zh-CN" altLang="en-US" dirty="0">
                  <a:cs typeface="+mn-ea"/>
                  <a:sym typeface="+mn-lt"/>
                </a:rPr>
                <a:t>Planning</a:t>
              </a:r>
              <a:endParaRPr lang="zh-CN" altLang="en-US" dirty="0">
                <a:cs typeface="+mn-ea"/>
                <a:sym typeface="+mn-lt"/>
              </a:endParaRPr>
            </a:p>
          </p:txBody>
        </p:sp>
        <p:sp>
          <p:nvSpPr>
            <p:cNvPr id="26" name="文本框 25"/>
            <p:cNvSpPr txBox="1"/>
            <p:nvPr/>
          </p:nvSpPr>
          <p:spPr>
            <a:xfrm>
              <a:off x="10937" y="4081"/>
              <a:ext cx="1402" cy="533"/>
            </a:xfrm>
            <a:prstGeom prst="rect">
              <a:avLst/>
            </a:prstGeom>
            <a:noFill/>
          </p:spPr>
          <p:txBody>
            <a:bodyPr wrap="none" rtlCol="0" anchor="t">
              <a:spAutoFit/>
            </a:bodyPr>
            <a:lstStyle/>
            <a:p>
              <a:pPr algn="l"/>
              <a:r>
                <a:rPr lang="en-US" altLang="zh-CN" sz="1600" dirty="0">
                  <a:cs typeface="+mn-ea"/>
                  <a:sym typeface="+mn-lt"/>
                </a:rPr>
                <a:t>场地规划</a:t>
              </a:r>
              <a:endParaRPr lang="en-US" altLang="zh-CN" sz="1600" dirty="0">
                <a:cs typeface="+mn-ea"/>
                <a:sym typeface="+mn-lt"/>
              </a:endParaRPr>
            </a:p>
          </p:txBody>
        </p:sp>
        <p:sp>
          <p:nvSpPr>
            <p:cNvPr id="27" name="矩形 26"/>
            <p:cNvSpPr/>
            <p:nvPr/>
          </p:nvSpPr>
          <p:spPr>
            <a:xfrm>
              <a:off x="11078" y="3881"/>
              <a:ext cx="300" cy="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8" name="组合 27"/>
          <p:cNvGrpSpPr/>
          <p:nvPr/>
        </p:nvGrpSpPr>
        <p:grpSpPr>
          <a:xfrm>
            <a:off x="5806440" y="4540885"/>
            <a:ext cx="2456180" cy="1568450"/>
            <a:chOff x="8754" y="2530"/>
            <a:chExt cx="3868" cy="2470"/>
          </a:xfrm>
        </p:grpSpPr>
        <p:sp>
          <p:nvSpPr>
            <p:cNvPr id="29" name="文本框 28"/>
            <p:cNvSpPr txBox="1"/>
            <p:nvPr/>
          </p:nvSpPr>
          <p:spPr>
            <a:xfrm>
              <a:off x="8754" y="2530"/>
              <a:ext cx="2482" cy="2470"/>
            </a:xfrm>
            <a:prstGeom prst="rect">
              <a:avLst/>
            </a:prstGeom>
            <a:noFill/>
            <a:ln w="9525">
              <a:noFill/>
            </a:ln>
          </p:spPr>
          <p:txBody>
            <a:bodyPr wrap="square" rtlCol="0">
              <a:spAutoFit/>
            </a:bodyPr>
            <a:lstStyle/>
            <a:p>
              <a:r>
                <a:rPr lang="en-US" altLang="zh-CN" sz="9600">
                  <a:ln>
                    <a:solidFill>
                      <a:srgbClr val="090504">
                        <a:alpha val="15000"/>
                      </a:srgbClr>
                    </a:solidFill>
                  </a:ln>
                  <a:noFill/>
                  <a:cs typeface="+mn-ea"/>
                  <a:sym typeface="+mn-lt"/>
                </a:rPr>
                <a:t>05</a:t>
              </a:r>
              <a:endParaRPr lang="en-US" altLang="zh-CN" sz="9600">
                <a:ln>
                  <a:solidFill>
                    <a:srgbClr val="090504">
                      <a:alpha val="15000"/>
                    </a:srgbClr>
                  </a:solidFill>
                </a:ln>
                <a:noFill/>
                <a:cs typeface="+mn-ea"/>
                <a:sym typeface="+mn-lt"/>
              </a:endParaRPr>
            </a:p>
          </p:txBody>
        </p:sp>
        <p:sp>
          <p:nvSpPr>
            <p:cNvPr id="30" name="文本框 29"/>
            <p:cNvSpPr txBox="1"/>
            <p:nvPr/>
          </p:nvSpPr>
          <p:spPr>
            <a:xfrm>
              <a:off x="10897" y="2762"/>
              <a:ext cx="1725" cy="1018"/>
            </a:xfrm>
            <a:prstGeom prst="rect">
              <a:avLst/>
            </a:prstGeom>
            <a:noFill/>
          </p:spPr>
          <p:txBody>
            <a:bodyPr wrap="none" rtlCol="0" anchor="t">
              <a:spAutoFit/>
            </a:bodyPr>
            <a:lstStyle/>
            <a:p>
              <a:pPr algn="l" fontAlgn="auto">
                <a:lnSpc>
                  <a:spcPct val="100000"/>
                </a:lnSpc>
              </a:pPr>
              <a:r>
                <a:rPr lang="zh-CN" altLang="en-US" dirty="0">
                  <a:cs typeface="+mn-ea"/>
                  <a:sym typeface="+mn-lt"/>
                </a:rPr>
                <a:t>Activities</a:t>
              </a:r>
              <a:endParaRPr lang="zh-CN" altLang="en-US" dirty="0">
                <a:cs typeface="+mn-ea"/>
                <a:sym typeface="+mn-lt"/>
              </a:endParaRPr>
            </a:p>
            <a:p>
              <a:pPr algn="l" fontAlgn="auto">
                <a:lnSpc>
                  <a:spcPct val="100000"/>
                </a:lnSpc>
              </a:pPr>
              <a:r>
                <a:rPr lang="en-US" altLang="zh-CN" dirty="0">
                  <a:cs typeface="+mn-ea"/>
                  <a:sym typeface="+mn-lt"/>
                </a:rPr>
                <a:t>C</a:t>
              </a:r>
              <a:r>
                <a:rPr lang="zh-CN" altLang="en-US" dirty="0">
                  <a:cs typeface="+mn-ea"/>
                  <a:sym typeface="+mn-lt"/>
                </a:rPr>
                <a:t>ontent</a:t>
              </a:r>
              <a:endParaRPr lang="zh-CN" altLang="en-US">
                <a:cs typeface="+mn-ea"/>
                <a:sym typeface="+mn-lt"/>
              </a:endParaRPr>
            </a:p>
          </p:txBody>
        </p:sp>
        <p:sp>
          <p:nvSpPr>
            <p:cNvPr id="31" name="文本框 30"/>
            <p:cNvSpPr txBox="1"/>
            <p:nvPr/>
          </p:nvSpPr>
          <p:spPr>
            <a:xfrm>
              <a:off x="10911" y="4081"/>
              <a:ext cx="1402" cy="533"/>
            </a:xfrm>
            <a:prstGeom prst="rect">
              <a:avLst/>
            </a:prstGeom>
            <a:noFill/>
          </p:spPr>
          <p:txBody>
            <a:bodyPr wrap="none" rtlCol="0" anchor="t">
              <a:spAutoFit/>
            </a:bodyPr>
            <a:lstStyle/>
            <a:p>
              <a:pPr algn="l"/>
              <a:r>
                <a:rPr lang="zh-CN" altLang="en-US" sz="1600" dirty="0">
                  <a:cs typeface="+mn-ea"/>
                  <a:sym typeface="+mn-lt"/>
                </a:rPr>
                <a:t>活动内容</a:t>
              </a:r>
              <a:endParaRPr lang="zh-CN" altLang="en-US" sz="1600" b="1" dirty="0">
                <a:cs typeface="+mn-ea"/>
                <a:sym typeface="+mn-lt"/>
              </a:endParaRPr>
            </a:p>
          </p:txBody>
        </p:sp>
        <p:sp>
          <p:nvSpPr>
            <p:cNvPr id="32" name="矩形 31"/>
            <p:cNvSpPr/>
            <p:nvPr/>
          </p:nvSpPr>
          <p:spPr>
            <a:xfrm>
              <a:off x="11052" y="3881"/>
              <a:ext cx="300" cy="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6" name="椭圆 35"/>
          <p:cNvSpPr/>
          <p:nvPr/>
        </p:nvSpPr>
        <p:spPr>
          <a:xfrm>
            <a:off x="611505" y="1337310"/>
            <a:ext cx="1211580" cy="1233170"/>
          </a:xfrm>
          <a:prstGeom prst="ellipse">
            <a:avLst/>
          </a:prstGeom>
          <a:solidFill>
            <a:srgbClr val="EF7C4A"/>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7" name="文本框 36"/>
          <p:cNvSpPr txBox="1"/>
          <p:nvPr/>
        </p:nvSpPr>
        <p:spPr>
          <a:xfrm>
            <a:off x="982345" y="1723390"/>
            <a:ext cx="1428750" cy="830997"/>
          </a:xfrm>
          <a:prstGeom prst="rect">
            <a:avLst/>
          </a:prstGeom>
          <a:noFill/>
        </p:spPr>
        <p:txBody>
          <a:bodyPr wrap="square" rtlCol="0">
            <a:spAutoFit/>
          </a:bodyPr>
          <a:lstStyle/>
          <a:p>
            <a:r>
              <a:rPr lang="en-US" altLang="zh-CN" sz="2400" dirty="0">
                <a:cs typeface="+mn-ea"/>
                <a:sym typeface="+mn-lt"/>
              </a:rPr>
              <a:t>catalogue</a:t>
            </a:r>
            <a:endParaRPr lang="en-US" altLang="zh-CN" sz="2400" dirty="0">
              <a:cs typeface="+mn-ea"/>
              <a:sym typeface="+mn-lt"/>
            </a:endParaRPr>
          </a:p>
        </p:txBody>
      </p:sp>
      <p:grpSp>
        <p:nvGrpSpPr>
          <p:cNvPr id="39" name="组合 38"/>
          <p:cNvGrpSpPr/>
          <p:nvPr/>
        </p:nvGrpSpPr>
        <p:grpSpPr>
          <a:xfrm>
            <a:off x="8771255" y="4540885"/>
            <a:ext cx="2562225" cy="1568450"/>
            <a:chOff x="8754" y="2530"/>
            <a:chExt cx="4035" cy="2470"/>
          </a:xfrm>
        </p:grpSpPr>
        <p:sp>
          <p:nvSpPr>
            <p:cNvPr id="40" name="文本框 39"/>
            <p:cNvSpPr txBox="1"/>
            <p:nvPr/>
          </p:nvSpPr>
          <p:spPr>
            <a:xfrm>
              <a:off x="8754" y="2530"/>
              <a:ext cx="2482" cy="2470"/>
            </a:xfrm>
            <a:prstGeom prst="rect">
              <a:avLst/>
            </a:prstGeom>
            <a:noFill/>
            <a:ln w="9525">
              <a:noFill/>
            </a:ln>
          </p:spPr>
          <p:txBody>
            <a:bodyPr wrap="square" rtlCol="0">
              <a:spAutoFit/>
            </a:bodyPr>
            <a:lstStyle/>
            <a:p>
              <a:r>
                <a:rPr lang="en-US" altLang="zh-CN" sz="9600">
                  <a:ln>
                    <a:solidFill>
                      <a:srgbClr val="090504">
                        <a:alpha val="15000"/>
                      </a:srgbClr>
                    </a:solidFill>
                  </a:ln>
                  <a:noFill/>
                  <a:cs typeface="+mn-ea"/>
                  <a:sym typeface="+mn-lt"/>
                </a:rPr>
                <a:t>06</a:t>
              </a:r>
              <a:endParaRPr lang="en-US" altLang="zh-CN" sz="9600">
                <a:ln>
                  <a:solidFill>
                    <a:srgbClr val="090504">
                      <a:alpha val="15000"/>
                    </a:srgbClr>
                  </a:solidFill>
                </a:ln>
                <a:noFill/>
                <a:cs typeface="+mn-ea"/>
                <a:sym typeface="+mn-lt"/>
              </a:endParaRPr>
            </a:p>
          </p:txBody>
        </p:sp>
        <p:sp>
          <p:nvSpPr>
            <p:cNvPr id="41" name="文本框 40"/>
            <p:cNvSpPr txBox="1"/>
            <p:nvPr/>
          </p:nvSpPr>
          <p:spPr>
            <a:xfrm>
              <a:off x="10923" y="2762"/>
              <a:ext cx="1866" cy="1018"/>
            </a:xfrm>
            <a:prstGeom prst="rect">
              <a:avLst/>
            </a:prstGeom>
            <a:noFill/>
          </p:spPr>
          <p:txBody>
            <a:bodyPr wrap="none" rtlCol="0" anchor="t">
              <a:spAutoFit/>
            </a:bodyPr>
            <a:lstStyle/>
            <a:p>
              <a:pPr algn="l" fontAlgn="auto">
                <a:lnSpc>
                  <a:spcPct val="100000"/>
                </a:lnSpc>
              </a:pPr>
              <a:r>
                <a:rPr lang="zh-CN" altLang="en-US" dirty="0">
                  <a:cs typeface="+mn-ea"/>
                  <a:sym typeface="+mn-lt"/>
                </a:rPr>
                <a:t>Executive</a:t>
              </a:r>
              <a:endParaRPr lang="zh-CN" altLang="en-US" dirty="0">
                <a:cs typeface="+mn-ea"/>
                <a:sym typeface="+mn-lt"/>
              </a:endParaRPr>
            </a:p>
            <a:p>
              <a:pPr algn="l" fontAlgn="auto">
                <a:lnSpc>
                  <a:spcPct val="100000"/>
                </a:lnSpc>
              </a:pPr>
              <a:r>
                <a:rPr lang="zh-CN" altLang="en-US" dirty="0">
                  <a:cs typeface="+mn-ea"/>
                  <a:sym typeface="+mn-lt"/>
                </a:rPr>
                <a:t>manage</a:t>
              </a:r>
              <a:endParaRPr lang="zh-CN" altLang="en-US">
                <a:cs typeface="+mn-ea"/>
                <a:sym typeface="+mn-lt"/>
              </a:endParaRPr>
            </a:p>
          </p:txBody>
        </p:sp>
        <p:sp>
          <p:nvSpPr>
            <p:cNvPr id="42" name="文本框 41"/>
            <p:cNvSpPr txBox="1"/>
            <p:nvPr/>
          </p:nvSpPr>
          <p:spPr>
            <a:xfrm>
              <a:off x="10937" y="4081"/>
              <a:ext cx="1402" cy="533"/>
            </a:xfrm>
            <a:prstGeom prst="rect">
              <a:avLst/>
            </a:prstGeom>
            <a:noFill/>
          </p:spPr>
          <p:txBody>
            <a:bodyPr wrap="none" rtlCol="0" anchor="t">
              <a:spAutoFit/>
            </a:bodyPr>
            <a:lstStyle/>
            <a:p>
              <a:pPr algn="l"/>
              <a:r>
                <a:rPr lang="zh-CN" altLang="en-US" sz="1600" dirty="0">
                  <a:cs typeface="+mn-ea"/>
                  <a:sym typeface="+mn-lt"/>
                </a:rPr>
                <a:t>执行管理</a:t>
              </a:r>
              <a:endParaRPr lang="zh-CN" altLang="en-US" sz="1600" b="1" dirty="0">
                <a:cs typeface="+mn-ea"/>
                <a:sym typeface="+mn-lt"/>
              </a:endParaRPr>
            </a:p>
          </p:txBody>
        </p:sp>
        <p:sp>
          <p:nvSpPr>
            <p:cNvPr id="43" name="矩形 42"/>
            <p:cNvSpPr/>
            <p:nvPr/>
          </p:nvSpPr>
          <p:spPr>
            <a:xfrm>
              <a:off x="11078" y="3881"/>
              <a:ext cx="300" cy="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文本框 3"/>
          <p:cNvSpPr txBox="1"/>
          <p:nvPr/>
        </p:nvSpPr>
        <p:spPr>
          <a:xfrm>
            <a:off x="2751455" y="3437255"/>
            <a:ext cx="6689090" cy="2168525"/>
          </a:xfrm>
          <a:prstGeom prst="rect">
            <a:avLst/>
          </a:prstGeom>
          <a:noFill/>
          <a:ln w="9525">
            <a:noFill/>
          </a:ln>
        </p:spPr>
        <p:txBody>
          <a:bodyPr wrap="square" anchor="t">
            <a:spAutoFit/>
          </a:bodyPr>
          <a:lstStyle/>
          <a:p>
            <a:pPr algn="l" fontAlgn="auto">
              <a:lnSpc>
                <a:spcPct val="150000"/>
              </a:lnSpc>
            </a:pPr>
            <a:r>
              <a:rPr lang="en-US" altLang="zh-CN" sz="1800" dirty="0">
                <a:cs typeface="+mn-ea"/>
                <a:sym typeface="+mn-lt"/>
              </a:rPr>
              <a:t>THEME</a:t>
            </a:r>
            <a:r>
              <a:rPr lang="zh-CN" altLang="en-US" sz="1800" dirty="0">
                <a:cs typeface="+mn-ea"/>
                <a:sym typeface="+mn-lt"/>
              </a:rPr>
              <a:t>：</a:t>
            </a:r>
            <a:r>
              <a:rPr lang="en-US" altLang="zh-CN" sz="1800" dirty="0">
                <a:cs typeface="+mn-ea"/>
                <a:sym typeface="+mn-lt"/>
              </a:rPr>
              <a:t>“</a:t>
            </a:r>
            <a:r>
              <a:rPr lang="zh-CN" altLang="en-US" dirty="0">
                <a:cs typeface="+mn-ea"/>
                <a:sym typeface="+mn-lt"/>
              </a:rPr>
              <a:t>潮涌未来 共创无限</a:t>
            </a:r>
            <a:r>
              <a:rPr lang="en-US" altLang="zh-CN" sz="1800" dirty="0">
                <a:cs typeface="+mn-ea"/>
                <a:sym typeface="+mn-lt"/>
              </a:rPr>
              <a:t>”</a:t>
            </a:r>
            <a:r>
              <a:rPr lang="zh-CN" altLang="en-US" sz="1800" dirty="0">
                <a:cs typeface="+mn-ea"/>
                <a:sym typeface="+mn-lt"/>
              </a:rPr>
              <a:t>202</a:t>
            </a:r>
            <a:r>
              <a:rPr lang="en-US" altLang="zh-CN" sz="1800" dirty="0">
                <a:cs typeface="+mn-ea"/>
                <a:sym typeface="+mn-lt"/>
              </a:rPr>
              <a:t>3</a:t>
            </a:r>
            <a:r>
              <a:rPr lang="zh-CN" altLang="en-US" sz="1800" dirty="0">
                <a:cs typeface="+mn-ea"/>
                <a:sym typeface="+mn-lt"/>
              </a:rPr>
              <a:t>年度招商发布会</a:t>
            </a:r>
            <a:endParaRPr lang="zh-CN" altLang="en-US" sz="1800" dirty="0">
              <a:cs typeface="+mn-ea"/>
              <a:sym typeface="+mn-lt"/>
            </a:endParaRPr>
          </a:p>
          <a:p>
            <a:pPr algn="l" fontAlgn="auto">
              <a:lnSpc>
                <a:spcPct val="150000"/>
              </a:lnSpc>
            </a:pPr>
            <a:r>
              <a:rPr lang="en-US" altLang="zh-CN" sz="1800" dirty="0">
                <a:cs typeface="+mn-ea"/>
                <a:sym typeface="+mn-lt"/>
              </a:rPr>
              <a:t>DATE</a:t>
            </a:r>
            <a:r>
              <a:rPr lang="zh-CN" altLang="en-US" sz="1800" dirty="0">
                <a:cs typeface="+mn-ea"/>
                <a:sym typeface="+mn-lt"/>
              </a:rPr>
              <a:t>：202</a:t>
            </a:r>
            <a:r>
              <a:rPr lang="en-US" altLang="zh-CN" sz="1800" dirty="0">
                <a:cs typeface="+mn-ea"/>
                <a:sym typeface="+mn-lt"/>
              </a:rPr>
              <a:t>3</a:t>
            </a:r>
            <a:r>
              <a:rPr lang="zh-CN" altLang="en-US" sz="1800" dirty="0">
                <a:cs typeface="+mn-ea"/>
                <a:sym typeface="+mn-lt"/>
              </a:rPr>
              <a:t>年6月底（具体待定）</a:t>
            </a:r>
            <a:endParaRPr lang="zh-CN" altLang="en-US" sz="1800" dirty="0">
              <a:cs typeface="+mn-ea"/>
              <a:sym typeface="+mn-lt"/>
            </a:endParaRPr>
          </a:p>
          <a:p>
            <a:pPr algn="l" fontAlgn="auto">
              <a:lnSpc>
                <a:spcPct val="150000"/>
              </a:lnSpc>
            </a:pPr>
            <a:r>
              <a:rPr lang="en-US" altLang="zh-CN" sz="1800" dirty="0">
                <a:cs typeface="+mn-ea"/>
                <a:sym typeface="+mn-lt"/>
              </a:rPr>
              <a:t>TIME:</a:t>
            </a:r>
            <a:r>
              <a:rPr lang="zh-CN" altLang="en-US" sz="1800" dirty="0">
                <a:cs typeface="+mn-ea"/>
                <a:sym typeface="+mn-lt"/>
              </a:rPr>
              <a:t> 1</a:t>
            </a:r>
            <a:r>
              <a:rPr lang="en-US" altLang="zh-CN" sz="1800" dirty="0">
                <a:cs typeface="+mn-ea"/>
                <a:sym typeface="+mn-lt"/>
              </a:rPr>
              <a:t>7:</a:t>
            </a:r>
            <a:r>
              <a:rPr lang="zh-CN" altLang="en-US" sz="1800" dirty="0">
                <a:cs typeface="+mn-ea"/>
                <a:sym typeface="+mn-lt"/>
              </a:rPr>
              <a:t>00-21</a:t>
            </a:r>
            <a:r>
              <a:rPr lang="en-US" altLang="zh-CN" sz="1800" dirty="0">
                <a:cs typeface="+mn-ea"/>
                <a:sym typeface="+mn-lt"/>
              </a:rPr>
              <a:t>:</a:t>
            </a:r>
            <a:r>
              <a:rPr lang="zh-CN" altLang="en-US" sz="1800" dirty="0">
                <a:cs typeface="+mn-ea"/>
                <a:sym typeface="+mn-lt"/>
              </a:rPr>
              <a:t>00 </a:t>
            </a:r>
            <a:endParaRPr lang="zh-CN" altLang="en-US" sz="1800" dirty="0">
              <a:cs typeface="+mn-ea"/>
              <a:sym typeface="+mn-lt"/>
            </a:endParaRPr>
          </a:p>
          <a:p>
            <a:pPr algn="l" fontAlgn="auto">
              <a:lnSpc>
                <a:spcPct val="150000"/>
              </a:lnSpc>
            </a:pPr>
            <a:r>
              <a:rPr lang="en-US" altLang="zh-CN" sz="1800" dirty="0">
                <a:cs typeface="+mn-ea"/>
                <a:sym typeface="+mn-lt"/>
              </a:rPr>
              <a:t>LOCATION</a:t>
            </a:r>
            <a:r>
              <a:rPr lang="zh-CN" altLang="en-US" sz="1800" dirty="0">
                <a:cs typeface="+mn-ea"/>
                <a:sym typeface="+mn-lt"/>
              </a:rPr>
              <a:t>：长沙某四星级大酒店</a:t>
            </a:r>
            <a:r>
              <a:rPr lang="en-US" altLang="zh-CN" sz="1800" dirty="0">
                <a:cs typeface="+mn-ea"/>
                <a:sym typeface="+mn-lt"/>
              </a:rPr>
              <a:t>(</a:t>
            </a:r>
            <a:r>
              <a:rPr lang="zh-CN" altLang="zh-CN" sz="1800" dirty="0">
                <a:cs typeface="+mn-ea"/>
                <a:sym typeface="+mn-lt"/>
              </a:rPr>
              <a:t>推荐</a:t>
            </a:r>
            <a:r>
              <a:rPr lang="en-US" altLang="zh-CN" sz="1800" dirty="0">
                <a:cs typeface="+mn-ea"/>
                <a:sym typeface="+mn-lt"/>
              </a:rPr>
              <a:t>)</a:t>
            </a:r>
            <a:endParaRPr lang="zh-CN" altLang="en-US" sz="1800" dirty="0">
              <a:cs typeface="+mn-ea"/>
              <a:sym typeface="+mn-lt"/>
            </a:endParaRPr>
          </a:p>
          <a:p>
            <a:pPr fontAlgn="auto">
              <a:lnSpc>
                <a:spcPct val="150000"/>
              </a:lnSpc>
            </a:pPr>
            <a:r>
              <a:rPr lang="en-US" altLang="zh-CN" sz="1800" dirty="0">
                <a:cs typeface="+mn-ea"/>
                <a:sym typeface="+mn-lt"/>
              </a:rPr>
              <a:t>PAX</a:t>
            </a:r>
            <a:r>
              <a:rPr lang="zh-CN" altLang="en-US" sz="1800" dirty="0">
                <a:cs typeface="+mn-ea"/>
                <a:sym typeface="+mn-lt"/>
              </a:rPr>
              <a:t>：150人左右</a:t>
            </a:r>
            <a:r>
              <a:rPr lang="en-US" altLang="zh-CN" sz="1800" dirty="0">
                <a:cs typeface="+mn-ea"/>
                <a:sym typeface="+mn-lt"/>
              </a:rPr>
              <a:t>(</a:t>
            </a:r>
            <a:r>
              <a:rPr lang="zh-CN" altLang="en-US" dirty="0">
                <a:cs typeface="+mn-ea"/>
                <a:sym typeface="+mn-lt"/>
              </a:rPr>
              <a:t>相关领导、意向客户、商界知名人士等</a:t>
            </a:r>
            <a:r>
              <a:rPr lang="en-US" altLang="zh-CN" sz="1800" dirty="0">
                <a:cs typeface="+mn-ea"/>
                <a:sym typeface="+mn-lt"/>
              </a:rPr>
              <a:t>)</a:t>
            </a:r>
            <a:endParaRPr lang="en-US" altLang="zh-CN" sz="1800" dirty="0">
              <a:cs typeface="+mn-ea"/>
              <a:sym typeface="+mn-lt"/>
            </a:endParaRPr>
          </a:p>
        </p:txBody>
      </p:sp>
      <p:pic>
        <p:nvPicPr>
          <p:cNvPr id="3" name="图片 2"/>
          <p:cNvPicPr>
            <a:picLocks noChangeAspect="1"/>
          </p:cNvPicPr>
          <p:nvPr/>
        </p:nvPicPr>
        <p:blipFill>
          <a:blip r:embed="rId1"/>
          <a:srcRect t="40076" b="20547"/>
          <a:stretch>
            <a:fillRect/>
          </a:stretch>
        </p:blipFill>
        <p:spPr>
          <a:xfrm>
            <a:off x="2803525" y="1595755"/>
            <a:ext cx="6584315" cy="1729740"/>
          </a:xfrm>
          <a:prstGeom prst="rect">
            <a:avLst/>
          </a:prstGeom>
        </p:spPr>
      </p:pic>
    </p:spTree>
    <p:custDataLst>
      <p:tags r:id="rId2"/>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5806440" y="1337310"/>
            <a:ext cx="2313940" cy="1568450"/>
            <a:chOff x="8754" y="2530"/>
            <a:chExt cx="3644" cy="2470"/>
          </a:xfrm>
        </p:grpSpPr>
        <p:sp>
          <p:nvSpPr>
            <p:cNvPr id="8" name="文本框 7"/>
            <p:cNvSpPr txBox="1"/>
            <p:nvPr/>
          </p:nvSpPr>
          <p:spPr>
            <a:xfrm>
              <a:off x="8754" y="2530"/>
              <a:ext cx="2482" cy="2470"/>
            </a:xfrm>
            <a:prstGeom prst="rect">
              <a:avLst/>
            </a:prstGeom>
            <a:noFill/>
            <a:ln w="9525">
              <a:noFill/>
            </a:ln>
          </p:spPr>
          <p:txBody>
            <a:bodyPr wrap="square" rtlCol="0">
              <a:spAutoFit/>
            </a:bodyPr>
            <a:lstStyle/>
            <a:p>
              <a:pPr algn="l">
                <a:buClrTx/>
                <a:buSzTx/>
                <a:buFontTx/>
              </a:pPr>
              <a:r>
                <a:rPr lang="en-US" altLang="zh-CN" sz="9600">
                  <a:ln>
                    <a:solidFill>
                      <a:srgbClr val="090504">
                        <a:alpha val="15000"/>
                      </a:srgbClr>
                    </a:solidFill>
                  </a:ln>
                  <a:noFill/>
                  <a:cs typeface="+mn-ea"/>
                  <a:sym typeface="+mn-lt"/>
                </a:rPr>
                <a:t>01</a:t>
              </a:r>
              <a:endParaRPr lang="en-US" altLang="zh-CN" sz="9600">
                <a:ln>
                  <a:solidFill>
                    <a:srgbClr val="090504">
                      <a:alpha val="15000"/>
                    </a:srgbClr>
                  </a:solidFill>
                </a:ln>
                <a:noFill/>
                <a:cs typeface="+mn-ea"/>
                <a:sym typeface="+mn-lt"/>
              </a:endParaRPr>
            </a:p>
          </p:txBody>
        </p:sp>
        <p:sp>
          <p:nvSpPr>
            <p:cNvPr id="9" name="文本框 8"/>
            <p:cNvSpPr txBox="1"/>
            <p:nvPr/>
          </p:nvSpPr>
          <p:spPr>
            <a:xfrm>
              <a:off x="10754" y="2762"/>
              <a:ext cx="1644" cy="1018"/>
            </a:xfrm>
            <a:prstGeom prst="rect">
              <a:avLst/>
            </a:prstGeom>
            <a:noFill/>
          </p:spPr>
          <p:txBody>
            <a:bodyPr wrap="none" rtlCol="0" anchor="t">
              <a:spAutoFit/>
            </a:bodyPr>
            <a:lstStyle/>
            <a:p>
              <a:pPr algn="l" fontAlgn="auto">
                <a:lnSpc>
                  <a:spcPct val="100000"/>
                </a:lnSpc>
              </a:pPr>
              <a:r>
                <a:rPr lang="en-US" altLang="zh-CN" dirty="0">
                  <a:cs typeface="+mn-ea"/>
                  <a:sym typeface="+mn-lt"/>
                </a:rPr>
                <a:t>Project</a:t>
              </a:r>
              <a:endParaRPr lang="en-US" altLang="zh-CN" dirty="0">
                <a:cs typeface="+mn-ea"/>
                <a:sym typeface="+mn-lt"/>
              </a:endParaRPr>
            </a:p>
            <a:p>
              <a:pPr algn="l" fontAlgn="auto">
                <a:lnSpc>
                  <a:spcPct val="100000"/>
                </a:lnSpc>
              </a:pPr>
              <a:r>
                <a:rPr lang="en-US" altLang="zh-CN" dirty="0">
                  <a:cs typeface="+mn-ea"/>
                  <a:sym typeface="+mn-lt"/>
                </a:rPr>
                <a:t>Analysis</a:t>
              </a:r>
              <a:endParaRPr lang="zh-CN" altLang="en-US">
                <a:cs typeface="+mn-ea"/>
                <a:sym typeface="+mn-lt"/>
              </a:endParaRPr>
            </a:p>
          </p:txBody>
        </p:sp>
        <p:sp>
          <p:nvSpPr>
            <p:cNvPr id="10" name="文本框 9"/>
            <p:cNvSpPr txBox="1"/>
            <p:nvPr/>
          </p:nvSpPr>
          <p:spPr>
            <a:xfrm>
              <a:off x="10768" y="4081"/>
              <a:ext cx="1402" cy="533"/>
            </a:xfrm>
            <a:prstGeom prst="rect">
              <a:avLst/>
            </a:prstGeom>
            <a:noFill/>
          </p:spPr>
          <p:txBody>
            <a:bodyPr wrap="none" rtlCol="0" anchor="t">
              <a:spAutoFit/>
            </a:bodyPr>
            <a:lstStyle/>
            <a:p>
              <a:r>
                <a:rPr lang="en-US" altLang="zh-CN" sz="1600" dirty="0" err="1">
                  <a:cs typeface="+mn-ea"/>
                  <a:sym typeface="+mn-lt"/>
                </a:rPr>
                <a:t>项目分析</a:t>
              </a:r>
              <a:endParaRPr lang="en-US" altLang="zh-CN" sz="1600" dirty="0" err="1">
                <a:cs typeface="+mn-ea"/>
                <a:sym typeface="+mn-lt"/>
              </a:endParaRPr>
            </a:p>
          </p:txBody>
        </p:sp>
        <p:sp>
          <p:nvSpPr>
            <p:cNvPr id="11" name="矩形 10"/>
            <p:cNvSpPr/>
            <p:nvPr/>
          </p:nvSpPr>
          <p:spPr>
            <a:xfrm>
              <a:off x="10909" y="3881"/>
              <a:ext cx="300" cy="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3" name="组合 12"/>
          <p:cNvGrpSpPr/>
          <p:nvPr/>
        </p:nvGrpSpPr>
        <p:grpSpPr>
          <a:xfrm>
            <a:off x="8771255" y="1337310"/>
            <a:ext cx="2636520" cy="1568450"/>
            <a:chOff x="8754" y="2530"/>
            <a:chExt cx="4152" cy="2470"/>
          </a:xfrm>
        </p:grpSpPr>
        <p:sp>
          <p:nvSpPr>
            <p:cNvPr id="14" name="文本框 13"/>
            <p:cNvSpPr txBox="1"/>
            <p:nvPr/>
          </p:nvSpPr>
          <p:spPr>
            <a:xfrm>
              <a:off x="8754" y="2530"/>
              <a:ext cx="2482" cy="2470"/>
            </a:xfrm>
            <a:prstGeom prst="rect">
              <a:avLst/>
            </a:prstGeom>
            <a:noFill/>
            <a:ln w="9525">
              <a:noFill/>
            </a:ln>
          </p:spPr>
          <p:txBody>
            <a:bodyPr wrap="square" rtlCol="0">
              <a:spAutoFit/>
            </a:bodyPr>
            <a:lstStyle/>
            <a:p>
              <a:pPr algn="l">
                <a:buClrTx/>
                <a:buSzTx/>
                <a:buFontTx/>
              </a:pPr>
              <a:r>
                <a:rPr lang="en-US" altLang="zh-CN" sz="9600">
                  <a:ln>
                    <a:noFill/>
                  </a:ln>
                  <a:cs typeface="+mn-ea"/>
                  <a:sym typeface="+mn-lt"/>
                </a:rPr>
                <a:t>02</a:t>
              </a:r>
              <a:endParaRPr lang="en-US" altLang="zh-CN" sz="9600">
                <a:ln>
                  <a:noFill/>
                </a:ln>
                <a:cs typeface="+mn-ea"/>
                <a:sym typeface="+mn-lt"/>
              </a:endParaRPr>
            </a:p>
          </p:txBody>
        </p:sp>
        <p:sp>
          <p:nvSpPr>
            <p:cNvPr id="15" name="文本框 14"/>
            <p:cNvSpPr txBox="1"/>
            <p:nvPr/>
          </p:nvSpPr>
          <p:spPr>
            <a:xfrm>
              <a:off x="10858" y="2762"/>
              <a:ext cx="2048" cy="1018"/>
            </a:xfrm>
            <a:prstGeom prst="rect">
              <a:avLst/>
            </a:prstGeom>
            <a:noFill/>
          </p:spPr>
          <p:txBody>
            <a:bodyPr wrap="none" rtlCol="0" anchor="t">
              <a:spAutoFit/>
            </a:bodyPr>
            <a:lstStyle/>
            <a:p>
              <a:pPr algn="l" fontAlgn="auto">
                <a:lnSpc>
                  <a:spcPct val="100000"/>
                </a:lnSpc>
              </a:pPr>
              <a:r>
                <a:rPr lang="en-US" altLang="zh-CN" b="1" dirty="0">
                  <a:cs typeface="+mn-ea"/>
                  <a:sym typeface="+mn-lt"/>
                </a:rPr>
                <a:t>Creative</a:t>
              </a:r>
              <a:endParaRPr lang="en-US" altLang="zh-CN" b="1" dirty="0">
                <a:cs typeface="+mn-ea"/>
                <a:sym typeface="+mn-lt"/>
              </a:endParaRPr>
            </a:p>
            <a:p>
              <a:pPr algn="l" fontAlgn="auto">
                <a:lnSpc>
                  <a:spcPct val="100000"/>
                </a:lnSpc>
              </a:pPr>
              <a:r>
                <a:rPr lang="en-US" altLang="zh-CN" b="1" dirty="0">
                  <a:cs typeface="+mn-ea"/>
                  <a:sym typeface="+mn-lt"/>
                </a:rPr>
                <a:t>Statement</a:t>
              </a:r>
              <a:endParaRPr lang="zh-CN" altLang="en-US" b="1">
                <a:cs typeface="+mn-ea"/>
                <a:sym typeface="+mn-lt"/>
              </a:endParaRPr>
            </a:p>
          </p:txBody>
        </p:sp>
        <p:sp>
          <p:nvSpPr>
            <p:cNvPr id="16" name="文本框 15"/>
            <p:cNvSpPr txBox="1"/>
            <p:nvPr/>
          </p:nvSpPr>
          <p:spPr>
            <a:xfrm>
              <a:off x="10872" y="4081"/>
              <a:ext cx="1442" cy="533"/>
            </a:xfrm>
            <a:prstGeom prst="rect">
              <a:avLst/>
            </a:prstGeom>
            <a:noFill/>
          </p:spPr>
          <p:txBody>
            <a:bodyPr wrap="none" rtlCol="0" anchor="t">
              <a:spAutoFit/>
            </a:bodyPr>
            <a:lstStyle/>
            <a:p>
              <a:pPr algn="l"/>
              <a:r>
                <a:rPr lang="zh-CN" altLang="en-US" sz="1600" b="1" dirty="0">
                  <a:cs typeface="+mn-ea"/>
                  <a:sym typeface="+mn-lt"/>
                </a:rPr>
                <a:t>创意陈述</a:t>
              </a:r>
              <a:endParaRPr lang="zh-CN" altLang="en-US" sz="1600" b="1" dirty="0">
                <a:cs typeface="+mn-ea"/>
                <a:sym typeface="+mn-lt"/>
              </a:endParaRPr>
            </a:p>
          </p:txBody>
        </p:sp>
        <p:sp>
          <p:nvSpPr>
            <p:cNvPr id="17" name="矩形 16"/>
            <p:cNvSpPr/>
            <p:nvPr/>
          </p:nvSpPr>
          <p:spPr>
            <a:xfrm>
              <a:off x="11013" y="3881"/>
              <a:ext cx="300" cy="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8" name="组合 17"/>
          <p:cNvGrpSpPr/>
          <p:nvPr/>
        </p:nvGrpSpPr>
        <p:grpSpPr>
          <a:xfrm>
            <a:off x="5806440" y="2905760"/>
            <a:ext cx="2357755" cy="1568450"/>
            <a:chOff x="8754" y="2530"/>
            <a:chExt cx="3713" cy="2470"/>
          </a:xfrm>
        </p:grpSpPr>
        <p:sp>
          <p:nvSpPr>
            <p:cNvPr id="19" name="文本框 18"/>
            <p:cNvSpPr txBox="1"/>
            <p:nvPr/>
          </p:nvSpPr>
          <p:spPr>
            <a:xfrm>
              <a:off x="8754" y="2530"/>
              <a:ext cx="2482" cy="2470"/>
            </a:xfrm>
            <a:prstGeom prst="rect">
              <a:avLst/>
            </a:prstGeom>
            <a:noFill/>
            <a:ln w="9525">
              <a:noFill/>
            </a:ln>
          </p:spPr>
          <p:txBody>
            <a:bodyPr wrap="square" rtlCol="0">
              <a:spAutoFit/>
            </a:bodyPr>
            <a:lstStyle/>
            <a:p>
              <a:r>
                <a:rPr lang="en-US" altLang="zh-CN" sz="9600">
                  <a:ln>
                    <a:solidFill>
                      <a:srgbClr val="090504">
                        <a:alpha val="15000"/>
                      </a:srgbClr>
                    </a:solidFill>
                  </a:ln>
                  <a:noFill/>
                  <a:cs typeface="+mn-ea"/>
                  <a:sym typeface="+mn-lt"/>
                </a:rPr>
                <a:t>03</a:t>
              </a:r>
              <a:endParaRPr lang="en-US" altLang="zh-CN" sz="9600">
                <a:ln>
                  <a:solidFill>
                    <a:srgbClr val="090504">
                      <a:alpha val="15000"/>
                    </a:srgbClr>
                  </a:solidFill>
                </a:ln>
                <a:noFill/>
                <a:cs typeface="+mn-ea"/>
                <a:sym typeface="+mn-lt"/>
              </a:endParaRPr>
            </a:p>
          </p:txBody>
        </p:sp>
        <p:sp>
          <p:nvSpPr>
            <p:cNvPr id="20" name="文本框 19"/>
            <p:cNvSpPr txBox="1"/>
            <p:nvPr/>
          </p:nvSpPr>
          <p:spPr>
            <a:xfrm>
              <a:off x="10884" y="2762"/>
              <a:ext cx="1583" cy="1018"/>
            </a:xfrm>
            <a:prstGeom prst="rect">
              <a:avLst/>
            </a:prstGeom>
            <a:noFill/>
          </p:spPr>
          <p:txBody>
            <a:bodyPr wrap="none" rtlCol="0" anchor="t">
              <a:spAutoFit/>
            </a:bodyPr>
            <a:lstStyle/>
            <a:p>
              <a:pPr algn="l" fontAlgn="auto">
                <a:lnSpc>
                  <a:spcPct val="100000"/>
                </a:lnSpc>
              </a:pPr>
              <a:r>
                <a:rPr lang="en-US" altLang="zh-CN" dirty="0">
                  <a:cs typeface="+mn-ea"/>
                  <a:sym typeface="+mn-lt"/>
                </a:rPr>
                <a:t>Propa</a:t>
              </a:r>
              <a:endParaRPr lang="en-US" altLang="zh-CN" dirty="0">
                <a:cs typeface="+mn-ea"/>
                <a:sym typeface="+mn-lt"/>
              </a:endParaRPr>
            </a:p>
            <a:p>
              <a:pPr algn="l" fontAlgn="auto">
                <a:lnSpc>
                  <a:spcPct val="100000"/>
                </a:lnSpc>
              </a:pPr>
              <a:r>
                <a:rPr lang="en-US" altLang="zh-CN" dirty="0">
                  <a:cs typeface="+mn-ea"/>
                  <a:sym typeface="+mn-lt"/>
                </a:rPr>
                <a:t>strategy</a:t>
              </a:r>
              <a:endParaRPr lang="zh-CN" altLang="en-US">
                <a:cs typeface="+mn-ea"/>
                <a:sym typeface="+mn-lt"/>
              </a:endParaRPr>
            </a:p>
          </p:txBody>
        </p:sp>
        <p:sp>
          <p:nvSpPr>
            <p:cNvPr id="21" name="文本框 20"/>
            <p:cNvSpPr txBox="1"/>
            <p:nvPr/>
          </p:nvSpPr>
          <p:spPr>
            <a:xfrm>
              <a:off x="10898" y="4081"/>
              <a:ext cx="1402" cy="533"/>
            </a:xfrm>
            <a:prstGeom prst="rect">
              <a:avLst/>
            </a:prstGeom>
            <a:noFill/>
          </p:spPr>
          <p:txBody>
            <a:bodyPr wrap="none" rtlCol="0" anchor="t">
              <a:spAutoFit/>
            </a:bodyPr>
            <a:lstStyle/>
            <a:p>
              <a:pPr algn="l"/>
              <a:r>
                <a:rPr lang="en-US" altLang="zh-CN" sz="1600" dirty="0">
                  <a:cs typeface="+mn-ea"/>
                  <a:sym typeface="+mn-lt"/>
                </a:rPr>
                <a:t>宣发策略</a:t>
              </a:r>
              <a:endParaRPr lang="zh-CN" altLang="en-US" sz="1600" b="1" dirty="0">
                <a:cs typeface="+mn-ea"/>
                <a:sym typeface="+mn-lt"/>
              </a:endParaRPr>
            </a:p>
          </p:txBody>
        </p:sp>
        <p:sp>
          <p:nvSpPr>
            <p:cNvPr id="22" name="矩形 21"/>
            <p:cNvSpPr/>
            <p:nvPr/>
          </p:nvSpPr>
          <p:spPr>
            <a:xfrm>
              <a:off x="11039" y="3881"/>
              <a:ext cx="300" cy="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3" name="组合 22"/>
          <p:cNvGrpSpPr/>
          <p:nvPr/>
        </p:nvGrpSpPr>
        <p:grpSpPr>
          <a:xfrm>
            <a:off x="8771255" y="2905760"/>
            <a:ext cx="2459355" cy="1568450"/>
            <a:chOff x="8754" y="2530"/>
            <a:chExt cx="3873" cy="2470"/>
          </a:xfrm>
        </p:grpSpPr>
        <p:sp>
          <p:nvSpPr>
            <p:cNvPr id="24" name="文本框 23"/>
            <p:cNvSpPr txBox="1"/>
            <p:nvPr/>
          </p:nvSpPr>
          <p:spPr>
            <a:xfrm>
              <a:off x="8754" y="2530"/>
              <a:ext cx="2482" cy="2470"/>
            </a:xfrm>
            <a:prstGeom prst="rect">
              <a:avLst/>
            </a:prstGeom>
            <a:noFill/>
            <a:ln w="9525">
              <a:noFill/>
            </a:ln>
          </p:spPr>
          <p:txBody>
            <a:bodyPr wrap="square" rtlCol="0">
              <a:spAutoFit/>
            </a:bodyPr>
            <a:lstStyle/>
            <a:p>
              <a:r>
                <a:rPr lang="en-US" altLang="zh-CN" sz="9600">
                  <a:ln>
                    <a:solidFill>
                      <a:srgbClr val="090504">
                        <a:alpha val="15000"/>
                      </a:srgbClr>
                    </a:solidFill>
                  </a:ln>
                  <a:noFill/>
                  <a:cs typeface="+mn-ea"/>
                  <a:sym typeface="+mn-lt"/>
                </a:rPr>
                <a:t>04</a:t>
              </a:r>
              <a:endParaRPr lang="en-US" altLang="zh-CN" sz="9600">
                <a:ln>
                  <a:solidFill>
                    <a:srgbClr val="090504">
                      <a:alpha val="15000"/>
                    </a:srgbClr>
                  </a:solidFill>
                </a:ln>
                <a:noFill/>
                <a:cs typeface="+mn-ea"/>
                <a:sym typeface="+mn-lt"/>
              </a:endParaRPr>
            </a:p>
          </p:txBody>
        </p:sp>
        <p:sp>
          <p:nvSpPr>
            <p:cNvPr id="25" name="文本框 24"/>
            <p:cNvSpPr txBox="1"/>
            <p:nvPr/>
          </p:nvSpPr>
          <p:spPr>
            <a:xfrm>
              <a:off x="10923" y="2762"/>
              <a:ext cx="1704" cy="1018"/>
            </a:xfrm>
            <a:prstGeom prst="rect">
              <a:avLst/>
            </a:prstGeom>
            <a:noFill/>
          </p:spPr>
          <p:txBody>
            <a:bodyPr wrap="none" rtlCol="0" anchor="t">
              <a:spAutoFit/>
            </a:bodyPr>
            <a:lstStyle/>
            <a:p>
              <a:pPr algn="l" fontAlgn="auto">
                <a:lnSpc>
                  <a:spcPct val="100000"/>
                </a:lnSpc>
              </a:pPr>
              <a:r>
                <a:rPr lang="zh-CN" altLang="en-US" dirty="0">
                  <a:cs typeface="+mn-ea"/>
                  <a:sym typeface="+mn-lt"/>
                </a:rPr>
                <a:t>Site</a:t>
              </a:r>
              <a:endParaRPr lang="zh-CN" altLang="en-US" dirty="0">
                <a:cs typeface="+mn-ea"/>
                <a:sym typeface="+mn-lt"/>
              </a:endParaRPr>
            </a:p>
            <a:p>
              <a:pPr algn="l" fontAlgn="auto">
                <a:lnSpc>
                  <a:spcPct val="100000"/>
                </a:lnSpc>
              </a:pPr>
              <a:r>
                <a:rPr lang="zh-CN" altLang="en-US" dirty="0">
                  <a:cs typeface="+mn-ea"/>
                  <a:sym typeface="+mn-lt"/>
                </a:rPr>
                <a:t>Planning</a:t>
              </a:r>
              <a:endParaRPr lang="zh-CN" altLang="en-US" dirty="0">
                <a:cs typeface="+mn-ea"/>
                <a:sym typeface="+mn-lt"/>
              </a:endParaRPr>
            </a:p>
          </p:txBody>
        </p:sp>
        <p:sp>
          <p:nvSpPr>
            <p:cNvPr id="26" name="文本框 25"/>
            <p:cNvSpPr txBox="1"/>
            <p:nvPr/>
          </p:nvSpPr>
          <p:spPr>
            <a:xfrm>
              <a:off x="10937" y="4081"/>
              <a:ext cx="1402" cy="533"/>
            </a:xfrm>
            <a:prstGeom prst="rect">
              <a:avLst/>
            </a:prstGeom>
            <a:noFill/>
          </p:spPr>
          <p:txBody>
            <a:bodyPr wrap="none" rtlCol="0" anchor="t">
              <a:spAutoFit/>
            </a:bodyPr>
            <a:lstStyle/>
            <a:p>
              <a:pPr algn="l"/>
              <a:r>
                <a:rPr lang="en-US" altLang="zh-CN" sz="1600" dirty="0">
                  <a:cs typeface="+mn-ea"/>
                  <a:sym typeface="+mn-lt"/>
                </a:rPr>
                <a:t>场地规划</a:t>
              </a:r>
              <a:endParaRPr lang="en-US" altLang="zh-CN" sz="1600" dirty="0">
                <a:cs typeface="+mn-ea"/>
                <a:sym typeface="+mn-lt"/>
              </a:endParaRPr>
            </a:p>
          </p:txBody>
        </p:sp>
        <p:sp>
          <p:nvSpPr>
            <p:cNvPr id="27" name="矩形 26"/>
            <p:cNvSpPr/>
            <p:nvPr/>
          </p:nvSpPr>
          <p:spPr>
            <a:xfrm>
              <a:off x="11078" y="3881"/>
              <a:ext cx="300" cy="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8" name="组合 27"/>
          <p:cNvGrpSpPr/>
          <p:nvPr/>
        </p:nvGrpSpPr>
        <p:grpSpPr>
          <a:xfrm>
            <a:off x="5806440" y="4540885"/>
            <a:ext cx="2456180" cy="1568450"/>
            <a:chOff x="8754" y="2530"/>
            <a:chExt cx="3868" cy="2470"/>
          </a:xfrm>
        </p:grpSpPr>
        <p:sp>
          <p:nvSpPr>
            <p:cNvPr id="29" name="文本框 28"/>
            <p:cNvSpPr txBox="1"/>
            <p:nvPr/>
          </p:nvSpPr>
          <p:spPr>
            <a:xfrm>
              <a:off x="8754" y="2530"/>
              <a:ext cx="2482" cy="2470"/>
            </a:xfrm>
            <a:prstGeom prst="rect">
              <a:avLst/>
            </a:prstGeom>
            <a:noFill/>
            <a:ln w="9525">
              <a:noFill/>
            </a:ln>
          </p:spPr>
          <p:txBody>
            <a:bodyPr wrap="square" rtlCol="0">
              <a:spAutoFit/>
            </a:bodyPr>
            <a:lstStyle/>
            <a:p>
              <a:r>
                <a:rPr lang="en-US" altLang="zh-CN" sz="9600">
                  <a:ln>
                    <a:solidFill>
                      <a:srgbClr val="090504">
                        <a:alpha val="15000"/>
                      </a:srgbClr>
                    </a:solidFill>
                  </a:ln>
                  <a:noFill/>
                  <a:cs typeface="+mn-ea"/>
                  <a:sym typeface="+mn-lt"/>
                </a:rPr>
                <a:t>05</a:t>
              </a:r>
              <a:endParaRPr lang="en-US" altLang="zh-CN" sz="9600">
                <a:ln>
                  <a:solidFill>
                    <a:srgbClr val="090504">
                      <a:alpha val="15000"/>
                    </a:srgbClr>
                  </a:solidFill>
                </a:ln>
                <a:noFill/>
                <a:cs typeface="+mn-ea"/>
                <a:sym typeface="+mn-lt"/>
              </a:endParaRPr>
            </a:p>
          </p:txBody>
        </p:sp>
        <p:sp>
          <p:nvSpPr>
            <p:cNvPr id="30" name="文本框 29"/>
            <p:cNvSpPr txBox="1"/>
            <p:nvPr/>
          </p:nvSpPr>
          <p:spPr>
            <a:xfrm>
              <a:off x="10897" y="2762"/>
              <a:ext cx="1725" cy="1018"/>
            </a:xfrm>
            <a:prstGeom prst="rect">
              <a:avLst/>
            </a:prstGeom>
            <a:noFill/>
          </p:spPr>
          <p:txBody>
            <a:bodyPr wrap="none" rtlCol="0" anchor="t">
              <a:spAutoFit/>
            </a:bodyPr>
            <a:lstStyle/>
            <a:p>
              <a:pPr algn="l" fontAlgn="auto">
                <a:lnSpc>
                  <a:spcPct val="100000"/>
                </a:lnSpc>
              </a:pPr>
              <a:r>
                <a:rPr lang="zh-CN" altLang="en-US" dirty="0">
                  <a:cs typeface="+mn-ea"/>
                  <a:sym typeface="+mn-lt"/>
                </a:rPr>
                <a:t>Activities</a:t>
              </a:r>
              <a:endParaRPr lang="zh-CN" altLang="en-US" dirty="0">
                <a:cs typeface="+mn-ea"/>
                <a:sym typeface="+mn-lt"/>
              </a:endParaRPr>
            </a:p>
            <a:p>
              <a:pPr algn="l" fontAlgn="auto">
                <a:lnSpc>
                  <a:spcPct val="100000"/>
                </a:lnSpc>
              </a:pPr>
              <a:r>
                <a:rPr lang="en-US" altLang="zh-CN" dirty="0">
                  <a:cs typeface="+mn-ea"/>
                  <a:sym typeface="+mn-lt"/>
                </a:rPr>
                <a:t>C</a:t>
              </a:r>
              <a:r>
                <a:rPr lang="zh-CN" altLang="en-US" dirty="0">
                  <a:cs typeface="+mn-ea"/>
                  <a:sym typeface="+mn-lt"/>
                </a:rPr>
                <a:t>ontent</a:t>
              </a:r>
              <a:endParaRPr lang="zh-CN" altLang="en-US">
                <a:cs typeface="+mn-ea"/>
                <a:sym typeface="+mn-lt"/>
              </a:endParaRPr>
            </a:p>
          </p:txBody>
        </p:sp>
        <p:sp>
          <p:nvSpPr>
            <p:cNvPr id="31" name="文本框 30"/>
            <p:cNvSpPr txBox="1"/>
            <p:nvPr/>
          </p:nvSpPr>
          <p:spPr>
            <a:xfrm>
              <a:off x="10911" y="4081"/>
              <a:ext cx="1402" cy="533"/>
            </a:xfrm>
            <a:prstGeom prst="rect">
              <a:avLst/>
            </a:prstGeom>
            <a:noFill/>
          </p:spPr>
          <p:txBody>
            <a:bodyPr wrap="none" rtlCol="0" anchor="t">
              <a:spAutoFit/>
            </a:bodyPr>
            <a:lstStyle/>
            <a:p>
              <a:pPr algn="l"/>
              <a:r>
                <a:rPr lang="zh-CN" altLang="en-US" sz="1600" dirty="0">
                  <a:cs typeface="+mn-ea"/>
                  <a:sym typeface="+mn-lt"/>
                </a:rPr>
                <a:t>活动内容</a:t>
              </a:r>
              <a:endParaRPr lang="zh-CN" altLang="en-US" sz="1600" b="1" dirty="0">
                <a:cs typeface="+mn-ea"/>
                <a:sym typeface="+mn-lt"/>
              </a:endParaRPr>
            </a:p>
          </p:txBody>
        </p:sp>
        <p:sp>
          <p:nvSpPr>
            <p:cNvPr id="32" name="矩形 31"/>
            <p:cNvSpPr/>
            <p:nvPr/>
          </p:nvSpPr>
          <p:spPr>
            <a:xfrm>
              <a:off x="11052" y="3881"/>
              <a:ext cx="300" cy="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6" name="椭圆 35"/>
          <p:cNvSpPr/>
          <p:nvPr/>
        </p:nvSpPr>
        <p:spPr>
          <a:xfrm>
            <a:off x="611505" y="1337310"/>
            <a:ext cx="1211580" cy="1233170"/>
          </a:xfrm>
          <a:prstGeom prst="ellipse">
            <a:avLst/>
          </a:prstGeom>
          <a:solidFill>
            <a:srgbClr val="EF7C4A"/>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7" name="文本框 36"/>
          <p:cNvSpPr txBox="1"/>
          <p:nvPr/>
        </p:nvSpPr>
        <p:spPr>
          <a:xfrm>
            <a:off x="982345" y="1723390"/>
            <a:ext cx="1428750" cy="830997"/>
          </a:xfrm>
          <a:prstGeom prst="rect">
            <a:avLst/>
          </a:prstGeom>
          <a:noFill/>
        </p:spPr>
        <p:txBody>
          <a:bodyPr wrap="square" rtlCol="0">
            <a:spAutoFit/>
          </a:bodyPr>
          <a:lstStyle/>
          <a:p>
            <a:r>
              <a:rPr lang="en-US" altLang="zh-CN" sz="2400" dirty="0">
                <a:cs typeface="+mn-ea"/>
                <a:sym typeface="+mn-lt"/>
              </a:rPr>
              <a:t>catalogue</a:t>
            </a:r>
            <a:endParaRPr lang="en-US" altLang="zh-CN" sz="2400" dirty="0">
              <a:cs typeface="+mn-ea"/>
              <a:sym typeface="+mn-lt"/>
            </a:endParaRPr>
          </a:p>
        </p:txBody>
      </p:sp>
      <p:grpSp>
        <p:nvGrpSpPr>
          <p:cNvPr id="39" name="组合 38"/>
          <p:cNvGrpSpPr/>
          <p:nvPr/>
        </p:nvGrpSpPr>
        <p:grpSpPr>
          <a:xfrm>
            <a:off x="8771255" y="4540885"/>
            <a:ext cx="2562225" cy="1568450"/>
            <a:chOff x="8754" y="2530"/>
            <a:chExt cx="4035" cy="2470"/>
          </a:xfrm>
        </p:grpSpPr>
        <p:sp>
          <p:nvSpPr>
            <p:cNvPr id="40" name="文本框 39"/>
            <p:cNvSpPr txBox="1"/>
            <p:nvPr/>
          </p:nvSpPr>
          <p:spPr>
            <a:xfrm>
              <a:off x="8754" y="2530"/>
              <a:ext cx="2482" cy="2470"/>
            </a:xfrm>
            <a:prstGeom prst="rect">
              <a:avLst/>
            </a:prstGeom>
            <a:noFill/>
            <a:ln w="9525">
              <a:noFill/>
            </a:ln>
          </p:spPr>
          <p:txBody>
            <a:bodyPr wrap="square" rtlCol="0">
              <a:spAutoFit/>
            </a:bodyPr>
            <a:lstStyle/>
            <a:p>
              <a:r>
                <a:rPr lang="en-US" altLang="zh-CN" sz="9600">
                  <a:ln>
                    <a:solidFill>
                      <a:srgbClr val="090504">
                        <a:alpha val="15000"/>
                      </a:srgbClr>
                    </a:solidFill>
                  </a:ln>
                  <a:noFill/>
                  <a:cs typeface="+mn-ea"/>
                  <a:sym typeface="+mn-lt"/>
                </a:rPr>
                <a:t>06</a:t>
              </a:r>
              <a:endParaRPr lang="en-US" altLang="zh-CN" sz="9600">
                <a:ln>
                  <a:solidFill>
                    <a:srgbClr val="090504">
                      <a:alpha val="15000"/>
                    </a:srgbClr>
                  </a:solidFill>
                </a:ln>
                <a:noFill/>
                <a:cs typeface="+mn-ea"/>
                <a:sym typeface="+mn-lt"/>
              </a:endParaRPr>
            </a:p>
          </p:txBody>
        </p:sp>
        <p:sp>
          <p:nvSpPr>
            <p:cNvPr id="41" name="文本框 40"/>
            <p:cNvSpPr txBox="1"/>
            <p:nvPr/>
          </p:nvSpPr>
          <p:spPr>
            <a:xfrm>
              <a:off x="10923" y="2762"/>
              <a:ext cx="1866" cy="1018"/>
            </a:xfrm>
            <a:prstGeom prst="rect">
              <a:avLst/>
            </a:prstGeom>
            <a:noFill/>
          </p:spPr>
          <p:txBody>
            <a:bodyPr wrap="none" rtlCol="0" anchor="t">
              <a:spAutoFit/>
            </a:bodyPr>
            <a:lstStyle/>
            <a:p>
              <a:pPr algn="l" fontAlgn="auto">
                <a:lnSpc>
                  <a:spcPct val="100000"/>
                </a:lnSpc>
              </a:pPr>
              <a:r>
                <a:rPr lang="zh-CN" altLang="en-US" dirty="0">
                  <a:cs typeface="+mn-ea"/>
                  <a:sym typeface="+mn-lt"/>
                </a:rPr>
                <a:t>Executive</a:t>
              </a:r>
              <a:endParaRPr lang="zh-CN" altLang="en-US" dirty="0">
                <a:cs typeface="+mn-ea"/>
                <a:sym typeface="+mn-lt"/>
              </a:endParaRPr>
            </a:p>
            <a:p>
              <a:pPr algn="l" fontAlgn="auto">
                <a:lnSpc>
                  <a:spcPct val="100000"/>
                </a:lnSpc>
              </a:pPr>
              <a:r>
                <a:rPr lang="zh-CN" altLang="en-US" dirty="0">
                  <a:cs typeface="+mn-ea"/>
                  <a:sym typeface="+mn-lt"/>
                </a:rPr>
                <a:t>manage</a:t>
              </a:r>
              <a:endParaRPr lang="zh-CN" altLang="en-US">
                <a:cs typeface="+mn-ea"/>
                <a:sym typeface="+mn-lt"/>
              </a:endParaRPr>
            </a:p>
          </p:txBody>
        </p:sp>
        <p:sp>
          <p:nvSpPr>
            <p:cNvPr id="42" name="文本框 41"/>
            <p:cNvSpPr txBox="1"/>
            <p:nvPr/>
          </p:nvSpPr>
          <p:spPr>
            <a:xfrm>
              <a:off x="10937" y="4081"/>
              <a:ext cx="1402" cy="533"/>
            </a:xfrm>
            <a:prstGeom prst="rect">
              <a:avLst/>
            </a:prstGeom>
            <a:noFill/>
          </p:spPr>
          <p:txBody>
            <a:bodyPr wrap="none" rtlCol="0" anchor="t">
              <a:spAutoFit/>
            </a:bodyPr>
            <a:lstStyle/>
            <a:p>
              <a:pPr algn="l"/>
              <a:r>
                <a:rPr lang="zh-CN" altLang="en-US" sz="1600" dirty="0">
                  <a:cs typeface="+mn-ea"/>
                  <a:sym typeface="+mn-lt"/>
                </a:rPr>
                <a:t>执行管理</a:t>
              </a:r>
              <a:endParaRPr lang="zh-CN" altLang="en-US" sz="1600" b="1" dirty="0">
                <a:cs typeface="+mn-ea"/>
                <a:sym typeface="+mn-lt"/>
              </a:endParaRPr>
            </a:p>
          </p:txBody>
        </p:sp>
        <p:sp>
          <p:nvSpPr>
            <p:cNvPr id="43" name="矩形 42"/>
            <p:cNvSpPr/>
            <p:nvPr/>
          </p:nvSpPr>
          <p:spPr>
            <a:xfrm>
              <a:off x="11078" y="3881"/>
              <a:ext cx="300" cy="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189571" y="699385"/>
            <a:ext cx="1812858" cy="741613"/>
          </a:xfrm>
          <a:prstGeom prst="rect">
            <a:avLst/>
          </a:prstGeom>
          <a:noFill/>
        </p:spPr>
        <p:txBody>
          <a:bodyPr wrap="square">
            <a:spAutoFit/>
          </a:bodyPr>
          <a:lstStyle/>
          <a:p>
            <a:pPr>
              <a:lnSpc>
                <a:spcPct val="150000"/>
              </a:lnSpc>
            </a:pPr>
            <a:r>
              <a:rPr lang="zh-CN" altLang="en-US" sz="3200" b="1" dirty="0">
                <a:cs typeface="+mn-ea"/>
                <a:sym typeface="+mn-lt"/>
              </a:rPr>
              <a:t>要素提炼</a:t>
            </a:r>
            <a:endParaRPr lang="zh-CN" altLang="en-US" sz="3200" dirty="0">
              <a:solidFill>
                <a:schemeClr val="bg1">
                  <a:lumMod val="50000"/>
                </a:schemeClr>
              </a:solidFill>
              <a:cs typeface="+mn-ea"/>
              <a:sym typeface="+mn-lt"/>
            </a:endParaRPr>
          </a:p>
        </p:txBody>
      </p:sp>
      <p:sp>
        <p:nvSpPr>
          <p:cNvPr id="4" name="文本框 3"/>
          <p:cNvSpPr txBox="1"/>
          <p:nvPr/>
        </p:nvSpPr>
        <p:spPr>
          <a:xfrm>
            <a:off x="8373270" y="5316774"/>
            <a:ext cx="2988727" cy="645160"/>
          </a:xfrm>
          <a:prstGeom prst="rect">
            <a:avLst/>
          </a:prstGeom>
          <a:noFill/>
        </p:spPr>
        <p:txBody>
          <a:bodyPr wrap="square">
            <a:spAutoFit/>
          </a:bodyPr>
          <a:lstStyle/>
          <a:p>
            <a:pPr algn="ctr"/>
            <a:r>
              <a:rPr lang="zh-CN" altLang="en-US" dirty="0">
                <a:cs typeface="+mn-ea"/>
                <a:sym typeface="+mn-lt"/>
              </a:rPr>
              <a:t>长沙年轻主场消费新据点</a:t>
            </a:r>
            <a:endParaRPr lang="en-US" altLang="zh-CN" dirty="0">
              <a:cs typeface="+mn-ea"/>
              <a:sym typeface="+mn-lt"/>
            </a:endParaRPr>
          </a:p>
          <a:p>
            <a:pPr algn="ctr"/>
            <a:r>
              <a:rPr lang="en-US" altLang="zh-CN" dirty="0">
                <a:cs typeface="+mn-ea"/>
                <a:sym typeface="+mn-lt"/>
              </a:rPr>
              <a:t>/</a:t>
            </a:r>
            <a:r>
              <a:rPr lang="zh-CN" altLang="en-US" dirty="0">
                <a:cs typeface="+mn-ea"/>
                <a:sym typeface="+mn-lt"/>
              </a:rPr>
              <a:t>时尚潮玩新地标</a:t>
            </a:r>
            <a:endParaRPr lang="en-US" altLang="zh-CN" dirty="0">
              <a:cs typeface="+mn-ea"/>
              <a:sym typeface="+mn-lt"/>
            </a:endParaRPr>
          </a:p>
        </p:txBody>
      </p:sp>
      <p:sp>
        <p:nvSpPr>
          <p:cNvPr id="14" name="文本框 13"/>
          <p:cNvSpPr txBox="1"/>
          <p:nvPr/>
        </p:nvSpPr>
        <p:spPr>
          <a:xfrm>
            <a:off x="4697095" y="5316855"/>
            <a:ext cx="2799080" cy="645160"/>
          </a:xfrm>
          <a:prstGeom prst="rect">
            <a:avLst/>
          </a:prstGeom>
          <a:noFill/>
        </p:spPr>
        <p:txBody>
          <a:bodyPr wrap="square">
            <a:spAutoFit/>
          </a:bodyPr>
          <a:lstStyle/>
          <a:p>
            <a:r>
              <a:rPr lang="zh-CN" altLang="en-US" dirty="0">
                <a:cs typeface="+mn-ea"/>
                <a:sym typeface="+mn-lt"/>
              </a:rPr>
              <a:t>【乐活长沙】【味道长沙】【直播长沙】【创意长沙】</a:t>
            </a:r>
            <a:endParaRPr lang="zh-CN" altLang="en-US" dirty="0">
              <a:cs typeface="+mn-ea"/>
              <a:sym typeface="+mn-lt"/>
            </a:endParaRPr>
          </a:p>
        </p:txBody>
      </p:sp>
      <p:sp>
        <p:nvSpPr>
          <p:cNvPr id="15" name="椭圆 14"/>
          <p:cNvSpPr/>
          <p:nvPr/>
        </p:nvSpPr>
        <p:spPr>
          <a:xfrm>
            <a:off x="1079500" y="2387600"/>
            <a:ext cx="2501900" cy="2546985"/>
          </a:xfrm>
          <a:prstGeom prst="ellipse">
            <a:avLst/>
          </a:prstGeom>
          <a:solidFill>
            <a:srgbClr val="776BAA"/>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文本框 15"/>
          <p:cNvSpPr txBox="1"/>
          <p:nvPr/>
        </p:nvSpPr>
        <p:spPr>
          <a:xfrm>
            <a:off x="2469927" y="2766145"/>
            <a:ext cx="729130" cy="1568450"/>
          </a:xfrm>
          <a:prstGeom prst="rect">
            <a:avLst/>
          </a:prstGeom>
          <a:noFill/>
        </p:spPr>
        <p:txBody>
          <a:bodyPr wrap="square">
            <a:spAutoFit/>
          </a:bodyPr>
          <a:lstStyle/>
          <a:p>
            <a:r>
              <a:rPr lang="zh-CN" altLang="en-US" sz="4800" dirty="0">
                <a:cs typeface="+mn-ea"/>
                <a:sym typeface="+mn-lt"/>
              </a:rPr>
              <a:t>建筑</a:t>
            </a:r>
            <a:endParaRPr lang="zh-CN" altLang="en-US" sz="4800" dirty="0">
              <a:cs typeface="+mn-ea"/>
              <a:sym typeface="+mn-lt"/>
            </a:endParaRPr>
          </a:p>
        </p:txBody>
      </p:sp>
      <p:sp>
        <p:nvSpPr>
          <p:cNvPr id="17" name="椭圆 16"/>
          <p:cNvSpPr/>
          <p:nvPr/>
        </p:nvSpPr>
        <p:spPr>
          <a:xfrm>
            <a:off x="1034415" y="2313940"/>
            <a:ext cx="2665730" cy="2665730"/>
          </a:xfrm>
          <a:prstGeom prst="ellipse">
            <a:avLst/>
          </a:prstGeom>
          <a:noFill/>
          <a:ln>
            <a:solidFill>
              <a:srgbClr val="C8C8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文本框 19"/>
          <p:cNvSpPr txBox="1"/>
          <p:nvPr/>
        </p:nvSpPr>
        <p:spPr>
          <a:xfrm>
            <a:off x="893758" y="5316774"/>
            <a:ext cx="2873938" cy="645160"/>
          </a:xfrm>
          <a:prstGeom prst="rect">
            <a:avLst/>
          </a:prstGeom>
          <a:noFill/>
        </p:spPr>
        <p:txBody>
          <a:bodyPr wrap="square">
            <a:spAutoFit/>
          </a:bodyPr>
          <a:lstStyle/>
          <a:p>
            <a:pPr algn="ctr"/>
            <a:r>
              <a:rPr lang="zh-CN" altLang="en-US" dirty="0">
                <a:cs typeface="+mn-ea"/>
                <a:sym typeface="+mn-lt"/>
              </a:rPr>
              <a:t>菲林卷的建筑语言</a:t>
            </a:r>
            <a:endParaRPr lang="en-US" altLang="zh-CN" dirty="0">
              <a:cs typeface="+mn-ea"/>
              <a:sym typeface="+mn-lt"/>
            </a:endParaRPr>
          </a:p>
          <a:p>
            <a:pPr algn="ctr"/>
            <a:r>
              <a:rPr lang="zh-CN" altLang="en-US" dirty="0">
                <a:cs typeface="+mn-ea"/>
                <a:sym typeface="+mn-lt"/>
              </a:rPr>
              <a:t>记录城市美好生活群像</a:t>
            </a:r>
            <a:endParaRPr lang="en-US" altLang="zh-CN" dirty="0">
              <a:cs typeface="+mn-ea"/>
              <a:sym typeface="+mn-lt"/>
            </a:endParaRPr>
          </a:p>
        </p:txBody>
      </p:sp>
      <p:sp>
        <p:nvSpPr>
          <p:cNvPr id="22" name="文本框 21"/>
          <p:cNvSpPr txBox="1"/>
          <p:nvPr/>
        </p:nvSpPr>
        <p:spPr>
          <a:xfrm>
            <a:off x="4443095" y="1476375"/>
            <a:ext cx="3232150" cy="398780"/>
          </a:xfrm>
          <a:prstGeom prst="rect">
            <a:avLst/>
          </a:prstGeom>
          <a:noFill/>
        </p:spPr>
        <p:txBody>
          <a:bodyPr wrap="square">
            <a:spAutoFit/>
          </a:bodyPr>
          <a:lstStyle/>
          <a:p>
            <a:r>
              <a:rPr lang="zh-CN" altLang="en-US" sz="2000" dirty="0">
                <a:cs typeface="+mn-ea"/>
                <a:sym typeface="+mn-lt"/>
              </a:rPr>
              <a:t>功能 </a:t>
            </a:r>
            <a:r>
              <a:rPr lang="en-US" altLang="zh-CN" sz="2000" dirty="0">
                <a:cs typeface="+mn-ea"/>
                <a:sym typeface="+mn-lt"/>
              </a:rPr>
              <a:t>+ </a:t>
            </a:r>
            <a:r>
              <a:rPr lang="zh-CN" altLang="en-US" sz="2000" dirty="0">
                <a:cs typeface="+mn-ea"/>
                <a:sym typeface="+mn-lt"/>
              </a:rPr>
              <a:t>场景 </a:t>
            </a:r>
            <a:r>
              <a:rPr lang="en-US" altLang="zh-CN" sz="2000" dirty="0">
                <a:cs typeface="+mn-ea"/>
                <a:sym typeface="+mn-lt"/>
              </a:rPr>
              <a:t>+ </a:t>
            </a:r>
            <a:r>
              <a:rPr lang="zh-CN" altLang="en-US" sz="2000" dirty="0">
                <a:cs typeface="+mn-ea"/>
                <a:sym typeface="+mn-lt"/>
              </a:rPr>
              <a:t>体验式消费</a:t>
            </a:r>
            <a:endParaRPr lang="zh-CN" altLang="en-US" sz="2000" dirty="0">
              <a:cs typeface="+mn-ea"/>
              <a:sym typeface="+mn-lt"/>
            </a:endParaRPr>
          </a:p>
        </p:txBody>
      </p:sp>
      <p:sp>
        <p:nvSpPr>
          <p:cNvPr id="21" name="椭圆 20"/>
          <p:cNvSpPr/>
          <p:nvPr/>
        </p:nvSpPr>
        <p:spPr>
          <a:xfrm>
            <a:off x="4808220" y="2387600"/>
            <a:ext cx="2501900" cy="2546985"/>
          </a:xfrm>
          <a:prstGeom prst="ellipse">
            <a:avLst/>
          </a:prstGeom>
          <a:solidFill>
            <a:srgbClr val="BC2A2C"/>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文本框 22"/>
          <p:cNvSpPr txBox="1"/>
          <p:nvPr/>
        </p:nvSpPr>
        <p:spPr>
          <a:xfrm>
            <a:off x="6198647" y="2766145"/>
            <a:ext cx="729130" cy="1568450"/>
          </a:xfrm>
          <a:prstGeom prst="rect">
            <a:avLst/>
          </a:prstGeom>
          <a:noFill/>
        </p:spPr>
        <p:txBody>
          <a:bodyPr wrap="square">
            <a:spAutoFit/>
          </a:bodyPr>
          <a:lstStyle/>
          <a:p>
            <a:r>
              <a:rPr lang="zh-CN" altLang="en-US" sz="4800" dirty="0">
                <a:cs typeface="+mn-ea"/>
                <a:sym typeface="+mn-lt"/>
              </a:rPr>
              <a:t>空间</a:t>
            </a:r>
            <a:endParaRPr lang="en-US" altLang="zh-CN" sz="4800" dirty="0">
              <a:cs typeface="+mn-ea"/>
              <a:sym typeface="+mn-lt"/>
            </a:endParaRPr>
          </a:p>
        </p:txBody>
      </p:sp>
      <p:sp>
        <p:nvSpPr>
          <p:cNvPr id="24" name="椭圆 23"/>
          <p:cNvSpPr/>
          <p:nvPr/>
        </p:nvSpPr>
        <p:spPr>
          <a:xfrm>
            <a:off x="4763135" y="2313940"/>
            <a:ext cx="2665730" cy="2665730"/>
          </a:xfrm>
          <a:prstGeom prst="ellipse">
            <a:avLst/>
          </a:prstGeom>
          <a:noFill/>
          <a:ln>
            <a:solidFill>
              <a:srgbClr val="C8C8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椭圆 24"/>
          <p:cNvSpPr/>
          <p:nvPr/>
        </p:nvSpPr>
        <p:spPr>
          <a:xfrm>
            <a:off x="8580120" y="2402205"/>
            <a:ext cx="2501900" cy="2546985"/>
          </a:xfrm>
          <a:prstGeom prst="ellipse">
            <a:avLst/>
          </a:prstGeom>
          <a:solidFill>
            <a:srgbClr val="EF7C4A"/>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文本框 25"/>
          <p:cNvSpPr txBox="1"/>
          <p:nvPr/>
        </p:nvSpPr>
        <p:spPr>
          <a:xfrm>
            <a:off x="9970547" y="2780750"/>
            <a:ext cx="729130" cy="1568450"/>
          </a:xfrm>
          <a:prstGeom prst="rect">
            <a:avLst/>
          </a:prstGeom>
          <a:noFill/>
        </p:spPr>
        <p:txBody>
          <a:bodyPr wrap="square">
            <a:spAutoFit/>
          </a:bodyPr>
          <a:lstStyle/>
          <a:p>
            <a:r>
              <a:rPr lang="zh-CN" altLang="en-US" sz="4800" dirty="0">
                <a:cs typeface="+mn-ea"/>
                <a:sym typeface="+mn-lt"/>
              </a:rPr>
              <a:t>定位</a:t>
            </a:r>
            <a:endParaRPr lang="en-US" altLang="zh-CN" sz="4800" dirty="0">
              <a:cs typeface="+mn-ea"/>
              <a:sym typeface="+mn-lt"/>
            </a:endParaRPr>
          </a:p>
        </p:txBody>
      </p:sp>
      <p:sp>
        <p:nvSpPr>
          <p:cNvPr id="27" name="椭圆 26"/>
          <p:cNvSpPr/>
          <p:nvPr/>
        </p:nvSpPr>
        <p:spPr>
          <a:xfrm>
            <a:off x="8535035" y="2328545"/>
            <a:ext cx="2665730" cy="2665730"/>
          </a:xfrm>
          <a:prstGeom prst="ellipse">
            <a:avLst/>
          </a:prstGeom>
          <a:noFill/>
          <a:ln>
            <a:solidFill>
              <a:srgbClr val="C8C8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765107" y="2578737"/>
            <a:ext cx="6783070" cy="707886"/>
          </a:xfrm>
          <a:prstGeom prst="rect">
            <a:avLst/>
          </a:prstGeom>
          <a:noFill/>
        </p:spPr>
        <p:txBody>
          <a:bodyPr wrap="square" rtlCol="0">
            <a:spAutoFit/>
          </a:bodyPr>
          <a:lstStyle/>
          <a:p>
            <a:r>
              <a:rPr lang="en-US" altLang="zh-CN" sz="4000" dirty="0">
                <a:solidFill>
                  <a:srgbClr val="A5A5A5">
                    <a:alpha val="65000"/>
                  </a:srgbClr>
                </a:solidFill>
                <a:cs typeface="+mn-ea"/>
                <a:sym typeface="+mn-lt"/>
              </a:rPr>
              <a:t>FUTURE AND ILLIMITED</a:t>
            </a:r>
            <a:endParaRPr lang="en-US" altLang="zh-CN" sz="4000" dirty="0">
              <a:solidFill>
                <a:srgbClr val="A5A5A5">
                  <a:alpha val="65000"/>
                </a:srgbClr>
              </a:solidFill>
              <a:cs typeface="+mn-ea"/>
              <a:sym typeface="+mn-lt"/>
            </a:endParaRPr>
          </a:p>
        </p:txBody>
      </p:sp>
      <p:sp>
        <p:nvSpPr>
          <p:cNvPr id="3" name="文本框 2"/>
          <p:cNvSpPr txBox="1"/>
          <p:nvPr/>
        </p:nvSpPr>
        <p:spPr>
          <a:xfrm>
            <a:off x="4607925" y="1368350"/>
            <a:ext cx="2832827" cy="1015663"/>
          </a:xfrm>
          <a:prstGeom prst="rect">
            <a:avLst/>
          </a:prstGeom>
          <a:noFill/>
        </p:spPr>
        <p:txBody>
          <a:bodyPr wrap="none" rtlCol="0" anchor="t">
            <a:spAutoFit/>
          </a:bodyPr>
          <a:lstStyle/>
          <a:p>
            <a:pPr algn="ctr" fontAlgn="auto">
              <a:lnSpc>
                <a:spcPct val="100000"/>
              </a:lnSpc>
            </a:pPr>
            <a:r>
              <a:rPr lang="zh-CN" altLang="en-US" sz="6000" dirty="0">
                <a:solidFill>
                  <a:schemeClr val="tx1">
                    <a:alpha val="80000"/>
                  </a:schemeClr>
                </a:solidFill>
                <a:cs typeface="+mn-ea"/>
                <a:sym typeface="+mn-lt"/>
              </a:rPr>
              <a:t>潮涌未来</a:t>
            </a:r>
            <a:endParaRPr lang="zh-CN" altLang="en-US" sz="6000" dirty="0">
              <a:solidFill>
                <a:schemeClr val="tx1">
                  <a:alpha val="80000"/>
                </a:schemeClr>
              </a:solidFill>
              <a:cs typeface="+mn-ea"/>
              <a:sym typeface="+mn-lt"/>
            </a:endParaRPr>
          </a:p>
        </p:txBody>
      </p:sp>
      <p:sp>
        <p:nvSpPr>
          <p:cNvPr id="4" name="文本框 3"/>
          <p:cNvSpPr txBox="1"/>
          <p:nvPr/>
        </p:nvSpPr>
        <p:spPr>
          <a:xfrm>
            <a:off x="2349499" y="3429000"/>
            <a:ext cx="7614285" cy="2168525"/>
          </a:xfrm>
          <a:prstGeom prst="rect">
            <a:avLst/>
          </a:prstGeom>
          <a:noFill/>
        </p:spPr>
        <p:txBody>
          <a:bodyPr wrap="square" rtlCol="0">
            <a:spAutoFit/>
          </a:bodyPr>
          <a:lstStyle/>
          <a:p>
            <a:pPr algn="ctr">
              <a:lnSpc>
                <a:spcPct val="150000"/>
              </a:lnSpc>
            </a:pPr>
            <a:r>
              <a:rPr lang="zh-CN" altLang="en-US" dirty="0">
                <a:cs typeface="+mn-ea"/>
                <a:sym typeface="+mn-lt"/>
              </a:rPr>
              <a:t>潮：时尚潮玩新势力</a:t>
            </a:r>
            <a:r>
              <a:rPr lang="en-US" altLang="zh-CN" dirty="0">
                <a:cs typeface="+mn-ea"/>
                <a:sym typeface="+mn-lt"/>
              </a:rPr>
              <a:t>—</a:t>
            </a:r>
            <a:r>
              <a:rPr lang="zh-CN" altLang="en-US" dirty="0">
                <a:cs typeface="+mn-ea"/>
                <a:sym typeface="+mn-lt"/>
              </a:rPr>
              <a:t>年轻人的消费新主场；</a:t>
            </a:r>
            <a:endParaRPr lang="en-US" altLang="zh-CN" dirty="0">
              <a:cs typeface="+mn-ea"/>
              <a:sym typeface="+mn-lt"/>
            </a:endParaRPr>
          </a:p>
          <a:p>
            <a:pPr algn="ctr">
              <a:lnSpc>
                <a:spcPct val="150000"/>
              </a:lnSpc>
            </a:pPr>
            <a:r>
              <a:rPr lang="zh-CN" altLang="en-US" dirty="0">
                <a:cs typeface="+mn-ea"/>
                <a:sym typeface="+mn-lt"/>
              </a:rPr>
              <a:t>涌：势不可挡之力，如湘江水势，席卷长沙；</a:t>
            </a:r>
            <a:endParaRPr lang="en-US" altLang="zh-CN" dirty="0">
              <a:cs typeface="+mn-ea"/>
              <a:sym typeface="+mn-lt"/>
            </a:endParaRPr>
          </a:p>
          <a:p>
            <a:pPr algn="ctr">
              <a:lnSpc>
                <a:spcPct val="150000"/>
              </a:lnSpc>
            </a:pPr>
            <a:r>
              <a:rPr lang="zh-CN" altLang="en-US" dirty="0">
                <a:cs typeface="+mn-ea"/>
                <a:sym typeface="+mn-lt"/>
              </a:rPr>
              <a:t>未来：后疫情时代，消费升级，未来近在咫尺；</a:t>
            </a:r>
            <a:endParaRPr lang="zh-CN" altLang="en-US" dirty="0">
              <a:cs typeface="+mn-ea"/>
              <a:sym typeface="+mn-lt"/>
            </a:endParaRPr>
          </a:p>
          <a:p>
            <a:pPr algn="ctr">
              <a:lnSpc>
                <a:spcPct val="150000"/>
              </a:lnSpc>
            </a:pPr>
            <a:r>
              <a:rPr lang="zh-CN" altLang="en-US" dirty="0">
                <a:cs typeface="+mn-ea"/>
                <a:sym typeface="+mn-lt"/>
              </a:rPr>
              <a:t>共创：打造全民共享，全民皆城市美好生活家全新概念；</a:t>
            </a:r>
            <a:endParaRPr lang="en-US" altLang="zh-CN" dirty="0">
              <a:cs typeface="+mn-ea"/>
              <a:sym typeface="+mn-lt"/>
            </a:endParaRPr>
          </a:p>
          <a:p>
            <a:pPr algn="ctr">
              <a:lnSpc>
                <a:spcPct val="150000"/>
              </a:lnSpc>
            </a:pPr>
            <a:r>
              <a:rPr lang="zh-CN" altLang="en-US" dirty="0">
                <a:cs typeface="+mn-ea"/>
                <a:sym typeface="+mn-lt"/>
              </a:rPr>
              <a:t>无限：升级无限（项目），惊喜无限（消费者），消费无限（商业变现）；</a:t>
            </a:r>
            <a:endParaRPr lang="zh-CN" altLang="en-US" dirty="0">
              <a:cs typeface="+mn-ea"/>
              <a:sym typeface="+mn-lt"/>
            </a:endParaRPr>
          </a:p>
        </p:txBody>
      </p:sp>
      <p:sp>
        <p:nvSpPr>
          <p:cNvPr id="6" name="文本框 5"/>
          <p:cNvSpPr txBox="1"/>
          <p:nvPr/>
        </p:nvSpPr>
        <p:spPr>
          <a:xfrm>
            <a:off x="4288845" y="2112894"/>
            <a:ext cx="3470988" cy="1015663"/>
          </a:xfrm>
          <a:prstGeom prst="rect">
            <a:avLst/>
          </a:prstGeom>
          <a:noFill/>
        </p:spPr>
        <p:txBody>
          <a:bodyPr wrap="square">
            <a:spAutoFit/>
          </a:bodyPr>
          <a:lstStyle/>
          <a:p>
            <a:pPr algn="ctr" fontAlgn="auto">
              <a:lnSpc>
                <a:spcPct val="100000"/>
              </a:lnSpc>
            </a:pPr>
            <a:r>
              <a:rPr lang="zh-CN" altLang="en-US" sz="6000" dirty="0">
                <a:solidFill>
                  <a:schemeClr val="tx1">
                    <a:alpha val="80000"/>
                  </a:schemeClr>
                </a:solidFill>
                <a:cs typeface="+mn-ea"/>
                <a:sym typeface="+mn-lt"/>
              </a:rPr>
              <a:t>共创无限</a:t>
            </a:r>
            <a:endParaRPr lang="zh-CN" altLang="en-US" sz="6000" dirty="0">
              <a:solidFill>
                <a:schemeClr val="tx1">
                  <a:alpha val="80000"/>
                </a:schemeClr>
              </a:solidFill>
              <a:cs typeface="+mn-ea"/>
              <a:sym typeface="+mn-lt"/>
            </a:endParaRP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577913" y="3468338"/>
            <a:ext cx="5035802" cy="457561"/>
          </a:xfrm>
          <a:prstGeom prst="rect">
            <a:avLst/>
          </a:prstGeom>
          <a:noFill/>
        </p:spPr>
        <p:txBody>
          <a:bodyPr wrap="square" rtlCol="0">
            <a:spAutoFit/>
          </a:bodyPr>
          <a:lstStyle/>
          <a:p>
            <a:pPr algn="ctr">
              <a:lnSpc>
                <a:spcPct val="150000"/>
              </a:lnSpc>
            </a:pPr>
            <a:r>
              <a:rPr lang="zh-CN" altLang="en-US" dirty="0">
                <a:cs typeface="+mn-ea"/>
                <a:sym typeface="+mn-lt"/>
              </a:rPr>
              <a:t>释义：</a:t>
            </a:r>
            <a:endParaRPr lang="zh-CN" altLang="en-US" dirty="0">
              <a:cs typeface="+mn-ea"/>
              <a:sym typeface="+mn-lt"/>
            </a:endParaRPr>
          </a:p>
        </p:txBody>
      </p:sp>
      <p:sp>
        <p:nvSpPr>
          <p:cNvPr id="17" name="文本框 16"/>
          <p:cNvSpPr txBox="1"/>
          <p:nvPr/>
        </p:nvSpPr>
        <p:spPr>
          <a:xfrm>
            <a:off x="3404870" y="3975308"/>
            <a:ext cx="5238750" cy="1285032"/>
          </a:xfrm>
          <a:prstGeom prst="rect">
            <a:avLst/>
          </a:prstGeom>
          <a:noFill/>
        </p:spPr>
        <p:txBody>
          <a:bodyPr wrap="square" rtlCol="0" anchor="t">
            <a:spAutoFit/>
          </a:bodyPr>
          <a:lstStyle/>
          <a:p>
            <a:pPr algn="ctr">
              <a:lnSpc>
                <a:spcPct val="150000"/>
              </a:lnSpc>
            </a:pPr>
            <a:r>
              <a:rPr lang="zh-CN" altLang="en-US" dirty="0">
                <a:cs typeface="+mn-ea"/>
                <a:sym typeface="+mn-lt"/>
              </a:rPr>
              <a:t>不复制，敢不同</a:t>
            </a:r>
            <a:endParaRPr lang="zh-CN" altLang="en-US" dirty="0">
              <a:cs typeface="+mn-ea"/>
              <a:sym typeface="+mn-lt"/>
            </a:endParaRPr>
          </a:p>
          <a:p>
            <a:pPr algn="ctr">
              <a:lnSpc>
                <a:spcPct val="150000"/>
              </a:lnSpc>
            </a:pPr>
            <a:r>
              <a:rPr lang="zh-CN" altLang="en-US" dirty="0">
                <a:cs typeface="+mn-ea"/>
                <a:sym typeface="+mn-lt"/>
              </a:rPr>
              <a:t>倾力呈现多维为一体的沉浸式体验空间对话</a:t>
            </a:r>
            <a:endParaRPr lang="zh-CN" altLang="en-US" dirty="0">
              <a:cs typeface="+mn-ea"/>
              <a:sym typeface="+mn-lt"/>
            </a:endParaRPr>
          </a:p>
          <a:p>
            <a:pPr algn="ctr">
              <a:lnSpc>
                <a:spcPct val="150000"/>
              </a:lnSpc>
            </a:pPr>
            <a:r>
              <a:rPr lang="zh-CN" altLang="en-US" dirty="0">
                <a:cs typeface="+mn-ea"/>
                <a:sym typeface="+mn-lt"/>
              </a:rPr>
              <a:t>打造非同一般的发布会现场</a:t>
            </a:r>
            <a:endParaRPr lang="zh-CN" altLang="en-US" dirty="0">
              <a:cs typeface="+mn-ea"/>
              <a:sym typeface="+mn-lt"/>
            </a:endParaRPr>
          </a:p>
        </p:txBody>
      </p:sp>
      <p:sp>
        <p:nvSpPr>
          <p:cNvPr id="5" name="文本框 4"/>
          <p:cNvSpPr txBox="1"/>
          <p:nvPr/>
        </p:nvSpPr>
        <p:spPr>
          <a:xfrm>
            <a:off x="2765107" y="2578737"/>
            <a:ext cx="6783070" cy="707886"/>
          </a:xfrm>
          <a:prstGeom prst="rect">
            <a:avLst/>
          </a:prstGeom>
          <a:noFill/>
        </p:spPr>
        <p:txBody>
          <a:bodyPr wrap="square" rtlCol="0">
            <a:spAutoFit/>
          </a:bodyPr>
          <a:lstStyle/>
          <a:p>
            <a:r>
              <a:rPr lang="en-US" altLang="zh-CN" sz="4000" dirty="0">
                <a:solidFill>
                  <a:srgbClr val="A5A5A5">
                    <a:alpha val="65000"/>
                  </a:srgbClr>
                </a:solidFill>
                <a:cs typeface="+mn-ea"/>
                <a:sym typeface="+mn-lt"/>
              </a:rPr>
              <a:t>FUTURE AND ILLIMITED</a:t>
            </a:r>
            <a:endParaRPr lang="en-US" altLang="zh-CN" sz="4000" dirty="0">
              <a:solidFill>
                <a:srgbClr val="A5A5A5">
                  <a:alpha val="65000"/>
                </a:srgbClr>
              </a:solidFill>
              <a:cs typeface="+mn-ea"/>
              <a:sym typeface="+mn-lt"/>
            </a:endParaRPr>
          </a:p>
        </p:txBody>
      </p:sp>
      <p:sp>
        <p:nvSpPr>
          <p:cNvPr id="6" name="文本框 5"/>
          <p:cNvSpPr txBox="1"/>
          <p:nvPr/>
        </p:nvSpPr>
        <p:spPr>
          <a:xfrm>
            <a:off x="4607925" y="1368350"/>
            <a:ext cx="2832827" cy="1015663"/>
          </a:xfrm>
          <a:prstGeom prst="rect">
            <a:avLst/>
          </a:prstGeom>
          <a:noFill/>
        </p:spPr>
        <p:txBody>
          <a:bodyPr wrap="none" rtlCol="0" anchor="t">
            <a:spAutoFit/>
          </a:bodyPr>
          <a:lstStyle/>
          <a:p>
            <a:pPr algn="ctr" fontAlgn="auto">
              <a:lnSpc>
                <a:spcPct val="100000"/>
              </a:lnSpc>
            </a:pPr>
            <a:r>
              <a:rPr lang="zh-CN" altLang="en-US" sz="6000" dirty="0">
                <a:solidFill>
                  <a:schemeClr val="tx1">
                    <a:alpha val="80000"/>
                  </a:schemeClr>
                </a:solidFill>
                <a:cs typeface="+mn-ea"/>
                <a:sym typeface="+mn-lt"/>
              </a:rPr>
              <a:t>潮涌未来</a:t>
            </a:r>
            <a:endParaRPr lang="zh-CN" altLang="en-US" sz="6000" dirty="0">
              <a:solidFill>
                <a:schemeClr val="tx1">
                  <a:alpha val="80000"/>
                </a:schemeClr>
              </a:solidFill>
              <a:cs typeface="+mn-ea"/>
              <a:sym typeface="+mn-lt"/>
            </a:endParaRPr>
          </a:p>
        </p:txBody>
      </p:sp>
      <p:sp>
        <p:nvSpPr>
          <p:cNvPr id="7" name="文本框 6"/>
          <p:cNvSpPr txBox="1"/>
          <p:nvPr/>
        </p:nvSpPr>
        <p:spPr>
          <a:xfrm>
            <a:off x="4288845" y="2112894"/>
            <a:ext cx="3470988" cy="1015663"/>
          </a:xfrm>
          <a:prstGeom prst="rect">
            <a:avLst/>
          </a:prstGeom>
          <a:noFill/>
        </p:spPr>
        <p:txBody>
          <a:bodyPr wrap="square">
            <a:spAutoFit/>
          </a:bodyPr>
          <a:lstStyle/>
          <a:p>
            <a:pPr algn="ctr" fontAlgn="auto">
              <a:lnSpc>
                <a:spcPct val="100000"/>
              </a:lnSpc>
            </a:pPr>
            <a:r>
              <a:rPr lang="zh-CN" altLang="en-US" sz="6000" dirty="0">
                <a:solidFill>
                  <a:schemeClr val="tx1">
                    <a:alpha val="80000"/>
                  </a:schemeClr>
                </a:solidFill>
                <a:cs typeface="+mn-ea"/>
                <a:sym typeface="+mn-lt"/>
              </a:rPr>
              <a:t>共创无限</a:t>
            </a:r>
            <a:endParaRPr lang="zh-CN" altLang="en-US" sz="6000" dirty="0">
              <a:solidFill>
                <a:schemeClr val="tx1">
                  <a:alpha val="80000"/>
                </a:schemeClr>
              </a:solidFill>
              <a:cs typeface="+mn-ea"/>
              <a:sym typeface="+mn-lt"/>
            </a:endParaRP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635" y="2938780"/>
            <a:ext cx="12190730" cy="292227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6" name="图片 5"/>
          <p:cNvPicPr>
            <a:picLocks noChangeAspect="1"/>
          </p:cNvPicPr>
          <p:nvPr/>
        </p:nvPicPr>
        <p:blipFill>
          <a:blip r:embed="rId1"/>
          <a:srcRect l="26306" t="365" r="20552" b="-693"/>
          <a:stretch>
            <a:fillRect/>
          </a:stretch>
        </p:blipFill>
        <p:spPr>
          <a:xfrm>
            <a:off x="3540760" y="554990"/>
            <a:ext cx="3291205" cy="4140835"/>
          </a:xfrm>
          <a:prstGeom prst="parallelogram">
            <a:avLst>
              <a:gd name="adj" fmla="val 31560"/>
            </a:avLst>
          </a:prstGeom>
        </p:spPr>
      </p:pic>
      <p:pic>
        <p:nvPicPr>
          <p:cNvPr id="7" name="图片 6"/>
          <p:cNvPicPr>
            <a:picLocks noChangeAspect="1"/>
          </p:cNvPicPr>
          <p:nvPr/>
        </p:nvPicPr>
        <p:blipFill>
          <a:blip r:embed="rId2"/>
          <a:srcRect l="27072" t="347" r="22248" b="1424"/>
          <a:stretch>
            <a:fillRect/>
          </a:stretch>
        </p:blipFill>
        <p:spPr>
          <a:xfrm>
            <a:off x="1236980" y="993140"/>
            <a:ext cx="3100070" cy="4095115"/>
          </a:xfrm>
          <a:prstGeom prst="parallelogram">
            <a:avLst>
              <a:gd name="adj" fmla="val 33249"/>
            </a:avLst>
          </a:prstGeom>
        </p:spPr>
      </p:pic>
      <p:pic>
        <p:nvPicPr>
          <p:cNvPr id="8" name="图片 7"/>
          <p:cNvPicPr>
            <a:picLocks noChangeAspect="1"/>
          </p:cNvPicPr>
          <p:nvPr/>
        </p:nvPicPr>
        <p:blipFill>
          <a:blip r:embed="rId3"/>
          <a:srcRect l="20728" t="25" r="29216" b="283"/>
          <a:stretch>
            <a:fillRect/>
          </a:stretch>
        </p:blipFill>
        <p:spPr>
          <a:xfrm>
            <a:off x="5820410" y="1155065"/>
            <a:ext cx="3072765" cy="4079240"/>
          </a:xfrm>
          <a:prstGeom prst="parallelogram">
            <a:avLst>
              <a:gd name="adj" fmla="val 31923"/>
            </a:avLst>
          </a:prstGeom>
        </p:spPr>
      </p:pic>
      <p:pic>
        <p:nvPicPr>
          <p:cNvPr id="9" name="图片 8"/>
          <p:cNvPicPr>
            <a:picLocks noChangeAspect="1"/>
          </p:cNvPicPr>
          <p:nvPr/>
        </p:nvPicPr>
        <p:blipFill>
          <a:blip r:embed="rId4"/>
          <a:srcRect l="22192" t="520" r="27197" b="803"/>
          <a:stretch>
            <a:fillRect/>
          </a:stretch>
        </p:blipFill>
        <p:spPr>
          <a:xfrm>
            <a:off x="8131175" y="855980"/>
            <a:ext cx="3137535" cy="4076700"/>
          </a:xfrm>
          <a:prstGeom prst="parallelogram">
            <a:avLst>
              <a:gd name="adj" fmla="val 30775"/>
            </a:avLst>
          </a:prstGeom>
        </p:spPr>
      </p:pic>
      <p:sp>
        <p:nvSpPr>
          <p:cNvPr id="18" name="矩形 17"/>
          <p:cNvSpPr/>
          <p:nvPr/>
        </p:nvSpPr>
        <p:spPr>
          <a:xfrm>
            <a:off x="4337050" y="5586095"/>
            <a:ext cx="3644265" cy="4813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文本框 19"/>
          <p:cNvSpPr txBox="1"/>
          <p:nvPr/>
        </p:nvSpPr>
        <p:spPr>
          <a:xfrm>
            <a:off x="4711700" y="5611495"/>
            <a:ext cx="2894965" cy="429895"/>
          </a:xfrm>
          <a:prstGeom prst="rect">
            <a:avLst/>
          </a:prstGeom>
          <a:noFill/>
        </p:spPr>
        <p:txBody>
          <a:bodyPr wrap="square" rtlCol="0">
            <a:spAutoFit/>
          </a:bodyPr>
          <a:lstStyle/>
          <a:p>
            <a:r>
              <a:rPr lang="en-US" altLang="zh-CN" sz="2200" dirty="0" err="1">
                <a:solidFill>
                  <a:schemeClr val="tx1"/>
                </a:solidFill>
                <a:cs typeface="+mn-ea"/>
                <a:sym typeface="+mn-lt"/>
              </a:rPr>
              <a:t>跨界</a:t>
            </a:r>
            <a:r>
              <a:rPr lang="en-US" altLang="zh-CN" sz="2200" dirty="0">
                <a:solidFill>
                  <a:schemeClr val="tx1"/>
                </a:solidFill>
                <a:cs typeface="+mn-ea"/>
                <a:sym typeface="+mn-lt"/>
              </a:rPr>
              <a:t>/</a:t>
            </a:r>
            <a:r>
              <a:rPr lang="en-US" altLang="zh-CN" sz="2200" dirty="0" err="1">
                <a:solidFill>
                  <a:schemeClr val="tx1"/>
                </a:solidFill>
                <a:cs typeface="+mn-ea"/>
                <a:sym typeface="+mn-lt"/>
              </a:rPr>
              <a:t>乐活</a:t>
            </a:r>
            <a:r>
              <a:rPr lang="en-US" altLang="zh-CN" sz="2200" dirty="0">
                <a:solidFill>
                  <a:schemeClr val="tx1"/>
                </a:solidFill>
                <a:cs typeface="+mn-ea"/>
                <a:sym typeface="+mn-lt"/>
              </a:rPr>
              <a:t>/</a:t>
            </a:r>
            <a:r>
              <a:rPr lang="en-US" altLang="zh-CN" sz="2200" dirty="0" err="1">
                <a:solidFill>
                  <a:schemeClr val="tx1"/>
                </a:solidFill>
                <a:cs typeface="+mn-ea"/>
                <a:sym typeface="+mn-lt"/>
              </a:rPr>
              <a:t>文化</a:t>
            </a:r>
            <a:r>
              <a:rPr lang="en-US" altLang="zh-CN" sz="2200" dirty="0">
                <a:solidFill>
                  <a:schemeClr val="tx1"/>
                </a:solidFill>
                <a:cs typeface="+mn-ea"/>
                <a:sym typeface="+mn-lt"/>
              </a:rPr>
              <a:t>/</a:t>
            </a:r>
            <a:r>
              <a:rPr lang="zh-CN" altLang="en-US" sz="2200" dirty="0">
                <a:solidFill>
                  <a:schemeClr val="tx1"/>
                </a:solidFill>
                <a:cs typeface="+mn-ea"/>
                <a:sym typeface="+mn-lt"/>
              </a:rPr>
              <a:t>未来</a:t>
            </a:r>
            <a:endParaRPr lang="zh-CN" altLang="en-US" sz="2200" dirty="0">
              <a:solidFill>
                <a:schemeClr val="tx1"/>
              </a:solidFill>
              <a:cs typeface="+mn-ea"/>
              <a:sym typeface="+mn-lt"/>
            </a:endParaRPr>
          </a:p>
        </p:txBody>
      </p:sp>
    </p:spTree>
    <p:custDataLst>
      <p:tags r:id="rId5"/>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453130" y="2827020"/>
            <a:ext cx="5286375" cy="1753235"/>
          </a:xfrm>
          <a:prstGeom prst="rect">
            <a:avLst/>
          </a:prstGeom>
          <a:noFill/>
        </p:spPr>
        <p:txBody>
          <a:bodyPr wrap="square" rtlCol="0">
            <a:spAutoFit/>
          </a:bodyPr>
          <a:lstStyle/>
          <a:p>
            <a:pPr algn="ctr" fontAlgn="auto">
              <a:lnSpc>
                <a:spcPct val="150000"/>
              </a:lnSpc>
            </a:pPr>
            <a:r>
              <a:rPr lang="zh-CN" altLang="en-US" dirty="0">
                <a:cs typeface="+mn-ea"/>
                <a:sym typeface="+mn-lt"/>
              </a:rPr>
              <a:t>打造</a:t>
            </a:r>
            <a:r>
              <a:rPr lang="zh-CN" altLang="en-US" b="1" u="sng" dirty="0">
                <a:cs typeface="+mn-ea"/>
                <a:sym typeface="+mn-lt"/>
              </a:rPr>
              <a:t>城市生活家</a:t>
            </a:r>
            <a:r>
              <a:rPr lang="zh-CN" altLang="en-US" dirty="0">
                <a:cs typeface="+mn-ea"/>
                <a:sym typeface="+mn-lt"/>
              </a:rPr>
              <a:t>的全新概念</a:t>
            </a:r>
            <a:endParaRPr lang="zh-CN" altLang="en-US" dirty="0">
              <a:cs typeface="+mn-ea"/>
              <a:sym typeface="+mn-lt"/>
            </a:endParaRPr>
          </a:p>
          <a:p>
            <a:pPr algn="ctr" fontAlgn="auto">
              <a:lnSpc>
                <a:spcPct val="150000"/>
              </a:lnSpc>
            </a:pPr>
            <a:r>
              <a:rPr lang="zh-CN" altLang="en-US" dirty="0">
                <a:cs typeface="+mn-ea"/>
                <a:sym typeface="+mn-lt"/>
              </a:rPr>
              <a:t>每一个人都是美好生活创造家</a:t>
            </a:r>
            <a:endParaRPr lang="zh-CN" altLang="en-US" dirty="0">
              <a:cs typeface="+mn-ea"/>
              <a:sym typeface="+mn-lt"/>
            </a:endParaRPr>
          </a:p>
          <a:p>
            <a:pPr algn="ctr" fontAlgn="auto">
              <a:lnSpc>
                <a:spcPct val="150000"/>
              </a:lnSpc>
            </a:pPr>
            <a:r>
              <a:rPr lang="zh-CN" altLang="en-US" dirty="0">
                <a:cs typeface="+mn-ea"/>
                <a:sym typeface="+mn-lt"/>
              </a:rPr>
              <a:t>“某某商业”给每位生活家提供一站式品质生活</a:t>
            </a:r>
            <a:endParaRPr lang="zh-CN" altLang="en-US" dirty="0">
              <a:cs typeface="+mn-ea"/>
              <a:sym typeface="+mn-lt"/>
            </a:endParaRPr>
          </a:p>
          <a:p>
            <a:pPr algn="ctr" fontAlgn="auto">
              <a:lnSpc>
                <a:spcPct val="150000"/>
              </a:lnSpc>
            </a:pPr>
            <a:r>
              <a:rPr lang="zh-CN" altLang="en-US" dirty="0">
                <a:cs typeface="+mn-ea"/>
                <a:sym typeface="+mn-lt"/>
              </a:rPr>
              <a:t>创造娱乐开放、生活共享、沉浸体验的城市生活圈</a:t>
            </a:r>
            <a:endParaRPr lang="zh-CN" altLang="en-US" dirty="0">
              <a:cs typeface="+mn-ea"/>
              <a:sym typeface="+mn-lt"/>
            </a:endParaRPr>
          </a:p>
        </p:txBody>
      </p:sp>
      <p:grpSp>
        <p:nvGrpSpPr>
          <p:cNvPr id="6" name="组合 5"/>
          <p:cNvGrpSpPr/>
          <p:nvPr/>
        </p:nvGrpSpPr>
        <p:grpSpPr>
          <a:xfrm>
            <a:off x="4566920" y="2235835"/>
            <a:ext cx="2970530" cy="433070"/>
            <a:chOff x="7192" y="3469"/>
            <a:chExt cx="4514" cy="682"/>
          </a:xfrm>
        </p:grpSpPr>
        <p:sp>
          <p:nvSpPr>
            <p:cNvPr id="4" name="矩形 3"/>
            <p:cNvSpPr/>
            <p:nvPr/>
          </p:nvSpPr>
          <p:spPr>
            <a:xfrm>
              <a:off x="7192" y="3469"/>
              <a:ext cx="4514" cy="6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文本框 2"/>
            <p:cNvSpPr txBox="1"/>
            <p:nvPr/>
          </p:nvSpPr>
          <p:spPr>
            <a:xfrm>
              <a:off x="7233" y="3520"/>
              <a:ext cx="4433" cy="580"/>
            </a:xfrm>
            <a:prstGeom prst="rect">
              <a:avLst/>
            </a:prstGeom>
            <a:noFill/>
          </p:spPr>
          <p:txBody>
            <a:bodyPr wrap="square" rtlCol="0">
              <a:spAutoFit/>
            </a:bodyPr>
            <a:lstStyle/>
            <a:p>
              <a:r>
                <a:rPr lang="en-US" altLang="zh-CN">
                  <a:solidFill>
                    <a:schemeClr val="bg1"/>
                  </a:solidFill>
                  <a:cs typeface="+mn-ea"/>
                  <a:sym typeface="+mn-lt"/>
                </a:rPr>
                <a:t>HOW DO WE PRESENT</a:t>
              </a:r>
              <a:r>
                <a:rPr lang="zh-CN" altLang="en-US">
                  <a:solidFill>
                    <a:schemeClr val="bg1"/>
                  </a:solidFill>
                  <a:cs typeface="+mn-ea"/>
                  <a:sym typeface="+mn-lt"/>
                </a:rPr>
                <a:t>？</a:t>
              </a:r>
              <a:endParaRPr lang="zh-CN" altLang="en-US">
                <a:solidFill>
                  <a:schemeClr val="bg1"/>
                </a:solidFill>
                <a:cs typeface="+mn-ea"/>
                <a:sym typeface="+mn-lt"/>
              </a:endParaRPr>
            </a:p>
          </p:txBody>
        </p:sp>
      </p:gr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305300" y="2881630"/>
            <a:ext cx="3390265" cy="1753235"/>
          </a:xfrm>
          <a:prstGeom prst="rect">
            <a:avLst/>
          </a:prstGeom>
          <a:noFill/>
        </p:spPr>
        <p:txBody>
          <a:bodyPr wrap="square" rtlCol="0" anchor="t">
            <a:spAutoFit/>
          </a:bodyPr>
          <a:lstStyle/>
          <a:p>
            <a:pPr algn="ctr" fontAlgn="auto">
              <a:lnSpc>
                <a:spcPct val="150000"/>
              </a:lnSpc>
            </a:pPr>
            <a:r>
              <a:rPr lang="zh-CN" altLang="en-US" dirty="0">
                <a:cs typeface="+mn-ea"/>
                <a:sym typeface="+mn-lt"/>
              </a:rPr>
              <a:t>发布会以城市生活家的第一视角</a:t>
            </a:r>
            <a:endParaRPr lang="zh-CN" altLang="en-US" dirty="0">
              <a:cs typeface="+mn-ea"/>
              <a:sym typeface="+mn-lt"/>
            </a:endParaRPr>
          </a:p>
          <a:p>
            <a:pPr algn="ctr" fontAlgn="auto">
              <a:lnSpc>
                <a:spcPct val="150000"/>
              </a:lnSpc>
            </a:pPr>
            <a:r>
              <a:rPr lang="zh-CN" altLang="en-US" dirty="0">
                <a:cs typeface="+mn-ea"/>
                <a:sym typeface="+mn-lt"/>
              </a:rPr>
              <a:t>通过视、听的感官体验</a:t>
            </a:r>
            <a:endParaRPr lang="zh-CN" altLang="en-US" dirty="0">
              <a:cs typeface="+mn-ea"/>
              <a:sym typeface="+mn-lt"/>
            </a:endParaRPr>
          </a:p>
          <a:p>
            <a:pPr algn="ctr" fontAlgn="auto">
              <a:lnSpc>
                <a:spcPct val="150000"/>
              </a:lnSpc>
            </a:pPr>
            <a:r>
              <a:rPr lang="zh-CN" altLang="en-US" dirty="0">
                <a:cs typeface="+mn-ea"/>
                <a:sym typeface="+mn-lt"/>
              </a:rPr>
              <a:t>感受“某某商业”的城市生活圈</a:t>
            </a:r>
            <a:endParaRPr lang="zh-CN" altLang="en-US" dirty="0">
              <a:cs typeface="+mn-ea"/>
              <a:sym typeface="+mn-lt"/>
            </a:endParaRPr>
          </a:p>
          <a:p>
            <a:pPr algn="ctr" fontAlgn="auto">
              <a:lnSpc>
                <a:spcPct val="150000"/>
              </a:lnSpc>
            </a:pPr>
            <a:r>
              <a:rPr lang="en-US" altLang="zh-CN" dirty="0">
                <a:cs typeface="+mn-ea"/>
                <a:sym typeface="+mn-lt"/>
              </a:rPr>
              <a:t>LIVE IN LIVE</a:t>
            </a:r>
            <a:endParaRPr lang="en-US" altLang="zh-CN" dirty="0">
              <a:cs typeface="+mn-ea"/>
              <a:sym typeface="+mn-lt"/>
            </a:endParaRPr>
          </a:p>
        </p:txBody>
      </p:sp>
      <p:grpSp>
        <p:nvGrpSpPr>
          <p:cNvPr id="5" name="组合 4"/>
          <p:cNvGrpSpPr/>
          <p:nvPr/>
        </p:nvGrpSpPr>
        <p:grpSpPr>
          <a:xfrm>
            <a:off x="4566920" y="2235835"/>
            <a:ext cx="2970530" cy="433070"/>
            <a:chOff x="7192" y="3469"/>
            <a:chExt cx="4514" cy="682"/>
          </a:xfrm>
        </p:grpSpPr>
        <p:sp>
          <p:nvSpPr>
            <p:cNvPr id="8" name="矩形 7"/>
            <p:cNvSpPr/>
            <p:nvPr/>
          </p:nvSpPr>
          <p:spPr>
            <a:xfrm>
              <a:off x="7192" y="3469"/>
              <a:ext cx="4514" cy="6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文本框 8"/>
            <p:cNvSpPr txBox="1"/>
            <p:nvPr/>
          </p:nvSpPr>
          <p:spPr>
            <a:xfrm>
              <a:off x="7233" y="3520"/>
              <a:ext cx="4433" cy="580"/>
            </a:xfrm>
            <a:prstGeom prst="rect">
              <a:avLst/>
            </a:prstGeom>
            <a:noFill/>
          </p:spPr>
          <p:txBody>
            <a:bodyPr wrap="square" rtlCol="0">
              <a:spAutoFit/>
            </a:bodyPr>
            <a:lstStyle/>
            <a:p>
              <a:r>
                <a:rPr lang="en-US" altLang="zh-CN">
                  <a:solidFill>
                    <a:schemeClr val="bg1"/>
                  </a:solidFill>
                  <a:cs typeface="+mn-ea"/>
                  <a:sym typeface="+mn-lt"/>
                </a:rPr>
                <a:t>HOW DO WE PRESENT</a:t>
              </a:r>
              <a:r>
                <a:rPr lang="zh-CN" altLang="en-US">
                  <a:solidFill>
                    <a:schemeClr val="bg1"/>
                  </a:solidFill>
                  <a:cs typeface="+mn-ea"/>
                  <a:sym typeface="+mn-lt"/>
                </a:rPr>
                <a:t>？</a:t>
              </a:r>
              <a:endParaRPr lang="zh-CN" altLang="en-US">
                <a:solidFill>
                  <a:schemeClr val="bg1"/>
                </a:solidFill>
                <a:cs typeface="+mn-ea"/>
                <a:sym typeface="+mn-lt"/>
              </a:endParaRPr>
            </a:p>
          </p:txBody>
        </p:sp>
      </p:gr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5806440" y="1337310"/>
            <a:ext cx="2313940" cy="1568450"/>
            <a:chOff x="8754" y="2530"/>
            <a:chExt cx="3644" cy="2470"/>
          </a:xfrm>
        </p:grpSpPr>
        <p:sp>
          <p:nvSpPr>
            <p:cNvPr id="8" name="文本框 7"/>
            <p:cNvSpPr txBox="1"/>
            <p:nvPr/>
          </p:nvSpPr>
          <p:spPr>
            <a:xfrm>
              <a:off x="8754" y="2530"/>
              <a:ext cx="2482" cy="2470"/>
            </a:xfrm>
            <a:prstGeom prst="rect">
              <a:avLst/>
            </a:prstGeom>
            <a:noFill/>
            <a:ln w="9525">
              <a:noFill/>
            </a:ln>
          </p:spPr>
          <p:txBody>
            <a:bodyPr wrap="square" rtlCol="0">
              <a:spAutoFit/>
            </a:bodyPr>
            <a:lstStyle/>
            <a:p>
              <a:pPr algn="l">
                <a:buClrTx/>
                <a:buSzTx/>
                <a:buFontTx/>
              </a:pPr>
              <a:r>
                <a:rPr lang="en-US" altLang="zh-CN" sz="9600">
                  <a:ln>
                    <a:solidFill>
                      <a:srgbClr val="090504">
                        <a:alpha val="15000"/>
                      </a:srgbClr>
                    </a:solidFill>
                  </a:ln>
                  <a:noFill/>
                  <a:cs typeface="+mn-ea"/>
                  <a:sym typeface="+mn-lt"/>
                </a:rPr>
                <a:t>01</a:t>
              </a:r>
              <a:endParaRPr lang="en-US" altLang="zh-CN" sz="9600">
                <a:ln>
                  <a:solidFill>
                    <a:srgbClr val="090504">
                      <a:alpha val="15000"/>
                    </a:srgbClr>
                  </a:solidFill>
                </a:ln>
                <a:noFill/>
                <a:cs typeface="+mn-ea"/>
                <a:sym typeface="+mn-lt"/>
              </a:endParaRPr>
            </a:p>
          </p:txBody>
        </p:sp>
        <p:sp>
          <p:nvSpPr>
            <p:cNvPr id="9" name="文本框 8"/>
            <p:cNvSpPr txBox="1"/>
            <p:nvPr/>
          </p:nvSpPr>
          <p:spPr>
            <a:xfrm>
              <a:off x="10754" y="2762"/>
              <a:ext cx="1644" cy="1018"/>
            </a:xfrm>
            <a:prstGeom prst="rect">
              <a:avLst/>
            </a:prstGeom>
            <a:noFill/>
          </p:spPr>
          <p:txBody>
            <a:bodyPr wrap="none" rtlCol="0" anchor="t">
              <a:spAutoFit/>
            </a:bodyPr>
            <a:lstStyle/>
            <a:p>
              <a:pPr algn="l" fontAlgn="auto">
                <a:lnSpc>
                  <a:spcPct val="100000"/>
                </a:lnSpc>
              </a:pPr>
              <a:r>
                <a:rPr lang="en-US" altLang="zh-CN" dirty="0">
                  <a:cs typeface="+mn-ea"/>
                  <a:sym typeface="+mn-lt"/>
                </a:rPr>
                <a:t>Project</a:t>
              </a:r>
              <a:endParaRPr lang="en-US" altLang="zh-CN" dirty="0">
                <a:cs typeface="+mn-ea"/>
                <a:sym typeface="+mn-lt"/>
              </a:endParaRPr>
            </a:p>
            <a:p>
              <a:pPr algn="l" fontAlgn="auto">
                <a:lnSpc>
                  <a:spcPct val="100000"/>
                </a:lnSpc>
              </a:pPr>
              <a:r>
                <a:rPr lang="en-US" altLang="zh-CN" dirty="0">
                  <a:cs typeface="+mn-ea"/>
                  <a:sym typeface="+mn-lt"/>
                </a:rPr>
                <a:t>Analysis</a:t>
              </a:r>
              <a:endParaRPr lang="zh-CN" altLang="en-US">
                <a:cs typeface="+mn-ea"/>
                <a:sym typeface="+mn-lt"/>
              </a:endParaRPr>
            </a:p>
          </p:txBody>
        </p:sp>
        <p:sp>
          <p:nvSpPr>
            <p:cNvPr id="10" name="文本框 9"/>
            <p:cNvSpPr txBox="1"/>
            <p:nvPr/>
          </p:nvSpPr>
          <p:spPr>
            <a:xfrm>
              <a:off x="10768" y="4081"/>
              <a:ext cx="1402" cy="533"/>
            </a:xfrm>
            <a:prstGeom prst="rect">
              <a:avLst/>
            </a:prstGeom>
            <a:noFill/>
          </p:spPr>
          <p:txBody>
            <a:bodyPr wrap="none" rtlCol="0" anchor="t">
              <a:spAutoFit/>
            </a:bodyPr>
            <a:lstStyle/>
            <a:p>
              <a:r>
                <a:rPr lang="en-US" altLang="zh-CN" sz="1600" dirty="0" err="1">
                  <a:cs typeface="+mn-ea"/>
                  <a:sym typeface="+mn-lt"/>
                </a:rPr>
                <a:t>项目分析</a:t>
              </a:r>
              <a:endParaRPr lang="en-US" altLang="zh-CN" sz="1600" dirty="0" err="1">
                <a:cs typeface="+mn-ea"/>
                <a:sym typeface="+mn-lt"/>
              </a:endParaRPr>
            </a:p>
          </p:txBody>
        </p:sp>
        <p:sp>
          <p:nvSpPr>
            <p:cNvPr id="11" name="矩形 10"/>
            <p:cNvSpPr/>
            <p:nvPr/>
          </p:nvSpPr>
          <p:spPr>
            <a:xfrm>
              <a:off x="10909" y="3881"/>
              <a:ext cx="300" cy="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3" name="组合 12"/>
          <p:cNvGrpSpPr/>
          <p:nvPr/>
        </p:nvGrpSpPr>
        <p:grpSpPr>
          <a:xfrm>
            <a:off x="8771255" y="1337310"/>
            <a:ext cx="2572385" cy="1568450"/>
            <a:chOff x="8754" y="2530"/>
            <a:chExt cx="4051" cy="2470"/>
          </a:xfrm>
        </p:grpSpPr>
        <p:sp>
          <p:nvSpPr>
            <p:cNvPr id="14" name="文本框 13"/>
            <p:cNvSpPr txBox="1"/>
            <p:nvPr/>
          </p:nvSpPr>
          <p:spPr>
            <a:xfrm>
              <a:off x="8754" y="2530"/>
              <a:ext cx="2482" cy="2470"/>
            </a:xfrm>
            <a:prstGeom prst="rect">
              <a:avLst/>
            </a:prstGeom>
            <a:noFill/>
            <a:ln w="9525">
              <a:noFill/>
            </a:ln>
          </p:spPr>
          <p:txBody>
            <a:bodyPr wrap="square" rtlCol="0">
              <a:spAutoFit/>
            </a:bodyPr>
            <a:lstStyle/>
            <a:p>
              <a:pPr algn="l">
                <a:buClrTx/>
                <a:buSzTx/>
                <a:buFontTx/>
              </a:pPr>
              <a:r>
                <a:rPr lang="en-US" altLang="zh-CN" sz="9600">
                  <a:ln>
                    <a:solidFill>
                      <a:srgbClr val="090504">
                        <a:alpha val="15000"/>
                      </a:srgbClr>
                    </a:solidFill>
                  </a:ln>
                  <a:noFill/>
                  <a:cs typeface="+mn-ea"/>
                  <a:sym typeface="+mn-lt"/>
                </a:rPr>
                <a:t>02</a:t>
              </a:r>
              <a:endParaRPr lang="en-US" altLang="zh-CN" sz="9600">
                <a:ln>
                  <a:solidFill>
                    <a:srgbClr val="090504">
                      <a:alpha val="15000"/>
                    </a:srgbClr>
                  </a:solidFill>
                </a:ln>
                <a:noFill/>
                <a:cs typeface="+mn-ea"/>
                <a:sym typeface="+mn-lt"/>
              </a:endParaRPr>
            </a:p>
          </p:txBody>
        </p:sp>
        <p:sp>
          <p:nvSpPr>
            <p:cNvPr id="15" name="文本框 14"/>
            <p:cNvSpPr txBox="1"/>
            <p:nvPr/>
          </p:nvSpPr>
          <p:spPr>
            <a:xfrm>
              <a:off x="10858" y="2762"/>
              <a:ext cx="1947" cy="1018"/>
            </a:xfrm>
            <a:prstGeom prst="rect">
              <a:avLst/>
            </a:prstGeom>
            <a:noFill/>
          </p:spPr>
          <p:txBody>
            <a:bodyPr wrap="none" rtlCol="0" anchor="t">
              <a:spAutoFit/>
            </a:bodyPr>
            <a:lstStyle/>
            <a:p>
              <a:pPr algn="l" fontAlgn="auto">
                <a:lnSpc>
                  <a:spcPct val="100000"/>
                </a:lnSpc>
              </a:pPr>
              <a:r>
                <a:rPr lang="en-US" altLang="zh-CN" dirty="0">
                  <a:cs typeface="+mn-ea"/>
                  <a:sym typeface="+mn-lt"/>
                </a:rPr>
                <a:t>Creative</a:t>
              </a:r>
              <a:endParaRPr lang="en-US" altLang="zh-CN" dirty="0">
                <a:cs typeface="+mn-ea"/>
                <a:sym typeface="+mn-lt"/>
              </a:endParaRPr>
            </a:p>
            <a:p>
              <a:pPr algn="l" fontAlgn="auto">
                <a:lnSpc>
                  <a:spcPct val="100000"/>
                </a:lnSpc>
              </a:pPr>
              <a:r>
                <a:rPr lang="en-US" altLang="zh-CN" dirty="0">
                  <a:cs typeface="+mn-ea"/>
                  <a:sym typeface="+mn-lt"/>
                </a:rPr>
                <a:t>Statement</a:t>
              </a:r>
              <a:endParaRPr lang="zh-CN" altLang="en-US">
                <a:cs typeface="+mn-ea"/>
                <a:sym typeface="+mn-lt"/>
              </a:endParaRPr>
            </a:p>
          </p:txBody>
        </p:sp>
        <p:sp>
          <p:nvSpPr>
            <p:cNvPr id="16" name="文本框 15"/>
            <p:cNvSpPr txBox="1"/>
            <p:nvPr/>
          </p:nvSpPr>
          <p:spPr>
            <a:xfrm>
              <a:off x="10872" y="4081"/>
              <a:ext cx="1402" cy="533"/>
            </a:xfrm>
            <a:prstGeom prst="rect">
              <a:avLst/>
            </a:prstGeom>
            <a:noFill/>
          </p:spPr>
          <p:txBody>
            <a:bodyPr wrap="none" rtlCol="0" anchor="t">
              <a:spAutoFit/>
            </a:bodyPr>
            <a:lstStyle/>
            <a:p>
              <a:pPr algn="l"/>
              <a:r>
                <a:rPr lang="zh-CN" altLang="en-US" sz="1600" dirty="0">
                  <a:cs typeface="+mn-ea"/>
                  <a:sym typeface="+mn-lt"/>
                </a:rPr>
                <a:t>创意陈述</a:t>
              </a:r>
              <a:endParaRPr lang="zh-CN" altLang="en-US" sz="1600" dirty="0">
                <a:cs typeface="+mn-ea"/>
                <a:sym typeface="+mn-lt"/>
              </a:endParaRPr>
            </a:p>
          </p:txBody>
        </p:sp>
        <p:sp>
          <p:nvSpPr>
            <p:cNvPr id="17" name="矩形 16"/>
            <p:cNvSpPr/>
            <p:nvPr/>
          </p:nvSpPr>
          <p:spPr>
            <a:xfrm>
              <a:off x="11013" y="3881"/>
              <a:ext cx="300" cy="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8" name="组合 17"/>
          <p:cNvGrpSpPr/>
          <p:nvPr/>
        </p:nvGrpSpPr>
        <p:grpSpPr>
          <a:xfrm>
            <a:off x="5806440" y="2905760"/>
            <a:ext cx="2357755" cy="1568450"/>
            <a:chOff x="8754" y="2530"/>
            <a:chExt cx="3713" cy="2470"/>
          </a:xfrm>
        </p:grpSpPr>
        <p:sp>
          <p:nvSpPr>
            <p:cNvPr id="19" name="文本框 18"/>
            <p:cNvSpPr txBox="1"/>
            <p:nvPr/>
          </p:nvSpPr>
          <p:spPr>
            <a:xfrm>
              <a:off x="8754" y="2530"/>
              <a:ext cx="2482" cy="2470"/>
            </a:xfrm>
            <a:prstGeom prst="rect">
              <a:avLst/>
            </a:prstGeom>
            <a:noFill/>
            <a:ln w="9525">
              <a:noFill/>
            </a:ln>
          </p:spPr>
          <p:txBody>
            <a:bodyPr wrap="square" rtlCol="0">
              <a:spAutoFit/>
            </a:bodyPr>
            <a:lstStyle/>
            <a:p>
              <a:pPr algn="l">
                <a:buClrTx/>
                <a:buSzTx/>
                <a:buFontTx/>
              </a:pPr>
              <a:r>
                <a:rPr lang="en-US" altLang="zh-CN" sz="9600">
                  <a:ln>
                    <a:noFill/>
                  </a:ln>
                  <a:cs typeface="+mn-ea"/>
                  <a:sym typeface="+mn-lt"/>
                </a:rPr>
                <a:t>03</a:t>
              </a:r>
              <a:endParaRPr lang="en-US" altLang="zh-CN" sz="9600">
                <a:ln>
                  <a:noFill/>
                </a:ln>
                <a:cs typeface="+mn-ea"/>
                <a:sym typeface="+mn-lt"/>
              </a:endParaRPr>
            </a:p>
          </p:txBody>
        </p:sp>
        <p:sp>
          <p:nvSpPr>
            <p:cNvPr id="20" name="文本框 19"/>
            <p:cNvSpPr txBox="1"/>
            <p:nvPr/>
          </p:nvSpPr>
          <p:spPr>
            <a:xfrm>
              <a:off x="10884" y="2762"/>
              <a:ext cx="1583" cy="1018"/>
            </a:xfrm>
            <a:prstGeom prst="rect">
              <a:avLst/>
            </a:prstGeom>
            <a:noFill/>
          </p:spPr>
          <p:txBody>
            <a:bodyPr wrap="none" rtlCol="0" anchor="t">
              <a:spAutoFit/>
            </a:bodyPr>
            <a:lstStyle/>
            <a:p>
              <a:pPr algn="l" fontAlgn="auto">
                <a:lnSpc>
                  <a:spcPct val="100000"/>
                </a:lnSpc>
              </a:pPr>
              <a:r>
                <a:rPr lang="en-US" altLang="zh-CN" dirty="0">
                  <a:cs typeface="+mn-ea"/>
                  <a:sym typeface="+mn-lt"/>
                </a:rPr>
                <a:t>Propa</a:t>
              </a:r>
              <a:endParaRPr lang="en-US" altLang="zh-CN" dirty="0">
                <a:cs typeface="+mn-ea"/>
                <a:sym typeface="+mn-lt"/>
              </a:endParaRPr>
            </a:p>
            <a:p>
              <a:pPr algn="l" fontAlgn="auto">
                <a:lnSpc>
                  <a:spcPct val="100000"/>
                </a:lnSpc>
              </a:pPr>
              <a:r>
                <a:rPr lang="en-US" altLang="zh-CN" dirty="0">
                  <a:cs typeface="+mn-ea"/>
                  <a:sym typeface="+mn-lt"/>
                </a:rPr>
                <a:t>strategy</a:t>
              </a:r>
              <a:endParaRPr lang="zh-CN" altLang="en-US">
                <a:cs typeface="+mn-ea"/>
                <a:sym typeface="+mn-lt"/>
              </a:endParaRPr>
            </a:p>
          </p:txBody>
        </p:sp>
        <p:sp>
          <p:nvSpPr>
            <p:cNvPr id="21" name="文本框 20"/>
            <p:cNvSpPr txBox="1"/>
            <p:nvPr/>
          </p:nvSpPr>
          <p:spPr>
            <a:xfrm>
              <a:off x="10898" y="4081"/>
              <a:ext cx="1402" cy="533"/>
            </a:xfrm>
            <a:prstGeom prst="rect">
              <a:avLst/>
            </a:prstGeom>
            <a:noFill/>
          </p:spPr>
          <p:txBody>
            <a:bodyPr wrap="none" rtlCol="0" anchor="t">
              <a:spAutoFit/>
            </a:bodyPr>
            <a:lstStyle/>
            <a:p>
              <a:pPr algn="l"/>
              <a:r>
                <a:rPr lang="en-US" altLang="zh-CN" sz="1600" dirty="0">
                  <a:cs typeface="+mn-ea"/>
                  <a:sym typeface="+mn-lt"/>
                </a:rPr>
                <a:t>宣发策略</a:t>
              </a:r>
              <a:endParaRPr lang="zh-CN" altLang="en-US" sz="1600" b="1" dirty="0">
                <a:cs typeface="+mn-ea"/>
                <a:sym typeface="+mn-lt"/>
              </a:endParaRPr>
            </a:p>
          </p:txBody>
        </p:sp>
        <p:sp>
          <p:nvSpPr>
            <p:cNvPr id="22" name="矩形 21"/>
            <p:cNvSpPr/>
            <p:nvPr/>
          </p:nvSpPr>
          <p:spPr>
            <a:xfrm>
              <a:off x="11039" y="3881"/>
              <a:ext cx="300" cy="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3" name="组合 22"/>
          <p:cNvGrpSpPr/>
          <p:nvPr/>
        </p:nvGrpSpPr>
        <p:grpSpPr>
          <a:xfrm>
            <a:off x="8771255" y="2905760"/>
            <a:ext cx="2459355" cy="1568450"/>
            <a:chOff x="8754" y="2530"/>
            <a:chExt cx="3873" cy="2470"/>
          </a:xfrm>
        </p:grpSpPr>
        <p:sp>
          <p:nvSpPr>
            <p:cNvPr id="24" name="文本框 23"/>
            <p:cNvSpPr txBox="1"/>
            <p:nvPr/>
          </p:nvSpPr>
          <p:spPr>
            <a:xfrm>
              <a:off x="8754" y="2530"/>
              <a:ext cx="2482" cy="2470"/>
            </a:xfrm>
            <a:prstGeom prst="rect">
              <a:avLst/>
            </a:prstGeom>
            <a:noFill/>
            <a:ln w="9525">
              <a:noFill/>
            </a:ln>
          </p:spPr>
          <p:txBody>
            <a:bodyPr wrap="square" rtlCol="0">
              <a:spAutoFit/>
            </a:bodyPr>
            <a:lstStyle/>
            <a:p>
              <a:r>
                <a:rPr lang="en-US" altLang="zh-CN" sz="9600">
                  <a:ln>
                    <a:solidFill>
                      <a:srgbClr val="090504">
                        <a:alpha val="15000"/>
                      </a:srgbClr>
                    </a:solidFill>
                  </a:ln>
                  <a:noFill/>
                  <a:cs typeface="+mn-ea"/>
                  <a:sym typeface="+mn-lt"/>
                </a:rPr>
                <a:t>04</a:t>
              </a:r>
              <a:endParaRPr lang="en-US" altLang="zh-CN" sz="9600">
                <a:ln>
                  <a:solidFill>
                    <a:srgbClr val="090504">
                      <a:alpha val="15000"/>
                    </a:srgbClr>
                  </a:solidFill>
                </a:ln>
                <a:noFill/>
                <a:cs typeface="+mn-ea"/>
                <a:sym typeface="+mn-lt"/>
              </a:endParaRPr>
            </a:p>
          </p:txBody>
        </p:sp>
        <p:sp>
          <p:nvSpPr>
            <p:cNvPr id="25" name="文本框 24"/>
            <p:cNvSpPr txBox="1"/>
            <p:nvPr/>
          </p:nvSpPr>
          <p:spPr>
            <a:xfrm>
              <a:off x="10923" y="2762"/>
              <a:ext cx="1704" cy="1018"/>
            </a:xfrm>
            <a:prstGeom prst="rect">
              <a:avLst/>
            </a:prstGeom>
            <a:noFill/>
          </p:spPr>
          <p:txBody>
            <a:bodyPr wrap="none" rtlCol="0" anchor="t">
              <a:spAutoFit/>
            </a:bodyPr>
            <a:lstStyle/>
            <a:p>
              <a:pPr algn="l" fontAlgn="auto">
                <a:lnSpc>
                  <a:spcPct val="100000"/>
                </a:lnSpc>
              </a:pPr>
              <a:r>
                <a:rPr lang="zh-CN" altLang="en-US" dirty="0">
                  <a:cs typeface="+mn-ea"/>
                  <a:sym typeface="+mn-lt"/>
                </a:rPr>
                <a:t>Site</a:t>
              </a:r>
              <a:endParaRPr lang="zh-CN" altLang="en-US" dirty="0">
                <a:cs typeface="+mn-ea"/>
                <a:sym typeface="+mn-lt"/>
              </a:endParaRPr>
            </a:p>
            <a:p>
              <a:pPr algn="l" fontAlgn="auto">
                <a:lnSpc>
                  <a:spcPct val="100000"/>
                </a:lnSpc>
              </a:pPr>
              <a:r>
                <a:rPr lang="zh-CN" altLang="en-US" dirty="0">
                  <a:cs typeface="+mn-ea"/>
                  <a:sym typeface="+mn-lt"/>
                </a:rPr>
                <a:t>Planning</a:t>
              </a:r>
              <a:endParaRPr lang="zh-CN" altLang="en-US" dirty="0">
                <a:cs typeface="+mn-ea"/>
                <a:sym typeface="+mn-lt"/>
              </a:endParaRPr>
            </a:p>
          </p:txBody>
        </p:sp>
        <p:sp>
          <p:nvSpPr>
            <p:cNvPr id="26" name="文本框 25"/>
            <p:cNvSpPr txBox="1"/>
            <p:nvPr/>
          </p:nvSpPr>
          <p:spPr>
            <a:xfrm>
              <a:off x="10937" y="4081"/>
              <a:ext cx="1402" cy="533"/>
            </a:xfrm>
            <a:prstGeom prst="rect">
              <a:avLst/>
            </a:prstGeom>
            <a:noFill/>
          </p:spPr>
          <p:txBody>
            <a:bodyPr wrap="none" rtlCol="0" anchor="t">
              <a:spAutoFit/>
            </a:bodyPr>
            <a:lstStyle/>
            <a:p>
              <a:pPr algn="l"/>
              <a:r>
                <a:rPr lang="en-US" altLang="zh-CN" sz="1600" dirty="0">
                  <a:cs typeface="+mn-ea"/>
                  <a:sym typeface="+mn-lt"/>
                </a:rPr>
                <a:t>场地规划</a:t>
              </a:r>
              <a:endParaRPr lang="en-US" altLang="zh-CN" sz="1600" dirty="0">
                <a:cs typeface="+mn-ea"/>
                <a:sym typeface="+mn-lt"/>
              </a:endParaRPr>
            </a:p>
          </p:txBody>
        </p:sp>
        <p:sp>
          <p:nvSpPr>
            <p:cNvPr id="27" name="矩形 26"/>
            <p:cNvSpPr/>
            <p:nvPr/>
          </p:nvSpPr>
          <p:spPr>
            <a:xfrm>
              <a:off x="11078" y="3881"/>
              <a:ext cx="300" cy="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8" name="组合 27"/>
          <p:cNvGrpSpPr/>
          <p:nvPr/>
        </p:nvGrpSpPr>
        <p:grpSpPr>
          <a:xfrm>
            <a:off x="5806440" y="4540885"/>
            <a:ext cx="2456180" cy="1568450"/>
            <a:chOff x="8754" y="2530"/>
            <a:chExt cx="3868" cy="2470"/>
          </a:xfrm>
        </p:grpSpPr>
        <p:sp>
          <p:nvSpPr>
            <p:cNvPr id="29" name="文本框 28"/>
            <p:cNvSpPr txBox="1"/>
            <p:nvPr/>
          </p:nvSpPr>
          <p:spPr>
            <a:xfrm>
              <a:off x="8754" y="2530"/>
              <a:ext cx="2482" cy="2470"/>
            </a:xfrm>
            <a:prstGeom prst="rect">
              <a:avLst/>
            </a:prstGeom>
            <a:noFill/>
            <a:ln w="9525">
              <a:noFill/>
            </a:ln>
          </p:spPr>
          <p:txBody>
            <a:bodyPr wrap="square" rtlCol="0">
              <a:spAutoFit/>
            </a:bodyPr>
            <a:lstStyle/>
            <a:p>
              <a:r>
                <a:rPr lang="en-US" altLang="zh-CN" sz="9600">
                  <a:ln>
                    <a:solidFill>
                      <a:srgbClr val="090504">
                        <a:alpha val="15000"/>
                      </a:srgbClr>
                    </a:solidFill>
                  </a:ln>
                  <a:noFill/>
                  <a:cs typeface="+mn-ea"/>
                  <a:sym typeface="+mn-lt"/>
                </a:rPr>
                <a:t>05</a:t>
              </a:r>
              <a:endParaRPr lang="en-US" altLang="zh-CN" sz="9600">
                <a:ln>
                  <a:solidFill>
                    <a:srgbClr val="090504">
                      <a:alpha val="15000"/>
                    </a:srgbClr>
                  </a:solidFill>
                </a:ln>
                <a:noFill/>
                <a:cs typeface="+mn-ea"/>
                <a:sym typeface="+mn-lt"/>
              </a:endParaRPr>
            </a:p>
          </p:txBody>
        </p:sp>
        <p:sp>
          <p:nvSpPr>
            <p:cNvPr id="30" name="文本框 29"/>
            <p:cNvSpPr txBox="1"/>
            <p:nvPr/>
          </p:nvSpPr>
          <p:spPr>
            <a:xfrm>
              <a:off x="10897" y="2762"/>
              <a:ext cx="1725" cy="1018"/>
            </a:xfrm>
            <a:prstGeom prst="rect">
              <a:avLst/>
            </a:prstGeom>
            <a:noFill/>
          </p:spPr>
          <p:txBody>
            <a:bodyPr wrap="none" rtlCol="0" anchor="t">
              <a:spAutoFit/>
            </a:bodyPr>
            <a:lstStyle/>
            <a:p>
              <a:pPr algn="l" fontAlgn="auto">
                <a:lnSpc>
                  <a:spcPct val="100000"/>
                </a:lnSpc>
              </a:pPr>
              <a:r>
                <a:rPr lang="zh-CN" altLang="en-US" dirty="0">
                  <a:cs typeface="+mn-ea"/>
                  <a:sym typeface="+mn-lt"/>
                </a:rPr>
                <a:t>Activities</a:t>
              </a:r>
              <a:endParaRPr lang="zh-CN" altLang="en-US" dirty="0">
                <a:cs typeface="+mn-ea"/>
                <a:sym typeface="+mn-lt"/>
              </a:endParaRPr>
            </a:p>
            <a:p>
              <a:pPr algn="l" fontAlgn="auto">
                <a:lnSpc>
                  <a:spcPct val="100000"/>
                </a:lnSpc>
              </a:pPr>
              <a:r>
                <a:rPr lang="en-US" altLang="zh-CN" dirty="0">
                  <a:cs typeface="+mn-ea"/>
                  <a:sym typeface="+mn-lt"/>
                </a:rPr>
                <a:t>C</a:t>
              </a:r>
              <a:r>
                <a:rPr lang="zh-CN" altLang="en-US" dirty="0">
                  <a:cs typeface="+mn-ea"/>
                  <a:sym typeface="+mn-lt"/>
                </a:rPr>
                <a:t>ontent</a:t>
              </a:r>
              <a:endParaRPr lang="zh-CN" altLang="en-US">
                <a:cs typeface="+mn-ea"/>
                <a:sym typeface="+mn-lt"/>
              </a:endParaRPr>
            </a:p>
          </p:txBody>
        </p:sp>
        <p:sp>
          <p:nvSpPr>
            <p:cNvPr id="31" name="文本框 30"/>
            <p:cNvSpPr txBox="1"/>
            <p:nvPr/>
          </p:nvSpPr>
          <p:spPr>
            <a:xfrm>
              <a:off x="10911" y="4081"/>
              <a:ext cx="1402" cy="533"/>
            </a:xfrm>
            <a:prstGeom prst="rect">
              <a:avLst/>
            </a:prstGeom>
            <a:noFill/>
          </p:spPr>
          <p:txBody>
            <a:bodyPr wrap="none" rtlCol="0" anchor="t">
              <a:spAutoFit/>
            </a:bodyPr>
            <a:lstStyle/>
            <a:p>
              <a:pPr algn="l"/>
              <a:r>
                <a:rPr lang="zh-CN" altLang="en-US" sz="1600" dirty="0">
                  <a:cs typeface="+mn-ea"/>
                  <a:sym typeface="+mn-lt"/>
                </a:rPr>
                <a:t>活动内容</a:t>
              </a:r>
              <a:endParaRPr lang="zh-CN" altLang="en-US" sz="1600" b="1" dirty="0">
                <a:cs typeface="+mn-ea"/>
                <a:sym typeface="+mn-lt"/>
              </a:endParaRPr>
            </a:p>
          </p:txBody>
        </p:sp>
        <p:sp>
          <p:nvSpPr>
            <p:cNvPr id="32" name="矩形 31"/>
            <p:cNvSpPr/>
            <p:nvPr/>
          </p:nvSpPr>
          <p:spPr>
            <a:xfrm>
              <a:off x="11052" y="3881"/>
              <a:ext cx="300" cy="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6" name="椭圆 35"/>
          <p:cNvSpPr/>
          <p:nvPr/>
        </p:nvSpPr>
        <p:spPr>
          <a:xfrm>
            <a:off x="611505" y="1337310"/>
            <a:ext cx="1211580" cy="1233170"/>
          </a:xfrm>
          <a:prstGeom prst="ellipse">
            <a:avLst/>
          </a:prstGeom>
          <a:solidFill>
            <a:srgbClr val="EF7C4A"/>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7" name="文本框 36"/>
          <p:cNvSpPr txBox="1"/>
          <p:nvPr/>
        </p:nvSpPr>
        <p:spPr>
          <a:xfrm>
            <a:off x="982345" y="1723390"/>
            <a:ext cx="1428750" cy="830997"/>
          </a:xfrm>
          <a:prstGeom prst="rect">
            <a:avLst/>
          </a:prstGeom>
          <a:noFill/>
        </p:spPr>
        <p:txBody>
          <a:bodyPr wrap="square" rtlCol="0">
            <a:spAutoFit/>
          </a:bodyPr>
          <a:lstStyle/>
          <a:p>
            <a:r>
              <a:rPr lang="en-US" altLang="zh-CN" sz="2400" dirty="0">
                <a:cs typeface="+mn-ea"/>
                <a:sym typeface="+mn-lt"/>
              </a:rPr>
              <a:t>catalogue</a:t>
            </a:r>
            <a:endParaRPr lang="en-US" altLang="zh-CN" sz="2400" dirty="0">
              <a:cs typeface="+mn-ea"/>
              <a:sym typeface="+mn-lt"/>
            </a:endParaRPr>
          </a:p>
        </p:txBody>
      </p:sp>
      <p:grpSp>
        <p:nvGrpSpPr>
          <p:cNvPr id="39" name="组合 38"/>
          <p:cNvGrpSpPr/>
          <p:nvPr/>
        </p:nvGrpSpPr>
        <p:grpSpPr>
          <a:xfrm>
            <a:off x="8771255" y="4540885"/>
            <a:ext cx="2562225" cy="1568450"/>
            <a:chOff x="8754" y="2530"/>
            <a:chExt cx="4035" cy="2470"/>
          </a:xfrm>
        </p:grpSpPr>
        <p:sp>
          <p:nvSpPr>
            <p:cNvPr id="40" name="文本框 39"/>
            <p:cNvSpPr txBox="1"/>
            <p:nvPr/>
          </p:nvSpPr>
          <p:spPr>
            <a:xfrm>
              <a:off x="8754" y="2530"/>
              <a:ext cx="2482" cy="2470"/>
            </a:xfrm>
            <a:prstGeom prst="rect">
              <a:avLst/>
            </a:prstGeom>
            <a:noFill/>
            <a:ln w="9525">
              <a:noFill/>
            </a:ln>
          </p:spPr>
          <p:txBody>
            <a:bodyPr wrap="square" rtlCol="0">
              <a:spAutoFit/>
            </a:bodyPr>
            <a:lstStyle/>
            <a:p>
              <a:r>
                <a:rPr lang="en-US" altLang="zh-CN" sz="9600">
                  <a:ln>
                    <a:solidFill>
                      <a:srgbClr val="090504">
                        <a:alpha val="15000"/>
                      </a:srgbClr>
                    </a:solidFill>
                  </a:ln>
                  <a:noFill/>
                  <a:cs typeface="+mn-ea"/>
                  <a:sym typeface="+mn-lt"/>
                </a:rPr>
                <a:t>06</a:t>
              </a:r>
              <a:endParaRPr lang="en-US" altLang="zh-CN" sz="9600">
                <a:ln>
                  <a:solidFill>
                    <a:srgbClr val="090504">
                      <a:alpha val="15000"/>
                    </a:srgbClr>
                  </a:solidFill>
                </a:ln>
                <a:noFill/>
                <a:cs typeface="+mn-ea"/>
                <a:sym typeface="+mn-lt"/>
              </a:endParaRPr>
            </a:p>
          </p:txBody>
        </p:sp>
        <p:sp>
          <p:nvSpPr>
            <p:cNvPr id="41" name="文本框 40"/>
            <p:cNvSpPr txBox="1"/>
            <p:nvPr/>
          </p:nvSpPr>
          <p:spPr>
            <a:xfrm>
              <a:off x="10923" y="2762"/>
              <a:ext cx="1866" cy="1018"/>
            </a:xfrm>
            <a:prstGeom prst="rect">
              <a:avLst/>
            </a:prstGeom>
            <a:noFill/>
          </p:spPr>
          <p:txBody>
            <a:bodyPr wrap="none" rtlCol="0" anchor="t">
              <a:spAutoFit/>
            </a:bodyPr>
            <a:lstStyle/>
            <a:p>
              <a:pPr algn="l" fontAlgn="auto">
                <a:lnSpc>
                  <a:spcPct val="100000"/>
                </a:lnSpc>
              </a:pPr>
              <a:r>
                <a:rPr lang="zh-CN" altLang="en-US" dirty="0">
                  <a:cs typeface="+mn-ea"/>
                  <a:sym typeface="+mn-lt"/>
                </a:rPr>
                <a:t>Executive</a:t>
              </a:r>
              <a:endParaRPr lang="zh-CN" altLang="en-US" dirty="0">
                <a:cs typeface="+mn-ea"/>
                <a:sym typeface="+mn-lt"/>
              </a:endParaRPr>
            </a:p>
            <a:p>
              <a:pPr algn="l" fontAlgn="auto">
                <a:lnSpc>
                  <a:spcPct val="100000"/>
                </a:lnSpc>
              </a:pPr>
              <a:r>
                <a:rPr lang="zh-CN" altLang="en-US" dirty="0">
                  <a:cs typeface="+mn-ea"/>
                  <a:sym typeface="+mn-lt"/>
                </a:rPr>
                <a:t>manage</a:t>
              </a:r>
              <a:endParaRPr lang="zh-CN" altLang="en-US">
                <a:cs typeface="+mn-ea"/>
                <a:sym typeface="+mn-lt"/>
              </a:endParaRPr>
            </a:p>
          </p:txBody>
        </p:sp>
        <p:sp>
          <p:nvSpPr>
            <p:cNvPr id="42" name="文本框 41"/>
            <p:cNvSpPr txBox="1"/>
            <p:nvPr/>
          </p:nvSpPr>
          <p:spPr>
            <a:xfrm>
              <a:off x="10937" y="4081"/>
              <a:ext cx="1402" cy="533"/>
            </a:xfrm>
            <a:prstGeom prst="rect">
              <a:avLst/>
            </a:prstGeom>
            <a:noFill/>
          </p:spPr>
          <p:txBody>
            <a:bodyPr wrap="none" rtlCol="0" anchor="t">
              <a:spAutoFit/>
            </a:bodyPr>
            <a:lstStyle/>
            <a:p>
              <a:pPr algn="l"/>
              <a:r>
                <a:rPr lang="zh-CN" altLang="en-US" sz="1600" dirty="0">
                  <a:cs typeface="+mn-ea"/>
                  <a:sym typeface="+mn-lt"/>
                </a:rPr>
                <a:t>执行管理</a:t>
              </a:r>
              <a:endParaRPr lang="zh-CN" altLang="en-US" sz="1600" b="1" dirty="0">
                <a:cs typeface="+mn-ea"/>
                <a:sym typeface="+mn-lt"/>
              </a:endParaRPr>
            </a:p>
          </p:txBody>
        </p:sp>
        <p:sp>
          <p:nvSpPr>
            <p:cNvPr id="43" name="矩形 42"/>
            <p:cNvSpPr/>
            <p:nvPr/>
          </p:nvSpPr>
          <p:spPr>
            <a:xfrm>
              <a:off x="11078" y="3881"/>
              <a:ext cx="300" cy="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0" y="2465705"/>
            <a:ext cx="12192000" cy="2856230"/>
          </a:xfrm>
          <a:prstGeom prst="rect">
            <a:avLst/>
          </a:prstGeom>
          <a:solidFill>
            <a:srgbClr val="776B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5" name="图片 4"/>
          <p:cNvPicPr>
            <a:picLocks noChangeAspect="1"/>
          </p:cNvPicPr>
          <p:nvPr/>
        </p:nvPicPr>
        <p:blipFill>
          <a:blip r:embed="rId1"/>
          <a:srcRect r="2885"/>
          <a:stretch>
            <a:fillRect/>
          </a:stretch>
        </p:blipFill>
        <p:spPr>
          <a:xfrm>
            <a:off x="177165" y="1326515"/>
            <a:ext cx="2907030" cy="3990340"/>
          </a:xfrm>
          <a:prstGeom prst="rect">
            <a:avLst/>
          </a:prstGeom>
        </p:spPr>
      </p:pic>
      <p:pic>
        <p:nvPicPr>
          <p:cNvPr id="7" name="图片 6"/>
          <p:cNvPicPr>
            <a:picLocks noChangeAspect="1"/>
          </p:cNvPicPr>
          <p:nvPr/>
        </p:nvPicPr>
        <p:blipFill>
          <a:blip r:embed="rId2"/>
          <a:stretch>
            <a:fillRect/>
          </a:stretch>
        </p:blipFill>
        <p:spPr>
          <a:xfrm>
            <a:off x="3124835" y="1322705"/>
            <a:ext cx="3000375" cy="3999230"/>
          </a:xfrm>
          <a:prstGeom prst="rect">
            <a:avLst/>
          </a:prstGeom>
        </p:spPr>
      </p:pic>
      <p:pic>
        <p:nvPicPr>
          <p:cNvPr id="8" name="图片 7"/>
          <p:cNvPicPr>
            <a:picLocks noChangeAspect="1"/>
          </p:cNvPicPr>
          <p:nvPr/>
        </p:nvPicPr>
        <p:blipFill>
          <a:blip r:embed="rId3"/>
          <a:srcRect l="2861" r="848"/>
          <a:stretch>
            <a:fillRect/>
          </a:stretch>
        </p:blipFill>
        <p:spPr>
          <a:xfrm>
            <a:off x="6170295" y="1329055"/>
            <a:ext cx="2885440" cy="3995420"/>
          </a:xfrm>
          <a:prstGeom prst="rect">
            <a:avLst/>
          </a:prstGeom>
        </p:spPr>
      </p:pic>
      <p:pic>
        <p:nvPicPr>
          <p:cNvPr id="9" name="图片 8"/>
          <p:cNvPicPr>
            <a:picLocks noChangeAspect="1"/>
          </p:cNvPicPr>
          <p:nvPr/>
        </p:nvPicPr>
        <p:blipFill>
          <a:blip r:embed="rId4"/>
          <a:srcRect l="2293"/>
          <a:stretch>
            <a:fillRect/>
          </a:stretch>
        </p:blipFill>
        <p:spPr>
          <a:xfrm>
            <a:off x="9095740" y="1320165"/>
            <a:ext cx="2922905" cy="3996690"/>
          </a:xfrm>
          <a:prstGeom prst="rect">
            <a:avLst/>
          </a:prstGeom>
        </p:spPr>
      </p:pic>
      <p:sp>
        <p:nvSpPr>
          <p:cNvPr id="11" name="文本框 10"/>
          <p:cNvSpPr txBox="1"/>
          <p:nvPr/>
        </p:nvSpPr>
        <p:spPr>
          <a:xfrm>
            <a:off x="4261485" y="5402580"/>
            <a:ext cx="3669665" cy="583565"/>
          </a:xfrm>
          <a:prstGeom prst="rect">
            <a:avLst/>
          </a:prstGeom>
          <a:noFill/>
        </p:spPr>
        <p:txBody>
          <a:bodyPr wrap="square" rtlCol="0">
            <a:spAutoFit/>
          </a:bodyPr>
          <a:lstStyle/>
          <a:p>
            <a:r>
              <a:rPr lang="zh-CN" altLang="en-US" sz="3200" b="1" dirty="0">
                <a:cs typeface="+mn-ea"/>
                <a:sym typeface="+mn-lt"/>
              </a:rPr>
              <a:t>概念海报 话题先行</a:t>
            </a:r>
            <a:endParaRPr lang="zh-CN" altLang="en-US" sz="3200" b="1" dirty="0">
              <a:cs typeface="+mn-ea"/>
              <a:sym typeface="+mn-lt"/>
            </a:endParaRPr>
          </a:p>
        </p:txBody>
      </p:sp>
      <p:sp>
        <p:nvSpPr>
          <p:cNvPr id="12" name="文本框 11"/>
          <p:cNvSpPr txBox="1"/>
          <p:nvPr/>
        </p:nvSpPr>
        <p:spPr>
          <a:xfrm>
            <a:off x="3340735" y="5928360"/>
            <a:ext cx="5511165" cy="645160"/>
          </a:xfrm>
          <a:prstGeom prst="rect">
            <a:avLst/>
          </a:prstGeom>
          <a:noFill/>
        </p:spPr>
        <p:txBody>
          <a:bodyPr wrap="square" rtlCol="0">
            <a:spAutoFit/>
          </a:bodyPr>
          <a:lstStyle/>
          <a:p>
            <a:pPr algn="ctr"/>
            <a:r>
              <a:rPr lang="zh-CN" altLang="en-US" dirty="0">
                <a:cs typeface="+mn-ea"/>
                <a:sym typeface="+mn-lt"/>
              </a:rPr>
              <a:t>跨界</a:t>
            </a:r>
            <a:r>
              <a:rPr lang="en-US" altLang="zh-CN" dirty="0">
                <a:cs typeface="+mn-ea"/>
                <a:sym typeface="+mn-lt"/>
              </a:rPr>
              <a:t>/</a:t>
            </a:r>
            <a:r>
              <a:rPr lang="zh-CN" altLang="en-US" dirty="0">
                <a:cs typeface="+mn-ea"/>
                <a:sym typeface="+mn-lt"/>
              </a:rPr>
              <a:t>乐活</a:t>
            </a:r>
            <a:r>
              <a:rPr lang="en-US" altLang="zh-CN" dirty="0">
                <a:cs typeface="+mn-ea"/>
                <a:sym typeface="+mn-lt"/>
              </a:rPr>
              <a:t>/</a:t>
            </a:r>
            <a:r>
              <a:rPr lang="zh-CN" altLang="en-US" dirty="0">
                <a:cs typeface="+mn-ea"/>
                <a:sym typeface="+mn-lt"/>
              </a:rPr>
              <a:t>文化</a:t>
            </a:r>
            <a:r>
              <a:rPr lang="en-US" altLang="zh-CN" dirty="0">
                <a:cs typeface="+mn-ea"/>
                <a:sym typeface="+mn-lt"/>
              </a:rPr>
              <a:t>/</a:t>
            </a:r>
            <a:r>
              <a:rPr lang="zh-CN" altLang="en-US" dirty="0">
                <a:cs typeface="+mn-ea"/>
                <a:sym typeface="+mn-lt"/>
              </a:rPr>
              <a:t>未来</a:t>
            </a:r>
            <a:endParaRPr lang="zh-CN" altLang="en-US" dirty="0">
              <a:cs typeface="+mn-ea"/>
              <a:sym typeface="+mn-lt"/>
            </a:endParaRPr>
          </a:p>
          <a:p>
            <a:pPr algn="ctr"/>
            <a:r>
              <a:rPr lang="zh-CN" altLang="en-US" dirty="0">
                <a:cs typeface="+mn-ea"/>
                <a:sym typeface="+mn-lt"/>
              </a:rPr>
              <a:t>全网首发发布会话题概念海报，引导话题，引发关注</a:t>
            </a:r>
            <a:endParaRPr lang="zh-CN" altLang="en-US" dirty="0">
              <a:cs typeface="+mn-ea"/>
              <a:sym typeface="+mn-lt"/>
            </a:endParaRPr>
          </a:p>
        </p:txBody>
      </p:sp>
      <p:sp>
        <p:nvSpPr>
          <p:cNvPr id="14" name="文本框 13"/>
          <p:cNvSpPr txBox="1"/>
          <p:nvPr/>
        </p:nvSpPr>
        <p:spPr>
          <a:xfrm>
            <a:off x="177165" y="999490"/>
            <a:ext cx="2540000" cy="706755"/>
          </a:xfrm>
          <a:prstGeom prst="rect">
            <a:avLst/>
          </a:prstGeom>
          <a:noFill/>
        </p:spPr>
        <p:txBody>
          <a:bodyPr wrap="square" rtlCol="0" anchor="t">
            <a:spAutoFit/>
          </a:bodyPr>
          <a:lstStyle/>
          <a:p>
            <a:r>
              <a:rPr lang="en-US" altLang="zh-CN" sz="4000">
                <a:solidFill>
                  <a:schemeClr val="bg1">
                    <a:lumMod val="75000"/>
                  </a:schemeClr>
                </a:solidFill>
                <a:cs typeface="+mn-ea"/>
                <a:sym typeface="+mn-lt"/>
              </a:rPr>
              <a:t>POSTER</a:t>
            </a:r>
            <a:endParaRPr lang="en-US" altLang="zh-CN" sz="4000">
              <a:solidFill>
                <a:schemeClr val="bg1">
                  <a:lumMod val="75000"/>
                </a:schemeClr>
              </a:solidFill>
              <a:cs typeface="+mn-ea"/>
              <a:sym typeface="+mn-lt"/>
            </a:endParaRPr>
          </a:p>
        </p:txBody>
      </p:sp>
    </p:spTree>
    <p:custDataLst>
      <p:tags r:id="rId5"/>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26"/>
          <p:cNvSpPr txBox="1"/>
          <p:nvPr/>
        </p:nvSpPr>
        <p:spPr>
          <a:xfrm>
            <a:off x="342265" y="3030220"/>
            <a:ext cx="4004310" cy="2333972"/>
          </a:xfrm>
          <a:prstGeom prst="rect">
            <a:avLst/>
          </a:prstGeom>
          <a:noFill/>
        </p:spPr>
        <p:txBody>
          <a:bodyPr wrap="square" rtlCol="0">
            <a:spAutoFit/>
          </a:bodyPr>
          <a:lstStyle/>
          <a:p>
            <a:pPr marL="12700" marR="224790" algn="l">
              <a:lnSpc>
                <a:spcPct val="100000"/>
              </a:lnSpc>
              <a:spcBef>
                <a:spcPts val="100"/>
              </a:spcBef>
            </a:pPr>
            <a:r>
              <a:rPr lang="zh-CN" altLang="en-US" dirty="0">
                <a:cs typeface="+mn-ea"/>
                <a:sym typeface="+mn-lt"/>
              </a:rPr>
              <a:t>//拍摄一支品牌形象短片，通过舞蹈进行城市突袭快闪，每位舞者身着色彩鲜艳的服装，他们皆来自“某某商业”的美好生活家，在长沙各个角落翩然起舞；</a:t>
            </a:r>
            <a:endParaRPr lang="zh-CN" altLang="en-US" dirty="0">
              <a:cs typeface="+mn-ea"/>
              <a:sym typeface="+mn-lt"/>
            </a:endParaRPr>
          </a:p>
          <a:p>
            <a:pPr marL="12700" marR="224790" algn="l">
              <a:lnSpc>
                <a:spcPct val="100000"/>
              </a:lnSpc>
              <a:spcBef>
                <a:spcPts val="100"/>
              </a:spcBef>
            </a:pPr>
            <a:r>
              <a:rPr lang="en-US" altLang="zh-CN" dirty="0">
                <a:cs typeface="+mn-ea"/>
                <a:sym typeface="+mn-lt"/>
              </a:rPr>
              <a:t>//</a:t>
            </a:r>
            <a:r>
              <a:rPr lang="zh-CN" altLang="en-US" dirty="0">
                <a:cs typeface="+mn-ea"/>
                <a:sym typeface="+mn-lt"/>
              </a:rPr>
              <a:t>用一场融合城市、文化、舞蹈、音乐的快闪活动，启发大家从另一个角度发现长沙的美好；</a:t>
            </a:r>
            <a:endParaRPr lang="zh-CN" altLang="en-US" dirty="0">
              <a:cs typeface="+mn-ea"/>
              <a:sym typeface="+mn-lt"/>
            </a:endParaRPr>
          </a:p>
          <a:p>
            <a:pPr marL="12700" marR="224790" algn="l">
              <a:lnSpc>
                <a:spcPct val="100000"/>
              </a:lnSpc>
              <a:spcBef>
                <a:spcPts val="100"/>
              </a:spcBef>
            </a:pPr>
            <a:r>
              <a:rPr lang="en-US" altLang="zh-CN" dirty="0">
                <a:cs typeface="+mn-ea"/>
                <a:sym typeface="+mn-lt"/>
              </a:rPr>
              <a:t>//</a:t>
            </a:r>
            <a:r>
              <a:rPr lang="zh-CN" altLang="en-US" dirty="0">
                <a:cs typeface="+mn-ea"/>
                <a:sym typeface="+mn-lt"/>
              </a:rPr>
              <a:t> “某某商业” ，让城市更美好；</a:t>
            </a:r>
            <a:endParaRPr lang="zh-CN" altLang="en-US" dirty="0">
              <a:cs typeface="+mn-ea"/>
              <a:sym typeface="+mn-lt"/>
            </a:endParaRPr>
          </a:p>
        </p:txBody>
      </p:sp>
      <p:pic>
        <p:nvPicPr>
          <p:cNvPr id="1034" name="Picture 10" descr="香港芭蕾舞团40周年品牌片：一场香港色彩的视觉盛宴"/>
          <p:cNvPicPr>
            <a:picLocks noChangeAspect="1" noChangeArrowheads="1"/>
          </p:cNvPicPr>
          <p:nvPr/>
        </p:nvPicPr>
        <p:blipFill rotWithShape="1">
          <a:blip r:embed="rId1">
            <a:extLst>
              <a:ext uri="{28A0092B-C50C-407E-A947-70E740481C1C}">
                <a14:useLocalDpi xmlns:a14="http://schemas.microsoft.com/office/drawing/2010/main" val="0"/>
              </a:ext>
            </a:extLst>
          </a:blip>
          <a:srcRect l="12658" t="15033" r="3524" b="17311"/>
          <a:stretch>
            <a:fillRect/>
          </a:stretch>
        </p:blipFill>
        <p:spPr bwMode="auto">
          <a:xfrm>
            <a:off x="8591550" y="2955290"/>
            <a:ext cx="3039110" cy="157353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香港芭蕾舞团40周年品牌片：一场香港色彩的视觉盛宴"/>
          <p:cNvPicPr>
            <a:picLocks noChangeAspect="1" noChangeArrowheads="1"/>
          </p:cNvPicPr>
          <p:nvPr/>
        </p:nvPicPr>
        <p:blipFill rotWithShape="1">
          <a:blip r:embed="rId2">
            <a:extLst>
              <a:ext uri="{28A0092B-C50C-407E-A947-70E740481C1C}">
                <a14:useLocalDpi xmlns:a14="http://schemas.microsoft.com/office/drawing/2010/main" val="0"/>
              </a:ext>
            </a:extLst>
          </a:blip>
          <a:srcRect l="17602" t="5036" r="2695" b="9750"/>
          <a:stretch>
            <a:fillRect/>
          </a:stretch>
        </p:blipFill>
        <p:spPr bwMode="auto">
          <a:xfrm>
            <a:off x="5234305" y="1408430"/>
            <a:ext cx="3305175" cy="2418715"/>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p:cNvPicPr>
            <a:picLocks noChangeAspect="1"/>
          </p:cNvPicPr>
          <p:nvPr/>
        </p:nvPicPr>
        <p:blipFill>
          <a:blip r:embed="rId3"/>
          <a:srcRect t="15812" b="4579"/>
          <a:stretch>
            <a:fillRect/>
          </a:stretch>
        </p:blipFill>
        <p:spPr>
          <a:xfrm>
            <a:off x="8576310" y="1408430"/>
            <a:ext cx="3054350" cy="1522095"/>
          </a:xfrm>
          <a:prstGeom prst="rect">
            <a:avLst/>
          </a:prstGeom>
        </p:spPr>
      </p:pic>
      <p:pic>
        <p:nvPicPr>
          <p:cNvPr id="6" name="图片 5"/>
          <p:cNvPicPr>
            <a:picLocks noChangeAspect="1"/>
          </p:cNvPicPr>
          <p:nvPr/>
        </p:nvPicPr>
        <p:blipFill>
          <a:blip r:embed="rId4"/>
          <a:srcRect t="12741" b="2892"/>
          <a:stretch>
            <a:fillRect/>
          </a:stretch>
        </p:blipFill>
        <p:spPr>
          <a:xfrm>
            <a:off x="8590915" y="4570095"/>
            <a:ext cx="3039745" cy="1707515"/>
          </a:xfrm>
          <a:prstGeom prst="rect">
            <a:avLst/>
          </a:prstGeom>
        </p:spPr>
      </p:pic>
      <p:pic>
        <p:nvPicPr>
          <p:cNvPr id="7" name="图片 6"/>
          <p:cNvPicPr>
            <a:picLocks noChangeAspect="1"/>
          </p:cNvPicPr>
          <p:nvPr/>
        </p:nvPicPr>
        <p:blipFill>
          <a:blip r:embed="rId5"/>
          <a:srcRect l="18829" t="16238" r="18962" b="11416"/>
          <a:stretch>
            <a:fillRect/>
          </a:stretch>
        </p:blipFill>
        <p:spPr>
          <a:xfrm>
            <a:off x="5222875" y="3863975"/>
            <a:ext cx="3316605" cy="2413635"/>
          </a:xfrm>
          <a:prstGeom prst="rect">
            <a:avLst/>
          </a:prstGeom>
        </p:spPr>
      </p:pic>
      <p:sp>
        <p:nvSpPr>
          <p:cNvPr id="8" name="文本框 7"/>
          <p:cNvSpPr txBox="1"/>
          <p:nvPr/>
        </p:nvSpPr>
        <p:spPr>
          <a:xfrm>
            <a:off x="342265" y="2223770"/>
            <a:ext cx="3698240" cy="706755"/>
          </a:xfrm>
          <a:prstGeom prst="rect">
            <a:avLst/>
          </a:prstGeom>
          <a:noFill/>
        </p:spPr>
        <p:txBody>
          <a:bodyPr wrap="square" rtlCol="0">
            <a:spAutoFit/>
          </a:bodyPr>
          <a:lstStyle/>
          <a:p>
            <a:r>
              <a:rPr lang="en-US" altLang="zh-CN" sz="4000">
                <a:solidFill>
                  <a:schemeClr val="bg1">
                    <a:lumMod val="75000"/>
                  </a:schemeClr>
                </a:solidFill>
                <a:cs typeface="+mn-ea"/>
                <a:sym typeface="+mn-lt"/>
              </a:rPr>
              <a:t>PRO VIDEO</a:t>
            </a:r>
            <a:endParaRPr lang="en-US" altLang="zh-CN" sz="4000">
              <a:solidFill>
                <a:schemeClr val="bg1">
                  <a:lumMod val="75000"/>
                </a:schemeClr>
              </a:solidFill>
              <a:cs typeface="+mn-ea"/>
              <a:sym typeface="+mn-lt"/>
            </a:endParaRPr>
          </a:p>
        </p:txBody>
      </p:sp>
      <p:sp>
        <p:nvSpPr>
          <p:cNvPr id="17" name="文本框 16"/>
          <p:cNvSpPr txBox="1"/>
          <p:nvPr/>
        </p:nvSpPr>
        <p:spPr>
          <a:xfrm>
            <a:off x="342265" y="1950720"/>
            <a:ext cx="3570605" cy="583565"/>
          </a:xfrm>
          <a:prstGeom prst="rect">
            <a:avLst/>
          </a:prstGeom>
          <a:noFill/>
        </p:spPr>
        <p:txBody>
          <a:bodyPr wrap="square" rtlCol="0">
            <a:spAutoFit/>
          </a:bodyPr>
          <a:lstStyle/>
          <a:p>
            <a:pPr algn="l">
              <a:buClrTx/>
              <a:buSzTx/>
              <a:buFontTx/>
            </a:pPr>
            <a:r>
              <a:rPr kumimoji="1" lang="zh-CN" altLang="en-US" sz="3200" dirty="0">
                <a:cs typeface="+mn-ea"/>
                <a:sym typeface="+mn-lt"/>
              </a:rPr>
              <a:t>快闪视频</a:t>
            </a:r>
            <a:endParaRPr kumimoji="1" lang="en-US" altLang="zh-CN" sz="3200" dirty="0">
              <a:cs typeface="+mn-ea"/>
              <a:sym typeface="+mn-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4149090" y="1231632"/>
            <a:ext cx="6711315" cy="646331"/>
          </a:xfrm>
          <a:prstGeom prst="rect">
            <a:avLst/>
          </a:prstGeom>
          <a:noFill/>
        </p:spPr>
        <p:txBody>
          <a:bodyPr wrap="square" rtlCol="0">
            <a:spAutoFit/>
          </a:bodyPr>
          <a:lstStyle/>
          <a:p>
            <a:r>
              <a:rPr kumimoji="1" lang="en-US" altLang="zh-CN" dirty="0">
                <a:cs typeface="+mn-ea"/>
                <a:sym typeface="+mn-lt"/>
              </a:rPr>
              <a:t>//</a:t>
            </a:r>
            <a:r>
              <a:rPr kumimoji="1" lang="zh-CN" altLang="en-US" dirty="0">
                <a:cs typeface="+mn-ea"/>
                <a:sym typeface="+mn-lt"/>
              </a:rPr>
              <a:t>定制火漆印章</a:t>
            </a:r>
            <a:r>
              <a:rPr kumimoji="1" lang="en-US" altLang="zh-CN" dirty="0">
                <a:cs typeface="+mn-ea"/>
                <a:sym typeface="+mn-lt"/>
              </a:rPr>
              <a:t>+</a:t>
            </a:r>
            <a:r>
              <a:rPr kumimoji="1" lang="zh-CN" altLang="en-US" dirty="0">
                <a:cs typeface="+mn-ea"/>
                <a:sym typeface="+mn-lt"/>
              </a:rPr>
              <a:t>凸版印刷制作纸质邀请函，凹凸之间，品质尽显；</a:t>
            </a:r>
            <a:endParaRPr kumimoji="1" lang="en-US" altLang="zh-CN" dirty="0">
              <a:cs typeface="+mn-ea"/>
              <a:sym typeface="+mn-lt"/>
            </a:endParaRPr>
          </a:p>
          <a:p>
            <a:r>
              <a:rPr kumimoji="1" lang="en-US" altLang="zh-CN" dirty="0">
                <a:cs typeface="+mn-ea"/>
                <a:sym typeface="+mn-lt"/>
              </a:rPr>
              <a:t>//</a:t>
            </a:r>
            <a:r>
              <a:rPr kumimoji="1" lang="zh-CN" altLang="en-US" dirty="0">
                <a:cs typeface="+mn-ea"/>
                <a:sym typeface="+mn-lt"/>
              </a:rPr>
              <a:t>每张邀请函均喷洒香水，隐藏巧思；</a:t>
            </a:r>
            <a:endParaRPr kumimoji="1" lang="zh-CN" altLang="en-US" dirty="0">
              <a:cs typeface="+mn-ea"/>
              <a:sym typeface="+mn-lt"/>
            </a:endParaRPr>
          </a:p>
        </p:txBody>
      </p:sp>
      <p:sp>
        <p:nvSpPr>
          <p:cNvPr id="11" name="文本框 10"/>
          <p:cNvSpPr txBox="1"/>
          <p:nvPr/>
        </p:nvSpPr>
        <p:spPr>
          <a:xfrm>
            <a:off x="293538" y="1260609"/>
            <a:ext cx="3698240" cy="707886"/>
          </a:xfrm>
          <a:prstGeom prst="rect">
            <a:avLst/>
          </a:prstGeom>
          <a:noFill/>
        </p:spPr>
        <p:txBody>
          <a:bodyPr wrap="square" rtlCol="0">
            <a:spAutoFit/>
          </a:bodyPr>
          <a:lstStyle/>
          <a:p>
            <a:r>
              <a:rPr lang="en-US" altLang="zh-CN" sz="4000" dirty="0">
                <a:solidFill>
                  <a:schemeClr val="bg1">
                    <a:lumMod val="75000"/>
                  </a:schemeClr>
                </a:solidFill>
                <a:cs typeface="+mn-ea"/>
                <a:sym typeface="+mn-lt"/>
              </a:rPr>
              <a:t>INVITATION</a:t>
            </a:r>
            <a:endParaRPr lang="en-US" altLang="zh-CN" sz="4000" dirty="0">
              <a:solidFill>
                <a:schemeClr val="bg1">
                  <a:lumMod val="75000"/>
                </a:schemeClr>
              </a:solidFill>
              <a:cs typeface="+mn-ea"/>
              <a:sym typeface="+mn-lt"/>
            </a:endParaRPr>
          </a:p>
        </p:txBody>
      </p:sp>
      <p:sp>
        <p:nvSpPr>
          <p:cNvPr id="12" name="文本框 11"/>
          <p:cNvSpPr txBox="1"/>
          <p:nvPr/>
        </p:nvSpPr>
        <p:spPr>
          <a:xfrm>
            <a:off x="293538" y="987559"/>
            <a:ext cx="3570605" cy="583565"/>
          </a:xfrm>
          <a:prstGeom prst="rect">
            <a:avLst/>
          </a:prstGeom>
          <a:noFill/>
        </p:spPr>
        <p:txBody>
          <a:bodyPr wrap="square" rtlCol="0">
            <a:spAutoFit/>
          </a:bodyPr>
          <a:lstStyle/>
          <a:p>
            <a:pPr algn="l">
              <a:buClrTx/>
              <a:buSzTx/>
              <a:buFontTx/>
            </a:pPr>
            <a:r>
              <a:rPr kumimoji="1" lang="zh-CN" altLang="en-US" sz="3200" dirty="0">
                <a:cs typeface="+mn-ea"/>
                <a:sym typeface="+mn-lt"/>
              </a:rPr>
              <a:t>邀请函</a:t>
            </a:r>
            <a:endParaRPr kumimoji="1" lang="en-US" sz="3200" dirty="0">
              <a:cs typeface="+mn-ea"/>
              <a:sym typeface="+mn-lt"/>
            </a:endParaRPr>
          </a:p>
        </p:txBody>
      </p:sp>
      <p:pic>
        <p:nvPicPr>
          <p:cNvPr id="2" name="图片 1"/>
          <p:cNvPicPr>
            <a:picLocks noChangeAspect="1"/>
          </p:cNvPicPr>
          <p:nvPr/>
        </p:nvPicPr>
        <p:blipFill>
          <a:blip r:embed="rId1"/>
          <a:srcRect t="10675" b="10239"/>
          <a:stretch>
            <a:fillRect/>
          </a:stretch>
        </p:blipFill>
        <p:spPr>
          <a:xfrm>
            <a:off x="-635" y="1899285"/>
            <a:ext cx="12245340" cy="4624070"/>
          </a:xfrm>
          <a:prstGeom prst="rect">
            <a:avLst/>
          </a:prstGeom>
        </p:spPr>
      </p:pic>
    </p:spTree>
    <p:custDataLst>
      <p:tags r:id="rId2"/>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p:cNvPicPr>
            <a:picLocks noChangeAspect="1"/>
          </p:cNvPicPr>
          <p:nvPr/>
        </p:nvPicPr>
        <p:blipFill>
          <a:blip r:embed="rId1"/>
          <a:srcRect t="2498" r="1710" b="12848"/>
          <a:stretch>
            <a:fillRect/>
          </a:stretch>
        </p:blipFill>
        <p:spPr>
          <a:xfrm>
            <a:off x="4142740" y="828675"/>
            <a:ext cx="3284855" cy="2310130"/>
          </a:xfrm>
          <a:prstGeom prst="rect">
            <a:avLst/>
          </a:prstGeom>
        </p:spPr>
      </p:pic>
      <p:pic>
        <p:nvPicPr>
          <p:cNvPr id="4" name="图片 3"/>
          <p:cNvPicPr>
            <a:picLocks noChangeAspect="1"/>
          </p:cNvPicPr>
          <p:nvPr/>
        </p:nvPicPr>
        <p:blipFill>
          <a:blip r:embed="rId2"/>
          <a:srcRect t="11788" b="10617"/>
          <a:stretch>
            <a:fillRect/>
          </a:stretch>
        </p:blipFill>
        <p:spPr>
          <a:xfrm>
            <a:off x="509270" y="3206115"/>
            <a:ext cx="6910070" cy="3168650"/>
          </a:xfrm>
          <a:prstGeom prst="rect">
            <a:avLst/>
          </a:prstGeom>
        </p:spPr>
      </p:pic>
      <p:pic>
        <p:nvPicPr>
          <p:cNvPr id="6" name="图片 5"/>
          <p:cNvPicPr>
            <a:picLocks noChangeAspect="1"/>
          </p:cNvPicPr>
          <p:nvPr/>
        </p:nvPicPr>
        <p:blipFill>
          <a:blip r:embed="rId3"/>
          <a:stretch>
            <a:fillRect/>
          </a:stretch>
        </p:blipFill>
        <p:spPr>
          <a:xfrm>
            <a:off x="509270" y="828675"/>
            <a:ext cx="3557270" cy="2319655"/>
          </a:xfrm>
          <a:prstGeom prst="rect">
            <a:avLst/>
          </a:prstGeom>
        </p:spPr>
      </p:pic>
      <p:sp>
        <p:nvSpPr>
          <p:cNvPr id="3" name="文本框 2"/>
          <p:cNvSpPr txBox="1"/>
          <p:nvPr/>
        </p:nvSpPr>
        <p:spPr>
          <a:xfrm>
            <a:off x="7590155" y="4711065"/>
            <a:ext cx="4048125" cy="922020"/>
          </a:xfrm>
          <a:prstGeom prst="rect">
            <a:avLst/>
          </a:prstGeom>
          <a:noFill/>
        </p:spPr>
        <p:txBody>
          <a:bodyPr wrap="square" rtlCol="0">
            <a:spAutoFit/>
          </a:bodyPr>
          <a:lstStyle/>
          <a:p>
            <a:r>
              <a:rPr kumimoji="1" lang="en-US" altLang="zh-CN" dirty="0">
                <a:cs typeface="+mn-ea"/>
                <a:sym typeface="+mn-lt"/>
              </a:rPr>
              <a:t>//提前邀约相关媒体为本次招商发布会进行宣传报道，增强品牌曝光度，提升媒体关注度</a:t>
            </a:r>
            <a:r>
              <a:rPr kumimoji="1" lang="zh-CN" altLang="en-US" dirty="0">
                <a:cs typeface="+mn-ea"/>
                <a:sym typeface="+mn-lt"/>
              </a:rPr>
              <a:t>；</a:t>
            </a:r>
            <a:endParaRPr kumimoji="1" lang="zh-CN" altLang="en-US" dirty="0">
              <a:cs typeface="+mn-ea"/>
              <a:sym typeface="+mn-lt"/>
            </a:endParaRPr>
          </a:p>
        </p:txBody>
      </p:sp>
      <p:sp>
        <p:nvSpPr>
          <p:cNvPr id="2" name="文本框 1"/>
          <p:cNvSpPr txBox="1"/>
          <p:nvPr/>
        </p:nvSpPr>
        <p:spPr>
          <a:xfrm>
            <a:off x="7635240" y="3813810"/>
            <a:ext cx="3698240" cy="706755"/>
          </a:xfrm>
          <a:prstGeom prst="rect">
            <a:avLst/>
          </a:prstGeom>
          <a:noFill/>
        </p:spPr>
        <p:txBody>
          <a:bodyPr wrap="square" rtlCol="0">
            <a:spAutoFit/>
          </a:bodyPr>
          <a:lstStyle/>
          <a:p>
            <a:r>
              <a:rPr lang="en-US" altLang="zh-CN" sz="4000">
                <a:solidFill>
                  <a:schemeClr val="bg1">
                    <a:lumMod val="75000"/>
                  </a:schemeClr>
                </a:solidFill>
                <a:cs typeface="+mn-ea"/>
                <a:sym typeface="+mn-lt"/>
              </a:rPr>
              <a:t>MEDIA</a:t>
            </a:r>
            <a:endParaRPr lang="en-US" altLang="zh-CN" sz="4000">
              <a:solidFill>
                <a:schemeClr val="bg1">
                  <a:lumMod val="75000"/>
                </a:schemeClr>
              </a:solidFill>
              <a:cs typeface="+mn-ea"/>
              <a:sym typeface="+mn-lt"/>
            </a:endParaRPr>
          </a:p>
        </p:txBody>
      </p:sp>
      <p:sp>
        <p:nvSpPr>
          <p:cNvPr id="5" name="文本框 4"/>
          <p:cNvSpPr txBox="1"/>
          <p:nvPr/>
        </p:nvSpPr>
        <p:spPr>
          <a:xfrm>
            <a:off x="7635240" y="3540760"/>
            <a:ext cx="3570605" cy="583565"/>
          </a:xfrm>
          <a:prstGeom prst="rect">
            <a:avLst/>
          </a:prstGeom>
          <a:noFill/>
        </p:spPr>
        <p:txBody>
          <a:bodyPr wrap="square" rtlCol="0">
            <a:spAutoFit/>
          </a:bodyPr>
          <a:lstStyle/>
          <a:p>
            <a:pPr algn="l">
              <a:buClrTx/>
              <a:buSzTx/>
              <a:buFontTx/>
            </a:pPr>
            <a:r>
              <a:rPr kumimoji="1" lang="zh-CN" altLang="en-US" sz="3200" dirty="0">
                <a:cs typeface="+mn-ea"/>
                <a:sym typeface="+mn-lt"/>
              </a:rPr>
              <a:t>媒体邀约</a:t>
            </a:r>
            <a:endParaRPr kumimoji="1" lang="en-US" sz="3200" dirty="0">
              <a:cs typeface="+mn-ea"/>
              <a:sym typeface="+mn-lt"/>
            </a:endParaRPr>
          </a:p>
        </p:txBody>
      </p:sp>
    </p:spTree>
    <p:custDataLst>
      <p:tags r:id="rId4"/>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rcRect t="9526"/>
          <a:stretch>
            <a:fillRect/>
          </a:stretch>
        </p:blipFill>
        <p:spPr>
          <a:xfrm>
            <a:off x="4399915" y="493395"/>
            <a:ext cx="3019425" cy="6072505"/>
          </a:xfrm>
          <a:prstGeom prst="rect">
            <a:avLst/>
          </a:prstGeom>
        </p:spPr>
      </p:pic>
      <p:sp>
        <p:nvSpPr>
          <p:cNvPr id="13" name="文本框 12"/>
          <p:cNvSpPr txBox="1"/>
          <p:nvPr/>
        </p:nvSpPr>
        <p:spPr>
          <a:xfrm>
            <a:off x="7677785" y="4520565"/>
            <a:ext cx="1685290" cy="460375"/>
          </a:xfrm>
          <a:prstGeom prst="rect">
            <a:avLst/>
          </a:prstGeom>
          <a:noFill/>
        </p:spPr>
        <p:txBody>
          <a:bodyPr wrap="square" rtlCol="0">
            <a:spAutoFit/>
          </a:bodyPr>
          <a:lstStyle/>
          <a:p>
            <a:r>
              <a:rPr kumimoji="1" lang="zh-CN" altLang="en-US" sz="2400" dirty="0">
                <a:cs typeface="+mn-ea"/>
                <a:sym typeface="+mn-lt"/>
              </a:rPr>
              <a:t>■照片直播</a:t>
            </a:r>
            <a:endParaRPr kumimoji="1" lang="zh-CN" altLang="en-US" sz="2400" dirty="0">
              <a:cs typeface="+mn-ea"/>
              <a:sym typeface="+mn-lt"/>
            </a:endParaRPr>
          </a:p>
        </p:txBody>
      </p:sp>
      <p:sp>
        <p:nvSpPr>
          <p:cNvPr id="12" name="文本框 11"/>
          <p:cNvSpPr txBox="1"/>
          <p:nvPr/>
        </p:nvSpPr>
        <p:spPr>
          <a:xfrm>
            <a:off x="7677785" y="5157470"/>
            <a:ext cx="4307181" cy="922020"/>
          </a:xfrm>
          <a:prstGeom prst="rect">
            <a:avLst/>
          </a:prstGeom>
          <a:noFill/>
        </p:spPr>
        <p:txBody>
          <a:bodyPr wrap="square" rtlCol="0">
            <a:spAutoFit/>
          </a:bodyPr>
          <a:lstStyle/>
          <a:p>
            <a:r>
              <a:rPr kumimoji="1" lang="en-US" altLang="zh-CN" dirty="0">
                <a:cs typeface="+mn-ea"/>
                <a:sym typeface="+mn-lt"/>
              </a:rPr>
              <a:t>//</a:t>
            </a:r>
            <a:r>
              <a:rPr kumimoji="1" lang="zh-CN" altLang="en-US" dirty="0">
                <a:cs typeface="+mn-ea"/>
                <a:sym typeface="+mn-lt"/>
              </a:rPr>
              <a:t>专业摄影摄像团队，捕捉每一刻精彩；</a:t>
            </a:r>
            <a:endParaRPr kumimoji="1" lang="zh-CN" altLang="en-US" dirty="0">
              <a:cs typeface="+mn-ea"/>
              <a:sym typeface="+mn-lt"/>
            </a:endParaRPr>
          </a:p>
          <a:p>
            <a:r>
              <a:rPr kumimoji="1" lang="en-US" altLang="zh-CN" dirty="0">
                <a:cs typeface="+mn-ea"/>
                <a:sym typeface="+mn-lt"/>
              </a:rPr>
              <a:t>//</a:t>
            </a:r>
            <a:r>
              <a:rPr kumimoji="1" lang="zh-CN" altLang="en-US" dirty="0">
                <a:cs typeface="+mn-ea"/>
                <a:sym typeface="+mn-lt"/>
              </a:rPr>
              <a:t>现场全程通过云相册，共享发布会实时盛况，后期精修，实时传送链接；</a:t>
            </a:r>
            <a:endParaRPr kumimoji="1" lang="zh-CN" altLang="en-US" dirty="0">
              <a:cs typeface="+mn-ea"/>
              <a:sym typeface="+mn-lt"/>
            </a:endParaRPr>
          </a:p>
        </p:txBody>
      </p:sp>
      <p:sp>
        <p:nvSpPr>
          <p:cNvPr id="24" name="文本框 23"/>
          <p:cNvSpPr txBox="1"/>
          <p:nvPr/>
        </p:nvSpPr>
        <p:spPr>
          <a:xfrm>
            <a:off x="7635240" y="3813810"/>
            <a:ext cx="3698240" cy="706755"/>
          </a:xfrm>
          <a:prstGeom prst="rect">
            <a:avLst/>
          </a:prstGeom>
          <a:noFill/>
        </p:spPr>
        <p:txBody>
          <a:bodyPr wrap="square" rtlCol="0">
            <a:spAutoFit/>
          </a:bodyPr>
          <a:lstStyle/>
          <a:p>
            <a:r>
              <a:rPr lang="en-US" altLang="zh-CN" sz="4000">
                <a:solidFill>
                  <a:schemeClr val="bg1">
                    <a:lumMod val="75000"/>
                  </a:schemeClr>
                </a:solidFill>
                <a:cs typeface="+mn-ea"/>
                <a:sym typeface="+mn-lt"/>
              </a:rPr>
              <a:t>PHOTO LIVE</a:t>
            </a:r>
            <a:endParaRPr lang="en-US" altLang="zh-CN" sz="4000">
              <a:solidFill>
                <a:schemeClr val="bg1">
                  <a:lumMod val="75000"/>
                </a:schemeClr>
              </a:solidFill>
              <a:cs typeface="+mn-ea"/>
              <a:sym typeface="+mn-lt"/>
            </a:endParaRPr>
          </a:p>
        </p:txBody>
      </p:sp>
      <p:sp>
        <p:nvSpPr>
          <p:cNvPr id="25" name="文本框 24"/>
          <p:cNvSpPr txBox="1"/>
          <p:nvPr/>
        </p:nvSpPr>
        <p:spPr>
          <a:xfrm>
            <a:off x="7635240" y="3540760"/>
            <a:ext cx="3570605" cy="583565"/>
          </a:xfrm>
          <a:prstGeom prst="rect">
            <a:avLst/>
          </a:prstGeom>
          <a:noFill/>
        </p:spPr>
        <p:txBody>
          <a:bodyPr wrap="square" rtlCol="0">
            <a:spAutoFit/>
          </a:bodyPr>
          <a:lstStyle/>
          <a:p>
            <a:pPr algn="l">
              <a:buClrTx/>
              <a:buSzTx/>
              <a:buFontTx/>
            </a:pPr>
            <a:r>
              <a:rPr kumimoji="1" lang="zh-CN" altLang="en-US" sz="3200" dirty="0">
                <a:cs typeface="+mn-ea"/>
                <a:sym typeface="+mn-lt"/>
              </a:rPr>
              <a:t>摄影·摄像</a:t>
            </a:r>
            <a:endParaRPr kumimoji="1" lang="en-US" altLang="zh-CN" sz="3200" dirty="0">
              <a:cs typeface="+mn-ea"/>
              <a:sym typeface="+mn-lt"/>
            </a:endParaRPr>
          </a:p>
        </p:txBody>
      </p:sp>
      <p:pic>
        <p:nvPicPr>
          <p:cNvPr id="27" name="图片 26"/>
          <p:cNvPicPr>
            <a:picLocks noChangeAspect="1"/>
          </p:cNvPicPr>
          <p:nvPr/>
        </p:nvPicPr>
        <p:blipFill>
          <a:blip r:embed="rId2"/>
          <a:srcRect l="44202" t="3611" r="2128" b="28763"/>
          <a:stretch>
            <a:fillRect/>
          </a:stretch>
        </p:blipFill>
        <p:spPr>
          <a:xfrm>
            <a:off x="774700" y="493395"/>
            <a:ext cx="3532505" cy="2969895"/>
          </a:xfrm>
          <a:prstGeom prst="rect">
            <a:avLst/>
          </a:prstGeom>
        </p:spPr>
      </p:pic>
      <p:pic>
        <p:nvPicPr>
          <p:cNvPr id="30" name="图片 29"/>
          <p:cNvPicPr>
            <a:picLocks noChangeAspect="1"/>
          </p:cNvPicPr>
          <p:nvPr/>
        </p:nvPicPr>
        <p:blipFill rotWithShape="1">
          <a:blip r:embed="rId3"/>
          <a:srcRect t="38547" r="51399"/>
          <a:stretch>
            <a:fillRect/>
          </a:stretch>
        </p:blipFill>
        <p:spPr>
          <a:xfrm>
            <a:off x="691515" y="3497580"/>
            <a:ext cx="3671570" cy="3068320"/>
          </a:xfrm>
          <a:prstGeom prst="rect">
            <a:avLst/>
          </a:prstGeom>
        </p:spPr>
      </p:pic>
    </p:spTree>
    <p:custDataLst>
      <p:tags r:id="rId4"/>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5806440" y="1337310"/>
            <a:ext cx="2313940" cy="1568450"/>
            <a:chOff x="8754" y="2530"/>
            <a:chExt cx="3644" cy="2470"/>
          </a:xfrm>
        </p:grpSpPr>
        <p:sp>
          <p:nvSpPr>
            <p:cNvPr id="8" name="文本框 7"/>
            <p:cNvSpPr txBox="1"/>
            <p:nvPr/>
          </p:nvSpPr>
          <p:spPr>
            <a:xfrm>
              <a:off x="8754" y="2530"/>
              <a:ext cx="2482" cy="2470"/>
            </a:xfrm>
            <a:prstGeom prst="rect">
              <a:avLst/>
            </a:prstGeom>
            <a:noFill/>
            <a:ln w="9525">
              <a:noFill/>
            </a:ln>
          </p:spPr>
          <p:txBody>
            <a:bodyPr wrap="square" rtlCol="0">
              <a:spAutoFit/>
            </a:bodyPr>
            <a:lstStyle/>
            <a:p>
              <a:pPr algn="l">
                <a:buClrTx/>
                <a:buSzTx/>
                <a:buFontTx/>
              </a:pPr>
              <a:r>
                <a:rPr lang="en-US" altLang="zh-CN" sz="9600">
                  <a:ln>
                    <a:solidFill>
                      <a:srgbClr val="090504">
                        <a:alpha val="15000"/>
                      </a:srgbClr>
                    </a:solidFill>
                  </a:ln>
                  <a:noFill/>
                  <a:cs typeface="+mn-ea"/>
                  <a:sym typeface="+mn-lt"/>
                </a:rPr>
                <a:t>01</a:t>
              </a:r>
              <a:endParaRPr lang="en-US" altLang="zh-CN" sz="9600">
                <a:ln>
                  <a:solidFill>
                    <a:srgbClr val="090504">
                      <a:alpha val="15000"/>
                    </a:srgbClr>
                  </a:solidFill>
                </a:ln>
                <a:noFill/>
                <a:cs typeface="+mn-ea"/>
                <a:sym typeface="+mn-lt"/>
              </a:endParaRPr>
            </a:p>
          </p:txBody>
        </p:sp>
        <p:sp>
          <p:nvSpPr>
            <p:cNvPr id="9" name="文本框 8"/>
            <p:cNvSpPr txBox="1"/>
            <p:nvPr/>
          </p:nvSpPr>
          <p:spPr>
            <a:xfrm>
              <a:off x="10754" y="2762"/>
              <a:ext cx="1644" cy="1018"/>
            </a:xfrm>
            <a:prstGeom prst="rect">
              <a:avLst/>
            </a:prstGeom>
            <a:noFill/>
          </p:spPr>
          <p:txBody>
            <a:bodyPr wrap="none" rtlCol="0" anchor="t">
              <a:spAutoFit/>
            </a:bodyPr>
            <a:lstStyle/>
            <a:p>
              <a:pPr algn="l" fontAlgn="auto">
                <a:lnSpc>
                  <a:spcPct val="100000"/>
                </a:lnSpc>
              </a:pPr>
              <a:r>
                <a:rPr lang="en-US" altLang="zh-CN" dirty="0">
                  <a:cs typeface="+mn-ea"/>
                  <a:sym typeface="+mn-lt"/>
                </a:rPr>
                <a:t>Project</a:t>
              </a:r>
              <a:endParaRPr lang="en-US" altLang="zh-CN" dirty="0">
                <a:cs typeface="+mn-ea"/>
                <a:sym typeface="+mn-lt"/>
              </a:endParaRPr>
            </a:p>
            <a:p>
              <a:pPr algn="l" fontAlgn="auto">
                <a:lnSpc>
                  <a:spcPct val="100000"/>
                </a:lnSpc>
              </a:pPr>
              <a:r>
                <a:rPr lang="en-US" altLang="zh-CN" dirty="0">
                  <a:cs typeface="+mn-ea"/>
                  <a:sym typeface="+mn-lt"/>
                </a:rPr>
                <a:t>Analysis</a:t>
              </a:r>
              <a:endParaRPr lang="zh-CN" altLang="en-US">
                <a:cs typeface="+mn-ea"/>
                <a:sym typeface="+mn-lt"/>
              </a:endParaRPr>
            </a:p>
          </p:txBody>
        </p:sp>
        <p:sp>
          <p:nvSpPr>
            <p:cNvPr id="10" name="文本框 9"/>
            <p:cNvSpPr txBox="1"/>
            <p:nvPr/>
          </p:nvSpPr>
          <p:spPr>
            <a:xfrm>
              <a:off x="10768" y="4081"/>
              <a:ext cx="1402" cy="533"/>
            </a:xfrm>
            <a:prstGeom prst="rect">
              <a:avLst/>
            </a:prstGeom>
            <a:noFill/>
          </p:spPr>
          <p:txBody>
            <a:bodyPr wrap="none" rtlCol="0" anchor="t">
              <a:spAutoFit/>
            </a:bodyPr>
            <a:lstStyle/>
            <a:p>
              <a:r>
                <a:rPr lang="en-US" altLang="zh-CN" sz="1600" dirty="0" err="1">
                  <a:cs typeface="+mn-ea"/>
                  <a:sym typeface="+mn-lt"/>
                </a:rPr>
                <a:t>项目分析</a:t>
              </a:r>
              <a:endParaRPr lang="en-US" altLang="zh-CN" sz="1600" dirty="0" err="1">
                <a:cs typeface="+mn-ea"/>
                <a:sym typeface="+mn-lt"/>
              </a:endParaRPr>
            </a:p>
          </p:txBody>
        </p:sp>
        <p:sp>
          <p:nvSpPr>
            <p:cNvPr id="11" name="矩形 10"/>
            <p:cNvSpPr/>
            <p:nvPr/>
          </p:nvSpPr>
          <p:spPr>
            <a:xfrm>
              <a:off x="10909" y="3881"/>
              <a:ext cx="300" cy="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3" name="组合 12"/>
          <p:cNvGrpSpPr/>
          <p:nvPr/>
        </p:nvGrpSpPr>
        <p:grpSpPr>
          <a:xfrm>
            <a:off x="8771255" y="1337310"/>
            <a:ext cx="2572385" cy="1568450"/>
            <a:chOff x="8754" y="2530"/>
            <a:chExt cx="4051" cy="2470"/>
          </a:xfrm>
        </p:grpSpPr>
        <p:sp>
          <p:nvSpPr>
            <p:cNvPr id="14" name="文本框 13"/>
            <p:cNvSpPr txBox="1"/>
            <p:nvPr/>
          </p:nvSpPr>
          <p:spPr>
            <a:xfrm>
              <a:off x="8754" y="2530"/>
              <a:ext cx="2482" cy="2470"/>
            </a:xfrm>
            <a:prstGeom prst="rect">
              <a:avLst/>
            </a:prstGeom>
            <a:noFill/>
            <a:ln w="9525">
              <a:noFill/>
            </a:ln>
          </p:spPr>
          <p:txBody>
            <a:bodyPr wrap="square" rtlCol="0">
              <a:spAutoFit/>
            </a:bodyPr>
            <a:lstStyle/>
            <a:p>
              <a:pPr algn="l">
                <a:buClrTx/>
                <a:buSzTx/>
                <a:buFontTx/>
              </a:pPr>
              <a:r>
                <a:rPr lang="en-US" altLang="zh-CN" sz="9600">
                  <a:ln>
                    <a:solidFill>
                      <a:srgbClr val="090504">
                        <a:alpha val="15000"/>
                      </a:srgbClr>
                    </a:solidFill>
                  </a:ln>
                  <a:noFill/>
                  <a:cs typeface="+mn-ea"/>
                  <a:sym typeface="+mn-lt"/>
                </a:rPr>
                <a:t>02</a:t>
              </a:r>
              <a:endParaRPr lang="en-US" altLang="zh-CN" sz="9600">
                <a:ln>
                  <a:solidFill>
                    <a:srgbClr val="090504">
                      <a:alpha val="15000"/>
                    </a:srgbClr>
                  </a:solidFill>
                </a:ln>
                <a:noFill/>
                <a:cs typeface="+mn-ea"/>
                <a:sym typeface="+mn-lt"/>
              </a:endParaRPr>
            </a:p>
          </p:txBody>
        </p:sp>
        <p:sp>
          <p:nvSpPr>
            <p:cNvPr id="15" name="文本框 14"/>
            <p:cNvSpPr txBox="1"/>
            <p:nvPr/>
          </p:nvSpPr>
          <p:spPr>
            <a:xfrm>
              <a:off x="10858" y="2762"/>
              <a:ext cx="1947" cy="1018"/>
            </a:xfrm>
            <a:prstGeom prst="rect">
              <a:avLst/>
            </a:prstGeom>
            <a:noFill/>
          </p:spPr>
          <p:txBody>
            <a:bodyPr wrap="none" rtlCol="0" anchor="t">
              <a:spAutoFit/>
            </a:bodyPr>
            <a:lstStyle/>
            <a:p>
              <a:pPr algn="l" fontAlgn="auto">
                <a:lnSpc>
                  <a:spcPct val="100000"/>
                </a:lnSpc>
              </a:pPr>
              <a:r>
                <a:rPr lang="en-US" altLang="zh-CN" dirty="0">
                  <a:cs typeface="+mn-ea"/>
                  <a:sym typeface="+mn-lt"/>
                </a:rPr>
                <a:t>Creative</a:t>
              </a:r>
              <a:endParaRPr lang="en-US" altLang="zh-CN" dirty="0">
                <a:cs typeface="+mn-ea"/>
                <a:sym typeface="+mn-lt"/>
              </a:endParaRPr>
            </a:p>
            <a:p>
              <a:pPr algn="l" fontAlgn="auto">
                <a:lnSpc>
                  <a:spcPct val="100000"/>
                </a:lnSpc>
              </a:pPr>
              <a:r>
                <a:rPr lang="en-US" altLang="zh-CN" dirty="0">
                  <a:cs typeface="+mn-ea"/>
                  <a:sym typeface="+mn-lt"/>
                </a:rPr>
                <a:t>Statement</a:t>
              </a:r>
              <a:endParaRPr lang="zh-CN" altLang="en-US">
                <a:cs typeface="+mn-ea"/>
                <a:sym typeface="+mn-lt"/>
              </a:endParaRPr>
            </a:p>
          </p:txBody>
        </p:sp>
        <p:sp>
          <p:nvSpPr>
            <p:cNvPr id="16" name="文本框 15"/>
            <p:cNvSpPr txBox="1"/>
            <p:nvPr/>
          </p:nvSpPr>
          <p:spPr>
            <a:xfrm>
              <a:off x="10872" y="4081"/>
              <a:ext cx="1402" cy="533"/>
            </a:xfrm>
            <a:prstGeom prst="rect">
              <a:avLst/>
            </a:prstGeom>
            <a:noFill/>
          </p:spPr>
          <p:txBody>
            <a:bodyPr wrap="none" rtlCol="0" anchor="t">
              <a:spAutoFit/>
            </a:bodyPr>
            <a:lstStyle/>
            <a:p>
              <a:pPr algn="l"/>
              <a:r>
                <a:rPr lang="zh-CN" altLang="en-US" sz="1600" dirty="0">
                  <a:cs typeface="+mn-ea"/>
                  <a:sym typeface="+mn-lt"/>
                </a:rPr>
                <a:t>创意陈述</a:t>
              </a:r>
              <a:endParaRPr lang="zh-CN" altLang="en-US" sz="1600" dirty="0">
                <a:cs typeface="+mn-ea"/>
                <a:sym typeface="+mn-lt"/>
              </a:endParaRPr>
            </a:p>
          </p:txBody>
        </p:sp>
        <p:sp>
          <p:nvSpPr>
            <p:cNvPr id="17" name="矩形 16"/>
            <p:cNvSpPr/>
            <p:nvPr/>
          </p:nvSpPr>
          <p:spPr>
            <a:xfrm>
              <a:off x="11013" y="3881"/>
              <a:ext cx="300" cy="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8" name="组合 17"/>
          <p:cNvGrpSpPr/>
          <p:nvPr/>
        </p:nvGrpSpPr>
        <p:grpSpPr>
          <a:xfrm>
            <a:off x="5806440" y="2905760"/>
            <a:ext cx="2357755" cy="1568450"/>
            <a:chOff x="8754" y="2530"/>
            <a:chExt cx="3713" cy="2470"/>
          </a:xfrm>
        </p:grpSpPr>
        <p:sp>
          <p:nvSpPr>
            <p:cNvPr id="19" name="文本框 18"/>
            <p:cNvSpPr txBox="1"/>
            <p:nvPr/>
          </p:nvSpPr>
          <p:spPr>
            <a:xfrm>
              <a:off x="8754" y="2530"/>
              <a:ext cx="2482" cy="2470"/>
            </a:xfrm>
            <a:prstGeom prst="rect">
              <a:avLst/>
            </a:prstGeom>
            <a:noFill/>
            <a:ln w="9525">
              <a:noFill/>
            </a:ln>
          </p:spPr>
          <p:txBody>
            <a:bodyPr wrap="square" rtlCol="0">
              <a:spAutoFit/>
            </a:bodyPr>
            <a:lstStyle/>
            <a:p>
              <a:pPr algn="l">
                <a:buClrTx/>
                <a:buSzTx/>
                <a:buFontTx/>
              </a:pPr>
              <a:r>
                <a:rPr lang="en-US" altLang="zh-CN" sz="9600">
                  <a:ln>
                    <a:solidFill>
                      <a:srgbClr val="090504">
                        <a:alpha val="15000"/>
                      </a:srgbClr>
                    </a:solidFill>
                  </a:ln>
                  <a:noFill/>
                  <a:cs typeface="+mn-ea"/>
                  <a:sym typeface="+mn-lt"/>
                </a:rPr>
                <a:t>03</a:t>
              </a:r>
              <a:endParaRPr lang="en-US" altLang="zh-CN" sz="9600">
                <a:ln>
                  <a:solidFill>
                    <a:srgbClr val="090504">
                      <a:alpha val="15000"/>
                    </a:srgbClr>
                  </a:solidFill>
                </a:ln>
                <a:noFill/>
                <a:cs typeface="+mn-ea"/>
                <a:sym typeface="+mn-lt"/>
              </a:endParaRPr>
            </a:p>
          </p:txBody>
        </p:sp>
        <p:sp>
          <p:nvSpPr>
            <p:cNvPr id="20" name="文本框 19"/>
            <p:cNvSpPr txBox="1"/>
            <p:nvPr/>
          </p:nvSpPr>
          <p:spPr>
            <a:xfrm>
              <a:off x="10884" y="2762"/>
              <a:ext cx="1583" cy="1018"/>
            </a:xfrm>
            <a:prstGeom prst="rect">
              <a:avLst/>
            </a:prstGeom>
            <a:noFill/>
          </p:spPr>
          <p:txBody>
            <a:bodyPr wrap="none" rtlCol="0" anchor="t">
              <a:spAutoFit/>
            </a:bodyPr>
            <a:lstStyle/>
            <a:p>
              <a:pPr algn="l" fontAlgn="auto">
                <a:lnSpc>
                  <a:spcPct val="100000"/>
                </a:lnSpc>
              </a:pPr>
              <a:r>
                <a:rPr lang="en-US" altLang="zh-CN" dirty="0">
                  <a:cs typeface="+mn-ea"/>
                  <a:sym typeface="+mn-lt"/>
                </a:rPr>
                <a:t>Propa</a:t>
              </a:r>
              <a:endParaRPr lang="en-US" altLang="zh-CN" dirty="0">
                <a:cs typeface="+mn-ea"/>
                <a:sym typeface="+mn-lt"/>
              </a:endParaRPr>
            </a:p>
            <a:p>
              <a:pPr algn="l" fontAlgn="auto">
                <a:lnSpc>
                  <a:spcPct val="100000"/>
                </a:lnSpc>
              </a:pPr>
              <a:r>
                <a:rPr lang="en-US" altLang="zh-CN" dirty="0">
                  <a:cs typeface="+mn-ea"/>
                  <a:sym typeface="+mn-lt"/>
                </a:rPr>
                <a:t>strategy</a:t>
              </a:r>
              <a:endParaRPr lang="zh-CN" altLang="en-US">
                <a:cs typeface="+mn-ea"/>
                <a:sym typeface="+mn-lt"/>
              </a:endParaRPr>
            </a:p>
          </p:txBody>
        </p:sp>
        <p:sp>
          <p:nvSpPr>
            <p:cNvPr id="21" name="文本框 20"/>
            <p:cNvSpPr txBox="1"/>
            <p:nvPr/>
          </p:nvSpPr>
          <p:spPr>
            <a:xfrm>
              <a:off x="10898" y="4081"/>
              <a:ext cx="1402" cy="533"/>
            </a:xfrm>
            <a:prstGeom prst="rect">
              <a:avLst/>
            </a:prstGeom>
            <a:noFill/>
          </p:spPr>
          <p:txBody>
            <a:bodyPr wrap="none" rtlCol="0" anchor="t">
              <a:spAutoFit/>
            </a:bodyPr>
            <a:lstStyle/>
            <a:p>
              <a:pPr algn="l"/>
              <a:r>
                <a:rPr lang="en-US" altLang="zh-CN" sz="1600" dirty="0">
                  <a:cs typeface="+mn-ea"/>
                  <a:sym typeface="+mn-lt"/>
                </a:rPr>
                <a:t>宣发策略</a:t>
              </a:r>
              <a:endParaRPr lang="zh-CN" altLang="en-US" sz="1600" b="1" dirty="0">
                <a:cs typeface="+mn-ea"/>
                <a:sym typeface="+mn-lt"/>
              </a:endParaRPr>
            </a:p>
          </p:txBody>
        </p:sp>
        <p:sp>
          <p:nvSpPr>
            <p:cNvPr id="22" name="矩形 21"/>
            <p:cNvSpPr/>
            <p:nvPr/>
          </p:nvSpPr>
          <p:spPr>
            <a:xfrm>
              <a:off x="11039" y="3881"/>
              <a:ext cx="300" cy="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3" name="组合 22"/>
          <p:cNvGrpSpPr/>
          <p:nvPr/>
        </p:nvGrpSpPr>
        <p:grpSpPr>
          <a:xfrm>
            <a:off x="8771255" y="2905760"/>
            <a:ext cx="2587625" cy="1568450"/>
            <a:chOff x="8754" y="2530"/>
            <a:chExt cx="4075" cy="2470"/>
          </a:xfrm>
        </p:grpSpPr>
        <p:sp>
          <p:nvSpPr>
            <p:cNvPr id="24" name="文本框 23"/>
            <p:cNvSpPr txBox="1"/>
            <p:nvPr/>
          </p:nvSpPr>
          <p:spPr>
            <a:xfrm>
              <a:off x="8754" y="2530"/>
              <a:ext cx="2482" cy="2470"/>
            </a:xfrm>
            <a:prstGeom prst="rect">
              <a:avLst/>
            </a:prstGeom>
            <a:noFill/>
            <a:ln w="9525">
              <a:noFill/>
            </a:ln>
          </p:spPr>
          <p:txBody>
            <a:bodyPr wrap="square" rtlCol="0">
              <a:spAutoFit/>
            </a:bodyPr>
            <a:lstStyle/>
            <a:p>
              <a:r>
                <a:rPr lang="en-US" altLang="zh-CN" sz="9600">
                  <a:ln>
                    <a:noFill/>
                  </a:ln>
                  <a:cs typeface="+mn-ea"/>
                  <a:sym typeface="+mn-lt"/>
                </a:rPr>
                <a:t>04</a:t>
              </a:r>
              <a:endParaRPr lang="en-US" altLang="zh-CN" sz="9600">
                <a:ln>
                  <a:noFill/>
                </a:ln>
                <a:cs typeface="+mn-ea"/>
                <a:sym typeface="+mn-lt"/>
              </a:endParaRPr>
            </a:p>
          </p:txBody>
        </p:sp>
        <p:sp>
          <p:nvSpPr>
            <p:cNvPr id="25" name="文本框 24"/>
            <p:cNvSpPr txBox="1"/>
            <p:nvPr/>
          </p:nvSpPr>
          <p:spPr>
            <a:xfrm>
              <a:off x="10923" y="2762"/>
              <a:ext cx="1906" cy="1018"/>
            </a:xfrm>
            <a:prstGeom prst="rect">
              <a:avLst/>
            </a:prstGeom>
            <a:noFill/>
          </p:spPr>
          <p:txBody>
            <a:bodyPr wrap="none" rtlCol="0" anchor="t">
              <a:spAutoFit/>
            </a:bodyPr>
            <a:lstStyle/>
            <a:p>
              <a:pPr algn="l" fontAlgn="auto">
                <a:lnSpc>
                  <a:spcPct val="100000"/>
                </a:lnSpc>
              </a:pPr>
              <a:r>
                <a:rPr lang="zh-CN" altLang="en-US" b="1" dirty="0">
                  <a:cs typeface="+mn-ea"/>
                  <a:sym typeface="+mn-lt"/>
                </a:rPr>
                <a:t>Activities</a:t>
              </a:r>
              <a:endParaRPr lang="zh-CN" altLang="en-US" b="1" dirty="0">
                <a:cs typeface="+mn-ea"/>
                <a:sym typeface="+mn-lt"/>
              </a:endParaRPr>
            </a:p>
            <a:p>
              <a:pPr algn="l" fontAlgn="auto">
                <a:lnSpc>
                  <a:spcPct val="100000"/>
                </a:lnSpc>
              </a:pPr>
              <a:r>
                <a:rPr lang="zh-CN" altLang="en-US" b="1" dirty="0">
                  <a:cs typeface="+mn-ea"/>
                  <a:sym typeface="+mn-lt"/>
                </a:rPr>
                <a:t>Planning</a:t>
              </a:r>
              <a:endParaRPr lang="zh-CN" altLang="en-US" b="1" dirty="0">
                <a:cs typeface="+mn-ea"/>
                <a:sym typeface="+mn-lt"/>
              </a:endParaRPr>
            </a:p>
          </p:txBody>
        </p:sp>
        <p:sp>
          <p:nvSpPr>
            <p:cNvPr id="26" name="文本框 25"/>
            <p:cNvSpPr txBox="1"/>
            <p:nvPr/>
          </p:nvSpPr>
          <p:spPr>
            <a:xfrm>
              <a:off x="10937" y="4081"/>
              <a:ext cx="1442" cy="533"/>
            </a:xfrm>
            <a:prstGeom prst="rect">
              <a:avLst/>
            </a:prstGeom>
            <a:noFill/>
          </p:spPr>
          <p:txBody>
            <a:bodyPr wrap="none" rtlCol="0" anchor="t">
              <a:spAutoFit/>
            </a:bodyPr>
            <a:lstStyle/>
            <a:p>
              <a:pPr algn="l"/>
              <a:r>
                <a:rPr lang="zh-CN" altLang="en-US" sz="1600" b="1" dirty="0">
                  <a:cs typeface="+mn-ea"/>
                  <a:sym typeface="+mn-lt"/>
                </a:rPr>
                <a:t>活动</a:t>
              </a:r>
              <a:r>
                <a:rPr lang="en-US" altLang="zh-CN" sz="1600" b="1" dirty="0">
                  <a:cs typeface="+mn-ea"/>
                  <a:sym typeface="+mn-lt"/>
                </a:rPr>
                <a:t>规划</a:t>
              </a:r>
              <a:endParaRPr lang="en-US" altLang="zh-CN" sz="1600" b="1" dirty="0">
                <a:cs typeface="+mn-ea"/>
                <a:sym typeface="+mn-lt"/>
              </a:endParaRPr>
            </a:p>
          </p:txBody>
        </p:sp>
        <p:sp>
          <p:nvSpPr>
            <p:cNvPr id="27" name="矩形 26"/>
            <p:cNvSpPr/>
            <p:nvPr/>
          </p:nvSpPr>
          <p:spPr>
            <a:xfrm>
              <a:off x="11078" y="3881"/>
              <a:ext cx="300" cy="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8" name="组合 27"/>
          <p:cNvGrpSpPr/>
          <p:nvPr/>
        </p:nvGrpSpPr>
        <p:grpSpPr>
          <a:xfrm>
            <a:off x="5806440" y="4540885"/>
            <a:ext cx="2456180" cy="1568450"/>
            <a:chOff x="8754" y="2530"/>
            <a:chExt cx="3868" cy="2470"/>
          </a:xfrm>
        </p:grpSpPr>
        <p:sp>
          <p:nvSpPr>
            <p:cNvPr id="29" name="文本框 28"/>
            <p:cNvSpPr txBox="1"/>
            <p:nvPr/>
          </p:nvSpPr>
          <p:spPr>
            <a:xfrm>
              <a:off x="8754" y="2530"/>
              <a:ext cx="2482" cy="2470"/>
            </a:xfrm>
            <a:prstGeom prst="rect">
              <a:avLst/>
            </a:prstGeom>
            <a:noFill/>
            <a:ln w="9525">
              <a:noFill/>
            </a:ln>
          </p:spPr>
          <p:txBody>
            <a:bodyPr wrap="square" rtlCol="0">
              <a:spAutoFit/>
            </a:bodyPr>
            <a:lstStyle/>
            <a:p>
              <a:r>
                <a:rPr lang="en-US" altLang="zh-CN" sz="9600">
                  <a:ln>
                    <a:solidFill>
                      <a:srgbClr val="090504">
                        <a:alpha val="15000"/>
                      </a:srgbClr>
                    </a:solidFill>
                  </a:ln>
                  <a:noFill/>
                  <a:cs typeface="+mn-ea"/>
                  <a:sym typeface="+mn-lt"/>
                </a:rPr>
                <a:t>05</a:t>
              </a:r>
              <a:endParaRPr lang="en-US" altLang="zh-CN" sz="9600">
                <a:ln>
                  <a:solidFill>
                    <a:srgbClr val="090504">
                      <a:alpha val="15000"/>
                    </a:srgbClr>
                  </a:solidFill>
                </a:ln>
                <a:noFill/>
                <a:cs typeface="+mn-ea"/>
                <a:sym typeface="+mn-lt"/>
              </a:endParaRPr>
            </a:p>
          </p:txBody>
        </p:sp>
        <p:sp>
          <p:nvSpPr>
            <p:cNvPr id="30" name="文本框 29"/>
            <p:cNvSpPr txBox="1"/>
            <p:nvPr/>
          </p:nvSpPr>
          <p:spPr>
            <a:xfrm>
              <a:off x="10897" y="2762"/>
              <a:ext cx="1725" cy="1018"/>
            </a:xfrm>
            <a:prstGeom prst="rect">
              <a:avLst/>
            </a:prstGeom>
            <a:noFill/>
          </p:spPr>
          <p:txBody>
            <a:bodyPr wrap="none" rtlCol="0" anchor="t">
              <a:spAutoFit/>
            </a:bodyPr>
            <a:lstStyle/>
            <a:p>
              <a:pPr algn="l" fontAlgn="auto">
                <a:lnSpc>
                  <a:spcPct val="100000"/>
                </a:lnSpc>
              </a:pPr>
              <a:r>
                <a:rPr lang="zh-CN" altLang="en-US" dirty="0">
                  <a:cs typeface="+mn-ea"/>
                  <a:sym typeface="+mn-lt"/>
                </a:rPr>
                <a:t>Activities</a:t>
              </a:r>
              <a:endParaRPr lang="zh-CN" altLang="en-US" dirty="0">
                <a:cs typeface="+mn-ea"/>
                <a:sym typeface="+mn-lt"/>
              </a:endParaRPr>
            </a:p>
            <a:p>
              <a:pPr algn="l" fontAlgn="auto">
                <a:lnSpc>
                  <a:spcPct val="100000"/>
                </a:lnSpc>
              </a:pPr>
              <a:r>
                <a:rPr lang="en-US" altLang="zh-CN" dirty="0">
                  <a:cs typeface="+mn-ea"/>
                  <a:sym typeface="+mn-lt"/>
                </a:rPr>
                <a:t>C</a:t>
              </a:r>
              <a:r>
                <a:rPr lang="zh-CN" altLang="en-US" dirty="0">
                  <a:cs typeface="+mn-ea"/>
                  <a:sym typeface="+mn-lt"/>
                </a:rPr>
                <a:t>ontent</a:t>
              </a:r>
              <a:endParaRPr lang="zh-CN" altLang="en-US">
                <a:cs typeface="+mn-ea"/>
                <a:sym typeface="+mn-lt"/>
              </a:endParaRPr>
            </a:p>
          </p:txBody>
        </p:sp>
        <p:sp>
          <p:nvSpPr>
            <p:cNvPr id="31" name="文本框 30"/>
            <p:cNvSpPr txBox="1"/>
            <p:nvPr/>
          </p:nvSpPr>
          <p:spPr>
            <a:xfrm>
              <a:off x="10911" y="4081"/>
              <a:ext cx="1402" cy="533"/>
            </a:xfrm>
            <a:prstGeom prst="rect">
              <a:avLst/>
            </a:prstGeom>
            <a:noFill/>
          </p:spPr>
          <p:txBody>
            <a:bodyPr wrap="none" rtlCol="0" anchor="t">
              <a:spAutoFit/>
            </a:bodyPr>
            <a:lstStyle/>
            <a:p>
              <a:pPr algn="l"/>
              <a:r>
                <a:rPr lang="zh-CN" altLang="en-US" sz="1600" dirty="0">
                  <a:cs typeface="+mn-ea"/>
                  <a:sym typeface="+mn-lt"/>
                </a:rPr>
                <a:t>活动内容</a:t>
              </a:r>
              <a:endParaRPr lang="zh-CN" altLang="en-US" sz="1600" b="1" dirty="0">
                <a:cs typeface="+mn-ea"/>
                <a:sym typeface="+mn-lt"/>
              </a:endParaRPr>
            </a:p>
          </p:txBody>
        </p:sp>
        <p:sp>
          <p:nvSpPr>
            <p:cNvPr id="32" name="矩形 31"/>
            <p:cNvSpPr/>
            <p:nvPr/>
          </p:nvSpPr>
          <p:spPr>
            <a:xfrm>
              <a:off x="11052" y="3881"/>
              <a:ext cx="300" cy="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6" name="椭圆 35"/>
          <p:cNvSpPr/>
          <p:nvPr/>
        </p:nvSpPr>
        <p:spPr>
          <a:xfrm>
            <a:off x="611505" y="1337310"/>
            <a:ext cx="1211580" cy="1233170"/>
          </a:xfrm>
          <a:prstGeom prst="ellipse">
            <a:avLst/>
          </a:prstGeom>
          <a:solidFill>
            <a:srgbClr val="EF7C4A"/>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7" name="文本框 36"/>
          <p:cNvSpPr txBox="1"/>
          <p:nvPr/>
        </p:nvSpPr>
        <p:spPr>
          <a:xfrm>
            <a:off x="982345" y="1723390"/>
            <a:ext cx="1428750" cy="830997"/>
          </a:xfrm>
          <a:prstGeom prst="rect">
            <a:avLst/>
          </a:prstGeom>
          <a:noFill/>
        </p:spPr>
        <p:txBody>
          <a:bodyPr wrap="square" rtlCol="0">
            <a:spAutoFit/>
          </a:bodyPr>
          <a:lstStyle/>
          <a:p>
            <a:r>
              <a:rPr lang="en-US" altLang="zh-CN" sz="2400" dirty="0">
                <a:cs typeface="+mn-ea"/>
                <a:sym typeface="+mn-lt"/>
              </a:rPr>
              <a:t>catalogue</a:t>
            </a:r>
            <a:endParaRPr lang="en-US" altLang="zh-CN" sz="2400" dirty="0">
              <a:cs typeface="+mn-ea"/>
              <a:sym typeface="+mn-lt"/>
            </a:endParaRPr>
          </a:p>
        </p:txBody>
      </p:sp>
      <p:grpSp>
        <p:nvGrpSpPr>
          <p:cNvPr id="39" name="组合 38"/>
          <p:cNvGrpSpPr/>
          <p:nvPr/>
        </p:nvGrpSpPr>
        <p:grpSpPr>
          <a:xfrm>
            <a:off x="8771255" y="4540885"/>
            <a:ext cx="2562225" cy="1568450"/>
            <a:chOff x="8754" y="2530"/>
            <a:chExt cx="4035" cy="2470"/>
          </a:xfrm>
        </p:grpSpPr>
        <p:sp>
          <p:nvSpPr>
            <p:cNvPr id="40" name="文本框 39"/>
            <p:cNvSpPr txBox="1"/>
            <p:nvPr/>
          </p:nvSpPr>
          <p:spPr>
            <a:xfrm>
              <a:off x="8754" y="2530"/>
              <a:ext cx="2482" cy="2470"/>
            </a:xfrm>
            <a:prstGeom prst="rect">
              <a:avLst/>
            </a:prstGeom>
            <a:noFill/>
            <a:ln w="9525">
              <a:noFill/>
            </a:ln>
          </p:spPr>
          <p:txBody>
            <a:bodyPr wrap="square" rtlCol="0">
              <a:spAutoFit/>
            </a:bodyPr>
            <a:lstStyle/>
            <a:p>
              <a:r>
                <a:rPr lang="en-US" altLang="zh-CN" sz="9600">
                  <a:ln>
                    <a:solidFill>
                      <a:srgbClr val="090504">
                        <a:alpha val="15000"/>
                      </a:srgbClr>
                    </a:solidFill>
                  </a:ln>
                  <a:noFill/>
                  <a:cs typeface="+mn-ea"/>
                  <a:sym typeface="+mn-lt"/>
                </a:rPr>
                <a:t>06</a:t>
              </a:r>
              <a:endParaRPr lang="en-US" altLang="zh-CN" sz="9600">
                <a:ln>
                  <a:solidFill>
                    <a:srgbClr val="090504">
                      <a:alpha val="15000"/>
                    </a:srgbClr>
                  </a:solidFill>
                </a:ln>
                <a:noFill/>
                <a:cs typeface="+mn-ea"/>
                <a:sym typeface="+mn-lt"/>
              </a:endParaRPr>
            </a:p>
          </p:txBody>
        </p:sp>
        <p:sp>
          <p:nvSpPr>
            <p:cNvPr id="41" name="文本框 40"/>
            <p:cNvSpPr txBox="1"/>
            <p:nvPr/>
          </p:nvSpPr>
          <p:spPr>
            <a:xfrm>
              <a:off x="10923" y="2762"/>
              <a:ext cx="1866" cy="1018"/>
            </a:xfrm>
            <a:prstGeom prst="rect">
              <a:avLst/>
            </a:prstGeom>
            <a:noFill/>
          </p:spPr>
          <p:txBody>
            <a:bodyPr wrap="none" rtlCol="0" anchor="t">
              <a:spAutoFit/>
            </a:bodyPr>
            <a:lstStyle/>
            <a:p>
              <a:pPr algn="l" fontAlgn="auto">
                <a:lnSpc>
                  <a:spcPct val="100000"/>
                </a:lnSpc>
              </a:pPr>
              <a:r>
                <a:rPr lang="zh-CN" altLang="en-US" dirty="0">
                  <a:cs typeface="+mn-ea"/>
                  <a:sym typeface="+mn-lt"/>
                </a:rPr>
                <a:t>Executive</a:t>
              </a:r>
              <a:endParaRPr lang="zh-CN" altLang="en-US" dirty="0">
                <a:cs typeface="+mn-ea"/>
                <a:sym typeface="+mn-lt"/>
              </a:endParaRPr>
            </a:p>
            <a:p>
              <a:pPr algn="l" fontAlgn="auto">
                <a:lnSpc>
                  <a:spcPct val="100000"/>
                </a:lnSpc>
              </a:pPr>
              <a:r>
                <a:rPr lang="zh-CN" altLang="en-US" dirty="0">
                  <a:cs typeface="+mn-ea"/>
                  <a:sym typeface="+mn-lt"/>
                </a:rPr>
                <a:t>manage</a:t>
              </a:r>
              <a:endParaRPr lang="zh-CN" altLang="en-US">
                <a:cs typeface="+mn-ea"/>
                <a:sym typeface="+mn-lt"/>
              </a:endParaRPr>
            </a:p>
          </p:txBody>
        </p:sp>
        <p:sp>
          <p:nvSpPr>
            <p:cNvPr id="42" name="文本框 41"/>
            <p:cNvSpPr txBox="1"/>
            <p:nvPr/>
          </p:nvSpPr>
          <p:spPr>
            <a:xfrm>
              <a:off x="10937" y="4081"/>
              <a:ext cx="1402" cy="533"/>
            </a:xfrm>
            <a:prstGeom prst="rect">
              <a:avLst/>
            </a:prstGeom>
            <a:noFill/>
          </p:spPr>
          <p:txBody>
            <a:bodyPr wrap="none" rtlCol="0" anchor="t">
              <a:spAutoFit/>
            </a:bodyPr>
            <a:lstStyle/>
            <a:p>
              <a:pPr algn="l"/>
              <a:r>
                <a:rPr lang="zh-CN" altLang="en-US" sz="1600" dirty="0">
                  <a:cs typeface="+mn-ea"/>
                  <a:sym typeface="+mn-lt"/>
                </a:rPr>
                <a:t>执行管理</a:t>
              </a:r>
              <a:endParaRPr lang="zh-CN" altLang="en-US" sz="1600" b="1" dirty="0">
                <a:cs typeface="+mn-ea"/>
                <a:sym typeface="+mn-lt"/>
              </a:endParaRPr>
            </a:p>
          </p:txBody>
        </p:sp>
        <p:sp>
          <p:nvSpPr>
            <p:cNvPr id="43" name="矩形 42"/>
            <p:cNvSpPr/>
            <p:nvPr/>
          </p:nvSpPr>
          <p:spPr>
            <a:xfrm>
              <a:off x="11078" y="3881"/>
              <a:ext cx="300" cy="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rcRect l="18858" t="17355" r="18648" b="17399"/>
          <a:stretch>
            <a:fillRect/>
          </a:stretch>
        </p:blipFill>
        <p:spPr>
          <a:xfrm>
            <a:off x="4388485" y="3684270"/>
            <a:ext cx="5575300" cy="2778760"/>
          </a:xfrm>
          <a:prstGeom prst="rect">
            <a:avLst/>
          </a:prstGeom>
        </p:spPr>
      </p:pic>
      <p:pic>
        <p:nvPicPr>
          <p:cNvPr id="4" name="图片 3"/>
          <p:cNvPicPr>
            <a:picLocks noChangeAspect="1"/>
          </p:cNvPicPr>
          <p:nvPr/>
        </p:nvPicPr>
        <p:blipFill>
          <a:blip r:embed="rId2"/>
          <a:srcRect l="50761" t="10368" r="25756" b="11160"/>
          <a:stretch>
            <a:fillRect/>
          </a:stretch>
        </p:blipFill>
        <p:spPr>
          <a:xfrm>
            <a:off x="603885" y="535305"/>
            <a:ext cx="3714115" cy="5927090"/>
          </a:xfrm>
          <a:prstGeom prst="rect">
            <a:avLst/>
          </a:prstGeom>
        </p:spPr>
      </p:pic>
      <p:sp>
        <p:nvSpPr>
          <p:cNvPr id="13" name="文本框 12"/>
          <p:cNvSpPr txBox="1"/>
          <p:nvPr/>
        </p:nvSpPr>
        <p:spPr>
          <a:xfrm>
            <a:off x="4510405" y="2130425"/>
            <a:ext cx="4220845" cy="460375"/>
          </a:xfrm>
          <a:prstGeom prst="rect">
            <a:avLst/>
          </a:prstGeom>
          <a:noFill/>
        </p:spPr>
        <p:txBody>
          <a:bodyPr wrap="square" rtlCol="0">
            <a:spAutoFit/>
          </a:bodyPr>
          <a:lstStyle/>
          <a:p>
            <a:r>
              <a:rPr kumimoji="1" lang="zh-CN" altLang="en-US" sz="2400" dirty="0">
                <a:cs typeface="+mn-ea"/>
                <a:sym typeface="+mn-lt"/>
              </a:rPr>
              <a:t>■指引牌</a:t>
            </a:r>
            <a:endParaRPr kumimoji="1" lang="zh-CN" altLang="en-US" sz="2400" dirty="0">
              <a:cs typeface="+mn-ea"/>
              <a:sym typeface="+mn-lt"/>
            </a:endParaRPr>
          </a:p>
        </p:txBody>
      </p:sp>
      <p:sp>
        <p:nvSpPr>
          <p:cNvPr id="21" name="文本框 20"/>
          <p:cNvSpPr txBox="1"/>
          <p:nvPr/>
        </p:nvSpPr>
        <p:spPr>
          <a:xfrm>
            <a:off x="4510405" y="2728595"/>
            <a:ext cx="6288405" cy="645160"/>
          </a:xfrm>
          <a:prstGeom prst="rect">
            <a:avLst/>
          </a:prstGeom>
          <a:noFill/>
        </p:spPr>
        <p:txBody>
          <a:bodyPr wrap="square" rtlCol="0">
            <a:spAutoFit/>
          </a:bodyPr>
          <a:lstStyle/>
          <a:p>
            <a:r>
              <a:rPr kumimoji="1" lang="en-US" altLang="zh-CN" dirty="0">
                <a:cs typeface="+mn-ea"/>
                <a:sym typeface="+mn-lt"/>
              </a:rPr>
              <a:t>//</a:t>
            </a:r>
            <a:r>
              <a:rPr kumimoji="1" lang="zh-CN" altLang="en-US" dirty="0">
                <a:cs typeface="+mn-ea"/>
                <a:sym typeface="+mn-lt"/>
              </a:rPr>
              <a:t>外场放置立屏，内场在酒店入口、电梯出入口等地方放置指引牌，更好地指引来宾进入活动现场；</a:t>
            </a:r>
            <a:endParaRPr lang="zh-CN" altLang="en-US" dirty="0">
              <a:cs typeface="+mn-ea"/>
              <a:sym typeface="+mn-lt"/>
            </a:endParaRPr>
          </a:p>
        </p:txBody>
      </p:sp>
      <p:sp>
        <p:nvSpPr>
          <p:cNvPr id="5" name="文本框 4"/>
          <p:cNvSpPr txBox="1"/>
          <p:nvPr/>
        </p:nvSpPr>
        <p:spPr>
          <a:xfrm>
            <a:off x="4510405" y="1423670"/>
            <a:ext cx="5554345" cy="706755"/>
          </a:xfrm>
          <a:prstGeom prst="rect">
            <a:avLst/>
          </a:prstGeom>
          <a:noFill/>
        </p:spPr>
        <p:txBody>
          <a:bodyPr wrap="square" rtlCol="0">
            <a:spAutoFit/>
          </a:bodyPr>
          <a:lstStyle/>
          <a:p>
            <a:pPr algn="l" fontAlgn="auto">
              <a:lnSpc>
                <a:spcPct val="100000"/>
              </a:lnSpc>
            </a:pPr>
            <a:r>
              <a:rPr lang="en-US" altLang="zh-CN" sz="4000">
                <a:solidFill>
                  <a:schemeClr val="bg1">
                    <a:lumMod val="75000"/>
                  </a:schemeClr>
                </a:solidFill>
                <a:cs typeface="+mn-ea"/>
                <a:sym typeface="+mn-lt"/>
              </a:rPr>
              <a:t>LOCATION PLANING</a:t>
            </a:r>
            <a:endParaRPr lang="en-US" altLang="zh-CN" sz="4000">
              <a:solidFill>
                <a:schemeClr val="bg1">
                  <a:lumMod val="75000"/>
                </a:schemeClr>
              </a:solidFill>
              <a:cs typeface="+mn-ea"/>
              <a:sym typeface="+mn-lt"/>
            </a:endParaRPr>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309245" y="556895"/>
            <a:ext cx="4008755" cy="5906135"/>
          </a:xfrm>
          <a:prstGeom prst="rect">
            <a:avLst/>
          </a:prstGeom>
        </p:spPr>
      </p:pic>
      <p:sp>
        <p:nvSpPr>
          <p:cNvPr id="13" name="文本框 12"/>
          <p:cNvSpPr txBox="1"/>
          <p:nvPr/>
        </p:nvSpPr>
        <p:spPr>
          <a:xfrm>
            <a:off x="4510405" y="2130425"/>
            <a:ext cx="4220845" cy="460375"/>
          </a:xfrm>
          <a:prstGeom prst="rect">
            <a:avLst/>
          </a:prstGeom>
          <a:noFill/>
        </p:spPr>
        <p:txBody>
          <a:bodyPr wrap="square" rtlCol="0">
            <a:spAutoFit/>
          </a:bodyPr>
          <a:lstStyle/>
          <a:p>
            <a:r>
              <a:rPr kumimoji="1" lang="zh-CN" altLang="en-US" sz="2400" dirty="0">
                <a:cs typeface="+mn-ea"/>
                <a:sym typeface="+mn-lt"/>
              </a:rPr>
              <a:t>■门头</a:t>
            </a:r>
            <a:r>
              <a:rPr kumimoji="1" lang="en-US" altLang="zh-CN" sz="2400" dirty="0">
                <a:cs typeface="+mn-ea"/>
                <a:sym typeface="+mn-lt"/>
              </a:rPr>
              <a:t>/</a:t>
            </a:r>
            <a:r>
              <a:rPr kumimoji="1" lang="zh-CN" altLang="en-US" sz="2400" dirty="0">
                <a:cs typeface="+mn-ea"/>
                <a:sym typeface="+mn-lt"/>
              </a:rPr>
              <a:t>品牌展示墙</a:t>
            </a:r>
            <a:endParaRPr kumimoji="1" lang="zh-CN" altLang="en-US" sz="2400" dirty="0">
              <a:cs typeface="+mn-ea"/>
              <a:sym typeface="+mn-lt"/>
            </a:endParaRPr>
          </a:p>
        </p:txBody>
      </p:sp>
      <p:sp>
        <p:nvSpPr>
          <p:cNvPr id="21" name="文本框 20"/>
          <p:cNvSpPr txBox="1"/>
          <p:nvPr/>
        </p:nvSpPr>
        <p:spPr>
          <a:xfrm>
            <a:off x="4510405" y="2728595"/>
            <a:ext cx="6288405" cy="646331"/>
          </a:xfrm>
          <a:prstGeom prst="rect">
            <a:avLst/>
          </a:prstGeom>
          <a:noFill/>
        </p:spPr>
        <p:txBody>
          <a:bodyPr wrap="square" rtlCol="0">
            <a:spAutoFit/>
          </a:bodyPr>
          <a:lstStyle/>
          <a:p>
            <a:r>
              <a:rPr kumimoji="1" lang="en-US" altLang="zh-CN" dirty="0">
                <a:cs typeface="+mn-ea"/>
                <a:sym typeface="+mn-lt"/>
              </a:rPr>
              <a:t>//</a:t>
            </a:r>
            <a:r>
              <a:rPr lang="zh-CN" altLang="en-US" dirty="0">
                <a:cs typeface="+mn-ea"/>
                <a:sym typeface="+mn-lt"/>
              </a:rPr>
              <a:t>提炼“某某商业”菲林卷的建筑语言体系，奠定影视娱乐项目基调；</a:t>
            </a:r>
            <a:endParaRPr lang="zh-CN" altLang="en-US" dirty="0">
              <a:cs typeface="+mn-ea"/>
              <a:sym typeface="+mn-lt"/>
            </a:endParaRPr>
          </a:p>
          <a:p>
            <a:r>
              <a:rPr lang="en-US" altLang="zh-CN" dirty="0">
                <a:cs typeface="+mn-ea"/>
                <a:sym typeface="+mn-lt"/>
              </a:rPr>
              <a:t>//</a:t>
            </a:r>
            <a:r>
              <a:rPr lang="zh-CN" altLang="en-US" dirty="0">
                <a:cs typeface="+mn-ea"/>
                <a:sym typeface="+mn-lt"/>
              </a:rPr>
              <a:t>穿梭菲林时光，见证“某某商业”的品牌历程；</a:t>
            </a:r>
            <a:endParaRPr lang="zh-CN" altLang="en-US" dirty="0">
              <a:cs typeface="+mn-ea"/>
              <a:sym typeface="+mn-lt"/>
            </a:endParaRPr>
          </a:p>
        </p:txBody>
      </p:sp>
      <p:sp>
        <p:nvSpPr>
          <p:cNvPr id="5" name="文本框 4"/>
          <p:cNvSpPr txBox="1"/>
          <p:nvPr/>
        </p:nvSpPr>
        <p:spPr>
          <a:xfrm>
            <a:off x="4510405" y="1423670"/>
            <a:ext cx="6350635" cy="706755"/>
          </a:xfrm>
          <a:prstGeom prst="rect">
            <a:avLst/>
          </a:prstGeom>
          <a:noFill/>
        </p:spPr>
        <p:txBody>
          <a:bodyPr wrap="square" rtlCol="0">
            <a:spAutoFit/>
          </a:bodyPr>
          <a:lstStyle/>
          <a:p>
            <a:pPr algn="l" fontAlgn="auto">
              <a:lnSpc>
                <a:spcPct val="100000"/>
              </a:lnSpc>
            </a:pPr>
            <a:r>
              <a:rPr lang="en-US" altLang="zh-CN" sz="4000">
                <a:solidFill>
                  <a:schemeClr val="bg1">
                    <a:lumMod val="75000"/>
                  </a:schemeClr>
                </a:solidFill>
                <a:cs typeface="+mn-ea"/>
                <a:sym typeface="+mn-lt"/>
              </a:rPr>
              <a:t>LOCATION PLANING</a:t>
            </a:r>
            <a:endParaRPr lang="en-US" altLang="zh-CN" sz="4000">
              <a:solidFill>
                <a:schemeClr val="bg1">
                  <a:lumMod val="75000"/>
                </a:schemeClr>
              </a:solidFill>
              <a:cs typeface="+mn-ea"/>
              <a:sym typeface="+mn-lt"/>
            </a:endParaRPr>
          </a:p>
        </p:txBody>
      </p:sp>
      <p:pic>
        <p:nvPicPr>
          <p:cNvPr id="6" name="图片 5"/>
          <p:cNvPicPr>
            <a:picLocks noChangeAspect="1"/>
          </p:cNvPicPr>
          <p:nvPr/>
        </p:nvPicPr>
        <p:blipFill>
          <a:blip r:embed="rId2"/>
          <a:stretch>
            <a:fillRect/>
          </a:stretch>
        </p:blipFill>
        <p:spPr>
          <a:xfrm>
            <a:off x="4388485" y="4194810"/>
            <a:ext cx="3779520" cy="2268855"/>
          </a:xfrm>
          <a:prstGeom prst="rect">
            <a:avLst/>
          </a:prstGeom>
        </p:spPr>
      </p:pic>
      <p:pic>
        <p:nvPicPr>
          <p:cNvPr id="2" name="图片 1"/>
          <p:cNvPicPr>
            <a:picLocks noChangeAspect="1"/>
          </p:cNvPicPr>
          <p:nvPr/>
        </p:nvPicPr>
        <p:blipFill>
          <a:blip r:embed="rId3"/>
          <a:stretch>
            <a:fillRect/>
          </a:stretch>
        </p:blipFill>
        <p:spPr>
          <a:xfrm>
            <a:off x="8227695" y="4194810"/>
            <a:ext cx="3399790" cy="2268220"/>
          </a:xfrm>
          <a:prstGeom prst="rect">
            <a:avLst/>
          </a:prstGeom>
        </p:spPr>
      </p:pic>
    </p:spTree>
    <p:custDataLst>
      <p:tags r:id="rId4"/>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5935980" y="4864735"/>
            <a:ext cx="5156200" cy="150304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2" name="图片 1"/>
          <p:cNvPicPr>
            <a:picLocks noChangeAspect="1"/>
          </p:cNvPicPr>
          <p:nvPr/>
        </p:nvPicPr>
        <p:blipFill>
          <a:blip r:embed="rId1"/>
          <a:srcRect b="8363"/>
          <a:stretch>
            <a:fillRect/>
          </a:stretch>
        </p:blipFill>
        <p:spPr>
          <a:xfrm>
            <a:off x="759460" y="1073150"/>
            <a:ext cx="4894580" cy="2526665"/>
          </a:xfrm>
          <a:prstGeom prst="rect">
            <a:avLst/>
          </a:prstGeom>
        </p:spPr>
      </p:pic>
      <p:pic>
        <p:nvPicPr>
          <p:cNvPr id="4" name="图片 3"/>
          <p:cNvPicPr>
            <a:picLocks noChangeAspect="1"/>
          </p:cNvPicPr>
          <p:nvPr/>
        </p:nvPicPr>
        <p:blipFill>
          <a:blip r:embed="rId2"/>
          <a:srcRect l="3407" r="1904" b="8024"/>
          <a:stretch>
            <a:fillRect/>
          </a:stretch>
        </p:blipFill>
        <p:spPr>
          <a:xfrm>
            <a:off x="760095" y="3695065"/>
            <a:ext cx="4893945" cy="2672715"/>
          </a:xfrm>
          <a:prstGeom prst="rect">
            <a:avLst/>
          </a:prstGeom>
        </p:spPr>
      </p:pic>
      <p:sp>
        <p:nvSpPr>
          <p:cNvPr id="21" name="文本框 20"/>
          <p:cNvSpPr txBox="1"/>
          <p:nvPr/>
        </p:nvSpPr>
        <p:spPr>
          <a:xfrm>
            <a:off x="6005830" y="3303905"/>
            <a:ext cx="5017135" cy="1200329"/>
          </a:xfrm>
          <a:prstGeom prst="rect">
            <a:avLst/>
          </a:prstGeom>
          <a:noFill/>
        </p:spPr>
        <p:txBody>
          <a:bodyPr wrap="square" rtlCol="0">
            <a:spAutoFit/>
          </a:bodyPr>
          <a:lstStyle/>
          <a:p>
            <a:r>
              <a:rPr kumimoji="1" lang="en-US" altLang="zh-CN" dirty="0">
                <a:cs typeface="+mn-ea"/>
                <a:sym typeface="+mn-lt"/>
              </a:rPr>
              <a:t>//</a:t>
            </a:r>
            <a:r>
              <a:rPr lang="zh-CN" altLang="en-US" dirty="0">
                <a:cs typeface="+mn-ea"/>
                <a:sym typeface="+mn-lt"/>
              </a:rPr>
              <a:t>体验区以</a:t>
            </a:r>
            <a:r>
              <a:rPr lang="en-US" altLang="zh-CN" dirty="0">
                <a:cs typeface="+mn-ea"/>
                <a:sym typeface="+mn-lt"/>
              </a:rPr>
              <a:t>“LIVE”</a:t>
            </a:r>
            <a:r>
              <a:rPr lang="zh-CN" altLang="en-US" dirty="0">
                <a:cs typeface="+mn-ea"/>
                <a:sym typeface="+mn-lt"/>
              </a:rPr>
              <a:t>为设计概念，将其与 “某某商业”</a:t>
            </a:r>
            <a:r>
              <a:rPr lang="en-US" altLang="zh-CN" dirty="0">
                <a:cs typeface="+mn-ea"/>
                <a:sym typeface="+mn-lt"/>
              </a:rPr>
              <a:t>“</a:t>
            </a:r>
            <a:r>
              <a:rPr lang="zh-CN" altLang="en-US" dirty="0">
                <a:cs typeface="+mn-ea"/>
                <a:sym typeface="+mn-lt"/>
              </a:rPr>
              <a:t>乐活长沙</a:t>
            </a:r>
            <a:r>
              <a:rPr lang="en-US" altLang="zh-CN" dirty="0">
                <a:cs typeface="+mn-ea"/>
                <a:sym typeface="+mn-lt"/>
              </a:rPr>
              <a:t>”“</a:t>
            </a:r>
            <a:r>
              <a:rPr lang="zh-CN" altLang="en-US" dirty="0">
                <a:cs typeface="+mn-ea"/>
                <a:sym typeface="+mn-lt"/>
              </a:rPr>
              <a:t>味道长沙</a:t>
            </a:r>
            <a:r>
              <a:rPr lang="en-US" altLang="zh-CN" dirty="0">
                <a:cs typeface="+mn-ea"/>
                <a:sym typeface="+mn-lt"/>
              </a:rPr>
              <a:t>”“</a:t>
            </a:r>
            <a:r>
              <a:rPr lang="zh-CN" altLang="en-US" dirty="0">
                <a:cs typeface="+mn-ea"/>
                <a:sym typeface="+mn-lt"/>
              </a:rPr>
              <a:t>创意长沙</a:t>
            </a:r>
            <a:r>
              <a:rPr lang="en-US" altLang="zh-CN" dirty="0">
                <a:cs typeface="+mn-ea"/>
                <a:sym typeface="+mn-lt"/>
              </a:rPr>
              <a:t>”“</a:t>
            </a:r>
            <a:r>
              <a:rPr lang="zh-CN" altLang="en-US" dirty="0">
                <a:cs typeface="+mn-ea"/>
                <a:sym typeface="+mn-lt"/>
              </a:rPr>
              <a:t>直播长沙</a:t>
            </a:r>
            <a:r>
              <a:rPr lang="en-US" altLang="zh-CN" dirty="0">
                <a:cs typeface="+mn-ea"/>
                <a:sym typeface="+mn-lt"/>
              </a:rPr>
              <a:t>”</a:t>
            </a:r>
            <a:r>
              <a:rPr lang="zh-CN" altLang="en-US" dirty="0">
                <a:cs typeface="+mn-ea"/>
                <a:sym typeface="+mn-lt"/>
              </a:rPr>
              <a:t>四个空间做示范间展示，实现功能</a:t>
            </a:r>
            <a:r>
              <a:rPr lang="en-US" altLang="zh-CN" dirty="0">
                <a:cs typeface="+mn-ea"/>
                <a:sym typeface="+mn-lt"/>
              </a:rPr>
              <a:t>+</a:t>
            </a:r>
            <a:r>
              <a:rPr lang="zh-CN" altLang="en-US" dirty="0">
                <a:cs typeface="+mn-ea"/>
                <a:sym typeface="+mn-lt"/>
              </a:rPr>
              <a:t>场景</a:t>
            </a:r>
            <a:r>
              <a:rPr lang="en-US" altLang="zh-CN" dirty="0">
                <a:cs typeface="+mn-ea"/>
                <a:sym typeface="+mn-lt"/>
              </a:rPr>
              <a:t>+</a:t>
            </a:r>
            <a:r>
              <a:rPr lang="zh-CN" altLang="en-US" dirty="0">
                <a:cs typeface="+mn-ea"/>
                <a:sym typeface="+mn-lt"/>
              </a:rPr>
              <a:t>体验式消费场景表达，直观地将五矿的诉求传达给每位受邀者。</a:t>
            </a:r>
            <a:endParaRPr kumimoji="1" lang="zh-CN" altLang="en-US" dirty="0">
              <a:cs typeface="+mn-ea"/>
              <a:sym typeface="+mn-lt"/>
            </a:endParaRPr>
          </a:p>
        </p:txBody>
      </p:sp>
      <p:sp>
        <p:nvSpPr>
          <p:cNvPr id="17" name="文本框 16"/>
          <p:cNvSpPr txBox="1"/>
          <p:nvPr/>
        </p:nvSpPr>
        <p:spPr>
          <a:xfrm>
            <a:off x="5935980" y="5016500"/>
            <a:ext cx="4872990" cy="1198880"/>
          </a:xfrm>
          <a:prstGeom prst="rect">
            <a:avLst/>
          </a:prstGeom>
          <a:noFill/>
        </p:spPr>
        <p:txBody>
          <a:bodyPr wrap="square" rtlCol="0">
            <a:spAutoFit/>
          </a:bodyPr>
          <a:lstStyle/>
          <a:p>
            <a:r>
              <a:rPr kumimoji="1" lang="zh-CN" altLang="en-US" dirty="0">
                <a:solidFill>
                  <a:schemeClr val="bg1"/>
                </a:solidFill>
                <a:cs typeface="+mn-ea"/>
                <a:sym typeface="+mn-lt"/>
              </a:rPr>
              <a:t>【乐活长沙</a:t>
            </a:r>
            <a:r>
              <a:rPr kumimoji="1" lang="en-US" altLang="zh-CN" dirty="0">
                <a:solidFill>
                  <a:schemeClr val="bg1"/>
                </a:solidFill>
                <a:cs typeface="+mn-ea"/>
                <a:sym typeface="+mn-lt"/>
              </a:rPr>
              <a:t>—</a:t>
            </a:r>
            <a:r>
              <a:rPr kumimoji="1" lang="zh-CN" altLang="en-US" dirty="0">
                <a:solidFill>
                  <a:schemeClr val="bg1"/>
                </a:solidFill>
                <a:cs typeface="+mn-ea"/>
                <a:sym typeface="+mn-lt"/>
              </a:rPr>
              <a:t>潮流元素</a:t>
            </a:r>
            <a:r>
              <a:rPr kumimoji="1" lang="en-US" altLang="zh-CN" dirty="0">
                <a:solidFill>
                  <a:schemeClr val="bg1"/>
                </a:solidFill>
                <a:cs typeface="+mn-ea"/>
                <a:sym typeface="+mn-lt"/>
              </a:rPr>
              <a:t>+</a:t>
            </a:r>
            <a:r>
              <a:rPr kumimoji="1" lang="zh-CN" altLang="en-US" dirty="0">
                <a:solidFill>
                  <a:schemeClr val="bg1"/>
                </a:solidFill>
                <a:cs typeface="+mn-ea"/>
                <a:sym typeface="+mn-lt"/>
              </a:rPr>
              <a:t>长沙地方文化】</a:t>
            </a:r>
            <a:endParaRPr kumimoji="1" lang="zh-CN" altLang="en-US" dirty="0">
              <a:solidFill>
                <a:schemeClr val="bg1"/>
              </a:solidFill>
              <a:cs typeface="+mn-ea"/>
              <a:sym typeface="+mn-lt"/>
            </a:endParaRPr>
          </a:p>
          <a:p>
            <a:r>
              <a:rPr kumimoji="1" lang="zh-CN" altLang="en-US" dirty="0">
                <a:solidFill>
                  <a:schemeClr val="bg1"/>
                </a:solidFill>
                <a:cs typeface="+mn-ea"/>
                <a:sym typeface="+mn-lt"/>
              </a:rPr>
              <a:t>【味道长沙</a:t>
            </a:r>
            <a:r>
              <a:rPr kumimoji="1" lang="en-US" altLang="zh-CN" dirty="0">
                <a:solidFill>
                  <a:schemeClr val="bg1"/>
                </a:solidFill>
                <a:cs typeface="+mn-ea"/>
                <a:sym typeface="+mn-lt"/>
              </a:rPr>
              <a:t>—</a:t>
            </a:r>
            <a:r>
              <a:rPr kumimoji="1" lang="zh-CN" altLang="en-US" dirty="0">
                <a:solidFill>
                  <a:schemeClr val="bg1"/>
                </a:solidFill>
                <a:cs typeface="+mn-ea"/>
                <a:sym typeface="+mn-lt"/>
              </a:rPr>
              <a:t>辣椒元素</a:t>
            </a:r>
            <a:r>
              <a:rPr kumimoji="1" lang="en-US" altLang="zh-CN" dirty="0">
                <a:solidFill>
                  <a:schemeClr val="bg1"/>
                </a:solidFill>
                <a:cs typeface="+mn-ea"/>
                <a:sym typeface="+mn-lt"/>
              </a:rPr>
              <a:t>+</a:t>
            </a:r>
            <a:r>
              <a:rPr kumimoji="1" lang="zh-CN" altLang="en-US" dirty="0">
                <a:solidFill>
                  <a:schemeClr val="bg1"/>
                </a:solidFill>
                <a:cs typeface="+mn-ea"/>
                <a:sym typeface="+mn-lt"/>
              </a:rPr>
              <a:t>长沙方言】</a:t>
            </a:r>
            <a:endParaRPr kumimoji="1" lang="zh-CN" altLang="en-US" dirty="0">
              <a:solidFill>
                <a:schemeClr val="bg1"/>
              </a:solidFill>
              <a:cs typeface="+mn-ea"/>
              <a:sym typeface="+mn-lt"/>
            </a:endParaRPr>
          </a:p>
          <a:p>
            <a:r>
              <a:rPr kumimoji="1" lang="zh-CN" altLang="en-US" dirty="0">
                <a:solidFill>
                  <a:schemeClr val="bg1"/>
                </a:solidFill>
                <a:cs typeface="+mn-ea"/>
                <a:sym typeface="+mn-lt"/>
              </a:rPr>
              <a:t>【直播长沙</a:t>
            </a:r>
            <a:r>
              <a:rPr kumimoji="1" lang="en-US" altLang="zh-CN" dirty="0">
                <a:solidFill>
                  <a:schemeClr val="bg1"/>
                </a:solidFill>
                <a:cs typeface="+mn-ea"/>
                <a:sym typeface="+mn-lt"/>
              </a:rPr>
              <a:t>—</a:t>
            </a:r>
            <a:r>
              <a:rPr kumimoji="1" lang="zh-CN" altLang="en-US" dirty="0">
                <a:solidFill>
                  <a:schemeClr val="bg1"/>
                </a:solidFill>
                <a:cs typeface="+mn-ea"/>
                <a:sym typeface="+mn-lt"/>
              </a:rPr>
              <a:t>直播间打造</a:t>
            </a:r>
            <a:r>
              <a:rPr kumimoji="1" lang="en-US" altLang="zh-CN" dirty="0">
                <a:solidFill>
                  <a:schemeClr val="bg1"/>
                </a:solidFill>
                <a:cs typeface="+mn-ea"/>
                <a:sym typeface="+mn-lt"/>
              </a:rPr>
              <a:t>/</a:t>
            </a:r>
            <a:r>
              <a:rPr kumimoji="1" lang="zh-CN" altLang="en-US" dirty="0">
                <a:solidFill>
                  <a:schemeClr val="bg1"/>
                </a:solidFill>
                <a:cs typeface="+mn-ea"/>
                <a:sym typeface="+mn-lt"/>
              </a:rPr>
              <a:t>可结合步步高超市】</a:t>
            </a:r>
            <a:endParaRPr kumimoji="1" lang="zh-CN" altLang="en-US" dirty="0">
              <a:solidFill>
                <a:schemeClr val="bg1"/>
              </a:solidFill>
              <a:cs typeface="+mn-ea"/>
              <a:sym typeface="+mn-lt"/>
            </a:endParaRPr>
          </a:p>
          <a:p>
            <a:r>
              <a:rPr kumimoji="1" lang="zh-CN" altLang="en-US" dirty="0">
                <a:solidFill>
                  <a:schemeClr val="bg1"/>
                </a:solidFill>
                <a:cs typeface="+mn-ea"/>
                <a:sym typeface="+mn-lt"/>
              </a:rPr>
              <a:t>【创意长沙</a:t>
            </a:r>
            <a:r>
              <a:rPr kumimoji="1" lang="en-US" altLang="zh-CN" dirty="0">
                <a:solidFill>
                  <a:schemeClr val="bg1"/>
                </a:solidFill>
                <a:cs typeface="+mn-ea"/>
                <a:sym typeface="+mn-lt"/>
              </a:rPr>
              <a:t>—</a:t>
            </a:r>
            <a:r>
              <a:rPr kumimoji="1" lang="zh-CN" altLang="en-US" dirty="0">
                <a:solidFill>
                  <a:schemeClr val="bg1"/>
                </a:solidFill>
                <a:cs typeface="+mn-ea"/>
                <a:sym typeface="+mn-lt"/>
              </a:rPr>
              <a:t>未来感</a:t>
            </a:r>
            <a:r>
              <a:rPr kumimoji="1" lang="en-US" altLang="zh-CN" dirty="0">
                <a:solidFill>
                  <a:schemeClr val="bg1"/>
                </a:solidFill>
                <a:cs typeface="+mn-ea"/>
                <a:sym typeface="+mn-lt"/>
              </a:rPr>
              <a:t>/</a:t>
            </a:r>
            <a:r>
              <a:rPr kumimoji="1" lang="zh-CN" altLang="en-US" dirty="0">
                <a:solidFill>
                  <a:schemeClr val="bg1"/>
                </a:solidFill>
                <a:cs typeface="+mn-ea"/>
                <a:sym typeface="+mn-lt"/>
              </a:rPr>
              <a:t>科技感空间打造】</a:t>
            </a:r>
            <a:endParaRPr kumimoji="1" lang="zh-CN" altLang="en-US" dirty="0">
              <a:solidFill>
                <a:schemeClr val="bg1"/>
              </a:solidFill>
              <a:cs typeface="+mn-ea"/>
              <a:sym typeface="+mn-lt"/>
            </a:endParaRPr>
          </a:p>
        </p:txBody>
      </p:sp>
      <p:sp>
        <p:nvSpPr>
          <p:cNvPr id="3" name="文本框 2"/>
          <p:cNvSpPr txBox="1"/>
          <p:nvPr/>
        </p:nvSpPr>
        <p:spPr>
          <a:xfrm>
            <a:off x="5935980" y="2684780"/>
            <a:ext cx="2420620" cy="460375"/>
          </a:xfrm>
          <a:prstGeom prst="rect">
            <a:avLst/>
          </a:prstGeom>
          <a:noFill/>
        </p:spPr>
        <p:txBody>
          <a:bodyPr wrap="square" rtlCol="0">
            <a:spAutoFit/>
          </a:bodyPr>
          <a:lstStyle/>
          <a:p>
            <a:r>
              <a:rPr kumimoji="1" lang="zh-CN" altLang="en-US" sz="2400" dirty="0">
                <a:cs typeface="+mn-ea"/>
                <a:sym typeface="+mn-lt"/>
              </a:rPr>
              <a:t>■美陈打卡</a:t>
            </a:r>
            <a:endParaRPr kumimoji="1" lang="en-US" altLang="zh-CN" sz="2400" dirty="0">
              <a:cs typeface="+mn-ea"/>
              <a:sym typeface="+mn-lt"/>
            </a:endParaRPr>
          </a:p>
        </p:txBody>
      </p:sp>
      <p:sp>
        <p:nvSpPr>
          <p:cNvPr id="5" name="文本框 4"/>
          <p:cNvSpPr txBox="1"/>
          <p:nvPr/>
        </p:nvSpPr>
        <p:spPr>
          <a:xfrm>
            <a:off x="5935980" y="1978025"/>
            <a:ext cx="5718175" cy="706755"/>
          </a:xfrm>
          <a:prstGeom prst="rect">
            <a:avLst/>
          </a:prstGeom>
          <a:noFill/>
        </p:spPr>
        <p:txBody>
          <a:bodyPr wrap="square" rtlCol="0">
            <a:spAutoFit/>
          </a:bodyPr>
          <a:lstStyle/>
          <a:p>
            <a:pPr algn="l" fontAlgn="auto">
              <a:lnSpc>
                <a:spcPct val="100000"/>
              </a:lnSpc>
            </a:pPr>
            <a:r>
              <a:rPr lang="en-US" altLang="zh-CN" sz="4000">
                <a:solidFill>
                  <a:schemeClr val="bg1">
                    <a:lumMod val="75000"/>
                  </a:schemeClr>
                </a:solidFill>
                <a:cs typeface="+mn-ea"/>
                <a:sym typeface="+mn-lt"/>
              </a:rPr>
              <a:t>LOCATION PLANING</a:t>
            </a:r>
            <a:endParaRPr lang="en-US" altLang="zh-CN" sz="4000">
              <a:solidFill>
                <a:schemeClr val="bg1">
                  <a:lumMod val="75000"/>
                </a:schemeClr>
              </a:solidFill>
              <a:cs typeface="+mn-ea"/>
              <a:sym typeface="+mn-lt"/>
            </a:endParaRPr>
          </a:p>
        </p:txBody>
      </p:sp>
    </p:spTree>
    <p:custDataLst>
      <p:tags r:id="rId3"/>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2243455" y="5556250"/>
            <a:ext cx="7740015" cy="869315"/>
          </a:xfrm>
          <a:prstGeom prst="rect">
            <a:avLst/>
          </a:prstGeom>
        </p:spPr>
        <p:txBody>
          <a:bodyPr vert="horz" wrap="square" lIns="0" tIns="12700" rIns="0" bIns="0" rtlCol="0">
            <a:spAutoFit/>
          </a:bodyPr>
          <a:lstStyle/>
          <a:p>
            <a:pPr marL="12700" marR="5080" algn="ctr">
              <a:lnSpc>
                <a:spcPct val="100000"/>
              </a:lnSpc>
              <a:spcBef>
                <a:spcPts val="100"/>
              </a:spcBef>
            </a:pPr>
            <a:r>
              <a:rPr sz="1800" b="0" spc="-30" dirty="0">
                <a:solidFill>
                  <a:schemeClr val="tx1"/>
                </a:solidFill>
                <a:cs typeface="+mn-ea"/>
                <a:sym typeface="+mn-lt"/>
              </a:rPr>
              <a:t>屏幕采用曲面屏形式，突破传统平面屏幕的</a:t>
            </a:r>
            <a:r>
              <a:rPr lang="zh-CN" sz="1800" b="0" spc="-30" dirty="0">
                <a:solidFill>
                  <a:schemeClr val="tx1"/>
                </a:solidFill>
                <a:cs typeface="+mn-ea"/>
                <a:sym typeface="+mn-lt"/>
              </a:rPr>
              <a:t>方正、</a:t>
            </a:r>
            <a:r>
              <a:rPr sz="1800" b="0" spc="-30" dirty="0">
                <a:solidFill>
                  <a:schemeClr val="tx1"/>
                </a:solidFill>
                <a:cs typeface="+mn-ea"/>
                <a:sym typeface="+mn-lt"/>
              </a:rPr>
              <a:t>呆板印象</a:t>
            </a:r>
            <a:endParaRPr sz="1800" b="0" spc="-30" dirty="0">
              <a:solidFill>
                <a:schemeClr val="tx1"/>
              </a:solidFill>
              <a:cs typeface="+mn-ea"/>
              <a:sym typeface="+mn-lt"/>
            </a:endParaRPr>
          </a:p>
          <a:p>
            <a:pPr marL="12700" marR="5080" algn="ctr">
              <a:lnSpc>
                <a:spcPct val="100000"/>
              </a:lnSpc>
              <a:spcBef>
                <a:spcPts val="100"/>
              </a:spcBef>
            </a:pPr>
            <a:r>
              <a:rPr sz="1800" b="0" spc="-30" dirty="0">
                <a:solidFill>
                  <a:schemeClr val="tx1"/>
                </a:solidFill>
                <a:cs typeface="+mn-ea"/>
                <a:sym typeface="+mn-lt"/>
              </a:rPr>
              <a:t>在营造的立体</a:t>
            </a:r>
            <a:r>
              <a:rPr lang="zh-CN" sz="1800" b="0" spc="-30" dirty="0">
                <a:solidFill>
                  <a:schemeClr val="tx1"/>
                </a:solidFill>
                <a:cs typeface="+mn-ea"/>
                <a:sym typeface="+mn-lt"/>
              </a:rPr>
              <a:t>场景</a:t>
            </a:r>
            <a:r>
              <a:rPr sz="1800" b="0" spc="-30" dirty="0" err="1">
                <a:solidFill>
                  <a:schemeClr val="tx1"/>
                </a:solidFill>
                <a:cs typeface="+mn-ea"/>
                <a:sym typeface="+mn-lt"/>
              </a:rPr>
              <a:t>里传达</a:t>
            </a:r>
            <a:r>
              <a:rPr lang="zh-CN" altLang="en-US" dirty="0">
                <a:cs typeface="+mn-ea"/>
                <a:sym typeface="+mn-lt"/>
              </a:rPr>
              <a:t>“某某商业”</a:t>
            </a:r>
            <a:r>
              <a:rPr sz="1800" b="0" spc="-30" dirty="0" err="1">
                <a:solidFill>
                  <a:schemeClr val="tx1"/>
                </a:solidFill>
                <a:cs typeface="+mn-ea"/>
                <a:sym typeface="+mn-lt"/>
              </a:rPr>
              <a:t>的新</a:t>
            </a:r>
            <a:r>
              <a:rPr lang="zh-CN" altLang="en-US" sz="1800" b="0" spc="-30" dirty="0">
                <a:solidFill>
                  <a:schemeClr val="tx1"/>
                </a:solidFill>
                <a:cs typeface="+mn-ea"/>
                <a:sym typeface="+mn-lt"/>
              </a:rPr>
              <a:t>模式</a:t>
            </a:r>
            <a:endParaRPr sz="1800" b="0" spc="-30" dirty="0">
              <a:solidFill>
                <a:schemeClr val="tx1"/>
              </a:solidFill>
              <a:cs typeface="+mn-ea"/>
              <a:sym typeface="+mn-lt"/>
            </a:endParaRPr>
          </a:p>
          <a:p>
            <a:pPr marL="12700" marR="5080" algn="ctr">
              <a:lnSpc>
                <a:spcPct val="100000"/>
              </a:lnSpc>
              <a:spcBef>
                <a:spcPts val="100"/>
              </a:spcBef>
            </a:pPr>
            <a:r>
              <a:rPr sz="1800" b="0" spc="-30" dirty="0">
                <a:solidFill>
                  <a:schemeClr val="tx1"/>
                </a:solidFill>
                <a:cs typeface="+mn-ea"/>
                <a:sym typeface="+mn-lt"/>
              </a:rPr>
              <a:t>通过元素、动态效果给予宾客更好的体验氛围</a:t>
            </a:r>
            <a:endParaRPr lang="zh-CN" sz="1800" b="0" spc="-30" dirty="0">
              <a:solidFill>
                <a:schemeClr val="tx1"/>
              </a:solidFill>
              <a:cs typeface="+mn-ea"/>
              <a:sym typeface="+mn-lt"/>
            </a:endParaRPr>
          </a:p>
        </p:txBody>
      </p:sp>
      <p:pic>
        <p:nvPicPr>
          <p:cNvPr id="3" name="图片 2" descr="005"/>
          <p:cNvPicPr>
            <a:picLocks noChangeAspect="1"/>
          </p:cNvPicPr>
          <p:nvPr/>
        </p:nvPicPr>
        <p:blipFill>
          <a:blip r:embed="rId1"/>
          <a:stretch>
            <a:fillRect/>
          </a:stretch>
        </p:blipFill>
        <p:spPr>
          <a:xfrm>
            <a:off x="-1905" y="1151255"/>
            <a:ext cx="12206605" cy="417385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微信图片_20210609152505"/>
          <p:cNvPicPr>
            <a:picLocks noChangeAspect="1"/>
          </p:cNvPicPr>
          <p:nvPr/>
        </p:nvPicPr>
        <p:blipFill>
          <a:blip r:embed="rId1"/>
          <a:stretch>
            <a:fillRect/>
          </a:stretch>
        </p:blipFill>
        <p:spPr>
          <a:xfrm>
            <a:off x="311150" y="1042670"/>
            <a:ext cx="7396480" cy="4931410"/>
          </a:xfrm>
          <a:prstGeom prst="rect">
            <a:avLst/>
          </a:prstGeom>
        </p:spPr>
      </p:pic>
      <p:sp>
        <p:nvSpPr>
          <p:cNvPr id="3" name="文本框 2"/>
          <p:cNvSpPr txBox="1"/>
          <p:nvPr/>
        </p:nvSpPr>
        <p:spPr>
          <a:xfrm>
            <a:off x="7836535" y="4775200"/>
            <a:ext cx="3707765" cy="923330"/>
          </a:xfrm>
          <a:prstGeom prst="rect">
            <a:avLst/>
          </a:prstGeom>
          <a:noFill/>
        </p:spPr>
        <p:txBody>
          <a:bodyPr wrap="square" rtlCol="0" anchor="t">
            <a:spAutoFit/>
          </a:bodyPr>
          <a:lstStyle/>
          <a:p>
            <a:r>
              <a:rPr kumimoji="1" lang="zh-CN" altLang="en-US" dirty="0">
                <a:solidFill>
                  <a:prstClr val="black">
                    <a:lumMod val="95000"/>
                    <a:lumOff val="5000"/>
                  </a:prstClr>
                </a:solidFill>
                <a:cs typeface="+mn-ea"/>
                <a:sym typeface="+mn-lt"/>
              </a:rPr>
              <a:t>简介：长沙世纪金源大饭店隶属于世纪金源集团，是一家五星级标准大饭店，距离</a:t>
            </a:r>
            <a:r>
              <a:rPr lang="zh-CN" altLang="en-US" dirty="0">
                <a:cs typeface="+mn-ea"/>
                <a:sym typeface="+mn-lt"/>
              </a:rPr>
              <a:t>“某某商业”</a:t>
            </a:r>
            <a:r>
              <a:rPr kumimoji="1" lang="zh-CN" altLang="en-US" dirty="0">
                <a:solidFill>
                  <a:prstClr val="black">
                    <a:lumMod val="95000"/>
                    <a:lumOff val="5000"/>
                  </a:prstClr>
                </a:solidFill>
                <a:cs typeface="+mn-ea"/>
                <a:sym typeface="+mn-lt"/>
              </a:rPr>
              <a:t>车程</a:t>
            </a:r>
            <a:r>
              <a:rPr kumimoji="1" lang="en-US" altLang="zh-CN" dirty="0">
                <a:solidFill>
                  <a:prstClr val="black">
                    <a:lumMod val="95000"/>
                    <a:lumOff val="5000"/>
                  </a:prstClr>
                </a:solidFill>
                <a:cs typeface="+mn-ea"/>
                <a:sym typeface="+mn-lt"/>
              </a:rPr>
              <a:t>10</a:t>
            </a:r>
            <a:r>
              <a:rPr kumimoji="1" lang="zh-CN" altLang="en-US" dirty="0">
                <a:solidFill>
                  <a:prstClr val="black">
                    <a:lumMod val="95000"/>
                    <a:lumOff val="5000"/>
                  </a:prstClr>
                </a:solidFill>
                <a:cs typeface="+mn-ea"/>
                <a:sym typeface="+mn-lt"/>
              </a:rPr>
              <a:t>分钟左右；</a:t>
            </a:r>
            <a:endParaRPr kumimoji="1" lang="zh-CN" altLang="en-US" dirty="0">
              <a:solidFill>
                <a:prstClr val="black">
                  <a:lumMod val="95000"/>
                  <a:lumOff val="5000"/>
                </a:prstClr>
              </a:solidFill>
              <a:cs typeface="+mn-ea"/>
              <a:sym typeface="+mn-lt"/>
            </a:endParaRPr>
          </a:p>
        </p:txBody>
      </p:sp>
      <p:sp>
        <p:nvSpPr>
          <p:cNvPr id="8" name="文本框 7"/>
          <p:cNvSpPr txBox="1"/>
          <p:nvPr/>
        </p:nvSpPr>
        <p:spPr>
          <a:xfrm>
            <a:off x="7836535" y="4225925"/>
            <a:ext cx="3239770" cy="460375"/>
          </a:xfrm>
          <a:prstGeom prst="rect">
            <a:avLst/>
          </a:prstGeom>
          <a:noFill/>
        </p:spPr>
        <p:txBody>
          <a:bodyPr wrap="square" rtlCol="0" anchor="t">
            <a:spAutoFit/>
          </a:bodyPr>
          <a:lstStyle/>
          <a:p>
            <a:r>
              <a:rPr kumimoji="1" lang="en-US" altLang="zh-CN" sz="2400" dirty="0">
                <a:cs typeface="+mn-ea"/>
                <a:sym typeface="+mn-lt"/>
              </a:rPr>
              <a:t>/</a:t>
            </a:r>
            <a:r>
              <a:rPr kumimoji="1" lang="zh-CN" altLang="en-US" sz="2400" dirty="0">
                <a:cs typeface="+mn-ea"/>
                <a:sym typeface="+mn-lt"/>
              </a:rPr>
              <a:t>长沙世纪金源大酒店</a:t>
            </a:r>
            <a:r>
              <a:rPr kumimoji="1" lang="en-US" altLang="zh-CN" sz="2400" dirty="0">
                <a:cs typeface="+mn-ea"/>
                <a:sym typeface="+mn-lt"/>
              </a:rPr>
              <a:t>/</a:t>
            </a:r>
            <a:endParaRPr kumimoji="1" lang="en-US" altLang="zh-CN" sz="2400" dirty="0">
              <a:cs typeface="+mn-ea"/>
              <a:sym typeface="+mn-lt"/>
            </a:endParaRPr>
          </a:p>
        </p:txBody>
      </p:sp>
      <p:sp>
        <p:nvSpPr>
          <p:cNvPr id="2" name="文本框 1"/>
          <p:cNvSpPr txBox="1"/>
          <p:nvPr/>
        </p:nvSpPr>
        <p:spPr>
          <a:xfrm>
            <a:off x="7875905" y="3608070"/>
            <a:ext cx="2420620" cy="460375"/>
          </a:xfrm>
          <a:prstGeom prst="rect">
            <a:avLst/>
          </a:prstGeom>
          <a:noFill/>
        </p:spPr>
        <p:txBody>
          <a:bodyPr wrap="square" rtlCol="0">
            <a:spAutoFit/>
          </a:bodyPr>
          <a:lstStyle/>
          <a:p>
            <a:r>
              <a:rPr kumimoji="1" lang="zh-CN" altLang="en-US" sz="2400" dirty="0">
                <a:cs typeface="+mn-ea"/>
                <a:sym typeface="+mn-lt"/>
              </a:rPr>
              <a:t>■酒店推荐</a:t>
            </a:r>
            <a:endParaRPr kumimoji="1" lang="zh-CN" altLang="en-US" sz="2400" dirty="0">
              <a:cs typeface="+mn-ea"/>
              <a:sym typeface="+mn-lt"/>
            </a:endParaRPr>
          </a:p>
        </p:txBody>
      </p:sp>
      <p:sp>
        <p:nvSpPr>
          <p:cNvPr id="5" name="文本框 4"/>
          <p:cNvSpPr txBox="1"/>
          <p:nvPr/>
        </p:nvSpPr>
        <p:spPr>
          <a:xfrm>
            <a:off x="7875905" y="2901315"/>
            <a:ext cx="3779520" cy="706755"/>
          </a:xfrm>
          <a:prstGeom prst="rect">
            <a:avLst/>
          </a:prstGeom>
          <a:noFill/>
        </p:spPr>
        <p:txBody>
          <a:bodyPr wrap="square" rtlCol="0">
            <a:spAutoFit/>
          </a:bodyPr>
          <a:lstStyle/>
          <a:p>
            <a:r>
              <a:rPr lang="en-US" altLang="zh-CN" sz="4000">
                <a:solidFill>
                  <a:schemeClr val="bg1">
                    <a:lumMod val="75000"/>
                  </a:schemeClr>
                </a:solidFill>
                <a:cs typeface="+mn-ea"/>
                <a:sym typeface="+mn-lt"/>
              </a:rPr>
              <a:t>HOTEL RECO</a:t>
            </a:r>
            <a:endParaRPr lang="en-US" altLang="zh-CN" sz="4000">
              <a:solidFill>
                <a:schemeClr val="bg1">
                  <a:lumMod val="75000"/>
                </a:schemeClr>
              </a:solidFill>
              <a:cs typeface="+mn-ea"/>
              <a:sym typeface="+mn-lt"/>
            </a:endParaRPr>
          </a:p>
        </p:txBody>
      </p:sp>
    </p:spTree>
    <p:custDataLst>
      <p:tags r:id="rId2"/>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329930" y="2738120"/>
            <a:ext cx="1841500" cy="460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文本框 9"/>
          <p:cNvSpPr txBox="1"/>
          <p:nvPr/>
        </p:nvSpPr>
        <p:spPr>
          <a:xfrm>
            <a:off x="7875905" y="4212590"/>
            <a:ext cx="3707765" cy="645160"/>
          </a:xfrm>
          <a:prstGeom prst="rect">
            <a:avLst/>
          </a:prstGeom>
          <a:noFill/>
        </p:spPr>
        <p:txBody>
          <a:bodyPr wrap="square" rtlCol="0" anchor="t">
            <a:spAutoFit/>
          </a:bodyPr>
          <a:lstStyle/>
          <a:p>
            <a:r>
              <a:rPr kumimoji="1" lang="en-US" altLang="zh-CN" dirty="0">
                <a:solidFill>
                  <a:prstClr val="black">
                    <a:lumMod val="95000"/>
                    <a:lumOff val="5000"/>
                  </a:prstClr>
                </a:solidFill>
                <a:cs typeface="+mn-ea"/>
                <a:sym typeface="+mn-lt"/>
              </a:rPr>
              <a:t>//</a:t>
            </a:r>
            <a:r>
              <a:rPr kumimoji="1" lang="zh-CN" altLang="en-US" dirty="0">
                <a:cs typeface="+mn-ea"/>
                <a:sym typeface="+mn-lt"/>
              </a:rPr>
              <a:t>明确活动当天各点位的摆放位置，保证整场活动流程的正常进行；</a:t>
            </a:r>
            <a:endParaRPr kumimoji="1" lang="zh-CN" altLang="en-US" dirty="0">
              <a:solidFill>
                <a:prstClr val="black">
                  <a:lumMod val="95000"/>
                  <a:lumOff val="5000"/>
                </a:prstClr>
              </a:solidFill>
              <a:cs typeface="+mn-ea"/>
              <a:sym typeface="+mn-lt"/>
            </a:endParaRPr>
          </a:p>
        </p:txBody>
      </p:sp>
      <p:sp>
        <p:nvSpPr>
          <p:cNvPr id="12" name="文本框 11"/>
          <p:cNvSpPr txBox="1"/>
          <p:nvPr/>
        </p:nvSpPr>
        <p:spPr>
          <a:xfrm>
            <a:off x="7875905" y="3608070"/>
            <a:ext cx="2420620" cy="460375"/>
          </a:xfrm>
          <a:prstGeom prst="rect">
            <a:avLst/>
          </a:prstGeom>
          <a:noFill/>
        </p:spPr>
        <p:txBody>
          <a:bodyPr wrap="square" rtlCol="0">
            <a:spAutoFit/>
          </a:bodyPr>
          <a:lstStyle/>
          <a:p>
            <a:r>
              <a:rPr kumimoji="1" lang="zh-CN" altLang="en-US" sz="2400" dirty="0">
                <a:cs typeface="+mn-ea"/>
                <a:sym typeface="+mn-lt"/>
              </a:rPr>
              <a:t>■场地规划图</a:t>
            </a:r>
            <a:endParaRPr kumimoji="1" lang="zh-CN" altLang="en-US" sz="2400" dirty="0">
              <a:cs typeface="+mn-ea"/>
              <a:sym typeface="+mn-lt"/>
            </a:endParaRPr>
          </a:p>
        </p:txBody>
      </p:sp>
      <p:sp>
        <p:nvSpPr>
          <p:cNvPr id="13" name="文本框 12"/>
          <p:cNvSpPr txBox="1"/>
          <p:nvPr/>
        </p:nvSpPr>
        <p:spPr>
          <a:xfrm>
            <a:off x="7875905" y="2901315"/>
            <a:ext cx="4057015" cy="706755"/>
          </a:xfrm>
          <a:prstGeom prst="rect">
            <a:avLst/>
          </a:prstGeom>
          <a:noFill/>
        </p:spPr>
        <p:txBody>
          <a:bodyPr wrap="square" rtlCol="0">
            <a:spAutoFit/>
          </a:bodyPr>
          <a:lstStyle/>
          <a:p>
            <a:r>
              <a:rPr lang="en-US" altLang="zh-CN" sz="4000">
                <a:solidFill>
                  <a:schemeClr val="bg1">
                    <a:lumMod val="75000"/>
                  </a:schemeClr>
                </a:solidFill>
                <a:cs typeface="+mn-ea"/>
                <a:sym typeface="+mn-lt"/>
              </a:rPr>
              <a:t>SITE PLANING</a:t>
            </a:r>
            <a:endParaRPr lang="en-US" altLang="zh-CN" sz="4000">
              <a:solidFill>
                <a:schemeClr val="bg1">
                  <a:lumMod val="75000"/>
                </a:schemeClr>
              </a:solidFill>
              <a:cs typeface="+mn-ea"/>
              <a:sym typeface="+mn-lt"/>
            </a:endParaRPr>
          </a:p>
        </p:txBody>
      </p:sp>
      <p:pic>
        <p:nvPicPr>
          <p:cNvPr id="3" name="图片 2" descr="001"/>
          <p:cNvPicPr>
            <a:picLocks noChangeAspect="1"/>
          </p:cNvPicPr>
          <p:nvPr/>
        </p:nvPicPr>
        <p:blipFill>
          <a:blip r:embed="rId1"/>
          <a:stretch>
            <a:fillRect/>
          </a:stretch>
        </p:blipFill>
        <p:spPr>
          <a:xfrm>
            <a:off x="394335" y="1610995"/>
            <a:ext cx="7313930" cy="4171950"/>
          </a:xfrm>
          <a:prstGeom prst="rect">
            <a:avLst/>
          </a:prstGeom>
        </p:spPr>
      </p:pic>
    </p:spTree>
    <p:custDataLst>
      <p:tags r:id="rId2"/>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3233420" y="1531620"/>
            <a:ext cx="723900" cy="771525"/>
          </a:xfrm>
          <a:prstGeom prst="rect">
            <a:avLst/>
          </a:prstGeom>
          <a:solidFill>
            <a:srgbClr val="640C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文本框 9"/>
          <p:cNvSpPr txBox="1"/>
          <p:nvPr/>
        </p:nvSpPr>
        <p:spPr>
          <a:xfrm>
            <a:off x="7875905" y="4212590"/>
            <a:ext cx="3707765" cy="645160"/>
          </a:xfrm>
          <a:prstGeom prst="rect">
            <a:avLst/>
          </a:prstGeom>
          <a:noFill/>
        </p:spPr>
        <p:txBody>
          <a:bodyPr wrap="square" rtlCol="0" anchor="t">
            <a:spAutoFit/>
          </a:bodyPr>
          <a:lstStyle/>
          <a:p>
            <a:r>
              <a:rPr kumimoji="1" lang="en-US" altLang="zh-CN" dirty="0">
                <a:solidFill>
                  <a:prstClr val="black">
                    <a:lumMod val="95000"/>
                    <a:lumOff val="5000"/>
                  </a:prstClr>
                </a:solidFill>
                <a:cs typeface="+mn-ea"/>
                <a:sym typeface="+mn-lt"/>
              </a:rPr>
              <a:t>//</a:t>
            </a:r>
            <a:r>
              <a:rPr kumimoji="1" lang="zh-CN" altLang="en-US" dirty="0">
                <a:cs typeface="+mn-ea"/>
                <a:sym typeface="+mn-lt"/>
              </a:rPr>
              <a:t>对场地情况的反复测量校对，有利于对场地情况的及时掌握；</a:t>
            </a:r>
            <a:endParaRPr kumimoji="1" lang="zh-CN" altLang="en-US" dirty="0">
              <a:solidFill>
                <a:prstClr val="black">
                  <a:lumMod val="95000"/>
                  <a:lumOff val="5000"/>
                </a:prstClr>
              </a:solidFill>
              <a:cs typeface="+mn-ea"/>
              <a:sym typeface="+mn-lt"/>
            </a:endParaRPr>
          </a:p>
        </p:txBody>
      </p:sp>
      <p:sp>
        <p:nvSpPr>
          <p:cNvPr id="12" name="文本框 11"/>
          <p:cNvSpPr txBox="1"/>
          <p:nvPr/>
        </p:nvSpPr>
        <p:spPr>
          <a:xfrm>
            <a:off x="7875905" y="3608070"/>
            <a:ext cx="2983230" cy="460375"/>
          </a:xfrm>
          <a:prstGeom prst="rect">
            <a:avLst/>
          </a:prstGeom>
          <a:noFill/>
        </p:spPr>
        <p:txBody>
          <a:bodyPr wrap="square" rtlCol="0">
            <a:spAutoFit/>
          </a:bodyPr>
          <a:lstStyle/>
          <a:p>
            <a:r>
              <a:rPr kumimoji="1" lang="zh-CN" altLang="en-US" sz="2400" dirty="0">
                <a:cs typeface="+mn-ea"/>
                <a:sym typeface="+mn-lt"/>
              </a:rPr>
              <a:t>■会场平面布局图</a:t>
            </a:r>
            <a:endParaRPr kumimoji="1" lang="zh-CN" altLang="en-US" sz="2400" dirty="0">
              <a:cs typeface="+mn-ea"/>
              <a:sym typeface="+mn-lt"/>
            </a:endParaRPr>
          </a:p>
        </p:txBody>
      </p:sp>
      <p:sp>
        <p:nvSpPr>
          <p:cNvPr id="13" name="文本框 12"/>
          <p:cNvSpPr txBox="1"/>
          <p:nvPr/>
        </p:nvSpPr>
        <p:spPr>
          <a:xfrm>
            <a:off x="7875905" y="2901315"/>
            <a:ext cx="4108450" cy="706755"/>
          </a:xfrm>
          <a:prstGeom prst="rect">
            <a:avLst/>
          </a:prstGeom>
          <a:noFill/>
        </p:spPr>
        <p:txBody>
          <a:bodyPr wrap="square" rtlCol="0">
            <a:spAutoFit/>
          </a:bodyPr>
          <a:lstStyle/>
          <a:p>
            <a:r>
              <a:rPr lang="en-US" altLang="zh-CN" sz="4000">
                <a:solidFill>
                  <a:schemeClr val="bg1">
                    <a:lumMod val="75000"/>
                  </a:schemeClr>
                </a:solidFill>
                <a:cs typeface="+mn-ea"/>
                <a:sym typeface="+mn-lt"/>
              </a:rPr>
              <a:t>SITE PLANING</a:t>
            </a:r>
            <a:endParaRPr lang="en-US" altLang="zh-CN" sz="4000">
              <a:solidFill>
                <a:schemeClr val="bg1">
                  <a:lumMod val="75000"/>
                </a:schemeClr>
              </a:solidFill>
              <a:cs typeface="+mn-ea"/>
              <a:sym typeface="+mn-lt"/>
            </a:endParaRPr>
          </a:p>
        </p:txBody>
      </p:sp>
      <p:pic>
        <p:nvPicPr>
          <p:cNvPr id="2" name="图片 1" descr="002"/>
          <p:cNvPicPr>
            <a:picLocks noChangeAspect="1"/>
          </p:cNvPicPr>
          <p:nvPr/>
        </p:nvPicPr>
        <p:blipFill>
          <a:blip r:embed="rId1"/>
          <a:stretch>
            <a:fillRect/>
          </a:stretch>
        </p:blipFill>
        <p:spPr>
          <a:xfrm>
            <a:off x="1645285" y="1009015"/>
            <a:ext cx="5806440" cy="5081905"/>
          </a:xfrm>
          <a:prstGeom prst="rect">
            <a:avLst/>
          </a:prstGeom>
        </p:spPr>
      </p:pic>
    </p:spTree>
    <p:custDataLst>
      <p:tags r:id="rId2"/>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5806440" y="1337310"/>
            <a:ext cx="2313940" cy="1568450"/>
            <a:chOff x="8754" y="2530"/>
            <a:chExt cx="3644" cy="2470"/>
          </a:xfrm>
        </p:grpSpPr>
        <p:sp>
          <p:nvSpPr>
            <p:cNvPr id="8" name="文本框 7"/>
            <p:cNvSpPr txBox="1"/>
            <p:nvPr/>
          </p:nvSpPr>
          <p:spPr>
            <a:xfrm>
              <a:off x="8754" y="2530"/>
              <a:ext cx="2482" cy="2470"/>
            </a:xfrm>
            <a:prstGeom prst="rect">
              <a:avLst/>
            </a:prstGeom>
            <a:noFill/>
            <a:ln w="9525">
              <a:noFill/>
            </a:ln>
          </p:spPr>
          <p:txBody>
            <a:bodyPr wrap="square" rtlCol="0">
              <a:spAutoFit/>
            </a:bodyPr>
            <a:lstStyle/>
            <a:p>
              <a:pPr algn="l">
                <a:buClrTx/>
                <a:buSzTx/>
                <a:buFontTx/>
              </a:pPr>
              <a:r>
                <a:rPr lang="en-US" altLang="zh-CN" sz="9600">
                  <a:ln>
                    <a:solidFill>
                      <a:srgbClr val="090504">
                        <a:alpha val="15000"/>
                      </a:srgbClr>
                    </a:solidFill>
                  </a:ln>
                  <a:noFill/>
                  <a:cs typeface="+mn-ea"/>
                  <a:sym typeface="+mn-lt"/>
                </a:rPr>
                <a:t>01</a:t>
              </a:r>
              <a:endParaRPr lang="en-US" altLang="zh-CN" sz="9600">
                <a:ln>
                  <a:solidFill>
                    <a:srgbClr val="090504">
                      <a:alpha val="15000"/>
                    </a:srgbClr>
                  </a:solidFill>
                </a:ln>
                <a:noFill/>
                <a:cs typeface="+mn-ea"/>
                <a:sym typeface="+mn-lt"/>
              </a:endParaRPr>
            </a:p>
          </p:txBody>
        </p:sp>
        <p:sp>
          <p:nvSpPr>
            <p:cNvPr id="9" name="文本框 8"/>
            <p:cNvSpPr txBox="1"/>
            <p:nvPr/>
          </p:nvSpPr>
          <p:spPr>
            <a:xfrm>
              <a:off x="10754" y="2762"/>
              <a:ext cx="1644" cy="1018"/>
            </a:xfrm>
            <a:prstGeom prst="rect">
              <a:avLst/>
            </a:prstGeom>
            <a:noFill/>
          </p:spPr>
          <p:txBody>
            <a:bodyPr wrap="none" rtlCol="0" anchor="t">
              <a:spAutoFit/>
            </a:bodyPr>
            <a:lstStyle/>
            <a:p>
              <a:pPr algn="l" fontAlgn="auto">
                <a:lnSpc>
                  <a:spcPct val="100000"/>
                </a:lnSpc>
              </a:pPr>
              <a:r>
                <a:rPr lang="en-US" altLang="zh-CN" dirty="0">
                  <a:cs typeface="+mn-ea"/>
                  <a:sym typeface="+mn-lt"/>
                </a:rPr>
                <a:t>Project</a:t>
              </a:r>
              <a:endParaRPr lang="en-US" altLang="zh-CN" dirty="0">
                <a:cs typeface="+mn-ea"/>
                <a:sym typeface="+mn-lt"/>
              </a:endParaRPr>
            </a:p>
            <a:p>
              <a:pPr algn="l" fontAlgn="auto">
                <a:lnSpc>
                  <a:spcPct val="100000"/>
                </a:lnSpc>
              </a:pPr>
              <a:r>
                <a:rPr lang="en-US" altLang="zh-CN" dirty="0">
                  <a:cs typeface="+mn-ea"/>
                  <a:sym typeface="+mn-lt"/>
                </a:rPr>
                <a:t>Analysis</a:t>
              </a:r>
              <a:endParaRPr lang="zh-CN" altLang="en-US">
                <a:cs typeface="+mn-ea"/>
                <a:sym typeface="+mn-lt"/>
              </a:endParaRPr>
            </a:p>
          </p:txBody>
        </p:sp>
        <p:sp>
          <p:nvSpPr>
            <p:cNvPr id="10" name="文本框 9"/>
            <p:cNvSpPr txBox="1"/>
            <p:nvPr/>
          </p:nvSpPr>
          <p:spPr>
            <a:xfrm>
              <a:off x="10768" y="4081"/>
              <a:ext cx="1402" cy="533"/>
            </a:xfrm>
            <a:prstGeom prst="rect">
              <a:avLst/>
            </a:prstGeom>
            <a:noFill/>
          </p:spPr>
          <p:txBody>
            <a:bodyPr wrap="none" rtlCol="0" anchor="t">
              <a:spAutoFit/>
            </a:bodyPr>
            <a:lstStyle/>
            <a:p>
              <a:r>
                <a:rPr lang="en-US" altLang="zh-CN" sz="1600" dirty="0" err="1">
                  <a:cs typeface="+mn-ea"/>
                  <a:sym typeface="+mn-lt"/>
                </a:rPr>
                <a:t>项目分析</a:t>
              </a:r>
              <a:endParaRPr lang="en-US" altLang="zh-CN" sz="1600" dirty="0" err="1">
                <a:cs typeface="+mn-ea"/>
                <a:sym typeface="+mn-lt"/>
              </a:endParaRPr>
            </a:p>
          </p:txBody>
        </p:sp>
        <p:sp>
          <p:nvSpPr>
            <p:cNvPr id="11" name="矩形 10"/>
            <p:cNvSpPr/>
            <p:nvPr/>
          </p:nvSpPr>
          <p:spPr>
            <a:xfrm>
              <a:off x="10909" y="3881"/>
              <a:ext cx="300" cy="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3" name="组合 12"/>
          <p:cNvGrpSpPr/>
          <p:nvPr/>
        </p:nvGrpSpPr>
        <p:grpSpPr>
          <a:xfrm>
            <a:off x="8771255" y="1337310"/>
            <a:ext cx="2572385" cy="1568450"/>
            <a:chOff x="8754" y="2530"/>
            <a:chExt cx="4051" cy="2470"/>
          </a:xfrm>
        </p:grpSpPr>
        <p:sp>
          <p:nvSpPr>
            <p:cNvPr id="14" name="文本框 13"/>
            <p:cNvSpPr txBox="1"/>
            <p:nvPr/>
          </p:nvSpPr>
          <p:spPr>
            <a:xfrm>
              <a:off x="8754" y="2530"/>
              <a:ext cx="2482" cy="2470"/>
            </a:xfrm>
            <a:prstGeom prst="rect">
              <a:avLst/>
            </a:prstGeom>
            <a:noFill/>
            <a:ln w="9525">
              <a:noFill/>
            </a:ln>
          </p:spPr>
          <p:txBody>
            <a:bodyPr wrap="square" rtlCol="0">
              <a:spAutoFit/>
            </a:bodyPr>
            <a:lstStyle/>
            <a:p>
              <a:pPr algn="l">
                <a:buClrTx/>
                <a:buSzTx/>
                <a:buFontTx/>
              </a:pPr>
              <a:r>
                <a:rPr lang="en-US" altLang="zh-CN" sz="9600">
                  <a:ln>
                    <a:solidFill>
                      <a:srgbClr val="090504">
                        <a:alpha val="15000"/>
                      </a:srgbClr>
                    </a:solidFill>
                  </a:ln>
                  <a:noFill/>
                  <a:cs typeface="+mn-ea"/>
                  <a:sym typeface="+mn-lt"/>
                </a:rPr>
                <a:t>02</a:t>
              </a:r>
              <a:endParaRPr lang="en-US" altLang="zh-CN" sz="9600">
                <a:ln>
                  <a:solidFill>
                    <a:srgbClr val="090504">
                      <a:alpha val="15000"/>
                    </a:srgbClr>
                  </a:solidFill>
                </a:ln>
                <a:noFill/>
                <a:cs typeface="+mn-ea"/>
                <a:sym typeface="+mn-lt"/>
              </a:endParaRPr>
            </a:p>
          </p:txBody>
        </p:sp>
        <p:sp>
          <p:nvSpPr>
            <p:cNvPr id="15" name="文本框 14"/>
            <p:cNvSpPr txBox="1"/>
            <p:nvPr/>
          </p:nvSpPr>
          <p:spPr>
            <a:xfrm>
              <a:off x="10858" y="2762"/>
              <a:ext cx="1947" cy="1018"/>
            </a:xfrm>
            <a:prstGeom prst="rect">
              <a:avLst/>
            </a:prstGeom>
            <a:noFill/>
          </p:spPr>
          <p:txBody>
            <a:bodyPr wrap="none" rtlCol="0" anchor="t">
              <a:spAutoFit/>
            </a:bodyPr>
            <a:lstStyle/>
            <a:p>
              <a:pPr algn="l" fontAlgn="auto">
                <a:lnSpc>
                  <a:spcPct val="100000"/>
                </a:lnSpc>
              </a:pPr>
              <a:r>
                <a:rPr lang="en-US" altLang="zh-CN" dirty="0">
                  <a:cs typeface="+mn-ea"/>
                  <a:sym typeface="+mn-lt"/>
                </a:rPr>
                <a:t>Creative</a:t>
              </a:r>
              <a:endParaRPr lang="en-US" altLang="zh-CN" dirty="0">
                <a:cs typeface="+mn-ea"/>
                <a:sym typeface="+mn-lt"/>
              </a:endParaRPr>
            </a:p>
            <a:p>
              <a:pPr algn="l" fontAlgn="auto">
                <a:lnSpc>
                  <a:spcPct val="100000"/>
                </a:lnSpc>
              </a:pPr>
              <a:r>
                <a:rPr lang="en-US" altLang="zh-CN" dirty="0">
                  <a:cs typeface="+mn-ea"/>
                  <a:sym typeface="+mn-lt"/>
                </a:rPr>
                <a:t>Statement</a:t>
              </a:r>
              <a:endParaRPr lang="zh-CN" altLang="en-US">
                <a:cs typeface="+mn-ea"/>
                <a:sym typeface="+mn-lt"/>
              </a:endParaRPr>
            </a:p>
          </p:txBody>
        </p:sp>
        <p:sp>
          <p:nvSpPr>
            <p:cNvPr id="16" name="文本框 15"/>
            <p:cNvSpPr txBox="1"/>
            <p:nvPr/>
          </p:nvSpPr>
          <p:spPr>
            <a:xfrm>
              <a:off x="10872" y="4081"/>
              <a:ext cx="1402" cy="533"/>
            </a:xfrm>
            <a:prstGeom prst="rect">
              <a:avLst/>
            </a:prstGeom>
            <a:noFill/>
          </p:spPr>
          <p:txBody>
            <a:bodyPr wrap="none" rtlCol="0" anchor="t">
              <a:spAutoFit/>
            </a:bodyPr>
            <a:lstStyle/>
            <a:p>
              <a:pPr algn="l"/>
              <a:r>
                <a:rPr lang="zh-CN" altLang="en-US" sz="1600" dirty="0">
                  <a:cs typeface="+mn-ea"/>
                  <a:sym typeface="+mn-lt"/>
                </a:rPr>
                <a:t>创意陈述</a:t>
              </a:r>
              <a:endParaRPr lang="zh-CN" altLang="en-US" sz="1600" dirty="0">
                <a:cs typeface="+mn-ea"/>
                <a:sym typeface="+mn-lt"/>
              </a:endParaRPr>
            </a:p>
          </p:txBody>
        </p:sp>
        <p:sp>
          <p:nvSpPr>
            <p:cNvPr id="17" name="矩形 16"/>
            <p:cNvSpPr/>
            <p:nvPr/>
          </p:nvSpPr>
          <p:spPr>
            <a:xfrm>
              <a:off x="11013" y="3881"/>
              <a:ext cx="300" cy="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8" name="组合 17"/>
          <p:cNvGrpSpPr/>
          <p:nvPr/>
        </p:nvGrpSpPr>
        <p:grpSpPr>
          <a:xfrm>
            <a:off x="5806440" y="2905760"/>
            <a:ext cx="2357755" cy="1568450"/>
            <a:chOff x="8754" y="2530"/>
            <a:chExt cx="3713" cy="2470"/>
          </a:xfrm>
        </p:grpSpPr>
        <p:sp>
          <p:nvSpPr>
            <p:cNvPr id="19" name="文本框 18"/>
            <p:cNvSpPr txBox="1"/>
            <p:nvPr/>
          </p:nvSpPr>
          <p:spPr>
            <a:xfrm>
              <a:off x="8754" y="2530"/>
              <a:ext cx="2482" cy="2470"/>
            </a:xfrm>
            <a:prstGeom prst="rect">
              <a:avLst/>
            </a:prstGeom>
            <a:noFill/>
            <a:ln w="9525">
              <a:noFill/>
            </a:ln>
          </p:spPr>
          <p:txBody>
            <a:bodyPr wrap="square" rtlCol="0">
              <a:spAutoFit/>
            </a:bodyPr>
            <a:lstStyle/>
            <a:p>
              <a:pPr algn="l">
                <a:buClrTx/>
                <a:buSzTx/>
                <a:buFontTx/>
              </a:pPr>
              <a:r>
                <a:rPr lang="en-US" altLang="zh-CN" sz="9600">
                  <a:ln>
                    <a:solidFill>
                      <a:srgbClr val="090504">
                        <a:alpha val="15000"/>
                      </a:srgbClr>
                    </a:solidFill>
                  </a:ln>
                  <a:noFill/>
                  <a:cs typeface="+mn-ea"/>
                  <a:sym typeface="+mn-lt"/>
                </a:rPr>
                <a:t>03</a:t>
              </a:r>
              <a:endParaRPr lang="en-US" altLang="zh-CN" sz="9600">
                <a:ln>
                  <a:solidFill>
                    <a:srgbClr val="090504">
                      <a:alpha val="15000"/>
                    </a:srgbClr>
                  </a:solidFill>
                </a:ln>
                <a:noFill/>
                <a:cs typeface="+mn-ea"/>
                <a:sym typeface="+mn-lt"/>
              </a:endParaRPr>
            </a:p>
          </p:txBody>
        </p:sp>
        <p:sp>
          <p:nvSpPr>
            <p:cNvPr id="20" name="文本框 19"/>
            <p:cNvSpPr txBox="1"/>
            <p:nvPr/>
          </p:nvSpPr>
          <p:spPr>
            <a:xfrm>
              <a:off x="10884" y="2762"/>
              <a:ext cx="1583" cy="1018"/>
            </a:xfrm>
            <a:prstGeom prst="rect">
              <a:avLst/>
            </a:prstGeom>
            <a:noFill/>
          </p:spPr>
          <p:txBody>
            <a:bodyPr wrap="none" rtlCol="0" anchor="t">
              <a:spAutoFit/>
            </a:bodyPr>
            <a:lstStyle/>
            <a:p>
              <a:pPr algn="l" fontAlgn="auto">
                <a:lnSpc>
                  <a:spcPct val="100000"/>
                </a:lnSpc>
              </a:pPr>
              <a:r>
                <a:rPr lang="en-US" altLang="zh-CN" dirty="0">
                  <a:cs typeface="+mn-ea"/>
                  <a:sym typeface="+mn-lt"/>
                </a:rPr>
                <a:t>Propa</a:t>
              </a:r>
              <a:endParaRPr lang="en-US" altLang="zh-CN" dirty="0">
                <a:cs typeface="+mn-ea"/>
                <a:sym typeface="+mn-lt"/>
              </a:endParaRPr>
            </a:p>
            <a:p>
              <a:pPr algn="l" fontAlgn="auto">
                <a:lnSpc>
                  <a:spcPct val="100000"/>
                </a:lnSpc>
              </a:pPr>
              <a:r>
                <a:rPr lang="en-US" altLang="zh-CN" dirty="0">
                  <a:cs typeface="+mn-ea"/>
                  <a:sym typeface="+mn-lt"/>
                </a:rPr>
                <a:t>strategy</a:t>
              </a:r>
              <a:endParaRPr lang="zh-CN" altLang="en-US">
                <a:cs typeface="+mn-ea"/>
                <a:sym typeface="+mn-lt"/>
              </a:endParaRPr>
            </a:p>
          </p:txBody>
        </p:sp>
        <p:sp>
          <p:nvSpPr>
            <p:cNvPr id="21" name="文本框 20"/>
            <p:cNvSpPr txBox="1"/>
            <p:nvPr/>
          </p:nvSpPr>
          <p:spPr>
            <a:xfrm>
              <a:off x="10898" y="4081"/>
              <a:ext cx="1402" cy="533"/>
            </a:xfrm>
            <a:prstGeom prst="rect">
              <a:avLst/>
            </a:prstGeom>
            <a:noFill/>
          </p:spPr>
          <p:txBody>
            <a:bodyPr wrap="none" rtlCol="0" anchor="t">
              <a:spAutoFit/>
            </a:bodyPr>
            <a:lstStyle/>
            <a:p>
              <a:pPr algn="l"/>
              <a:r>
                <a:rPr lang="en-US" altLang="zh-CN" sz="1600" dirty="0">
                  <a:cs typeface="+mn-ea"/>
                  <a:sym typeface="+mn-lt"/>
                </a:rPr>
                <a:t>宣发策略</a:t>
              </a:r>
              <a:endParaRPr lang="zh-CN" altLang="en-US" sz="1600" b="1" dirty="0">
                <a:cs typeface="+mn-ea"/>
                <a:sym typeface="+mn-lt"/>
              </a:endParaRPr>
            </a:p>
          </p:txBody>
        </p:sp>
        <p:sp>
          <p:nvSpPr>
            <p:cNvPr id="22" name="矩形 21"/>
            <p:cNvSpPr/>
            <p:nvPr/>
          </p:nvSpPr>
          <p:spPr>
            <a:xfrm>
              <a:off x="11039" y="3881"/>
              <a:ext cx="300" cy="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3" name="组合 22"/>
          <p:cNvGrpSpPr/>
          <p:nvPr/>
        </p:nvGrpSpPr>
        <p:grpSpPr>
          <a:xfrm>
            <a:off x="8771255" y="2905760"/>
            <a:ext cx="2459355" cy="1568450"/>
            <a:chOff x="8754" y="2530"/>
            <a:chExt cx="3873" cy="2470"/>
          </a:xfrm>
        </p:grpSpPr>
        <p:sp>
          <p:nvSpPr>
            <p:cNvPr id="24" name="文本框 23"/>
            <p:cNvSpPr txBox="1"/>
            <p:nvPr/>
          </p:nvSpPr>
          <p:spPr>
            <a:xfrm>
              <a:off x="8754" y="2530"/>
              <a:ext cx="2482" cy="2470"/>
            </a:xfrm>
            <a:prstGeom prst="rect">
              <a:avLst/>
            </a:prstGeom>
            <a:noFill/>
            <a:ln w="9525">
              <a:noFill/>
            </a:ln>
          </p:spPr>
          <p:txBody>
            <a:bodyPr wrap="square" rtlCol="0">
              <a:spAutoFit/>
            </a:bodyPr>
            <a:lstStyle/>
            <a:p>
              <a:pPr algn="l">
                <a:buClrTx/>
                <a:buSzTx/>
                <a:buFontTx/>
              </a:pPr>
              <a:r>
                <a:rPr lang="en-US" altLang="zh-CN" sz="9600">
                  <a:ln>
                    <a:solidFill>
                      <a:srgbClr val="090504">
                        <a:alpha val="15000"/>
                      </a:srgbClr>
                    </a:solidFill>
                  </a:ln>
                  <a:noFill/>
                  <a:cs typeface="+mn-ea"/>
                  <a:sym typeface="+mn-lt"/>
                </a:rPr>
                <a:t>04</a:t>
              </a:r>
              <a:endParaRPr lang="en-US" altLang="zh-CN" sz="9600">
                <a:ln>
                  <a:solidFill>
                    <a:srgbClr val="090504">
                      <a:alpha val="15000"/>
                    </a:srgbClr>
                  </a:solidFill>
                </a:ln>
                <a:noFill/>
                <a:cs typeface="+mn-ea"/>
                <a:sym typeface="+mn-lt"/>
              </a:endParaRPr>
            </a:p>
          </p:txBody>
        </p:sp>
        <p:sp>
          <p:nvSpPr>
            <p:cNvPr id="25" name="文本框 24"/>
            <p:cNvSpPr txBox="1"/>
            <p:nvPr/>
          </p:nvSpPr>
          <p:spPr>
            <a:xfrm>
              <a:off x="10923" y="2762"/>
              <a:ext cx="1704" cy="1018"/>
            </a:xfrm>
            <a:prstGeom prst="rect">
              <a:avLst/>
            </a:prstGeom>
            <a:noFill/>
          </p:spPr>
          <p:txBody>
            <a:bodyPr wrap="none" rtlCol="0" anchor="t">
              <a:spAutoFit/>
            </a:bodyPr>
            <a:lstStyle/>
            <a:p>
              <a:pPr algn="l" fontAlgn="auto">
                <a:lnSpc>
                  <a:spcPct val="100000"/>
                </a:lnSpc>
              </a:pPr>
              <a:r>
                <a:rPr lang="en-US" altLang="zh-CN" dirty="0">
                  <a:cs typeface="+mn-ea"/>
                  <a:sym typeface="+mn-lt"/>
                </a:rPr>
                <a:t>Location</a:t>
              </a:r>
              <a:endParaRPr lang="en-US" altLang="zh-CN" dirty="0">
                <a:cs typeface="+mn-ea"/>
                <a:sym typeface="+mn-lt"/>
              </a:endParaRPr>
            </a:p>
            <a:p>
              <a:pPr algn="l" fontAlgn="auto">
                <a:lnSpc>
                  <a:spcPct val="100000"/>
                </a:lnSpc>
              </a:pPr>
              <a:r>
                <a:rPr lang="zh-CN" altLang="en-US" dirty="0">
                  <a:cs typeface="+mn-ea"/>
                  <a:sym typeface="+mn-lt"/>
                </a:rPr>
                <a:t>Planning</a:t>
              </a:r>
              <a:endParaRPr lang="zh-CN" altLang="en-US" dirty="0">
                <a:cs typeface="+mn-ea"/>
                <a:sym typeface="+mn-lt"/>
              </a:endParaRPr>
            </a:p>
          </p:txBody>
        </p:sp>
        <p:sp>
          <p:nvSpPr>
            <p:cNvPr id="26" name="文本框 25"/>
            <p:cNvSpPr txBox="1"/>
            <p:nvPr/>
          </p:nvSpPr>
          <p:spPr>
            <a:xfrm>
              <a:off x="10937" y="4081"/>
              <a:ext cx="1402" cy="533"/>
            </a:xfrm>
            <a:prstGeom prst="rect">
              <a:avLst/>
            </a:prstGeom>
            <a:noFill/>
          </p:spPr>
          <p:txBody>
            <a:bodyPr wrap="none" rtlCol="0" anchor="t">
              <a:spAutoFit/>
            </a:bodyPr>
            <a:lstStyle/>
            <a:p>
              <a:pPr algn="l"/>
              <a:r>
                <a:rPr lang="en-US" altLang="zh-CN" sz="1600" dirty="0">
                  <a:cs typeface="+mn-ea"/>
                  <a:sym typeface="+mn-lt"/>
                </a:rPr>
                <a:t>场地规划</a:t>
              </a:r>
              <a:endParaRPr lang="en-US" altLang="zh-CN" sz="1600" dirty="0">
                <a:cs typeface="+mn-ea"/>
                <a:sym typeface="+mn-lt"/>
              </a:endParaRPr>
            </a:p>
          </p:txBody>
        </p:sp>
        <p:sp>
          <p:nvSpPr>
            <p:cNvPr id="27" name="矩形 26"/>
            <p:cNvSpPr/>
            <p:nvPr/>
          </p:nvSpPr>
          <p:spPr>
            <a:xfrm>
              <a:off x="11078" y="3881"/>
              <a:ext cx="300" cy="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8" name="组合 27"/>
          <p:cNvGrpSpPr/>
          <p:nvPr/>
        </p:nvGrpSpPr>
        <p:grpSpPr>
          <a:xfrm>
            <a:off x="5806440" y="4540885"/>
            <a:ext cx="2571115" cy="1568450"/>
            <a:chOff x="8754" y="2530"/>
            <a:chExt cx="4049" cy="2470"/>
          </a:xfrm>
        </p:grpSpPr>
        <p:sp>
          <p:nvSpPr>
            <p:cNvPr id="29" name="文本框 28"/>
            <p:cNvSpPr txBox="1"/>
            <p:nvPr/>
          </p:nvSpPr>
          <p:spPr>
            <a:xfrm>
              <a:off x="8754" y="2530"/>
              <a:ext cx="2482" cy="2470"/>
            </a:xfrm>
            <a:prstGeom prst="rect">
              <a:avLst/>
            </a:prstGeom>
            <a:noFill/>
            <a:ln w="9525">
              <a:noFill/>
            </a:ln>
          </p:spPr>
          <p:txBody>
            <a:bodyPr wrap="square" rtlCol="0">
              <a:spAutoFit/>
            </a:bodyPr>
            <a:lstStyle/>
            <a:p>
              <a:pPr algn="l">
                <a:buClrTx/>
                <a:buSzTx/>
                <a:buFontTx/>
              </a:pPr>
              <a:r>
                <a:rPr lang="en-US" altLang="zh-CN" sz="9600">
                  <a:ln>
                    <a:noFill/>
                  </a:ln>
                  <a:cs typeface="+mn-ea"/>
                  <a:sym typeface="+mn-lt"/>
                </a:rPr>
                <a:t>05</a:t>
              </a:r>
              <a:endParaRPr lang="en-US" altLang="zh-CN" sz="9600">
                <a:ln>
                  <a:noFill/>
                </a:ln>
                <a:cs typeface="+mn-ea"/>
                <a:sym typeface="+mn-lt"/>
              </a:endParaRPr>
            </a:p>
          </p:txBody>
        </p:sp>
        <p:sp>
          <p:nvSpPr>
            <p:cNvPr id="30" name="文本框 29"/>
            <p:cNvSpPr txBox="1"/>
            <p:nvPr/>
          </p:nvSpPr>
          <p:spPr>
            <a:xfrm>
              <a:off x="10897" y="2762"/>
              <a:ext cx="1906" cy="1018"/>
            </a:xfrm>
            <a:prstGeom prst="rect">
              <a:avLst/>
            </a:prstGeom>
            <a:noFill/>
          </p:spPr>
          <p:txBody>
            <a:bodyPr wrap="none" rtlCol="0" anchor="t">
              <a:spAutoFit/>
            </a:bodyPr>
            <a:lstStyle/>
            <a:p>
              <a:pPr algn="l" fontAlgn="auto">
                <a:lnSpc>
                  <a:spcPct val="100000"/>
                </a:lnSpc>
              </a:pPr>
              <a:r>
                <a:rPr lang="zh-CN" altLang="en-US" b="1" dirty="0">
                  <a:cs typeface="+mn-ea"/>
                  <a:sym typeface="+mn-lt"/>
                </a:rPr>
                <a:t>Activities</a:t>
              </a:r>
              <a:endParaRPr lang="zh-CN" altLang="en-US" b="1" dirty="0">
                <a:cs typeface="+mn-ea"/>
                <a:sym typeface="+mn-lt"/>
              </a:endParaRPr>
            </a:p>
            <a:p>
              <a:pPr algn="l" fontAlgn="auto">
                <a:lnSpc>
                  <a:spcPct val="100000"/>
                </a:lnSpc>
              </a:pPr>
              <a:r>
                <a:rPr lang="en-US" altLang="zh-CN" b="1" dirty="0">
                  <a:cs typeface="+mn-ea"/>
                  <a:sym typeface="+mn-lt"/>
                </a:rPr>
                <a:t>C</a:t>
              </a:r>
              <a:r>
                <a:rPr lang="zh-CN" altLang="en-US" b="1" dirty="0">
                  <a:cs typeface="+mn-ea"/>
                  <a:sym typeface="+mn-lt"/>
                </a:rPr>
                <a:t>ontent</a:t>
              </a:r>
              <a:endParaRPr lang="zh-CN" altLang="en-US" b="1">
                <a:cs typeface="+mn-ea"/>
                <a:sym typeface="+mn-lt"/>
              </a:endParaRPr>
            </a:p>
          </p:txBody>
        </p:sp>
        <p:sp>
          <p:nvSpPr>
            <p:cNvPr id="31" name="文本框 30"/>
            <p:cNvSpPr txBox="1"/>
            <p:nvPr/>
          </p:nvSpPr>
          <p:spPr>
            <a:xfrm>
              <a:off x="10911" y="4081"/>
              <a:ext cx="1442" cy="533"/>
            </a:xfrm>
            <a:prstGeom prst="rect">
              <a:avLst/>
            </a:prstGeom>
            <a:noFill/>
          </p:spPr>
          <p:txBody>
            <a:bodyPr wrap="none" rtlCol="0" anchor="t">
              <a:spAutoFit/>
            </a:bodyPr>
            <a:lstStyle/>
            <a:p>
              <a:pPr algn="l"/>
              <a:r>
                <a:rPr lang="zh-CN" altLang="en-US" sz="1600" b="1" dirty="0">
                  <a:cs typeface="+mn-ea"/>
                  <a:sym typeface="+mn-lt"/>
                </a:rPr>
                <a:t>活动内容</a:t>
              </a:r>
              <a:endParaRPr lang="zh-CN" altLang="en-US" sz="1600" b="1" dirty="0">
                <a:cs typeface="+mn-ea"/>
                <a:sym typeface="+mn-lt"/>
              </a:endParaRPr>
            </a:p>
          </p:txBody>
        </p:sp>
        <p:sp>
          <p:nvSpPr>
            <p:cNvPr id="32" name="矩形 31"/>
            <p:cNvSpPr/>
            <p:nvPr/>
          </p:nvSpPr>
          <p:spPr>
            <a:xfrm>
              <a:off x="11052" y="3881"/>
              <a:ext cx="300" cy="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6" name="椭圆 35"/>
          <p:cNvSpPr/>
          <p:nvPr/>
        </p:nvSpPr>
        <p:spPr>
          <a:xfrm>
            <a:off x="611505" y="1337310"/>
            <a:ext cx="1211580" cy="1233170"/>
          </a:xfrm>
          <a:prstGeom prst="ellipse">
            <a:avLst/>
          </a:prstGeom>
          <a:solidFill>
            <a:srgbClr val="EF7C4A"/>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7" name="文本框 36"/>
          <p:cNvSpPr txBox="1"/>
          <p:nvPr/>
        </p:nvSpPr>
        <p:spPr>
          <a:xfrm>
            <a:off x="982345" y="1723390"/>
            <a:ext cx="1428750" cy="830997"/>
          </a:xfrm>
          <a:prstGeom prst="rect">
            <a:avLst/>
          </a:prstGeom>
          <a:noFill/>
        </p:spPr>
        <p:txBody>
          <a:bodyPr wrap="square" rtlCol="0">
            <a:spAutoFit/>
          </a:bodyPr>
          <a:lstStyle/>
          <a:p>
            <a:r>
              <a:rPr lang="en-US" altLang="zh-CN" sz="2400" dirty="0">
                <a:cs typeface="+mn-ea"/>
                <a:sym typeface="+mn-lt"/>
              </a:rPr>
              <a:t>catalogue</a:t>
            </a:r>
            <a:endParaRPr lang="en-US" altLang="zh-CN" sz="2400" dirty="0">
              <a:cs typeface="+mn-ea"/>
              <a:sym typeface="+mn-lt"/>
            </a:endParaRPr>
          </a:p>
        </p:txBody>
      </p:sp>
      <p:grpSp>
        <p:nvGrpSpPr>
          <p:cNvPr id="39" name="组合 38"/>
          <p:cNvGrpSpPr/>
          <p:nvPr/>
        </p:nvGrpSpPr>
        <p:grpSpPr>
          <a:xfrm>
            <a:off x="8771255" y="4540885"/>
            <a:ext cx="2562225" cy="1568450"/>
            <a:chOff x="8754" y="2530"/>
            <a:chExt cx="4035" cy="2470"/>
          </a:xfrm>
        </p:grpSpPr>
        <p:sp>
          <p:nvSpPr>
            <p:cNvPr id="40" name="文本框 39"/>
            <p:cNvSpPr txBox="1"/>
            <p:nvPr/>
          </p:nvSpPr>
          <p:spPr>
            <a:xfrm>
              <a:off x="8754" y="2530"/>
              <a:ext cx="2482" cy="2470"/>
            </a:xfrm>
            <a:prstGeom prst="rect">
              <a:avLst/>
            </a:prstGeom>
            <a:noFill/>
            <a:ln w="9525">
              <a:noFill/>
            </a:ln>
          </p:spPr>
          <p:txBody>
            <a:bodyPr wrap="square" rtlCol="0">
              <a:spAutoFit/>
            </a:bodyPr>
            <a:lstStyle/>
            <a:p>
              <a:r>
                <a:rPr lang="en-US" altLang="zh-CN" sz="9600">
                  <a:ln>
                    <a:solidFill>
                      <a:srgbClr val="090504">
                        <a:alpha val="15000"/>
                      </a:srgbClr>
                    </a:solidFill>
                  </a:ln>
                  <a:noFill/>
                  <a:cs typeface="+mn-ea"/>
                  <a:sym typeface="+mn-lt"/>
                </a:rPr>
                <a:t>06</a:t>
              </a:r>
              <a:endParaRPr lang="en-US" altLang="zh-CN" sz="9600">
                <a:ln>
                  <a:solidFill>
                    <a:srgbClr val="090504">
                      <a:alpha val="15000"/>
                    </a:srgbClr>
                  </a:solidFill>
                </a:ln>
                <a:noFill/>
                <a:cs typeface="+mn-ea"/>
                <a:sym typeface="+mn-lt"/>
              </a:endParaRPr>
            </a:p>
          </p:txBody>
        </p:sp>
        <p:sp>
          <p:nvSpPr>
            <p:cNvPr id="41" name="文本框 40"/>
            <p:cNvSpPr txBox="1"/>
            <p:nvPr/>
          </p:nvSpPr>
          <p:spPr>
            <a:xfrm>
              <a:off x="10923" y="2762"/>
              <a:ext cx="1866" cy="1018"/>
            </a:xfrm>
            <a:prstGeom prst="rect">
              <a:avLst/>
            </a:prstGeom>
            <a:noFill/>
          </p:spPr>
          <p:txBody>
            <a:bodyPr wrap="none" rtlCol="0" anchor="t">
              <a:spAutoFit/>
            </a:bodyPr>
            <a:lstStyle/>
            <a:p>
              <a:pPr algn="l" fontAlgn="auto">
                <a:lnSpc>
                  <a:spcPct val="100000"/>
                </a:lnSpc>
              </a:pPr>
              <a:r>
                <a:rPr lang="zh-CN" altLang="en-US" dirty="0">
                  <a:cs typeface="+mn-ea"/>
                  <a:sym typeface="+mn-lt"/>
                </a:rPr>
                <a:t>Executive</a:t>
              </a:r>
              <a:endParaRPr lang="zh-CN" altLang="en-US" dirty="0">
                <a:cs typeface="+mn-ea"/>
                <a:sym typeface="+mn-lt"/>
              </a:endParaRPr>
            </a:p>
            <a:p>
              <a:pPr algn="l" fontAlgn="auto">
                <a:lnSpc>
                  <a:spcPct val="100000"/>
                </a:lnSpc>
              </a:pPr>
              <a:r>
                <a:rPr lang="zh-CN" altLang="en-US" dirty="0">
                  <a:cs typeface="+mn-ea"/>
                  <a:sym typeface="+mn-lt"/>
                </a:rPr>
                <a:t>manage</a:t>
              </a:r>
              <a:endParaRPr lang="zh-CN" altLang="en-US">
                <a:cs typeface="+mn-ea"/>
                <a:sym typeface="+mn-lt"/>
              </a:endParaRPr>
            </a:p>
          </p:txBody>
        </p:sp>
        <p:sp>
          <p:nvSpPr>
            <p:cNvPr id="42" name="文本框 41"/>
            <p:cNvSpPr txBox="1"/>
            <p:nvPr/>
          </p:nvSpPr>
          <p:spPr>
            <a:xfrm>
              <a:off x="10937" y="4081"/>
              <a:ext cx="1402" cy="533"/>
            </a:xfrm>
            <a:prstGeom prst="rect">
              <a:avLst/>
            </a:prstGeom>
            <a:noFill/>
          </p:spPr>
          <p:txBody>
            <a:bodyPr wrap="none" rtlCol="0" anchor="t">
              <a:spAutoFit/>
            </a:bodyPr>
            <a:lstStyle/>
            <a:p>
              <a:pPr algn="l"/>
              <a:r>
                <a:rPr lang="zh-CN" altLang="en-US" sz="1600" dirty="0">
                  <a:cs typeface="+mn-ea"/>
                  <a:sym typeface="+mn-lt"/>
                </a:rPr>
                <a:t>执行管理</a:t>
              </a:r>
              <a:endParaRPr lang="zh-CN" altLang="en-US" sz="1600" b="1" dirty="0">
                <a:cs typeface="+mn-ea"/>
                <a:sym typeface="+mn-lt"/>
              </a:endParaRPr>
            </a:p>
          </p:txBody>
        </p:sp>
        <p:sp>
          <p:nvSpPr>
            <p:cNvPr id="43" name="矩形 42"/>
            <p:cNvSpPr/>
            <p:nvPr/>
          </p:nvSpPr>
          <p:spPr>
            <a:xfrm>
              <a:off x="11078" y="3881"/>
              <a:ext cx="300" cy="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srcRect l="4663" r="14004" b="5214"/>
          <a:stretch>
            <a:fillRect/>
          </a:stretch>
        </p:blipFill>
        <p:spPr>
          <a:xfrm>
            <a:off x="1177290" y="828675"/>
            <a:ext cx="3149600" cy="5506085"/>
          </a:xfrm>
          <a:prstGeom prst="rect">
            <a:avLst/>
          </a:prstGeom>
        </p:spPr>
      </p:pic>
      <p:pic>
        <p:nvPicPr>
          <p:cNvPr id="7" name="图片 6"/>
          <p:cNvPicPr>
            <a:picLocks noChangeAspect="1"/>
          </p:cNvPicPr>
          <p:nvPr/>
        </p:nvPicPr>
        <p:blipFill>
          <a:blip r:embed="rId2"/>
          <a:srcRect t="1265" r="10192" b="16701"/>
          <a:stretch>
            <a:fillRect/>
          </a:stretch>
        </p:blipFill>
        <p:spPr>
          <a:xfrm>
            <a:off x="7866380" y="4034155"/>
            <a:ext cx="3780790" cy="2305050"/>
          </a:xfrm>
          <a:prstGeom prst="rect">
            <a:avLst/>
          </a:prstGeom>
        </p:spPr>
      </p:pic>
      <p:pic>
        <p:nvPicPr>
          <p:cNvPr id="13" name="图片 12"/>
          <p:cNvPicPr>
            <a:picLocks noChangeAspect="1"/>
          </p:cNvPicPr>
          <p:nvPr/>
        </p:nvPicPr>
        <p:blipFill>
          <a:blip r:embed="rId3"/>
          <a:srcRect l="1312" r="555"/>
          <a:stretch>
            <a:fillRect/>
          </a:stretch>
        </p:blipFill>
        <p:spPr>
          <a:xfrm>
            <a:off x="4413885" y="4030980"/>
            <a:ext cx="3387090" cy="2303780"/>
          </a:xfrm>
          <a:prstGeom prst="rect">
            <a:avLst/>
          </a:prstGeom>
        </p:spPr>
      </p:pic>
      <p:sp>
        <p:nvSpPr>
          <p:cNvPr id="24" name="文本框 23"/>
          <p:cNvSpPr txBox="1"/>
          <p:nvPr/>
        </p:nvSpPr>
        <p:spPr>
          <a:xfrm>
            <a:off x="4510405" y="2130425"/>
            <a:ext cx="3290570" cy="460375"/>
          </a:xfrm>
          <a:prstGeom prst="rect">
            <a:avLst/>
          </a:prstGeom>
          <a:noFill/>
        </p:spPr>
        <p:txBody>
          <a:bodyPr wrap="square" rtlCol="0">
            <a:spAutoFit/>
          </a:bodyPr>
          <a:lstStyle/>
          <a:p>
            <a:r>
              <a:rPr kumimoji="1" lang="zh-CN" altLang="en-US" sz="2400" dirty="0">
                <a:cs typeface="+mn-ea"/>
                <a:sym typeface="+mn-lt"/>
              </a:rPr>
              <a:t>■人员·礼仪接待</a:t>
            </a:r>
            <a:endParaRPr kumimoji="1" lang="zh-CN" altLang="en-US" sz="2400" dirty="0">
              <a:cs typeface="+mn-ea"/>
              <a:sym typeface="+mn-lt"/>
            </a:endParaRPr>
          </a:p>
        </p:txBody>
      </p:sp>
      <p:sp>
        <p:nvSpPr>
          <p:cNvPr id="25" name="文本框 24"/>
          <p:cNvSpPr txBox="1"/>
          <p:nvPr/>
        </p:nvSpPr>
        <p:spPr>
          <a:xfrm>
            <a:off x="4510405" y="2728595"/>
            <a:ext cx="6288405" cy="659155"/>
          </a:xfrm>
          <a:prstGeom prst="rect">
            <a:avLst/>
          </a:prstGeom>
          <a:noFill/>
        </p:spPr>
        <p:txBody>
          <a:bodyPr wrap="square" rtlCol="0">
            <a:spAutoFit/>
          </a:bodyPr>
          <a:lstStyle/>
          <a:p>
            <a:pPr>
              <a:spcBef>
                <a:spcPts val="100"/>
              </a:spcBef>
            </a:pPr>
            <a:r>
              <a:rPr lang="zh-CN" altLang="en-US" dirty="0">
                <a:cs typeface="+mn-ea"/>
                <a:sym typeface="+mn-lt"/>
              </a:rPr>
              <a:t>//礼仪均采用模特标准级别；</a:t>
            </a:r>
            <a:endParaRPr lang="en-US" altLang="zh-CN" dirty="0">
              <a:cs typeface="+mn-ea"/>
              <a:sym typeface="+mn-lt"/>
            </a:endParaRPr>
          </a:p>
          <a:p>
            <a:pPr>
              <a:lnSpc>
                <a:spcPct val="100000"/>
              </a:lnSpc>
              <a:spcBef>
                <a:spcPts val="100"/>
              </a:spcBef>
            </a:pPr>
            <a:r>
              <a:rPr lang="zh-CN" altLang="en-US" dirty="0">
                <a:cs typeface="+mn-ea"/>
                <a:sym typeface="+mn-lt"/>
              </a:rPr>
              <a:t>//礼仪服饰可选择白、香槟色，贴合活动整体色调；</a:t>
            </a:r>
            <a:endParaRPr lang="zh-CN" altLang="en-US" b="0" spc="0" dirty="0">
              <a:solidFill>
                <a:schemeClr val="tx1"/>
              </a:solidFill>
              <a:cs typeface="+mn-ea"/>
              <a:sym typeface="+mn-lt"/>
            </a:endParaRPr>
          </a:p>
        </p:txBody>
      </p:sp>
      <p:sp>
        <p:nvSpPr>
          <p:cNvPr id="26" name="文本框 25"/>
          <p:cNvSpPr txBox="1"/>
          <p:nvPr/>
        </p:nvSpPr>
        <p:spPr>
          <a:xfrm>
            <a:off x="4510405" y="1423670"/>
            <a:ext cx="6350635" cy="706755"/>
          </a:xfrm>
          <a:prstGeom prst="rect">
            <a:avLst/>
          </a:prstGeom>
          <a:noFill/>
        </p:spPr>
        <p:txBody>
          <a:bodyPr wrap="square" rtlCol="0">
            <a:spAutoFit/>
          </a:bodyPr>
          <a:lstStyle/>
          <a:p>
            <a:r>
              <a:rPr lang="en-US" altLang="zh-CN" sz="4000">
                <a:solidFill>
                  <a:schemeClr val="bg1">
                    <a:lumMod val="75000"/>
                  </a:schemeClr>
                </a:solidFill>
                <a:cs typeface="+mn-ea"/>
                <a:sym typeface="+mn-lt"/>
              </a:rPr>
              <a:t>LIVE IN LIVE</a:t>
            </a:r>
            <a:endParaRPr lang="en-US" altLang="zh-CN" sz="4000">
              <a:solidFill>
                <a:schemeClr val="bg1">
                  <a:lumMod val="75000"/>
                </a:schemeClr>
              </a:solidFill>
              <a:cs typeface="+mn-ea"/>
              <a:sym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srcRect l="14848" t="10952" r="10421" b="1916"/>
          <a:stretch>
            <a:fillRect/>
          </a:stretch>
        </p:blipFill>
        <p:spPr>
          <a:xfrm>
            <a:off x="1171575" y="828675"/>
            <a:ext cx="3155315" cy="5514975"/>
          </a:xfrm>
          <a:prstGeom prst="rect">
            <a:avLst/>
          </a:prstGeom>
        </p:spPr>
      </p:pic>
      <p:pic>
        <p:nvPicPr>
          <p:cNvPr id="14" name="图片 13"/>
          <p:cNvPicPr>
            <a:picLocks noChangeAspect="1"/>
          </p:cNvPicPr>
          <p:nvPr/>
        </p:nvPicPr>
        <p:blipFill>
          <a:blip r:embed="rId2"/>
          <a:srcRect l="4211" r="3972"/>
          <a:stretch>
            <a:fillRect/>
          </a:stretch>
        </p:blipFill>
        <p:spPr>
          <a:xfrm>
            <a:off x="7718425" y="4022725"/>
            <a:ext cx="3192780" cy="2320925"/>
          </a:xfrm>
          <a:prstGeom prst="rect">
            <a:avLst/>
          </a:prstGeom>
        </p:spPr>
      </p:pic>
      <p:pic>
        <p:nvPicPr>
          <p:cNvPr id="18" name="图片 17"/>
          <p:cNvPicPr>
            <a:picLocks noChangeAspect="1"/>
          </p:cNvPicPr>
          <p:nvPr/>
        </p:nvPicPr>
        <p:blipFill>
          <a:blip r:embed="rId3"/>
          <a:srcRect r="7736"/>
          <a:stretch>
            <a:fillRect/>
          </a:stretch>
        </p:blipFill>
        <p:spPr>
          <a:xfrm>
            <a:off x="4413885" y="4022725"/>
            <a:ext cx="3209925" cy="2320925"/>
          </a:xfrm>
          <a:prstGeom prst="rect">
            <a:avLst/>
          </a:prstGeom>
        </p:spPr>
      </p:pic>
      <p:sp>
        <p:nvSpPr>
          <p:cNvPr id="24" name="文本框 23"/>
          <p:cNvSpPr txBox="1"/>
          <p:nvPr/>
        </p:nvSpPr>
        <p:spPr>
          <a:xfrm>
            <a:off x="4510405" y="2130425"/>
            <a:ext cx="3597910" cy="460375"/>
          </a:xfrm>
          <a:prstGeom prst="rect">
            <a:avLst/>
          </a:prstGeom>
          <a:noFill/>
        </p:spPr>
        <p:txBody>
          <a:bodyPr wrap="square" rtlCol="0">
            <a:spAutoFit/>
          </a:bodyPr>
          <a:lstStyle/>
          <a:p>
            <a:pPr algn="l">
              <a:buClrTx/>
              <a:buSzTx/>
              <a:buFontTx/>
            </a:pPr>
            <a:r>
              <a:rPr kumimoji="1" lang="zh-CN" altLang="en-US" sz="2400" dirty="0">
                <a:cs typeface="+mn-ea"/>
                <a:sym typeface="+mn-lt"/>
              </a:rPr>
              <a:t>■人员·弦乐四重奏暖场</a:t>
            </a:r>
            <a:endParaRPr kumimoji="1" lang="zh-CN" altLang="en-US" sz="2400" dirty="0">
              <a:cs typeface="+mn-ea"/>
              <a:sym typeface="+mn-lt"/>
            </a:endParaRPr>
          </a:p>
        </p:txBody>
      </p:sp>
      <p:sp>
        <p:nvSpPr>
          <p:cNvPr id="25" name="文本框 24"/>
          <p:cNvSpPr txBox="1"/>
          <p:nvPr/>
        </p:nvSpPr>
        <p:spPr>
          <a:xfrm>
            <a:off x="4510405" y="2728595"/>
            <a:ext cx="6288405" cy="934720"/>
          </a:xfrm>
          <a:prstGeom prst="rect">
            <a:avLst/>
          </a:prstGeom>
          <a:noFill/>
        </p:spPr>
        <p:txBody>
          <a:bodyPr wrap="square" rtlCol="0">
            <a:spAutoFit/>
          </a:bodyPr>
          <a:lstStyle/>
          <a:p>
            <a:pPr>
              <a:lnSpc>
                <a:spcPct val="100000"/>
              </a:lnSpc>
              <a:spcBef>
                <a:spcPts val="100"/>
              </a:spcBef>
            </a:pPr>
            <a:r>
              <a:rPr lang="zh-CN" altLang="en-US" dirty="0">
                <a:cs typeface="+mn-ea"/>
                <a:sym typeface="+mn-lt"/>
              </a:rPr>
              <a:t>//特邀弦乐四重奏进行暖场演出，填充嘉宾交流等待时间，丰富活动的完整性；</a:t>
            </a:r>
            <a:endParaRPr lang="en-US" altLang="zh-CN" dirty="0">
              <a:cs typeface="+mn-ea"/>
              <a:sym typeface="+mn-lt"/>
            </a:endParaRPr>
          </a:p>
          <a:p>
            <a:pPr>
              <a:lnSpc>
                <a:spcPct val="100000"/>
              </a:lnSpc>
              <a:spcBef>
                <a:spcPts val="100"/>
              </a:spcBef>
            </a:pPr>
            <a:r>
              <a:rPr lang="en-US" altLang="zh-CN" dirty="0">
                <a:cs typeface="+mn-ea"/>
                <a:sym typeface="+mn-lt"/>
              </a:rPr>
              <a:t>//</a:t>
            </a:r>
            <a:r>
              <a:rPr lang="zh-CN" altLang="en-US" dirty="0">
                <a:cs typeface="+mn-ea"/>
                <a:sym typeface="+mn-lt"/>
              </a:rPr>
              <a:t>演奏者搭配与活动匹配的服饰，设干冰渲染沉浸氛围；</a:t>
            </a:r>
            <a:endParaRPr lang="zh-CN" altLang="en-US" dirty="0">
              <a:cs typeface="+mn-ea"/>
              <a:sym typeface="+mn-lt"/>
            </a:endParaRPr>
          </a:p>
        </p:txBody>
      </p:sp>
      <p:sp>
        <p:nvSpPr>
          <p:cNvPr id="26" name="文本框 25"/>
          <p:cNvSpPr txBox="1"/>
          <p:nvPr/>
        </p:nvSpPr>
        <p:spPr>
          <a:xfrm>
            <a:off x="4510405" y="1423670"/>
            <a:ext cx="6350635" cy="706755"/>
          </a:xfrm>
          <a:prstGeom prst="rect">
            <a:avLst/>
          </a:prstGeom>
          <a:noFill/>
        </p:spPr>
        <p:txBody>
          <a:bodyPr wrap="square" rtlCol="0">
            <a:spAutoFit/>
          </a:bodyPr>
          <a:lstStyle/>
          <a:p>
            <a:r>
              <a:rPr lang="en-US" altLang="zh-CN" sz="4000">
                <a:solidFill>
                  <a:schemeClr val="bg1">
                    <a:lumMod val="75000"/>
                  </a:schemeClr>
                </a:solidFill>
                <a:cs typeface="+mn-ea"/>
                <a:sym typeface="+mn-lt"/>
              </a:rPr>
              <a:t>LIVE IN LIVE</a:t>
            </a:r>
            <a:endParaRPr lang="en-US" altLang="zh-CN" sz="4000">
              <a:solidFill>
                <a:schemeClr val="bg1">
                  <a:lumMod val="75000"/>
                </a:schemeClr>
              </a:solidFill>
              <a:cs typeface="+mn-ea"/>
              <a:sym typeface="+mn-lt"/>
            </a:endParaRPr>
          </a:p>
        </p:txBody>
      </p:sp>
    </p:spTree>
    <p:custDataLst>
      <p:tags r:id="rId4"/>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rcRect l="3499" r="7223"/>
          <a:stretch>
            <a:fillRect/>
          </a:stretch>
        </p:blipFill>
        <p:spPr>
          <a:xfrm>
            <a:off x="1038225" y="828040"/>
            <a:ext cx="3288665" cy="5525770"/>
          </a:xfrm>
          <a:prstGeom prst="rect">
            <a:avLst/>
          </a:prstGeom>
        </p:spPr>
      </p:pic>
      <p:sp>
        <p:nvSpPr>
          <p:cNvPr id="24" name="文本框 23"/>
          <p:cNvSpPr txBox="1"/>
          <p:nvPr/>
        </p:nvSpPr>
        <p:spPr>
          <a:xfrm>
            <a:off x="4510405" y="2130425"/>
            <a:ext cx="2420620" cy="460375"/>
          </a:xfrm>
          <a:prstGeom prst="rect">
            <a:avLst/>
          </a:prstGeom>
          <a:noFill/>
        </p:spPr>
        <p:txBody>
          <a:bodyPr wrap="square" rtlCol="0">
            <a:spAutoFit/>
          </a:bodyPr>
          <a:lstStyle/>
          <a:p>
            <a:pPr algn="l">
              <a:buClrTx/>
              <a:buSzTx/>
              <a:buFontTx/>
            </a:pPr>
            <a:r>
              <a:rPr kumimoji="1" lang="zh-CN" altLang="en-US" sz="2400" dirty="0">
                <a:cs typeface="+mn-ea"/>
                <a:sym typeface="+mn-lt"/>
              </a:rPr>
              <a:t>■花艺·胸花</a:t>
            </a:r>
            <a:endParaRPr kumimoji="1" lang="zh-CN" altLang="en-US" sz="2400" dirty="0">
              <a:cs typeface="+mn-ea"/>
              <a:sym typeface="+mn-lt"/>
            </a:endParaRPr>
          </a:p>
        </p:txBody>
      </p:sp>
      <p:sp>
        <p:nvSpPr>
          <p:cNvPr id="25" name="文本框 24"/>
          <p:cNvSpPr txBox="1"/>
          <p:nvPr/>
        </p:nvSpPr>
        <p:spPr>
          <a:xfrm>
            <a:off x="4510405" y="2728595"/>
            <a:ext cx="6288405" cy="657860"/>
          </a:xfrm>
          <a:prstGeom prst="rect">
            <a:avLst/>
          </a:prstGeom>
          <a:noFill/>
        </p:spPr>
        <p:txBody>
          <a:bodyPr wrap="square" rtlCol="0">
            <a:spAutoFit/>
          </a:bodyPr>
          <a:lstStyle/>
          <a:p>
            <a:pPr marL="12700" marR="5080">
              <a:lnSpc>
                <a:spcPct val="100000"/>
              </a:lnSpc>
              <a:spcBef>
                <a:spcPts val="100"/>
              </a:spcBef>
            </a:pPr>
            <a:r>
              <a:rPr lang="zh-CN" altLang="en-US" dirty="0">
                <a:cs typeface="+mn-ea"/>
                <a:sym typeface="+mn-lt"/>
              </a:rPr>
              <a:t>//</a:t>
            </a:r>
            <a:r>
              <a:rPr kumimoji="1" lang="zh-CN" altLang="en-US" dirty="0">
                <a:cs typeface="+mn-ea"/>
                <a:sym typeface="+mn-lt"/>
              </a:rPr>
              <a:t>嘉宾胸花选择湖湘省花</a:t>
            </a:r>
            <a:r>
              <a:rPr kumimoji="1" lang="en-US" altLang="zh-CN" dirty="0">
                <a:cs typeface="+mn-ea"/>
                <a:sym typeface="+mn-lt"/>
              </a:rPr>
              <a:t>—</a:t>
            </a:r>
            <a:r>
              <a:rPr kumimoji="1" lang="zh-CN" altLang="en-US" dirty="0">
                <a:cs typeface="+mn-ea"/>
                <a:sym typeface="+mn-lt"/>
              </a:rPr>
              <a:t>芙蓉花，贴合整体花艺；</a:t>
            </a:r>
            <a:endParaRPr kumimoji="1" lang="zh-CN" altLang="en-US" dirty="0">
              <a:cs typeface="+mn-ea"/>
              <a:sym typeface="+mn-lt"/>
            </a:endParaRPr>
          </a:p>
          <a:p>
            <a:pPr marL="12700" marR="5080">
              <a:lnSpc>
                <a:spcPct val="100000"/>
              </a:lnSpc>
              <a:spcBef>
                <a:spcPts val="100"/>
              </a:spcBef>
            </a:pPr>
            <a:r>
              <a:rPr lang="zh-CN" altLang="en-US" dirty="0">
                <a:cs typeface="+mn-ea"/>
                <a:sym typeface="+mn-lt"/>
              </a:rPr>
              <a:t>//</a:t>
            </a:r>
            <a:r>
              <a:rPr kumimoji="1" lang="zh-CN" altLang="en-US" dirty="0">
                <a:cs typeface="+mn-ea"/>
                <a:sym typeface="+mn-lt"/>
              </a:rPr>
              <a:t>胸花选择磁铁吸扣胸花，避免胸针将嘉宾服饰刮坏；</a:t>
            </a:r>
            <a:endParaRPr lang="zh-CN" altLang="en-US" dirty="0">
              <a:cs typeface="+mn-ea"/>
              <a:sym typeface="+mn-lt"/>
            </a:endParaRPr>
          </a:p>
        </p:txBody>
      </p:sp>
      <p:sp>
        <p:nvSpPr>
          <p:cNvPr id="26" name="文本框 25"/>
          <p:cNvSpPr txBox="1"/>
          <p:nvPr/>
        </p:nvSpPr>
        <p:spPr>
          <a:xfrm>
            <a:off x="4510405" y="1423670"/>
            <a:ext cx="6350635" cy="706755"/>
          </a:xfrm>
          <a:prstGeom prst="rect">
            <a:avLst/>
          </a:prstGeom>
          <a:noFill/>
        </p:spPr>
        <p:txBody>
          <a:bodyPr wrap="square" rtlCol="0">
            <a:spAutoFit/>
          </a:bodyPr>
          <a:lstStyle/>
          <a:p>
            <a:r>
              <a:rPr lang="en-US" altLang="zh-CN" sz="4000">
                <a:solidFill>
                  <a:schemeClr val="bg1">
                    <a:lumMod val="75000"/>
                  </a:schemeClr>
                </a:solidFill>
                <a:cs typeface="+mn-ea"/>
                <a:sym typeface="+mn-lt"/>
              </a:rPr>
              <a:t>LIVE IN LIVE</a:t>
            </a:r>
            <a:endParaRPr lang="en-US" altLang="zh-CN" sz="4000">
              <a:solidFill>
                <a:schemeClr val="bg1">
                  <a:lumMod val="75000"/>
                </a:schemeClr>
              </a:solidFill>
              <a:cs typeface="+mn-ea"/>
              <a:sym typeface="+mn-lt"/>
            </a:endParaRPr>
          </a:p>
        </p:txBody>
      </p:sp>
      <p:pic>
        <p:nvPicPr>
          <p:cNvPr id="3" name="图片 2" descr="77b4f2e3c7b088eb01cfc47a0e572af"/>
          <p:cNvPicPr>
            <a:picLocks noChangeAspect="1"/>
          </p:cNvPicPr>
          <p:nvPr/>
        </p:nvPicPr>
        <p:blipFill>
          <a:blip r:embed="rId2"/>
          <a:srcRect t="12312" b="13657"/>
          <a:stretch>
            <a:fillRect/>
          </a:stretch>
        </p:blipFill>
        <p:spPr>
          <a:xfrm>
            <a:off x="7213600" y="3884295"/>
            <a:ext cx="2501265" cy="2470150"/>
          </a:xfrm>
          <a:prstGeom prst="rect">
            <a:avLst/>
          </a:prstGeom>
        </p:spPr>
      </p:pic>
      <p:pic>
        <p:nvPicPr>
          <p:cNvPr id="5" name="图片 4" descr="ad40437725c886dd30bf9d12963a3ea"/>
          <p:cNvPicPr>
            <a:picLocks noChangeAspect="1"/>
          </p:cNvPicPr>
          <p:nvPr/>
        </p:nvPicPr>
        <p:blipFill>
          <a:blip r:embed="rId3"/>
          <a:srcRect t="24077" b="8177"/>
          <a:stretch>
            <a:fillRect/>
          </a:stretch>
        </p:blipFill>
        <p:spPr>
          <a:xfrm>
            <a:off x="4413885" y="3883660"/>
            <a:ext cx="2735580" cy="2470785"/>
          </a:xfrm>
          <a:prstGeom prst="rect">
            <a:avLst/>
          </a:prstGeom>
        </p:spPr>
      </p:pic>
      <p:pic>
        <p:nvPicPr>
          <p:cNvPr id="6" name="图片 5" descr="1993c0e135087c4efdfaf7f4e1c6512"/>
          <p:cNvPicPr>
            <a:picLocks noChangeAspect="1"/>
          </p:cNvPicPr>
          <p:nvPr/>
        </p:nvPicPr>
        <p:blipFill>
          <a:blip r:embed="rId4"/>
          <a:srcRect l="5059" t="26677" r="7235"/>
          <a:stretch>
            <a:fillRect/>
          </a:stretch>
        </p:blipFill>
        <p:spPr>
          <a:xfrm>
            <a:off x="9779635" y="3880485"/>
            <a:ext cx="2220595" cy="2473960"/>
          </a:xfrm>
          <a:prstGeom prst="rect">
            <a:avLst/>
          </a:prstGeom>
        </p:spPr>
      </p:pic>
    </p:spTree>
    <p:custDataLst>
      <p:tags r:id="rId5"/>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a:srcRect l="2545" t="992" r="8614"/>
          <a:stretch>
            <a:fillRect/>
          </a:stretch>
        </p:blipFill>
        <p:spPr>
          <a:xfrm>
            <a:off x="1038225" y="877882"/>
            <a:ext cx="3295650" cy="5503868"/>
          </a:xfrm>
          <a:prstGeom prst="rect">
            <a:avLst/>
          </a:prstGeom>
        </p:spPr>
      </p:pic>
      <p:sp>
        <p:nvSpPr>
          <p:cNvPr id="24" name="文本框 23"/>
          <p:cNvSpPr txBox="1"/>
          <p:nvPr/>
        </p:nvSpPr>
        <p:spPr>
          <a:xfrm>
            <a:off x="4510405" y="2130425"/>
            <a:ext cx="2420620" cy="460375"/>
          </a:xfrm>
          <a:prstGeom prst="rect">
            <a:avLst/>
          </a:prstGeom>
          <a:noFill/>
        </p:spPr>
        <p:txBody>
          <a:bodyPr wrap="square" rtlCol="0">
            <a:spAutoFit/>
          </a:bodyPr>
          <a:lstStyle/>
          <a:p>
            <a:pPr algn="l">
              <a:buClrTx/>
              <a:buSzTx/>
              <a:buFontTx/>
            </a:pPr>
            <a:r>
              <a:rPr kumimoji="1" lang="zh-CN" altLang="en-US" sz="2400" dirty="0">
                <a:cs typeface="+mn-ea"/>
                <a:sym typeface="+mn-lt"/>
              </a:rPr>
              <a:t>■花艺·桌面</a:t>
            </a:r>
            <a:endParaRPr kumimoji="1" lang="en-US" altLang="zh-CN" sz="2400" dirty="0">
              <a:cs typeface="+mn-ea"/>
              <a:sym typeface="+mn-lt"/>
            </a:endParaRPr>
          </a:p>
        </p:txBody>
      </p:sp>
      <p:sp>
        <p:nvSpPr>
          <p:cNvPr id="25" name="文本框 24"/>
          <p:cNvSpPr txBox="1"/>
          <p:nvPr/>
        </p:nvSpPr>
        <p:spPr>
          <a:xfrm>
            <a:off x="4510405" y="2728595"/>
            <a:ext cx="6350000" cy="1224915"/>
          </a:xfrm>
          <a:prstGeom prst="rect">
            <a:avLst/>
          </a:prstGeom>
          <a:noFill/>
        </p:spPr>
        <p:txBody>
          <a:bodyPr wrap="square" rtlCol="0">
            <a:spAutoFit/>
          </a:bodyPr>
          <a:lstStyle/>
          <a:p>
            <a:pPr marL="12700" marR="5080">
              <a:lnSpc>
                <a:spcPct val="100000"/>
              </a:lnSpc>
              <a:spcBef>
                <a:spcPts val="100"/>
              </a:spcBef>
            </a:pPr>
            <a:r>
              <a:rPr lang="zh-CN" altLang="en-US" dirty="0">
                <a:cs typeface="+mn-ea"/>
                <a:sym typeface="+mn-lt"/>
              </a:rPr>
              <a:t>//</a:t>
            </a:r>
            <a:r>
              <a:rPr kumimoji="1" lang="zh-CN" altLang="en-US" dirty="0">
                <a:cs typeface="+mn-ea"/>
                <a:sym typeface="+mn-lt"/>
              </a:rPr>
              <a:t>晚宴桌面使用花卉，均以清新淡雅为主，加入湖湘省花</a:t>
            </a:r>
            <a:r>
              <a:rPr kumimoji="1" lang="en-US" altLang="zh-CN" dirty="0">
                <a:cs typeface="+mn-ea"/>
                <a:sym typeface="+mn-lt"/>
              </a:rPr>
              <a:t>—</a:t>
            </a:r>
            <a:r>
              <a:rPr kumimoji="1" lang="zh-CN" altLang="en-US" dirty="0">
                <a:cs typeface="+mn-ea"/>
                <a:sym typeface="+mn-lt"/>
              </a:rPr>
              <a:t>芙蓉花作为特色体现；</a:t>
            </a:r>
            <a:endParaRPr kumimoji="1" lang="zh-CN" altLang="en-US" dirty="0">
              <a:cs typeface="+mn-ea"/>
              <a:sym typeface="+mn-lt"/>
            </a:endParaRPr>
          </a:p>
          <a:p>
            <a:pPr marL="12700" marR="5080">
              <a:lnSpc>
                <a:spcPct val="100000"/>
              </a:lnSpc>
              <a:spcBef>
                <a:spcPts val="100"/>
              </a:spcBef>
            </a:pPr>
            <a:r>
              <a:rPr kumimoji="1" lang="en-US" altLang="zh-CN" dirty="0">
                <a:cs typeface="+mn-ea"/>
                <a:sym typeface="+mn-lt"/>
              </a:rPr>
              <a:t>//</a:t>
            </a:r>
            <a:r>
              <a:rPr kumimoji="1" lang="zh-CN" altLang="en-US" dirty="0">
                <a:cs typeface="+mn-ea"/>
                <a:sym typeface="+mn-lt"/>
              </a:rPr>
              <a:t>台面使用金白绸缎，避免短布造成的视觉冗杂感；</a:t>
            </a:r>
            <a:endParaRPr kumimoji="1" lang="zh-CN" altLang="en-US" dirty="0">
              <a:cs typeface="+mn-ea"/>
              <a:sym typeface="+mn-lt"/>
            </a:endParaRPr>
          </a:p>
          <a:p>
            <a:pPr marL="12700" marR="5080">
              <a:lnSpc>
                <a:spcPct val="100000"/>
              </a:lnSpc>
              <a:spcBef>
                <a:spcPts val="100"/>
              </a:spcBef>
            </a:pPr>
            <a:r>
              <a:rPr lang="en-US" altLang="zh-CN" dirty="0">
                <a:cs typeface="+mn-ea"/>
                <a:sym typeface="+mn-lt"/>
              </a:rPr>
              <a:t>//</a:t>
            </a:r>
            <a:r>
              <a:rPr lang="zh-CN" altLang="en-US" dirty="0">
                <a:cs typeface="+mn-ea"/>
                <a:sym typeface="+mn-lt"/>
              </a:rPr>
              <a:t>整体呈精致感；</a:t>
            </a:r>
            <a:endParaRPr lang="zh-CN" altLang="en-US" dirty="0">
              <a:cs typeface="+mn-ea"/>
              <a:sym typeface="+mn-lt"/>
            </a:endParaRPr>
          </a:p>
        </p:txBody>
      </p:sp>
      <p:sp>
        <p:nvSpPr>
          <p:cNvPr id="26" name="文本框 25"/>
          <p:cNvSpPr txBox="1"/>
          <p:nvPr/>
        </p:nvSpPr>
        <p:spPr>
          <a:xfrm>
            <a:off x="4510405" y="1423670"/>
            <a:ext cx="6350635" cy="706755"/>
          </a:xfrm>
          <a:prstGeom prst="rect">
            <a:avLst/>
          </a:prstGeom>
          <a:noFill/>
        </p:spPr>
        <p:txBody>
          <a:bodyPr wrap="square" rtlCol="0">
            <a:spAutoFit/>
          </a:bodyPr>
          <a:lstStyle/>
          <a:p>
            <a:r>
              <a:rPr lang="en-US" altLang="zh-CN" sz="4000">
                <a:solidFill>
                  <a:schemeClr val="bg1">
                    <a:lumMod val="75000"/>
                  </a:schemeClr>
                </a:solidFill>
                <a:cs typeface="+mn-ea"/>
                <a:sym typeface="+mn-lt"/>
              </a:rPr>
              <a:t>LIVE IN LIVE</a:t>
            </a:r>
            <a:endParaRPr lang="en-US" altLang="zh-CN" sz="4000">
              <a:solidFill>
                <a:schemeClr val="bg1">
                  <a:lumMod val="75000"/>
                </a:schemeClr>
              </a:solidFill>
              <a:cs typeface="+mn-ea"/>
              <a:sym typeface="+mn-lt"/>
            </a:endParaRPr>
          </a:p>
        </p:txBody>
      </p:sp>
      <p:sp>
        <p:nvSpPr>
          <p:cNvPr id="5" name="object 5"/>
          <p:cNvSpPr/>
          <p:nvPr/>
        </p:nvSpPr>
        <p:spPr>
          <a:xfrm>
            <a:off x="4450080" y="4013835"/>
            <a:ext cx="1905635" cy="2367915"/>
          </a:xfrm>
          <a:prstGeom prst="rect">
            <a:avLst/>
          </a:prstGeom>
          <a:blipFill>
            <a:blip r:embed="rId2" cstate="print"/>
            <a:stretch>
              <a:fillRect/>
            </a:stretch>
          </a:blipFill>
        </p:spPr>
        <p:txBody>
          <a:bodyPr wrap="square" lIns="0" tIns="0" rIns="0" bIns="0" rtlCol="0"/>
          <a:lstStyle/>
          <a:p>
            <a:endParaRPr>
              <a:cs typeface="+mn-ea"/>
              <a:sym typeface="+mn-lt"/>
            </a:endParaRPr>
          </a:p>
        </p:txBody>
      </p:sp>
      <p:sp>
        <p:nvSpPr>
          <p:cNvPr id="10" name="object 6"/>
          <p:cNvSpPr/>
          <p:nvPr/>
        </p:nvSpPr>
        <p:spPr>
          <a:xfrm>
            <a:off x="6472555" y="4013835"/>
            <a:ext cx="2000885" cy="2367915"/>
          </a:xfrm>
          <a:prstGeom prst="rect">
            <a:avLst/>
          </a:prstGeom>
          <a:blipFill>
            <a:blip r:embed="rId3" cstate="print"/>
            <a:stretch>
              <a:fillRect/>
            </a:stretch>
          </a:blipFill>
        </p:spPr>
        <p:txBody>
          <a:bodyPr wrap="square" lIns="0" tIns="0" rIns="0" bIns="0" rtlCol="0"/>
          <a:lstStyle/>
          <a:p>
            <a:endParaRPr>
              <a:cs typeface="+mn-ea"/>
              <a:sym typeface="+mn-lt"/>
            </a:endParaRPr>
          </a:p>
        </p:txBody>
      </p:sp>
      <p:sp>
        <p:nvSpPr>
          <p:cNvPr id="12" name="object 8"/>
          <p:cNvSpPr/>
          <p:nvPr/>
        </p:nvSpPr>
        <p:spPr>
          <a:xfrm>
            <a:off x="8595360" y="4013835"/>
            <a:ext cx="1953260" cy="2368550"/>
          </a:xfrm>
          <a:prstGeom prst="rect">
            <a:avLst/>
          </a:prstGeom>
          <a:blipFill>
            <a:blip r:embed="rId4" cstate="print"/>
            <a:stretch>
              <a:fillRect/>
            </a:stretch>
          </a:blipFill>
        </p:spPr>
        <p:txBody>
          <a:bodyPr wrap="square" lIns="0" tIns="0" rIns="0" bIns="0" rtlCol="0"/>
          <a:lstStyle/>
          <a:p>
            <a:endParaRPr>
              <a:cs typeface="+mn-ea"/>
              <a:sym typeface="+mn-lt"/>
            </a:endParaRPr>
          </a:p>
        </p:txBody>
      </p:sp>
    </p:spTree>
    <p:custDataLst>
      <p:tags r:id="rId5"/>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rcRect r="11960"/>
          <a:stretch>
            <a:fillRect/>
          </a:stretch>
        </p:blipFill>
        <p:spPr>
          <a:xfrm>
            <a:off x="1094105" y="828675"/>
            <a:ext cx="3232785" cy="5507990"/>
          </a:xfrm>
          <a:prstGeom prst="rect">
            <a:avLst/>
          </a:prstGeom>
        </p:spPr>
      </p:pic>
      <p:pic>
        <p:nvPicPr>
          <p:cNvPr id="4" name="图片 3"/>
          <p:cNvPicPr>
            <a:picLocks noChangeAspect="1"/>
          </p:cNvPicPr>
          <p:nvPr/>
        </p:nvPicPr>
        <p:blipFill>
          <a:blip r:embed="rId2"/>
          <a:srcRect l="4945" t="5931"/>
          <a:stretch>
            <a:fillRect/>
          </a:stretch>
        </p:blipFill>
        <p:spPr>
          <a:xfrm>
            <a:off x="4413885" y="4031615"/>
            <a:ext cx="3117850" cy="2316480"/>
          </a:xfrm>
          <a:prstGeom prst="rect">
            <a:avLst/>
          </a:prstGeom>
        </p:spPr>
      </p:pic>
      <p:pic>
        <p:nvPicPr>
          <p:cNvPr id="8" name="图片 7"/>
          <p:cNvPicPr>
            <a:picLocks noChangeAspect="1"/>
          </p:cNvPicPr>
          <p:nvPr/>
        </p:nvPicPr>
        <p:blipFill>
          <a:blip r:embed="rId3"/>
          <a:srcRect t="5929" r="7839"/>
          <a:stretch>
            <a:fillRect/>
          </a:stretch>
        </p:blipFill>
        <p:spPr>
          <a:xfrm>
            <a:off x="7623810" y="4031615"/>
            <a:ext cx="3401060" cy="2317115"/>
          </a:xfrm>
          <a:prstGeom prst="rect">
            <a:avLst/>
          </a:prstGeom>
        </p:spPr>
      </p:pic>
      <p:sp>
        <p:nvSpPr>
          <p:cNvPr id="24" name="文本框 23"/>
          <p:cNvSpPr txBox="1"/>
          <p:nvPr/>
        </p:nvSpPr>
        <p:spPr>
          <a:xfrm>
            <a:off x="4510405" y="2130425"/>
            <a:ext cx="2420620" cy="460375"/>
          </a:xfrm>
          <a:prstGeom prst="rect">
            <a:avLst/>
          </a:prstGeom>
          <a:noFill/>
        </p:spPr>
        <p:txBody>
          <a:bodyPr wrap="square" rtlCol="0">
            <a:spAutoFit/>
          </a:bodyPr>
          <a:lstStyle/>
          <a:p>
            <a:pPr algn="l">
              <a:buClrTx/>
              <a:buSzTx/>
              <a:buFontTx/>
            </a:pPr>
            <a:r>
              <a:rPr kumimoji="1" lang="zh-CN" altLang="en-US" sz="2400" dirty="0">
                <a:cs typeface="+mn-ea"/>
                <a:sym typeface="+mn-lt"/>
              </a:rPr>
              <a:t>■茶歇</a:t>
            </a:r>
            <a:endParaRPr kumimoji="1" lang="en-US" altLang="zh-CN" sz="2400" dirty="0">
              <a:cs typeface="+mn-ea"/>
              <a:sym typeface="+mn-lt"/>
            </a:endParaRPr>
          </a:p>
        </p:txBody>
      </p:sp>
      <p:sp>
        <p:nvSpPr>
          <p:cNvPr id="25" name="文本框 24"/>
          <p:cNvSpPr txBox="1"/>
          <p:nvPr/>
        </p:nvSpPr>
        <p:spPr>
          <a:xfrm>
            <a:off x="4510405" y="2728595"/>
            <a:ext cx="6515100" cy="948055"/>
          </a:xfrm>
          <a:prstGeom prst="rect">
            <a:avLst/>
          </a:prstGeom>
          <a:noFill/>
        </p:spPr>
        <p:txBody>
          <a:bodyPr wrap="square" rtlCol="0">
            <a:spAutoFit/>
          </a:bodyPr>
          <a:lstStyle/>
          <a:p>
            <a:pPr marL="12700" marR="5080">
              <a:lnSpc>
                <a:spcPct val="100000"/>
              </a:lnSpc>
              <a:spcBef>
                <a:spcPts val="100"/>
              </a:spcBef>
            </a:pPr>
            <a:r>
              <a:rPr lang="zh-CN" altLang="en-US" dirty="0">
                <a:cs typeface="+mn-ea"/>
                <a:sym typeface="+mn-lt"/>
              </a:rPr>
              <a:t>//采用精致西点作为茶歇准备；</a:t>
            </a:r>
            <a:endParaRPr lang="zh-CN" altLang="en-US" dirty="0">
              <a:cs typeface="+mn-ea"/>
              <a:sym typeface="+mn-lt"/>
            </a:endParaRPr>
          </a:p>
          <a:p>
            <a:pPr marL="12700" marR="5080">
              <a:lnSpc>
                <a:spcPct val="100000"/>
              </a:lnSpc>
              <a:spcBef>
                <a:spcPts val="100"/>
              </a:spcBef>
            </a:pPr>
            <a:r>
              <a:rPr lang="en-US" altLang="zh-CN" dirty="0">
                <a:cs typeface="+mn-ea"/>
                <a:sym typeface="+mn-lt"/>
              </a:rPr>
              <a:t>//</a:t>
            </a:r>
            <a:r>
              <a:rPr lang="zh-CN" altLang="en-US" dirty="0">
                <a:cs typeface="+mn-ea"/>
                <a:sym typeface="+mn-lt"/>
              </a:rPr>
              <a:t>嘉宾入座前在茶歇区等候仪式开始；</a:t>
            </a:r>
            <a:endParaRPr lang="zh-CN" altLang="en-US" dirty="0">
              <a:cs typeface="+mn-ea"/>
              <a:sym typeface="+mn-lt"/>
            </a:endParaRPr>
          </a:p>
          <a:p>
            <a:pPr marL="12700" marR="5080">
              <a:lnSpc>
                <a:spcPct val="100000"/>
              </a:lnSpc>
              <a:spcBef>
                <a:spcPts val="100"/>
              </a:spcBef>
            </a:pPr>
            <a:r>
              <a:rPr lang="zh-CN" altLang="en-US" dirty="0">
                <a:cs typeface="+mn-ea"/>
                <a:sym typeface="+mn-lt"/>
              </a:rPr>
              <a:t>//茶歇以</a:t>
            </a:r>
            <a:r>
              <a:rPr kumimoji="1" lang="zh-CN" altLang="en-US" dirty="0">
                <a:cs typeface="+mn-ea"/>
                <a:sym typeface="+mn-lt"/>
              </a:rPr>
              <a:t>花艺装点为辅，选用清新淡雅色系表现；</a:t>
            </a:r>
            <a:endParaRPr lang="zh-CN" altLang="en-US" dirty="0">
              <a:cs typeface="+mn-ea"/>
              <a:sym typeface="+mn-lt"/>
            </a:endParaRPr>
          </a:p>
        </p:txBody>
      </p:sp>
      <p:sp>
        <p:nvSpPr>
          <p:cNvPr id="26" name="文本框 25"/>
          <p:cNvSpPr txBox="1"/>
          <p:nvPr/>
        </p:nvSpPr>
        <p:spPr>
          <a:xfrm>
            <a:off x="4510405" y="1423670"/>
            <a:ext cx="6350635" cy="706755"/>
          </a:xfrm>
          <a:prstGeom prst="rect">
            <a:avLst/>
          </a:prstGeom>
          <a:noFill/>
        </p:spPr>
        <p:txBody>
          <a:bodyPr wrap="square" rtlCol="0">
            <a:spAutoFit/>
          </a:bodyPr>
          <a:lstStyle/>
          <a:p>
            <a:r>
              <a:rPr lang="en-US" altLang="zh-CN" sz="4000">
                <a:solidFill>
                  <a:schemeClr val="bg1">
                    <a:lumMod val="75000"/>
                  </a:schemeClr>
                </a:solidFill>
                <a:cs typeface="+mn-ea"/>
                <a:sym typeface="+mn-lt"/>
              </a:rPr>
              <a:t>LIVE IN LIVE</a:t>
            </a:r>
            <a:endParaRPr lang="en-US" altLang="zh-CN" sz="4000">
              <a:solidFill>
                <a:schemeClr val="bg1">
                  <a:lumMod val="75000"/>
                </a:schemeClr>
              </a:solidFill>
              <a:cs typeface="+mn-ea"/>
              <a:sym typeface="+mn-lt"/>
            </a:endParaRPr>
          </a:p>
        </p:txBody>
      </p:sp>
    </p:spTree>
    <p:custDataLst>
      <p:tags r:id="rId4"/>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表格 7"/>
          <p:cNvGraphicFramePr/>
          <p:nvPr>
            <p:custDataLst>
              <p:tags r:id="rId1"/>
            </p:custDataLst>
          </p:nvPr>
        </p:nvGraphicFramePr>
        <p:xfrm>
          <a:off x="767080" y="570865"/>
          <a:ext cx="10649585" cy="5782945"/>
        </p:xfrm>
        <a:graphic>
          <a:graphicData uri="http://schemas.openxmlformats.org/drawingml/2006/table">
            <a:tbl>
              <a:tblPr firstRow="1" bandRow="1">
                <a:tableStyleId>{5C22544A-7EE6-4342-B048-85BDC9FD1C3A}</a:tableStyleId>
              </a:tblPr>
              <a:tblGrid>
                <a:gridCol w="1381760"/>
                <a:gridCol w="845820"/>
                <a:gridCol w="1139825"/>
                <a:gridCol w="5198110"/>
                <a:gridCol w="2084070"/>
              </a:tblGrid>
              <a:tr h="413385">
                <a:tc gridSpan="5">
                  <a:txBody>
                    <a:bodyPr/>
                    <a:lstStyle/>
                    <a:p>
                      <a:pPr algn="ctr">
                        <a:buNone/>
                      </a:pPr>
                      <a:r>
                        <a:rPr lang="zh-CN" altLang="en-US" dirty="0">
                          <a:latin typeface="+mn-lt"/>
                          <a:ea typeface="+mn-ea"/>
                          <a:cs typeface="+mn-ea"/>
                          <a:sym typeface="+mn-lt"/>
                        </a:rPr>
                        <a:t>“某某商业”</a:t>
                      </a:r>
                      <a:r>
                        <a:rPr kumimoji="1" lang="zh-CN" altLang="en-US" sz="1800" b="1" dirty="0">
                          <a:solidFill>
                            <a:schemeClr val="bg1"/>
                          </a:solidFill>
                          <a:latin typeface="+mn-lt"/>
                          <a:ea typeface="+mn-ea"/>
                          <a:cs typeface="+mn-ea"/>
                          <a:sym typeface="+mn-lt"/>
                        </a:rPr>
                        <a:t>招商发布会</a:t>
                      </a:r>
                      <a:r>
                        <a:rPr kumimoji="1" lang="en-US" altLang="zh-CN" sz="1800" b="1" dirty="0">
                          <a:solidFill>
                            <a:schemeClr val="bg1"/>
                          </a:solidFill>
                          <a:latin typeface="+mn-lt"/>
                          <a:ea typeface="+mn-ea"/>
                          <a:cs typeface="+mn-ea"/>
                          <a:sym typeface="+mn-lt"/>
                        </a:rPr>
                        <a:t>-</a:t>
                      </a:r>
                      <a:r>
                        <a:rPr kumimoji="1" lang="zh-CN" altLang="en-US" sz="1800" b="1" dirty="0">
                          <a:solidFill>
                            <a:schemeClr val="bg1"/>
                          </a:solidFill>
                          <a:latin typeface="+mn-lt"/>
                          <a:ea typeface="+mn-ea"/>
                          <a:cs typeface="+mn-ea"/>
                          <a:sym typeface="+mn-lt"/>
                        </a:rPr>
                        <a:t>活动流程</a:t>
                      </a:r>
                      <a:endParaRPr kumimoji="1" lang="zh-CN" altLang="en-US" sz="1800" b="1" dirty="0">
                        <a:solidFill>
                          <a:schemeClr val="bg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tx1"/>
                    </a:solidFill>
                  </a:tcPr>
                </a:tc>
                <a:tc hMerge="1">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ED6E2E"/>
                    </a:solidFill>
                  </a:tcPr>
                </a:tc>
                <a:tc hMerge="1">
                  <a:tcPr/>
                </a:tc>
                <a:tc hMerge="1">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ED6E2E"/>
                    </a:solidFill>
                  </a:tcPr>
                </a:tc>
                <a:tc hMerge="1">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ED6E2E"/>
                    </a:solidFill>
                  </a:tcPr>
                </a:tc>
              </a:tr>
              <a:tr h="356235">
                <a:tc>
                  <a:txBody>
                    <a:bodyPr/>
                    <a:lstStyle/>
                    <a:p>
                      <a:pPr algn="ctr">
                        <a:buClrTx/>
                        <a:buSzTx/>
                        <a:buFontTx/>
                        <a:buNone/>
                      </a:pPr>
                      <a:r>
                        <a:rPr kumimoji="1" lang="zh-CN" altLang="en-US" sz="1200" b="1" dirty="0">
                          <a:solidFill>
                            <a:schemeClr val="tx1"/>
                          </a:solidFill>
                          <a:latin typeface="+mn-lt"/>
                          <a:ea typeface="+mn-ea"/>
                          <a:cs typeface="+mn-ea"/>
                          <a:sym typeface="+mn-lt"/>
                        </a:rPr>
                        <a:t>时间</a:t>
                      </a:r>
                      <a:endParaRPr kumimoji="1" lang="zh-CN" altLang="en-US" sz="1200" b="1"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ctr">
                        <a:buClrTx/>
                        <a:buSzTx/>
                        <a:buFontTx/>
                        <a:buNone/>
                      </a:pPr>
                      <a:r>
                        <a:rPr kumimoji="1" lang="zh-CN" altLang="en-US" sz="1200" b="1" dirty="0">
                          <a:solidFill>
                            <a:schemeClr val="tx1"/>
                          </a:solidFill>
                          <a:latin typeface="+mn-lt"/>
                          <a:ea typeface="+mn-ea"/>
                          <a:cs typeface="+mn-ea"/>
                          <a:sym typeface="+mn-lt"/>
                        </a:rPr>
                        <a:t>时长</a:t>
                      </a:r>
                      <a:endParaRPr kumimoji="1" lang="zh-CN" altLang="en-US" sz="1200" b="1"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ctr">
                        <a:buClrTx/>
                        <a:buSzTx/>
                        <a:buFontTx/>
                        <a:buNone/>
                      </a:pPr>
                      <a:r>
                        <a:rPr kumimoji="1" lang="zh-CN" altLang="en-US" sz="1200" b="1" dirty="0">
                          <a:solidFill>
                            <a:schemeClr val="tx1"/>
                          </a:solidFill>
                          <a:latin typeface="+mn-lt"/>
                          <a:ea typeface="+mn-ea"/>
                          <a:cs typeface="+mn-ea"/>
                          <a:sym typeface="+mn-lt"/>
                        </a:rPr>
                        <a:t>内容</a:t>
                      </a:r>
                      <a:endParaRPr kumimoji="1" lang="zh-CN" altLang="en-US" sz="1200" b="1"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ctr">
                        <a:buClrTx/>
                        <a:buSzTx/>
                        <a:buFontTx/>
                        <a:buNone/>
                      </a:pPr>
                      <a:r>
                        <a:rPr kumimoji="1" lang="zh-CN" altLang="en-US" sz="1200" b="1" dirty="0">
                          <a:solidFill>
                            <a:schemeClr val="tx1"/>
                          </a:solidFill>
                          <a:latin typeface="+mn-lt"/>
                          <a:ea typeface="+mn-ea"/>
                          <a:cs typeface="+mn-ea"/>
                          <a:sym typeface="+mn-lt"/>
                        </a:rPr>
                        <a:t>职责</a:t>
                      </a:r>
                      <a:endParaRPr kumimoji="1" lang="zh-CN" altLang="en-US" sz="1200" b="1"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ctr">
                        <a:buClrTx/>
                        <a:buSzTx/>
                        <a:buFontTx/>
                        <a:buNone/>
                      </a:pPr>
                      <a:r>
                        <a:rPr kumimoji="1" lang="zh-CN" altLang="en-US" sz="1200" b="1" dirty="0">
                          <a:solidFill>
                            <a:schemeClr val="tx1"/>
                          </a:solidFill>
                          <a:latin typeface="+mn-lt"/>
                          <a:ea typeface="+mn-ea"/>
                          <a:cs typeface="+mn-ea"/>
                          <a:sym typeface="+mn-lt"/>
                        </a:rPr>
                        <a:t>人员</a:t>
                      </a:r>
                      <a:endParaRPr kumimoji="1" lang="zh-CN" altLang="en-US" sz="1200" b="1"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r>
              <a:tr h="480060">
                <a:tc rowSpan="3">
                  <a:txBody>
                    <a:bodyPr/>
                    <a:lstStyle/>
                    <a:p>
                      <a:pPr algn="ctr">
                        <a:buClrTx/>
                        <a:buSzTx/>
                        <a:buFontTx/>
                        <a:buNone/>
                      </a:pPr>
                      <a:r>
                        <a:rPr kumimoji="1" lang="zh-CN" altLang="en-US" sz="1200" dirty="0">
                          <a:solidFill>
                            <a:schemeClr val="tx1"/>
                          </a:solidFill>
                          <a:latin typeface="+mn-lt"/>
                          <a:ea typeface="+mn-ea"/>
                          <a:cs typeface="+mn-ea"/>
                          <a:sym typeface="+mn-lt"/>
                        </a:rPr>
                        <a:t>1</a:t>
                      </a:r>
                      <a:r>
                        <a:rPr kumimoji="1" lang="en-US" altLang="zh-CN" sz="1200" dirty="0">
                          <a:solidFill>
                            <a:schemeClr val="tx1"/>
                          </a:solidFill>
                          <a:latin typeface="+mn-lt"/>
                          <a:ea typeface="+mn-ea"/>
                          <a:cs typeface="+mn-ea"/>
                          <a:sym typeface="+mn-lt"/>
                        </a:rPr>
                        <a:t>7</a:t>
                      </a:r>
                      <a:r>
                        <a:rPr kumimoji="1" lang="zh-CN" altLang="en-US" sz="1200" dirty="0">
                          <a:solidFill>
                            <a:schemeClr val="tx1"/>
                          </a:solidFill>
                          <a:latin typeface="+mn-lt"/>
                          <a:ea typeface="+mn-ea"/>
                          <a:cs typeface="+mn-ea"/>
                          <a:sym typeface="+mn-lt"/>
                        </a:rPr>
                        <a:t>:00-1</a:t>
                      </a:r>
                      <a:r>
                        <a:rPr kumimoji="1" lang="en-US" altLang="zh-CN" sz="1200" dirty="0">
                          <a:solidFill>
                            <a:schemeClr val="tx1"/>
                          </a:solidFill>
                          <a:latin typeface="+mn-lt"/>
                          <a:ea typeface="+mn-ea"/>
                          <a:cs typeface="+mn-ea"/>
                          <a:sym typeface="+mn-lt"/>
                        </a:rPr>
                        <a:t>7</a:t>
                      </a:r>
                      <a:r>
                        <a:rPr kumimoji="1" lang="zh-CN" altLang="en-US" sz="1200" dirty="0">
                          <a:solidFill>
                            <a:schemeClr val="tx1"/>
                          </a:solidFill>
                          <a:latin typeface="+mn-lt"/>
                          <a:ea typeface="+mn-ea"/>
                          <a:cs typeface="+mn-ea"/>
                          <a:sym typeface="+mn-lt"/>
                        </a:rPr>
                        <a:t>:</a:t>
                      </a:r>
                      <a:r>
                        <a:rPr kumimoji="1" lang="en-US" altLang="zh-CN" sz="1200" dirty="0">
                          <a:solidFill>
                            <a:schemeClr val="tx1"/>
                          </a:solidFill>
                          <a:latin typeface="+mn-lt"/>
                          <a:ea typeface="+mn-ea"/>
                          <a:cs typeface="+mn-ea"/>
                          <a:sym typeface="+mn-lt"/>
                        </a:rPr>
                        <a:t>3</a:t>
                      </a:r>
                      <a:r>
                        <a:rPr kumimoji="1" lang="zh-CN" altLang="en-US" sz="1200" dirty="0">
                          <a:solidFill>
                            <a:schemeClr val="tx1"/>
                          </a:solidFill>
                          <a:latin typeface="+mn-lt"/>
                          <a:ea typeface="+mn-ea"/>
                          <a:cs typeface="+mn-ea"/>
                          <a:sym typeface="+mn-lt"/>
                        </a:rPr>
                        <a:t>0</a:t>
                      </a:r>
                      <a:endParaRPr kumimoji="1" lang="zh-CN" altLang="en-US"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rowSpan="3">
                  <a:txBody>
                    <a:bodyPr/>
                    <a:lstStyle/>
                    <a:p>
                      <a:pPr algn="ctr">
                        <a:buNone/>
                      </a:pPr>
                      <a:r>
                        <a:rPr lang="zh-CN" altLang="en-US" sz="1200" dirty="0">
                          <a:solidFill>
                            <a:schemeClr val="tx1"/>
                          </a:solidFill>
                          <a:latin typeface="+mn-lt"/>
                          <a:ea typeface="+mn-ea"/>
                          <a:cs typeface="+mn-ea"/>
                          <a:sym typeface="+mn-lt"/>
                        </a:rPr>
                        <a:t>30</a:t>
                      </a:r>
                      <a:endParaRPr kumimoji="1" lang="zh-CN" altLang="en-US"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ctr">
                        <a:buNone/>
                      </a:pPr>
                      <a:r>
                        <a:rPr kumimoji="1" lang="zh-CN" altLang="en-US" sz="1200" dirty="0">
                          <a:solidFill>
                            <a:schemeClr val="tx1"/>
                          </a:solidFill>
                          <a:latin typeface="+mn-lt"/>
                          <a:ea typeface="+mn-ea"/>
                          <a:cs typeface="+mn-ea"/>
                          <a:sym typeface="+mn-lt"/>
                        </a:rPr>
                        <a:t>嘉宾签到</a:t>
                      </a:r>
                      <a:endParaRPr kumimoji="1" lang="zh-CN" altLang="en-US"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l">
                        <a:buNone/>
                      </a:pPr>
                      <a:r>
                        <a:rPr kumimoji="1" lang="zh-CN" altLang="en-US" sz="1200" dirty="0">
                          <a:solidFill>
                            <a:schemeClr val="tx1"/>
                          </a:solidFill>
                          <a:latin typeface="+mn-lt"/>
                          <a:ea typeface="+mn-ea"/>
                          <a:cs typeface="+mn-ea"/>
                          <a:sym typeface="+mn-lt"/>
                        </a:rPr>
                        <a:t>1.礼仪引导嘉宾签到、合影留念，领取伴手礼，随后至茶歇区等候；</a:t>
                      </a:r>
                      <a:endParaRPr kumimoji="1" lang="zh-CN" altLang="en-US" sz="1200" dirty="0">
                        <a:solidFill>
                          <a:schemeClr val="tx1"/>
                        </a:solidFill>
                        <a:latin typeface="+mn-lt"/>
                        <a:ea typeface="+mn-ea"/>
                        <a:cs typeface="+mn-ea"/>
                        <a:sym typeface="+mn-lt"/>
                      </a:endParaRPr>
                    </a:p>
                    <a:p>
                      <a:pPr algn="l">
                        <a:buNone/>
                      </a:pPr>
                      <a:r>
                        <a:rPr kumimoji="1" lang="zh-CN" altLang="en-US" sz="1200" dirty="0">
                          <a:solidFill>
                            <a:schemeClr val="tx1"/>
                          </a:solidFill>
                          <a:latin typeface="+mn-lt"/>
                          <a:ea typeface="+mn-ea"/>
                          <a:cs typeface="+mn-ea"/>
                          <a:sym typeface="+mn-lt"/>
                        </a:rPr>
                        <a:t>2.弦乐四重奏暖场演奏；</a:t>
                      </a:r>
                      <a:endParaRPr kumimoji="1" lang="zh-CN" altLang="en-US"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ctr">
                        <a:buNone/>
                      </a:pPr>
                      <a:r>
                        <a:rPr kumimoji="1" lang="zh-CN" altLang="en-US" sz="1200" dirty="0">
                          <a:solidFill>
                            <a:schemeClr val="tx1"/>
                          </a:solidFill>
                          <a:latin typeface="+mn-lt"/>
                          <a:ea typeface="+mn-ea"/>
                          <a:cs typeface="+mn-ea"/>
                          <a:sym typeface="+mn-lt"/>
                        </a:rPr>
                        <a:t>签到人员、礼仪、</a:t>
                      </a:r>
                      <a:endParaRPr kumimoji="1" lang="zh-CN" altLang="en-US" sz="1200" dirty="0">
                        <a:solidFill>
                          <a:schemeClr val="tx1"/>
                        </a:solidFill>
                        <a:latin typeface="+mn-lt"/>
                        <a:ea typeface="+mn-ea"/>
                        <a:cs typeface="+mn-ea"/>
                        <a:sym typeface="+mn-lt"/>
                      </a:endParaRPr>
                    </a:p>
                    <a:p>
                      <a:pPr algn="ctr">
                        <a:buNone/>
                      </a:pPr>
                      <a:r>
                        <a:rPr kumimoji="1" lang="zh-CN" altLang="en-US" sz="1200" dirty="0">
                          <a:solidFill>
                            <a:schemeClr val="tx1"/>
                          </a:solidFill>
                          <a:latin typeface="+mn-lt"/>
                          <a:ea typeface="+mn-ea"/>
                          <a:cs typeface="+mn-ea"/>
                          <a:sym typeface="+mn-lt"/>
                        </a:rPr>
                        <a:t>弦乐演奏者</a:t>
                      </a:r>
                      <a:endParaRPr kumimoji="1" lang="zh-CN" altLang="en-US"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r>
              <a:tr h="304165">
                <a:tc vMerge="1">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vMerge="1">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ctr">
                        <a:buClrTx/>
                        <a:buSzTx/>
                        <a:buNone/>
                      </a:pPr>
                      <a:r>
                        <a:rPr kumimoji="1" lang="zh-CN" altLang="en-US" sz="1200" dirty="0">
                          <a:solidFill>
                            <a:schemeClr val="tx1"/>
                          </a:solidFill>
                          <a:latin typeface="+mn-lt"/>
                          <a:ea typeface="+mn-ea"/>
                          <a:cs typeface="+mn-ea"/>
                          <a:sym typeface="+mn-lt"/>
                        </a:rPr>
                        <a:t>宣传片播放</a:t>
                      </a:r>
                      <a:endParaRPr kumimoji="1" lang="zh-CN" altLang="en-US"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l">
                        <a:buClrTx/>
                        <a:buSzTx/>
                        <a:buNone/>
                      </a:pPr>
                      <a:r>
                        <a:rPr kumimoji="1" lang="zh-CN" altLang="en-US" sz="1200" dirty="0">
                          <a:solidFill>
                            <a:schemeClr val="tx1"/>
                          </a:solidFill>
                          <a:latin typeface="+mn-lt"/>
                          <a:ea typeface="+mn-ea"/>
                          <a:cs typeface="+mn-ea"/>
                          <a:sym typeface="+mn-lt"/>
                        </a:rPr>
                        <a:t>招商宣传片持续播放；</a:t>
                      </a:r>
                      <a:endParaRPr kumimoji="1" lang="zh-CN" altLang="en-US" sz="1200" b="1" dirty="0">
                        <a:solidFill>
                          <a:srgbClr val="ED6E2E"/>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ctr">
                        <a:buNone/>
                      </a:pPr>
                      <a:r>
                        <a:rPr kumimoji="1" lang="zh-CN" altLang="en-US" sz="1200" dirty="0">
                          <a:solidFill>
                            <a:schemeClr val="tx1"/>
                          </a:solidFill>
                          <a:latin typeface="+mn-lt"/>
                          <a:ea typeface="+mn-ea"/>
                          <a:cs typeface="+mn-ea"/>
                          <a:sym typeface="+mn-lt"/>
                        </a:rPr>
                        <a:t>技术老师</a:t>
                      </a:r>
                      <a:endParaRPr kumimoji="1" lang="zh-CN" altLang="en-US"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r>
              <a:tr h="304165">
                <a:tc vMerge="1">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vMerge="1">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ctr">
                        <a:buClrTx/>
                        <a:buSzTx/>
                        <a:buNone/>
                      </a:pPr>
                      <a:r>
                        <a:rPr kumimoji="1" lang="zh-CN" altLang="en-US" sz="1200" dirty="0">
                          <a:solidFill>
                            <a:schemeClr val="tx1"/>
                          </a:solidFill>
                          <a:latin typeface="+mn-lt"/>
                          <a:ea typeface="+mn-ea"/>
                          <a:cs typeface="+mn-ea"/>
                          <a:sym typeface="+mn-lt"/>
                        </a:rPr>
                        <a:t>嘉宾入场</a:t>
                      </a:r>
                      <a:endParaRPr kumimoji="1" lang="zh-CN" altLang="en-US"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l">
                        <a:buClrTx/>
                        <a:buSzTx/>
                        <a:buNone/>
                      </a:pPr>
                      <a:r>
                        <a:rPr kumimoji="1" lang="zh-CN" altLang="en-US" sz="1200" dirty="0">
                          <a:solidFill>
                            <a:schemeClr val="tx1"/>
                          </a:solidFill>
                          <a:latin typeface="+mn-lt"/>
                          <a:ea typeface="+mn-ea"/>
                          <a:cs typeface="+mn-ea"/>
                          <a:sym typeface="+mn-lt"/>
                        </a:rPr>
                        <a:t>主持人引导嘉宾入座，提示活动即将开始；</a:t>
                      </a:r>
                      <a:endParaRPr kumimoji="1" lang="en-US" altLang="zh-CN" sz="1200" b="1"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ctr">
                        <a:buNone/>
                      </a:pPr>
                      <a:r>
                        <a:rPr kumimoji="1" lang="zh-CN" altLang="en-US" sz="1200" dirty="0">
                          <a:solidFill>
                            <a:schemeClr val="tx1"/>
                          </a:solidFill>
                          <a:latin typeface="+mn-lt"/>
                          <a:ea typeface="+mn-ea"/>
                          <a:cs typeface="+mn-ea"/>
                          <a:sym typeface="+mn-lt"/>
                        </a:rPr>
                        <a:t>礼仪</a:t>
                      </a:r>
                      <a:endParaRPr kumimoji="1" lang="zh-CN" altLang="en-US"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r>
              <a:tr h="328295">
                <a:tc>
                  <a:txBody>
                    <a:bodyPr/>
                    <a:lstStyle/>
                    <a:p>
                      <a:pPr algn="ctr">
                        <a:buClrTx/>
                        <a:buSzTx/>
                        <a:buFontTx/>
                        <a:buNone/>
                      </a:pPr>
                      <a:r>
                        <a:rPr kumimoji="1" lang="en-US" altLang="zh-CN" sz="1200" dirty="0">
                          <a:solidFill>
                            <a:schemeClr val="tx1"/>
                          </a:solidFill>
                          <a:latin typeface="+mn-lt"/>
                          <a:ea typeface="+mn-ea"/>
                          <a:cs typeface="+mn-ea"/>
                          <a:sym typeface="+mn-lt"/>
                        </a:rPr>
                        <a:t>17:30</a:t>
                      </a:r>
                      <a:endParaRPr kumimoji="1" lang="en-US" altLang="zh-CN"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ctr">
                        <a:buNone/>
                      </a:pPr>
                      <a:r>
                        <a:rPr kumimoji="1" lang="en-US" altLang="zh-CN" sz="1200" dirty="0">
                          <a:solidFill>
                            <a:schemeClr val="tx1"/>
                          </a:solidFill>
                          <a:latin typeface="+mn-lt"/>
                          <a:ea typeface="+mn-ea"/>
                          <a:cs typeface="+mn-ea"/>
                          <a:sym typeface="+mn-lt"/>
                        </a:rPr>
                        <a:t>/</a:t>
                      </a:r>
                      <a:endParaRPr kumimoji="1" lang="en-US" altLang="zh-CN"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ctr">
                        <a:buNone/>
                      </a:pPr>
                      <a:r>
                        <a:rPr kumimoji="1" lang="zh-CN" altLang="en-US" sz="1200" dirty="0">
                          <a:solidFill>
                            <a:schemeClr val="tx1"/>
                          </a:solidFill>
                          <a:latin typeface="+mn-lt"/>
                          <a:ea typeface="+mn-ea"/>
                          <a:cs typeface="+mn-ea"/>
                          <a:sym typeface="+mn-lt"/>
                        </a:rPr>
                        <a:t>倒计时视频</a:t>
                      </a:r>
                      <a:endParaRPr kumimoji="1" lang="zh-CN" altLang="en-US"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l">
                        <a:buNone/>
                      </a:pPr>
                      <a:r>
                        <a:rPr kumimoji="1" lang="zh-CN" altLang="en-US" sz="1200" dirty="0">
                          <a:solidFill>
                            <a:schemeClr val="tx1"/>
                          </a:solidFill>
                          <a:latin typeface="+mn-lt"/>
                          <a:ea typeface="+mn-ea"/>
                          <a:cs typeface="+mn-ea"/>
                          <a:sym typeface="+mn-lt"/>
                        </a:rPr>
                        <a:t>整点播放活动倒计时视频，提醒与会嘉宾活动马上开始；</a:t>
                      </a:r>
                      <a:endParaRPr kumimoji="1" lang="zh-CN" altLang="en-US"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ctr">
                        <a:buNone/>
                      </a:pPr>
                      <a:r>
                        <a:rPr kumimoji="1" lang="zh-CN" altLang="en-US" sz="1200" dirty="0">
                          <a:solidFill>
                            <a:schemeClr val="tx1"/>
                          </a:solidFill>
                          <a:latin typeface="+mn-lt"/>
                          <a:ea typeface="+mn-ea"/>
                          <a:cs typeface="+mn-ea"/>
                          <a:sym typeface="+mn-lt"/>
                        </a:rPr>
                        <a:t>技术老师</a:t>
                      </a:r>
                      <a:endParaRPr kumimoji="1" lang="zh-CN" altLang="en-US"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r>
              <a:tr h="328295">
                <a:tc>
                  <a:txBody>
                    <a:bodyPr/>
                    <a:lstStyle/>
                    <a:p>
                      <a:pPr algn="ctr">
                        <a:buClrTx/>
                        <a:buSzTx/>
                        <a:buFontTx/>
                        <a:buNone/>
                      </a:pPr>
                      <a:r>
                        <a:rPr kumimoji="1" lang="en-US" altLang="zh-CN" sz="1200" dirty="0">
                          <a:solidFill>
                            <a:schemeClr val="tx1"/>
                          </a:solidFill>
                          <a:latin typeface="+mn-lt"/>
                          <a:ea typeface="+mn-ea"/>
                          <a:cs typeface="+mn-ea"/>
                          <a:sym typeface="+mn-lt"/>
                        </a:rPr>
                        <a:t>17:30-17:32</a:t>
                      </a:r>
                      <a:endParaRPr kumimoji="1" lang="zh-CN" altLang="en-US"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ctr">
                        <a:buNone/>
                      </a:pPr>
                      <a:r>
                        <a:rPr kumimoji="1" lang="en-US" altLang="zh-CN" sz="1200" dirty="0">
                          <a:solidFill>
                            <a:schemeClr val="tx1"/>
                          </a:solidFill>
                          <a:latin typeface="+mn-lt"/>
                          <a:ea typeface="+mn-ea"/>
                          <a:cs typeface="+mn-ea"/>
                          <a:sym typeface="+mn-lt"/>
                        </a:rPr>
                        <a:t>2</a:t>
                      </a:r>
                      <a:endParaRPr kumimoji="1" lang="en-US" altLang="zh-CN"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ctr">
                        <a:buNone/>
                      </a:pPr>
                      <a:r>
                        <a:rPr kumimoji="1" lang="zh-CN" altLang="en-US" sz="1200" dirty="0">
                          <a:solidFill>
                            <a:schemeClr val="tx1"/>
                          </a:solidFill>
                          <a:latin typeface="+mn-lt"/>
                          <a:ea typeface="+mn-ea"/>
                          <a:cs typeface="+mn-ea"/>
                          <a:sym typeface="+mn-lt"/>
                        </a:rPr>
                        <a:t>灯光秀</a:t>
                      </a:r>
                      <a:endParaRPr kumimoji="1" lang="zh-CN" altLang="en-US"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l">
                        <a:buNone/>
                      </a:pPr>
                      <a:r>
                        <a:rPr kumimoji="1" lang="zh-CN" altLang="en-US" sz="1200" dirty="0">
                          <a:solidFill>
                            <a:schemeClr val="tx1"/>
                          </a:solidFill>
                          <a:latin typeface="+mn-lt"/>
                          <a:ea typeface="+mn-ea"/>
                          <a:cs typeface="+mn-ea"/>
                          <a:sym typeface="+mn-lt"/>
                        </a:rPr>
                        <a:t>舞美配合声光电在开始之初进行酷炫灯光秀，开启未来新征途</a:t>
                      </a:r>
                      <a:endParaRPr kumimoji="1" lang="zh-CN" altLang="en-US"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ctr">
                        <a:buNone/>
                      </a:pPr>
                      <a:r>
                        <a:rPr kumimoji="1" lang="zh-CN" altLang="en-US" sz="1200" dirty="0">
                          <a:solidFill>
                            <a:schemeClr val="tx1"/>
                          </a:solidFill>
                          <a:latin typeface="+mn-lt"/>
                          <a:ea typeface="+mn-ea"/>
                          <a:cs typeface="+mn-ea"/>
                          <a:sym typeface="+mn-lt"/>
                        </a:rPr>
                        <a:t>技术老师</a:t>
                      </a:r>
                      <a:endParaRPr kumimoji="1" lang="zh-CN" altLang="en-US"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r>
              <a:tr h="328295">
                <a:tc>
                  <a:txBody>
                    <a:bodyPr/>
                    <a:lstStyle/>
                    <a:p>
                      <a:pPr algn="ctr">
                        <a:buClrTx/>
                        <a:buSzTx/>
                        <a:buFontTx/>
                        <a:buNone/>
                      </a:pPr>
                      <a:r>
                        <a:rPr kumimoji="1" lang="zh-CN" altLang="en-US" sz="1200" dirty="0">
                          <a:solidFill>
                            <a:schemeClr val="tx1"/>
                          </a:solidFill>
                          <a:latin typeface="+mn-lt"/>
                          <a:ea typeface="+mn-ea"/>
                          <a:cs typeface="+mn-ea"/>
                          <a:sym typeface="+mn-lt"/>
                        </a:rPr>
                        <a:t>1</a:t>
                      </a:r>
                      <a:r>
                        <a:rPr kumimoji="1" lang="en-US" altLang="zh-CN" sz="1200" dirty="0">
                          <a:solidFill>
                            <a:schemeClr val="tx1"/>
                          </a:solidFill>
                          <a:latin typeface="+mn-lt"/>
                          <a:ea typeface="+mn-ea"/>
                          <a:cs typeface="+mn-ea"/>
                          <a:sym typeface="+mn-lt"/>
                        </a:rPr>
                        <a:t>7</a:t>
                      </a:r>
                      <a:r>
                        <a:rPr kumimoji="1" lang="zh-CN" altLang="en-US" sz="1200" dirty="0">
                          <a:solidFill>
                            <a:schemeClr val="tx1"/>
                          </a:solidFill>
                          <a:latin typeface="+mn-lt"/>
                          <a:ea typeface="+mn-ea"/>
                          <a:cs typeface="+mn-ea"/>
                          <a:sym typeface="+mn-lt"/>
                        </a:rPr>
                        <a:t>:3</a:t>
                      </a:r>
                      <a:r>
                        <a:rPr kumimoji="1" lang="en-US" altLang="zh-CN" sz="1200" dirty="0">
                          <a:solidFill>
                            <a:schemeClr val="tx1"/>
                          </a:solidFill>
                          <a:latin typeface="+mn-lt"/>
                          <a:ea typeface="+mn-ea"/>
                          <a:cs typeface="+mn-ea"/>
                          <a:sym typeface="+mn-lt"/>
                        </a:rPr>
                        <a:t>2</a:t>
                      </a:r>
                      <a:r>
                        <a:rPr kumimoji="1" lang="zh-CN" altLang="en-US" sz="1200" dirty="0">
                          <a:solidFill>
                            <a:schemeClr val="tx1"/>
                          </a:solidFill>
                          <a:latin typeface="+mn-lt"/>
                          <a:ea typeface="+mn-ea"/>
                          <a:cs typeface="+mn-ea"/>
                          <a:sym typeface="+mn-lt"/>
                        </a:rPr>
                        <a:t>-1</a:t>
                      </a:r>
                      <a:r>
                        <a:rPr kumimoji="1" lang="en-US" altLang="zh-CN" sz="1200" dirty="0">
                          <a:solidFill>
                            <a:schemeClr val="tx1"/>
                          </a:solidFill>
                          <a:latin typeface="+mn-lt"/>
                          <a:ea typeface="+mn-ea"/>
                          <a:cs typeface="+mn-ea"/>
                          <a:sym typeface="+mn-lt"/>
                        </a:rPr>
                        <a:t>7</a:t>
                      </a:r>
                      <a:r>
                        <a:rPr kumimoji="1" lang="zh-CN" altLang="en-US" sz="1200" dirty="0">
                          <a:solidFill>
                            <a:schemeClr val="tx1"/>
                          </a:solidFill>
                          <a:latin typeface="+mn-lt"/>
                          <a:ea typeface="+mn-ea"/>
                          <a:cs typeface="+mn-ea"/>
                          <a:sym typeface="+mn-lt"/>
                        </a:rPr>
                        <a:t>:3</a:t>
                      </a:r>
                      <a:r>
                        <a:rPr kumimoji="1" lang="en-US" altLang="zh-CN" sz="1200" dirty="0">
                          <a:solidFill>
                            <a:schemeClr val="tx1"/>
                          </a:solidFill>
                          <a:latin typeface="+mn-lt"/>
                          <a:ea typeface="+mn-ea"/>
                          <a:cs typeface="+mn-ea"/>
                          <a:sym typeface="+mn-lt"/>
                        </a:rPr>
                        <a:t>7</a:t>
                      </a:r>
                      <a:endParaRPr kumimoji="1" lang="en-US" altLang="zh-CN"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ctr">
                        <a:buNone/>
                      </a:pPr>
                      <a:r>
                        <a:rPr kumimoji="1" lang="zh-CN" altLang="en-US" sz="1200" dirty="0">
                          <a:solidFill>
                            <a:schemeClr val="tx1"/>
                          </a:solidFill>
                          <a:latin typeface="+mn-lt"/>
                          <a:ea typeface="+mn-ea"/>
                          <a:cs typeface="+mn-ea"/>
                          <a:sym typeface="+mn-lt"/>
                        </a:rPr>
                        <a:t>5</a:t>
                      </a:r>
                      <a:endParaRPr kumimoji="1" lang="zh-CN" altLang="en-US"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ctr">
                        <a:buNone/>
                      </a:pPr>
                      <a:r>
                        <a:rPr kumimoji="1" lang="zh-CN" altLang="en-US" sz="1200" dirty="0">
                          <a:solidFill>
                            <a:schemeClr val="tx1"/>
                          </a:solidFill>
                          <a:latin typeface="+mn-lt"/>
                          <a:ea typeface="+mn-ea"/>
                          <a:cs typeface="+mn-ea"/>
                          <a:sym typeface="+mn-lt"/>
                        </a:rPr>
                        <a:t>开场舞</a:t>
                      </a:r>
                      <a:endParaRPr kumimoji="1" lang="zh-CN" altLang="en-US"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l">
                        <a:buNone/>
                      </a:pPr>
                      <a:r>
                        <a:rPr kumimoji="1" lang="zh-CN" altLang="en-US" sz="1200" dirty="0">
                          <a:solidFill>
                            <a:schemeClr val="tx1"/>
                          </a:solidFill>
                          <a:latin typeface="+mn-lt"/>
                          <a:ea typeface="+mn-ea"/>
                          <a:cs typeface="+mn-ea"/>
                          <a:sym typeface="+mn-lt"/>
                        </a:rPr>
                        <a:t>沉浸式情景秀舞蹈《</a:t>
                      </a:r>
                      <a:r>
                        <a:rPr kumimoji="1" lang="en-US" altLang="zh-CN" sz="1200" dirty="0">
                          <a:solidFill>
                            <a:schemeClr val="tx1"/>
                          </a:solidFill>
                          <a:latin typeface="+mn-lt"/>
                          <a:ea typeface="+mn-ea"/>
                          <a:cs typeface="+mn-ea"/>
                          <a:sym typeface="+mn-lt"/>
                        </a:rPr>
                        <a:t>LOVE IN LIVE</a:t>
                      </a:r>
                      <a:r>
                        <a:rPr kumimoji="1" lang="zh-CN" altLang="en-US" sz="1200" dirty="0">
                          <a:solidFill>
                            <a:schemeClr val="tx1"/>
                          </a:solidFill>
                          <a:latin typeface="+mn-lt"/>
                          <a:ea typeface="+mn-ea"/>
                          <a:cs typeface="+mn-ea"/>
                          <a:sym typeface="+mn-lt"/>
                        </a:rPr>
                        <a:t>》</a:t>
                      </a:r>
                      <a:r>
                        <a:rPr kumimoji="1" lang="en-US" altLang="zh-CN" sz="1200" dirty="0">
                          <a:solidFill>
                            <a:schemeClr val="tx1"/>
                          </a:solidFill>
                          <a:latin typeface="+mn-lt"/>
                          <a:ea typeface="+mn-ea"/>
                          <a:cs typeface="+mn-ea"/>
                          <a:sym typeface="+mn-lt"/>
                        </a:rPr>
                        <a:t>—</a:t>
                      </a:r>
                      <a:r>
                        <a:rPr kumimoji="1" lang="zh-CN" altLang="en-US" sz="1200" dirty="0">
                          <a:solidFill>
                            <a:schemeClr val="tx1"/>
                          </a:solidFill>
                          <a:latin typeface="+mn-lt"/>
                          <a:ea typeface="+mn-ea"/>
                          <a:cs typeface="+mn-ea"/>
                          <a:sym typeface="+mn-lt"/>
                        </a:rPr>
                        <a:t>主题定制开场舞</a:t>
                      </a:r>
                      <a:endParaRPr kumimoji="1" lang="zh-CN" altLang="en-US"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ctr">
                        <a:buNone/>
                      </a:pPr>
                      <a:r>
                        <a:rPr kumimoji="1" lang="zh-CN" altLang="en-US" sz="1200" dirty="0">
                          <a:solidFill>
                            <a:schemeClr val="tx1"/>
                          </a:solidFill>
                          <a:latin typeface="+mn-lt"/>
                          <a:ea typeface="+mn-ea"/>
                          <a:cs typeface="+mn-ea"/>
                          <a:sym typeface="+mn-lt"/>
                        </a:rPr>
                        <a:t>开场舞舞蹈演员</a:t>
                      </a:r>
                      <a:endParaRPr kumimoji="1" lang="zh-CN" altLang="en-US"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r>
              <a:tr h="457200">
                <a:tc>
                  <a:txBody>
                    <a:bodyPr/>
                    <a:lstStyle/>
                    <a:p>
                      <a:pPr algn="ctr">
                        <a:buClrTx/>
                        <a:buSzTx/>
                        <a:buFontTx/>
                        <a:buNone/>
                      </a:pPr>
                      <a:r>
                        <a:rPr kumimoji="1" lang="zh-CN" altLang="en-US" sz="1200" dirty="0">
                          <a:solidFill>
                            <a:schemeClr val="tx1"/>
                          </a:solidFill>
                          <a:latin typeface="+mn-lt"/>
                          <a:ea typeface="+mn-ea"/>
                          <a:cs typeface="+mn-ea"/>
                          <a:sym typeface="+mn-lt"/>
                        </a:rPr>
                        <a:t>1</a:t>
                      </a:r>
                      <a:r>
                        <a:rPr kumimoji="1" lang="en-US" altLang="zh-CN" sz="1200" dirty="0">
                          <a:solidFill>
                            <a:schemeClr val="tx1"/>
                          </a:solidFill>
                          <a:latin typeface="+mn-lt"/>
                          <a:ea typeface="+mn-ea"/>
                          <a:cs typeface="+mn-ea"/>
                          <a:sym typeface="+mn-lt"/>
                        </a:rPr>
                        <a:t>7</a:t>
                      </a:r>
                      <a:r>
                        <a:rPr kumimoji="1" lang="zh-CN" altLang="en-US" sz="1200" dirty="0">
                          <a:solidFill>
                            <a:schemeClr val="tx1"/>
                          </a:solidFill>
                          <a:latin typeface="+mn-lt"/>
                          <a:ea typeface="+mn-ea"/>
                          <a:cs typeface="+mn-ea"/>
                          <a:sym typeface="+mn-lt"/>
                        </a:rPr>
                        <a:t>:3</a:t>
                      </a:r>
                      <a:r>
                        <a:rPr kumimoji="1" lang="en-US" altLang="zh-CN" sz="1200" dirty="0">
                          <a:solidFill>
                            <a:schemeClr val="tx1"/>
                          </a:solidFill>
                          <a:latin typeface="+mn-lt"/>
                          <a:ea typeface="+mn-ea"/>
                          <a:cs typeface="+mn-ea"/>
                          <a:sym typeface="+mn-lt"/>
                        </a:rPr>
                        <a:t>7</a:t>
                      </a:r>
                      <a:r>
                        <a:rPr kumimoji="1" lang="zh-CN" altLang="en-US" sz="1200" dirty="0">
                          <a:solidFill>
                            <a:schemeClr val="tx1"/>
                          </a:solidFill>
                          <a:latin typeface="+mn-lt"/>
                          <a:ea typeface="+mn-ea"/>
                          <a:cs typeface="+mn-ea"/>
                          <a:sym typeface="+mn-lt"/>
                        </a:rPr>
                        <a:t>-1</a:t>
                      </a:r>
                      <a:r>
                        <a:rPr kumimoji="1" lang="en-US" altLang="zh-CN" sz="1200" dirty="0">
                          <a:solidFill>
                            <a:schemeClr val="tx1"/>
                          </a:solidFill>
                          <a:latin typeface="+mn-lt"/>
                          <a:ea typeface="+mn-ea"/>
                          <a:cs typeface="+mn-ea"/>
                          <a:sym typeface="+mn-lt"/>
                        </a:rPr>
                        <a:t>7</a:t>
                      </a:r>
                      <a:r>
                        <a:rPr kumimoji="1" lang="zh-CN" altLang="en-US" sz="1200" dirty="0">
                          <a:solidFill>
                            <a:schemeClr val="tx1"/>
                          </a:solidFill>
                          <a:latin typeface="+mn-lt"/>
                          <a:ea typeface="+mn-ea"/>
                          <a:cs typeface="+mn-ea"/>
                          <a:sym typeface="+mn-lt"/>
                        </a:rPr>
                        <a:t>:40</a:t>
                      </a:r>
                      <a:endParaRPr kumimoji="1" lang="zh-CN" altLang="en-US"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ctr">
                        <a:buNone/>
                      </a:pPr>
                      <a:r>
                        <a:rPr kumimoji="1" lang="en-US" altLang="zh-CN" sz="1200" dirty="0">
                          <a:solidFill>
                            <a:schemeClr val="tx1"/>
                          </a:solidFill>
                          <a:latin typeface="+mn-lt"/>
                          <a:ea typeface="+mn-ea"/>
                          <a:cs typeface="+mn-ea"/>
                          <a:sym typeface="+mn-lt"/>
                        </a:rPr>
                        <a:t>3</a:t>
                      </a:r>
                      <a:endParaRPr kumimoji="1" lang="en-US" altLang="zh-CN"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ctr">
                        <a:buNone/>
                      </a:pPr>
                      <a:r>
                        <a:rPr kumimoji="1" lang="zh-CN" altLang="en-US" sz="1200" dirty="0">
                          <a:solidFill>
                            <a:schemeClr val="tx1"/>
                          </a:solidFill>
                          <a:latin typeface="+mn-lt"/>
                          <a:ea typeface="+mn-ea"/>
                          <a:cs typeface="+mn-ea"/>
                          <a:sym typeface="+mn-lt"/>
                        </a:rPr>
                        <a:t>主持人开场</a:t>
                      </a:r>
                      <a:endParaRPr kumimoji="1" lang="zh-CN" altLang="en-US"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l">
                        <a:buNone/>
                      </a:pPr>
                      <a:r>
                        <a:rPr kumimoji="1" lang="zh-CN" altLang="en-US" sz="1200" dirty="0">
                          <a:solidFill>
                            <a:schemeClr val="tx1"/>
                          </a:solidFill>
                          <a:latin typeface="+mn-lt"/>
                          <a:ea typeface="+mn-ea"/>
                          <a:cs typeface="+mn-ea"/>
                          <a:sym typeface="+mn-lt"/>
                        </a:rPr>
                        <a:t>主持人开场，宣读莅临领导及嘉宾，释放活动信息；</a:t>
                      </a:r>
                      <a:endParaRPr kumimoji="1" lang="zh-CN" altLang="en-US"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ctr">
                        <a:buNone/>
                      </a:pPr>
                      <a:r>
                        <a:rPr kumimoji="1" lang="zh-CN" altLang="en-US" sz="1200" dirty="0">
                          <a:solidFill>
                            <a:schemeClr val="tx1"/>
                          </a:solidFill>
                          <a:latin typeface="+mn-lt"/>
                          <a:ea typeface="+mn-ea"/>
                          <a:cs typeface="+mn-ea"/>
                          <a:sym typeface="+mn-lt"/>
                        </a:rPr>
                        <a:t>主持人</a:t>
                      </a:r>
                      <a:endParaRPr kumimoji="1" lang="zh-CN" altLang="en-US"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r>
              <a:tr h="371475">
                <a:tc>
                  <a:txBody>
                    <a:bodyPr/>
                    <a:lstStyle/>
                    <a:p>
                      <a:pPr algn="ctr">
                        <a:buClrTx/>
                        <a:buSzTx/>
                        <a:buFontTx/>
                        <a:buNone/>
                      </a:pPr>
                      <a:r>
                        <a:rPr kumimoji="1" lang="zh-CN" altLang="en-US" sz="1200" dirty="0">
                          <a:solidFill>
                            <a:schemeClr val="tx1"/>
                          </a:solidFill>
                          <a:latin typeface="+mn-lt"/>
                          <a:ea typeface="+mn-ea"/>
                          <a:cs typeface="+mn-ea"/>
                          <a:sym typeface="+mn-lt"/>
                        </a:rPr>
                        <a:t>1</a:t>
                      </a:r>
                      <a:r>
                        <a:rPr kumimoji="1" lang="en-US" altLang="zh-CN" sz="1200" dirty="0">
                          <a:solidFill>
                            <a:schemeClr val="tx1"/>
                          </a:solidFill>
                          <a:latin typeface="+mn-lt"/>
                          <a:ea typeface="+mn-ea"/>
                          <a:cs typeface="+mn-ea"/>
                          <a:sym typeface="+mn-lt"/>
                        </a:rPr>
                        <a:t>7</a:t>
                      </a:r>
                      <a:r>
                        <a:rPr kumimoji="1" lang="zh-CN" altLang="en-US" sz="1200" dirty="0">
                          <a:solidFill>
                            <a:schemeClr val="tx1"/>
                          </a:solidFill>
                          <a:latin typeface="+mn-lt"/>
                          <a:ea typeface="+mn-ea"/>
                          <a:cs typeface="+mn-ea"/>
                          <a:sym typeface="+mn-lt"/>
                        </a:rPr>
                        <a:t>:40-1</a:t>
                      </a:r>
                      <a:r>
                        <a:rPr kumimoji="1" lang="en-US" altLang="zh-CN" sz="1200" dirty="0">
                          <a:solidFill>
                            <a:schemeClr val="tx1"/>
                          </a:solidFill>
                          <a:latin typeface="+mn-lt"/>
                          <a:ea typeface="+mn-ea"/>
                          <a:cs typeface="+mn-ea"/>
                          <a:sym typeface="+mn-lt"/>
                        </a:rPr>
                        <a:t>7</a:t>
                      </a:r>
                      <a:r>
                        <a:rPr kumimoji="1" lang="zh-CN" altLang="en-US" sz="1200" dirty="0">
                          <a:solidFill>
                            <a:schemeClr val="tx1"/>
                          </a:solidFill>
                          <a:latin typeface="+mn-lt"/>
                          <a:ea typeface="+mn-ea"/>
                          <a:cs typeface="+mn-ea"/>
                          <a:sym typeface="+mn-lt"/>
                        </a:rPr>
                        <a:t>:</a:t>
                      </a:r>
                      <a:r>
                        <a:rPr kumimoji="1" lang="en-US" altLang="zh-CN" sz="1200" dirty="0">
                          <a:solidFill>
                            <a:schemeClr val="tx1"/>
                          </a:solidFill>
                          <a:latin typeface="+mn-lt"/>
                          <a:ea typeface="+mn-ea"/>
                          <a:cs typeface="+mn-ea"/>
                          <a:sym typeface="+mn-lt"/>
                        </a:rPr>
                        <a:t>45</a:t>
                      </a:r>
                      <a:endParaRPr kumimoji="1" lang="en-US" altLang="zh-CN"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ctr">
                        <a:buNone/>
                      </a:pPr>
                      <a:r>
                        <a:rPr kumimoji="1" lang="en-US" altLang="zh-CN" sz="1200" dirty="0">
                          <a:solidFill>
                            <a:schemeClr val="tx1"/>
                          </a:solidFill>
                          <a:latin typeface="+mn-lt"/>
                          <a:ea typeface="+mn-ea"/>
                          <a:cs typeface="+mn-ea"/>
                          <a:sym typeface="+mn-lt"/>
                        </a:rPr>
                        <a:t>5</a:t>
                      </a:r>
                      <a:endParaRPr kumimoji="1" lang="en-US" altLang="zh-CN"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ctr">
                        <a:buNone/>
                      </a:pPr>
                      <a:r>
                        <a:rPr kumimoji="1" lang="zh-CN" altLang="en-US" sz="1200" dirty="0">
                          <a:solidFill>
                            <a:schemeClr val="tx1"/>
                          </a:solidFill>
                          <a:latin typeface="+mn-lt"/>
                          <a:ea typeface="+mn-ea"/>
                          <a:cs typeface="+mn-ea"/>
                          <a:sym typeface="+mn-lt"/>
                        </a:rPr>
                        <a:t>领导致辞</a:t>
                      </a:r>
                      <a:r>
                        <a:rPr kumimoji="1" lang="en-US" altLang="zh-CN" sz="1200" dirty="0">
                          <a:solidFill>
                            <a:schemeClr val="tx1"/>
                          </a:solidFill>
                          <a:latin typeface="+mn-lt"/>
                          <a:ea typeface="+mn-ea"/>
                          <a:cs typeface="+mn-ea"/>
                          <a:sym typeface="+mn-lt"/>
                        </a:rPr>
                        <a:t>1</a:t>
                      </a:r>
                      <a:endParaRPr kumimoji="1" lang="en-US" altLang="zh-CN"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rowSpan="2">
                  <a:txBody>
                    <a:bodyPr/>
                    <a:lstStyle/>
                    <a:p>
                      <a:pPr algn="l">
                        <a:buNone/>
                      </a:pPr>
                      <a:r>
                        <a:rPr kumimoji="1" lang="zh-CN" altLang="en-US" sz="1200" dirty="0">
                          <a:solidFill>
                            <a:schemeClr val="tx1"/>
                          </a:solidFill>
                          <a:latin typeface="+mn-lt"/>
                          <a:ea typeface="+mn-ea"/>
                          <a:cs typeface="+mn-ea"/>
                          <a:sym typeface="+mn-lt"/>
                        </a:rPr>
                        <a:t>主持人邀请领导致辞；</a:t>
                      </a:r>
                      <a:endParaRPr kumimoji="1" lang="en-US" altLang="zh-CN"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rowSpan="2">
                  <a:txBody>
                    <a:bodyPr/>
                    <a:lstStyle/>
                    <a:p>
                      <a:pPr algn="ctr">
                        <a:buNone/>
                      </a:pPr>
                      <a:r>
                        <a:rPr lang="zh-CN" altLang="en-US" sz="1200" dirty="0">
                          <a:solidFill>
                            <a:schemeClr val="tx1"/>
                          </a:solidFill>
                          <a:latin typeface="+mn-lt"/>
                          <a:ea typeface="+mn-ea"/>
                          <a:cs typeface="+mn-ea"/>
                          <a:sym typeface="+mn-lt"/>
                        </a:rPr>
                        <a:t>领导</a:t>
                      </a:r>
                      <a:endParaRPr kumimoji="1" lang="zh-CN" altLang="en-US"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r>
              <a:tr h="356870">
                <a:tc>
                  <a:txBody>
                    <a:bodyPr/>
                    <a:lstStyle/>
                    <a:p>
                      <a:pPr algn="ctr">
                        <a:buClrTx/>
                        <a:buSzTx/>
                        <a:buFontTx/>
                        <a:buNone/>
                      </a:pPr>
                      <a:r>
                        <a:rPr kumimoji="1" lang="zh-CN" altLang="en-US" sz="1200" dirty="0">
                          <a:solidFill>
                            <a:schemeClr val="tx1"/>
                          </a:solidFill>
                          <a:latin typeface="+mn-lt"/>
                          <a:ea typeface="+mn-ea"/>
                          <a:cs typeface="+mn-ea"/>
                          <a:sym typeface="+mn-lt"/>
                        </a:rPr>
                        <a:t>1</a:t>
                      </a:r>
                      <a:r>
                        <a:rPr kumimoji="1" lang="en-US" altLang="zh-CN" sz="1200" dirty="0">
                          <a:solidFill>
                            <a:schemeClr val="tx1"/>
                          </a:solidFill>
                          <a:latin typeface="+mn-lt"/>
                          <a:ea typeface="+mn-ea"/>
                          <a:cs typeface="+mn-ea"/>
                          <a:sym typeface="+mn-lt"/>
                        </a:rPr>
                        <a:t>7</a:t>
                      </a:r>
                      <a:r>
                        <a:rPr kumimoji="1" lang="zh-CN" altLang="en-US" sz="1200" dirty="0">
                          <a:solidFill>
                            <a:schemeClr val="tx1"/>
                          </a:solidFill>
                          <a:latin typeface="+mn-lt"/>
                          <a:ea typeface="+mn-ea"/>
                          <a:cs typeface="+mn-ea"/>
                          <a:sym typeface="+mn-lt"/>
                        </a:rPr>
                        <a:t>:</a:t>
                      </a:r>
                      <a:r>
                        <a:rPr kumimoji="1" lang="en-US" altLang="zh-CN" sz="1200" dirty="0">
                          <a:solidFill>
                            <a:schemeClr val="tx1"/>
                          </a:solidFill>
                          <a:latin typeface="+mn-lt"/>
                          <a:ea typeface="+mn-ea"/>
                          <a:cs typeface="+mn-ea"/>
                          <a:sym typeface="+mn-lt"/>
                        </a:rPr>
                        <a:t>45</a:t>
                      </a:r>
                      <a:r>
                        <a:rPr kumimoji="1" lang="zh-CN" altLang="en-US" sz="1200" dirty="0">
                          <a:solidFill>
                            <a:schemeClr val="tx1"/>
                          </a:solidFill>
                          <a:latin typeface="+mn-lt"/>
                          <a:ea typeface="+mn-ea"/>
                          <a:cs typeface="+mn-ea"/>
                          <a:sym typeface="+mn-lt"/>
                        </a:rPr>
                        <a:t>-1</a:t>
                      </a:r>
                      <a:r>
                        <a:rPr kumimoji="1" lang="en-US" altLang="zh-CN" sz="1200" dirty="0">
                          <a:solidFill>
                            <a:schemeClr val="tx1"/>
                          </a:solidFill>
                          <a:latin typeface="+mn-lt"/>
                          <a:ea typeface="+mn-ea"/>
                          <a:cs typeface="+mn-ea"/>
                          <a:sym typeface="+mn-lt"/>
                        </a:rPr>
                        <a:t>7</a:t>
                      </a:r>
                      <a:r>
                        <a:rPr kumimoji="1" lang="zh-CN" altLang="en-US" sz="1200" dirty="0">
                          <a:solidFill>
                            <a:schemeClr val="tx1"/>
                          </a:solidFill>
                          <a:latin typeface="+mn-lt"/>
                          <a:ea typeface="+mn-ea"/>
                          <a:cs typeface="+mn-ea"/>
                          <a:sym typeface="+mn-lt"/>
                        </a:rPr>
                        <a:t>:</a:t>
                      </a:r>
                      <a:r>
                        <a:rPr kumimoji="1" lang="en-US" altLang="zh-CN" sz="1200" dirty="0">
                          <a:solidFill>
                            <a:schemeClr val="tx1"/>
                          </a:solidFill>
                          <a:latin typeface="+mn-lt"/>
                          <a:ea typeface="+mn-ea"/>
                          <a:cs typeface="+mn-ea"/>
                          <a:sym typeface="+mn-lt"/>
                        </a:rPr>
                        <a:t>50</a:t>
                      </a:r>
                      <a:endParaRPr kumimoji="1" lang="en-US" altLang="zh-CN"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ctr">
                        <a:buNone/>
                      </a:pPr>
                      <a:r>
                        <a:rPr kumimoji="1" lang="en-US" altLang="zh-CN" sz="1200" dirty="0">
                          <a:solidFill>
                            <a:schemeClr val="tx1"/>
                          </a:solidFill>
                          <a:latin typeface="+mn-lt"/>
                          <a:ea typeface="+mn-ea"/>
                          <a:cs typeface="+mn-ea"/>
                          <a:sym typeface="+mn-lt"/>
                        </a:rPr>
                        <a:t>5</a:t>
                      </a:r>
                      <a:endParaRPr kumimoji="1" lang="en-US" altLang="zh-CN"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ctr">
                        <a:buNone/>
                      </a:pPr>
                      <a:r>
                        <a:rPr kumimoji="1" lang="zh-CN" altLang="en-US" sz="1200" dirty="0">
                          <a:solidFill>
                            <a:schemeClr val="tx1"/>
                          </a:solidFill>
                          <a:latin typeface="+mn-lt"/>
                          <a:ea typeface="+mn-ea"/>
                          <a:cs typeface="+mn-ea"/>
                          <a:sym typeface="+mn-lt"/>
                        </a:rPr>
                        <a:t>领导致辞</a:t>
                      </a:r>
                      <a:r>
                        <a:rPr kumimoji="1" lang="en-US" altLang="zh-CN" sz="1200" dirty="0">
                          <a:solidFill>
                            <a:schemeClr val="tx1"/>
                          </a:solidFill>
                          <a:latin typeface="+mn-lt"/>
                          <a:ea typeface="+mn-ea"/>
                          <a:cs typeface="+mn-ea"/>
                          <a:sym typeface="+mn-lt"/>
                        </a:rPr>
                        <a:t>2</a:t>
                      </a:r>
                      <a:endParaRPr kumimoji="1" lang="en-US" altLang="zh-CN"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vMerge="1">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vMerge="1">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r>
              <a:tr h="457200">
                <a:tc>
                  <a:txBody>
                    <a:bodyPr/>
                    <a:lstStyle/>
                    <a:p>
                      <a:pPr algn="ctr">
                        <a:buClrTx/>
                        <a:buSzTx/>
                        <a:buFontTx/>
                        <a:buNone/>
                      </a:pPr>
                      <a:r>
                        <a:rPr kumimoji="1" lang="zh-CN" altLang="en-US" sz="1200" dirty="0">
                          <a:solidFill>
                            <a:schemeClr val="tx1"/>
                          </a:solidFill>
                          <a:latin typeface="+mn-lt"/>
                          <a:ea typeface="+mn-ea"/>
                          <a:cs typeface="+mn-ea"/>
                          <a:sym typeface="+mn-lt"/>
                        </a:rPr>
                        <a:t>1</a:t>
                      </a:r>
                      <a:r>
                        <a:rPr kumimoji="1" lang="en-US" altLang="zh-CN" sz="1200" dirty="0">
                          <a:solidFill>
                            <a:schemeClr val="tx1"/>
                          </a:solidFill>
                          <a:latin typeface="+mn-lt"/>
                          <a:ea typeface="+mn-ea"/>
                          <a:cs typeface="+mn-ea"/>
                          <a:sym typeface="+mn-lt"/>
                        </a:rPr>
                        <a:t>7</a:t>
                      </a:r>
                      <a:r>
                        <a:rPr kumimoji="1" lang="zh-CN" altLang="en-US" sz="1200" dirty="0">
                          <a:solidFill>
                            <a:schemeClr val="tx1"/>
                          </a:solidFill>
                          <a:latin typeface="+mn-lt"/>
                          <a:ea typeface="+mn-ea"/>
                          <a:cs typeface="+mn-ea"/>
                          <a:sym typeface="+mn-lt"/>
                        </a:rPr>
                        <a:t>:</a:t>
                      </a:r>
                      <a:r>
                        <a:rPr kumimoji="1" lang="en-US" sz="1200" dirty="0">
                          <a:solidFill>
                            <a:schemeClr val="tx1"/>
                          </a:solidFill>
                          <a:latin typeface="+mn-lt"/>
                          <a:ea typeface="+mn-ea"/>
                          <a:cs typeface="+mn-ea"/>
                          <a:sym typeface="+mn-lt"/>
                        </a:rPr>
                        <a:t>50</a:t>
                      </a:r>
                      <a:r>
                        <a:rPr kumimoji="1" lang="zh-CN" altLang="en-US" sz="1200" dirty="0">
                          <a:solidFill>
                            <a:schemeClr val="tx1"/>
                          </a:solidFill>
                          <a:latin typeface="+mn-lt"/>
                          <a:ea typeface="+mn-ea"/>
                          <a:cs typeface="+mn-ea"/>
                          <a:sym typeface="+mn-lt"/>
                        </a:rPr>
                        <a:t>-1</a:t>
                      </a:r>
                      <a:r>
                        <a:rPr kumimoji="1" lang="en-US" altLang="zh-CN" sz="1200" dirty="0">
                          <a:solidFill>
                            <a:schemeClr val="tx1"/>
                          </a:solidFill>
                          <a:latin typeface="+mn-lt"/>
                          <a:ea typeface="+mn-ea"/>
                          <a:cs typeface="+mn-ea"/>
                          <a:sym typeface="+mn-lt"/>
                        </a:rPr>
                        <a:t>8</a:t>
                      </a:r>
                      <a:r>
                        <a:rPr kumimoji="1" lang="zh-CN" altLang="en-US" sz="1200" dirty="0">
                          <a:solidFill>
                            <a:schemeClr val="tx1"/>
                          </a:solidFill>
                          <a:latin typeface="+mn-lt"/>
                          <a:ea typeface="+mn-ea"/>
                          <a:cs typeface="+mn-ea"/>
                          <a:sym typeface="+mn-lt"/>
                        </a:rPr>
                        <a:t>:</a:t>
                      </a:r>
                      <a:r>
                        <a:rPr kumimoji="1" lang="en-US" sz="1200" dirty="0">
                          <a:solidFill>
                            <a:schemeClr val="tx1"/>
                          </a:solidFill>
                          <a:latin typeface="+mn-lt"/>
                          <a:ea typeface="+mn-ea"/>
                          <a:cs typeface="+mn-ea"/>
                          <a:sym typeface="+mn-lt"/>
                        </a:rPr>
                        <a:t>00</a:t>
                      </a:r>
                      <a:endParaRPr kumimoji="1" lang="en-US"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ctr">
                        <a:buNone/>
                      </a:pPr>
                      <a:r>
                        <a:rPr kumimoji="1" lang="en-US" altLang="zh-CN" sz="1200" dirty="0">
                          <a:solidFill>
                            <a:schemeClr val="tx1"/>
                          </a:solidFill>
                          <a:latin typeface="+mn-lt"/>
                          <a:ea typeface="+mn-ea"/>
                          <a:cs typeface="+mn-ea"/>
                          <a:sym typeface="+mn-lt"/>
                        </a:rPr>
                        <a:t>10</a:t>
                      </a:r>
                      <a:endParaRPr kumimoji="1" lang="en-US" altLang="zh-CN"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ctr">
                        <a:buNone/>
                      </a:pPr>
                      <a:r>
                        <a:rPr kumimoji="1" lang="zh-CN" altLang="en-US" sz="1200" dirty="0">
                          <a:solidFill>
                            <a:schemeClr val="tx1"/>
                          </a:solidFill>
                          <a:latin typeface="+mn-lt"/>
                          <a:ea typeface="+mn-ea"/>
                          <a:cs typeface="+mn-ea"/>
                          <a:sym typeface="+mn-lt"/>
                        </a:rPr>
                        <a:t>项目介绍</a:t>
                      </a:r>
                      <a:endParaRPr kumimoji="1" lang="zh-CN" altLang="en-US" sz="1200" dirty="0">
                        <a:solidFill>
                          <a:schemeClr val="tx1"/>
                        </a:solidFill>
                        <a:latin typeface="+mn-lt"/>
                        <a:ea typeface="+mn-ea"/>
                        <a:cs typeface="+mn-ea"/>
                        <a:sym typeface="+mn-lt"/>
                      </a:endParaRPr>
                    </a:p>
                    <a:p>
                      <a:pPr algn="ctr">
                        <a:buNone/>
                      </a:pPr>
                      <a:r>
                        <a:rPr kumimoji="1" lang="zh-CN" altLang="en-US" sz="1200" dirty="0">
                          <a:solidFill>
                            <a:schemeClr val="tx1"/>
                          </a:solidFill>
                          <a:latin typeface="+mn-lt"/>
                          <a:ea typeface="+mn-ea"/>
                          <a:cs typeface="+mn-ea"/>
                          <a:sym typeface="+mn-lt"/>
                        </a:rPr>
                        <a:t>/招商推介</a:t>
                      </a:r>
                      <a:endParaRPr kumimoji="1" lang="zh-CN" altLang="en-US"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l">
                        <a:buNone/>
                      </a:pPr>
                      <a:r>
                        <a:rPr kumimoji="1" lang="zh-CN" altLang="en-US" sz="1200" dirty="0">
                          <a:solidFill>
                            <a:schemeClr val="tx1"/>
                          </a:solidFill>
                          <a:latin typeface="+mn-lt"/>
                          <a:ea typeface="+mn-ea"/>
                          <a:cs typeface="+mn-ea"/>
                          <a:sym typeface="+mn-lt"/>
                        </a:rPr>
                        <a:t>主持人串场，邀请项目负责人进行项目介绍，同时进行招商推介；</a:t>
                      </a:r>
                      <a:endParaRPr kumimoji="1" lang="zh-CN" altLang="en-US"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ctr">
                        <a:buNone/>
                      </a:pPr>
                      <a:r>
                        <a:rPr kumimoji="1" lang="zh-CN" altLang="en-US" sz="1200" dirty="0">
                          <a:solidFill>
                            <a:schemeClr val="tx1"/>
                          </a:solidFill>
                          <a:latin typeface="+mn-lt"/>
                          <a:ea typeface="+mn-ea"/>
                          <a:cs typeface="+mn-ea"/>
                          <a:sym typeface="+mn-lt"/>
                        </a:rPr>
                        <a:t>项目负责人</a:t>
                      </a:r>
                      <a:r>
                        <a:rPr kumimoji="1" lang="en-US" altLang="zh-CN" sz="1200" dirty="0">
                          <a:solidFill>
                            <a:schemeClr val="tx1"/>
                          </a:solidFill>
                          <a:latin typeface="+mn-lt"/>
                          <a:ea typeface="+mn-ea"/>
                          <a:cs typeface="+mn-ea"/>
                          <a:sym typeface="+mn-lt"/>
                        </a:rPr>
                        <a:t>/</a:t>
                      </a:r>
                      <a:r>
                        <a:rPr kumimoji="1" lang="zh-CN" altLang="en-US" sz="1200" dirty="0">
                          <a:solidFill>
                            <a:schemeClr val="tx1"/>
                          </a:solidFill>
                          <a:latin typeface="+mn-lt"/>
                          <a:ea typeface="+mn-ea"/>
                          <a:cs typeface="+mn-ea"/>
                          <a:sym typeface="+mn-lt"/>
                        </a:rPr>
                        <a:t>推介人</a:t>
                      </a:r>
                      <a:endParaRPr kumimoji="1" lang="zh-CN" altLang="en-US"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r>
              <a:tr h="464820">
                <a:tc>
                  <a:txBody>
                    <a:bodyPr/>
                    <a:lstStyle/>
                    <a:p>
                      <a:pPr algn="ctr">
                        <a:buClrTx/>
                        <a:buSzTx/>
                        <a:buFontTx/>
                        <a:buNone/>
                      </a:pPr>
                      <a:r>
                        <a:rPr kumimoji="1" lang="zh-CN" altLang="en-US" sz="1200" dirty="0">
                          <a:solidFill>
                            <a:schemeClr val="tx1"/>
                          </a:solidFill>
                          <a:latin typeface="+mn-lt"/>
                          <a:ea typeface="+mn-ea"/>
                          <a:cs typeface="+mn-ea"/>
                          <a:sym typeface="+mn-lt"/>
                        </a:rPr>
                        <a:t>1</a:t>
                      </a:r>
                      <a:r>
                        <a:rPr kumimoji="1" lang="en-US" altLang="zh-CN" sz="1200" dirty="0">
                          <a:solidFill>
                            <a:schemeClr val="tx1"/>
                          </a:solidFill>
                          <a:latin typeface="+mn-lt"/>
                          <a:ea typeface="+mn-ea"/>
                          <a:cs typeface="+mn-ea"/>
                          <a:sym typeface="+mn-lt"/>
                        </a:rPr>
                        <a:t>8</a:t>
                      </a:r>
                      <a:r>
                        <a:rPr kumimoji="1" lang="zh-CN" altLang="en-US" sz="1200" dirty="0">
                          <a:solidFill>
                            <a:schemeClr val="tx1"/>
                          </a:solidFill>
                          <a:latin typeface="+mn-lt"/>
                          <a:ea typeface="+mn-ea"/>
                          <a:cs typeface="+mn-ea"/>
                          <a:sym typeface="+mn-lt"/>
                        </a:rPr>
                        <a:t>:</a:t>
                      </a:r>
                      <a:r>
                        <a:rPr kumimoji="1" lang="en-US" sz="1200" dirty="0">
                          <a:solidFill>
                            <a:schemeClr val="tx1"/>
                          </a:solidFill>
                          <a:latin typeface="+mn-lt"/>
                          <a:ea typeface="+mn-ea"/>
                          <a:cs typeface="+mn-ea"/>
                          <a:sym typeface="+mn-lt"/>
                        </a:rPr>
                        <a:t>00</a:t>
                      </a:r>
                      <a:r>
                        <a:rPr kumimoji="1" lang="zh-CN" altLang="en-US" sz="1200" dirty="0">
                          <a:solidFill>
                            <a:schemeClr val="tx1"/>
                          </a:solidFill>
                          <a:latin typeface="+mn-lt"/>
                          <a:ea typeface="+mn-ea"/>
                          <a:cs typeface="+mn-ea"/>
                          <a:sym typeface="+mn-lt"/>
                        </a:rPr>
                        <a:t>-1</a:t>
                      </a:r>
                      <a:r>
                        <a:rPr kumimoji="1" lang="en-US" altLang="zh-CN" sz="1200" dirty="0">
                          <a:solidFill>
                            <a:schemeClr val="tx1"/>
                          </a:solidFill>
                          <a:latin typeface="+mn-lt"/>
                          <a:ea typeface="+mn-ea"/>
                          <a:cs typeface="+mn-ea"/>
                          <a:sym typeface="+mn-lt"/>
                        </a:rPr>
                        <a:t>8</a:t>
                      </a:r>
                      <a:r>
                        <a:rPr kumimoji="1" lang="zh-CN" altLang="en-US" sz="1200" dirty="0">
                          <a:solidFill>
                            <a:schemeClr val="tx1"/>
                          </a:solidFill>
                          <a:latin typeface="+mn-lt"/>
                          <a:ea typeface="+mn-ea"/>
                          <a:cs typeface="+mn-ea"/>
                          <a:sym typeface="+mn-lt"/>
                        </a:rPr>
                        <a:t>:</a:t>
                      </a:r>
                      <a:r>
                        <a:rPr kumimoji="1" lang="en-US" sz="1200" dirty="0">
                          <a:solidFill>
                            <a:schemeClr val="tx1"/>
                          </a:solidFill>
                          <a:latin typeface="+mn-lt"/>
                          <a:ea typeface="+mn-ea"/>
                          <a:cs typeface="+mn-ea"/>
                          <a:sym typeface="+mn-lt"/>
                        </a:rPr>
                        <a:t>05</a:t>
                      </a:r>
                      <a:endParaRPr kumimoji="1" lang="en-US"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ctr">
                        <a:buNone/>
                      </a:pPr>
                      <a:r>
                        <a:rPr kumimoji="1" lang="en-US" altLang="zh-CN" sz="1200" dirty="0">
                          <a:solidFill>
                            <a:schemeClr val="tx1"/>
                          </a:solidFill>
                          <a:latin typeface="+mn-lt"/>
                          <a:ea typeface="+mn-ea"/>
                          <a:cs typeface="+mn-ea"/>
                          <a:sym typeface="+mn-lt"/>
                        </a:rPr>
                        <a:t>5</a:t>
                      </a:r>
                      <a:endParaRPr kumimoji="1" lang="en-US" altLang="zh-CN"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ctr">
                        <a:buNone/>
                      </a:pPr>
                      <a:r>
                        <a:rPr kumimoji="1" lang="zh-CN" altLang="en-US" sz="1200" dirty="0">
                          <a:solidFill>
                            <a:schemeClr val="tx1"/>
                          </a:solidFill>
                          <a:latin typeface="+mn-lt"/>
                          <a:ea typeface="+mn-ea"/>
                          <a:cs typeface="+mn-ea"/>
                          <a:sym typeface="+mn-lt"/>
                        </a:rPr>
                        <a:t>启动仪式</a:t>
                      </a:r>
                      <a:endParaRPr kumimoji="1" lang="zh-CN" altLang="en-US"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l">
                        <a:buNone/>
                      </a:pPr>
                      <a:r>
                        <a:rPr kumimoji="1" lang="zh-CN" altLang="en-US" sz="1200" dirty="0">
                          <a:solidFill>
                            <a:schemeClr val="tx1"/>
                          </a:solidFill>
                          <a:latin typeface="+mn-lt"/>
                          <a:ea typeface="+mn-ea"/>
                          <a:cs typeface="+mn-ea"/>
                          <a:sym typeface="+mn-lt"/>
                        </a:rPr>
                        <a:t>主持人串场，邀请领导及相关商户进行启动仪式；（视频互动启动）</a:t>
                      </a:r>
                      <a:endParaRPr kumimoji="1" lang="zh-CN" altLang="en-US"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ctr">
                        <a:buNone/>
                      </a:pPr>
                      <a:r>
                        <a:rPr kumimoji="1" lang="zh-CN" altLang="en-US" sz="1200" dirty="0">
                          <a:solidFill>
                            <a:schemeClr val="tx1"/>
                          </a:solidFill>
                          <a:latin typeface="+mn-lt"/>
                          <a:ea typeface="+mn-ea"/>
                          <a:cs typeface="+mn-ea"/>
                          <a:sym typeface="+mn-lt"/>
                        </a:rPr>
                        <a:t>领导、品牌商户代表</a:t>
                      </a:r>
                      <a:endParaRPr kumimoji="1" lang="zh-CN" altLang="en-US"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r>
              <a:tr h="422910">
                <a:tc>
                  <a:txBody>
                    <a:bodyPr/>
                    <a:lstStyle/>
                    <a:p>
                      <a:pPr algn="ctr">
                        <a:buClrTx/>
                        <a:buSzTx/>
                        <a:buFontTx/>
                        <a:buNone/>
                      </a:pPr>
                      <a:r>
                        <a:rPr kumimoji="1" lang="zh-CN" altLang="en-US" sz="1200" dirty="0">
                          <a:solidFill>
                            <a:schemeClr val="tx1"/>
                          </a:solidFill>
                          <a:latin typeface="+mn-lt"/>
                          <a:ea typeface="+mn-ea"/>
                          <a:cs typeface="+mn-ea"/>
                          <a:sym typeface="+mn-lt"/>
                        </a:rPr>
                        <a:t>1</a:t>
                      </a:r>
                      <a:r>
                        <a:rPr kumimoji="1" lang="en-US" altLang="zh-CN" sz="1200" dirty="0">
                          <a:solidFill>
                            <a:schemeClr val="tx1"/>
                          </a:solidFill>
                          <a:latin typeface="+mn-lt"/>
                          <a:ea typeface="+mn-ea"/>
                          <a:cs typeface="+mn-ea"/>
                          <a:sym typeface="+mn-lt"/>
                        </a:rPr>
                        <a:t>8</a:t>
                      </a:r>
                      <a:r>
                        <a:rPr kumimoji="1" lang="zh-CN" altLang="en-US" sz="1200" dirty="0">
                          <a:solidFill>
                            <a:schemeClr val="tx1"/>
                          </a:solidFill>
                          <a:latin typeface="+mn-lt"/>
                          <a:ea typeface="+mn-ea"/>
                          <a:cs typeface="+mn-ea"/>
                          <a:sym typeface="+mn-lt"/>
                        </a:rPr>
                        <a:t>:</a:t>
                      </a:r>
                      <a:r>
                        <a:rPr kumimoji="1" lang="en-US" altLang="zh-CN" sz="1200" dirty="0">
                          <a:solidFill>
                            <a:schemeClr val="tx1"/>
                          </a:solidFill>
                          <a:latin typeface="+mn-lt"/>
                          <a:ea typeface="+mn-ea"/>
                          <a:cs typeface="+mn-ea"/>
                          <a:sym typeface="+mn-lt"/>
                        </a:rPr>
                        <a:t>05</a:t>
                      </a:r>
                      <a:r>
                        <a:rPr kumimoji="1" lang="zh-CN" altLang="en-US" sz="1200" dirty="0">
                          <a:solidFill>
                            <a:schemeClr val="tx1"/>
                          </a:solidFill>
                          <a:latin typeface="+mn-lt"/>
                          <a:ea typeface="+mn-ea"/>
                          <a:cs typeface="+mn-ea"/>
                          <a:sym typeface="+mn-lt"/>
                        </a:rPr>
                        <a:t>-1</a:t>
                      </a:r>
                      <a:r>
                        <a:rPr kumimoji="1" lang="en-US" altLang="zh-CN" sz="1200" dirty="0">
                          <a:solidFill>
                            <a:schemeClr val="tx1"/>
                          </a:solidFill>
                          <a:latin typeface="+mn-lt"/>
                          <a:ea typeface="+mn-ea"/>
                          <a:cs typeface="+mn-ea"/>
                          <a:sym typeface="+mn-lt"/>
                        </a:rPr>
                        <a:t>8</a:t>
                      </a:r>
                      <a:r>
                        <a:rPr kumimoji="1" lang="zh-CN" altLang="en-US" sz="1200" dirty="0">
                          <a:solidFill>
                            <a:schemeClr val="tx1"/>
                          </a:solidFill>
                          <a:latin typeface="+mn-lt"/>
                          <a:ea typeface="+mn-ea"/>
                          <a:cs typeface="+mn-ea"/>
                          <a:sym typeface="+mn-lt"/>
                        </a:rPr>
                        <a:t>:</a:t>
                      </a:r>
                      <a:r>
                        <a:rPr kumimoji="1" lang="en-US" altLang="zh-CN" sz="1200" dirty="0">
                          <a:solidFill>
                            <a:schemeClr val="tx1"/>
                          </a:solidFill>
                          <a:latin typeface="+mn-lt"/>
                          <a:ea typeface="+mn-ea"/>
                          <a:cs typeface="+mn-ea"/>
                          <a:sym typeface="+mn-lt"/>
                        </a:rPr>
                        <a:t>10</a:t>
                      </a:r>
                      <a:endParaRPr kumimoji="1" lang="en-US" altLang="zh-CN"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ctr">
                        <a:buNone/>
                      </a:pPr>
                      <a:r>
                        <a:rPr kumimoji="1" lang="zh-CN" altLang="en-US" sz="1200" dirty="0">
                          <a:solidFill>
                            <a:schemeClr val="tx1"/>
                          </a:solidFill>
                          <a:latin typeface="+mn-lt"/>
                          <a:ea typeface="+mn-ea"/>
                          <a:cs typeface="+mn-ea"/>
                          <a:sym typeface="+mn-lt"/>
                        </a:rPr>
                        <a:t>5</a:t>
                      </a:r>
                      <a:endParaRPr kumimoji="1" lang="zh-CN" altLang="en-US"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ctr">
                        <a:buNone/>
                      </a:pPr>
                      <a:r>
                        <a:rPr kumimoji="1" lang="zh-CN" altLang="en-US" sz="1200" dirty="0">
                          <a:solidFill>
                            <a:schemeClr val="tx1"/>
                          </a:solidFill>
                          <a:latin typeface="+mn-lt"/>
                          <a:ea typeface="+mn-ea"/>
                          <a:cs typeface="+mn-ea"/>
                          <a:sym typeface="+mn-lt"/>
                        </a:rPr>
                        <a:t>签约仪式</a:t>
                      </a:r>
                      <a:endParaRPr kumimoji="1" lang="zh-CN" altLang="en-US"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l">
                        <a:buNone/>
                      </a:pPr>
                      <a:r>
                        <a:rPr kumimoji="1" lang="en-US" altLang="zh-CN" sz="1200" dirty="0">
                          <a:solidFill>
                            <a:schemeClr val="tx1"/>
                          </a:solidFill>
                          <a:latin typeface="+mn-lt"/>
                          <a:ea typeface="+mn-ea"/>
                          <a:cs typeface="+mn-ea"/>
                          <a:sym typeface="+mn-lt"/>
                        </a:rPr>
                        <a:t>1.</a:t>
                      </a:r>
                      <a:r>
                        <a:rPr kumimoji="1" lang="zh-CN" altLang="en-US" sz="1200" dirty="0">
                          <a:solidFill>
                            <a:schemeClr val="tx1"/>
                          </a:solidFill>
                          <a:latin typeface="+mn-lt"/>
                          <a:ea typeface="+mn-ea"/>
                          <a:cs typeface="+mn-ea"/>
                          <a:sym typeface="+mn-lt"/>
                        </a:rPr>
                        <a:t>主持人串场，邀请相关领导及品牌商户代表进行电子签约仪式</a:t>
                      </a:r>
                      <a:endParaRPr kumimoji="1" lang="zh-CN" altLang="en-US" sz="1200" dirty="0">
                        <a:solidFill>
                          <a:schemeClr val="tx1"/>
                        </a:solidFill>
                        <a:latin typeface="+mn-lt"/>
                        <a:ea typeface="+mn-ea"/>
                        <a:cs typeface="+mn-ea"/>
                        <a:sym typeface="+mn-lt"/>
                      </a:endParaRPr>
                    </a:p>
                    <a:p>
                      <a:pPr algn="l">
                        <a:buNone/>
                      </a:pPr>
                      <a:r>
                        <a:rPr kumimoji="1" lang="en-US" altLang="zh-CN" sz="1200" dirty="0">
                          <a:solidFill>
                            <a:schemeClr val="tx1"/>
                          </a:solidFill>
                          <a:latin typeface="+mn-lt"/>
                          <a:ea typeface="+mn-ea"/>
                          <a:cs typeface="+mn-ea"/>
                          <a:sym typeface="+mn-lt"/>
                        </a:rPr>
                        <a:t>2.</a:t>
                      </a:r>
                      <a:r>
                        <a:rPr kumimoji="1" lang="zh-CN" altLang="en-US" sz="1200" dirty="0">
                          <a:solidFill>
                            <a:schemeClr val="tx1"/>
                          </a:solidFill>
                          <a:latin typeface="+mn-lt"/>
                          <a:ea typeface="+mn-ea"/>
                          <a:cs typeface="+mn-ea"/>
                          <a:sym typeface="+mn-lt"/>
                        </a:rPr>
                        <a:t>舞台特效开启；</a:t>
                      </a:r>
                      <a:endParaRPr kumimoji="1" lang="zh-CN" altLang="en-US"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ctr">
                        <a:buNone/>
                      </a:pPr>
                      <a:r>
                        <a:rPr kumimoji="1" lang="zh-CN" altLang="en-US" sz="1200" dirty="0">
                          <a:solidFill>
                            <a:schemeClr val="tx1"/>
                          </a:solidFill>
                          <a:latin typeface="+mn-lt"/>
                          <a:ea typeface="+mn-ea"/>
                          <a:cs typeface="+mn-ea"/>
                          <a:sym typeface="+mn-lt"/>
                        </a:rPr>
                        <a:t>领导、品牌商户代表、礼仪</a:t>
                      </a:r>
                      <a:endParaRPr kumimoji="1" lang="zh-CN" altLang="en-US"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r>
              <a:tr h="375285">
                <a:tc>
                  <a:txBody>
                    <a:bodyPr/>
                    <a:lstStyle/>
                    <a:p>
                      <a:pPr algn="ctr">
                        <a:buClrTx/>
                        <a:buSzTx/>
                        <a:buFontTx/>
                        <a:buNone/>
                      </a:pPr>
                      <a:r>
                        <a:rPr kumimoji="1" lang="zh-CN" altLang="en-US" sz="1200" dirty="0">
                          <a:solidFill>
                            <a:schemeClr val="tx1"/>
                          </a:solidFill>
                          <a:latin typeface="+mn-lt"/>
                          <a:ea typeface="+mn-ea"/>
                          <a:cs typeface="+mn-ea"/>
                          <a:sym typeface="+mn-lt"/>
                        </a:rPr>
                        <a:t>1</a:t>
                      </a:r>
                      <a:r>
                        <a:rPr kumimoji="1" lang="en-US" altLang="zh-CN" sz="1200" dirty="0">
                          <a:solidFill>
                            <a:schemeClr val="tx1"/>
                          </a:solidFill>
                          <a:latin typeface="+mn-lt"/>
                          <a:ea typeface="+mn-ea"/>
                          <a:cs typeface="+mn-ea"/>
                          <a:sym typeface="+mn-lt"/>
                        </a:rPr>
                        <a:t>8</a:t>
                      </a:r>
                      <a:r>
                        <a:rPr kumimoji="1" lang="zh-CN" altLang="en-US" sz="1200" dirty="0">
                          <a:solidFill>
                            <a:schemeClr val="tx1"/>
                          </a:solidFill>
                          <a:latin typeface="+mn-lt"/>
                          <a:ea typeface="+mn-ea"/>
                          <a:cs typeface="+mn-ea"/>
                          <a:sym typeface="+mn-lt"/>
                        </a:rPr>
                        <a:t>:</a:t>
                      </a:r>
                      <a:r>
                        <a:rPr kumimoji="1" lang="en-US" altLang="zh-CN" sz="1200" dirty="0">
                          <a:solidFill>
                            <a:schemeClr val="tx1"/>
                          </a:solidFill>
                          <a:latin typeface="+mn-lt"/>
                          <a:ea typeface="+mn-ea"/>
                          <a:cs typeface="+mn-ea"/>
                          <a:sym typeface="+mn-lt"/>
                        </a:rPr>
                        <a:t>10</a:t>
                      </a:r>
                      <a:r>
                        <a:rPr kumimoji="1" lang="zh-CN" altLang="en-US" sz="1200" dirty="0">
                          <a:solidFill>
                            <a:schemeClr val="tx1"/>
                          </a:solidFill>
                          <a:latin typeface="+mn-lt"/>
                          <a:ea typeface="+mn-ea"/>
                          <a:cs typeface="+mn-ea"/>
                          <a:sym typeface="+mn-lt"/>
                        </a:rPr>
                        <a:t>-1</a:t>
                      </a:r>
                      <a:r>
                        <a:rPr kumimoji="1" lang="en-US" altLang="zh-CN" sz="1200" dirty="0">
                          <a:solidFill>
                            <a:schemeClr val="tx1"/>
                          </a:solidFill>
                          <a:latin typeface="+mn-lt"/>
                          <a:ea typeface="+mn-ea"/>
                          <a:cs typeface="+mn-ea"/>
                          <a:sym typeface="+mn-lt"/>
                        </a:rPr>
                        <a:t>8</a:t>
                      </a:r>
                      <a:r>
                        <a:rPr kumimoji="1" lang="zh-CN" altLang="en-US" sz="1200" dirty="0">
                          <a:solidFill>
                            <a:schemeClr val="tx1"/>
                          </a:solidFill>
                          <a:latin typeface="+mn-lt"/>
                          <a:ea typeface="+mn-ea"/>
                          <a:cs typeface="+mn-ea"/>
                          <a:sym typeface="+mn-lt"/>
                        </a:rPr>
                        <a:t>:</a:t>
                      </a:r>
                      <a:r>
                        <a:rPr kumimoji="1" lang="en-US" sz="1200" dirty="0">
                          <a:solidFill>
                            <a:schemeClr val="tx1"/>
                          </a:solidFill>
                          <a:latin typeface="+mn-lt"/>
                          <a:ea typeface="+mn-ea"/>
                          <a:cs typeface="+mn-ea"/>
                          <a:sym typeface="+mn-lt"/>
                        </a:rPr>
                        <a:t>15</a:t>
                      </a:r>
                      <a:endParaRPr kumimoji="1" lang="en-US"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ctr">
                        <a:buNone/>
                      </a:pPr>
                      <a:r>
                        <a:rPr kumimoji="1" lang="zh-CN" altLang="en-US" sz="1200" dirty="0">
                          <a:solidFill>
                            <a:schemeClr val="tx1"/>
                          </a:solidFill>
                          <a:latin typeface="+mn-lt"/>
                          <a:ea typeface="+mn-ea"/>
                          <a:cs typeface="+mn-ea"/>
                          <a:sym typeface="+mn-lt"/>
                        </a:rPr>
                        <a:t>5</a:t>
                      </a:r>
                      <a:endParaRPr kumimoji="1" lang="zh-CN" altLang="en-US"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ctr">
                        <a:buNone/>
                      </a:pPr>
                      <a:r>
                        <a:rPr kumimoji="1" lang="zh-CN" altLang="en-US" sz="1200" dirty="0">
                          <a:solidFill>
                            <a:schemeClr val="tx1"/>
                          </a:solidFill>
                          <a:latin typeface="+mn-lt"/>
                          <a:ea typeface="+mn-ea"/>
                          <a:cs typeface="+mn-ea"/>
                          <a:sym typeface="+mn-lt"/>
                        </a:rPr>
                        <a:t>祝酒仪式</a:t>
                      </a:r>
                      <a:endParaRPr kumimoji="1" lang="zh-CN" altLang="en-US"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l">
                        <a:buNone/>
                      </a:pPr>
                      <a:r>
                        <a:rPr kumimoji="1" lang="zh-CN" altLang="en-US" sz="1200" dirty="0">
                          <a:solidFill>
                            <a:schemeClr val="tx1"/>
                          </a:solidFill>
                          <a:latin typeface="+mn-lt"/>
                          <a:ea typeface="+mn-ea"/>
                          <a:cs typeface="+mn-ea"/>
                          <a:sym typeface="+mn-lt"/>
                        </a:rPr>
                        <a:t>礼仪送上高脚杯，主持人邀请领导致祝酒词，全体共同举杯</a:t>
                      </a:r>
                      <a:endParaRPr kumimoji="1" lang="zh-CN" altLang="en-US"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c>
                  <a:txBody>
                    <a:bodyPr/>
                    <a:lstStyle/>
                    <a:p>
                      <a:pPr algn="ctr">
                        <a:buNone/>
                      </a:pPr>
                      <a:r>
                        <a:rPr kumimoji="1" lang="zh-CN" altLang="en-US" sz="1200" dirty="0">
                          <a:solidFill>
                            <a:schemeClr val="tx1"/>
                          </a:solidFill>
                          <a:latin typeface="+mn-lt"/>
                          <a:ea typeface="+mn-ea"/>
                          <a:cs typeface="+mn-ea"/>
                          <a:sym typeface="+mn-lt"/>
                        </a:rPr>
                        <a:t>领导、礼仪</a:t>
                      </a:r>
                      <a:endParaRPr kumimoji="1" lang="zh-CN" altLang="en-US" sz="1200" dirty="0">
                        <a:solidFill>
                          <a:schemeClr val="tx1"/>
                        </a:solidFill>
                        <a:latin typeface="+mn-lt"/>
                        <a:ea typeface="+mn-ea"/>
                        <a:cs typeface="+mn-ea"/>
                        <a:sym typeface="+mn-lt"/>
                      </a:endParaRPr>
                    </a:p>
                  </a:txBody>
                  <a:tcPr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bg1"/>
                    </a:solidFill>
                  </a:tcPr>
                </a:tc>
              </a:tr>
            </a:tbl>
          </a:graphicData>
        </a:graphic>
      </p:graphicFrame>
    </p:spTree>
    <p:custDataLst>
      <p:tags r:id="rId2"/>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descr="图片1"/>
          <p:cNvPicPr>
            <a:picLocks noChangeAspect="1"/>
          </p:cNvPicPr>
          <p:nvPr/>
        </p:nvPicPr>
        <p:blipFill>
          <a:blip r:embed="rId1"/>
          <a:srcRect t="31015" b="3430"/>
          <a:stretch>
            <a:fillRect/>
          </a:stretch>
        </p:blipFill>
        <p:spPr>
          <a:xfrm>
            <a:off x="5026025" y="3032125"/>
            <a:ext cx="6699250" cy="2926715"/>
          </a:xfrm>
          <a:prstGeom prst="rect">
            <a:avLst/>
          </a:prstGeom>
        </p:spPr>
      </p:pic>
      <p:pic>
        <p:nvPicPr>
          <p:cNvPr id="2" name="图片 1"/>
          <p:cNvPicPr>
            <a:picLocks noChangeAspect="1"/>
          </p:cNvPicPr>
          <p:nvPr/>
        </p:nvPicPr>
        <p:blipFill>
          <a:blip r:embed="rId2"/>
          <a:stretch>
            <a:fillRect/>
          </a:stretch>
        </p:blipFill>
        <p:spPr>
          <a:xfrm>
            <a:off x="6619875" y="948690"/>
            <a:ext cx="1257935" cy="1257935"/>
          </a:xfrm>
          <a:prstGeom prst="rect">
            <a:avLst/>
          </a:prstGeom>
        </p:spPr>
      </p:pic>
      <p:sp>
        <p:nvSpPr>
          <p:cNvPr id="4" name="文本框 3"/>
          <p:cNvSpPr txBox="1"/>
          <p:nvPr/>
        </p:nvSpPr>
        <p:spPr>
          <a:xfrm>
            <a:off x="350520" y="2930525"/>
            <a:ext cx="2420620" cy="460375"/>
          </a:xfrm>
          <a:prstGeom prst="rect">
            <a:avLst/>
          </a:prstGeom>
          <a:noFill/>
        </p:spPr>
        <p:txBody>
          <a:bodyPr wrap="square" rtlCol="0">
            <a:spAutoFit/>
          </a:bodyPr>
          <a:lstStyle/>
          <a:p>
            <a:pPr algn="l">
              <a:buClrTx/>
              <a:buSzTx/>
              <a:buFontTx/>
            </a:pPr>
            <a:r>
              <a:rPr kumimoji="1" lang="zh-CN" altLang="en-US" sz="2400" dirty="0">
                <a:cs typeface="+mn-ea"/>
                <a:sym typeface="+mn-lt"/>
              </a:rPr>
              <a:t>■嘉宾签到</a:t>
            </a:r>
            <a:endParaRPr kumimoji="1" lang="zh-CN" altLang="en-US" sz="2400" dirty="0">
              <a:cs typeface="+mn-ea"/>
              <a:sym typeface="+mn-lt"/>
            </a:endParaRPr>
          </a:p>
        </p:txBody>
      </p:sp>
      <p:sp>
        <p:nvSpPr>
          <p:cNvPr id="27" name="文本框 26"/>
          <p:cNvSpPr txBox="1"/>
          <p:nvPr/>
        </p:nvSpPr>
        <p:spPr>
          <a:xfrm>
            <a:off x="350520" y="3517265"/>
            <a:ext cx="4004310" cy="1213153"/>
          </a:xfrm>
          <a:prstGeom prst="rect">
            <a:avLst/>
          </a:prstGeom>
          <a:noFill/>
        </p:spPr>
        <p:txBody>
          <a:bodyPr wrap="square" rtlCol="0">
            <a:spAutoFit/>
          </a:bodyPr>
          <a:lstStyle/>
          <a:p>
            <a:pPr marL="12700" marR="5080">
              <a:lnSpc>
                <a:spcPct val="100000"/>
              </a:lnSpc>
              <a:spcBef>
                <a:spcPts val="100"/>
              </a:spcBef>
            </a:pPr>
            <a:r>
              <a:rPr lang="zh-CN" altLang="en-US" dirty="0">
                <a:cs typeface="+mn-ea"/>
                <a:sym typeface="+mn-lt"/>
              </a:rPr>
              <a:t>//礼仪引导嘉宾签到，将名字签在透明亚克力盒子上，将其放置在签到墙内；</a:t>
            </a:r>
            <a:endParaRPr lang="zh-CN" altLang="en-US" dirty="0">
              <a:cs typeface="+mn-ea"/>
              <a:sym typeface="+mn-lt"/>
            </a:endParaRPr>
          </a:p>
          <a:p>
            <a:pPr marL="12700" marR="5080">
              <a:lnSpc>
                <a:spcPct val="100000"/>
              </a:lnSpc>
              <a:spcBef>
                <a:spcPts val="100"/>
              </a:spcBef>
            </a:pPr>
            <a:r>
              <a:rPr lang="en-US" altLang="zh-CN" dirty="0">
                <a:cs typeface="+mn-ea"/>
                <a:sym typeface="+mn-lt"/>
              </a:rPr>
              <a:t>//</a:t>
            </a:r>
            <a:r>
              <a:rPr lang="zh-CN" altLang="en-US" dirty="0">
                <a:cs typeface="+mn-ea"/>
                <a:sym typeface="+mn-lt"/>
              </a:rPr>
              <a:t>透明亚克力中放置菲林胶片，寓意在“某某商业”记录美好；</a:t>
            </a:r>
            <a:endParaRPr lang="zh-CN" altLang="en-US" dirty="0">
              <a:cs typeface="+mn-ea"/>
              <a:sym typeface="+mn-lt"/>
            </a:endParaRPr>
          </a:p>
        </p:txBody>
      </p:sp>
      <p:sp>
        <p:nvSpPr>
          <p:cNvPr id="5" name="文本框 4"/>
          <p:cNvSpPr txBox="1"/>
          <p:nvPr/>
        </p:nvSpPr>
        <p:spPr>
          <a:xfrm>
            <a:off x="350520" y="1930400"/>
            <a:ext cx="5586095" cy="706755"/>
          </a:xfrm>
          <a:prstGeom prst="rect">
            <a:avLst/>
          </a:prstGeom>
          <a:noFill/>
        </p:spPr>
        <p:txBody>
          <a:bodyPr wrap="square" rtlCol="0">
            <a:spAutoFit/>
          </a:bodyPr>
          <a:lstStyle/>
          <a:p>
            <a:r>
              <a:rPr lang="en-US" altLang="zh-CN" sz="4000">
                <a:solidFill>
                  <a:schemeClr val="bg1">
                    <a:lumMod val="75000"/>
                  </a:schemeClr>
                </a:solidFill>
                <a:cs typeface="+mn-ea"/>
                <a:sym typeface="+mn-lt"/>
              </a:rPr>
              <a:t>ACTIVITY PROCESS</a:t>
            </a:r>
            <a:endParaRPr lang="en-US" altLang="zh-CN" sz="4000">
              <a:solidFill>
                <a:schemeClr val="bg1">
                  <a:lumMod val="75000"/>
                </a:schemeClr>
              </a:solidFill>
              <a:cs typeface="+mn-ea"/>
              <a:sym typeface="+mn-lt"/>
            </a:endParaRPr>
          </a:p>
        </p:txBody>
      </p:sp>
      <p:sp>
        <p:nvSpPr>
          <p:cNvPr id="6" name="文本框 5"/>
          <p:cNvSpPr txBox="1"/>
          <p:nvPr/>
        </p:nvSpPr>
        <p:spPr>
          <a:xfrm>
            <a:off x="350520" y="1657350"/>
            <a:ext cx="1846580" cy="583565"/>
          </a:xfrm>
          <a:prstGeom prst="rect">
            <a:avLst/>
          </a:prstGeom>
          <a:noFill/>
        </p:spPr>
        <p:txBody>
          <a:bodyPr wrap="square" rtlCol="0">
            <a:spAutoFit/>
          </a:bodyPr>
          <a:lstStyle/>
          <a:p>
            <a:pPr algn="l">
              <a:buClrTx/>
              <a:buSzTx/>
              <a:buFontTx/>
            </a:pPr>
            <a:r>
              <a:rPr kumimoji="1" lang="zh-CN" altLang="en-US" sz="3200" dirty="0">
                <a:cs typeface="+mn-ea"/>
                <a:sym typeface="+mn-lt"/>
              </a:rPr>
              <a:t>活动流程</a:t>
            </a:r>
            <a:endParaRPr kumimoji="1" lang="zh-CN" altLang="en-US" sz="3200" dirty="0">
              <a:cs typeface="+mn-ea"/>
              <a:sym typeface="+mn-lt"/>
            </a:endParaRPr>
          </a:p>
        </p:txBody>
      </p:sp>
      <p:sp>
        <p:nvSpPr>
          <p:cNvPr id="20" name="object 20"/>
          <p:cNvSpPr/>
          <p:nvPr/>
        </p:nvSpPr>
        <p:spPr>
          <a:xfrm>
            <a:off x="7956550" y="1586230"/>
            <a:ext cx="3516630" cy="2179320"/>
          </a:xfrm>
          <a:prstGeom prst="rect">
            <a:avLst/>
          </a:prstGeom>
          <a:blipFill>
            <a:blip r:embed="rId3" cstate="print"/>
            <a:stretch>
              <a:fillRect/>
            </a:stretch>
          </a:blipFill>
        </p:spPr>
        <p:txBody>
          <a:bodyPr wrap="square" lIns="0" tIns="0" rIns="0" bIns="0" rtlCol="0"/>
          <a:lstStyle/>
          <a:p>
            <a:endParaRPr>
              <a:cs typeface="+mn-ea"/>
              <a:sym typeface="+mn-lt"/>
            </a:endParaRPr>
          </a:p>
        </p:txBody>
      </p:sp>
      <p:cxnSp>
        <p:nvCxnSpPr>
          <p:cNvPr id="3" name="直接箭头连接符 2"/>
          <p:cNvCxnSpPr/>
          <p:nvPr/>
        </p:nvCxnSpPr>
        <p:spPr>
          <a:xfrm>
            <a:off x="7623810" y="1769745"/>
            <a:ext cx="1748790" cy="497205"/>
          </a:xfrm>
          <a:prstGeom prst="straightConnector1">
            <a:avLst/>
          </a:prstGeom>
          <a:ln w="12700">
            <a:solidFill>
              <a:srgbClr val="ED7D3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c33f3ecc09621cb3b6beeeb5f42144a"/>
          <p:cNvPicPr>
            <a:picLocks noChangeAspect="1"/>
          </p:cNvPicPr>
          <p:nvPr/>
        </p:nvPicPr>
        <p:blipFill>
          <a:blip r:embed="rId1"/>
          <a:stretch>
            <a:fillRect/>
          </a:stretch>
        </p:blipFill>
        <p:spPr>
          <a:xfrm>
            <a:off x="800735" y="1766570"/>
            <a:ext cx="3492500" cy="4516120"/>
          </a:xfrm>
          <a:prstGeom prst="rect">
            <a:avLst/>
          </a:prstGeom>
        </p:spPr>
      </p:pic>
      <p:pic>
        <p:nvPicPr>
          <p:cNvPr id="5" name="图片 4" descr="3a800d06037ac87c31edd25db670aa2"/>
          <p:cNvPicPr>
            <a:picLocks noChangeAspect="1"/>
          </p:cNvPicPr>
          <p:nvPr/>
        </p:nvPicPr>
        <p:blipFill>
          <a:blip r:embed="rId2"/>
          <a:stretch>
            <a:fillRect/>
          </a:stretch>
        </p:blipFill>
        <p:spPr>
          <a:xfrm>
            <a:off x="4347210" y="1766570"/>
            <a:ext cx="3491230" cy="4514215"/>
          </a:xfrm>
          <a:prstGeom prst="rect">
            <a:avLst/>
          </a:prstGeom>
        </p:spPr>
      </p:pic>
      <p:pic>
        <p:nvPicPr>
          <p:cNvPr id="6" name="图片 5" descr="69c83ba18cd51c1129631ed51b25958"/>
          <p:cNvPicPr>
            <a:picLocks noChangeAspect="1"/>
          </p:cNvPicPr>
          <p:nvPr/>
        </p:nvPicPr>
        <p:blipFill>
          <a:blip r:embed="rId3"/>
          <a:stretch>
            <a:fillRect/>
          </a:stretch>
        </p:blipFill>
        <p:spPr>
          <a:xfrm>
            <a:off x="7896860" y="1766570"/>
            <a:ext cx="3490595" cy="4514215"/>
          </a:xfrm>
          <a:prstGeom prst="rect">
            <a:avLst/>
          </a:prstGeom>
        </p:spPr>
      </p:pic>
      <p:sp>
        <p:nvSpPr>
          <p:cNvPr id="8" name="矩形 7"/>
          <p:cNvSpPr/>
          <p:nvPr/>
        </p:nvSpPr>
        <p:spPr>
          <a:xfrm>
            <a:off x="11442700" y="1767205"/>
            <a:ext cx="749935" cy="4513580"/>
          </a:xfrm>
          <a:prstGeom prst="rect">
            <a:avLst/>
          </a:prstGeom>
          <a:solidFill>
            <a:srgbClr val="0905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文本框 9"/>
          <p:cNvSpPr txBox="1"/>
          <p:nvPr/>
        </p:nvSpPr>
        <p:spPr>
          <a:xfrm>
            <a:off x="350520" y="1148080"/>
            <a:ext cx="5586095" cy="706755"/>
          </a:xfrm>
          <a:prstGeom prst="rect">
            <a:avLst/>
          </a:prstGeom>
          <a:noFill/>
        </p:spPr>
        <p:txBody>
          <a:bodyPr wrap="square" rtlCol="0">
            <a:spAutoFit/>
          </a:bodyPr>
          <a:lstStyle/>
          <a:p>
            <a:r>
              <a:rPr lang="en-US" altLang="zh-CN" sz="4000">
                <a:solidFill>
                  <a:schemeClr val="bg1">
                    <a:lumMod val="75000"/>
                  </a:schemeClr>
                </a:solidFill>
                <a:cs typeface="+mn-ea"/>
                <a:sym typeface="+mn-lt"/>
              </a:rPr>
              <a:t>ACTIVITY PROCESS</a:t>
            </a:r>
            <a:endParaRPr lang="en-US" altLang="zh-CN" sz="4000">
              <a:solidFill>
                <a:schemeClr val="bg1">
                  <a:lumMod val="75000"/>
                </a:schemeClr>
              </a:solidFill>
              <a:cs typeface="+mn-ea"/>
              <a:sym typeface="+mn-lt"/>
            </a:endParaRPr>
          </a:p>
        </p:txBody>
      </p:sp>
      <p:sp>
        <p:nvSpPr>
          <p:cNvPr id="11" name="文本框 10"/>
          <p:cNvSpPr txBox="1"/>
          <p:nvPr/>
        </p:nvSpPr>
        <p:spPr>
          <a:xfrm>
            <a:off x="350520" y="875030"/>
            <a:ext cx="4365625" cy="583565"/>
          </a:xfrm>
          <a:prstGeom prst="rect">
            <a:avLst/>
          </a:prstGeom>
          <a:noFill/>
        </p:spPr>
        <p:txBody>
          <a:bodyPr wrap="square" rtlCol="0">
            <a:spAutoFit/>
          </a:bodyPr>
          <a:lstStyle/>
          <a:p>
            <a:pPr algn="l">
              <a:buClrTx/>
              <a:buSzTx/>
              <a:buFontTx/>
            </a:pPr>
            <a:r>
              <a:rPr kumimoji="1" lang="zh-CN" altLang="en-US" sz="3200" dirty="0">
                <a:cs typeface="+mn-ea"/>
                <a:sym typeface="+mn-lt"/>
              </a:rPr>
              <a:t>伴手礼赠·创意湘绣</a:t>
            </a:r>
            <a:endParaRPr kumimoji="1" lang="zh-CN" altLang="en-US" sz="3200" dirty="0">
              <a:cs typeface="+mn-ea"/>
              <a:sym typeface="+mn-lt"/>
            </a:endParaRPr>
          </a:p>
        </p:txBody>
      </p:sp>
      <p:sp>
        <p:nvSpPr>
          <p:cNvPr id="14" name="矩形 13"/>
          <p:cNvSpPr/>
          <p:nvPr/>
        </p:nvSpPr>
        <p:spPr>
          <a:xfrm>
            <a:off x="0" y="1769110"/>
            <a:ext cx="741045" cy="4513580"/>
          </a:xfrm>
          <a:prstGeom prst="rect">
            <a:avLst/>
          </a:prstGeom>
          <a:solidFill>
            <a:srgbClr val="0905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6" name="Picture 8"/>
          <p:cNvPicPr>
            <a:picLocks noChangeAspect="1" noChangeArrowheads="1"/>
          </p:cNvPicPr>
          <p:nvPr/>
        </p:nvPicPr>
        <p:blipFill rotWithShape="1">
          <a:blip r:embed="rId1">
            <a:extLst>
              <a:ext uri="{28A0092B-C50C-407E-A947-70E740481C1C}">
                <a14:useLocalDpi xmlns:a14="http://schemas.microsoft.com/office/drawing/2010/main" val="0"/>
              </a:ext>
            </a:extLst>
          </a:blip>
          <a:srcRect l="756" t="5694" b="25607"/>
          <a:stretch>
            <a:fillRect/>
          </a:stretch>
        </p:blipFill>
        <p:spPr bwMode="auto">
          <a:xfrm>
            <a:off x="4346575" y="2709545"/>
            <a:ext cx="7853680" cy="3049270"/>
          </a:xfrm>
          <a:prstGeom prst="rect">
            <a:avLst/>
          </a:prstGeom>
          <a:noFill/>
          <a:extLst>
            <a:ext uri="{909E8E84-426E-40DD-AFC4-6F175D3DCCD1}">
              <a14:hiddenFill xmlns:a14="http://schemas.microsoft.com/office/drawing/2010/main">
                <a:solidFill>
                  <a:srgbClr val="FFFFFF"/>
                </a:solidFill>
              </a14:hiddenFill>
            </a:ext>
          </a:extLst>
        </p:spPr>
      </p:pic>
      <p:sp>
        <p:nvSpPr>
          <p:cNvPr id="30" name="椭圆 29"/>
          <p:cNvSpPr/>
          <p:nvPr/>
        </p:nvSpPr>
        <p:spPr>
          <a:xfrm>
            <a:off x="7552690" y="3529965"/>
            <a:ext cx="1417955" cy="141795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文本框 25"/>
          <p:cNvSpPr txBox="1"/>
          <p:nvPr/>
        </p:nvSpPr>
        <p:spPr>
          <a:xfrm>
            <a:off x="350520" y="2930525"/>
            <a:ext cx="2420620" cy="460375"/>
          </a:xfrm>
          <a:prstGeom prst="rect">
            <a:avLst/>
          </a:prstGeom>
          <a:noFill/>
        </p:spPr>
        <p:txBody>
          <a:bodyPr wrap="square" rtlCol="0">
            <a:spAutoFit/>
          </a:bodyPr>
          <a:lstStyle/>
          <a:p>
            <a:pPr algn="l">
              <a:buClrTx/>
              <a:buSzTx/>
              <a:buFontTx/>
            </a:pPr>
            <a:r>
              <a:rPr kumimoji="1" lang="zh-CN" altLang="en-US" sz="2400" dirty="0">
                <a:cs typeface="+mn-ea"/>
                <a:sym typeface="+mn-lt"/>
              </a:rPr>
              <a:t>■宣传片</a:t>
            </a:r>
            <a:endParaRPr kumimoji="1" lang="zh-CN" altLang="en-US" sz="2400" dirty="0">
              <a:cs typeface="+mn-ea"/>
              <a:sym typeface="+mn-lt"/>
            </a:endParaRPr>
          </a:p>
        </p:txBody>
      </p:sp>
      <p:sp>
        <p:nvSpPr>
          <p:cNvPr id="27" name="文本框 26"/>
          <p:cNvSpPr txBox="1"/>
          <p:nvPr/>
        </p:nvSpPr>
        <p:spPr>
          <a:xfrm>
            <a:off x="350520" y="3517265"/>
            <a:ext cx="4004310" cy="1198880"/>
          </a:xfrm>
          <a:prstGeom prst="rect">
            <a:avLst/>
          </a:prstGeom>
          <a:noFill/>
        </p:spPr>
        <p:txBody>
          <a:bodyPr wrap="square" rtlCol="0">
            <a:spAutoFit/>
          </a:bodyPr>
          <a:lstStyle/>
          <a:p>
            <a:pPr marL="12700">
              <a:lnSpc>
                <a:spcPct val="100000"/>
              </a:lnSpc>
              <a:spcBef>
                <a:spcPts val="100"/>
              </a:spcBef>
            </a:pPr>
            <a:r>
              <a:rPr lang="zh-CN" altLang="en-US" dirty="0">
                <a:cs typeface="+mn-ea"/>
                <a:sym typeface="+mn-lt"/>
              </a:rPr>
              <a:t>//嘉宾陆续签到，大屏持续播放招商发布会宣传片；</a:t>
            </a:r>
            <a:endParaRPr lang="zh-CN" altLang="en-US" dirty="0">
              <a:cs typeface="+mn-ea"/>
              <a:sym typeface="+mn-lt"/>
            </a:endParaRPr>
          </a:p>
          <a:p>
            <a:pPr marL="12700">
              <a:lnSpc>
                <a:spcPct val="100000"/>
              </a:lnSpc>
            </a:pPr>
            <a:r>
              <a:rPr lang="zh-CN" altLang="en-US" dirty="0">
                <a:cs typeface="+mn-ea"/>
                <a:sym typeface="+mn-lt"/>
              </a:rPr>
              <a:t>//宣传片的播放，能快速在与会嘉宾中建立起品牌形象，传递品牌精神；</a:t>
            </a:r>
            <a:endParaRPr lang="zh-CN" altLang="en-US" dirty="0">
              <a:cs typeface="+mn-ea"/>
              <a:sym typeface="+mn-lt"/>
            </a:endParaRPr>
          </a:p>
        </p:txBody>
      </p:sp>
      <p:sp>
        <p:nvSpPr>
          <p:cNvPr id="28" name="文本框 27"/>
          <p:cNvSpPr txBox="1"/>
          <p:nvPr/>
        </p:nvSpPr>
        <p:spPr>
          <a:xfrm>
            <a:off x="350520" y="1930400"/>
            <a:ext cx="5586095" cy="706755"/>
          </a:xfrm>
          <a:prstGeom prst="rect">
            <a:avLst/>
          </a:prstGeom>
          <a:noFill/>
        </p:spPr>
        <p:txBody>
          <a:bodyPr wrap="square" rtlCol="0">
            <a:spAutoFit/>
          </a:bodyPr>
          <a:lstStyle/>
          <a:p>
            <a:r>
              <a:rPr lang="en-US" altLang="zh-CN" sz="4000">
                <a:solidFill>
                  <a:schemeClr val="bg1">
                    <a:lumMod val="75000"/>
                  </a:schemeClr>
                </a:solidFill>
                <a:cs typeface="+mn-ea"/>
                <a:sym typeface="+mn-lt"/>
              </a:rPr>
              <a:t>ACTIVITY PROCESS</a:t>
            </a:r>
            <a:endParaRPr lang="en-US" altLang="zh-CN" sz="4000">
              <a:solidFill>
                <a:schemeClr val="bg1">
                  <a:lumMod val="75000"/>
                </a:schemeClr>
              </a:solidFill>
              <a:cs typeface="+mn-ea"/>
              <a:sym typeface="+mn-lt"/>
            </a:endParaRPr>
          </a:p>
        </p:txBody>
      </p:sp>
      <p:sp>
        <p:nvSpPr>
          <p:cNvPr id="29" name="文本框 28"/>
          <p:cNvSpPr txBox="1"/>
          <p:nvPr/>
        </p:nvSpPr>
        <p:spPr>
          <a:xfrm>
            <a:off x="350520" y="1657350"/>
            <a:ext cx="1846580" cy="583565"/>
          </a:xfrm>
          <a:prstGeom prst="rect">
            <a:avLst/>
          </a:prstGeom>
          <a:noFill/>
        </p:spPr>
        <p:txBody>
          <a:bodyPr wrap="square" rtlCol="0">
            <a:spAutoFit/>
          </a:bodyPr>
          <a:lstStyle/>
          <a:p>
            <a:pPr algn="l">
              <a:buClrTx/>
              <a:buSzTx/>
              <a:buFontTx/>
            </a:pPr>
            <a:r>
              <a:rPr kumimoji="1" lang="zh-CN" altLang="en-US" sz="3200" dirty="0">
                <a:cs typeface="+mn-ea"/>
                <a:sym typeface="+mn-lt"/>
              </a:rPr>
              <a:t>活动流程</a:t>
            </a:r>
            <a:endParaRPr kumimoji="1" lang="zh-CN" altLang="en-US" sz="3200" dirty="0">
              <a:cs typeface="+mn-ea"/>
              <a:sym typeface="+mn-lt"/>
            </a:endParaRPr>
          </a:p>
        </p:txBody>
      </p:sp>
      <p:sp>
        <p:nvSpPr>
          <p:cNvPr id="31" name="object 22"/>
          <p:cNvSpPr/>
          <p:nvPr/>
        </p:nvSpPr>
        <p:spPr>
          <a:xfrm>
            <a:off x="7895208" y="3710940"/>
            <a:ext cx="909955" cy="1054735"/>
          </a:xfrm>
          <a:custGeom>
            <a:avLst/>
            <a:gdLst/>
            <a:ahLst/>
            <a:cxnLst/>
            <a:rect l="l" t="t" r="r" b="b"/>
            <a:pathLst>
              <a:path w="909954" h="1054735">
                <a:moveTo>
                  <a:pt x="0" y="0"/>
                </a:moveTo>
                <a:lnTo>
                  <a:pt x="0" y="1054608"/>
                </a:lnTo>
                <a:lnTo>
                  <a:pt x="909827" y="527304"/>
                </a:lnTo>
                <a:lnTo>
                  <a:pt x="0" y="0"/>
                </a:lnTo>
                <a:close/>
              </a:path>
            </a:pathLst>
          </a:custGeom>
          <a:solidFill>
            <a:srgbClr val="FFFFFF"/>
          </a:solidFill>
        </p:spPr>
        <p:txBody>
          <a:bodyPr wrap="square" lIns="0" tIns="0" rIns="0" bIns="0" rtlCol="0"/>
          <a:lstStyle/>
          <a:p>
            <a:endParaRPr>
              <a:cs typeface="+mn-ea"/>
              <a:sym typeface="+mn-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rcRect t="20941" b="8971"/>
          <a:stretch>
            <a:fillRect/>
          </a:stretch>
        </p:blipFill>
        <p:spPr>
          <a:xfrm>
            <a:off x="6242685" y="3830955"/>
            <a:ext cx="5408930" cy="2524125"/>
          </a:xfrm>
          <a:prstGeom prst="rect">
            <a:avLst/>
          </a:prstGeom>
        </p:spPr>
      </p:pic>
      <p:pic>
        <p:nvPicPr>
          <p:cNvPr id="2" name="图片 1"/>
          <p:cNvPicPr>
            <a:picLocks noChangeAspect="1"/>
          </p:cNvPicPr>
          <p:nvPr/>
        </p:nvPicPr>
        <p:blipFill>
          <a:blip r:embed="rId2"/>
          <a:srcRect t="14955" b="7478"/>
          <a:stretch>
            <a:fillRect/>
          </a:stretch>
        </p:blipFill>
        <p:spPr>
          <a:xfrm>
            <a:off x="6242050" y="974725"/>
            <a:ext cx="5409565" cy="2799715"/>
          </a:xfrm>
          <a:prstGeom prst="rect">
            <a:avLst/>
          </a:prstGeom>
        </p:spPr>
      </p:pic>
      <p:sp>
        <p:nvSpPr>
          <p:cNvPr id="26" name="文本框 25"/>
          <p:cNvSpPr txBox="1"/>
          <p:nvPr/>
        </p:nvSpPr>
        <p:spPr>
          <a:xfrm>
            <a:off x="342265" y="2930525"/>
            <a:ext cx="3311525" cy="460375"/>
          </a:xfrm>
          <a:prstGeom prst="rect">
            <a:avLst/>
          </a:prstGeom>
          <a:noFill/>
        </p:spPr>
        <p:txBody>
          <a:bodyPr wrap="square" rtlCol="0">
            <a:spAutoFit/>
          </a:bodyPr>
          <a:lstStyle/>
          <a:p>
            <a:pPr algn="l">
              <a:buClrTx/>
              <a:buSzTx/>
              <a:buFontTx/>
            </a:pPr>
            <a:r>
              <a:rPr kumimoji="1" lang="zh-CN" altLang="en-US" sz="2400" dirty="0">
                <a:cs typeface="+mn-ea"/>
                <a:sym typeface="+mn-lt"/>
              </a:rPr>
              <a:t>■沉浸式情景秀舞蹈</a:t>
            </a:r>
            <a:endParaRPr kumimoji="1" lang="zh-CN" altLang="en-US" sz="2400" dirty="0">
              <a:cs typeface="+mn-ea"/>
              <a:sym typeface="+mn-lt"/>
            </a:endParaRPr>
          </a:p>
        </p:txBody>
      </p:sp>
      <p:sp>
        <p:nvSpPr>
          <p:cNvPr id="27" name="文本框 26"/>
          <p:cNvSpPr txBox="1"/>
          <p:nvPr/>
        </p:nvSpPr>
        <p:spPr>
          <a:xfrm>
            <a:off x="342265" y="3517265"/>
            <a:ext cx="4004310" cy="2044149"/>
          </a:xfrm>
          <a:prstGeom prst="rect">
            <a:avLst/>
          </a:prstGeom>
          <a:noFill/>
        </p:spPr>
        <p:txBody>
          <a:bodyPr wrap="square" rtlCol="0">
            <a:spAutoFit/>
          </a:bodyPr>
          <a:lstStyle/>
          <a:p>
            <a:pPr marL="12700" marR="224790" algn="l">
              <a:lnSpc>
                <a:spcPct val="100000"/>
              </a:lnSpc>
              <a:spcBef>
                <a:spcPts val="100"/>
              </a:spcBef>
            </a:pPr>
            <a:r>
              <a:rPr lang="zh-CN" altLang="en-US" dirty="0">
                <a:cs typeface="+mn-ea"/>
                <a:sym typeface="+mn-lt"/>
              </a:rPr>
              <a:t>//独家定制发布会开场舞，借助情景剧的形式，将舞蹈与场景结合，热情欢快的旋律，诠释乐活精彩；</a:t>
            </a:r>
            <a:endParaRPr lang="zh-CN" altLang="en-US" dirty="0">
              <a:cs typeface="+mn-ea"/>
              <a:sym typeface="+mn-lt"/>
            </a:endParaRPr>
          </a:p>
          <a:p>
            <a:pPr marL="12700" marR="224790" algn="l">
              <a:lnSpc>
                <a:spcPct val="100000"/>
              </a:lnSpc>
              <a:spcBef>
                <a:spcPts val="100"/>
              </a:spcBef>
            </a:pPr>
            <a:r>
              <a:rPr lang="en-US" altLang="zh-CN" dirty="0">
                <a:cs typeface="+mn-ea"/>
                <a:sym typeface="+mn-lt"/>
              </a:rPr>
              <a:t>//</a:t>
            </a:r>
            <a:r>
              <a:rPr lang="zh-CN" altLang="en-US" dirty="0">
                <a:cs typeface="+mn-ea"/>
                <a:sym typeface="+mn-lt"/>
              </a:rPr>
              <a:t>全篇以【</a:t>
            </a:r>
            <a:r>
              <a:rPr lang="en-US" altLang="zh-CN" dirty="0">
                <a:cs typeface="+mn-ea"/>
                <a:sym typeface="+mn-lt"/>
              </a:rPr>
              <a:t>LOVE IN LIVE</a:t>
            </a:r>
            <a:r>
              <a:rPr lang="zh-CN" altLang="en-US" dirty="0">
                <a:cs typeface="+mn-ea"/>
                <a:sym typeface="+mn-lt"/>
              </a:rPr>
              <a:t>】为主题，舞蹈演员均饰演“某某商业”的城市生活家，他们因五矿相遇·相识·相识，共同创造无限惊喜，城市因五矿更精彩；</a:t>
            </a:r>
            <a:endParaRPr lang="zh-CN" altLang="en-US" dirty="0">
              <a:cs typeface="+mn-ea"/>
              <a:sym typeface="+mn-lt"/>
            </a:endParaRPr>
          </a:p>
        </p:txBody>
      </p:sp>
      <p:sp>
        <p:nvSpPr>
          <p:cNvPr id="28" name="文本框 27"/>
          <p:cNvSpPr txBox="1"/>
          <p:nvPr/>
        </p:nvSpPr>
        <p:spPr>
          <a:xfrm>
            <a:off x="342265" y="1930400"/>
            <a:ext cx="5586095" cy="706755"/>
          </a:xfrm>
          <a:prstGeom prst="rect">
            <a:avLst/>
          </a:prstGeom>
          <a:noFill/>
        </p:spPr>
        <p:txBody>
          <a:bodyPr wrap="square" rtlCol="0">
            <a:spAutoFit/>
          </a:bodyPr>
          <a:lstStyle/>
          <a:p>
            <a:r>
              <a:rPr lang="en-US" altLang="zh-CN" sz="4000">
                <a:solidFill>
                  <a:schemeClr val="bg1">
                    <a:lumMod val="75000"/>
                  </a:schemeClr>
                </a:solidFill>
                <a:cs typeface="+mn-ea"/>
                <a:sym typeface="+mn-lt"/>
              </a:rPr>
              <a:t>ACTIVITY PROCESS</a:t>
            </a:r>
            <a:endParaRPr lang="en-US" altLang="zh-CN" sz="4000">
              <a:solidFill>
                <a:schemeClr val="bg1">
                  <a:lumMod val="75000"/>
                </a:schemeClr>
              </a:solidFill>
              <a:cs typeface="+mn-ea"/>
              <a:sym typeface="+mn-lt"/>
            </a:endParaRPr>
          </a:p>
        </p:txBody>
      </p:sp>
      <p:sp>
        <p:nvSpPr>
          <p:cNvPr id="29" name="文本框 28"/>
          <p:cNvSpPr txBox="1"/>
          <p:nvPr/>
        </p:nvSpPr>
        <p:spPr>
          <a:xfrm>
            <a:off x="342265" y="1657350"/>
            <a:ext cx="1846580" cy="583565"/>
          </a:xfrm>
          <a:prstGeom prst="rect">
            <a:avLst/>
          </a:prstGeom>
          <a:noFill/>
        </p:spPr>
        <p:txBody>
          <a:bodyPr wrap="square" rtlCol="0">
            <a:spAutoFit/>
          </a:bodyPr>
          <a:lstStyle/>
          <a:p>
            <a:pPr algn="l">
              <a:buClrTx/>
              <a:buSzTx/>
              <a:buFontTx/>
            </a:pPr>
            <a:r>
              <a:rPr kumimoji="1" lang="zh-CN" altLang="en-US" sz="3200" dirty="0">
                <a:cs typeface="+mn-ea"/>
                <a:sym typeface="+mn-lt"/>
              </a:rPr>
              <a:t>活动流程</a:t>
            </a:r>
            <a:endParaRPr kumimoji="1" lang="zh-CN" altLang="en-US" sz="3200" dirty="0">
              <a:cs typeface="+mn-ea"/>
              <a:sym typeface="+mn-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bject 19"/>
          <p:cNvSpPr/>
          <p:nvPr/>
        </p:nvSpPr>
        <p:spPr>
          <a:xfrm>
            <a:off x="4946015" y="2930525"/>
            <a:ext cx="6816090" cy="3443605"/>
          </a:xfrm>
          <a:prstGeom prst="rect">
            <a:avLst/>
          </a:prstGeom>
          <a:blipFill>
            <a:blip r:embed="rId1" cstate="print"/>
            <a:stretch>
              <a:fillRect/>
            </a:stretch>
          </a:blipFill>
        </p:spPr>
        <p:txBody>
          <a:bodyPr wrap="square" lIns="0" tIns="0" rIns="0" bIns="0" rtlCol="0"/>
          <a:lstStyle/>
          <a:p>
            <a:endParaRPr>
              <a:cs typeface="+mn-ea"/>
              <a:sym typeface="+mn-lt"/>
            </a:endParaRPr>
          </a:p>
        </p:txBody>
      </p:sp>
      <p:sp>
        <p:nvSpPr>
          <p:cNvPr id="26" name="文本框 25"/>
          <p:cNvSpPr txBox="1"/>
          <p:nvPr/>
        </p:nvSpPr>
        <p:spPr>
          <a:xfrm>
            <a:off x="350520" y="2930525"/>
            <a:ext cx="3133725" cy="1135054"/>
          </a:xfrm>
          <a:prstGeom prst="rect">
            <a:avLst/>
          </a:prstGeom>
          <a:noFill/>
        </p:spPr>
        <p:txBody>
          <a:bodyPr wrap="square" rtlCol="0">
            <a:spAutoFit/>
          </a:bodyPr>
          <a:lstStyle/>
          <a:p>
            <a:pPr algn="l" fontAlgn="auto">
              <a:lnSpc>
                <a:spcPct val="150000"/>
              </a:lnSpc>
              <a:buClrTx/>
              <a:buSzTx/>
              <a:buFontTx/>
            </a:pPr>
            <a:r>
              <a:rPr kumimoji="1" lang="zh-CN" altLang="en-US" sz="2400" dirty="0">
                <a:cs typeface="+mn-ea"/>
                <a:sym typeface="+mn-lt"/>
              </a:rPr>
              <a:t>■领导讲话</a:t>
            </a:r>
            <a:endParaRPr kumimoji="1" lang="zh-CN" altLang="en-US" sz="2400" dirty="0">
              <a:cs typeface="+mn-ea"/>
              <a:sym typeface="+mn-lt"/>
            </a:endParaRPr>
          </a:p>
          <a:p>
            <a:pPr algn="l" fontAlgn="auto">
              <a:lnSpc>
                <a:spcPct val="150000"/>
              </a:lnSpc>
              <a:buClrTx/>
              <a:buSzTx/>
              <a:buFontTx/>
            </a:pPr>
            <a:r>
              <a:rPr kumimoji="1" lang="zh-CN" altLang="en-US" sz="2400" dirty="0">
                <a:cs typeface="+mn-ea"/>
                <a:sym typeface="+mn-lt"/>
              </a:rPr>
              <a:t>■项目介绍</a:t>
            </a:r>
            <a:r>
              <a:rPr kumimoji="1" lang="en-US" altLang="zh-CN" sz="2400" dirty="0">
                <a:cs typeface="+mn-ea"/>
                <a:sym typeface="+mn-lt"/>
              </a:rPr>
              <a:t>/</a:t>
            </a:r>
            <a:r>
              <a:rPr kumimoji="1" lang="zh-CN" altLang="en-US" sz="2400" dirty="0">
                <a:cs typeface="+mn-ea"/>
                <a:sym typeface="+mn-lt"/>
              </a:rPr>
              <a:t>招商推荐</a:t>
            </a:r>
            <a:endParaRPr kumimoji="1" lang="zh-CN" altLang="en-US" sz="2400" dirty="0">
              <a:cs typeface="+mn-ea"/>
              <a:sym typeface="+mn-lt"/>
            </a:endParaRPr>
          </a:p>
        </p:txBody>
      </p:sp>
      <p:sp>
        <p:nvSpPr>
          <p:cNvPr id="28" name="文本框 27"/>
          <p:cNvSpPr txBox="1"/>
          <p:nvPr/>
        </p:nvSpPr>
        <p:spPr>
          <a:xfrm>
            <a:off x="350520" y="1930400"/>
            <a:ext cx="5586095" cy="706755"/>
          </a:xfrm>
          <a:prstGeom prst="rect">
            <a:avLst/>
          </a:prstGeom>
          <a:noFill/>
        </p:spPr>
        <p:txBody>
          <a:bodyPr wrap="square" rtlCol="0">
            <a:spAutoFit/>
          </a:bodyPr>
          <a:lstStyle/>
          <a:p>
            <a:r>
              <a:rPr lang="en-US" altLang="zh-CN" sz="4000">
                <a:solidFill>
                  <a:schemeClr val="bg1">
                    <a:lumMod val="75000"/>
                  </a:schemeClr>
                </a:solidFill>
                <a:cs typeface="+mn-ea"/>
                <a:sym typeface="+mn-lt"/>
              </a:rPr>
              <a:t>ACTIVITY PROCESS</a:t>
            </a:r>
            <a:endParaRPr lang="en-US" altLang="zh-CN" sz="4000">
              <a:solidFill>
                <a:schemeClr val="bg1">
                  <a:lumMod val="75000"/>
                </a:schemeClr>
              </a:solidFill>
              <a:cs typeface="+mn-ea"/>
              <a:sym typeface="+mn-lt"/>
            </a:endParaRPr>
          </a:p>
        </p:txBody>
      </p:sp>
      <p:sp>
        <p:nvSpPr>
          <p:cNvPr id="29" name="文本框 28"/>
          <p:cNvSpPr txBox="1"/>
          <p:nvPr/>
        </p:nvSpPr>
        <p:spPr>
          <a:xfrm>
            <a:off x="350520" y="1657350"/>
            <a:ext cx="1846580" cy="583565"/>
          </a:xfrm>
          <a:prstGeom prst="rect">
            <a:avLst/>
          </a:prstGeom>
          <a:noFill/>
        </p:spPr>
        <p:txBody>
          <a:bodyPr wrap="square" rtlCol="0">
            <a:spAutoFit/>
          </a:bodyPr>
          <a:lstStyle/>
          <a:p>
            <a:pPr algn="l">
              <a:buClrTx/>
              <a:buSzTx/>
              <a:buFontTx/>
            </a:pPr>
            <a:r>
              <a:rPr kumimoji="1" lang="zh-CN" altLang="en-US" sz="3200" dirty="0">
                <a:cs typeface="+mn-ea"/>
                <a:sym typeface="+mn-lt"/>
              </a:rPr>
              <a:t>活动流程</a:t>
            </a:r>
            <a:endParaRPr kumimoji="1" lang="zh-CN" altLang="en-US" sz="3200" dirty="0">
              <a:cs typeface="+mn-ea"/>
              <a:sym typeface="+mn-lt"/>
            </a:endParaRPr>
          </a:p>
        </p:txBody>
      </p:sp>
      <p:sp>
        <p:nvSpPr>
          <p:cNvPr id="18" name="object 18"/>
          <p:cNvSpPr/>
          <p:nvPr/>
        </p:nvSpPr>
        <p:spPr>
          <a:xfrm>
            <a:off x="8024495" y="805815"/>
            <a:ext cx="3515995" cy="2782570"/>
          </a:xfrm>
          <a:prstGeom prst="rect">
            <a:avLst/>
          </a:prstGeom>
          <a:blipFill>
            <a:blip r:embed="rId2" cstate="print"/>
            <a:stretch>
              <a:fillRect/>
            </a:stretch>
          </a:blipFill>
        </p:spPr>
        <p:txBody>
          <a:bodyPr wrap="square" lIns="0" tIns="0" rIns="0" bIns="0" rtlCol="0"/>
          <a:lstStyle/>
          <a:p>
            <a:endParaRPr>
              <a:cs typeface="+mn-ea"/>
              <a:sym typeface="+mn-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a:blip r:embed="rId1"/>
          <a:stretch>
            <a:fillRect/>
          </a:stretch>
        </p:blipFill>
        <p:spPr>
          <a:xfrm>
            <a:off x="4545330" y="2061845"/>
            <a:ext cx="3101340" cy="4390390"/>
          </a:xfrm>
          <a:prstGeom prst="rect">
            <a:avLst/>
          </a:prstGeom>
        </p:spPr>
      </p:pic>
      <p:pic>
        <p:nvPicPr>
          <p:cNvPr id="24" name="图片 23"/>
          <p:cNvPicPr>
            <a:picLocks noChangeAspect="1"/>
          </p:cNvPicPr>
          <p:nvPr/>
        </p:nvPicPr>
        <p:blipFill>
          <a:blip r:embed="rId2"/>
          <a:stretch>
            <a:fillRect/>
          </a:stretch>
        </p:blipFill>
        <p:spPr>
          <a:xfrm>
            <a:off x="1316990" y="2063115"/>
            <a:ext cx="3101340" cy="4390390"/>
          </a:xfrm>
          <a:prstGeom prst="rect">
            <a:avLst/>
          </a:prstGeom>
        </p:spPr>
      </p:pic>
      <p:pic>
        <p:nvPicPr>
          <p:cNvPr id="25" name="图片 24"/>
          <p:cNvPicPr>
            <a:picLocks noChangeAspect="1"/>
          </p:cNvPicPr>
          <p:nvPr/>
        </p:nvPicPr>
        <p:blipFill>
          <a:blip r:embed="rId3"/>
          <a:stretch>
            <a:fillRect/>
          </a:stretch>
        </p:blipFill>
        <p:spPr>
          <a:xfrm>
            <a:off x="7772400" y="2063115"/>
            <a:ext cx="3103245" cy="4391660"/>
          </a:xfrm>
          <a:prstGeom prst="rect">
            <a:avLst/>
          </a:prstGeom>
        </p:spPr>
      </p:pic>
      <p:sp>
        <p:nvSpPr>
          <p:cNvPr id="28" name="文本框 27"/>
          <p:cNvSpPr txBox="1"/>
          <p:nvPr/>
        </p:nvSpPr>
        <p:spPr>
          <a:xfrm>
            <a:off x="1259205" y="1355090"/>
            <a:ext cx="5586095" cy="706755"/>
          </a:xfrm>
          <a:prstGeom prst="rect">
            <a:avLst/>
          </a:prstGeom>
          <a:noFill/>
        </p:spPr>
        <p:txBody>
          <a:bodyPr wrap="square" rtlCol="0">
            <a:spAutoFit/>
          </a:bodyPr>
          <a:lstStyle/>
          <a:p>
            <a:r>
              <a:rPr lang="en-US" altLang="zh-CN" sz="4000">
                <a:solidFill>
                  <a:schemeClr val="bg1">
                    <a:lumMod val="75000"/>
                  </a:schemeClr>
                </a:solidFill>
                <a:cs typeface="+mn-ea"/>
                <a:sym typeface="+mn-lt"/>
              </a:rPr>
              <a:t>ACTIVITY PROCESS</a:t>
            </a:r>
            <a:endParaRPr lang="en-US" altLang="zh-CN" sz="4000">
              <a:solidFill>
                <a:schemeClr val="bg1">
                  <a:lumMod val="75000"/>
                </a:schemeClr>
              </a:solidFill>
              <a:cs typeface="+mn-ea"/>
              <a:sym typeface="+mn-lt"/>
            </a:endParaRPr>
          </a:p>
        </p:txBody>
      </p:sp>
      <p:sp>
        <p:nvSpPr>
          <p:cNvPr id="29" name="文本框 28"/>
          <p:cNvSpPr txBox="1"/>
          <p:nvPr/>
        </p:nvSpPr>
        <p:spPr>
          <a:xfrm>
            <a:off x="1259205" y="1082040"/>
            <a:ext cx="4544695" cy="583565"/>
          </a:xfrm>
          <a:prstGeom prst="rect">
            <a:avLst/>
          </a:prstGeom>
          <a:noFill/>
        </p:spPr>
        <p:txBody>
          <a:bodyPr wrap="square" rtlCol="0">
            <a:spAutoFit/>
          </a:bodyPr>
          <a:lstStyle/>
          <a:p>
            <a:pPr algn="l">
              <a:buClrTx/>
              <a:buSzTx/>
              <a:buFontTx/>
            </a:pPr>
            <a:r>
              <a:rPr kumimoji="1" lang="zh-CN" altLang="en-US" sz="3200" dirty="0">
                <a:cs typeface="+mn-ea"/>
                <a:sym typeface="+mn-lt"/>
              </a:rPr>
              <a:t>活动流程·团队亮相</a:t>
            </a:r>
            <a:endParaRPr kumimoji="1" lang="zh-CN" altLang="en-US" sz="3200" dirty="0">
              <a:cs typeface="+mn-ea"/>
              <a:sym typeface="+mn-l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8329930" y="2738120"/>
            <a:ext cx="2478405" cy="460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0" name="图片 9"/>
          <p:cNvPicPr>
            <a:picLocks noChangeAspect="1"/>
          </p:cNvPicPr>
          <p:nvPr/>
        </p:nvPicPr>
        <p:blipFill>
          <a:blip r:embed="rId1"/>
          <a:srcRect t="22146" b="16126"/>
          <a:stretch>
            <a:fillRect/>
          </a:stretch>
        </p:blipFill>
        <p:spPr>
          <a:xfrm>
            <a:off x="6189980" y="1136650"/>
            <a:ext cx="5792470" cy="2380615"/>
          </a:xfrm>
          <a:prstGeom prst="rect">
            <a:avLst/>
          </a:prstGeom>
        </p:spPr>
      </p:pic>
      <p:pic>
        <p:nvPicPr>
          <p:cNvPr id="12" name="图片 11"/>
          <p:cNvPicPr>
            <a:picLocks noChangeAspect="1"/>
          </p:cNvPicPr>
          <p:nvPr/>
        </p:nvPicPr>
        <p:blipFill>
          <a:blip r:embed="rId2"/>
          <a:srcRect t="8884" b="26424"/>
          <a:stretch>
            <a:fillRect/>
          </a:stretch>
        </p:blipFill>
        <p:spPr>
          <a:xfrm>
            <a:off x="5038090" y="3579495"/>
            <a:ext cx="6959600" cy="3004185"/>
          </a:xfrm>
          <a:prstGeom prst="rect">
            <a:avLst/>
          </a:prstGeom>
        </p:spPr>
      </p:pic>
      <p:sp>
        <p:nvSpPr>
          <p:cNvPr id="26" name="文本框 25"/>
          <p:cNvSpPr txBox="1"/>
          <p:nvPr/>
        </p:nvSpPr>
        <p:spPr>
          <a:xfrm>
            <a:off x="342265" y="2930525"/>
            <a:ext cx="3658235" cy="460375"/>
          </a:xfrm>
          <a:prstGeom prst="rect">
            <a:avLst/>
          </a:prstGeom>
          <a:noFill/>
        </p:spPr>
        <p:txBody>
          <a:bodyPr wrap="square" rtlCol="0">
            <a:spAutoFit/>
          </a:bodyPr>
          <a:lstStyle/>
          <a:p>
            <a:pPr algn="l">
              <a:buClrTx/>
              <a:buSzTx/>
              <a:buFontTx/>
            </a:pPr>
            <a:r>
              <a:rPr kumimoji="1" lang="zh-CN" altLang="en-US" sz="2400" dirty="0">
                <a:cs typeface="+mn-ea"/>
                <a:sym typeface="+mn-lt"/>
              </a:rPr>
              <a:t>■启动仪式</a:t>
            </a:r>
            <a:endParaRPr kumimoji="1" lang="en-US" altLang="zh-CN" sz="2400" dirty="0">
              <a:cs typeface="+mn-ea"/>
              <a:sym typeface="+mn-lt"/>
            </a:endParaRPr>
          </a:p>
        </p:txBody>
      </p:sp>
      <p:sp>
        <p:nvSpPr>
          <p:cNvPr id="27" name="文本框 26"/>
          <p:cNvSpPr txBox="1"/>
          <p:nvPr/>
        </p:nvSpPr>
        <p:spPr>
          <a:xfrm>
            <a:off x="342265" y="3517265"/>
            <a:ext cx="4004310" cy="1200329"/>
          </a:xfrm>
          <a:prstGeom prst="rect">
            <a:avLst/>
          </a:prstGeom>
          <a:noFill/>
        </p:spPr>
        <p:txBody>
          <a:bodyPr wrap="square" rtlCol="0">
            <a:spAutoFit/>
          </a:bodyPr>
          <a:lstStyle/>
          <a:p>
            <a:pPr algn="l">
              <a:buNone/>
            </a:pPr>
            <a:r>
              <a:rPr lang="zh-CN" altLang="en-US" dirty="0">
                <a:cs typeface="+mn-ea"/>
                <a:sym typeface="+mn-lt"/>
              </a:rPr>
              <a:t>//领导致辞后，邀请相关领导及商户的代表共同开启招商发布会；</a:t>
            </a:r>
            <a:endParaRPr lang="zh-CN" altLang="en-US" dirty="0">
              <a:cs typeface="+mn-ea"/>
              <a:sym typeface="+mn-lt"/>
            </a:endParaRPr>
          </a:p>
          <a:p>
            <a:pPr algn="l">
              <a:buNone/>
            </a:pPr>
            <a:r>
              <a:rPr lang="zh-CN" altLang="en-US" dirty="0">
                <a:cs typeface="+mn-ea"/>
                <a:sym typeface="+mn-lt"/>
              </a:rPr>
              <a:t>//当嘉宾将手放置屏幕固定位置上，特效开启，最后汇成主画面，昭示发布会正式启动；</a:t>
            </a:r>
            <a:endParaRPr lang="zh-CN" altLang="en-US" dirty="0">
              <a:cs typeface="+mn-ea"/>
              <a:sym typeface="+mn-lt"/>
            </a:endParaRPr>
          </a:p>
        </p:txBody>
      </p:sp>
      <p:sp>
        <p:nvSpPr>
          <p:cNvPr id="28" name="文本框 27"/>
          <p:cNvSpPr txBox="1"/>
          <p:nvPr/>
        </p:nvSpPr>
        <p:spPr>
          <a:xfrm>
            <a:off x="342265" y="1930400"/>
            <a:ext cx="5586095" cy="706755"/>
          </a:xfrm>
          <a:prstGeom prst="rect">
            <a:avLst/>
          </a:prstGeom>
          <a:noFill/>
        </p:spPr>
        <p:txBody>
          <a:bodyPr wrap="square" rtlCol="0">
            <a:spAutoFit/>
          </a:bodyPr>
          <a:lstStyle/>
          <a:p>
            <a:r>
              <a:rPr lang="en-US" altLang="zh-CN" sz="4000">
                <a:solidFill>
                  <a:schemeClr val="bg1">
                    <a:lumMod val="75000"/>
                  </a:schemeClr>
                </a:solidFill>
                <a:cs typeface="+mn-ea"/>
                <a:sym typeface="+mn-lt"/>
              </a:rPr>
              <a:t>ACTIVITY PROCESS</a:t>
            </a:r>
            <a:endParaRPr lang="en-US" altLang="zh-CN" sz="4000">
              <a:solidFill>
                <a:schemeClr val="bg1">
                  <a:lumMod val="75000"/>
                </a:schemeClr>
              </a:solidFill>
              <a:cs typeface="+mn-ea"/>
              <a:sym typeface="+mn-lt"/>
            </a:endParaRPr>
          </a:p>
        </p:txBody>
      </p:sp>
      <p:sp>
        <p:nvSpPr>
          <p:cNvPr id="29" name="文本框 28"/>
          <p:cNvSpPr txBox="1"/>
          <p:nvPr/>
        </p:nvSpPr>
        <p:spPr>
          <a:xfrm>
            <a:off x="342265" y="1657350"/>
            <a:ext cx="1846580" cy="583565"/>
          </a:xfrm>
          <a:prstGeom prst="rect">
            <a:avLst/>
          </a:prstGeom>
          <a:noFill/>
        </p:spPr>
        <p:txBody>
          <a:bodyPr wrap="square" rtlCol="0">
            <a:spAutoFit/>
          </a:bodyPr>
          <a:lstStyle/>
          <a:p>
            <a:pPr algn="l">
              <a:buClrTx/>
              <a:buSzTx/>
              <a:buFontTx/>
            </a:pPr>
            <a:r>
              <a:rPr kumimoji="1" lang="zh-CN" altLang="en-US" sz="3200" dirty="0">
                <a:cs typeface="+mn-ea"/>
                <a:sym typeface="+mn-lt"/>
              </a:rPr>
              <a:t>活动流程</a:t>
            </a:r>
            <a:endParaRPr kumimoji="1" lang="zh-CN" altLang="en-US" sz="3200" dirty="0">
              <a:cs typeface="+mn-ea"/>
              <a:sym typeface="+mn-lt"/>
            </a:endParaRPr>
          </a:p>
        </p:txBody>
      </p:sp>
    </p:spTree>
    <p:custDataLst>
      <p:tags r:id="rId3"/>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a:srcRect t="18454" b="8229"/>
          <a:stretch>
            <a:fillRect/>
          </a:stretch>
        </p:blipFill>
        <p:spPr>
          <a:xfrm>
            <a:off x="5365115" y="3324225"/>
            <a:ext cx="6600190" cy="2948940"/>
          </a:xfrm>
          <a:prstGeom prst="rect">
            <a:avLst/>
          </a:prstGeom>
        </p:spPr>
      </p:pic>
      <p:sp>
        <p:nvSpPr>
          <p:cNvPr id="26" name="文本框 25"/>
          <p:cNvSpPr txBox="1"/>
          <p:nvPr/>
        </p:nvSpPr>
        <p:spPr>
          <a:xfrm>
            <a:off x="342265" y="2930525"/>
            <a:ext cx="3658235" cy="460375"/>
          </a:xfrm>
          <a:prstGeom prst="rect">
            <a:avLst/>
          </a:prstGeom>
          <a:noFill/>
        </p:spPr>
        <p:txBody>
          <a:bodyPr wrap="square" rtlCol="0">
            <a:spAutoFit/>
          </a:bodyPr>
          <a:lstStyle/>
          <a:p>
            <a:pPr algn="l">
              <a:buClrTx/>
              <a:buSzTx/>
              <a:buFontTx/>
            </a:pPr>
            <a:r>
              <a:rPr kumimoji="1" lang="zh-CN" altLang="en-US" sz="2400" dirty="0">
                <a:cs typeface="+mn-ea"/>
                <a:sym typeface="+mn-lt"/>
              </a:rPr>
              <a:t>■电子签约</a:t>
            </a:r>
            <a:endParaRPr kumimoji="1" lang="en-US" altLang="zh-CN" sz="2400" dirty="0">
              <a:cs typeface="+mn-ea"/>
              <a:sym typeface="+mn-lt"/>
            </a:endParaRPr>
          </a:p>
        </p:txBody>
      </p:sp>
      <p:sp>
        <p:nvSpPr>
          <p:cNvPr id="27" name="文本框 26"/>
          <p:cNvSpPr txBox="1"/>
          <p:nvPr/>
        </p:nvSpPr>
        <p:spPr>
          <a:xfrm>
            <a:off x="342265" y="3517265"/>
            <a:ext cx="4004310" cy="1198880"/>
          </a:xfrm>
          <a:prstGeom prst="rect">
            <a:avLst/>
          </a:prstGeom>
          <a:noFill/>
        </p:spPr>
        <p:txBody>
          <a:bodyPr wrap="square" rtlCol="0">
            <a:spAutoFit/>
          </a:bodyPr>
          <a:lstStyle/>
          <a:p>
            <a:pPr algn="l">
              <a:buNone/>
            </a:pPr>
            <a:r>
              <a:rPr lang="zh-CN" altLang="en-US" dirty="0">
                <a:cs typeface="+mn-ea"/>
                <a:sym typeface="+mn-lt"/>
              </a:rPr>
              <a:t>//电子签约形式新颖，实现签约实时投屏，与受邀嘉宾共同见证这一时刻；</a:t>
            </a:r>
            <a:endParaRPr lang="zh-CN" altLang="en-US" dirty="0">
              <a:cs typeface="+mn-ea"/>
              <a:sym typeface="+mn-lt"/>
            </a:endParaRPr>
          </a:p>
          <a:p>
            <a:pPr algn="l">
              <a:buNone/>
            </a:pPr>
            <a:r>
              <a:rPr lang="en-US" altLang="zh-CN" dirty="0">
                <a:cs typeface="+mn-ea"/>
                <a:sym typeface="+mn-lt"/>
              </a:rPr>
              <a:t>//</a:t>
            </a:r>
            <a:r>
              <a:rPr lang="zh-CN" altLang="en-US" dirty="0">
                <a:cs typeface="+mn-ea"/>
                <a:sym typeface="+mn-lt"/>
              </a:rPr>
              <a:t>签约仪式结束，以冷焰火特效同时进行，见证这一历史时刻；</a:t>
            </a:r>
            <a:endParaRPr lang="zh-CN" altLang="en-US" dirty="0">
              <a:cs typeface="+mn-ea"/>
              <a:sym typeface="+mn-lt"/>
            </a:endParaRPr>
          </a:p>
        </p:txBody>
      </p:sp>
      <p:sp>
        <p:nvSpPr>
          <p:cNvPr id="28" name="文本框 27"/>
          <p:cNvSpPr txBox="1"/>
          <p:nvPr/>
        </p:nvSpPr>
        <p:spPr>
          <a:xfrm>
            <a:off x="342265" y="1930400"/>
            <a:ext cx="5586095" cy="706755"/>
          </a:xfrm>
          <a:prstGeom prst="rect">
            <a:avLst/>
          </a:prstGeom>
          <a:noFill/>
        </p:spPr>
        <p:txBody>
          <a:bodyPr wrap="square" rtlCol="0">
            <a:spAutoFit/>
          </a:bodyPr>
          <a:lstStyle/>
          <a:p>
            <a:r>
              <a:rPr lang="en-US" altLang="zh-CN" sz="4000">
                <a:solidFill>
                  <a:schemeClr val="bg1">
                    <a:lumMod val="75000"/>
                  </a:schemeClr>
                </a:solidFill>
                <a:cs typeface="+mn-ea"/>
                <a:sym typeface="+mn-lt"/>
              </a:rPr>
              <a:t>ACTIVITY PROCESS</a:t>
            </a:r>
            <a:endParaRPr lang="en-US" altLang="zh-CN" sz="4000">
              <a:solidFill>
                <a:schemeClr val="bg1">
                  <a:lumMod val="75000"/>
                </a:schemeClr>
              </a:solidFill>
              <a:cs typeface="+mn-ea"/>
              <a:sym typeface="+mn-lt"/>
            </a:endParaRPr>
          </a:p>
        </p:txBody>
      </p:sp>
      <p:sp>
        <p:nvSpPr>
          <p:cNvPr id="29" name="文本框 28"/>
          <p:cNvSpPr txBox="1"/>
          <p:nvPr/>
        </p:nvSpPr>
        <p:spPr>
          <a:xfrm>
            <a:off x="342265" y="1657350"/>
            <a:ext cx="1846580" cy="583565"/>
          </a:xfrm>
          <a:prstGeom prst="rect">
            <a:avLst/>
          </a:prstGeom>
          <a:noFill/>
        </p:spPr>
        <p:txBody>
          <a:bodyPr wrap="square" rtlCol="0">
            <a:spAutoFit/>
          </a:bodyPr>
          <a:lstStyle/>
          <a:p>
            <a:pPr algn="l">
              <a:buClrTx/>
              <a:buSzTx/>
              <a:buFontTx/>
            </a:pPr>
            <a:r>
              <a:rPr kumimoji="1" lang="zh-CN" altLang="en-US" sz="3200" dirty="0">
                <a:cs typeface="+mn-ea"/>
                <a:sym typeface="+mn-lt"/>
              </a:rPr>
              <a:t>活动流程</a:t>
            </a:r>
            <a:endParaRPr kumimoji="1" lang="zh-CN" altLang="en-US" sz="3200" dirty="0">
              <a:cs typeface="+mn-ea"/>
              <a:sym typeface="+mn-lt"/>
            </a:endParaRPr>
          </a:p>
        </p:txBody>
      </p:sp>
      <p:pic>
        <p:nvPicPr>
          <p:cNvPr id="3" name="图片 2"/>
          <p:cNvPicPr>
            <a:picLocks noChangeAspect="1"/>
          </p:cNvPicPr>
          <p:nvPr/>
        </p:nvPicPr>
        <p:blipFill>
          <a:blip r:embed="rId2"/>
          <a:stretch>
            <a:fillRect/>
          </a:stretch>
        </p:blipFill>
        <p:spPr>
          <a:xfrm>
            <a:off x="6088380" y="972185"/>
            <a:ext cx="2985770" cy="2299970"/>
          </a:xfrm>
          <a:prstGeom prst="rect">
            <a:avLst/>
          </a:prstGeom>
        </p:spPr>
      </p:pic>
      <p:pic>
        <p:nvPicPr>
          <p:cNvPr id="4" name="图片 3"/>
          <p:cNvPicPr>
            <a:picLocks noChangeAspect="1"/>
          </p:cNvPicPr>
          <p:nvPr/>
        </p:nvPicPr>
        <p:blipFill>
          <a:blip r:embed="rId3"/>
          <a:srcRect r="17761"/>
          <a:stretch>
            <a:fillRect/>
          </a:stretch>
        </p:blipFill>
        <p:spPr>
          <a:xfrm>
            <a:off x="9131935" y="972820"/>
            <a:ext cx="2833370" cy="2299335"/>
          </a:xfrm>
          <a:prstGeom prst="rect">
            <a:avLst/>
          </a:prstGeom>
        </p:spPr>
      </p:pic>
    </p:spTree>
    <p:custDataLst>
      <p:tags r:id="rId4"/>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rcRect l="8951" t="1730" r="8951" b="3805"/>
          <a:stretch>
            <a:fillRect/>
          </a:stretch>
        </p:blipFill>
        <p:spPr>
          <a:xfrm>
            <a:off x="8511540" y="1108075"/>
            <a:ext cx="3494405" cy="5201920"/>
          </a:xfrm>
          <a:prstGeom prst="rect">
            <a:avLst/>
          </a:prstGeom>
        </p:spPr>
      </p:pic>
      <p:pic>
        <p:nvPicPr>
          <p:cNvPr id="14" name="图片 13"/>
          <p:cNvPicPr>
            <a:picLocks noChangeAspect="1"/>
          </p:cNvPicPr>
          <p:nvPr/>
        </p:nvPicPr>
        <p:blipFill>
          <a:blip r:embed="rId2"/>
          <a:srcRect l="13206" r="12712"/>
          <a:stretch>
            <a:fillRect/>
          </a:stretch>
        </p:blipFill>
        <p:spPr>
          <a:xfrm>
            <a:off x="5195570" y="3672840"/>
            <a:ext cx="3294380" cy="2637155"/>
          </a:xfrm>
          <a:prstGeom prst="rect">
            <a:avLst/>
          </a:prstGeom>
        </p:spPr>
      </p:pic>
      <p:pic>
        <p:nvPicPr>
          <p:cNvPr id="16" name="图片 15"/>
          <p:cNvPicPr>
            <a:picLocks noChangeAspect="1"/>
          </p:cNvPicPr>
          <p:nvPr/>
        </p:nvPicPr>
        <p:blipFill>
          <a:blip r:embed="rId3"/>
          <a:srcRect l="9624" r="3937"/>
          <a:stretch>
            <a:fillRect/>
          </a:stretch>
        </p:blipFill>
        <p:spPr>
          <a:xfrm>
            <a:off x="5195570" y="1108075"/>
            <a:ext cx="3292475" cy="2543175"/>
          </a:xfrm>
          <a:prstGeom prst="rect">
            <a:avLst/>
          </a:prstGeom>
        </p:spPr>
      </p:pic>
      <p:sp>
        <p:nvSpPr>
          <p:cNvPr id="26" name="文本框 25"/>
          <p:cNvSpPr txBox="1"/>
          <p:nvPr/>
        </p:nvSpPr>
        <p:spPr>
          <a:xfrm>
            <a:off x="342265" y="2930525"/>
            <a:ext cx="3658235" cy="460375"/>
          </a:xfrm>
          <a:prstGeom prst="rect">
            <a:avLst/>
          </a:prstGeom>
          <a:noFill/>
        </p:spPr>
        <p:txBody>
          <a:bodyPr wrap="square" rtlCol="0">
            <a:spAutoFit/>
          </a:bodyPr>
          <a:lstStyle/>
          <a:p>
            <a:pPr algn="l">
              <a:buClrTx/>
              <a:buSzTx/>
              <a:buFontTx/>
            </a:pPr>
            <a:r>
              <a:rPr kumimoji="1" lang="zh-CN" altLang="en-US" sz="2400" dirty="0">
                <a:cs typeface="+mn-ea"/>
                <a:sym typeface="+mn-lt"/>
              </a:rPr>
              <a:t>■领导祝酒</a:t>
            </a:r>
            <a:endParaRPr kumimoji="1" lang="en-US" altLang="zh-CN" sz="2400" dirty="0">
              <a:cs typeface="+mn-ea"/>
              <a:sym typeface="+mn-lt"/>
            </a:endParaRPr>
          </a:p>
        </p:txBody>
      </p:sp>
      <p:sp>
        <p:nvSpPr>
          <p:cNvPr id="27" name="文本框 26"/>
          <p:cNvSpPr txBox="1"/>
          <p:nvPr/>
        </p:nvSpPr>
        <p:spPr>
          <a:xfrm>
            <a:off x="342265" y="3517265"/>
            <a:ext cx="4004310" cy="646331"/>
          </a:xfrm>
          <a:prstGeom prst="rect">
            <a:avLst/>
          </a:prstGeom>
          <a:noFill/>
        </p:spPr>
        <p:txBody>
          <a:bodyPr wrap="square" rtlCol="0">
            <a:spAutoFit/>
          </a:bodyPr>
          <a:lstStyle/>
          <a:p>
            <a:pPr algn="l">
              <a:buNone/>
            </a:pPr>
            <a:r>
              <a:rPr lang="en-US" altLang="zh-CN" dirty="0">
                <a:cs typeface="+mn-ea"/>
                <a:sym typeface="+mn-lt"/>
              </a:rPr>
              <a:t>//</a:t>
            </a:r>
            <a:r>
              <a:rPr lang="zh-CN" altLang="en-US" dirty="0">
                <a:cs typeface="+mn-ea"/>
                <a:sym typeface="+mn-lt"/>
              </a:rPr>
              <a:t>由礼仪送上高脚杯，主持人邀请领导致祝酒词，全体共同举杯，宣布晚宴正式开始。</a:t>
            </a:r>
            <a:endParaRPr lang="zh-CN" altLang="en-US" dirty="0">
              <a:cs typeface="+mn-ea"/>
              <a:sym typeface="+mn-lt"/>
            </a:endParaRPr>
          </a:p>
        </p:txBody>
      </p:sp>
      <p:sp>
        <p:nvSpPr>
          <p:cNvPr id="28" name="文本框 27"/>
          <p:cNvSpPr txBox="1"/>
          <p:nvPr/>
        </p:nvSpPr>
        <p:spPr>
          <a:xfrm>
            <a:off x="342265" y="1930400"/>
            <a:ext cx="5586095" cy="706755"/>
          </a:xfrm>
          <a:prstGeom prst="rect">
            <a:avLst/>
          </a:prstGeom>
          <a:noFill/>
        </p:spPr>
        <p:txBody>
          <a:bodyPr wrap="square" rtlCol="0">
            <a:spAutoFit/>
          </a:bodyPr>
          <a:lstStyle/>
          <a:p>
            <a:r>
              <a:rPr lang="en-US" altLang="zh-CN" sz="4000">
                <a:solidFill>
                  <a:schemeClr val="bg1">
                    <a:lumMod val="75000"/>
                  </a:schemeClr>
                </a:solidFill>
                <a:cs typeface="+mn-ea"/>
                <a:sym typeface="+mn-lt"/>
              </a:rPr>
              <a:t>ACTIVITY PROCESS</a:t>
            </a:r>
            <a:endParaRPr lang="en-US" altLang="zh-CN" sz="4000">
              <a:solidFill>
                <a:schemeClr val="bg1">
                  <a:lumMod val="75000"/>
                </a:schemeClr>
              </a:solidFill>
              <a:cs typeface="+mn-ea"/>
              <a:sym typeface="+mn-lt"/>
            </a:endParaRPr>
          </a:p>
        </p:txBody>
      </p:sp>
      <p:sp>
        <p:nvSpPr>
          <p:cNvPr id="29" name="文本框 28"/>
          <p:cNvSpPr txBox="1"/>
          <p:nvPr/>
        </p:nvSpPr>
        <p:spPr>
          <a:xfrm>
            <a:off x="342265" y="1657350"/>
            <a:ext cx="1846580" cy="583565"/>
          </a:xfrm>
          <a:prstGeom prst="rect">
            <a:avLst/>
          </a:prstGeom>
          <a:noFill/>
        </p:spPr>
        <p:txBody>
          <a:bodyPr wrap="square" rtlCol="0">
            <a:spAutoFit/>
          </a:bodyPr>
          <a:lstStyle/>
          <a:p>
            <a:pPr algn="l">
              <a:buClrTx/>
              <a:buSzTx/>
              <a:buFontTx/>
            </a:pPr>
            <a:r>
              <a:rPr kumimoji="1" lang="zh-CN" altLang="en-US" sz="3200" dirty="0">
                <a:cs typeface="+mn-ea"/>
                <a:sym typeface="+mn-lt"/>
              </a:rPr>
              <a:t>活动流程</a:t>
            </a:r>
            <a:endParaRPr kumimoji="1" lang="zh-CN" altLang="en-US" sz="3200" dirty="0">
              <a:cs typeface="+mn-ea"/>
              <a:sym typeface="+mn-lt"/>
            </a:endParaRPr>
          </a:p>
        </p:txBody>
      </p:sp>
    </p:spTree>
    <p:custDataLst>
      <p:tags r:id="rId4"/>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1"/>
          <a:srcRect l="1713" b="9947"/>
          <a:stretch>
            <a:fillRect/>
          </a:stretch>
        </p:blipFill>
        <p:spPr>
          <a:xfrm>
            <a:off x="0" y="0"/>
            <a:ext cx="7397115" cy="3811270"/>
          </a:xfrm>
          <a:prstGeom prst="rect">
            <a:avLst/>
          </a:prstGeom>
        </p:spPr>
      </p:pic>
      <p:pic>
        <p:nvPicPr>
          <p:cNvPr id="13" name="图片 12"/>
          <p:cNvPicPr>
            <a:picLocks noChangeAspect="1"/>
          </p:cNvPicPr>
          <p:nvPr/>
        </p:nvPicPr>
        <p:blipFill>
          <a:blip r:embed="rId2"/>
          <a:stretch>
            <a:fillRect/>
          </a:stretch>
        </p:blipFill>
        <p:spPr>
          <a:xfrm>
            <a:off x="9131300" y="3811270"/>
            <a:ext cx="3063240" cy="3063240"/>
          </a:xfrm>
          <a:prstGeom prst="rect">
            <a:avLst/>
          </a:prstGeom>
        </p:spPr>
      </p:pic>
      <p:pic>
        <p:nvPicPr>
          <p:cNvPr id="6" name="图片 5"/>
          <p:cNvPicPr>
            <a:picLocks noChangeAspect="1"/>
          </p:cNvPicPr>
          <p:nvPr/>
        </p:nvPicPr>
        <p:blipFill>
          <a:blip r:embed="rId3"/>
          <a:stretch>
            <a:fillRect/>
          </a:stretch>
        </p:blipFill>
        <p:spPr>
          <a:xfrm>
            <a:off x="6076315" y="3811270"/>
            <a:ext cx="3063240" cy="3063240"/>
          </a:xfrm>
          <a:prstGeom prst="rect">
            <a:avLst/>
          </a:prstGeom>
        </p:spPr>
      </p:pic>
      <p:sp>
        <p:nvSpPr>
          <p:cNvPr id="14" name="矩形 13"/>
          <p:cNvSpPr/>
          <p:nvPr/>
        </p:nvSpPr>
        <p:spPr>
          <a:xfrm>
            <a:off x="-635" y="3807460"/>
            <a:ext cx="6076950" cy="3058795"/>
          </a:xfrm>
          <a:prstGeom prst="rect">
            <a:avLst/>
          </a:prstGeom>
          <a:solidFill>
            <a:srgbClr val="F463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0" name="图片 9"/>
          <p:cNvPicPr>
            <a:picLocks noChangeAspect="1"/>
          </p:cNvPicPr>
          <p:nvPr/>
        </p:nvPicPr>
        <p:blipFill>
          <a:blip r:embed="rId4"/>
          <a:srcRect l="7900" r="4398"/>
          <a:stretch>
            <a:fillRect/>
          </a:stretch>
        </p:blipFill>
        <p:spPr>
          <a:xfrm>
            <a:off x="7182485" y="0"/>
            <a:ext cx="5009515" cy="3807460"/>
          </a:xfrm>
          <a:prstGeom prst="rect">
            <a:avLst/>
          </a:prstGeom>
        </p:spPr>
      </p:pic>
      <p:sp>
        <p:nvSpPr>
          <p:cNvPr id="28" name="文本框 27"/>
          <p:cNvSpPr txBox="1"/>
          <p:nvPr/>
        </p:nvSpPr>
        <p:spPr>
          <a:xfrm>
            <a:off x="331470" y="4347210"/>
            <a:ext cx="5586095" cy="706755"/>
          </a:xfrm>
          <a:prstGeom prst="rect">
            <a:avLst/>
          </a:prstGeom>
          <a:noFill/>
        </p:spPr>
        <p:txBody>
          <a:bodyPr wrap="square" rtlCol="0">
            <a:spAutoFit/>
          </a:bodyPr>
          <a:lstStyle/>
          <a:p>
            <a:r>
              <a:rPr lang="en-US" altLang="zh-CN" sz="4000">
                <a:solidFill>
                  <a:schemeClr val="bg1">
                    <a:lumMod val="75000"/>
                  </a:schemeClr>
                </a:solidFill>
                <a:cs typeface="+mn-ea"/>
                <a:sym typeface="+mn-lt"/>
              </a:rPr>
              <a:t>DINNER PROCESS</a:t>
            </a:r>
            <a:endParaRPr lang="en-US" altLang="zh-CN" sz="4000">
              <a:solidFill>
                <a:schemeClr val="bg1">
                  <a:lumMod val="75000"/>
                </a:schemeClr>
              </a:solidFill>
              <a:cs typeface="+mn-ea"/>
              <a:sym typeface="+mn-lt"/>
            </a:endParaRPr>
          </a:p>
        </p:txBody>
      </p:sp>
      <p:sp>
        <p:nvSpPr>
          <p:cNvPr id="29" name="文本框 28"/>
          <p:cNvSpPr txBox="1"/>
          <p:nvPr/>
        </p:nvSpPr>
        <p:spPr>
          <a:xfrm>
            <a:off x="331470" y="4074160"/>
            <a:ext cx="4088765" cy="583565"/>
          </a:xfrm>
          <a:prstGeom prst="rect">
            <a:avLst/>
          </a:prstGeom>
          <a:noFill/>
        </p:spPr>
        <p:txBody>
          <a:bodyPr wrap="square" rtlCol="0">
            <a:spAutoFit/>
          </a:bodyPr>
          <a:lstStyle/>
          <a:p>
            <a:pPr algn="l">
              <a:buClrTx/>
              <a:buSzTx/>
              <a:buFontTx/>
            </a:pPr>
            <a:r>
              <a:rPr kumimoji="1" lang="zh-CN" altLang="en-US" sz="3200" dirty="0">
                <a:cs typeface="+mn-ea"/>
                <a:sym typeface="+mn-lt"/>
              </a:rPr>
              <a:t>晚宴流程·开场舞</a:t>
            </a:r>
            <a:endParaRPr kumimoji="1" lang="en-US" altLang="zh-CN" sz="3200" dirty="0">
              <a:cs typeface="+mn-ea"/>
              <a:sym typeface="+mn-lt"/>
            </a:endParaRPr>
          </a:p>
        </p:txBody>
      </p:sp>
      <p:sp>
        <p:nvSpPr>
          <p:cNvPr id="15" name="矩形 14"/>
          <p:cNvSpPr/>
          <p:nvPr/>
        </p:nvSpPr>
        <p:spPr>
          <a:xfrm>
            <a:off x="10217150" y="6694170"/>
            <a:ext cx="962660" cy="146050"/>
          </a:xfrm>
          <a:prstGeom prst="rect">
            <a:avLst/>
          </a:prstGeom>
          <a:solidFill>
            <a:srgbClr val="F366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文本框 15"/>
          <p:cNvSpPr txBox="1"/>
          <p:nvPr/>
        </p:nvSpPr>
        <p:spPr>
          <a:xfrm>
            <a:off x="331470" y="5041900"/>
            <a:ext cx="5591810" cy="1200329"/>
          </a:xfrm>
          <a:prstGeom prst="rect">
            <a:avLst/>
          </a:prstGeom>
          <a:noFill/>
        </p:spPr>
        <p:txBody>
          <a:bodyPr wrap="square" rtlCol="0">
            <a:spAutoFit/>
          </a:bodyPr>
          <a:lstStyle/>
          <a:p>
            <a:r>
              <a:rPr lang="zh-CN" altLang="en-US" dirty="0">
                <a:cs typeface="+mn-ea"/>
                <a:sym typeface="+mn-lt"/>
              </a:rPr>
              <a:t>河南春晚火爆出圈，《唐宫夜宴》展现大唐盛世风韵。</a:t>
            </a:r>
            <a:endParaRPr lang="zh-CN" altLang="en-US" dirty="0">
              <a:cs typeface="+mn-ea"/>
              <a:sym typeface="+mn-lt"/>
            </a:endParaRPr>
          </a:p>
          <a:p>
            <a:r>
              <a:rPr lang="zh-CN" altLang="en-US" b="1" dirty="0">
                <a:cs typeface="+mn-ea"/>
                <a:sym typeface="+mn-lt"/>
              </a:rPr>
              <a:t>特邀长沙</a:t>
            </a:r>
            <a:r>
              <a:rPr lang="en-US" altLang="zh-CN" b="1" dirty="0">
                <a:cs typeface="+mn-ea"/>
                <a:sym typeface="+mn-lt"/>
              </a:rPr>
              <a:t>A</a:t>
            </a:r>
            <a:r>
              <a:rPr lang="zh-CN" altLang="en-US" b="1" dirty="0">
                <a:cs typeface="+mn-ea"/>
                <a:sym typeface="+mn-lt"/>
              </a:rPr>
              <a:t>级舞蹈团体编排，高度还原《唐宫夜宴》</a:t>
            </a:r>
            <a:r>
              <a:rPr lang="zh-CN" altLang="en-US" dirty="0">
                <a:cs typeface="+mn-ea"/>
                <a:sym typeface="+mn-lt"/>
              </a:rPr>
              <a:t>尘封的乐舞图、凝固的乐舞俑……当乐声响起，这些本该沉睡在玻璃展柜里的国宝，仿佛穿过博物馆来到宫殿。</a:t>
            </a:r>
            <a:endParaRPr lang="zh-CN" altLang="en-US" dirty="0">
              <a:cs typeface="+mn-ea"/>
              <a:sym typeface="+mn-lt"/>
            </a:endParaRPr>
          </a:p>
        </p:txBody>
      </p:sp>
    </p:spTree>
    <p:custDataLst>
      <p:tags r:id="rId5"/>
    </p:custData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XL"/>
          <p:cNvPicPr>
            <a:picLocks noChangeAspect="1" noChangeArrowheads="1"/>
          </p:cNvPicPr>
          <p:nvPr/>
        </p:nvPicPr>
        <p:blipFill>
          <a:blip r:embed="rId1" cstate="screen"/>
          <a:srcRect/>
          <a:stretch>
            <a:fillRect/>
          </a:stretch>
        </p:blipFill>
        <p:spPr bwMode="auto">
          <a:xfrm>
            <a:off x="5496560" y="0"/>
            <a:ext cx="2213610" cy="221361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XL"/>
          <p:cNvPicPr>
            <a:picLocks noChangeAspect="1" noChangeArrowheads="1"/>
          </p:cNvPicPr>
          <p:nvPr/>
        </p:nvPicPr>
        <p:blipFill>
          <a:blip r:embed="rId2" cstate="screen"/>
          <a:srcRect/>
          <a:stretch>
            <a:fillRect/>
          </a:stretch>
        </p:blipFill>
        <p:spPr bwMode="auto">
          <a:xfrm>
            <a:off x="7759700" y="0"/>
            <a:ext cx="4454525" cy="4454525"/>
          </a:xfrm>
          <a:prstGeom prst="rect">
            <a:avLst/>
          </a:prstGeom>
          <a:noFill/>
          <a:extLst>
            <a:ext uri="{909E8E84-426E-40DD-AFC4-6F175D3DCCD1}">
              <a14:hiddenFill xmlns:a14="http://schemas.microsoft.com/office/drawing/2010/main">
                <a:solidFill>
                  <a:srgbClr val="FFFFFF"/>
                </a:solidFill>
              </a14:hiddenFill>
            </a:ext>
          </a:extLst>
        </p:spPr>
      </p:pic>
      <p:pic>
        <p:nvPicPr>
          <p:cNvPr id="14338" name="Picture 2" descr="还珠格格-&lt;&lt;雨蝶&gt;&g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7195" y="2249170"/>
            <a:ext cx="2212975" cy="2205355"/>
          </a:xfrm>
          <a:prstGeom prst="rect">
            <a:avLst/>
          </a:prstGeom>
          <a:noFill/>
          <a:extLst>
            <a:ext uri="{909E8E84-426E-40DD-AFC4-6F175D3DCCD1}">
              <a14:hiddenFill xmlns:a14="http://schemas.microsoft.com/office/drawing/2010/main">
                <a:solidFill>
                  <a:srgbClr val="FFFFFF"/>
                </a:solidFill>
              </a14:hiddenFill>
            </a:ext>
          </a:extLst>
        </p:spPr>
      </p:pic>
      <p:sp>
        <p:nvSpPr>
          <p:cNvPr id="28" name="文本框 27"/>
          <p:cNvSpPr txBox="1"/>
          <p:nvPr/>
        </p:nvSpPr>
        <p:spPr>
          <a:xfrm>
            <a:off x="342265" y="1930400"/>
            <a:ext cx="5586095" cy="706755"/>
          </a:xfrm>
          <a:prstGeom prst="rect">
            <a:avLst/>
          </a:prstGeom>
          <a:noFill/>
        </p:spPr>
        <p:txBody>
          <a:bodyPr wrap="square" rtlCol="0">
            <a:spAutoFit/>
          </a:bodyPr>
          <a:lstStyle/>
          <a:p>
            <a:r>
              <a:rPr lang="en-US" altLang="zh-CN" sz="4000">
                <a:solidFill>
                  <a:schemeClr val="bg1">
                    <a:lumMod val="75000"/>
                  </a:schemeClr>
                </a:solidFill>
                <a:cs typeface="+mn-ea"/>
                <a:sym typeface="+mn-lt"/>
              </a:rPr>
              <a:t>DINNER PROCESS</a:t>
            </a:r>
            <a:endParaRPr lang="en-US" altLang="zh-CN" sz="4000">
              <a:solidFill>
                <a:schemeClr val="bg1">
                  <a:lumMod val="75000"/>
                </a:schemeClr>
              </a:solidFill>
              <a:cs typeface="+mn-ea"/>
              <a:sym typeface="+mn-lt"/>
            </a:endParaRPr>
          </a:p>
        </p:txBody>
      </p:sp>
      <p:sp>
        <p:nvSpPr>
          <p:cNvPr id="29" name="文本框 28"/>
          <p:cNvSpPr txBox="1"/>
          <p:nvPr/>
        </p:nvSpPr>
        <p:spPr>
          <a:xfrm>
            <a:off x="342265" y="1657350"/>
            <a:ext cx="4063365" cy="583565"/>
          </a:xfrm>
          <a:prstGeom prst="rect">
            <a:avLst/>
          </a:prstGeom>
          <a:noFill/>
        </p:spPr>
        <p:txBody>
          <a:bodyPr wrap="square" rtlCol="0">
            <a:spAutoFit/>
          </a:bodyPr>
          <a:lstStyle/>
          <a:p>
            <a:pPr algn="l">
              <a:buClrTx/>
              <a:buSzTx/>
              <a:buFontTx/>
            </a:pPr>
            <a:r>
              <a:rPr kumimoji="1" lang="zh-CN" altLang="en-US" sz="3200" dirty="0">
                <a:cs typeface="+mn-ea"/>
                <a:sym typeface="+mn-lt"/>
              </a:rPr>
              <a:t>晚宴流程·乐队演绎</a:t>
            </a:r>
            <a:endParaRPr kumimoji="1" lang="zh-CN" altLang="en-US" sz="3200" dirty="0">
              <a:cs typeface="+mn-ea"/>
              <a:sym typeface="+mn-lt"/>
            </a:endParaRPr>
          </a:p>
        </p:txBody>
      </p:sp>
      <p:sp>
        <p:nvSpPr>
          <p:cNvPr id="26" name="文本框 25"/>
          <p:cNvSpPr txBox="1"/>
          <p:nvPr/>
        </p:nvSpPr>
        <p:spPr>
          <a:xfrm>
            <a:off x="342265" y="2930525"/>
            <a:ext cx="3658235" cy="423545"/>
          </a:xfrm>
          <a:prstGeom prst="rect">
            <a:avLst/>
          </a:prstGeom>
          <a:noFill/>
        </p:spPr>
        <p:txBody>
          <a:bodyPr wrap="square" rtlCol="0">
            <a:spAutoFit/>
          </a:bodyPr>
          <a:lstStyle/>
          <a:p>
            <a:pPr>
              <a:lnSpc>
                <a:spcPct val="90000"/>
              </a:lnSpc>
              <a:spcBef>
                <a:spcPct val="0"/>
              </a:spcBef>
              <a:spcAft>
                <a:spcPts val="600"/>
              </a:spcAft>
            </a:pPr>
            <a:r>
              <a:rPr kumimoji="1" lang="zh-CN" altLang="en-US" sz="2400" dirty="0">
                <a:solidFill>
                  <a:srgbClr val="C00000"/>
                </a:solidFill>
                <a:cs typeface="+mn-ea"/>
                <a:sym typeface="+mn-lt"/>
              </a:rPr>
              <a:t>■金曲之夜 音乐不停</a:t>
            </a:r>
            <a:endParaRPr kumimoji="1" lang="zh-CN" altLang="en-US" sz="2400" dirty="0">
              <a:solidFill>
                <a:srgbClr val="C00000"/>
              </a:solidFill>
              <a:cs typeface="+mn-ea"/>
              <a:sym typeface="+mn-lt"/>
            </a:endParaRPr>
          </a:p>
        </p:txBody>
      </p:sp>
      <p:sp>
        <p:nvSpPr>
          <p:cNvPr id="27" name="文本框 26"/>
          <p:cNvSpPr txBox="1"/>
          <p:nvPr/>
        </p:nvSpPr>
        <p:spPr>
          <a:xfrm>
            <a:off x="342265" y="3517265"/>
            <a:ext cx="4004310" cy="2306955"/>
          </a:xfrm>
          <a:prstGeom prst="rect">
            <a:avLst/>
          </a:prstGeom>
          <a:noFill/>
        </p:spPr>
        <p:txBody>
          <a:bodyPr wrap="square" rtlCol="0">
            <a:spAutoFit/>
          </a:bodyPr>
          <a:lstStyle/>
          <a:p>
            <a:pPr lvl="0" indent="0">
              <a:buFont typeface="+mj-lt"/>
              <a:buNone/>
              <a:defRPr/>
            </a:pPr>
            <a:r>
              <a:rPr kumimoji="1" lang="en-US" altLang="zh-CN" dirty="0">
                <a:solidFill>
                  <a:prstClr val="black">
                    <a:lumMod val="95000"/>
                    <a:lumOff val="5000"/>
                  </a:prstClr>
                </a:solidFill>
                <a:cs typeface="+mn-ea"/>
                <a:sym typeface="+mn-lt"/>
              </a:rPr>
              <a:t>//</a:t>
            </a:r>
            <a:r>
              <a:rPr kumimoji="1" lang="zh-CN" altLang="en-US" dirty="0">
                <a:solidFill>
                  <a:prstClr val="black">
                    <a:lumMod val="95000"/>
                    <a:lumOff val="5000"/>
                  </a:prstClr>
                </a:solidFill>
                <a:cs typeface="+mn-ea"/>
                <a:sym typeface="+mn-lt"/>
              </a:rPr>
              <a:t>流行、摇滚、英文、</a:t>
            </a:r>
            <a:r>
              <a:rPr kumimoji="1" lang="en-US" altLang="zh-CN" dirty="0">
                <a:solidFill>
                  <a:prstClr val="black">
                    <a:lumMod val="95000"/>
                    <a:lumOff val="5000"/>
                  </a:prstClr>
                </a:solidFill>
                <a:cs typeface="+mn-ea"/>
                <a:sym typeface="+mn-lt"/>
              </a:rPr>
              <a:t>DJ</a:t>
            </a:r>
            <a:r>
              <a:rPr kumimoji="1" lang="zh-CN" altLang="en-US" dirty="0">
                <a:solidFill>
                  <a:prstClr val="black">
                    <a:lumMod val="95000"/>
                    <a:lumOff val="5000"/>
                  </a:prstClr>
                </a:solidFill>
                <a:cs typeface="+mn-ea"/>
                <a:sym typeface="+mn-lt"/>
              </a:rPr>
              <a:t>、黑人，全面音乐类型耳朵不停歇；</a:t>
            </a:r>
            <a:endParaRPr kumimoji="1" lang="en-US" altLang="zh-CN" dirty="0">
              <a:solidFill>
                <a:prstClr val="black">
                  <a:lumMod val="95000"/>
                  <a:lumOff val="5000"/>
                </a:prstClr>
              </a:solidFill>
              <a:cs typeface="+mn-ea"/>
              <a:sym typeface="+mn-lt"/>
            </a:endParaRPr>
          </a:p>
          <a:p>
            <a:pPr lvl="0" indent="0">
              <a:buFont typeface="+mj-lt"/>
              <a:buNone/>
              <a:defRPr/>
            </a:pPr>
            <a:r>
              <a:rPr kumimoji="1" lang="en-US" altLang="zh-CN" dirty="0">
                <a:solidFill>
                  <a:prstClr val="black">
                    <a:lumMod val="95000"/>
                    <a:lumOff val="5000"/>
                  </a:prstClr>
                </a:solidFill>
                <a:cs typeface="+mn-ea"/>
                <a:sym typeface="+mn-lt"/>
              </a:rPr>
              <a:t>//</a:t>
            </a:r>
            <a:r>
              <a:rPr kumimoji="1" lang="zh-CN" altLang="en-US" dirty="0">
                <a:solidFill>
                  <a:prstClr val="black">
                    <a:lumMod val="95000"/>
                    <a:lumOff val="5000"/>
                  </a:prstClr>
                </a:solidFill>
                <a:cs typeface="+mn-ea"/>
                <a:sym typeface="+mn-lt"/>
              </a:rPr>
              <a:t>特别彩排年代金曲，从</a:t>
            </a:r>
            <a:r>
              <a:rPr kumimoji="1" lang="en-US" altLang="zh-CN" dirty="0" err="1">
                <a:solidFill>
                  <a:prstClr val="black">
                    <a:lumMod val="95000"/>
                    <a:lumOff val="5000"/>
                  </a:prstClr>
                </a:solidFill>
                <a:cs typeface="+mn-ea"/>
                <a:sym typeface="+mn-lt"/>
              </a:rPr>
              <a:t>beyod</a:t>
            </a:r>
            <a:r>
              <a:rPr kumimoji="1" lang="en-US" altLang="zh-CN" dirty="0">
                <a:solidFill>
                  <a:prstClr val="black">
                    <a:lumMod val="95000"/>
                    <a:lumOff val="5000"/>
                  </a:prstClr>
                </a:solidFill>
                <a:cs typeface="+mn-ea"/>
                <a:sym typeface="+mn-lt"/>
              </a:rPr>
              <a:t>《</a:t>
            </a:r>
            <a:r>
              <a:rPr kumimoji="1" lang="zh-CN" altLang="en-US" dirty="0">
                <a:solidFill>
                  <a:prstClr val="black">
                    <a:lumMod val="95000"/>
                    <a:lumOff val="5000"/>
                  </a:prstClr>
                </a:solidFill>
                <a:cs typeface="+mn-ea"/>
                <a:sym typeface="+mn-lt"/>
              </a:rPr>
              <a:t>真的爱你</a:t>
            </a:r>
            <a:r>
              <a:rPr kumimoji="1" lang="en-US" altLang="zh-CN" dirty="0">
                <a:solidFill>
                  <a:prstClr val="black">
                    <a:lumMod val="95000"/>
                    <a:lumOff val="5000"/>
                  </a:prstClr>
                </a:solidFill>
                <a:cs typeface="+mn-ea"/>
                <a:sym typeface="+mn-lt"/>
              </a:rPr>
              <a:t>》</a:t>
            </a:r>
            <a:r>
              <a:rPr kumimoji="1" lang="zh-CN" altLang="en-US" dirty="0">
                <a:solidFill>
                  <a:prstClr val="black">
                    <a:lumMod val="95000"/>
                    <a:lumOff val="5000"/>
                  </a:prstClr>
                </a:solidFill>
                <a:cs typeface="+mn-ea"/>
                <a:sym typeface="+mn-lt"/>
              </a:rPr>
              <a:t>一路唱到周杰伦</a:t>
            </a:r>
            <a:r>
              <a:rPr kumimoji="1" lang="en-US" altLang="zh-CN" dirty="0">
                <a:solidFill>
                  <a:prstClr val="black">
                    <a:lumMod val="95000"/>
                    <a:lumOff val="5000"/>
                  </a:prstClr>
                </a:solidFill>
                <a:cs typeface="+mn-ea"/>
                <a:sym typeface="+mn-lt"/>
              </a:rPr>
              <a:t>《mojito》</a:t>
            </a:r>
            <a:r>
              <a:rPr kumimoji="1" lang="zh-CN" altLang="en-US" dirty="0">
                <a:solidFill>
                  <a:prstClr val="black">
                    <a:lumMod val="95000"/>
                    <a:lumOff val="5000"/>
                  </a:prstClr>
                </a:solidFill>
                <a:cs typeface="+mn-ea"/>
                <a:sym typeface="+mn-lt"/>
              </a:rPr>
              <a:t>，回忆满满，满足各年龄层音乐喜好；</a:t>
            </a:r>
            <a:endParaRPr kumimoji="1" lang="en-US" altLang="zh-CN" dirty="0">
              <a:solidFill>
                <a:prstClr val="black">
                  <a:lumMod val="95000"/>
                  <a:lumOff val="5000"/>
                </a:prstClr>
              </a:solidFill>
              <a:cs typeface="+mn-ea"/>
              <a:sym typeface="+mn-lt"/>
            </a:endParaRPr>
          </a:p>
          <a:p>
            <a:pPr lvl="0" indent="0">
              <a:buFont typeface="+mj-lt"/>
              <a:buNone/>
              <a:defRPr/>
            </a:pPr>
            <a:r>
              <a:rPr kumimoji="1" lang="en-US" altLang="zh-CN" dirty="0">
                <a:solidFill>
                  <a:prstClr val="black">
                    <a:lumMod val="95000"/>
                    <a:lumOff val="5000"/>
                  </a:prstClr>
                </a:solidFill>
                <a:cs typeface="+mn-ea"/>
                <a:sym typeface="+mn-lt"/>
              </a:rPr>
              <a:t>//</a:t>
            </a:r>
            <a:r>
              <a:rPr kumimoji="1" lang="zh-CN" altLang="en-US" dirty="0">
                <a:solidFill>
                  <a:prstClr val="black">
                    <a:lumMod val="95000"/>
                    <a:lumOff val="5000"/>
                  </a:prstClr>
                </a:solidFill>
                <a:cs typeface="+mn-ea"/>
                <a:sym typeface="+mn-lt"/>
              </a:rPr>
              <a:t>特别编排不同音乐主题，具备更强吸引力，</a:t>
            </a:r>
            <a:r>
              <a:rPr kumimoji="1" lang="zh-CN" altLang="en-US" u="sng" dirty="0">
                <a:solidFill>
                  <a:prstClr val="black">
                    <a:lumMod val="95000"/>
                    <a:lumOff val="5000"/>
                  </a:prstClr>
                </a:solidFill>
                <a:cs typeface="+mn-ea"/>
                <a:sym typeface="+mn-lt"/>
              </a:rPr>
              <a:t>抖音主题</a:t>
            </a:r>
            <a:r>
              <a:rPr kumimoji="1" lang="en-US" altLang="zh-CN" u="sng" dirty="0">
                <a:solidFill>
                  <a:prstClr val="black">
                    <a:lumMod val="95000"/>
                    <a:lumOff val="5000"/>
                  </a:prstClr>
                </a:solidFill>
                <a:cs typeface="+mn-ea"/>
                <a:sym typeface="+mn-lt"/>
              </a:rPr>
              <a:t>-</a:t>
            </a:r>
            <a:r>
              <a:rPr kumimoji="1" lang="zh-CN" altLang="en-US" u="sng" dirty="0">
                <a:solidFill>
                  <a:prstClr val="black">
                    <a:lumMod val="95000"/>
                    <a:lumOff val="5000"/>
                  </a:prstClr>
                </a:solidFill>
                <a:cs typeface="+mn-ea"/>
                <a:sym typeface="+mn-lt"/>
              </a:rPr>
              <a:t>粤语主题</a:t>
            </a:r>
            <a:r>
              <a:rPr kumimoji="1" lang="en-US" altLang="zh-CN" u="sng" dirty="0">
                <a:solidFill>
                  <a:prstClr val="black">
                    <a:lumMod val="95000"/>
                    <a:lumOff val="5000"/>
                  </a:prstClr>
                </a:solidFill>
                <a:cs typeface="+mn-ea"/>
                <a:sym typeface="+mn-lt"/>
              </a:rPr>
              <a:t>-</a:t>
            </a:r>
            <a:r>
              <a:rPr kumimoji="1" lang="zh-CN" altLang="en-US" u="sng" dirty="0">
                <a:solidFill>
                  <a:prstClr val="black">
                    <a:lumMod val="95000"/>
                    <a:lumOff val="5000"/>
                  </a:prstClr>
                </a:solidFill>
                <a:cs typeface="+mn-ea"/>
                <a:sym typeface="+mn-lt"/>
              </a:rPr>
              <a:t>电视剧主题</a:t>
            </a:r>
            <a:r>
              <a:rPr kumimoji="1" lang="en-US" altLang="zh-CN" u="sng" dirty="0">
                <a:solidFill>
                  <a:prstClr val="black">
                    <a:lumMod val="95000"/>
                    <a:lumOff val="5000"/>
                  </a:prstClr>
                </a:solidFill>
                <a:cs typeface="+mn-ea"/>
                <a:sym typeface="+mn-lt"/>
              </a:rPr>
              <a:t>-</a:t>
            </a:r>
            <a:r>
              <a:rPr kumimoji="1" lang="zh-CN" altLang="en-US" u="sng" dirty="0">
                <a:solidFill>
                  <a:prstClr val="black">
                    <a:lumMod val="95000"/>
                    <a:lumOff val="5000"/>
                  </a:prstClr>
                </a:solidFill>
                <a:cs typeface="+mn-ea"/>
                <a:sym typeface="+mn-lt"/>
              </a:rPr>
              <a:t>金曲主题</a:t>
            </a:r>
            <a:r>
              <a:rPr kumimoji="1" lang="zh-CN" altLang="en-US" dirty="0">
                <a:solidFill>
                  <a:prstClr val="black">
                    <a:lumMod val="95000"/>
                    <a:lumOff val="5000"/>
                  </a:prstClr>
                </a:solidFill>
                <a:cs typeface="+mn-ea"/>
                <a:sym typeface="+mn-lt"/>
              </a:rPr>
              <a:t>，总有一首，唱到心里！</a:t>
            </a:r>
            <a:endParaRPr lang="zh-CN" altLang="en-US" dirty="0">
              <a:cs typeface="+mn-ea"/>
              <a:sym typeface="+mn-lt"/>
            </a:endParaRPr>
          </a:p>
        </p:txBody>
      </p:sp>
      <p:pic>
        <p:nvPicPr>
          <p:cNvPr id="3" name="图片 2"/>
          <p:cNvPicPr>
            <a:picLocks noChangeAspect="1"/>
          </p:cNvPicPr>
          <p:nvPr/>
        </p:nvPicPr>
        <p:blipFill>
          <a:blip r:embed="rId4"/>
          <a:srcRect l="1594" r="3319"/>
          <a:stretch>
            <a:fillRect/>
          </a:stretch>
        </p:blipFill>
        <p:spPr>
          <a:xfrm>
            <a:off x="5511800" y="4494530"/>
            <a:ext cx="3371850" cy="2366010"/>
          </a:xfrm>
          <a:prstGeom prst="rect">
            <a:avLst/>
          </a:prstGeom>
        </p:spPr>
      </p:pic>
      <p:pic>
        <p:nvPicPr>
          <p:cNvPr id="4" name="图片 3"/>
          <p:cNvPicPr>
            <a:picLocks noChangeAspect="1"/>
          </p:cNvPicPr>
          <p:nvPr/>
        </p:nvPicPr>
        <p:blipFill>
          <a:blip r:embed="rId5"/>
          <a:srcRect t="1127" r="8993"/>
          <a:stretch>
            <a:fillRect/>
          </a:stretch>
        </p:blipFill>
        <p:spPr>
          <a:xfrm>
            <a:off x="8937625" y="4486275"/>
            <a:ext cx="3270885" cy="2372360"/>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8243570" y="3311525"/>
            <a:ext cx="3293110" cy="429895"/>
          </a:xfrm>
          <a:prstGeom prst="rect">
            <a:avLst/>
          </a:prstGeom>
          <a:noFill/>
        </p:spPr>
        <p:txBody>
          <a:bodyPr wrap="square" rtlCol="0">
            <a:spAutoFit/>
          </a:bodyPr>
          <a:lstStyle/>
          <a:p>
            <a:r>
              <a:rPr kumimoji="1" lang="en-US" altLang="zh-CN" sz="2200" b="1" dirty="0">
                <a:solidFill>
                  <a:srgbClr val="65327F"/>
                </a:solidFill>
                <a:cs typeface="+mn-ea"/>
                <a:sym typeface="+mn-lt"/>
              </a:rPr>
              <a:t>Part 05 现场抽奖</a:t>
            </a:r>
            <a:endParaRPr kumimoji="1" lang="en-US" altLang="zh-CN" sz="2200" b="1" dirty="0">
              <a:solidFill>
                <a:srgbClr val="65327F"/>
              </a:solidFill>
              <a:cs typeface="+mn-ea"/>
              <a:sym typeface="+mn-lt"/>
            </a:endParaRPr>
          </a:p>
        </p:txBody>
      </p:sp>
      <p:pic>
        <p:nvPicPr>
          <p:cNvPr id="9" name="图片 8"/>
          <p:cNvPicPr>
            <a:picLocks noChangeAspect="1"/>
          </p:cNvPicPr>
          <p:nvPr/>
        </p:nvPicPr>
        <p:blipFill>
          <a:blip r:embed="rId1"/>
          <a:srcRect t="5800" r="336" b="1068"/>
          <a:stretch>
            <a:fillRect/>
          </a:stretch>
        </p:blipFill>
        <p:spPr>
          <a:xfrm>
            <a:off x="5078095" y="2723515"/>
            <a:ext cx="6649720" cy="3617595"/>
          </a:xfrm>
          <a:prstGeom prst="rect">
            <a:avLst/>
          </a:prstGeom>
        </p:spPr>
      </p:pic>
      <p:sp>
        <p:nvSpPr>
          <p:cNvPr id="26" name="文本框 25"/>
          <p:cNvSpPr txBox="1"/>
          <p:nvPr/>
        </p:nvSpPr>
        <p:spPr>
          <a:xfrm>
            <a:off x="342265" y="2930525"/>
            <a:ext cx="3658235" cy="460375"/>
          </a:xfrm>
          <a:prstGeom prst="rect">
            <a:avLst/>
          </a:prstGeom>
          <a:noFill/>
        </p:spPr>
        <p:txBody>
          <a:bodyPr wrap="square" rtlCol="0">
            <a:spAutoFit/>
          </a:bodyPr>
          <a:lstStyle/>
          <a:p>
            <a:pPr algn="l">
              <a:buClrTx/>
              <a:buSzTx/>
              <a:buFontTx/>
            </a:pPr>
            <a:r>
              <a:rPr kumimoji="1" lang="zh-CN" altLang="en-US" sz="2400" dirty="0">
                <a:cs typeface="+mn-ea"/>
                <a:sym typeface="+mn-lt"/>
              </a:rPr>
              <a:t>■</a:t>
            </a:r>
            <a:r>
              <a:rPr kumimoji="1" lang="zh-CN" altLang="en-US" sz="2400" dirty="0">
                <a:solidFill>
                  <a:schemeClr val="tx1"/>
                </a:solidFill>
                <a:cs typeface="+mn-ea"/>
                <a:sym typeface="+mn-lt"/>
              </a:rPr>
              <a:t>大屏抽奖</a:t>
            </a:r>
            <a:endParaRPr kumimoji="1" lang="zh-CN" altLang="en-US" sz="2400" dirty="0">
              <a:solidFill>
                <a:schemeClr val="tx1"/>
              </a:solidFill>
              <a:cs typeface="+mn-ea"/>
              <a:sym typeface="+mn-lt"/>
            </a:endParaRPr>
          </a:p>
        </p:txBody>
      </p:sp>
      <p:sp>
        <p:nvSpPr>
          <p:cNvPr id="27" name="文本框 26"/>
          <p:cNvSpPr txBox="1"/>
          <p:nvPr/>
        </p:nvSpPr>
        <p:spPr>
          <a:xfrm>
            <a:off x="342265" y="3517265"/>
            <a:ext cx="4004310" cy="1754326"/>
          </a:xfrm>
          <a:prstGeom prst="rect">
            <a:avLst/>
          </a:prstGeom>
          <a:noFill/>
        </p:spPr>
        <p:txBody>
          <a:bodyPr wrap="square" rtlCol="0">
            <a:spAutoFit/>
          </a:bodyPr>
          <a:lstStyle/>
          <a:p>
            <a:pPr algn="l">
              <a:buNone/>
            </a:pPr>
            <a:r>
              <a:rPr lang="zh-CN" altLang="en-US" dirty="0">
                <a:cs typeface="+mn-ea"/>
                <a:sym typeface="+mn-lt"/>
              </a:rPr>
              <a:t>//主持人提示现场嘉宾扫描二维码进入抽奖页面，主持人喊口令滚动抽奖,获奖者名单将直接公示在LED屏幕上,会后凭截图或后台中奖名单至礼品兑换处领取礼品。</a:t>
            </a:r>
            <a:endParaRPr lang="zh-CN" altLang="en-US" dirty="0">
              <a:cs typeface="+mn-ea"/>
              <a:sym typeface="+mn-lt"/>
            </a:endParaRPr>
          </a:p>
          <a:p>
            <a:pPr algn="l">
              <a:buNone/>
            </a:pPr>
            <a:r>
              <a:rPr lang="zh-CN" altLang="en-US" dirty="0">
                <a:cs typeface="+mn-ea"/>
                <a:sym typeface="+mn-lt"/>
              </a:rPr>
              <a:t>//互动抽奖环节，分别抽取三等奖、二等奖、一等奖。</a:t>
            </a:r>
            <a:endParaRPr lang="zh-CN" altLang="en-US" dirty="0">
              <a:cs typeface="+mn-ea"/>
              <a:sym typeface="+mn-lt"/>
            </a:endParaRPr>
          </a:p>
        </p:txBody>
      </p:sp>
      <p:sp>
        <p:nvSpPr>
          <p:cNvPr id="28" name="文本框 27"/>
          <p:cNvSpPr txBox="1"/>
          <p:nvPr/>
        </p:nvSpPr>
        <p:spPr>
          <a:xfrm>
            <a:off x="342265" y="1930400"/>
            <a:ext cx="5586095" cy="706755"/>
          </a:xfrm>
          <a:prstGeom prst="rect">
            <a:avLst/>
          </a:prstGeom>
          <a:noFill/>
        </p:spPr>
        <p:txBody>
          <a:bodyPr wrap="square" rtlCol="0">
            <a:spAutoFit/>
          </a:bodyPr>
          <a:lstStyle/>
          <a:p>
            <a:r>
              <a:rPr lang="en-US" altLang="zh-CN" sz="4000">
                <a:solidFill>
                  <a:schemeClr val="bg1">
                    <a:lumMod val="75000"/>
                  </a:schemeClr>
                </a:solidFill>
                <a:cs typeface="+mn-ea"/>
                <a:sym typeface="+mn-lt"/>
              </a:rPr>
              <a:t>DINNER PROCESS</a:t>
            </a:r>
            <a:endParaRPr lang="en-US" altLang="zh-CN" sz="4000">
              <a:solidFill>
                <a:schemeClr val="bg1">
                  <a:lumMod val="75000"/>
                </a:schemeClr>
              </a:solidFill>
              <a:cs typeface="+mn-ea"/>
              <a:sym typeface="+mn-lt"/>
            </a:endParaRPr>
          </a:p>
        </p:txBody>
      </p:sp>
      <p:sp>
        <p:nvSpPr>
          <p:cNvPr id="29" name="文本框 28"/>
          <p:cNvSpPr txBox="1"/>
          <p:nvPr/>
        </p:nvSpPr>
        <p:spPr>
          <a:xfrm>
            <a:off x="342265" y="1657350"/>
            <a:ext cx="4735195" cy="583565"/>
          </a:xfrm>
          <a:prstGeom prst="rect">
            <a:avLst/>
          </a:prstGeom>
          <a:noFill/>
        </p:spPr>
        <p:txBody>
          <a:bodyPr wrap="square" rtlCol="0">
            <a:spAutoFit/>
          </a:bodyPr>
          <a:lstStyle/>
          <a:p>
            <a:pPr algn="l">
              <a:buClrTx/>
              <a:buSzTx/>
              <a:buFontTx/>
            </a:pPr>
            <a:r>
              <a:rPr kumimoji="1" lang="zh-CN" altLang="en-US" sz="3200" dirty="0">
                <a:cs typeface="+mn-ea"/>
                <a:sym typeface="+mn-lt"/>
              </a:rPr>
              <a:t>晚宴流程·互动抽奖</a:t>
            </a:r>
            <a:endParaRPr kumimoji="1" lang="zh-CN" altLang="en-US" sz="3200" dirty="0">
              <a:cs typeface="+mn-ea"/>
              <a:sym typeface="+mn-lt"/>
            </a:endParaRPr>
          </a:p>
        </p:txBody>
      </p:sp>
    </p:spTree>
    <p:custDataLst>
      <p:tags r:id="rId2"/>
    </p:custData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256030" y="2646680"/>
            <a:ext cx="2400300" cy="324739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矩形 7"/>
          <p:cNvSpPr/>
          <p:nvPr/>
        </p:nvSpPr>
        <p:spPr>
          <a:xfrm>
            <a:off x="4881880" y="2646680"/>
            <a:ext cx="2305050" cy="324739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矩形 8"/>
          <p:cNvSpPr/>
          <p:nvPr/>
        </p:nvSpPr>
        <p:spPr>
          <a:xfrm>
            <a:off x="8412480" y="2646680"/>
            <a:ext cx="2305050" cy="324739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26" name="图片 25"/>
          <p:cNvPicPr>
            <a:picLocks noChangeAspect="1"/>
          </p:cNvPicPr>
          <p:nvPr/>
        </p:nvPicPr>
        <p:blipFill>
          <a:blip r:embed="rId1"/>
          <a:srcRect l="6407"/>
          <a:stretch>
            <a:fillRect/>
          </a:stretch>
        </p:blipFill>
        <p:spPr>
          <a:xfrm>
            <a:off x="8412480" y="2644775"/>
            <a:ext cx="2305050" cy="2271395"/>
          </a:xfrm>
          <a:prstGeom prst="rect">
            <a:avLst/>
          </a:prstGeom>
        </p:spPr>
      </p:pic>
      <p:sp>
        <p:nvSpPr>
          <p:cNvPr id="27" name="文本框 26"/>
          <p:cNvSpPr txBox="1"/>
          <p:nvPr/>
        </p:nvSpPr>
        <p:spPr>
          <a:xfrm>
            <a:off x="1303655" y="5100320"/>
            <a:ext cx="2300605" cy="337185"/>
          </a:xfrm>
          <a:prstGeom prst="rect">
            <a:avLst/>
          </a:prstGeom>
          <a:noFill/>
        </p:spPr>
        <p:txBody>
          <a:bodyPr wrap="square" rtlCol="0">
            <a:spAutoFit/>
          </a:bodyPr>
          <a:lstStyle/>
          <a:p>
            <a:r>
              <a:rPr lang="en-US" sz="1600" b="1" dirty="0">
                <a:solidFill>
                  <a:schemeClr val="bg1"/>
                </a:solidFill>
                <a:cs typeface="+mn-ea"/>
                <a:sym typeface="+mn-lt"/>
              </a:rPr>
              <a:t>Apple Watch Series 6</a:t>
            </a:r>
            <a:endParaRPr lang="en-US" sz="1600" b="1" dirty="0">
              <a:solidFill>
                <a:schemeClr val="bg1"/>
              </a:solidFill>
              <a:cs typeface="+mn-ea"/>
              <a:sym typeface="+mn-lt"/>
            </a:endParaRPr>
          </a:p>
        </p:txBody>
      </p:sp>
      <p:sp>
        <p:nvSpPr>
          <p:cNvPr id="28" name="文本框 27"/>
          <p:cNvSpPr txBox="1"/>
          <p:nvPr/>
        </p:nvSpPr>
        <p:spPr>
          <a:xfrm>
            <a:off x="2117725" y="5437505"/>
            <a:ext cx="905393" cy="338554"/>
          </a:xfrm>
          <a:prstGeom prst="rect">
            <a:avLst/>
          </a:prstGeom>
          <a:noFill/>
        </p:spPr>
        <p:txBody>
          <a:bodyPr wrap="square" rtlCol="0">
            <a:spAutoFit/>
          </a:bodyPr>
          <a:lstStyle/>
          <a:p>
            <a:r>
              <a:rPr lang="zh-CN" altLang="en-US" sz="1600" b="1" dirty="0">
                <a:solidFill>
                  <a:schemeClr val="bg1"/>
                </a:solidFill>
                <a:cs typeface="+mn-ea"/>
                <a:sym typeface="+mn-lt"/>
              </a:rPr>
              <a:t>一等奖</a:t>
            </a:r>
            <a:endParaRPr lang="zh-CN" altLang="en-US" sz="1600" b="1" dirty="0">
              <a:solidFill>
                <a:schemeClr val="bg1"/>
              </a:solidFill>
              <a:cs typeface="+mn-ea"/>
              <a:sym typeface="+mn-lt"/>
            </a:endParaRPr>
          </a:p>
        </p:txBody>
      </p:sp>
      <p:sp>
        <p:nvSpPr>
          <p:cNvPr id="29" name="文本框 28"/>
          <p:cNvSpPr txBox="1"/>
          <p:nvPr/>
        </p:nvSpPr>
        <p:spPr>
          <a:xfrm>
            <a:off x="4999355" y="5100320"/>
            <a:ext cx="1845310" cy="337185"/>
          </a:xfrm>
          <a:prstGeom prst="rect">
            <a:avLst/>
          </a:prstGeom>
          <a:noFill/>
        </p:spPr>
        <p:txBody>
          <a:bodyPr wrap="square" rtlCol="0">
            <a:spAutoFit/>
          </a:bodyPr>
          <a:lstStyle/>
          <a:p>
            <a:r>
              <a:rPr lang="en-US" altLang="zh-CN" sz="1600" b="1" dirty="0">
                <a:solidFill>
                  <a:schemeClr val="bg1"/>
                </a:solidFill>
                <a:cs typeface="+mn-ea"/>
                <a:sym typeface="+mn-lt"/>
              </a:rPr>
              <a:t>SKII</a:t>
            </a:r>
            <a:r>
              <a:rPr lang="zh-CN" altLang="en-US" sz="1600" b="1" dirty="0">
                <a:solidFill>
                  <a:schemeClr val="bg1"/>
                </a:solidFill>
                <a:cs typeface="+mn-ea"/>
                <a:sym typeface="+mn-lt"/>
              </a:rPr>
              <a:t>神仙水套装</a:t>
            </a:r>
            <a:r>
              <a:rPr lang="zh-CN" altLang="zh-CN" sz="1600" b="1" dirty="0">
                <a:solidFill>
                  <a:schemeClr val="bg1"/>
                </a:solidFill>
                <a:cs typeface="+mn-ea"/>
                <a:sym typeface="+mn-lt"/>
              </a:rPr>
              <a:t>机</a:t>
            </a:r>
            <a:endParaRPr lang="zh-CN" altLang="zh-CN" sz="1600" b="1" dirty="0">
              <a:solidFill>
                <a:schemeClr val="bg1"/>
              </a:solidFill>
              <a:cs typeface="+mn-ea"/>
              <a:sym typeface="+mn-lt"/>
            </a:endParaRPr>
          </a:p>
        </p:txBody>
      </p:sp>
      <p:sp>
        <p:nvSpPr>
          <p:cNvPr id="30" name="文本框 29"/>
          <p:cNvSpPr txBox="1"/>
          <p:nvPr/>
        </p:nvSpPr>
        <p:spPr>
          <a:xfrm>
            <a:off x="5510530" y="5437505"/>
            <a:ext cx="822960" cy="337185"/>
          </a:xfrm>
          <a:prstGeom prst="rect">
            <a:avLst/>
          </a:prstGeom>
          <a:noFill/>
        </p:spPr>
        <p:txBody>
          <a:bodyPr wrap="square" rtlCol="0">
            <a:spAutoFit/>
          </a:bodyPr>
          <a:lstStyle/>
          <a:p>
            <a:r>
              <a:rPr lang="zh-CN" altLang="en-US" sz="1600" b="1" dirty="0">
                <a:solidFill>
                  <a:schemeClr val="bg1"/>
                </a:solidFill>
                <a:cs typeface="+mn-ea"/>
                <a:sym typeface="+mn-lt"/>
              </a:rPr>
              <a:t>二等奖</a:t>
            </a:r>
            <a:endParaRPr lang="zh-CN" altLang="en-US" sz="1600" b="1" dirty="0">
              <a:solidFill>
                <a:schemeClr val="bg1"/>
              </a:solidFill>
              <a:cs typeface="+mn-ea"/>
              <a:sym typeface="+mn-lt"/>
            </a:endParaRPr>
          </a:p>
        </p:txBody>
      </p:sp>
      <p:sp>
        <p:nvSpPr>
          <p:cNvPr id="31" name="文本框 30"/>
          <p:cNvSpPr txBox="1"/>
          <p:nvPr/>
        </p:nvSpPr>
        <p:spPr>
          <a:xfrm>
            <a:off x="8667115" y="5100320"/>
            <a:ext cx="2037080" cy="337185"/>
          </a:xfrm>
          <a:prstGeom prst="rect">
            <a:avLst/>
          </a:prstGeom>
          <a:noFill/>
        </p:spPr>
        <p:txBody>
          <a:bodyPr wrap="square" rtlCol="0">
            <a:spAutoFit/>
          </a:bodyPr>
          <a:lstStyle/>
          <a:p>
            <a:r>
              <a:rPr lang="zh-CN" altLang="zh-CN" sz="1600" b="1" dirty="0">
                <a:solidFill>
                  <a:schemeClr val="bg1"/>
                </a:solidFill>
                <a:cs typeface="+mn-ea"/>
                <a:sym typeface="+mn-lt"/>
              </a:rPr>
              <a:t>小米智能扫地机器人</a:t>
            </a:r>
            <a:endParaRPr lang="zh-CN" altLang="zh-CN" sz="1600" b="1" dirty="0">
              <a:solidFill>
                <a:schemeClr val="bg1"/>
              </a:solidFill>
              <a:cs typeface="+mn-ea"/>
              <a:sym typeface="+mn-lt"/>
            </a:endParaRPr>
          </a:p>
        </p:txBody>
      </p:sp>
      <p:sp>
        <p:nvSpPr>
          <p:cNvPr id="32" name="文本框 31"/>
          <p:cNvSpPr txBox="1"/>
          <p:nvPr/>
        </p:nvSpPr>
        <p:spPr>
          <a:xfrm>
            <a:off x="9264015" y="5437505"/>
            <a:ext cx="843915" cy="337185"/>
          </a:xfrm>
          <a:prstGeom prst="rect">
            <a:avLst/>
          </a:prstGeom>
          <a:noFill/>
        </p:spPr>
        <p:txBody>
          <a:bodyPr wrap="square" rtlCol="0">
            <a:spAutoFit/>
          </a:bodyPr>
          <a:lstStyle/>
          <a:p>
            <a:r>
              <a:rPr lang="zh-CN" altLang="en-US" sz="1600" b="1" dirty="0">
                <a:solidFill>
                  <a:schemeClr val="bg1"/>
                </a:solidFill>
                <a:cs typeface="+mn-ea"/>
                <a:sym typeface="+mn-lt"/>
              </a:rPr>
              <a:t>三等奖</a:t>
            </a:r>
            <a:endParaRPr lang="en-US" altLang="zh-CN" sz="1600" b="1" dirty="0">
              <a:solidFill>
                <a:schemeClr val="bg1"/>
              </a:solidFill>
              <a:cs typeface="+mn-ea"/>
              <a:sym typeface="+mn-lt"/>
            </a:endParaRPr>
          </a:p>
        </p:txBody>
      </p:sp>
      <p:pic>
        <p:nvPicPr>
          <p:cNvPr id="5" name="图片 4"/>
          <p:cNvPicPr>
            <a:picLocks noChangeAspect="1"/>
          </p:cNvPicPr>
          <p:nvPr/>
        </p:nvPicPr>
        <p:blipFill>
          <a:blip r:embed="rId2"/>
          <a:srcRect t="35440"/>
          <a:stretch>
            <a:fillRect/>
          </a:stretch>
        </p:blipFill>
        <p:spPr>
          <a:xfrm>
            <a:off x="4881880" y="2644140"/>
            <a:ext cx="2305050" cy="2272030"/>
          </a:xfrm>
          <a:prstGeom prst="rect">
            <a:avLst/>
          </a:prstGeom>
        </p:spPr>
      </p:pic>
      <p:pic>
        <p:nvPicPr>
          <p:cNvPr id="7" name="图片 6"/>
          <p:cNvPicPr>
            <a:picLocks noChangeAspect="1"/>
          </p:cNvPicPr>
          <p:nvPr/>
        </p:nvPicPr>
        <p:blipFill>
          <a:blip r:embed="rId3"/>
          <a:srcRect l="6477" t="3224" r="7933" b="15830"/>
          <a:stretch>
            <a:fillRect/>
          </a:stretch>
        </p:blipFill>
        <p:spPr>
          <a:xfrm>
            <a:off x="1252220" y="2644140"/>
            <a:ext cx="2404110" cy="2273935"/>
          </a:xfrm>
          <a:prstGeom prst="rect">
            <a:avLst/>
          </a:prstGeom>
        </p:spPr>
      </p:pic>
      <p:sp>
        <p:nvSpPr>
          <p:cNvPr id="11" name="文本框 10"/>
          <p:cNvSpPr txBox="1"/>
          <p:nvPr/>
        </p:nvSpPr>
        <p:spPr>
          <a:xfrm>
            <a:off x="1050290" y="1706245"/>
            <a:ext cx="5586095" cy="706755"/>
          </a:xfrm>
          <a:prstGeom prst="rect">
            <a:avLst/>
          </a:prstGeom>
          <a:noFill/>
        </p:spPr>
        <p:txBody>
          <a:bodyPr wrap="square" rtlCol="0">
            <a:spAutoFit/>
          </a:bodyPr>
          <a:lstStyle/>
          <a:p>
            <a:r>
              <a:rPr lang="en-US" altLang="zh-CN" sz="4000">
                <a:solidFill>
                  <a:schemeClr val="bg1">
                    <a:lumMod val="75000"/>
                  </a:schemeClr>
                </a:solidFill>
                <a:cs typeface="+mn-ea"/>
                <a:sym typeface="+mn-lt"/>
              </a:rPr>
              <a:t>DINNER PROCESS</a:t>
            </a:r>
            <a:endParaRPr lang="en-US" altLang="zh-CN" sz="4000">
              <a:solidFill>
                <a:schemeClr val="bg1">
                  <a:lumMod val="75000"/>
                </a:schemeClr>
              </a:solidFill>
              <a:cs typeface="+mn-ea"/>
              <a:sym typeface="+mn-lt"/>
            </a:endParaRPr>
          </a:p>
        </p:txBody>
      </p:sp>
      <p:sp>
        <p:nvSpPr>
          <p:cNvPr id="13" name="文本框 12"/>
          <p:cNvSpPr txBox="1"/>
          <p:nvPr/>
        </p:nvSpPr>
        <p:spPr>
          <a:xfrm>
            <a:off x="1050290" y="1433195"/>
            <a:ext cx="4088765" cy="583565"/>
          </a:xfrm>
          <a:prstGeom prst="rect">
            <a:avLst/>
          </a:prstGeom>
          <a:noFill/>
        </p:spPr>
        <p:txBody>
          <a:bodyPr wrap="square" rtlCol="0">
            <a:spAutoFit/>
          </a:bodyPr>
          <a:lstStyle/>
          <a:p>
            <a:pPr algn="l">
              <a:buClrTx/>
              <a:buSzTx/>
              <a:buFontTx/>
            </a:pPr>
            <a:r>
              <a:rPr kumimoji="1" lang="zh-CN" altLang="en-US" sz="3200" dirty="0">
                <a:cs typeface="+mn-ea"/>
                <a:sym typeface="+mn-lt"/>
              </a:rPr>
              <a:t>晚宴流程·抽奖礼品</a:t>
            </a:r>
            <a:endParaRPr kumimoji="1" lang="en-US" altLang="zh-CN" sz="3200" dirty="0">
              <a:cs typeface="+mn-ea"/>
              <a:sym typeface="+mn-lt"/>
            </a:endParaRPr>
          </a:p>
        </p:txBody>
      </p:sp>
    </p:spTree>
    <p:custDataLst>
      <p:tags r:id="rId4"/>
    </p:custData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154420" y="2890520"/>
            <a:ext cx="4667250" cy="9448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 name="矩形 1"/>
          <p:cNvSpPr/>
          <p:nvPr/>
        </p:nvSpPr>
        <p:spPr>
          <a:xfrm>
            <a:off x="876935" y="2888615"/>
            <a:ext cx="4667250" cy="9448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文本框 10"/>
          <p:cNvSpPr txBox="1"/>
          <p:nvPr/>
        </p:nvSpPr>
        <p:spPr>
          <a:xfrm>
            <a:off x="320675" y="1254760"/>
            <a:ext cx="3716020" cy="706755"/>
          </a:xfrm>
          <a:prstGeom prst="rect">
            <a:avLst/>
          </a:prstGeom>
          <a:noFill/>
        </p:spPr>
        <p:txBody>
          <a:bodyPr wrap="square" rtlCol="0">
            <a:spAutoFit/>
          </a:bodyPr>
          <a:lstStyle/>
          <a:p>
            <a:r>
              <a:rPr lang="en-US" altLang="zh-CN" sz="4000">
                <a:solidFill>
                  <a:schemeClr val="bg1">
                    <a:lumMod val="75000"/>
                  </a:schemeClr>
                </a:solidFill>
                <a:cs typeface="+mn-ea"/>
                <a:sym typeface="+mn-lt"/>
              </a:rPr>
              <a:t>ALT THEME</a:t>
            </a:r>
            <a:endParaRPr lang="en-US" altLang="zh-CN" sz="4000">
              <a:solidFill>
                <a:schemeClr val="bg1">
                  <a:lumMod val="75000"/>
                </a:schemeClr>
              </a:solidFill>
              <a:cs typeface="+mn-ea"/>
              <a:sym typeface="+mn-lt"/>
            </a:endParaRPr>
          </a:p>
        </p:txBody>
      </p:sp>
      <p:sp>
        <p:nvSpPr>
          <p:cNvPr id="13" name="文本框 12"/>
          <p:cNvSpPr txBox="1"/>
          <p:nvPr/>
        </p:nvSpPr>
        <p:spPr>
          <a:xfrm>
            <a:off x="320675" y="981710"/>
            <a:ext cx="4088765" cy="583565"/>
          </a:xfrm>
          <a:prstGeom prst="rect">
            <a:avLst/>
          </a:prstGeom>
          <a:noFill/>
        </p:spPr>
        <p:txBody>
          <a:bodyPr wrap="square" rtlCol="0">
            <a:spAutoFit/>
          </a:bodyPr>
          <a:lstStyle/>
          <a:p>
            <a:pPr algn="l">
              <a:buClrTx/>
              <a:buSzTx/>
              <a:buFontTx/>
            </a:pPr>
            <a:r>
              <a:rPr kumimoji="1" lang="zh-CN" altLang="en-US" sz="3200" dirty="0">
                <a:cs typeface="+mn-ea"/>
                <a:sym typeface="+mn-lt"/>
              </a:rPr>
              <a:t>备选部分·主题</a:t>
            </a:r>
            <a:endParaRPr kumimoji="1" lang="en-US" altLang="zh-CN" sz="3200" dirty="0">
              <a:cs typeface="+mn-ea"/>
              <a:sym typeface="+mn-lt"/>
            </a:endParaRPr>
          </a:p>
        </p:txBody>
      </p:sp>
      <p:sp>
        <p:nvSpPr>
          <p:cNvPr id="4" name="文本框 3"/>
          <p:cNvSpPr txBox="1"/>
          <p:nvPr/>
        </p:nvSpPr>
        <p:spPr>
          <a:xfrm>
            <a:off x="7124702" y="3131804"/>
            <a:ext cx="2918520" cy="461665"/>
          </a:xfrm>
          <a:prstGeom prst="rect">
            <a:avLst/>
          </a:prstGeom>
          <a:noFill/>
        </p:spPr>
        <p:txBody>
          <a:bodyPr wrap="square" rtlCol="0">
            <a:spAutoFit/>
          </a:bodyPr>
          <a:lstStyle/>
          <a:p>
            <a:pPr algn="l">
              <a:buClrTx/>
              <a:buSzTx/>
              <a:buFontTx/>
            </a:pPr>
            <a:r>
              <a:rPr kumimoji="1" lang="zh-CN" altLang="en-US" sz="2400" dirty="0">
                <a:solidFill>
                  <a:schemeClr val="bg1"/>
                </a:solidFill>
                <a:cs typeface="+mn-ea"/>
                <a:sym typeface="+mn-lt"/>
              </a:rPr>
              <a:t>时代所向 未来所往</a:t>
            </a:r>
            <a:endParaRPr kumimoji="1" lang="zh-CN" altLang="en-US" sz="2400" dirty="0">
              <a:solidFill>
                <a:schemeClr val="bg1"/>
              </a:solidFill>
              <a:cs typeface="+mn-ea"/>
              <a:sym typeface="+mn-lt"/>
            </a:endParaRPr>
          </a:p>
        </p:txBody>
      </p:sp>
      <p:sp>
        <p:nvSpPr>
          <p:cNvPr id="8" name="文本框 7"/>
          <p:cNvSpPr txBox="1"/>
          <p:nvPr/>
        </p:nvSpPr>
        <p:spPr>
          <a:xfrm>
            <a:off x="1057469" y="2947139"/>
            <a:ext cx="4366727" cy="830997"/>
          </a:xfrm>
          <a:prstGeom prst="rect">
            <a:avLst/>
          </a:prstGeom>
          <a:noFill/>
        </p:spPr>
        <p:txBody>
          <a:bodyPr wrap="square" rtlCol="0">
            <a:spAutoFit/>
          </a:bodyPr>
          <a:lstStyle/>
          <a:p>
            <a:pPr algn="ctr">
              <a:buClrTx/>
              <a:buSzTx/>
              <a:buFontTx/>
            </a:pPr>
            <a:r>
              <a:rPr kumimoji="1" lang="en-US" altLang="zh-CN" sz="2400" dirty="0">
                <a:solidFill>
                  <a:schemeClr val="bg1"/>
                </a:solidFill>
                <a:cs typeface="+mn-ea"/>
                <a:sym typeface="+mn-lt"/>
              </a:rPr>
              <a:t>Better live</a:t>
            </a:r>
            <a:r>
              <a:rPr kumimoji="1" lang="zh-CN" altLang="en-US" sz="2400" dirty="0">
                <a:solidFill>
                  <a:schemeClr val="bg1"/>
                </a:solidFill>
                <a:cs typeface="+mn-ea"/>
                <a:sym typeface="+mn-lt"/>
              </a:rPr>
              <a:t>，</a:t>
            </a:r>
            <a:r>
              <a:rPr kumimoji="1" lang="en-US" altLang="zh-CN" sz="2400" dirty="0">
                <a:solidFill>
                  <a:schemeClr val="bg1"/>
                </a:solidFill>
                <a:cs typeface="+mn-ea"/>
                <a:sym typeface="+mn-lt"/>
              </a:rPr>
              <a:t>Better city</a:t>
            </a:r>
            <a:endParaRPr kumimoji="1" lang="en-US" altLang="zh-CN" sz="2400" dirty="0">
              <a:solidFill>
                <a:schemeClr val="bg1"/>
              </a:solidFill>
              <a:cs typeface="+mn-ea"/>
              <a:sym typeface="+mn-lt"/>
            </a:endParaRPr>
          </a:p>
          <a:p>
            <a:pPr algn="ctr">
              <a:buClrTx/>
              <a:buSzTx/>
              <a:buFontTx/>
            </a:pPr>
            <a:r>
              <a:rPr kumimoji="1" lang="zh-CN" altLang="en-US" sz="2400" dirty="0">
                <a:solidFill>
                  <a:schemeClr val="bg1"/>
                </a:solidFill>
                <a:cs typeface="+mn-ea"/>
                <a:sym typeface="+mn-lt"/>
              </a:rPr>
              <a:t>“某某商业” ，让城市更美好</a:t>
            </a:r>
            <a:endParaRPr kumimoji="1" lang="zh-CN" altLang="en-US" sz="2400" dirty="0">
              <a:solidFill>
                <a:schemeClr val="bg1"/>
              </a:solidFill>
              <a:cs typeface="+mn-ea"/>
              <a:sym typeface="+mn-lt"/>
            </a:endParaRPr>
          </a:p>
        </p:txBody>
      </p:sp>
      <p:sp>
        <p:nvSpPr>
          <p:cNvPr id="9" name="文本框 8"/>
          <p:cNvSpPr txBox="1"/>
          <p:nvPr/>
        </p:nvSpPr>
        <p:spPr>
          <a:xfrm>
            <a:off x="808408" y="4026835"/>
            <a:ext cx="4859547" cy="1477328"/>
          </a:xfrm>
          <a:prstGeom prst="rect">
            <a:avLst/>
          </a:prstGeom>
          <a:noFill/>
        </p:spPr>
        <p:txBody>
          <a:bodyPr wrap="square" rtlCol="0">
            <a:spAutoFit/>
          </a:bodyPr>
          <a:lstStyle/>
          <a:p>
            <a:pPr algn="l">
              <a:buNone/>
            </a:pPr>
            <a:r>
              <a:rPr lang="zh-CN" altLang="en-US" dirty="0">
                <a:cs typeface="+mn-ea"/>
                <a:sym typeface="+mn-lt"/>
              </a:rPr>
              <a:t>//灵感来源上海世博“城市，让生活更美好”；</a:t>
            </a:r>
            <a:endParaRPr lang="en-US" altLang="zh-CN" dirty="0">
              <a:cs typeface="+mn-ea"/>
              <a:sym typeface="+mn-lt"/>
            </a:endParaRPr>
          </a:p>
          <a:p>
            <a:pPr algn="l">
              <a:buNone/>
            </a:pPr>
            <a:r>
              <a:rPr lang="en-US" altLang="zh-CN" dirty="0">
                <a:cs typeface="+mn-ea"/>
                <a:sym typeface="+mn-lt"/>
              </a:rPr>
              <a:t>//live</a:t>
            </a:r>
            <a:r>
              <a:rPr lang="zh-CN" altLang="en-US" dirty="0">
                <a:cs typeface="+mn-ea"/>
                <a:sym typeface="+mn-lt"/>
              </a:rPr>
              <a:t>有双重涵义：一译为生活、居住；二释为五矿长沙</a:t>
            </a:r>
            <a:r>
              <a:rPr lang="en-US" altLang="zh-CN" dirty="0">
                <a:cs typeface="+mn-ea"/>
                <a:sym typeface="+mn-lt"/>
              </a:rPr>
              <a:t>live</a:t>
            </a:r>
            <a:r>
              <a:rPr lang="zh-CN" altLang="en-US" dirty="0">
                <a:cs typeface="+mn-ea"/>
                <a:sym typeface="+mn-lt"/>
              </a:rPr>
              <a:t>；</a:t>
            </a:r>
            <a:endParaRPr lang="en-US" altLang="zh-CN" dirty="0">
              <a:cs typeface="+mn-ea"/>
              <a:sym typeface="+mn-lt"/>
            </a:endParaRPr>
          </a:p>
          <a:p>
            <a:pPr algn="l">
              <a:buNone/>
            </a:pPr>
            <a:r>
              <a:rPr lang="en-US" altLang="zh-CN" dirty="0">
                <a:cs typeface="+mn-ea"/>
                <a:sym typeface="+mn-lt"/>
              </a:rPr>
              <a:t>//</a:t>
            </a:r>
            <a:r>
              <a:rPr lang="zh-CN" altLang="en-US" dirty="0">
                <a:cs typeface="+mn-ea"/>
                <a:sym typeface="+mn-lt"/>
              </a:rPr>
              <a:t>五矿打造城市生活家的全新概念，而每位生活家则构成了更美好的城市生活；</a:t>
            </a:r>
            <a:endParaRPr lang="zh-CN" altLang="en-US" dirty="0">
              <a:cs typeface="+mn-ea"/>
              <a:sym typeface="+mn-lt"/>
            </a:endParaRPr>
          </a:p>
        </p:txBody>
      </p:sp>
      <p:sp>
        <p:nvSpPr>
          <p:cNvPr id="10" name="文本框 9"/>
          <p:cNvSpPr txBox="1"/>
          <p:nvPr/>
        </p:nvSpPr>
        <p:spPr>
          <a:xfrm>
            <a:off x="6154188" y="4026835"/>
            <a:ext cx="4859547" cy="1200329"/>
          </a:xfrm>
          <a:prstGeom prst="rect">
            <a:avLst/>
          </a:prstGeom>
          <a:noFill/>
        </p:spPr>
        <p:txBody>
          <a:bodyPr wrap="square" rtlCol="0">
            <a:spAutoFit/>
          </a:bodyPr>
          <a:lstStyle/>
          <a:p>
            <a:pPr algn="l">
              <a:buNone/>
            </a:pPr>
            <a:r>
              <a:rPr lang="zh-CN" altLang="en-US" dirty="0">
                <a:cs typeface="+mn-ea"/>
                <a:sym typeface="+mn-lt"/>
              </a:rPr>
              <a:t>//定位：项目定位为长沙下一代娱乐文化制作基地；</a:t>
            </a:r>
            <a:endParaRPr lang="en-US" altLang="zh-CN" dirty="0">
              <a:cs typeface="+mn-ea"/>
              <a:sym typeface="+mn-lt"/>
            </a:endParaRPr>
          </a:p>
          <a:p>
            <a:pPr algn="l">
              <a:buNone/>
            </a:pPr>
            <a:r>
              <a:rPr lang="en-US" altLang="zh-CN" dirty="0">
                <a:cs typeface="+mn-ea"/>
                <a:sym typeface="+mn-lt"/>
              </a:rPr>
              <a:t>//</a:t>
            </a:r>
            <a:r>
              <a:rPr lang="zh-CN" altLang="en-US" dirty="0">
                <a:cs typeface="+mn-ea"/>
                <a:sym typeface="+mn-lt"/>
              </a:rPr>
              <a:t>空间：五矿打造长沙地区第一个流线型的街区商业综合体。项目将三个独立的城市地块连接成形象统一、功能互补、流线互联的娱乐核心区；</a:t>
            </a:r>
            <a:endParaRPr lang="zh-CN" altLang="en-US" dirty="0">
              <a:cs typeface="+mn-ea"/>
              <a:sym typeface="+mn-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320675" y="1870075"/>
            <a:ext cx="8107680" cy="4312285"/>
          </a:xfrm>
          <a:prstGeom prst="rect">
            <a:avLst/>
          </a:prstGeom>
        </p:spPr>
      </p:pic>
      <p:sp>
        <p:nvSpPr>
          <p:cNvPr id="6" name="object 6"/>
          <p:cNvSpPr txBox="1"/>
          <p:nvPr/>
        </p:nvSpPr>
        <p:spPr>
          <a:xfrm>
            <a:off x="8529320" y="5322570"/>
            <a:ext cx="3030855" cy="566822"/>
          </a:xfrm>
          <a:prstGeom prst="rect">
            <a:avLst/>
          </a:prstGeom>
        </p:spPr>
        <p:txBody>
          <a:bodyPr vert="horz" wrap="square" lIns="0" tIns="12700" rIns="0" bIns="0" rtlCol="0">
            <a:spAutoFit/>
          </a:bodyPr>
          <a:lstStyle/>
          <a:p>
            <a:pPr marL="12700" marR="5080" algn="l">
              <a:lnSpc>
                <a:spcPct val="100000"/>
              </a:lnSpc>
              <a:spcBef>
                <a:spcPts val="100"/>
              </a:spcBef>
            </a:pPr>
            <a:r>
              <a:rPr lang="en-US" altLang="zh-CN" sz="1800" b="0" spc="-30" dirty="0">
                <a:solidFill>
                  <a:schemeClr val="tx1"/>
                </a:solidFill>
                <a:cs typeface="+mn-ea"/>
                <a:sym typeface="+mn-lt"/>
              </a:rPr>
              <a:t>//</a:t>
            </a:r>
            <a:r>
              <a:rPr lang="zh-CN" sz="1800" b="0" spc="-30" dirty="0">
                <a:solidFill>
                  <a:schemeClr val="tx1"/>
                </a:solidFill>
                <a:cs typeface="+mn-ea"/>
                <a:sym typeface="+mn-lt"/>
              </a:rPr>
              <a:t>主画面以稳重、简洁作为设计诉求，选取主题重点元素做点睛之笔；</a:t>
            </a:r>
            <a:endParaRPr lang="zh-CN" sz="1800" b="0" spc="-30" dirty="0">
              <a:solidFill>
                <a:schemeClr val="tx1"/>
              </a:solidFill>
              <a:cs typeface="+mn-ea"/>
              <a:sym typeface="+mn-lt"/>
            </a:endParaRPr>
          </a:p>
        </p:txBody>
      </p:sp>
      <p:sp>
        <p:nvSpPr>
          <p:cNvPr id="11" name="文本框 10"/>
          <p:cNvSpPr txBox="1"/>
          <p:nvPr/>
        </p:nvSpPr>
        <p:spPr>
          <a:xfrm>
            <a:off x="320675" y="1254760"/>
            <a:ext cx="3716020" cy="706755"/>
          </a:xfrm>
          <a:prstGeom prst="rect">
            <a:avLst/>
          </a:prstGeom>
          <a:noFill/>
        </p:spPr>
        <p:txBody>
          <a:bodyPr wrap="square" rtlCol="0">
            <a:spAutoFit/>
          </a:bodyPr>
          <a:lstStyle/>
          <a:p>
            <a:r>
              <a:rPr lang="en-US" altLang="zh-CN" sz="4000">
                <a:solidFill>
                  <a:schemeClr val="bg1">
                    <a:lumMod val="75000"/>
                  </a:schemeClr>
                </a:solidFill>
                <a:cs typeface="+mn-ea"/>
                <a:sym typeface="+mn-lt"/>
              </a:rPr>
              <a:t>ALT PART</a:t>
            </a:r>
            <a:endParaRPr lang="en-US" altLang="zh-CN" sz="4000">
              <a:solidFill>
                <a:schemeClr val="bg1">
                  <a:lumMod val="75000"/>
                </a:schemeClr>
              </a:solidFill>
              <a:cs typeface="+mn-ea"/>
              <a:sym typeface="+mn-lt"/>
            </a:endParaRPr>
          </a:p>
        </p:txBody>
      </p:sp>
      <p:sp>
        <p:nvSpPr>
          <p:cNvPr id="13" name="文本框 12"/>
          <p:cNvSpPr txBox="1"/>
          <p:nvPr/>
        </p:nvSpPr>
        <p:spPr>
          <a:xfrm>
            <a:off x="320675" y="981710"/>
            <a:ext cx="4088765" cy="583565"/>
          </a:xfrm>
          <a:prstGeom prst="rect">
            <a:avLst/>
          </a:prstGeom>
          <a:noFill/>
        </p:spPr>
        <p:txBody>
          <a:bodyPr wrap="square" rtlCol="0">
            <a:spAutoFit/>
          </a:bodyPr>
          <a:lstStyle/>
          <a:p>
            <a:pPr algn="l">
              <a:buClrTx/>
              <a:buSzTx/>
              <a:buFontTx/>
            </a:pPr>
            <a:r>
              <a:rPr kumimoji="1" lang="zh-CN" altLang="en-US" sz="3200" dirty="0">
                <a:cs typeface="+mn-ea"/>
                <a:sym typeface="+mn-lt"/>
              </a:rPr>
              <a:t>备选部分·主画面</a:t>
            </a:r>
            <a:endParaRPr kumimoji="1" lang="en-US" altLang="zh-CN" sz="3200" dirty="0">
              <a:cs typeface="+mn-ea"/>
              <a:sym typeface="+mn-lt"/>
            </a:endParaRPr>
          </a:p>
        </p:txBody>
      </p:sp>
      <p:sp>
        <p:nvSpPr>
          <p:cNvPr id="26" name="文本框 25"/>
          <p:cNvSpPr txBox="1"/>
          <p:nvPr/>
        </p:nvSpPr>
        <p:spPr>
          <a:xfrm>
            <a:off x="8529320" y="4723130"/>
            <a:ext cx="2714625" cy="460375"/>
          </a:xfrm>
          <a:prstGeom prst="rect">
            <a:avLst/>
          </a:prstGeom>
          <a:noFill/>
        </p:spPr>
        <p:txBody>
          <a:bodyPr wrap="square" rtlCol="0">
            <a:spAutoFit/>
          </a:bodyPr>
          <a:lstStyle/>
          <a:p>
            <a:pPr algn="l">
              <a:buClrTx/>
              <a:buSzTx/>
              <a:buFontTx/>
            </a:pPr>
            <a:r>
              <a:rPr kumimoji="1" lang="zh-CN" altLang="en-US" sz="2400" dirty="0">
                <a:cs typeface="+mn-ea"/>
                <a:sym typeface="+mn-lt"/>
              </a:rPr>
              <a:t>■备选一</a:t>
            </a:r>
            <a:endParaRPr kumimoji="1" lang="zh-CN" altLang="en-US" sz="2400" dirty="0">
              <a:cs typeface="+mn-ea"/>
              <a:sym typeface="+mn-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320675" y="1861820"/>
            <a:ext cx="11551285" cy="3739515"/>
          </a:xfrm>
          <a:prstGeom prst="rect">
            <a:avLst/>
          </a:prstGeom>
        </p:spPr>
      </p:pic>
      <p:sp>
        <p:nvSpPr>
          <p:cNvPr id="5" name="object 6"/>
          <p:cNvSpPr txBox="1"/>
          <p:nvPr/>
        </p:nvSpPr>
        <p:spPr>
          <a:xfrm>
            <a:off x="255270" y="6194425"/>
            <a:ext cx="11551920" cy="289560"/>
          </a:xfrm>
          <a:prstGeom prst="rect">
            <a:avLst/>
          </a:prstGeom>
        </p:spPr>
        <p:txBody>
          <a:bodyPr vert="horz" wrap="square" lIns="0" tIns="12700" rIns="0" bIns="0" rtlCol="0">
            <a:spAutoFit/>
          </a:bodyPr>
          <a:lstStyle/>
          <a:p>
            <a:pPr marL="12700" marR="5080" algn="l">
              <a:lnSpc>
                <a:spcPct val="100000"/>
              </a:lnSpc>
              <a:spcBef>
                <a:spcPts val="100"/>
              </a:spcBef>
            </a:pPr>
            <a:r>
              <a:rPr lang="en-US" altLang="zh-CN" sz="1800" b="0" spc="-30" dirty="0">
                <a:solidFill>
                  <a:schemeClr val="tx1"/>
                </a:solidFill>
                <a:cs typeface="+mn-ea"/>
                <a:sym typeface="+mn-lt"/>
              </a:rPr>
              <a:t>//</a:t>
            </a:r>
            <a:r>
              <a:rPr lang="zh-CN" sz="1800" b="0" spc="-30" dirty="0">
                <a:solidFill>
                  <a:schemeClr val="tx1"/>
                </a:solidFill>
                <a:cs typeface="+mn-ea"/>
                <a:sym typeface="+mn-lt"/>
              </a:rPr>
              <a:t>主画面以区别于传统招商发布会商务风格，采用饱和度较高的色彩诠释不一样的发布会，以乐活、潮流元素贯穿；</a:t>
            </a:r>
            <a:endParaRPr lang="zh-CN" sz="1800" b="0" spc="-30" dirty="0">
              <a:solidFill>
                <a:schemeClr val="tx1"/>
              </a:solidFill>
              <a:cs typeface="+mn-ea"/>
              <a:sym typeface="+mn-lt"/>
            </a:endParaRPr>
          </a:p>
        </p:txBody>
      </p:sp>
      <p:sp>
        <p:nvSpPr>
          <p:cNvPr id="26" name="文本框 25"/>
          <p:cNvSpPr txBox="1"/>
          <p:nvPr/>
        </p:nvSpPr>
        <p:spPr>
          <a:xfrm>
            <a:off x="203200" y="5681980"/>
            <a:ext cx="1424940" cy="460375"/>
          </a:xfrm>
          <a:prstGeom prst="rect">
            <a:avLst/>
          </a:prstGeom>
          <a:noFill/>
        </p:spPr>
        <p:txBody>
          <a:bodyPr wrap="square" rtlCol="0">
            <a:spAutoFit/>
          </a:bodyPr>
          <a:lstStyle/>
          <a:p>
            <a:pPr algn="l">
              <a:buClrTx/>
              <a:buSzTx/>
              <a:buFontTx/>
            </a:pPr>
            <a:r>
              <a:rPr kumimoji="1" lang="zh-CN" altLang="en-US" sz="2400" dirty="0">
                <a:cs typeface="+mn-ea"/>
                <a:sym typeface="+mn-lt"/>
              </a:rPr>
              <a:t>■备选二</a:t>
            </a:r>
            <a:endParaRPr kumimoji="1" lang="zh-CN" altLang="en-US" sz="2400" dirty="0">
              <a:cs typeface="+mn-ea"/>
              <a:sym typeface="+mn-lt"/>
            </a:endParaRPr>
          </a:p>
        </p:txBody>
      </p:sp>
      <p:sp>
        <p:nvSpPr>
          <p:cNvPr id="2" name="文本框 1"/>
          <p:cNvSpPr txBox="1"/>
          <p:nvPr/>
        </p:nvSpPr>
        <p:spPr>
          <a:xfrm>
            <a:off x="320675" y="1254760"/>
            <a:ext cx="3716020" cy="706755"/>
          </a:xfrm>
          <a:prstGeom prst="rect">
            <a:avLst/>
          </a:prstGeom>
          <a:noFill/>
        </p:spPr>
        <p:txBody>
          <a:bodyPr wrap="square" rtlCol="0">
            <a:spAutoFit/>
          </a:bodyPr>
          <a:lstStyle/>
          <a:p>
            <a:r>
              <a:rPr lang="en-US" altLang="zh-CN" sz="4000">
                <a:solidFill>
                  <a:schemeClr val="bg1">
                    <a:lumMod val="75000"/>
                  </a:schemeClr>
                </a:solidFill>
                <a:cs typeface="+mn-ea"/>
                <a:sym typeface="+mn-lt"/>
              </a:rPr>
              <a:t>ALT PART</a:t>
            </a:r>
            <a:endParaRPr lang="en-US" altLang="zh-CN" sz="4000">
              <a:solidFill>
                <a:schemeClr val="bg1">
                  <a:lumMod val="75000"/>
                </a:schemeClr>
              </a:solidFill>
              <a:cs typeface="+mn-ea"/>
              <a:sym typeface="+mn-lt"/>
            </a:endParaRPr>
          </a:p>
        </p:txBody>
      </p:sp>
      <p:sp>
        <p:nvSpPr>
          <p:cNvPr id="13" name="文本框 12"/>
          <p:cNvSpPr txBox="1"/>
          <p:nvPr/>
        </p:nvSpPr>
        <p:spPr>
          <a:xfrm>
            <a:off x="320675" y="981710"/>
            <a:ext cx="4088765" cy="583565"/>
          </a:xfrm>
          <a:prstGeom prst="rect">
            <a:avLst/>
          </a:prstGeom>
          <a:noFill/>
        </p:spPr>
        <p:txBody>
          <a:bodyPr wrap="square" rtlCol="0">
            <a:spAutoFit/>
          </a:bodyPr>
          <a:lstStyle/>
          <a:p>
            <a:pPr algn="l">
              <a:buClrTx/>
              <a:buSzTx/>
              <a:buFontTx/>
            </a:pPr>
            <a:r>
              <a:rPr kumimoji="1" lang="zh-CN" altLang="en-US" sz="3200" dirty="0">
                <a:cs typeface="+mn-ea"/>
                <a:sym typeface="+mn-lt"/>
              </a:rPr>
              <a:t>备选部分·主画面</a:t>
            </a:r>
            <a:endParaRPr kumimoji="1" lang="en-US" altLang="zh-CN" sz="3200" dirty="0">
              <a:cs typeface="+mn-ea"/>
              <a:sym typeface="+mn-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2"/>
          <a:srcRect l="314" r="51807"/>
          <a:stretch>
            <a:fillRect/>
          </a:stretch>
        </p:blipFill>
        <p:spPr>
          <a:xfrm>
            <a:off x="485775" y="634365"/>
            <a:ext cx="1367790" cy="2997835"/>
          </a:xfrm>
          <a:prstGeom prst="rect">
            <a:avLst/>
          </a:prstGeom>
        </p:spPr>
      </p:pic>
      <p:pic>
        <p:nvPicPr>
          <p:cNvPr id="3" name="图片 2"/>
          <p:cNvPicPr>
            <a:picLocks noChangeAspect="1"/>
          </p:cNvPicPr>
          <p:nvPr>
            <p:custDataLst>
              <p:tags r:id="rId3"/>
            </p:custDataLst>
          </p:nvPr>
        </p:nvPicPr>
        <p:blipFill>
          <a:blip r:embed="rId4"/>
          <a:srcRect l="314" r="52132"/>
          <a:stretch>
            <a:fillRect/>
          </a:stretch>
        </p:blipFill>
        <p:spPr>
          <a:xfrm>
            <a:off x="1903730" y="631825"/>
            <a:ext cx="2717800" cy="5997575"/>
          </a:xfrm>
          <a:prstGeom prst="rect">
            <a:avLst/>
          </a:prstGeom>
        </p:spPr>
      </p:pic>
      <p:pic>
        <p:nvPicPr>
          <p:cNvPr id="7" name="图片 6"/>
          <p:cNvPicPr>
            <a:picLocks noChangeAspect="1"/>
          </p:cNvPicPr>
          <p:nvPr>
            <p:custDataLst>
              <p:tags r:id="rId5"/>
            </p:custDataLst>
          </p:nvPr>
        </p:nvPicPr>
        <p:blipFill>
          <a:blip r:embed="rId2"/>
          <a:srcRect l="51819" t="1316" r="314"/>
          <a:stretch>
            <a:fillRect/>
          </a:stretch>
        </p:blipFill>
        <p:spPr>
          <a:xfrm>
            <a:off x="485140" y="3667760"/>
            <a:ext cx="1368425" cy="2961640"/>
          </a:xfrm>
          <a:prstGeom prst="rect">
            <a:avLst/>
          </a:prstGeom>
        </p:spPr>
      </p:pic>
      <p:pic>
        <p:nvPicPr>
          <p:cNvPr id="10" name="图片 9"/>
          <p:cNvPicPr>
            <a:picLocks noChangeAspect="1"/>
          </p:cNvPicPr>
          <p:nvPr>
            <p:custDataLst>
              <p:tags r:id="rId6"/>
            </p:custDataLst>
          </p:nvPr>
        </p:nvPicPr>
        <p:blipFill>
          <a:blip r:embed="rId4"/>
          <a:srcRect l="51819" r="150"/>
          <a:stretch>
            <a:fillRect/>
          </a:stretch>
        </p:blipFill>
        <p:spPr>
          <a:xfrm>
            <a:off x="4675505" y="626110"/>
            <a:ext cx="2748280" cy="6003290"/>
          </a:xfrm>
          <a:prstGeom prst="rect">
            <a:avLst/>
          </a:prstGeom>
        </p:spPr>
      </p:pic>
      <p:sp>
        <p:nvSpPr>
          <p:cNvPr id="21" name="文本框 20"/>
          <p:cNvSpPr txBox="1"/>
          <p:nvPr/>
        </p:nvSpPr>
        <p:spPr>
          <a:xfrm>
            <a:off x="7590155" y="3324225"/>
            <a:ext cx="4048125" cy="2862322"/>
          </a:xfrm>
          <a:prstGeom prst="rect">
            <a:avLst/>
          </a:prstGeom>
          <a:noFill/>
        </p:spPr>
        <p:txBody>
          <a:bodyPr wrap="square" rtlCol="0">
            <a:spAutoFit/>
          </a:bodyPr>
          <a:lstStyle/>
          <a:p>
            <a:r>
              <a:rPr kumimoji="1" lang="en-US" altLang="zh-CN" dirty="0">
                <a:cs typeface="+mn-ea"/>
                <a:sym typeface="+mn-lt"/>
              </a:rPr>
              <a:t>//</a:t>
            </a:r>
            <a:r>
              <a:rPr kumimoji="1" lang="zh-CN" altLang="en-US" dirty="0">
                <a:cs typeface="+mn-ea"/>
                <a:sym typeface="+mn-lt"/>
              </a:rPr>
              <a:t>以H5的形式释出</a:t>
            </a:r>
            <a:r>
              <a:rPr kumimoji="1" lang="en-US" altLang="zh-CN" dirty="0">
                <a:cs typeface="+mn-ea"/>
                <a:sym typeface="+mn-lt"/>
              </a:rPr>
              <a:t>,</a:t>
            </a:r>
            <a:r>
              <a:rPr kumimoji="1" lang="zh-CN" altLang="en-US" dirty="0">
                <a:cs typeface="+mn-ea"/>
                <a:sym typeface="+mn-lt"/>
              </a:rPr>
              <a:t>从</a:t>
            </a:r>
            <a:r>
              <a:rPr kumimoji="1" lang="en-US" altLang="zh-CN" dirty="0">
                <a:cs typeface="+mn-ea"/>
                <a:sym typeface="+mn-lt"/>
              </a:rPr>
              <a:t>H5</a:t>
            </a:r>
            <a:r>
              <a:rPr kumimoji="1" lang="zh-CN" altLang="en-US" dirty="0">
                <a:cs typeface="+mn-ea"/>
                <a:sym typeface="+mn-lt"/>
              </a:rPr>
              <a:t>中植入相关品牌理念信息以及与发布会本身产生联动，设计一套测试题，将</a:t>
            </a:r>
            <a:r>
              <a:rPr lang="zh-CN" altLang="en-US" dirty="0">
                <a:cs typeface="+mn-ea"/>
                <a:sym typeface="+mn-lt"/>
              </a:rPr>
              <a:t>“某某商业”</a:t>
            </a:r>
            <a:r>
              <a:rPr kumimoji="1" lang="zh-CN" altLang="en-US" dirty="0">
                <a:cs typeface="+mn-ea"/>
                <a:sym typeface="+mn-lt"/>
              </a:rPr>
              <a:t>的标签融汇其中；</a:t>
            </a:r>
            <a:endParaRPr kumimoji="1" lang="zh-CN" altLang="en-US" dirty="0">
              <a:cs typeface="+mn-ea"/>
              <a:sym typeface="+mn-lt"/>
            </a:endParaRPr>
          </a:p>
          <a:p>
            <a:r>
              <a:rPr kumimoji="1" lang="en-US" altLang="zh-CN" dirty="0">
                <a:cs typeface="+mn-ea"/>
                <a:sym typeface="+mn-lt"/>
              </a:rPr>
              <a:t>//受邀者在做完这套测试题后会得到四个活力值的分布图，</a:t>
            </a:r>
            <a:r>
              <a:rPr kumimoji="1" lang="zh-CN" altLang="en-US" dirty="0">
                <a:cs typeface="+mn-ea"/>
                <a:sym typeface="+mn-lt"/>
              </a:rPr>
              <a:t>分别为</a:t>
            </a:r>
            <a:r>
              <a:rPr lang="zh-CN" altLang="en-US" dirty="0">
                <a:cs typeface="+mn-ea"/>
                <a:sym typeface="+mn-lt"/>
              </a:rPr>
              <a:t>“某某商业”</a:t>
            </a:r>
            <a:r>
              <a:rPr kumimoji="1" lang="zh-CN" altLang="en-US" dirty="0">
                <a:cs typeface="+mn-ea"/>
                <a:sym typeface="+mn-lt"/>
              </a:rPr>
              <a:t>的</a:t>
            </a:r>
            <a:r>
              <a:rPr kumimoji="1" lang="en-US" altLang="zh-CN" dirty="0">
                <a:cs typeface="+mn-ea"/>
                <a:sym typeface="+mn-lt"/>
              </a:rPr>
              <a:t>四个标签</a:t>
            </a:r>
            <a:r>
              <a:rPr kumimoji="1" lang="zh-CN" altLang="en-US" dirty="0">
                <a:cs typeface="+mn-ea"/>
                <a:sym typeface="+mn-lt"/>
              </a:rPr>
              <a:t>：</a:t>
            </a:r>
            <a:endParaRPr kumimoji="1" lang="zh-CN" altLang="en-US" dirty="0">
              <a:cs typeface="+mn-ea"/>
              <a:sym typeface="+mn-lt"/>
            </a:endParaRPr>
          </a:p>
          <a:p>
            <a:r>
              <a:rPr kumimoji="1" lang="zh-CN" altLang="en-US" dirty="0">
                <a:cs typeface="+mn-ea"/>
                <a:sym typeface="+mn-lt"/>
              </a:rPr>
              <a:t>【生命力</a:t>
            </a:r>
            <a:r>
              <a:rPr kumimoji="1" lang="en-US" altLang="zh-CN" dirty="0">
                <a:cs typeface="+mn-ea"/>
                <a:sym typeface="+mn-lt"/>
              </a:rPr>
              <a:t>—</a:t>
            </a:r>
            <a:r>
              <a:rPr kumimoji="1" lang="zh-CN" altLang="en-US" dirty="0">
                <a:cs typeface="+mn-ea"/>
                <a:sym typeface="+mn-lt"/>
              </a:rPr>
              <a:t>乐活长沙】</a:t>
            </a:r>
            <a:endParaRPr kumimoji="1" lang="zh-CN" altLang="en-US" dirty="0">
              <a:cs typeface="+mn-ea"/>
              <a:sym typeface="+mn-lt"/>
            </a:endParaRPr>
          </a:p>
          <a:p>
            <a:r>
              <a:rPr kumimoji="1" lang="zh-CN" altLang="en-US" dirty="0">
                <a:cs typeface="+mn-ea"/>
                <a:sym typeface="+mn-lt"/>
              </a:rPr>
              <a:t>【鉴赏力</a:t>
            </a:r>
            <a:r>
              <a:rPr kumimoji="1" lang="en-US" altLang="zh-CN" dirty="0">
                <a:cs typeface="+mn-ea"/>
                <a:sym typeface="+mn-lt"/>
              </a:rPr>
              <a:t>—</a:t>
            </a:r>
            <a:r>
              <a:rPr kumimoji="1" lang="zh-CN" altLang="en-US" dirty="0">
                <a:cs typeface="+mn-ea"/>
                <a:sym typeface="+mn-lt"/>
              </a:rPr>
              <a:t>味道长沙】</a:t>
            </a:r>
            <a:endParaRPr kumimoji="1" lang="zh-CN" altLang="en-US" dirty="0">
              <a:cs typeface="+mn-ea"/>
              <a:sym typeface="+mn-lt"/>
            </a:endParaRPr>
          </a:p>
          <a:p>
            <a:r>
              <a:rPr kumimoji="1" lang="zh-CN" altLang="en-US" dirty="0">
                <a:cs typeface="+mn-ea"/>
                <a:sym typeface="+mn-lt"/>
              </a:rPr>
              <a:t>【探索力</a:t>
            </a:r>
            <a:r>
              <a:rPr kumimoji="1" lang="en-US" altLang="zh-CN" dirty="0">
                <a:cs typeface="+mn-ea"/>
                <a:sym typeface="+mn-lt"/>
              </a:rPr>
              <a:t>—</a:t>
            </a:r>
            <a:r>
              <a:rPr kumimoji="1" lang="zh-CN" altLang="en-US" dirty="0">
                <a:cs typeface="+mn-ea"/>
                <a:sym typeface="+mn-lt"/>
              </a:rPr>
              <a:t>直播长沙】</a:t>
            </a:r>
            <a:endParaRPr kumimoji="1" lang="zh-CN" altLang="en-US" dirty="0">
              <a:cs typeface="+mn-ea"/>
              <a:sym typeface="+mn-lt"/>
            </a:endParaRPr>
          </a:p>
          <a:p>
            <a:r>
              <a:rPr kumimoji="1" lang="zh-CN" altLang="en-US" dirty="0">
                <a:cs typeface="+mn-ea"/>
                <a:sym typeface="+mn-lt"/>
              </a:rPr>
              <a:t>【创造力</a:t>
            </a:r>
            <a:r>
              <a:rPr kumimoji="1" lang="en-US" altLang="zh-CN" dirty="0">
                <a:cs typeface="+mn-ea"/>
                <a:sym typeface="+mn-lt"/>
              </a:rPr>
              <a:t>—</a:t>
            </a:r>
            <a:r>
              <a:rPr kumimoji="1" lang="zh-CN" altLang="en-US" dirty="0">
                <a:cs typeface="+mn-ea"/>
                <a:sym typeface="+mn-lt"/>
              </a:rPr>
              <a:t>创意长沙】</a:t>
            </a:r>
            <a:endParaRPr kumimoji="1" lang="zh-CN" altLang="en-US" dirty="0">
              <a:cs typeface="+mn-ea"/>
              <a:sym typeface="+mn-lt"/>
            </a:endParaRPr>
          </a:p>
        </p:txBody>
      </p:sp>
      <p:sp>
        <p:nvSpPr>
          <p:cNvPr id="28" name="文本框 27"/>
          <p:cNvSpPr txBox="1"/>
          <p:nvPr/>
        </p:nvSpPr>
        <p:spPr>
          <a:xfrm>
            <a:off x="7635240" y="2426970"/>
            <a:ext cx="3698240" cy="707886"/>
          </a:xfrm>
          <a:prstGeom prst="rect">
            <a:avLst/>
          </a:prstGeom>
          <a:noFill/>
        </p:spPr>
        <p:txBody>
          <a:bodyPr wrap="square" rtlCol="0">
            <a:spAutoFit/>
          </a:bodyPr>
          <a:lstStyle/>
          <a:p>
            <a:r>
              <a:rPr lang="en-US" altLang="zh-CN" sz="4000" dirty="0">
                <a:solidFill>
                  <a:schemeClr val="bg1">
                    <a:lumMod val="75000"/>
                  </a:schemeClr>
                </a:solidFill>
                <a:cs typeface="+mn-ea"/>
                <a:sym typeface="+mn-lt"/>
              </a:rPr>
              <a:t>ALT PART</a:t>
            </a:r>
            <a:endParaRPr lang="en-US" altLang="zh-CN" sz="4000" dirty="0">
              <a:solidFill>
                <a:schemeClr val="bg1">
                  <a:lumMod val="75000"/>
                </a:schemeClr>
              </a:solidFill>
              <a:cs typeface="+mn-ea"/>
              <a:sym typeface="+mn-lt"/>
            </a:endParaRPr>
          </a:p>
        </p:txBody>
      </p:sp>
      <p:sp>
        <p:nvSpPr>
          <p:cNvPr id="17" name="文本框 16"/>
          <p:cNvSpPr txBox="1"/>
          <p:nvPr/>
        </p:nvSpPr>
        <p:spPr>
          <a:xfrm>
            <a:off x="7635240" y="2153920"/>
            <a:ext cx="4302125" cy="583565"/>
          </a:xfrm>
          <a:prstGeom prst="rect">
            <a:avLst/>
          </a:prstGeom>
          <a:noFill/>
        </p:spPr>
        <p:txBody>
          <a:bodyPr wrap="square" rtlCol="0">
            <a:spAutoFit/>
          </a:bodyPr>
          <a:lstStyle/>
          <a:p>
            <a:r>
              <a:rPr kumimoji="1" lang="zh-CN" altLang="en-US" sz="3200" dirty="0">
                <a:cs typeface="+mn-ea"/>
                <a:sym typeface="+mn-lt"/>
              </a:rPr>
              <a:t>备选部分·邀请函其一</a:t>
            </a:r>
            <a:endParaRPr kumimoji="1" lang="en-US" altLang="zh-CN" sz="3200" dirty="0">
              <a:cs typeface="+mn-ea"/>
              <a:sym typeface="+mn-lt"/>
            </a:endParaRPr>
          </a:p>
        </p:txBody>
      </p:sp>
    </p:spTree>
    <p:custDataLst>
      <p:tags r:id="rId7"/>
    </p:custData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08c419ee353dc5ea1d2b2cdde6c4870"/>
          <p:cNvPicPr>
            <a:picLocks noChangeAspect="1"/>
          </p:cNvPicPr>
          <p:nvPr/>
        </p:nvPicPr>
        <p:blipFill>
          <a:blip r:embed="rId1"/>
          <a:srcRect l="7659" r="2717" b="668"/>
          <a:stretch>
            <a:fillRect/>
          </a:stretch>
        </p:blipFill>
        <p:spPr>
          <a:xfrm>
            <a:off x="216535" y="845185"/>
            <a:ext cx="3873500" cy="5729605"/>
          </a:xfrm>
          <a:prstGeom prst="rect">
            <a:avLst/>
          </a:prstGeom>
        </p:spPr>
      </p:pic>
      <p:pic>
        <p:nvPicPr>
          <p:cNvPr id="6" name="图片 5" descr="0d6f0fb56810cdecc951d331d8dcfb8"/>
          <p:cNvPicPr>
            <a:picLocks noChangeAspect="1"/>
          </p:cNvPicPr>
          <p:nvPr/>
        </p:nvPicPr>
        <p:blipFill>
          <a:blip r:embed="rId2"/>
          <a:srcRect t="3256" b="36466"/>
          <a:stretch>
            <a:fillRect/>
          </a:stretch>
        </p:blipFill>
        <p:spPr>
          <a:xfrm>
            <a:off x="4142740" y="845185"/>
            <a:ext cx="3276600" cy="2637790"/>
          </a:xfrm>
          <a:prstGeom prst="rect">
            <a:avLst/>
          </a:prstGeom>
        </p:spPr>
      </p:pic>
      <p:pic>
        <p:nvPicPr>
          <p:cNvPr id="8" name="图片 7"/>
          <p:cNvPicPr>
            <a:picLocks noChangeAspect="1"/>
          </p:cNvPicPr>
          <p:nvPr/>
        </p:nvPicPr>
        <p:blipFill>
          <a:blip r:embed="rId3"/>
          <a:srcRect b="30592"/>
          <a:stretch>
            <a:fillRect/>
          </a:stretch>
        </p:blipFill>
        <p:spPr>
          <a:xfrm>
            <a:off x="4142105" y="3540125"/>
            <a:ext cx="3277235" cy="3034665"/>
          </a:xfrm>
          <a:prstGeom prst="rect">
            <a:avLst/>
          </a:prstGeom>
        </p:spPr>
      </p:pic>
      <p:sp>
        <p:nvSpPr>
          <p:cNvPr id="3" name="文本框 2"/>
          <p:cNvSpPr txBox="1"/>
          <p:nvPr/>
        </p:nvSpPr>
        <p:spPr>
          <a:xfrm>
            <a:off x="7590155" y="4711065"/>
            <a:ext cx="4048125" cy="645160"/>
          </a:xfrm>
          <a:prstGeom prst="rect">
            <a:avLst/>
          </a:prstGeom>
          <a:noFill/>
        </p:spPr>
        <p:txBody>
          <a:bodyPr wrap="square" rtlCol="0">
            <a:spAutoFit/>
          </a:bodyPr>
          <a:lstStyle/>
          <a:p>
            <a:r>
              <a:rPr kumimoji="1" lang="en-US" altLang="zh-CN" dirty="0">
                <a:cs typeface="+mn-ea"/>
                <a:sym typeface="+mn-lt"/>
              </a:rPr>
              <a:t>//</a:t>
            </a:r>
            <a:r>
              <a:rPr kumimoji="1" lang="zh-CN" altLang="en-US" dirty="0">
                <a:cs typeface="+mn-ea"/>
                <a:sym typeface="+mn-lt"/>
              </a:rPr>
              <a:t>邀请函选择纯色</a:t>
            </a:r>
            <a:r>
              <a:rPr kumimoji="1" lang="en-US" altLang="zh-CN" dirty="0">
                <a:cs typeface="+mn-ea"/>
                <a:sym typeface="+mn-lt"/>
              </a:rPr>
              <a:t>+</a:t>
            </a:r>
            <a:r>
              <a:rPr kumimoji="1" lang="zh-CN" altLang="en-US" dirty="0">
                <a:cs typeface="+mn-ea"/>
                <a:sym typeface="+mn-lt"/>
              </a:rPr>
              <a:t>烫金；</a:t>
            </a:r>
            <a:endParaRPr kumimoji="1" lang="zh-CN" altLang="en-US" dirty="0">
              <a:cs typeface="+mn-ea"/>
              <a:sym typeface="+mn-lt"/>
            </a:endParaRPr>
          </a:p>
          <a:p>
            <a:r>
              <a:rPr kumimoji="1" lang="en-US" altLang="zh-CN" dirty="0">
                <a:cs typeface="+mn-ea"/>
                <a:sym typeface="+mn-lt"/>
              </a:rPr>
              <a:t>//</a:t>
            </a:r>
            <a:r>
              <a:rPr kumimoji="1" lang="zh-CN" altLang="en-US" dirty="0">
                <a:cs typeface="+mn-ea"/>
                <a:sym typeface="+mn-lt"/>
              </a:rPr>
              <a:t>纸质邀请函更显正式与仪式感；</a:t>
            </a:r>
            <a:endParaRPr kumimoji="1" lang="zh-CN" altLang="en-US" dirty="0">
              <a:cs typeface="+mn-ea"/>
              <a:sym typeface="+mn-lt"/>
            </a:endParaRPr>
          </a:p>
        </p:txBody>
      </p:sp>
      <p:sp>
        <p:nvSpPr>
          <p:cNvPr id="4" name="文本框 3"/>
          <p:cNvSpPr txBox="1"/>
          <p:nvPr/>
        </p:nvSpPr>
        <p:spPr>
          <a:xfrm>
            <a:off x="7635240" y="3813810"/>
            <a:ext cx="3698240" cy="707886"/>
          </a:xfrm>
          <a:prstGeom prst="rect">
            <a:avLst/>
          </a:prstGeom>
          <a:noFill/>
        </p:spPr>
        <p:txBody>
          <a:bodyPr wrap="square" rtlCol="0">
            <a:spAutoFit/>
          </a:bodyPr>
          <a:lstStyle/>
          <a:p>
            <a:r>
              <a:rPr lang="en-US" altLang="zh-CN" sz="4000" dirty="0">
                <a:solidFill>
                  <a:schemeClr val="bg1">
                    <a:lumMod val="75000"/>
                  </a:schemeClr>
                </a:solidFill>
                <a:cs typeface="+mn-ea"/>
                <a:sym typeface="+mn-lt"/>
              </a:rPr>
              <a:t>ALT PART</a:t>
            </a:r>
            <a:endParaRPr lang="en-US" altLang="zh-CN" sz="4000" dirty="0">
              <a:solidFill>
                <a:schemeClr val="bg1">
                  <a:lumMod val="75000"/>
                </a:schemeClr>
              </a:solidFill>
              <a:cs typeface="+mn-ea"/>
              <a:sym typeface="+mn-lt"/>
            </a:endParaRPr>
          </a:p>
        </p:txBody>
      </p:sp>
      <p:sp>
        <p:nvSpPr>
          <p:cNvPr id="7" name="文本框 6"/>
          <p:cNvSpPr txBox="1"/>
          <p:nvPr/>
        </p:nvSpPr>
        <p:spPr>
          <a:xfrm>
            <a:off x="7635240" y="3540760"/>
            <a:ext cx="4253865" cy="583565"/>
          </a:xfrm>
          <a:prstGeom prst="rect">
            <a:avLst/>
          </a:prstGeom>
          <a:noFill/>
        </p:spPr>
        <p:txBody>
          <a:bodyPr wrap="square" rtlCol="0">
            <a:spAutoFit/>
          </a:bodyPr>
          <a:lstStyle/>
          <a:p>
            <a:r>
              <a:rPr kumimoji="1" lang="zh-CN" altLang="en-US" sz="3200" dirty="0">
                <a:cs typeface="+mn-ea"/>
                <a:sym typeface="+mn-lt"/>
              </a:rPr>
              <a:t>备选部分·邀请函其二</a:t>
            </a:r>
            <a:endParaRPr kumimoji="1" lang="en-US" altLang="zh-CN" sz="3200" dirty="0">
              <a:cs typeface="+mn-ea"/>
              <a:sym typeface="+mn-lt"/>
            </a:endParaRPr>
          </a:p>
        </p:txBody>
      </p:sp>
    </p:spTree>
    <p:custDataLst>
      <p:tags r:id="rId4"/>
    </p:custData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955eb6dec9d5892052ebc17c5ca4727"/>
          <p:cNvPicPr>
            <a:picLocks noChangeAspect="1"/>
          </p:cNvPicPr>
          <p:nvPr/>
        </p:nvPicPr>
        <p:blipFill>
          <a:blip r:embed="rId1"/>
          <a:srcRect t="7010" b="4338"/>
          <a:stretch>
            <a:fillRect/>
          </a:stretch>
        </p:blipFill>
        <p:spPr>
          <a:xfrm>
            <a:off x="0" y="1256983"/>
            <a:ext cx="7410450" cy="4931410"/>
          </a:xfrm>
          <a:prstGeom prst="rect">
            <a:avLst/>
          </a:prstGeom>
        </p:spPr>
      </p:pic>
      <p:sp>
        <p:nvSpPr>
          <p:cNvPr id="5" name="文本框 4"/>
          <p:cNvSpPr txBox="1"/>
          <p:nvPr/>
        </p:nvSpPr>
        <p:spPr>
          <a:xfrm>
            <a:off x="7635240" y="4075723"/>
            <a:ext cx="3239770" cy="460375"/>
          </a:xfrm>
          <a:prstGeom prst="rect">
            <a:avLst/>
          </a:prstGeom>
          <a:noFill/>
        </p:spPr>
        <p:txBody>
          <a:bodyPr wrap="square" rtlCol="0" anchor="t">
            <a:spAutoFit/>
          </a:bodyPr>
          <a:lstStyle/>
          <a:p>
            <a:r>
              <a:rPr kumimoji="1" lang="en-US" altLang="zh-CN" sz="2400" dirty="0">
                <a:cs typeface="+mn-ea"/>
                <a:sym typeface="+mn-lt"/>
              </a:rPr>
              <a:t>/</a:t>
            </a:r>
            <a:r>
              <a:rPr kumimoji="1" lang="zh-CN" altLang="en-US" sz="2400" dirty="0">
                <a:cs typeface="+mn-ea"/>
                <a:sym typeface="+mn-lt"/>
              </a:rPr>
              <a:t>珠江花园酒店</a:t>
            </a:r>
            <a:r>
              <a:rPr kumimoji="1" lang="en-US" altLang="zh-CN" sz="2400" dirty="0">
                <a:cs typeface="+mn-ea"/>
                <a:sym typeface="+mn-lt"/>
              </a:rPr>
              <a:t>/</a:t>
            </a:r>
            <a:endParaRPr kumimoji="1" lang="en-US" altLang="zh-CN" sz="2400" dirty="0">
              <a:cs typeface="+mn-ea"/>
              <a:sym typeface="+mn-lt"/>
            </a:endParaRPr>
          </a:p>
        </p:txBody>
      </p:sp>
      <p:sp>
        <p:nvSpPr>
          <p:cNvPr id="8" name="文本框 7"/>
          <p:cNvSpPr txBox="1"/>
          <p:nvPr/>
        </p:nvSpPr>
        <p:spPr>
          <a:xfrm>
            <a:off x="7590155" y="4711065"/>
            <a:ext cx="4048125" cy="1477328"/>
          </a:xfrm>
          <a:prstGeom prst="rect">
            <a:avLst/>
          </a:prstGeom>
          <a:noFill/>
        </p:spPr>
        <p:txBody>
          <a:bodyPr wrap="square" rtlCol="0">
            <a:spAutoFit/>
          </a:bodyPr>
          <a:lstStyle/>
          <a:p>
            <a:r>
              <a:rPr kumimoji="1" lang="en-US" altLang="zh-CN" dirty="0">
                <a:cs typeface="+mn-ea"/>
                <a:sym typeface="+mn-lt"/>
              </a:rPr>
              <a:t>//</a:t>
            </a:r>
            <a:r>
              <a:rPr kumimoji="1" lang="zh-CN" altLang="en-US" dirty="0">
                <a:cs typeface="+mn-ea"/>
                <a:sym typeface="+mn-lt"/>
              </a:rPr>
              <a:t>简介：长沙珠江花园酒店是融汇国际先进商务设计理念，装潢艺术构建与一体的高端精品商务酒店，距离</a:t>
            </a:r>
            <a:r>
              <a:rPr lang="zh-CN" altLang="en-US" dirty="0">
                <a:cs typeface="+mn-ea"/>
                <a:sym typeface="+mn-lt"/>
              </a:rPr>
              <a:t>“某某商业”</a:t>
            </a:r>
            <a:r>
              <a:rPr kumimoji="1" lang="zh-CN" altLang="en-US" dirty="0">
                <a:cs typeface="+mn-ea"/>
                <a:sym typeface="+mn-lt"/>
              </a:rPr>
              <a:t>车程</a:t>
            </a:r>
            <a:r>
              <a:rPr kumimoji="1" lang="en-US" altLang="zh-CN" dirty="0">
                <a:cs typeface="+mn-ea"/>
                <a:sym typeface="+mn-lt"/>
              </a:rPr>
              <a:t>10</a:t>
            </a:r>
            <a:r>
              <a:rPr kumimoji="1" lang="zh-CN" altLang="en-US" dirty="0">
                <a:cs typeface="+mn-ea"/>
                <a:sym typeface="+mn-lt"/>
              </a:rPr>
              <a:t>分钟左右；</a:t>
            </a:r>
            <a:endParaRPr kumimoji="1" lang="zh-CN" altLang="en-US" dirty="0">
              <a:cs typeface="+mn-ea"/>
              <a:sym typeface="+mn-lt"/>
            </a:endParaRPr>
          </a:p>
          <a:p>
            <a:r>
              <a:rPr kumimoji="1" lang="zh-CN" altLang="en-US" dirty="0">
                <a:cs typeface="+mn-ea"/>
                <a:sym typeface="+mn-lt"/>
              </a:rPr>
              <a:t>尺寸：24.5*17.5</a:t>
            </a:r>
            <a:endParaRPr kumimoji="1" lang="zh-CN" altLang="en-US" dirty="0">
              <a:cs typeface="+mn-ea"/>
              <a:sym typeface="+mn-lt"/>
            </a:endParaRPr>
          </a:p>
        </p:txBody>
      </p:sp>
      <p:sp>
        <p:nvSpPr>
          <p:cNvPr id="9" name="文本框 8"/>
          <p:cNvSpPr txBox="1"/>
          <p:nvPr/>
        </p:nvSpPr>
        <p:spPr>
          <a:xfrm>
            <a:off x="7635240" y="3324975"/>
            <a:ext cx="3698240" cy="707886"/>
          </a:xfrm>
          <a:prstGeom prst="rect">
            <a:avLst/>
          </a:prstGeom>
          <a:noFill/>
        </p:spPr>
        <p:txBody>
          <a:bodyPr wrap="square" rtlCol="0">
            <a:spAutoFit/>
          </a:bodyPr>
          <a:lstStyle/>
          <a:p>
            <a:r>
              <a:rPr lang="en-US" altLang="zh-CN" sz="4000" dirty="0">
                <a:solidFill>
                  <a:schemeClr val="bg1">
                    <a:lumMod val="75000"/>
                  </a:schemeClr>
                </a:solidFill>
                <a:cs typeface="+mn-ea"/>
                <a:sym typeface="+mn-lt"/>
              </a:rPr>
              <a:t>ALT PART</a:t>
            </a:r>
            <a:endParaRPr lang="en-US" altLang="zh-CN" sz="4000" dirty="0">
              <a:solidFill>
                <a:schemeClr val="bg1">
                  <a:lumMod val="75000"/>
                </a:schemeClr>
              </a:solidFill>
              <a:cs typeface="+mn-ea"/>
              <a:sym typeface="+mn-lt"/>
            </a:endParaRPr>
          </a:p>
        </p:txBody>
      </p:sp>
      <p:sp>
        <p:nvSpPr>
          <p:cNvPr id="10" name="文本框 9"/>
          <p:cNvSpPr txBox="1"/>
          <p:nvPr/>
        </p:nvSpPr>
        <p:spPr>
          <a:xfrm>
            <a:off x="7635240" y="3051810"/>
            <a:ext cx="3848100" cy="583565"/>
          </a:xfrm>
          <a:prstGeom prst="rect">
            <a:avLst/>
          </a:prstGeom>
          <a:noFill/>
        </p:spPr>
        <p:txBody>
          <a:bodyPr wrap="square" rtlCol="0">
            <a:spAutoFit/>
          </a:bodyPr>
          <a:lstStyle/>
          <a:p>
            <a:pPr algn="l">
              <a:buClrTx/>
              <a:buSzTx/>
              <a:buFontTx/>
            </a:pPr>
            <a:r>
              <a:rPr kumimoji="1" lang="zh-CN" altLang="en-US" sz="3200" dirty="0">
                <a:cs typeface="+mn-ea"/>
                <a:sym typeface="+mn-lt"/>
              </a:rPr>
              <a:t>备选部分·酒店推荐</a:t>
            </a:r>
            <a:endParaRPr kumimoji="1" lang="en-US" altLang="zh-CN" sz="3200" dirty="0">
              <a:cs typeface="+mn-ea"/>
              <a:sym typeface="+mn-lt"/>
            </a:endParaRPr>
          </a:p>
        </p:txBody>
      </p:sp>
    </p:spTree>
    <p:custDataLst>
      <p:tags r:id="rId2"/>
    </p:custData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5806440" y="1337310"/>
            <a:ext cx="2313940" cy="1568450"/>
            <a:chOff x="8754" y="2530"/>
            <a:chExt cx="3644" cy="2470"/>
          </a:xfrm>
        </p:grpSpPr>
        <p:sp>
          <p:nvSpPr>
            <p:cNvPr id="8" name="文本框 7"/>
            <p:cNvSpPr txBox="1"/>
            <p:nvPr/>
          </p:nvSpPr>
          <p:spPr>
            <a:xfrm>
              <a:off x="8754" y="2530"/>
              <a:ext cx="2482" cy="2470"/>
            </a:xfrm>
            <a:prstGeom prst="rect">
              <a:avLst/>
            </a:prstGeom>
            <a:noFill/>
            <a:ln w="9525">
              <a:noFill/>
            </a:ln>
          </p:spPr>
          <p:txBody>
            <a:bodyPr wrap="square" rtlCol="0">
              <a:spAutoFit/>
            </a:bodyPr>
            <a:lstStyle/>
            <a:p>
              <a:pPr algn="l">
                <a:buClrTx/>
                <a:buSzTx/>
                <a:buFontTx/>
              </a:pPr>
              <a:r>
                <a:rPr lang="en-US" altLang="zh-CN" sz="9600">
                  <a:ln>
                    <a:solidFill>
                      <a:srgbClr val="090504">
                        <a:alpha val="15000"/>
                      </a:srgbClr>
                    </a:solidFill>
                  </a:ln>
                  <a:noFill/>
                  <a:cs typeface="+mn-ea"/>
                  <a:sym typeface="+mn-lt"/>
                </a:rPr>
                <a:t>01</a:t>
              </a:r>
              <a:endParaRPr lang="en-US" altLang="zh-CN" sz="9600">
                <a:ln>
                  <a:solidFill>
                    <a:srgbClr val="090504">
                      <a:alpha val="15000"/>
                    </a:srgbClr>
                  </a:solidFill>
                </a:ln>
                <a:noFill/>
                <a:cs typeface="+mn-ea"/>
                <a:sym typeface="+mn-lt"/>
              </a:endParaRPr>
            </a:p>
          </p:txBody>
        </p:sp>
        <p:sp>
          <p:nvSpPr>
            <p:cNvPr id="9" name="文本框 8"/>
            <p:cNvSpPr txBox="1"/>
            <p:nvPr/>
          </p:nvSpPr>
          <p:spPr>
            <a:xfrm>
              <a:off x="10754" y="2762"/>
              <a:ext cx="1644" cy="1018"/>
            </a:xfrm>
            <a:prstGeom prst="rect">
              <a:avLst/>
            </a:prstGeom>
            <a:noFill/>
          </p:spPr>
          <p:txBody>
            <a:bodyPr wrap="none" rtlCol="0" anchor="t">
              <a:spAutoFit/>
            </a:bodyPr>
            <a:lstStyle/>
            <a:p>
              <a:pPr algn="l" fontAlgn="auto">
                <a:lnSpc>
                  <a:spcPct val="100000"/>
                </a:lnSpc>
              </a:pPr>
              <a:r>
                <a:rPr lang="en-US" altLang="zh-CN" dirty="0">
                  <a:cs typeface="+mn-ea"/>
                  <a:sym typeface="+mn-lt"/>
                </a:rPr>
                <a:t>Project</a:t>
              </a:r>
              <a:endParaRPr lang="en-US" altLang="zh-CN" dirty="0">
                <a:cs typeface="+mn-ea"/>
                <a:sym typeface="+mn-lt"/>
              </a:endParaRPr>
            </a:p>
            <a:p>
              <a:pPr algn="l" fontAlgn="auto">
                <a:lnSpc>
                  <a:spcPct val="100000"/>
                </a:lnSpc>
              </a:pPr>
              <a:r>
                <a:rPr lang="en-US" altLang="zh-CN" dirty="0">
                  <a:cs typeface="+mn-ea"/>
                  <a:sym typeface="+mn-lt"/>
                </a:rPr>
                <a:t>Analysis</a:t>
              </a:r>
              <a:endParaRPr lang="zh-CN" altLang="en-US">
                <a:cs typeface="+mn-ea"/>
                <a:sym typeface="+mn-lt"/>
              </a:endParaRPr>
            </a:p>
          </p:txBody>
        </p:sp>
        <p:sp>
          <p:nvSpPr>
            <p:cNvPr id="10" name="文本框 9"/>
            <p:cNvSpPr txBox="1"/>
            <p:nvPr/>
          </p:nvSpPr>
          <p:spPr>
            <a:xfrm>
              <a:off x="10768" y="4081"/>
              <a:ext cx="1402" cy="533"/>
            </a:xfrm>
            <a:prstGeom prst="rect">
              <a:avLst/>
            </a:prstGeom>
            <a:noFill/>
          </p:spPr>
          <p:txBody>
            <a:bodyPr wrap="none" rtlCol="0" anchor="t">
              <a:spAutoFit/>
            </a:bodyPr>
            <a:lstStyle/>
            <a:p>
              <a:r>
                <a:rPr lang="en-US" altLang="zh-CN" sz="1600" dirty="0" err="1">
                  <a:cs typeface="+mn-ea"/>
                  <a:sym typeface="+mn-lt"/>
                </a:rPr>
                <a:t>项目分析</a:t>
              </a:r>
              <a:endParaRPr lang="en-US" altLang="zh-CN" sz="1600" dirty="0" err="1">
                <a:cs typeface="+mn-ea"/>
                <a:sym typeface="+mn-lt"/>
              </a:endParaRPr>
            </a:p>
          </p:txBody>
        </p:sp>
        <p:sp>
          <p:nvSpPr>
            <p:cNvPr id="11" name="矩形 10"/>
            <p:cNvSpPr/>
            <p:nvPr/>
          </p:nvSpPr>
          <p:spPr>
            <a:xfrm>
              <a:off x="10909" y="3881"/>
              <a:ext cx="300" cy="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3" name="组合 12"/>
          <p:cNvGrpSpPr/>
          <p:nvPr/>
        </p:nvGrpSpPr>
        <p:grpSpPr>
          <a:xfrm>
            <a:off x="8771255" y="1337310"/>
            <a:ext cx="2572385" cy="1568450"/>
            <a:chOff x="8754" y="2530"/>
            <a:chExt cx="4051" cy="2470"/>
          </a:xfrm>
        </p:grpSpPr>
        <p:sp>
          <p:nvSpPr>
            <p:cNvPr id="14" name="文本框 13"/>
            <p:cNvSpPr txBox="1"/>
            <p:nvPr/>
          </p:nvSpPr>
          <p:spPr>
            <a:xfrm>
              <a:off x="8754" y="2530"/>
              <a:ext cx="2482" cy="2470"/>
            </a:xfrm>
            <a:prstGeom prst="rect">
              <a:avLst/>
            </a:prstGeom>
            <a:noFill/>
            <a:ln w="9525">
              <a:noFill/>
            </a:ln>
          </p:spPr>
          <p:txBody>
            <a:bodyPr wrap="square" rtlCol="0">
              <a:spAutoFit/>
            </a:bodyPr>
            <a:lstStyle/>
            <a:p>
              <a:pPr algn="l">
                <a:buClrTx/>
                <a:buSzTx/>
                <a:buFontTx/>
              </a:pPr>
              <a:r>
                <a:rPr lang="en-US" altLang="zh-CN" sz="9600">
                  <a:ln>
                    <a:solidFill>
                      <a:srgbClr val="090504">
                        <a:alpha val="15000"/>
                      </a:srgbClr>
                    </a:solidFill>
                  </a:ln>
                  <a:noFill/>
                  <a:cs typeface="+mn-ea"/>
                  <a:sym typeface="+mn-lt"/>
                </a:rPr>
                <a:t>02</a:t>
              </a:r>
              <a:endParaRPr lang="en-US" altLang="zh-CN" sz="9600">
                <a:ln>
                  <a:solidFill>
                    <a:srgbClr val="090504">
                      <a:alpha val="15000"/>
                    </a:srgbClr>
                  </a:solidFill>
                </a:ln>
                <a:noFill/>
                <a:cs typeface="+mn-ea"/>
                <a:sym typeface="+mn-lt"/>
              </a:endParaRPr>
            </a:p>
          </p:txBody>
        </p:sp>
        <p:sp>
          <p:nvSpPr>
            <p:cNvPr id="15" name="文本框 14"/>
            <p:cNvSpPr txBox="1"/>
            <p:nvPr/>
          </p:nvSpPr>
          <p:spPr>
            <a:xfrm>
              <a:off x="10858" y="2762"/>
              <a:ext cx="1947" cy="1018"/>
            </a:xfrm>
            <a:prstGeom prst="rect">
              <a:avLst/>
            </a:prstGeom>
            <a:noFill/>
          </p:spPr>
          <p:txBody>
            <a:bodyPr wrap="none" rtlCol="0" anchor="t">
              <a:spAutoFit/>
            </a:bodyPr>
            <a:lstStyle/>
            <a:p>
              <a:pPr algn="l" fontAlgn="auto">
                <a:lnSpc>
                  <a:spcPct val="100000"/>
                </a:lnSpc>
              </a:pPr>
              <a:r>
                <a:rPr lang="en-US" altLang="zh-CN" dirty="0">
                  <a:cs typeface="+mn-ea"/>
                  <a:sym typeface="+mn-lt"/>
                </a:rPr>
                <a:t>Creative</a:t>
              </a:r>
              <a:endParaRPr lang="en-US" altLang="zh-CN" dirty="0">
                <a:cs typeface="+mn-ea"/>
                <a:sym typeface="+mn-lt"/>
              </a:endParaRPr>
            </a:p>
            <a:p>
              <a:pPr algn="l" fontAlgn="auto">
                <a:lnSpc>
                  <a:spcPct val="100000"/>
                </a:lnSpc>
              </a:pPr>
              <a:r>
                <a:rPr lang="en-US" altLang="zh-CN" dirty="0">
                  <a:cs typeface="+mn-ea"/>
                  <a:sym typeface="+mn-lt"/>
                </a:rPr>
                <a:t>Statement</a:t>
              </a:r>
              <a:endParaRPr lang="zh-CN" altLang="en-US">
                <a:cs typeface="+mn-ea"/>
                <a:sym typeface="+mn-lt"/>
              </a:endParaRPr>
            </a:p>
          </p:txBody>
        </p:sp>
        <p:sp>
          <p:nvSpPr>
            <p:cNvPr id="16" name="文本框 15"/>
            <p:cNvSpPr txBox="1"/>
            <p:nvPr/>
          </p:nvSpPr>
          <p:spPr>
            <a:xfrm>
              <a:off x="10872" y="4081"/>
              <a:ext cx="1402" cy="533"/>
            </a:xfrm>
            <a:prstGeom prst="rect">
              <a:avLst/>
            </a:prstGeom>
            <a:noFill/>
          </p:spPr>
          <p:txBody>
            <a:bodyPr wrap="none" rtlCol="0" anchor="t">
              <a:spAutoFit/>
            </a:bodyPr>
            <a:lstStyle/>
            <a:p>
              <a:pPr algn="l"/>
              <a:r>
                <a:rPr lang="zh-CN" altLang="en-US" sz="1600" dirty="0">
                  <a:cs typeface="+mn-ea"/>
                  <a:sym typeface="+mn-lt"/>
                </a:rPr>
                <a:t>创意陈述</a:t>
              </a:r>
              <a:endParaRPr lang="zh-CN" altLang="en-US" sz="1600" dirty="0">
                <a:cs typeface="+mn-ea"/>
                <a:sym typeface="+mn-lt"/>
              </a:endParaRPr>
            </a:p>
          </p:txBody>
        </p:sp>
        <p:sp>
          <p:nvSpPr>
            <p:cNvPr id="17" name="矩形 16"/>
            <p:cNvSpPr/>
            <p:nvPr/>
          </p:nvSpPr>
          <p:spPr>
            <a:xfrm>
              <a:off x="11013" y="3881"/>
              <a:ext cx="300" cy="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8" name="组合 17"/>
          <p:cNvGrpSpPr/>
          <p:nvPr/>
        </p:nvGrpSpPr>
        <p:grpSpPr>
          <a:xfrm>
            <a:off x="5806440" y="2905760"/>
            <a:ext cx="2357755" cy="1568450"/>
            <a:chOff x="8754" y="2530"/>
            <a:chExt cx="3713" cy="2470"/>
          </a:xfrm>
        </p:grpSpPr>
        <p:sp>
          <p:nvSpPr>
            <p:cNvPr id="19" name="文本框 18"/>
            <p:cNvSpPr txBox="1"/>
            <p:nvPr/>
          </p:nvSpPr>
          <p:spPr>
            <a:xfrm>
              <a:off x="8754" y="2530"/>
              <a:ext cx="2482" cy="2470"/>
            </a:xfrm>
            <a:prstGeom prst="rect">
              <a:avLst/>
            </a:prstGeom>
            <a:noFill/>
            <a:ln w="9525">
              <a:noFill/>
            </a:ln>
          </p:spPr>
          <p:txBody>
            <a:bodyPr wrap="square" rtlCol="0">
              <a:spAutoFit/>
            </a:bodyPr>
            <a:lstStyle/>
            <a:p>
              <a:pPr algn="l">
                <a:buClrTx/>
                <a:buSzTx/>
                <a:buFontTx/>
              </a:pPr>
              <a:r>
                <a:rPr lang="en-US" altLang="zh-CN" sz="9600">
                  <a:ln>
                    <a:solidFill>
                      <a:srgbClr val="090504">
                        <a:alpha val="15000"/>
                      </a:srgbClr>
                    </a:solidFill>
                  </a:ln>
                  <a:noFill/>
                  <a:cs typeface="+mn-ea"/>
                  <a:sym typeface="+mn-lt"/>
                </a:rPr>
                <a:t>03</a:t>
              </a:r>
              <a:endParaRPr lang="en-US" altLang="zh-CN" sz="9600">
                <a:ln>
                  <a:solidFill>
                    <a:srgbClr val="090504">
                      <a:alpha val="15000"/>
                    </a:srgbClr>
                  </a:solidFill>
                </a:ln>
                <a:noFill/>
                <a:cs typeface="+mn-ea"/>
                <a:sym typeface="+mn-lt"/>
              </a:endParaRPr>
            </a:p>
          </p:txBody>
        </p:sp>
        <p:sp>
          <p:nvSpPr>
            <p:cNvPr id="20" name="文本框 19"/>
            <p:cNvSpPr txBox="1"/>
            <p:nvPr/>
          </p:nvSpPr>
          <p:spPr>
            <a:xfrm>
              <a:off x="10884" y="2762"/>
              <a:ext cx="1583" cy="1018"/>
            </a:xfrm>
            <a:prstGeom prst="rect">
              <a:avLst/>
            </a:prstGeom>
            <a:noFill/>
          </p:spPr>
          <p:txBody>
            <a:bodyPr wrap="none" rtlCol="0" anchor="t">
              <a:spAutoFit/>
            </a:bodyPr>
            <a:lstStyle/>
            <a:p>
              <a:pPr algn="l" fontAlgn="auto">
                <a:lnSpc>
                  <a:spcPct val="100000"/>
                </a:lnSpc>
              </a:pPr>
              <a:r>
                <a:rPr lang="en-US" altLang="zh-CN" dirty="0">
                  <a:cs typeface="+mn-ea"/>
                  <a:sym typeface="+mn-lt"/>
                </a:rPr>
                <a:t>Propa</a:t>
              </a:r>
              <a:endParaRPr lang="en-US" altLang="zh-CN" dirty="0">
                <a:cs typeface="+mn-ea"/>
                <a:sym typeface="+mn-lt"/>
              </a:endParaRPr>
            </a:p>
            <a:p>
              <a:pPr algn="l" fontAlgn="auto">
                <a:lnSpc>
                  <a:spcPct val="100000"/>
                </a:lnSpc>
              </a:pPr>
              <a:r>
                <a:rPr lang="en-US" altLang="zh-CN" dirty="0">
                  <a:cs typeface="+mn-ea"/>
                  <a:sym typeface="+mn-lt"/>
                </a:rPr>
                <a:t>strategy</a:t>
              </a:r>
              <a:endParaRPr lang="zh-CN" altLang="en-US">
                <a:cs typeface="+mn-ea"/>
                <a:sym typeface="+mn-lt"/>
              </a:endParaRPr>
            </a:p>
          </p:txBody>
        </p:sp>
        <p:sp>
          <p:nvSpPr>
            <p:cNvPr id="21" name="文本框 20"/>
            <p:cNvSpPr txBox="1"/>
            <p:nvPr/>
          </p:nvSpPr>
          <p:spPr>
            <a:xfrm>
              <a:off x="10898" y="4081"/>
              <a:ext cx="1402" cy="533"/>
            </a:xfrm>
            <a:prstGeom prst="rect">
              <a:avLst/>
            </a:prstGeom>
            <a:noFill/>
          </p:spPr>
          <p:txBody>
            <a:bodyPr wrap="none" rtlCol="0" anchor="t">
              <a:spAutoFit/>
            </a:bodyPr>
            <a:lstStyle/>
            <a:p>
              <a:pPr algn="l"/>
              <a:r>
                <a:rPr lang="en-US" altLang="zh-CN" sz="1600" dirty="0">
                  <a:cs typeface="+mn-ea"/>
                  <a:sym typeface="+mn-lt"/>
                </a:rPr>
                <a:t>宣发策略</a:t>
              </a:r>
              <a:endParaRPr lang="zh-CN" altLang="en-US" sz="1600" b="1" dirty="0">
                <a:cs typeface="+mn-ea"/>
                <a:sym typeface="+mn-lt"/>
              </a:endParaRPr>
            </a:p>
          </p:txBody>
        </p:sp>
        <p:sp>
          <p:nvSpPr>
            <p:cNvPr id="22" name="矩形 21"/>
            <p:cNvSpPr/>
            <p:nvPr/>
          </p:nvSpPr>
          <p:spPr>
            <a:xfrm>
              <a:off x="11039" y="3881"/>
              <a:ext cx="300" cy="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3" name="组合 22"/>
          <p:cNvGrpSpPr/>
          <p:nvPr/>
        </p:nvGrpSpPr>
        <p:grpSpPr>
          <a:xfrm>
            <a:off x="8771255" y="2905760"/>
            <a:ext cx="2459355" cy="1568450"/>
            <a:chOff x="8754" y="2530"/>
            <a:chExt cx="3873" cy="2470"/>
          </a:xfrm>
        </p:grpSpPr>
        <p:sp>
          <p:nvSpPr>
            <p:cNvPr id="24" name="文本框 23"/>
            <p:cNvSpPr txBox="1"/>
            <p:nvPr/>
          </p:nvSpPr>
          <p:spPr>
            <a:xfrm>
              <a:off x="8754" y="2530"/>
              <a:ext cx="2482" cy="2470"/>
            </a:xfrm>
            <a:prstGeom prst="rect">
              <a:avLst/>
            </a:prstGeom>
            <a:noFill/>
            <a:ln w="9525">
              <a:noFill/>
            </a:ln>
          </p:spPr>
          <p:txBody>
            <a:bodyPr wrap="square" rtlCol="0">
              <a:spAutoFit/>
            </a:bodyPr>
            <a:lstStyle/>
            <a:p>
              <a:pPr algn="l">
                <a:buClrTx/>
                <a:buSzTx/>
                <a:buFontTx/>
              </a:pPr>
              <a:r>
                <a:rPr lang="en-US" altLang="zh-CN" sz="9600">
                  <a:ln>
                    <a:solidFill>
                      <a:srgbClr val="090504">
                        <a:alpha val="15000"/>
                      </a:srgbClr>
                    </a:solidFill>
                  </a:ln>
                  <a:noFill/>
                  <a:cs typeface="+mn-ea"/>
                  <a:sym typeface="+mn-lt"/>
                </a:rPr>
                <a:t>04</a:t>
              </a:r>
              <a:endParaRPr lang="en-US" altLang="zh-CN" sz="9600">
                <a:ln>
                  <a:solidFill>
                    <a:srgbClr val="090504">
                      <a:alpha val="15000"/>
                    </a:srgbClr>
                  </a:solidFill>
                </a:ln>
                <a:noFill/>
                <a:cs typeface="+mn-ea"/>
                <a:sym typeface="+mn-lt"/>
              </a:endParaRPr>
            </a:p>
          </p:txBody>
        </p:sp>
        <p:sp>
          <p:nvSpPr>
            <p:cNvPr id="25" name="文本框 24"/>
            <p:cNvSpPr txBox="1"/>
            <p:nvPr/>
          </p:nvSpPr>
          <p:spPr>
            <a:xfrm>
              <a:off x="10923" y="2762"/>
              <a:ext cx="1704" cy="1018"/>
            </a:xfrm>
            <a:prstGeom prst="rect">
              <a:avLst/>
            </a:prstGeom>
            <a:noFill/>
          </p:spPr>
          <p:txBody>
            <a:bodyPr wrap="none" rtlCol="0" anchor="t">
              <a:spAutoFit/>
            </a:bodyPr>
            <a:lstStyle/>
            <a:p>
              <a:pPr algn="l" fontAlgn="auto">
                <a:lnSpc>
                  <a:spcPct val="100000"/>
                </a:lnSpc>
              </a:pPr>
              <a:r>
                <a:rPr lang="en-US" altLang="zh-CN" dirty="0">
                  <a:cs typeface="+mn-ea"/>
                  <a:sym typeface="+mn-lt"/>
                </a:rPr>
                <a:t>Location</a:t>
              </a:r>
              <a:endParaRPr lang="en-US" altLang="zh-CN" dirty="0">
                <a:cs typeface="+mn-ea"/>
                <a:sym typeface="+mn-lt"/>
              </a:endParaRPr>
            </a:p>
            <a:p>
              <a:pPr algn="l" fontAlgn="auto">
                <a:lnSpc>
                  <a:spcPct val="100000"/>
                </a:lnSpc>
              </a:pPr>
              <a:r>
                <a:rPr lang="zh-CN" altLang="en-US" dirty="0">
                  <a:cs typeface="+mn-ea"/>
                  <a:sym typeface="+mn-lt"/>
                </a:rPr>
                <a:t>Planning</a:t>
              </a:r>
              <a:endParaRPr lang="zh-CN" altLang="en-US" dirty="0">
                <a:cs typeface="+mn-ea"/>
                <a:sym typeface="+mn-lt"/>
              </a:endParaRPr>
            </a:p>
          </p:txBody>
        </p:sp>
        <p:sp>
          <p:nvSpPr>
            <p:cNvPr id="26" name="文本框 25"/>
            <p:cNvSpPr txBox="1"/>
            <p:nvPr/>
          </p:nvSpPr>
          <p:spPr>
            <a:xfrm>
              <a:off x="10937" y="4081"/>
              <a:ext cx="1402" cy="533"/>
            </a:xfrm>
            <a:prstGeom prst="rect">
              <a:avLst/>
            </a:prstGeom>
            <a:noFill/>
          </p:spPr>
          <p:txBody>
            <a:bodyPr wrap="none" rtlCol="0" anchor="t">
              <a:spAutoFit/>
            </a:bodyPr>
            <a:lstStyle/>
            <a:p>
              <a:pPr algn="l"/>
              <a:r>
                <a:rPr lang="en-US" altLang="zh-CN" sz="1600" dirty="0">
                  <a:cs typeface="+mn-ea"/>
                  <a:sym typeface="+mn-lt"/>
                </a:rPr>
                <a:t>场地规划</a:t>
              </a:r>
              <a:endParaRPr lang="en-US" altLang="zh-CN" sz="1600" dirty="0">
                <a:cs typeface="+mn-ea"/>
                <a:sym typeface="+mn-lt"/>
              </a:endParaRPr>
            </a:p>
          </p:txBody>
        </p:sp>
        <p:sp>
          <p:nvSpPr>
            <p:cNvPr id="27" name="矩形 26"/>
            <p:cNvSpPr/>
            <p:nvPr/>
          </p:nvSpPr>
          <p:spPr>
            <a:xfrm>
              <a:off x="11078" y="3881"/>
              <a:ext cx="300" cy="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8" name="组合 27"/>
          <p:cNvGrpSpPr/>
          <p:nvPr/>
        </p:nvGrpSpPr>
        <p:grpSpPr>
          <a:xfrm>
            <a:off x="5806440" y="4540885"/>
            <a:ext cx="2456180" cy="1568450"/>
            <a:chOff x="8754" y="2530"/>
            <a:chExt cx="3868" cy="2470"/>
          </a:xfrm>
        </p:grpSpPr>
        <p:sp>
          <p:nvSpPr>
            <p:cNvPr id="29" name="文本框 28"/>
            <p:cNvSpPr txBox="1"/>
            <p:nvPr/>
          </p:nvSpPr>
          <p:spPr>
            <a:xfrm>
              <a:off x="8754" y="2530"/>
              <a:ext cx="2482" cy="2470"/>
            </a:xfrm>
            <a:prstGeom prst="rect">
              <a:avLst/>
            </a:prstGeom>
            <a:noFill/>
            <a:ln w="9525">
              <a:noFill/>
            </a:ln>
          </p:spPr>
          <p:txBody>
            <a:bodyPr wrap="square" rtlCol="0">
              <a:spAutoFit/>
            </a:bodyPr>
            <a:lstStyle/>
            <a:p>
              <a:pPr algn="l">
                <a:buClrTx/>
                <a:buSzTx/>
                <a:buFontTx/>
              </a:pPr>
              <a:r>
                <a:rPr lang="en-US" altLang="zh-CN" sz="9600">
                  <a:ln>
                    <a:solidFill>
                      <a:srgbClr val="090504">
                        <a:alpha val="15000"/>
                      </a:srgbClr>
                    </a:solidFill>
                  </a:ln>
                  <a:noFill/>
                  <a:cs typeface="+mn-ea"/>
                  <a:sym typeface="+mn-lt"/>
                </a:rPr>
                <a:t>05</a:t>
              </a:r>
              <a:endParaRPr lang="en-US" altLang="zh-CN" sz="9600">
                <a:ln>
                  <a:solidFill>
                    <a:srgbClr val="090504">
                      <a:alpha val="15000"/>
                    </a:srgbClr>
                  </a:solidFill>
                </a:ln>
                <a:noFill/>
                <a:cs typeface="+mn-ea"/>
                <a:sym typeface="+mn-lt"/>
              </a:endParaRPr>
            </a:p>
          </p:txBody>
        </p:sp>
        <p:sp>
          <p:nvSpPr>
            <p:cNvPr id="30" name="文本框 29"/>
            <p:cNvSpPr txBox="1"/>
            <p:nvPr/>
          </p:nvSpPr>
          <p:spPr>
            <a:xfrm>
              <a:off x="10897" y="2762"/>
              <a:ext cx="1725" cy="1018"/>
            </a:xfrm>
            <a:prstGeom prst="rect">
              <a:avLst/>
            </a:prstGeom>
            <a:noFill/>
          </p:spPr>
          <p:txBody>
            <a:bodyPr wrap="none" rtlCol="0" anchor="t">
              <a:spAutoFit/>
            </a:bodyPr>
            <a:lstStyle/>
            <a:p>
              <a:pPr algn="l" fontAlgn="auto">
                <a:lnSpc>
                  <a:spcPct val="100000"/>
                </a:lnSpc>
              </a:pPr>
              <a:r>
                <a:rPr lang="zh-CN" altLang="en-US" dirty="0">
                  <a:cs typeface="+mn-ea"/>
                  <a:sym typeface="+mn-lt"/>
                </a:rPr>
                <a:t>Activities</a:t>
              </a:r>
              <a:endParaRPr lang="zh-CN" altLang="en-US" dirty="0">
                <a:cs typeface="+mn-ea"/>
                <a:sym typeface="+mn-lt"/>
              </a:endParaRPr>
            </a:p>
            <a:p>
              <a:pPr algn="l" fontAlgn="auto">
                <a:lnSpc>
                  <a:spcPct val="100000"/>
                </a:lnSpc>
              </a:pPr>
              <a:r>
                <a:rPr lang="en-US" altLang="zh-CN" dirty="0">
                  <a:cs typeface="+mn-ea"/>
                  <a:sym typeface="+mn-lt"/>
                </a:rPr>
                <a:t>C</a:t>
              </a:r>
              <a:r>
                <a:rPr lang="zh-CN" altLang="en-US" dirty="0">
                  <a:cs typeface="+mn-ea"/>
                  <a:sym typeface="+mn-lt"/>
                </a:rPr>
                <a:t>ontent</a:t>
              </a:r>
              <a:endParaRPr lang="zh-CN" altLang="en-US">
                <a:cs typeface="+mn-ea"/>
                <a:sym typeface="+mn-lt"/>
              </a:endParaRPr>
            </a:p>
          </p:txBody>
        </p:sp>
        <p:sp>
          <p:nvSpPr>
            <p:cNvPr id="31" name="文本框 30"/>
            <p:cNvSpPr txBox="1"/>
            <p:nvPr/>
          </p:nvSpPr>
          <p:spPr>
            <a:xfrm>
              <a:off x="10911" y="4081"/>
              <a:ext cx="1402" cy="533"/>
            </a:xfrm>
            <a:prstGeom prst="rect">
              <a:avLst/>
            </a:prstGeom>
            <a:noFill/>
          </p:spPr>
          <p:txBody>
            <a:bodyPr wrap="none" rtlCol="0" anchor="t">
              <a:spAutoFit/>
            </a:bodyPr>
            <a:lstStyle/>
            <a:p>
              <a:pPr algn="l"/>
              <a:r>
                <a:rPr lang="zh-CN" altLang="en-US" sz="1600" dirty="0">
                  <a:cs typeface="+mn-ea"/>
                  <a:sym typeface="+mn-lt"/>
                </a:rPr>
                <a:t>活动内容</a:t>
              </a:r>
              <a:endParaRPr lang="zh-CN" altLang="en-US" sz="1600" dirty="0">
                <a:cs typeface="+mn-ea"/>
                <a:sym typeface="+mn-lt"/>
              </a:endParaRPr>
            </a:p>
          </p:txBody>
        </p:sp>
        <p:sp>
          <p:nvSpPr>
            <p:cNvPr id="32" name="矩形 31"/>
            <p:cNvSpPr/>
            <p:nvPr/>
          </p:nvSpPr>
          <p:spPr>
            <a:xfrm>
              <a:off x="11052" y="3881"/>
              <a:ext cx="300" cy="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6" name="椭圆 35"/>
          <p:cNvSpPr/>
          <p:nvPr/>
        </p:nvSpPr>
        <p:spPr>
          <a:xfrm>
            <a:off x="611505" y="1337310"/>
            <a:ext cx="1211580" cy="1233170"/>
          </a:xfrm>
          <a:prstGeom prst="ellipse">
            <a:avLst/>
          </a:prstGeom>
          <a:solidFill>
            <a:srgbClr val="EF7C4A"/>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7" name="文本框 36"/>
          <p:cNvSpPr txBox="1"/>
          <p:nvPr/>
        </p:nvSpPr>
        <p:spPr>
          <a:xfrm>
            <a:off x="982345" y="1723390"/>
            <a:ext cx="1428750" cy="830997"/>
          </a:xfrm>
          <a:prstGeom prst="rect">
            <a:avLst/>
          </a:prstGeom>
          <a:noFill/>
        </p:spPr>
        <p:txBody>
          <a:bodyPr wrap="square" rtlCol="0">
            <a:spAutoFit/>
          </a:bodyPr>
          <a:lstStyle/>
          <a:p>
            <a:r>
              <a:rPr lang="en-US" altLang="zh-CN" sz="2400" dirty="0">
                <a:cs typeface="+mn-ea"/>
                <a:sym typeface="+mn-lt"/>
              </a:rPr>
              <a:t>catalogue</a:t>
            </a:r>
            <a:endParaRPr lang="en-US" altLang="zh-CN" sz="2400" dirty="0">
              <a:cs typeface="+mn-ea"/>
              <a:sym typeface="+mn-lt"/>
            </a:endParaRPr>
          </a:p>
        </p:txBody>
      </p:sp>
      <p:grpSp>
        <p:nvGrpSpPr>
          <p:cNvPr id="39" name="组合 38"/>
          <p:cNvGrpSpPr/>
          <p:nvPr/>
        </p:nvGrpSpPr>
        <p:grpSpPr>
          <a:xfrm>
            <a:off x="8771255" y="4540885"/>
            <a:ext cx="2639060" cy="1568450"/>
            <a:chOff x="8754" y="2530"/>
            <a:chExt cx="4156" cy="2470"/>
          </a:xfrm>
        </p:grpSpPr>
        <p:sp>
          <p:nvSpPr>
            <p:cNvPr id="40" name="文本框 39"/>
            <p:cNvSpPr txBox="1"/>
            <p:nvPr/>
          </p:nvSpPr>
          <p:spPr>
            <a:xfrm>
              <a:off x="8754" y="2530"/>
              <a:ext cx="2482" cy="2470"/>
            </a:xfrm>
            <a:prstGeom prst="rect">
              <a:avLst/>
            </a:prstGeom>
            <a:noFill/>
            <a:ln w="9525">
              <a:noFill/>
            </a:ln>
          </p:spPr>
          <p:txBody>
            <a:bodyPr wrap="square" rtlCol="0">
              <a:spAutoFit/>
            </a:bodyPr>
            <a:lstStyle/>
            <a:p>
              <a:pPr algn="l">
                <a:buClrTx/>
                <a:buSzTx/>
                <a:buFontTx/>
              </a:pPr>
              <a:r>
                <a:rPr lang="en-US" altLang="zh-CN" sz="9600">
                  <a:ln>
                    <a:noFill/>
                  </a:ln>
                  <a:cs typeface="+mn-ea"/>
                  <a:sym typeface="+mn-lt"/>
                </a:rPr>
                <a:t>06</a:t>
              </a:r>
              <a:endParaRPr lang="en-US" altLang="zh-CN" sz="9600">
                <a:ln>
                  <a:noFill/>
                </a:ln>
                <a:cs typeface="+mn-ea"/>
                <a:sym typeface="+mn-lt"/>
              </a:endParaRPr>
            </a:p>
          </p:txBody>
        </p:sp>
        <p:sp>
          <p:nvSpPr>
            <p:cNvPr id="41" name="文本框 40"/>
            <p:cNvSpPr txBox="1"/>
            <p:nvPr/>
          </p:nvSpPr>
          <p:spPr>
            <a:xfrm>
              <a:off x="10923" y="2762"/>
              <a:ext cx="1987" cy="1018"/>
            </a:xfrm>
            <a:prstGeom prst="rect">
              <a:avLst/>
            </a:prstGeom>
            <a:noFill/>
          </p:spPr>
          <p:txBody>
            <a:bodyPr wrap="none" rtlCol="0" anchor="t">
              <a:spAutoFit/>
            </a:bodyPr>
            <a:lstStyle/>
            <a:p>
              <a:pPr algn="l" fontAlgn="auto">
                <a:lnSpc>
                  <a:spcPct val="100000"/>
                </a:lnSpc>
              </a:pPr>
              <a:r>
                <a:rPr lang="zh-CN" altLang="en-US" b="1" dirty="0">
                  <a:cs typeface="+mn-ea"/>
                  <a:sym typeface="+mn-lt"/>
                </a:rPr>
                <a:t>Executive</a:t>
              </a:r>
              <a:endParaRPr lang="zh-CN" altLang="en-US" b="1" dirty="0">
                <a:cs typeface="+mn-ea"/>
                <a:sym typeface="+mn-lt"/>
              </a:endParaRPr>
            </a:p>
            <a:p>
              <a:pPr algn="l" fontAlgn="auto">
                <a:lnSpc>
                  <a:spcPct val="100000"/>
                </a:lnSpc>
              </a:pPr>
              <a:r>
                <a:rPr lang="zh-CN" altLang="en-US" b="1" dirty="0">
                  <a:cs typeface="+mn-ea"/>
                  <a:sym typeface="+mn-lt"/>
                </a:rPr>
                <a:t>manage</a:t>
              </a:r>
              <a:endParaRPr lang="zh-CN" altLang="en-US" b="1">
                <a:cs typeface="+mn-ea"/>
                <a:sym typeface="+mn-lt"/>
              </a:endParaRPr>
            </a:p>
          </p:txBody>
        </p:sp>
        <p:sp>
          <p:nvSpPr>
            <p:cNvPr id="42" name="文本框 41"/>
            <p:cNvSpPr txBox="1"/>
            <p:nvPr/>
          </p:nvSpPr>
          <p:spPr>
            <a:xfrm>
              <a:off x="10937" y="4081"/>
              <a:ext cx="1442" cy="533"/>
            </a:xfrm>
            <a:prstGeom prst="rect">
              <a:avLst/>
            </a:prstGeom>
            <a:noFill/>
          </p:spPr>
          <p:txBody>
            <a:bodyPr wrap="none" rtlCol="0" anchor="t">
              <a:spAutoFit/>
            </a:bodyPr>
            <a:lstStyle/>
            <a:p>
              <a:pPr algn="l"/>
              <a:r>
                <a:rPr lang="zh-CN" altLang="en-US" sz="1600" b="1" dirty="0">
                  <a:cs typeface="+mn-ea"/>
                  <a:sym typeface="+mn-lt"/>
                </a:rPr>
                <a:t>执行管理</a:t>
              </a:r>
              <a:endParaRPr lang="zh-CN" altLang="en-US" sz="1600" b="1" dirty="0">
                <a:cs typeface="+mn-ea"/>
                <a:sym typeface="+mn-lt"/>
              </a:endParaRPr>
            </a:p>
          </p:txBody>
        </p:sp>
        <p:sp>
          <p:nvSpPr>
            <p:cNvPr id="43" name="矩形 42"/>
            <p:cNvSpPr/>
            <p:nvPr/>
          </p:nvSpPr>
          <p:spPr>
            <a:xfrm>
              <a:off x="11078" y="3881"/>
              <a:ext cx="300" cy="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custDataLst>
      <p:tags r:id="rId1"/>
    </p:custData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5156" y="1536174"/>
            <a:ext cx="10525299" cy="3508653"/>
          </a:xfrm>
          <a:prstGeom prst="rect">
            <a:avLst/>
          </a:prstGeom>
        </p:spPr>
        <p:txBody>
          <a:bodyPr wrap="square">
            <a:spAutoFit/>
          </a:bodyPr>
          <a:lstStyle/>
          <a:p>
            <a:r>
              <a:rPr kumimoji="1" lang="zh-CN" altLang="en-US" sz="2400" b="1" dirty="0">
                <a:solidFill>
                  <a:schemeClr val="tx1">
                    <a:lumMod val="95000"/>
                    <a:lumOff val="5000"/>
                  </a:schemeClr>
                </a:solidFill>
                <a:cs typeface="+mn-ea"/>
                <a:sym typeface="+mn-lt"/>
              </a:rPr>
              <a:t>突发事件预案</a:t>
            </a:r>
            <a:r>
              <a:rPr kumimoji="1" lang="en-US" altLang="zh-CN" sz="2400" b="1" dirty="0">
                <a:solidFill>
                  <a:schemeClr val="tx1">
                    <a:lumMod val="95000"/>
                    <a:lumOff val="5000"/>
                  </a:schemeClr>
                </a:solidFill>
                <a:cs typeface="+mn-ea"/>
                <a:sym typeface="+mn-lt"/>
              </a:rPr>
              <a:t>/</a:t>
            </a:r>
            <a:r>
              <a:rPr kumimoji="1" lang="en-GB" altLang="zh-CN" sz="2400" b="1" dirty="0">
                <a:solidFill>
                  <a:schemeClr val="tx1">
                    <a:lumMod val="95000"/>
                    <a:lumOff val="5000"/>
                  </a:schemeClr>
                </a:solidFill>
                <a:cs typeface="+mn-ea"/>
                <a:sym typeface="+mn-lt"/>
              </a:rPr>
              <a:t>INCIDENT PLAN</a:t>
            </a:r>
            <a:endParaRPr kumimoji="1" lang="en-GB" altLang="zh-CN" sz="2400" b="1" dirty="0">
              <a:solidFill>
                <a:schemeClr val="tx1">
                  <a:lumMod val="95000"/>
                  <a:lumOff val="5000"/>
                </a:schemeClr>
              </a:solidFill>
              <a:cs typeface="+mn-ea"/>
              <a:sym typeface="+mn-lt"/>
            </a:endParaRPr>
          </a:p>
          <a:p>
            <a:pPr marL="342900" indent="-342900">
              <a:buFont typeface="+mj-lt"/>
              <a:buAutoNum type="arabicPeriod"/>
            </a:pPr>
            <a:r>
              <a:rPr kumimoji="1" lang="zh-CN" altLang="en-US" dirty="0">
                <a:solidFill>
                  <a:schemeClr val="tx1">
                    <a:lumMod val="95000"/>
                    <a:lumOff val="5000"/>
                  </a:schemeClr>
                </a:solidFill>
                <a:cs typeface="+mn-ea"/>
                <a:sym typeface="+mn-lt"/>
              </a:rPr>
              <a:t>如发生顾客恶意中伤品牌形象行为，总指挥迅速与其沟通调解，平复情绪。调解未果情况下，与保卫处人员共同处理；</a:t>
            </a:r>
            <a:endParaRPr kumimoji="1" lang="zh-CN" altLang="en-US" dirty="0">
              <a:solidFill>
                <a:schemeClr val="tx1">
                  <a:lumMod val="95000"/>
                  <a:lumOff val="5000"/>
                </a:schemeClr>
              </a:solidFill>
              <a:cs typeface="+mn-ea"/>
              <a:sym typeface="+mn-lt"/>
            </a:endParaRPr>
          </a:p>
          <a:p>
            <a:pPr marL="342900" indent="-342900">
              <a:buFont typeface="+mj-lt"/>
              <a:buAutoNum type="arabicPeriod"/>
            </a:pPr>
            <a:r>
              <a:rPr kumimoji="1" lang="zh-CN" altLang="en-US" dirty="0">
                <a:solidFill>
                  <a:schemeClr val="tx1">
                    <a:lumMod val="95000"/>
                    <a:lumOff val="5000"/>
                  </a:schemeClr>
                </a:solidFill>
                <a:cs typeface="+mn-ea"/>
                <a:sym typeface="+mn-lt"/>
              </a:rPr>
              <a:t>暴力冲突</a:t>
            </a:r>
            <a:r>
              <a:rPr kumimoji="1" lang="en-US" altLang="zh-CN" dirty="0">
                <a:solidFill>
                  <a:schemeClr val="tx1">
                    <a:lumMod val="95000"/>
                    <a:lumOff val="5000"/>
                  </a:schemeClr>
                </a:solidFill>
                <a:cs typeface="+mn-ea"/>
                <a:sym typeface="+mn-lt"/>
              </a:rPr>
              <a:t>+</a:t>
            </a:r>
            <a:r>
              <a:rPr kumimoji="1" lang="zh-CN" altLang="en-US" dirty="0">
                <a:solidFill>
                  <a:schemeClr val="tx1">
                    <a:lumMod val="95000"/>
                    <a:lumOff val="5000"/>
                  </a:schemeClr>
                </a:solidFill>
                <a:cs typeface="+mn-ea"/>
                <a:sym typeface="+mn-lt"/>
              </a:rPr>
              <a:t>当活动区域内有打架、斗殴或故意损坏现场事件发生时请本着就近原则及时通告现场工作人员、保安或活动负责人；</a:t>
            </a:r>
            <a:endParaRPr kumimoji="1" lang="zh-CN" altLang="en-US" dirty="0">
              <a:solidFill>
                <a:schemeClr val="tx1">
                  <a:lumMod val="95000"/>
                  <a:lumOff val="5000"/>
                </a:schemeClr>
              </a:solidFill>
              <a:cs typeface="+mn-ea"/>
              <a:sym typeface="+mn-lt"/>
            </a:endParaRPr>
          </a:p>
          <a:p>
            <a:pPr marL="342900" indent="-342900">
              <a:buFont typeface="+mj-lt"/>
              <a:buAutoNum type="arabicPeriod"/>
            </a:pPr>
            <a:r>
              <a:rPr kumimoji="1" lang="zh-CN" altLang="en-US" dirty="0">
                <a:solidFill>
                  <a:schemeClr val="tx1">
                    <a:lumMod val="95000"/>
                    <a:lumOff val="5000"/>
                  </a:schemeClr>
                </a:solidFill>
                <a:cs typeface="+mn-ea"/>
                <a:sym typeface="+mn-lt"/>
              </a:rPr>
              <a:t>来宾突发急病、外伤、昏厥等，立刻告活动负责人。情况危急时将由活动负责人及时联络急救站急救， </a:t>
            </a:r>
            <a:r>
              <a:rPr kumimoji="1" lang="en-US" altLang="zh-CN" dirty="0">
                <a:solidFill>
                  <a:schemeClr val="tx1">
                    <a:lumMod val="95000"/>
                    <a:lumOff val="5000"/>
                  </a:schemeClr>
                </a:solidFill>
                <a:cs typeface="+mn-ea"/>
                <a:sym typeface="+mn-lt"/>
              </a:rPr>
              <a:t>(</a:t>
            </a:r>
            <a:r>
              <a:rPr kumimoji="1" lang="zh-CN" altLang="en-US" dirty="0">
                <a:solidFill>
                  <a:schemeClr val="tx1">
                    <a:lumMod val="95000"/>
                    <a:lumOff val="5000"/>
                  </a:schemeClr>
                </a:solidFill>
                <a:cs typeface="+mn-ea"/>
                <a:sym typeface="+mn-lt"/>
              </a:rPr>
              <a:t>急救站电话</a:t>
            </a:r>
            <a:r>
              <a:rPr kumimoji="1" lang="en-US" altLang="zh-CN" dirty="0">
                <a:solidFill>
                  <a:schemeClr val="tx1">
                    <a:lumMod val="95000"/>
                    <a:lumOff val="5000"/>
                  </a:schemeClr>
                </a:solidFill>
                <a:cs typeface="+mn-ea"/>
                <a:sym typeface="+mn-lt"/>
              </a:rPr>
              <a:t>120)</a:t>
            </a:r>
            <a:r>
              <a:rPr kumimoji="1" lang="zh-CN" altLang="en-US" dirty="0">
                <a:solidFill>
                  <a:schemeClr val="tx1">
                    <a:lumMod val="95000"/>
                    <a:lumOff val="5000"/>
                  </a:schemeClr>
                </a:solidFill>
                <a:cs typeface="+mn-ea"/>
                <a:sym typeface="+mn-lt"/>
              </a:rPr>
              <a:t>；</a:t>
            </a:r>
            <a:endParaRPr kumimoji="1" lang="zh-CN" altLang="en-US" dirty="0">
              <a:solidFill>
                <a:schemeClr val="tx1">
                  <a:lumMod val="95000"/>
                  <a:lumOff val="5000"/>
                </a:schemeClr>
              </a:solidFill>
              <a:cs typeface="+mn-ea"/>
              <a:sym typeface="+mn-lt"/>
            </a:endParaRPr>
          </a:p>
          <a:p>
            <a:pPr marL="342900" indent="-342900">
              <a:buFont typeface="+mj-lt"/>
              <a:buAutoNum type="arabicPeriod"/>
            </a:pPr>
            <a:r>
              <a:rPr kumimoji="1" lang="zh-CN" altLang="en-US" dirty="0">
                <a:solidFill>
                  <a:schemeClr val="tx1">
                    <a:lumMod val="95000"/>
                    <a:lumOff val="5000"/>
                  </a:schemeClr>
                </a:solidFill>
                <a:cs typeface="+mn-ea"/>
                <a:sym typeface="+mn-lt"/>
              </a:rPr>
              <a:t>如遇火灾、地震等情况发生，临时工作人员、保安或活动负责人，同时指导人群向安全出口处疏散，</a:t>
            </a:r>
            <a:r>
              <a:rPr kumimoji="1" lang="en-US" altLang="zh-CN" dirty="0">
                <a:solidFill>
                  <a:schemeClr val="tx1">
                    <a:lumMod val="95000"/>
                    <a:lumOff val="5000"/>
                  </a:schemeClr>
                </a:solidFill>
                <a:cs typeface="+mn-ea"/>
                <a:sym typeface="+mn-lt"/>
              </a:rPr>
              <a:t>(</a:t>
            </a:r>
            <a:r>
              <a:rPr kumimoji="1" lang="zh-CN" altLang="en-US" dirty="0">
                <a:solidFill>
                  <a:schemeClr val="tx1">
                    <a:lumMod val="95000"/>
                    <a:lumOff val="5000"/>
                  </a:schemeClr>
                </a:solidFill>
                <a:cs typeface="+mn-ea"/>
                <a:sym typeface="+mn-lt"/>
              </a:rPr>
              <a:t>火警电话</a:t>
            </a:r>
            <a:r>
              <a:rPr kumimoji="1" lang="en-US" altLang="zh-CN" dirty="0">
                <a:solidFill>
                  <a:schemeClr val="tx1">
                    <a:lumMod val="95000"/>
                    <a:lumOff val="5000"/>
                  </a:schemeClr>
                </a:solidFill>
                <a:cs typeface="+mn-ea"/>
                <a:sym typeface="+mn-lt"/>
              </a:rPr>
              <a:t>119)</a:t>
            </a:r>
            <a:r>
              <a:rPr kumimoji="1" lang="zh-CN" altLang="en-US" dirty="0">
                <a:solidFill>
                  <a:schemeClr val="tx1">
                    <a:lumMod val="95000"/>
                    <a:lumOff val="5000"/>
                  </a:schemeClr>
                </a:solidFill>
                <a:cs typeface="+mn-ea"/>
                <a:sym typeface="+mn-lt"/>
              </a:rPr>
              <a:t>；</a:t>
            </a:r>
            <a:endParaRPr kumimoji="1" lang="en-US" altLang="zh-CN" dirty="0">
              <a:solidFill>
                <a:schemeClr val="tx1">
                  <a:lumMod val="95000"/>
                  <a:lumOff val="5000"/>
                </a:schemeClr>
              </a:solidFill>
              <a:cs typeface="+mn-ea"/>
              <a:sym typeface="+mn-lt"/>
            </a:endParaRPr>
          </a:p>
          <a:p>
            <a:pPr marL="342900" indent="-342900">
              <a:buFont typeface="+mj-lt"/>
              <a:buAutoNum type="arabicPeriod"/>
            </a:pPr>
            <a:r>
              <a:rPr kumimoji="1" lang="zh-CN" altLang="en-US" dirty="0">
                <a:solidFill>
                  <a:schemeClr val="tx1">
                    <a:lumMod val="95000"/>
                    <a:lumOff val="5000"/>
                  </a:schemeClr>
                </a:solidFill>
                <a:cs typeface="+mn-ea"/>
                <a:sym typeface="+mn-lt"/>
              </a:rPr>
              <a:t>熟悉场地、熟悉厅内环境，牢记安全通道及紧急出口方位、各个岗位人员站位及主要负责人联系方式；</a:t>
            </a:r>
            <a:endParaRPr kumimoji="1" lang="zh-CN" altLang="en-US" dirty="0">
              <a:solidFill>
                <a:schemeClr val="tx1">
                  <a:lumMod val="95000"/>
                  <a:lumOff val="5000"/>
                </a:schemeClr>
              </a:solidFill>
              <a:cs typeface="+mn-ea"/>
              <a:sym typeface="+mn-lt"/>
            </a:endParaRPr>
          </a:p>
          <a:p>
            <a:pPr marL="342900" indent="-342900">
              <a:buFont typeface="+mj-lt"/>
              <a:buAutoNum type="arabicPeriod"/>
            </a:pPr>
            <a:r>
              <a:rPr kumimoji="1" lang="zh-CN" altLang="en-US" dirty="0">
                <a:solidFill>
                  <a:schemeClr val="tx1">
                    <a:lumMod val="95000"/>
                    <a:lumOff val="5000"/>
                  </a:schemeClr>
                </a:solidFill>
                <a:cs typeface="+mn-ea"/>
                <a:sym typeface="+mn-lt"/>
              </a:rPr>
              <a:t>抽奖与奖品，当来宾对抽奖过程及奖品有争议时，工作人员应立即请其到后台并与参与者积极沟通。如仍无法解决，请总指挥出面协调处理；</a:t>
            </a:r>
            <a:endParaRPr kumimoji="1" lang="zh-CN" altLang="en-US" dirty="0">
              <a:solidFill>
                <a:schemeClr val="tx1">
                  <a:lumMod val="95000"/>
                  <a:lumOff val="5000"/>
                </a:schemeClr>
              </a:solidFill>
              <a:cs typeface="+mn-ea"/>
              <a:sym typeface="+mn-lt"/>
            </a:endParaRPr>
          </a:p>
          <a:p>
            <a:pPr marL="342900" indent="-342900">
              <a:buFont typeface="+mj-lt"/>
              <a:buAutoNum type="arabicPeriod"/>
            </a:pPr>
            <a:r>
              <a:rPr kumimoji="1" lang="zh-CN" altLang="en-US" dirty="0">
                <a:solidFill>
                  <a:schemeClr val="tx1">
                    <a:lumMod val="95000"/>
                    <a:lumOff val="5000"/>
                  </a:schemeClr>
                </a:solidFill>
                <a:cs typeface="+mn-ea"/>
                <a:sym typeface="+mn-lt"/>
              </a:rPr>
              <a:t>雨天等不可抗力因素，提前监控相关信息，如有不确定因素，需及时上报。</a:t>
            </a:r>
            <a:endParaRPr kumimoji="1" lang="zh-CN" altLang="en-US" dirty="0">
              <a:solidFill>
                <a:schemeClr val="tx1">
                  <a:lumMod val="95000"/>
                  <a:lumOff val="5000"/>
                </a:schemeClr>
              </a:solidFill>
              <a:cs typeface="+mn-ea"/>
              <a:sym typeface="+mn-lt"/>
            </a:endParaRPr>
          </a:p>
        </p:txBody>
      </p:sp>
      <p:sp>
        <p:nvSpPr>
          <p:cNvPr id="6" name="矩形 5"/>
          <p:cNvSpPr/>
          <p:nvPr/>
        </p:nvSpPr>
        <p:spPr>
          <a:xfrm>
            <a:off x="4936067" y="713956"/>
            <a:ext cx="2098651" cy="523220"/>
          </a:xfrm>
          <a:prstGeom prst="rect">
            <a:avLst/>
          </a:prstGeom>
        </p:spPr>
        <p:txBody>
          <a:bodyPr wrap="none">
            <a:spAutoFit/>
          </a:bodyPr>
          <a:lstStyle/>
          <a:p>
            <a:r>
              <a:rPr kumimoji="1" lang="zh-CN" altLang="en-US" sz="2800" b="1" dirty="0">
                <a:solidFill>
                  <a:schemeClr val="tx1">
                    <a:lumMod val="95000"/>
                    <a:lumOff val="5000"/>
                  </a:schemeClr>
                </a:solidFill>
                <a:cs typeface="+mn-ea"/>
                <a:sym typeface="+mn-lt"/>
              </a:rPr>
              <a:t>执行过程安排</a:t>
            </a:r>
            <a:endParaRPr kumimoji="1" lang="zh-CN" altLang="en-US" sz="2800" b="1" dirty="0">
              <a:solidFill>
                <a:schemeClr val="tx1">
                  <a:lumMod val="95000"/>
                  <a:lumOff val="5000"/>
                </a:schemeClr>
              </a:solidFill>
              <a:cs typeface="+mn-ea"/>
              <a:sym typeface="+mn-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1"/>
          <a:srcRect l="13735" t="3435" r="8074" b="3723"/>
          <a:stretch>
            <a:fillRect/>
          </a:stretch>
        </p:blipFill>
        <p:spPr>
          <a:xfrm rot="5400000">
            <a:off x="2678915" y="-2678915"/>
            <a:ext cx="6858002" cy="12215832"/>
          </a:xfrm>
          <a:prstGeom prst="rect">
            <a:avLst/>
          </a:prstGeom>
        </p:spPr>
      </p:pic>
      <p:sp>
        <p:nvSpPr>
          <p:cNvPr id="11" name="文本框 10"/>
          <p:cNvSpPr txBox="1"/>
          <p:nvPr/>
        </p:nvSpPr>
        <p:spPr>
          <a:xfrm>
            <a:off x="2710815" y="3051851"/>
            <a:ext cx="6783070" cy="1938992"/>
          </a:xfrm>
          <a:prstGeom prst="rect">
            <a:avLst/>
          </a:prstGeom>
          <a:noFill/>
        </p:spPr>
        <p:txBody>
          <a:bodyPr wrap="square" rtlCol="0">
            <a:spAutoFit/>
          </a:bodyPr>
          <a:lstStyle/>
          <a:p>
            <a:r>
              <a:rPr lang="en-US" altLang="zh-CN" sz="6000">
                <a:cs typeface="+mn-ea"/>
                <a:sym typeface="+mn-lt"/>
              </a:rPr>
              <a:t>FUTURE AND ILLIMITED</a:t>
            </a:r>
            <a:endParaRPr lang="zh-CN" altLang="en-US" sz="6000">
              <a:cs typeface="+mn-ea"/>
              <a:sym typeface="+mn-lt"/>
            </a:endParaRPr>
          </a:p>
        </p:txBody>
      </p:sp>
      <p:sp>
        <p:nvSpPr>
          <p:cNvPr id="4" name="文本框 3"/>
          <p:cNvSpPr txBox="1"/>
          <p:nvPr/>
        </p:nvSpPr>
        <p:spPr>
          <a:xfrm>
            <a:off x="1184398" y="2074631"/>
            <a:ext cx="9835904" cy="1569660"/>
          </a:xfrm>
          <a:prstGeom prst="rect">
            <a:avLst/>
          </a:prstGeom>
          <a:noFill/>
        </p:spPr>
        <p:txBody>
          <a:bodyPr wrap="square" rtlCol="0" anchor="t">
            <a:spAutoFit/>
          </a:bodyPr>
          <a:lstStyle/>
          <a:p>
            <a:pPr algn="ctr" fontAlgn="auto">
              <a:lnSpc>
                <a:spcPct val="100000"/>
              </a:lnSpc>
            </a:pPr>
            <a:r>
              <a:rPr lang="zh-CN" altLang="en-US" sz="8000" kern="0" spc="-1000">
                <a:solidFill>
                  <a:schemeClr val="bg1"/>
                </a:solidFill>
                <a:cs typeface="+mn-ea"/>
                <a:sym typeface="+mn-lt"/>
              </a:rPr>
              <a:t> </a:t>
            </a:r>
            <a:r>
              <a:rPr lang="zh-CN" altLang="en-US" sz="9600" kern="0" spc="-1000">
                <a:solidFill>
                  <a:schemeClr val="bg1"/>
                </a:solidFill>
                <a:cs typeface="+mn-ea"/>
                <a:sym typeface="+mn-lt"/>
              </a:rPr>
              <a:t>感谢观赏 期待合作</a:t>
            </a:r>
            <a:endParaRPr lang="en-US" altLang="zh-CN" sz="9600" kern="0" spc="-1000" dirty="0">
              <a:solidFill>
                <a:schemeClr val="bg1"/>
              </a:solidFill>
              <a:cs typeface="+mn-ea"/>
              <a:sym typeface="+mn-lt"/>
            </a:endParaRPr>
          </a:p>
        </p:txBody>
      </p:sp>
      <p:sp>
        <p:nvSpPr>
          <p:cNvPr id="5" name="文本框 4"/>
          <p:cNvSpPr txBox="1"/>
          <p:nvPr/>
        </p:nvSpPr>
        <p:spPr>
          <a:xfrm>
            <a:off x="4099300" y="3730548"/>
            <a:ext cx="3993401" cy="1030154"/>
          </a:xfrm>
          <a:prstGeom prst="rect">
            <a:avLst/>
          </a:prstGeom>
          <a:noFill/>
        </p:spPr>
        <p:txBody>
          <a:bodyPr wrap="none" rtlCol="0" anchor="t">
            <a:spAutoFit/>
          </a:bodyPr>
          <a:lstStyle/>
          <a:p>
            <a:pPr algn="ctr">
              <a:lnSpc>
                <a:spcPct val="200000"/>
              </a:lnSpc>
            </a:pPr>
            <a:r>
              <a:rPr lang="zh-CN" altLang="en-US" sz="3600" dirty="0">
                <a:solidFill>
                  <a:schemeClr val="bg1"/>
                </a:solidFill>
                <a:cs typeface="+mn-ea"/>
                <a:sym typeface="+mn-lt"/>
              </a:rPr>
              <a:t>202</a:t>
            </a:r>
            <a:r>
              <a:rPr lang="en-US" altLang="zh-CN" sz="3600" dirty="0">
                <a:solidFill>
                  <a:schemeClr val="bg1"/>
                </a:solidFill>
                <a:cs typeface="+mn-ea"/>
                <a:sym typeface="+mn-lt"/>
              </a:rPr>
              <a:t>3</a:t>
            </a:r>
            <a:r>
              <a:rPr lang="zh-CN" altLang="en-US" sz="3600" dirty="0">
                <a:solidFill>
                  <a:schemeClr val="bg1"/>
                </a:solidFill>
                <a:cs typeface="+mn-ea"/>
                <a:sym typeface="+mn-lt"/>
              </a:rPr>
              <a:t>年度招商发布会</a:t>
            </a:r>
            <a:endParaRPr lang="zh-CN" altLang="en-US" sz="3600" dirty="0">
              <a:solidFill>
                <a:schemeClr val="bg1"/>
              </a:solidFill>
              <a:cs typeface="+mn-ea"/>
              <a:sym typeface="+mn-lt"/>
            </a:endParaRPr>
          </a:p>
        </p:txBody>
      </p:sp>
      <p:sp>
        <p:nvSpPr>
          <p:cNvPr id="9" name="文本框 8"/>
          <p:cNvSpPr txBox="1"/>
          <p:nvPr/>
        </p:nvSpPr>
        <p:spPr>
          <a:xfrm>
            <a:off x="1216336" y="1341146"/>
            <a:ext cx="612775" cy="1568450"/>
          </a:xfrm>
          <a:prstGeom prst="rect">
            <a:avLst/>
          </a:prstGeom>
          <a:noFill/>
        </p:spPr>
        <p:txBody>
          <a:bodyPr wrap="square" rtlCol="0">
            <a:spAutoFit/>
          </a:bodyPr>
          <a:lstStyle/>
          <a:p>
            <a:r>
              <a:rPr lang="en-US" altLang="zh-CN" sz="9600" dirty="0">
                <a:solidFill>
                  <a:schemeClr val="bg1"/>
                </a:solidFill>
                <a:cs typeface="+mn-ea"/>
                <a:sym typeface="+mn-lt"/>
              </a:rPr>
              <a:t>“</a:t>
            </a:r>
            <a:endParaRPr lang="en-US" altLang="zh-CN" sz="9600" dirty="0">
              <a:solidFill>
                <a:schemeClr val="bg1"/>
              </a:solidFill>
              <a:cs typeface="+mn-ea"/>
              <a:sym typeface="+mn-lt"/>
            </a:endParaRPr>
          </a:p>
        </p:txBody>
      </p:sp>
      <p:sp>
        <p:nvSpPr>
          <p:cNvPr id="10" name="文本框 9"/>
          <p:cNvSpPr txBox="1"/>
          <p:nvPr/>
        </p:nvSpPr>
        <p:spPr>
          <a:xfrm>
            <a:off x="10490673" y="3282356"/>
            <a:ext cx="653415" cy="1568450"/>
          </a:xfrm>
          <a:prstGeom prst="rect">
            <a:avLst/>
          </a:prstGeom>
          <a:noFill/>
        </p:spPr>
        <p:txBody>
          <a:bodyPr wrap="square" rtlCol="0" anchor="t">
            <a:spAutoFit/>
          </a:bodyPr>
          <a:lstStyle/>
          <a:p>
            <a:r>
              <a:rPr lang="en-US" altLang="zh-CN" sz="9600" dirty="0">
                <a:solidFill>
                  <a:schemeClr val="bg1"/>
                </a:solidFill>
                <a:cs typeface="+mn-ea"/>
                <a:sym typeface="+mn-lt"/>
              </a:rPr>
              <a:t>”</a:t>
            </a:r>
            <a:endParaRPr lang="zh-CN" altLang="en-US" dirty="0">
              <a:cs typeface="+mn-ea"/>
              <a:sym typeface="+mn-lt"/>
            </a:endParaRPr>
          </a:p>
        </p:txBody>
      </p:sp>
      <p:sp>
        <p:nvSpPr>
          <p:cNvPr id="3" name="文本框 2"/>
          <p:cNvSpPr txBox="1"/>
          <p:nvPr/>
        </p:nvSpPr>
        <p:spPr>
          <a:xfrm>
            <a:off x="506095" y="6428740"/>
            <a:ext cx="11203940" cy="306705"/>
          </a:xfrm>
          <a:prstGeom prst="rect">
            <a:avLst/>
          </a:prstGeom>
          <a:noFill/>
        </p:spPr>
        <p:txBody>
          <a:bodyPr wrap="square" rtlCol="0">
            <a:spAutoFit/>
          </a:bodyPr>
          <a:lstStyle/>
          <a:p>
            <a:r>
              <a:rPr lang="en-US" altLang="zh-CN" sz="1400" spc="800">
                <a:solidFill>
                  <a:schemeClr val="tx1"/>
                </a:solidFill>
                <a:uFillTx/>
                <a:cs typeface="+mn-ea"/>
                <a:sym typeface="+mn-lt"/>
              </a:rPr>
              <a:t>A New Home For Young People A New Home For Young People</a:t>
            </a:r>
            <a:endParaRPr lang="en-US" altLang="zh-CN" sz="1400" spc="800">
              <a:solidFill>
                <a:schemeClr val="tx1"/>
              </a:solidFill>
              <a:uFillTx/>
              <a:cs typeface="+mn-ea"/>
              <a:sym typeface="+mn-lt"/>
            </a:endParaRPr>
          </a:p>
        </p:txBody>
      </p:sp>
    </p:spTree>
    <p:custDataLst>
      <p:tags r:id="rId2"/>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8.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9.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0.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1.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2.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6.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77.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78.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9.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0.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1.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2.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3.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84.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8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6.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87.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88.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89.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90.xml><?xml version="1.0" encoding="utf-8"?>
<p:tagLst xmlns:p="http://schemas.openxmlformats.org/presentationml/2006/main">
  <p:tag name="KSO_WM_UNIT_TABLE_BEAUTIFY" val="smartTable{3d060bbc-98d7-4b9d-8918-e2037ed1a310}"/>
</p:tagLst>
</file>

<file path=ppt/tags/tag91.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92.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93.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94.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95.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96.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97.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98.xml><?xml version="1.0" encoding="utf-8"?>
<p:tagLst xmlns:p="http://schemas.openxmlformats.org/presentationml/2006/main">
  <p:tag name="KSO_WM_UNIT_PLACING_PICTURE_USER_VIEWPORT" val="{&quot;height&quot;:7511,&quot;width&quot;:3429}"/>
</p:tagLst>
</file>

<file path=ppt/tags/tag99.xml><?xml version="1.0" encoding="utf-8"?>
<p:tagLst xmlns:p="http://schemas.openxmlformats.org/presentationml/2006/main">
  <p:tag name="KSO_WM_UNIT_PLACING_PICTURE_USER_VIEWPORT" val="{&quot;height&quot;:7511,&quot;width&quot;:3405}"/>
</p:tagLst>
</file>

<file path=ppt/tags/tag100.xml><?xml version="1.0" encoding="utf-8"?>
<p:tagLst xmlns:p="http://schemas.openxmlformats.org/presentationml/2006/main">
  <p:tag name="KSO_WM_UNIT_PLACING_PICTURE_USER_VIEWPORT" val="{&quot;height&quot;:7511,&quot;width&quot;:3428}"/>
</p:tagLst>
</file>

<file path=ppt/tags/tag101.xml><?xml version="1.0" encoding="utf-8"?>
<p:tagLst xmlns:p="http://schemas.openxmlformats.org/presentationml/2006/main">
  <p:tag name="KSO_WM_UNIT_PLACING_PICTURE_USER_VIEWPORT" val="{&quot;height&quot;:7514,&quot;width&quot;:3441}"/>
</p:tagLst>
</file>

<file path=ppt/tags/tag102.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0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0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0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0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07.xml><?xml version="1.0" encoding="utf-8"?>
<p:tagLst xmlns:p="http://schemas.openxmlformats.org/presentationml/2006/main">
  <p:tag name="commondata" val="eyJoZGlkIjoiYTZmNjcyMWQ4NWZkZGVmNGIzZDY5ZmY0ODc1ODExYWEifQ=="/>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xybqmihn">
      <a:majorFont>
        <a:latin typeface="Arial"/>
        <a:ea typeface="文悦新青年体 (非商业使用) W8"/>
        <a:cs typeface=""/>
      </a:majorFont>
      <a:minorFont>
        <a:latin typeface="Arial"/>
        <a:ea typeface="文悦新青年体 (非商业使用) W8"/>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5831</Words>
  <PresentationFormat>宽屏</PresentationFormat>
  <Paragraphs>810</Paragraphs>
  <Slides>53</Slides>
  <Notes>1</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53</vt:i4>
      </vt:variant>
    </vt:vector>
  </HeadingPairs>
  <TitlesOfParts>
    <vt:vector size="63" baseType="lpstr">
      <vt:lpstr>Arial</vt:lpstr>
      <vt:lpstr>宋体</vt:lpstr>
      <vt:lpstr>Wingdings</vt:lpstr>
      <vt:lpstr>微软雅黑</vt:lpstr>
      <vt:lpstr>Wingdings</vt:lpstr>
      <vt:lpstr>文悦新青年体 (非商业使用) W8</vt:lpstr>
      <vt:lpstr>Segoe Print</vt:lpstr>
      <vt:lpstr>Arial Unicode MS</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2019-06-19T02:08:00Z</dcterms:created>
  <dcterms:modified xsi:type="dcterms:W3CDTF">2024-03-15T10:30:17Z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2052-12.1.0.16388</vt:lpwstr>
  </property>
  <property fmtid="{D5CDD505-2E9C-101B-9397-08002B2CF9AE}" pid="3" name="NXPowerLiteLastOptimized">
    <vt:lpwstr>4098060</vt:lpwstr>
  </property>
  <property fmtid="{D5CDD505-2E9C-101B-9397-08002B2CF9AE}" pid="4" name="NXPowerLiteSettings">
    <vt:lpwstr>C700052003A000</vt:lpwstr>
  </property>
  <property fmtid="{D5CDD505-2E9C-101B-9397-08002B2CF9AE}" pid="5" name="NXPowerLiteVersion">
    <vt:lpwstr>D8.0.2</vt:lpwstr>
  </property>
  <property fmtid="{D5CDD505-2E9C-101B-9397-08002B2CF9AE}" pid="6" name="ICV">
    <vt:lpwstr>6559E4278E604DE08BC898AEB7FB2F0A_12</vt:lpwstr>
  </property>
</Properties>
</file>