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46"/>
  </p:handoutMasterIdLst>
  <p:sldIdLst>
    <p:sldId id="1766" r:id="rId3"/>
    <p:sldId id="876" r:id="rId4"/>
    <p:sldId id="1026" r:id="rId6"/>
    <p:sldId id="1727" r:id="rId7"/>
    <p:sldId id="1099" r:id="rId8"/>
    <p:sldId id="1663" r:id="rId9"/>
    <p:sldId id="1429" r:id="rId10"/>
    <p:sldId id="1662" r:id="rId11"/>
    <p:sldId id="1077" r:id="rId12"/>
    <p:sldId id="1527" r:id="rId13"/>
    <p:sldId id="1078" r:id="rId14"/>
    <p:sldId id="1083" r:id="rId15"/>
    <p:sldId id="1213" r:id="rId16"/>
    <p:sldId id="1079" r:id="rId17"/>
    <p:sldId id="1636" r:id="rId18"/>
    <p:sldId id="1611" r:id="rId19"/>
    <p:sldId id="1701" r:id="rId20"/>
    <p:sldId id="1342" r:id="rId21"/>
    <p:sldId id="1576" r:id="rId22"/>
    <p:sldId id="1339" r:id="rId23"/>
    <p:sldId id="1080" r:id="rId24"/>
    <p:sldId id="1610" r:id="rId25"/>
    <p:sldId id="1700" r:id="rId26"/>
    <p:sldId id="1338" r:id="rId27"/>
    <p:sldId id="1100" r:id="rId28"/>
    <p:sldId id="1702" r:id="rId29"/>
    <p:sldId id="1703" r:id="rId30"/>
    <p:sldId id="1704" r:id="rId31"/>
    <p:sldId id="1705" r:id="rId32"/>
    <p:sldId id="1706" r:id="rId33"/>
    <p:sldId id="1707" r:id="rId34"/>
    <p:sldId id="1708" r:id="rId35"/>
    <p:sldId id="1101" r:id="rId36"/>
    <p:sldId id="1093" r:id="rId37"/>
    <p:sldId id="1230" r:id="rId38"/>
    <p:sldId id="1664" r:id="rId39"/>
    <p:sldId id="1666" r:id="rId40"/>
    <p:sldId id="1102" r:id="rId41"/>
    <p:sldId id="1094" r:id="rId42"/>
    <p:sldId id="1103" r:id="rId43"/>
    <p:sldId id="1096" r:id="rId44"/>
    <p:sldId id="913" r:id="rId45"/>
  </p:sldIdLst>
  <p:sldSz cx="12192000" cy="6858000"/>
  <p:notesSz cx="6797675" cy="9926320"/>
  <p:custDataLst>
    <p:tags r:id="rId51"/>
  </p:custDataLst>
  <p:defaultTextStyle>
    <a:defPPr>
      <a:defRPr lang="zh-CN"/>
    </a:defPPr>
    <a:lvl1pPr marL="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3" userDrawn="1">
          <p15:clr>
            <a:srgbClr val="A4A3A4"/>
          </p15:clr>
        </p15:guide>
        <p15:guide id="2" pos="382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ws" initials="n" lastIdx="9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FF33"/>
    <a:srgbClr val="C00000"/>
    <a:srgbClr val="E9FFDF"/>
    <a:srgbClr val="F6F6F6"/>
    <a:srgbClr val="FFD44F"/>
    <a:srgbClr val="9C9CDF"/>
    <a:srgbClr val="8AC6CD"/>
    <a:srgbClr val="F1AFBD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84" autoAdjust="0"/>
    <p:restoredTop sz="94860" autoAdjust="0"/>
  </p:normalViewPr>
  <p:slideViewPr>
    <p:cSldViewPr snapToGrid="0" showGuides="1">
      <p:cViewPr varScale="1">
        <p:scale>
          <a:sx n="120" d="100"/>
          <a:sy n="120" d="100"/>
        </p:scale>
        <p:origin x="384" y="90"/>
      </p:cViewPr>
      <p:guideLst>
        <p:guide orient="horz" pos="2263"/>
        <p:guide pos="382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1" Type="http://schemas.openxmlformats.org/officeDocument/2006/relationships/tags" Target="tags/tag153.xml"/><Relationship Id="rId50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handoutMaster" Target="handoutMasters/handoutMaster1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B1D179-D23D-41D4-AEEF-E4B9FEB06903}" type="doc">
      <dgm:prSet loTypeId="urn:microsoft.com/office/officeart/2005/8/layout/process1" loCatId="process" qsTypeId="urn:microsoft.com/office/officeart/2005/8/quickstyle/simple2#1" qsCatId="simple" csTypeId="urn:microsoft.com/office/officeart/2005/8/colors/accent2_2#1" csCatId="accent1" phldr="0"/>
      <dgm:spPr/>
    </dgm:pt>
    <dgm:pt modelId="{3F25DA44-7F3E-4C17-A40B-7F663FDBEA65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账号建立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进行企业账号认证</a:t>
          </a:r>
        </a:p>
      </dgm:t>
    </dgm:pt>
    <dgm:pt modelId="{EE9066D1-3403-4469-8E8C-0D40A82430F2}" cxnId="{06827414-7503-4F54-A8E1-600203A0576F}" type="parTrans">
      <dgm:prSet/>
      <dgm:spPr/>
    </dgm:pt>
    <dgm:pt modelId="{8EC5AF5E-9C9F-410A-A755-A3EA5186F948}" cxnId="{06827414-7503-4F54-A8E1-600203A0576F}" type="sibTrans">
      <dgm:prSet/>
      <dgm:spPr/>
      <dgm:t>
        <a:bodyPr/>
        <a:lstStyle/>
        <a:p>
          <a:endParaRPr lang="zh-CN" altLang="en-US"/>
        </a:p>
      </dgm:t>
    </dgm:pt>
    <dgm:pt modelId="{905B8D22-2724-46A3-9744-E02513497437}">
      <dgm:prSet phldr="0" custT="0"/>
      <dgm:spPr/>
      <dgm:t>
        <a:bodyPr vert="horz" wrap="square"/>
        <a:lstStyle/>
        <a:p>
          <a:pPr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开展日常视频宣传</a:t>
          </a:r>
        </a:p>
      </dgm:t>
    </dgm:pt>
    <dgm:pt modelId="{D72FAD15-9A00-4616-B94B-4D98D944D923}" cxnId="{B7B98691-0656-4C60-8110-534885F3FEA9}" type="parTrans">
      <dgm:prSet/>
      <dgm:spPr/>
    </dgm:pt>
    <dgm:pt modelId="{FFEBBEAF-EE03-467C-8B2B-04B76AFCAA03}" cxnId="{B7B98691-0656-4C60-8110-534885F3FEA9}" type="sibTrans">
      <dgm:prSet/>
      <dgm:spPr/>
      <dgm:t>
        <a:bodyPr/>
        <a:lstStyle/>
        <a:p>
          <a:endParaRPr lang="zh-CN" altLang="en-US"/>
        </a:p>
      </dgm:t>
    </dgm:pt>
    <dgm:pt modelId="{2E2F4D3A-969C-4DB2-9FA9-5C4A40369351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开通直播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带货功能</a:t>
          </a:r>
        </a:p>
      </dgm:t>
    </dgm:pt>
    <dgm:pt modelId="{1E934BFE-4D40-486C-8784-F698A10C4CF5}" cxnId="{EF0DAF1F-F3FD-4D4C-A198-5B2F96578E3B}" type="parTrans">
      <dgm:prSet/>
      <dgm:spPr/>
    </dgm:pt>
    <dgm:pt modelId="{EC1AFF77-9232-4EEB-95CB-85CEAB3B1FC0}" cxnId="{EF0DAF1F-F3FD-4D4C-A198-5B2F96578E3B}" type="sibTrans">
      <dgm:prSet/>
      <dgm:spPr/>
      <dgm:t>
        <a:bodyPr/>
        <a:lstStyle/>
        <a:p>
          <a:endParaRPr lang="zh-CN" altLang="en-US"/>
        </a:p>
      </dgm:t>
    </dgm:pt>
    <dgm:pt modelId="{37B86CFA-59B5-46FA-8A6B-9FB187CE14DF}">
      <dgm:prSet phldrT="[文本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进行试播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开启常态直播带货</a:t>
          </a:r>
        </a:p>
      </dgm:t>
    </dgm:pt>
    <dgm:pt modelId="{9DABF4F3-A9E6-40B1-A863-AC9409CC14BB}" cxnId="{D7F8FF48-7010-4B01-A17E-20FB95B2E6A7}" type="parTrans">
      <dgm:prSet/>
      <dgm:spPr/>
    </dgm:pt>
    <dgm:pt modelId="{18EFF3C3-47F9-402B-A3F3-E9310EA281B4}" cxnId="{D7F8FF48-7010-4B01-A17E-20FB95B2E6A7}" type="sibTrans">
      <dgm:prSet/>
      <dgm:spPr/>
    </dgm:pt>
    <dgm:pt modelId="{BF708676-7EFC-4C81-9D3A-3E677EAC1C7B}" type="pres">
      <dgm:prSet presAssocID="{8EB1D179-D23D-41D4-AEEF-E4B9FEB06903}" presName="Name0" presStyleCnt="0">
        <dgm:presLayoutVars>
          <dgm:dir/>
          <dgm:resizeHandles val="exact"/>
        </dgm:presLayoutVars>
      </dgm:prSet>
      <dgm:spPr/>
    </dgm:pt>
    <dgm:pt modelId="{111DEAC9-5D4C-4A6A-A44E-082A26F60596}" type="pres">
      <dgm:prSet presAssocID="{3F25DA44-7F3E-4C17-A40B-7F663FDBEA65}" presName="node" presStyleLbl="node1" presStyleIdx="0" presStyleCnt="4">
        <dgm:presLayoutVars>
          <dgm:bulletEnabled val="1"/>
        </dgm:presLayoutVars>
      </dgm:prSet>
      <dgm:spPr/>
    </dgm:pt>
    <dgm:pt modelId="{8A5CF0CE-3323-464D-9C63-05C1BDB053F5}" type="pres">
      <dgm:prSet presAssocID="{8EC5AF5E-9C9F-410A-A755-A3EA5186F948}" presName="sibTrans" presStyleLbl="sibTrans2D1" presStyleIdx="0" presStyleCnt="3"/>
      <dgm:spPr/>
    </dgm:pt>
    <dgm:pt modelId="{5FA465F6-7607-499F-BFB2-52F4E071FB67}" type="pres">
      <dgm:prSet presAssocID="{8EC5AF5E-9C9F-410A-A755-A3EA5186F948}" presName="connectorText" presStyleLbl="sibTrans2D1" presStyleIdx="0" presStyleCnt="3"/>
      <dgm:spPr/>
    </dgm:pt>
    <dgm:pt modelId="{8ACFAEFC-6350-481A-B7F3-D89F63D3F33C}" type="pres">
      <dgm:prSet presAssocID="{905B8D22-2724-46A3-9744-E02513497437}" presName="node" presStyleLbl="node1" presStyleIdx="1" presStyleCnt="4">
        <dgm:presLayoutVars>
          <dgm:bulletEnabled val="1"/>
        </dgm:presLayoutVars>
      </dgm:prSet>
      <dgm:spPr/>
    </dgm:pt>
    <dgm:pt modelId="{438E8076-ADC2-4AF8-882C-FD01194C8AF7}" type="pres">
      <dgm:prSet presAssocID="{FFEBBEAF-EE03-467C-8B2B-04B76AFCAA03}" presName="sibTrans" presStyleLbl="sibTrans2D1" presStyleIdx="1" presStyleCnt="3"/>
      <dgm:spPr/>
    </dgm:pt>
    <dgm:pt modelId="{AE1EDDC8-37F9-4363-ADF3-C1A3080B9D6E}" type="pres">
      <dgm:prSet presAssocID="{FFEBBEAF-EE03-467C-8B2B-04B76AFCAA03}" presName="connectorText" presStyleLbl="sibTrans2D1" presStyleIdx="1" presStyleCnt="3"/>
      <dgm:spPr/>
    </dgm:pt>
    <dgm:pt modelId="{552FB8E7-A5FB-4CC3-94C3-CE0BDF19F9F1}" type="pres">
      <dgm:prSet presAssocID="{2E2F4D3A-969C-4DB2-9FA9-5C4A40369351}" presName="node" presStyleLbl="node1" presStyleIdx="2" presStyleCnt="4">
        <dgm:presLayoutVars>
          <dgm:bulletEnabled val="1"/>
        </dgm:presLayoutVars>
      </dgm:prSet>
      <dgm:spPr/>
    </dgm:pt>
    <dgm:pt modelId="{353C3794-50AA-4D44-83C9-CE28317C3317}" type="pres">
      <dgm:prSet presAssocID="{EC1AFF77-9232-4EEB-95CB-85CEAB3B1FC0}" presName="sibTrans" presStyleLbl="sibTrans2D1" presStyleIdx="2" presStyleCnt="3"/>
      <dgm:spPr/>
    </dgm:pt>
    <dgm:pt modelId="{5AFF040D-0639-4120-9E39-DA822CF9F321}" type="pres">
      <dgm:prSet presAssocID="{EC1AFF77-9232-4EEB-95CB-85CEAB3B1FC0}" presName="connectorText" presStyleLbl="sibTrans2D1" presStyleIdx="2" presStyleCnt="3"/>
      <dgm:spPr/>
    </dgm:pt>
    <dgm:pt modelId="{A1E15D63-E1FF-4A28-A04F-A2B65927BC31}" type="pres">
      <dgm:prSet presAssocID="{37B86CFA-59B5-46FA-8A6B-9FB187CE14DF}" presName="node" presStyleLbl="node1" presStyleIdx="3" presStyleCnt="4">
        <dgm:presLayoutVars>
          <dgm:bulletEnabled val="1"/>
        </dgm:presLayoutVars>
      </dgm:prSet>
      <dgm:spPr/>
    </dgm:pt>
  </dgm:ptLst>
  <dgm:cxnLst>
    <dgm:cxn modelId="{E56A2F09-D6B9-4701-A674-627C51E2A66F}" type="presOf" srcId="{8EB1D179-D23D-41D4-AEEF-E4B9FEB06903}" destId="{BF708676-7EFC-4C81-9D3A-3E677EAC1C7B}" srcOrd="0" destOrd="0" presId="urn:microsoft.com/office/officeart/2005/8/layout/process1"/>
    <dgm:cxn modelId="{532FE912-3A57-405D-B538-929EBAB63B2E}" type="presOf" srcId="{EC1AFF77-9232-4EEB-95CB-85CEAB3B1FC0}" destId="{5AFF040D-0639-4120-9E39-DA822CF9F321}" srcOrd="1" destOrd="0" presId="urn:microsoft.com/office/officeart/2005/8/layout/process1"/>
    <dgm:cxn modelId="{06827414-7503-4F54-A8E1-600203A0576F}" srcId="{8EB1D179-D23D-41D4-AEEF-E4B9FEB06903}" destId="{3F25DA44-7F3E-4C17-A40B-7F663FDBEA65}" srcOrd="0" destOrd="0" parTransId="{EE9066D1-3403-4469-8E8C-0D40A82430F2}" sibTransId="{8EC5AF5E-9C9F-410A-A755-A3EA5186F948}"/>
    <dgm:cxn modelId="{EF0DAF1F-F3FD-4D4C-A198-5B2F96578E3B}" srcId="{8EB1D179-D23D-41D4-AEEF-E4B9FEB06903}" destId="{2E2F4D3A-969C-4DB2-9FA9-5C4A40369351}" srcOrd="2" destOrd="0" parTransId="{1E934BFE-4D40-486C-8784-F698A10C4CF5}" sibTransId="{EC1AFF77-9232-4EEB-95CB-85CEAB3B1FC0}"/>
    <dgm:cxn modelId="{4009AD2E-C3C3-47EB-9F80-E6FFDAD2BC00}" type="presOf" srcId="{FFEBBEAF-EE03-467C-8B2B-04B76AFCAA03}" destId="{AE1EDDC8-37F9-4363-ADF3-C1A3080B9D6E}" srcOrd="1" destOrd="0" presId="urn:microsoft.com/office/officeart/2005/8/layout/process1"/>
    <dgm:cxn modelId="{B8FAF934-E851-4216-9364-00A4CC4493D9}" type="presOf" srcId="{EC1AFF77-9232-4EEB-95CB-85CEAB3B1FC0}" destId="{353C3794-50AA-4D44-83C9-CE28317C3317}" srcOrd="0" destOrd="0" presId="urn:microsoft.com/office/officeart/2005/8/layout/process1"/>
    <dgm:cxn modelId="{C5FE6866-F99D-4833-A33B-AAF7EB875FB0}" type="presOf" srcId="{8EC5AF5E-9C9F-410A-A755-A3EA5186F948}" destId="{5FA465F6-7607-499F-BFB2-52F4E071FB67}" srcOrd="1" destOrd="0" presId="urn:microsoft.com/office/officeart/2005/8/layout/process1"/>
    <dgm:cxn modelId="{D7F8FF48-7010-4B01-A17E-20FB95B2E6A7}" srcId="{8EB1D179-D23D-41D4-AEEF-E4B9FEB06903}" destId="{37B86CFA-59B5-46FA-8A6B-9FB187CE14DF}" srcOrd="3" destOrd="0" parTransId="{9DABF4F3-A9E6-40B1-A863-AC9409CC14BB}" sibTransId="{18EFF3C3-47F9-402B-A3F3-E9310EA281B4}"/>
    <dgm:cxn modelId="{C3D62849-B75A-4B19-8857-98D0B1B07702}" type="presOf" srcId="{FFEBBEAF-EE03-467C-8B2B-04B76AFCAA03}" destId="{438E8076-ADC2-4AF8-882C-FD01194C8AF7}" srcOrd="0" destOrd="0" presId="urn:microsoft.com/office/officeart/2005/8/layout/process1"/>
    <dgm:cxn modelId="{CBA0BA71-E3B0-4F91-8E73-E2D2A3E9F2B8}" type="presOf" srcId="{8EC5AF5E-9C9F-410A-A755-A3EA5186F948}" destId="{8A5CF0CE-3323-464D-9C63-05C1BDB053F5}" srcOrd="0" destOrd="0" presId="urn:microsoft.com/office/officeart/2005/8/layout/process1"/>
    <dgm:cxn modelId="{B7B98691-0656-4C60-8110-534885F3FEA9}" srcId="{8EB1D179-D23D-41D4-AEEF-E4B9FEB06903}" destId="{905B8D22-2724-46A3-9744-E02513497437}" srcOrd="1" destOrd="0" parTransId="{D72FAD15-9A00-4616-B94B-4D98D944D923}" sibTransId="{FFEBBEAF-EE03-467C-8B2B-04B76AFCAA03}"/>
    <dgm:cxn modelId="{7126969C-6638-4CB5-8CA2-91294F22CEC3}" type="presOf" srcId="{2E2F4D3A-969C-4DB2-9FA9-5C4A40369351}" destId="{552FB8E7-A5FB-4CC3-94C3-CE0BDF19F9F1}" srcOrd="0" destOrd="0" presId="urn:microsoft.com/office/officeart/2005/8/layout/process1"/>
    <dgm:cxn modelId="{F02CCCA7-F56F-4C76-AF6A-738D977CBC36}" type="presOf" srcId="{37B86CFA-59B5-46FA-8A6B-9FB187CE14DF}" destId="{A1E15D63-E1FF-4A28-A04F-A2B65927BC31}" srcOrd="0" destOrd="0" presId="urn:microsoft.com/office/officeart/2005/8/layout/process1"/>
    <dgm:cxn modelId="{9786F5D3-984C-456F-AFD3-70A9E53C115A}" type="presOf" srcId="{905B8D22-2724-46A3-9744-E02513497437}" destId="{8ACFAEFC-6350-481A-B7F3-D89F63D3F33C}" srcOrd="0" destOrd="0" presId="urn:microsoft.com/office/officeart/2005/8/layout/process1"/>
    <dgm:cxn modelId="{47E0DCFB-806A-42B8-84C3-AA7B227E5A5F}" type="presOf" srcId="{3F25DA44-7F3E-4C17-A40B-7F663FDBEA65}" destId="{111DEAC9-5D4C-4A6A-A44E-082A26F60596}" srcOrd="0" destOrd="0" presId="urn:microsoft.com/office/officeart/2005/8/layout/process1"/>
    <dgm:cxn modelId="{667A38BB-66EB-47BB-82EF-6F4F2DB47B10}" type="presParOf" srcId="{BF708676-7EFC-4C81-9D3A-3E677EAC1C7B}" destId="{111DEAC9-5D4C-4A6A-A44E-082A26F60596}" srcOrd="0" destOrd="0" presId="urn:microsoft.com/office/officeart/2005/8/layout/process1"/>
    <dgm:cxn modelId="{1821042E-167E-4CDD-AAB2-2EF3903B3D66}" type="presParOf" srcId="{BF708676-7EFC-4C81-9D3A-3E677EAC1C7B}" destId="{8A5CF0CE-3323-464D-9C63-05C1BDB053F5}" srcOrd="1" destOrd="0" presId="urn:microsoft.com/office/officeart/2005/8/layout/process1"/>
    <dgm:cxn modelId="{657E05A1-7B1A-495C-8FEB-77E87D69EC20}" type="presParOf" srcId="{8A5CF0CE-3323-464D-9C63-05C1BDB053F5}" destId="{5FA465F6-7607-499F-BFB2-52F4E071FB67}" srcOrd="0" destOrd="0" presId="urn:microsoft.com/office/officeart/2005/8/layout/process1"/>
    <dgm:cxn modelId="{5BAFDC54-BD31-430D-BE7B-5C3B798A84CD}" type="presParOf" srcId="{BF708676-7EFC-4C81-9D3A-3E677EAC1C7B}" destId="{8ACFAEFC-6350-481A-B7F3-D89F63D3F33C}" srcOrd="2" destOrd="0" presId="urn:microsoft.com/office/officeart/2005/8/layout/process1"/>
    <dgm:cxn modelId="{65A580D3-7FF0-401C-BEF1-A235C808500E}" type="presParOf" srcId="{BF708676-7EFC-4C81-9D3A-3E677EAC1C7B}" destId="{438E8076-ADC2-4AF8-882C-FD01194C8AF7}" srcOrd="3" destOrd="0" presId="urn:microsoft.com/office/officeart/2005/8/layout/process1"/>
    <dgm:cxn modelId="{733D3EAB-76D9-4477-9178-3CE4DEC507B8}" type="presParOf" srcId="{438E8076-ADC2-4AF8-882C-FD01194C8AF7}" destId="{AE1EDDC8-37F9-4363-ADF3-C1A3080B9D6E}" srcOrd="0" destOrd="0" presId="urn:microsoft.com/office/officeart/2005/8/layout/process1"/>
    <dgm:cxn modelId="{1107775A-FED6-4559-A178-977750ABDC11}" type="presParOf" srcId="{BF708676-7EFC-4C81-9D3A-3E677EAC1C7B}" destId="{552FB8E7-A5FB-4CC3-94C3-CE0BDF19F9F1}" srcOrd="4" destOrd="0" presId="urn:microsoft.com/office/officeart/2005/8/layout/process1"/>
    <dgm:cxn modelId="{D0A4965B-E45F-4FA1-8D83-29109DEAE3CF}" type="presParOf" srcId="{BF708676-7EFC-4C81-9D3A-3E677EAC1C7B}" destId="{353C3794-50AA-4D44-83C9-CE28317C3317}" srcOrd="5" destOrd="0" presId="urn:microsoft.com/office/officeart/2005/8/layout/process1"/>
    <dgm:cxn modelId="{EC1D04F0-96AE-4874-B84E-57972CEB73B3}" type="presParOf" srcId="{353C3794-50AA-4D44-83C9-CE28317C3317}" destId="{5AFF040D-0639-4120-9E39-DA822CF9F321}" srcOrd="0" destOrd="0" presId="urn:microsoft.com/office/officeart/2005/8/layout/process1"/>
    <dgm:cxn modelId="{AF724ABD-13E9-40E5-80AD-16A9DB5DFBB6}" type="presParOf" srcId="{BF708676-7EFC-4C81-9D3A-3E677EAC1C7B}" destId="{A1E15D63-E1FF-4A28-A04F-A2B65927BC31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966460" cy="1596390"/>
        <a:chOff x="0" y="0"/>
        <a:chExt cx="5966460" cy="1596390"/>
      </a:xfrm>
    </dsp:grpSpPr>
    <dsp:sp modelId="{111DEAC9-5D4C-4A6A-A44E-082A26F60596}">
      <dsp:nvSpPr>
        <dsp:cNvPr id="3" name="圆角矩形 2"/>
        <dsp:cNvSpPr/>
      </dsp:nvSpPr>
      <dsp:spPr bwMode="white">
        <a:xfrm>
          <a:off x="0" y="235585"/>
          <a:ext cx="1147396" cy="1125220"/>
        </a:xfrm>
        <a:prstGeom prst="roundRect">
          <a:avLst>
            <a:gd name="adj" fmla="val 10000"/>
          </a:avLst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账号建立</a:t>
          </a:r>
          <a:endParaRPr lang="zh-CN" altLang="en-US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进行企业账号认证</a:t>
          </a:r>
        </a:p>
      </dsp:txBody>
      <dsp:txXfrm>
        <a:off x="0" y="235585"/>
        <a:ext cx="1147396" cy="1125220"/>
      </dsp:txXfrm>
    </dsp:sp>
    <dsp:sp modelId="{8A5CF0CE-3323-464D-9C63-05C1BDB053F5}">
      <dsp:nvSpPr>
        <dsp:cNvPr id="4" name="右箭头 3"/>
        <dsp:cNvSpPr/>
      </dsp:nvSpPr>
      <dsp:spPr bwMode="white">
        <a:xfrm>
          <a:off x="1255251" y="655918"/>
          <a:ext cx="243248" cy="284554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1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>
        <a:off x="1255251" y="655918"/>
        <a:ext cx="243248" cy="284554"/>
      </dsp:txXfrm>
    </dsp:sp>
    <dsp:sp modelId="{8ACFAEFC-6350-481A-B7F3-D89F63D3F33C}">
      <dsp:nvSpPr>
        <dsp:cNvPr id="5" name="圆角矩形 4"/>
        <dsp:cNvSpPr/>
      </dsp:nvSpPr>
      <dsp:spPr bwMode="white">
        <a:xfrm>
          <a:off x="1606355" y="235585"/>
          <a:ext cx="1147396" cy="1125220"/>
        </a:xfrm>
        <a:prstGeom prst="roundRect">
          <a:avLst>
            <a:gd name="adj" fmla="val 10000"/>
          </a:avLst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r>
            <a:rPr lang="zh-CN"/>
            <a:t>开展日常视频宣传</a:t>
          </a:r>
        </a:p>
      </dsp:txBody>
      <dsp:txXfrm>
        <a:off x="1606355" y="235585"/>
        <a:ext cx="1147396" cy="1125220"/>
      </dsp:txXfrm>
    </dsp:sp>
    <dsp:sp modelId="{438E8076-ADC2-4AF8-882C-FD01194C8AF7}">
      <dsp:nvSpPr>
        <dsp:cNvPr id="6" name="右箭头 5"/>
        <dsp:cNvSpPr/>
      </dsp:nvSpPr>
      <dsp:spPr bwMode="white">
        <a:xfrm>
          <a:off x="2861606" y="655918"/>
          <a:ext cx="243248" cy="284554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1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>
        <a:off x="2861606" y="655918"/>
        <a:ext cx="243248" cy="284554"/>
      </dsp:txXfrm>
    </dsp:sp>
    <dsp:sp modelId="{552FB8E7-A5FB-4CC3-94C3-CE0BDF19F9F1}">
      <dsp:nvSpPr>
        <dsp:cNvPr id="7" name="圆角矩形 6"/>
        <dsp:cNvSpPr/>
      </dsp:nvSpPr>
      <dsp:spPr bwMode="white">
        <a:xfrm>
          <a:off x="3212709" y="235585"/>
          <a:ext cx="1147396" cy="1125220"/>
        </a:xfrm>
        <a:prstGeom prst="roundRect">
          <a:avLst>
            <a:gd name="adj" fmla="val 10000"/>
          </a:avLst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开通直播</a:t>
          </a:r>
          <a:endParaRPr lang="zh-CN" altLang="en-US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带货功能</a:t>
          </a:r>
        </a:p>
      </dsp:txBody>
      <dsp:txXfrm>
        <a:off x="3212709" y="235585"/>
        <a:ext cx="1147396" cy="1125220"/>
      </dsp:txXfrm>
    </dsp:sp>
    <dsp:sp modelId="{353C3794-50AA-4D44-83C9-CE28317C3317}">
      <dsp:nvSpPr>
        <dsp:cNvPr id="8" name="右箭头 7"/>
        <dsp:cNvSpPr/>
      </dsp:nvSpPr>
      <dsp:spPr bwMode="white">
        <a:xfrm>
          <a:off x="4467961" y="655918"/>
          <a:ext cx="243248" cy="284554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2">
            <a:tint val="60000"/>
          </a:schemeClr>
        </a:lnRef>
        <a:fillRef idx="1">
          <a:schemeClr val="accent2">
            <a:tint val="60000"/>
          </a:schemeClr>
        </a:fillRef>
        <a:effectRef idx="1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1100"/>
          </a:lvl1pPr>
          <a:lvl2pPr marL="57150" indent="-57150" algn="ctr">
            <a:defRPr sz="900"/>
          </a:lvl2pPr>
          <a:lvl3pPr marL="114300" indent="-57150" algn="ctr">
            <a:defRPr sz="900"/>
          </a:lvl3pPr>
          <a:lvl4pPr marL="171450" indent="-57150" algn="ctr">
            <a:defRPr sz="900"/>
          </a:lvl4pPr>
          <a:lvl5pPr marL="228600" indent="-57150" algn="ctr">
            <a:defRPr sz="900"/>
          </a:lvl5pPr>
          <a:lvl6pPr marL="285750" indent="-57150" algn="ctr">
            <a:defRPr sz="900"/>
          </a:lvl6pPr>
          <a:lvl7pPr marL="342900" indent="-57150" algn="ctr">
            <a:defRPr sz="900"/>
          </a:lvl7pPr>
          <a:lvl8pPr marL="400050" indent="-57150" algn="ctr">
            <a:defRPr sz="900"/>
          </a:lvl8pPr>
          <a:lvl9pPr marL="457200" indent="-57150" algn="ctr">
            <a:defRPr sz="9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/>
        </a:p>
      </dsp:txBody>
      <dsp:txXfrm>
        <a:off x="4467961" y="655918"/>
        <a:ext cx="243248" cy="284554"/>
      </dsp:txXfrm>
    </dsp:sp>
    <dsp:sp modelId="{A1E15D63-E1FF-4A28-A04F-A2B65927BC31}">
      <dsp:nvSpPr>
        <dsp:cNvPr id="9" name="圆角矩形 8"/>
        <dsp:cNvSpPr/>
      </dsp:nvSpPr>
      <dsp:spPr bwMode="white">
        <a:xfrm>
          <a:off x="4819064" y="235585"/>
          <a:ext cx="1147396" cy="1125220"/>
        </a:xfrm>
        <a:prstGeom prst="roundRect">
          <a:avLst>
            <a:gd name="adj" fmla="val 10000"/>
          </a:avLst>
        </a:prstGeom>
      </dsp:spPr>
      <dsp:style>
        <a:lnRef idx="3">
          <a:schemeClr val="lt1"/>
        </a:lnRef>
        <a:fillRef idx="1">
          <a:schemeClr val="accent2"/>
        </a:fillRef>
        <a:effectRef idx="1">
          <a:scrgbClr r="0" g="0" b="0"/>
        </a:effectRef>
        <a:fontRef idx="minor">
          <a:schemeClr val="lt1"/>
        </a:fontRef>
      </dsp:style>
      <dsp:txBody>
        <a:bodyPr vert="horz" wrap="square" lIns="68580" tIns="68580" rIns="68580" bIns="68580" anchor="ctr"/>
        <a:lstStyle>
          <a:lvl1pPr algn="ctr">
            <a:defRPr sz="18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进行试播</a:t>
          </a:r>
          <a:endParaRPr lang="zh-CN" altLang="en-US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/>
            <a:t>开启常态直播带货</a:t>
          </a:r>
        </a:p>
      </dsp:txBody>
      <dsp:txXfrm>
        <a:off x="4819064" y="235585"/>
        <a:ext cx="1147396" cy="11252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748" cy="540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18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16573" y="0"/>
            <a:ext cx="2919748" cy="540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18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234923"/>
            <a:ext cx="2919748" cy="540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8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16573" y="10234923"/>
            <a:ext cx="2919748" cy="540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8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8988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405038"/>
            <a:ext cx="12192000" cy="65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81" y="0"/>
            <a:ext cx="1218988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884" y="260353"/>
            <a:ext cx="1439333" cy="440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117172"/>
            <a:ext cx="12192000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5" y="2130431"/>
            <a:ext cx="10363201" cy="146990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3" y="3885633"/>
            <a:ext cx="8534400" cy="1753651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5365" indent="0" algn="ctr">
              <a:buNone/>
              <a:defRPr/>
            </a:lvl6pPr>
            <a:lvl7pPr marL="2742565" indent="0" algn="ctr">
              <a:buNone/>
              <a:defRPr/>
            </a:lvl7pPr>
            <a:lvl8pPr marL="3199765" indent="0" algn="ctr">
              <a:buNone/>
              <a:defRPr/>
            </a:lvl8pPr>
            <a:lvl9pPr marL="3656965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4882C-280D-4FC2-B4B4-33BD36BA9CE6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008A4-FC93-4635-A652-67004E9F8CAB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B9E16-6EB6-4B16-A33B-7E9BD1952661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90608-758E-4D97-9AA7-E69DBF7357ED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7" y="4406616"/>
            <a:ext cx="10363201" cy="136291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7" y="2907253"/>
            <a:ext cx="10363201" cy="149936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900"/>
            </a:lvl2pPr>
            <a:lvl3pPr marL="914400" indent="0">
              <a:buNone/>
              <a:defRPr sz="16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  <a:lvl6pPr marL="2285365" indent="0">
              <a:buNone/>
              <a:defRPr sz="1500"/>
            </a:lvl6pPr>
            <a:lvl7pPr marL="2742565" indent="0">
              <a:buNone/>
              <a:defRPr sz="1500"/>
            </a:lvl7pPr>
            <a:lvl8pPr marL="3199765" indent="0">
              <a:buNone/>
              <a:defRPr sz="1500"/>
            </a:lvl8pPr>
            <a:lvl9pPr marL="3656965" indent="0">
              <a:buNone/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19DFA-B2D3-4781-B8E1-EA6546C15B61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BC0BA6-2540-47AC-8CA5-C2A89773418A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1" y="1600156"/>
            <a:ext cx="5384800" cy="45260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1" y="1600156"/>
            <a:ext cx="5384800" cy="45260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F1449-FD32-49AB-B1BF-EA5F0D72CD34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B307C-CA74-4B2F-A4A1-50515C39668C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029"/>
            <a:ext cx="5386917" cy="64037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5396"/>
            <a:ext cx="5386917" cy="39507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4" y="1535029"/>
            <a:ext cx="5389033" cy="64037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4" y="2175396"/>
            <a:ext cx="5389033" cy="39507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40BB4-98E4-4FF0-B2DA-FF0139E13A92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DF6F4-3AFC-4A71-B447-956F46123087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74CB-8ABF-472E-B9E0-3667D7144F91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791DC-9CEC-4F69-8E83-C54971809422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5C26A-0BA0-4039-ABFF-CDF2647E9021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DD342-B3D1-405F-89EA-E439DBE67A34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2893"/>
            <a:ext cx="4011084" cy="116289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2895"/>
            <a:ext cx="6815667" cy="58532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797"/>
            <a:ext cx="4011084" cy="4690359"/>
          </a:xfrm>
        </p:spPr>
        <p:txBody>
          <a:bodyPr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0716B-2E66-4A09-B286-3EE77F020852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62F43D-0032-4F6A-8712-31D13F6F4F44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449"/>
            <a:ext cx="7315200" cy="56749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466"/>
            <a:ext cx="7315200" cy="41151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945"/>
            <a:ext cx="7315200" cy="804727"/>
          </a:xfrm>
        </p:spPr>
        <p:txBody>
          <a:bodyPr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967C-5D7A-4F16-BCC9-DEF751016D7C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8D50E-671C-4B1E-B694-2B33AB10713C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86B13-89CE-47A5-A78B-C508B37736A9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35B2D-F451-4E38-819E-06813C34A083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1" y="274449"/>
            <a:ext cx="2743200" cy="585170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99" y="274449"/>
            <a:ext cx="8026401" cy="585170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692F6-3693-41E5-B573-FA26D76B7E46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8BB928-9D12-42CE-9B42-D6098B3FA5B3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3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2" tIns="60950" rIns="121902" bIns="6095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3" y="1600201"/>
            <a:ext cx="10972800" cy="4525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2" tIns="60950" rIns="121902" bIns="6095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4" y="6246285"/>
            <a:ext cx="2844799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02" tIns="60950" rIns="121902" bIns="60950" numCol="1" anchor="t" anchorCtr="0" compatLnSpc="1"/>
          <a:lstStyle>
            <a:lvl1pPr eaLnBrk="1" hangingPunct="1">
              <a:defRPr sz="15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FBB27B-4BD6-4B6A-9667-130F3569456B}" type="datetimeFigureOut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3" y="6246285"/>
            <a:ext cx="3860800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02" tIns="60950" rIns="121902" bIns="60950" numCol="1" anchor="t" anchorCtr="0" compatLnSpc="1"/>
          <a:lstStyle>
            <a:lvl1pPr algn="ctr" eaLnBrk="1" hangingPunct="1">
              <a:defRPr sz="15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5" y="6246285"/>
            <a:ext cx="2844799" cy="47625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21902" tIns="60950" rIns="121902" bIns="60950" numCol="1" anchor="t" anchorCtr="0" compatLnSpc="1"/>
          <a:lstStyle>
            <a:lvl1pPr algn="r" eaLnBrk="1" hangingPunct="1">
              <a:defRPr sz="13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85530D-FD4F-46B2-AC51-CEBDCD7E9742}" type="slidenum">
              <a:rPr lang="zh-CN" altLang="en-US" smtClean="0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396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16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836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5565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tags" Target="../tags/tag13.xml"/><Relationship Id="rId7" Type="http://schemas.openxmlformats.org/officeDocument/2006/relationships/image" Target="../media/image7.jpeg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0" Type="http://schemas.openxmlformats.org/officeDocument/2006/relationships/notesSlide" Target="../notesSlides/notesSlide5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8" Type="http://schemas.openxmlformats.org/officeDocument/2006/relationships/notesSlide" Target="../notesSlides/notesSlide6.xml"/><Relationship Id="rId17" Type="http://schemas.openxmlformats.org/officeDocument/2006/relationships/slideLayout" Target="../slideLayouts/slideLayout10.xml"/><Relationship Id="rId16" Type="http://schemas.openxmlformats.org/officeDocument/2006/relationships/tags" Target="../tags/tag29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tags" Target="../tags/tag35.xml"/><Relationship Id="rId7" Type="http://schemas.openxmlformats.org/officeDocument/2006/relationships/image" Target="../media/image9.jpeg"/><Relationship Id="rId6" Type="http://schemas.openxmlformats.org/officeDocument/2006/relationships/tags" Target="../tags/tag34.xml"/><Relationship Id="rId5" Type="http://schemas.openxmlformats.org/officeDocument/2006/relationships/image" Target="../media/image8.jpeg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5" Type="http://schemas.openxmlformats.org/officeDocument/2006/relationships/slideLayout" Target="../slideLayouts/slideLayout10.xml"/><Relationship Id="rId14" Type="http://schemas.openxmlformats.org/officeDocument/2006/relationships/tags" Target="../tags/tag37.xml"/><Relationship Id="rId13" Type="http://schemas.openxmlformats.org/officeDocument/2006/relationships/image" Target="../media/image13.jpeg"/><Relationship Id="rId12" Type="http://schemas.openxmlformats.org/officeDocument/2006/relationships/image" Target="../media/image12.jpeg"/><Relationship Id="rId11" Type="http://schemas.openxmlformats.org/officeDocument/2006/relationships/image" Target="../media/image11.jpeg"/><Relationship Id="rId10" Type="http://schemas.openxmlformats.org/officeDocument/2006/relationships/tags" Target="../tags/tag36.xml"/><Relationship Id="rId1" Type="http://schemas.openxmlformats.org/officeDocument/2006/relationships/tags" Target="../tags/tag30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image" Target="../media/image19.jpeg"/><Relationship Id="rId7" Type="http://schemas.openxmlformats.org/officeDocument/2006/relationships/image" Target="../media/image18.jpeg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10.xml"/><Relationship Id="rId1" Type="http://schemas.openxmlformats.org/officeDocument/2006/relationships/tags" Target="../tags/tag41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tags" Target="../tags/tag4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image" Target="../media/image33.jpeg"/><Relationship Id="rId7" Type="http://schemas.openxmlformats.org/officeDocument/2006/relationships/image" Target="../media/image32.jpeg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tags" Target="../tags/tag51.xml"/><Relationship Id="rId2" Type="http://schemas.openxmlformats.org/officeDocument/2006/relationships/image" Target="../media/image28.jpeg"/><Relationship Id="rId10" Type="http://schemas.openxmlformats.org/officeDocument/2006/relationships/notesSlide" Target="../notesSlides/notesSlide10.xml"/><Relationship Id="rId1" Type="http://schemas.openxmlformats.org/officeDocument/2006/relationships/tags" Target="../tags/tag50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36.jpeg"/><Relationship Id="rId5" Type="http://schemas.openxmlformats.org/officeDocument/2006/relationships/tags" Target="../tags/tag54.xml"/><Relationship Id="rId4" Type="http://schemas.openxmlformats.org/officeDocument/2006/relationships/image" Target="../media/image35.jpeg"/><Relationship Id="rId3" Type="http://schemas.openxmlformats.org/officeDocument/2006/relationships/tags" Target="../tags/tag53.xml"/><Relationship Id="rId2" Type="http://schemas.openxmlformats.org/officeDocument/2006/relationships/image" Target="../media/image34.jpeg"/><Relationship Id="rId1" Type="http://schemas.openxmlformats.org/officeDocument/2006/relationships/tags" Target="../tags/tag52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39.jpeg"/><Relationship Id="rId5" Type="http://schemas.openxmlformats.org/officeDocument/2006/relationships/tags" Target="../tags/tag57.xml"/><Relationship Id="rId4" Type="http://schemas.openxmlformats.org/officeDocument/2006/relationships/image" Target="../media/image38.jpeg"/><Relationship Id="rId3" Type="http://schemas.openxmlformats.org/officeDocument/2006/relationships/tags" Target="../tags/tag56.xml"/><Relationship Id="rId2" Type="http://schemas.openxmlformats.org/officeDocument/2006/relationships/image" Target="../media/image37.jpeg"/><Relationship Id="rId1" Type="http://schemas.openxmlformats.org/officeDocument/2006/relationships/tags" Target="../tags/tag55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0.xml"/><Relationship Id="rId7" Type="http://schemas.openxmlformats.org/officeDocument/2006/relationships/image" Target="../media/image45.jpeg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tags" Target="../tags/tag62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tags" Target="../tags/tag63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53.jpeg"/><Relationship Id="rId5" Type="http://schemas.openxmlformats.org/officeDocument/2006/relationships/tags" Target="../tags/tag65.xml"/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tags" Target="../tags/tag6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tags" Target="../tags/tag66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image" Target="../media/image63.jpeg"/><Relationship Id="rId7" Type="http://schemas.openxmlformats.org/officeDocument/2006/relationships/image" Target="../media/image62.jpeg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tags" Target="../tags/tag69.xml"/><Relationship Id="rId3" Type="http://schemas.openxmlformats.org/officeDocument/2006/relationships/image" Target="../media/image59.jpeg"/><Relationship Id="rId2" Type="http://schemas.openxmlformats.org/officeDocument/2006/relationships/tags" Target="../tags/tag68.xml"/><Relationship Id="rId10" Type="http://schemas.openxmlformats.org/officeDocument/2006/relationships/notesSlide" Target="../notesSlides/notesSlide14.xml"/><Relationship Id="rId1" Type="http://schemas.openxmlformats.org/officeDocument/2006/relationships/tags" Target="../tags/tag67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image" Target="../media/image67.jpeg"/><Relationship Id="rId7" Type="http://schemas.openxmlformats.org/officeDocument/2006/relationships/tags" Target="../tags/tag76.xml"/><Relationship Id="rId6" Type="http://schemas.openxmlformats.org/officeDocument/2006/relationships/image" Target="../media/image66.jpeg"/><Relationship Id="rId5" Type="http://schemas.openxmlformats.org/officeDocument/2006/relationships/tags" Target="../tags/tag75.xml"/><Relationship Id="rId4" Type="http://schemas.openxmlformats.org/officeDocument/2006/relationships/image" Target="../media/image65.jpeg"/><Relationship Id="rId3" Type="http://schemas.openxmlformats.org/officeDocument/2006/relationships/tags" Target="../tags/tag74.xml"/><Relationship Id="rId2" Type="http://schemas.openxmlformats.org/officeDocument/2006/relationships/image" Target="../media/image64.jpeg"/><Relationship Id="rId12" Type="http://schemas.openxmlformats.org/officeDocument/2006/relationships/slideLayout" Target="../slideLayouts/slideLayout10.xml"/><Relationship Id="rId11" Type="http://schemas.openxmlformats.org/officeDocument/2006/relationships/tags" Target="../tags/tag78.xml"/><Relationship Id="rId10" Type="http://schemas.openxmlformats.org/officeDocument/2006/relationships/image" Target="../media/image68.jpeg"/><Relationship Id="rId1" Type="http://schemas.openxmlformats.org/officeDocument/2006/relationships/tags" Target="../tags/tag73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5" Type="http://schemas.openxmlformats.org/officeDocument/2006/relationships/notesSlide" Target="../notesSlides/notesSlide16.xml"/><Relationship Id="rId24" Type="http://schemas.openxmlformats.org/officeDocument/2006/relationships/slideLayout" Target="../slideLayouts/slideLayout10.xml"/><Relationship Id="rId23" Type="http://schemas.openxmlformats.org/officeDocument/2006/relationships/tags" Target="../tags/tag103.xml"/><Relationship Id="rId22" Type="http://schemas.openxmlformats.org/officeDocument/2006/relationships/tags" Target="../tags/tag102.xml"/><Relationship Id="rId21" Type="http://schemas.openxmlformats.org/officeDocument/2006/relationships/tags" Target="../tags/tag101.xml"/><Relationship Id="rId20" Type="http://schemas.openxmlformats.org/officeDocument/2006/relationships/tags" Target="../tags/tag100.xml"/><Relationship Id="rId2" Type="http://schemas.openxmlformats.org/officeDocument/2006/relationships/tags" Target="../tags/tag82.xml"/><Relationship Id="rId19" Type="http://schemas.openxmlformats.org/officeDocument/2006/relationships/tags" Target="../tags/tag99.xml"/><Relationship Id="rId18" Type="http://schemas.openxmlformats.org/officeDocument/2006/relationships/tags" Target="../tags/tag98.xml"/><Relationship Id="rId17" Type="http://schemas.openxmlformats.org/officeDocument/2006/relationships/tags" Target="../tags/tag97.xml"/><Relationship Id="rId16" Type="http://schemas.openxmlformats.org/officeDocument/2006/relationships/tags" Target="../tags/tag96.xml"/><Relationship Id="rId15" Type="http://schemas.openxmlformats.org/officeDocument/2006/relationships/tags" Target="../tags/tag95.xml"/><Relationship Id="rId14" Type="http://schemas.openxmlformats.org/officeDocument/2006/relationships/tags" Target="../tags/tag9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tags" Target="../tags/tag81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image" Target="../media/image71.jpeg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image" Target="../media/image70.jpeg"/><Relationship Id="rId4" Type="http://schemas.openxmlformats.org/officeDocument/2006/relationships/tags" Target="../tags/tag106.xml"/><Relationship Id="rId3" Type="http://schemas.openxmlformats.org/officeDocument/2006/relationships/image" Target="../media/image69.jpeg"/><Relationship Id="rId2" Type="http://schemas.openxmlformats.org/officeDocument/2006/relationships/tags" Target="../tags/tag105.xml"/><Relationship Id="rId15" Type="http://schemas.openxmlformats.org/officeDocument/2006/relationships/notesSlide" Target="../notesSlides/notesSlide17.xml"/><Relationship Id="rId14" Type="http://schemas.openxmlformats.org/officeDocument/2006/relationships/slideLayout" Target="../slideLayouts/slideLayout10.xml"/><Relationship Id="rId13" Type="http://schemas.openxmlformats.org/officeDocument/2006/relationships/tags" Target="../tags/tag112.xml"/><Relationship Id="rId12" Type="http://schemas.openxmlformats.org/officeDocument/2006/relationships/tags" Target="../tags/tag111.xml"/><Relationship Id="rId11" Type="http://schemas.openxmlformats.org/officeDocument/2006/relationships/image" Target="../media/image72.jpeg"/><Relationship Id="rId10" Type="http://schemas.openxmlformats.org/officeDocument/2006/relationships/tags" Target="../tags/tag110.xml"/><Relationship Id="rId1" Type="http://schemas.openxmlformats.org/officeDocument/2006/relationships/tags" Target="../tags/tag104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image" Target="../media/image73.jpeg"/><Relationship Id="rId6" Type="http://schemas.openxmlformats.org/officeDocument/2006/relationships/tags" Target="../tags/tag113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3" Type="http://schemas.openxmlformats.org/officeDocument/2006/relationships/notesSlide" Target="../notesSlides/notesSlide18.xml"/><Relationship Id="rId12" Type="http://schemas.openxmlformats.org/officeDocument/2006/relationships/slideLayout" Target="../slideLayouts/slideLayout10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diagramData" Target="../diagrams/data1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77.jpeg"/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image" Target="../media/image7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87.jpeg"/><Relationship Id="rId5" Type="http://schemas.openxmlformats.org/officeDocument/2006/relationships/tags" Target="../tags/tag119.xml"/><Relationship Id="rId4" Type="http://schemas.openxmlformats.org/officeDocument/2006/relationships/image" Target="../media/image86.jpeg"/><Relationship Id="rId3" Type="http://schemas.openxmlformats.org/officeDocument/2006/relationships/tags" Target="../tags/tag118.xml"/><Relationship Id="rId2" Type="http://schemas.openxmlformats.org/officeDocument/2006/relationships/image" Target="../media/image85.jpeg"/><Relationship Id="rId1" Type="http://schemas.openxmlformats.org/officeDocument/2006/relationships/image" Target="../media/image8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0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22.xml"/><Relationship Id="rId1" Type="http://schemas.openxmlformats.org/officeDocument/2006/relationships/tags" Target="../tags/tag121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image" Target="../media/image91.jpeg"/><Relationship Id="rId7" Type="http://schemas.openxmlformats.org/officeDocument/2006/relationships/tags" Target="../tags/tag126.xml"/><Relationship Id="rId6" Type="http://schemas.openxmlformats.org/officeDocument/2006/relationships/image" Target="../media/image90.jpeg"/><Relationship Id="rId5" Type="http://schemas.openxmlformats.org/officeDocument/2006/relationships/tags" Target="../tags/tag125.xml"/><Relationship Id="rId4" Type="http://schemas.openxmlformats.org/officeDocument/2006/relationships/image" Target="../media/image89.jpeg"/><Relationship Id="rId3" Type="http://schemas.openxmlformats.org/officeDocument/2006/relationships/tags" Target="../tags/tag124.xml"/><Relationship Id="rId2" Type="http://schemas.openxmlformats.org/officeDocument/2006/relationships/image" Target="../media/image88.jpeg"/><Relationship Id="rId17" Type="http://schemas.openxmlformats.org/officeDocument/2006/relationships/notesSlide" Target="../notesSlides/notesSlide24.xml"/><Relationship Id="rId16" Type="http://schemas.openxmlformats.org/officeDocument/2006/relationships/slideLayout" Target="../slideLayouts/slideLayout10.xml"/><Relationship Id="rId15" Type="http://schemas.openxmlformats.org/officeDocument/2006/relationships/image" Target="../media/image95.jpeg"/><Relationship Id="rId14" Type="http://schemas.openxmlformats.org/officeDocument/2006/relationships/image" Target="../media/image94.jpeg"/><Relationship Id="rId13" Type="http://schemas.openxmlformats.org/officeDocument/2006/relationships/tags" Target="../tags/tag129.xml"/><Relationship Id="rId12" Type="http://schemas.openxmlformats.org/officeDocument/2006/relationships/image" Target="../media/image93.jpeg"/><Relationship Id="rId11" Type="http://schemas.openxmlformats.org/officeDocument/2006/relationships/tags" Target="../tags/tag128.xml"/><Relationship Id="rId10" Type="http://schemas.openxmlformats.org/officeDocument/2006/relationships/image" Target="../media/image92.jpeg"/><Relationship Id="rId1" Type="http://schemas.openxmlformats.org/officeDocument/2006/relationships/tags" Target="../tags/tag123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31.xml"/><Relationship Id="rId1" Type="http://schemas.openxmlformats.org/officeDocument/2006/relationships/tags" Target="../tags/tag130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8.jpeg"/><Relationship Id="rId8" Type="http://schemas.openxmlformats.org/officeDocument/2006/relationships/tags" Target="../tags/tag137.xml"/><Relationship Id="rId7" Type="http://schemas.openxmlformats.org/officeDocument/2006/relationships/image" Target="../media/image97.jpeg"/><Relationship Id="rId6" Type="http://schemas.openxmlformats.org/officeDocument/2006/relationships/tags" Target="../tags/tag136.xml"/><Relationship Id="rId5" Type="http://schemas.openxmlformats.org/officeDocument/2006/relationships/image" Target="../media/image96.jpeg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7" Type="http://schemas.openxmlformats.org/officeDocument/2006/relationships/slideLayout" Target="../slideLayouts/slideLayout10.xml"/><Relationship Id="rId16" Type="http://schemas.openxmlformats.org/officeDocument/2006/relationships/tags" Target="../tags/tag141.xml"/><Relationship Id="rId15" Type="http://schemas.openxmlformats.org/officeDocument/2006/relationships/image" Target="../media/image101.jpeg"/><Relationship Id="rId14" Type="http://schemas.openxmlformats.org/officeDocument/2006/relationships/tags" Target="../tags/tag140.xml"/><Relationship Id="rId13" Type="http://schemas.openxmlformats.org/officeDocument/2006/relationships/image" Target="../media/image100.jpeg"/><Relationship Id="rId12" Type="http://schemas.openxmlformats.org/officeDocument/2006/relationships/tags" Target="../tags/tag139.xml"/><Relationship Id="rId11" Type="http://schemas.openxmlformats.org/officeDocument/2006/relationships/image" Target="../media/image99.jpeg"/><Relationship Id="rId10" Type="http://schemas.openxmlformats.org/officeDocument/2006/relationships/tags" Target="../tags/tag138.xml"/><Relationship Id="rId1" Type="http://schemas.openxmlformats.org/officeDocument/2006/relationships/tags" Target="../tags/tag132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6.jpeg"/><Relationship Id="rId8" Type="http://schemas.openxmlformats.org/officeDocument/2006/relationships/image" Target="../media/image105.jpeg"/><Relationship Id="rId7" Type="http://schemas.openxmlformats.org/officeDocument/2006/relationships/image" Target="../media/image104.jpeg"/><Relationship Id="rId6" Type="http://schemas.openxmlformats.org/officeDocument/2006/relationships/image" Target="../media/image103.jpeg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image" Target="../media/image102.jpeg"/><Relationship Id="rId12" Type="http://schemas.openxmlformats.org/officeDocument/2006/relationships/slideLayout" Target="../slideLayouts/slideLayout10.xml"/><Relationship Id="rId11" Type="http://schemas.openxmlformats.org/officeDocument/2006/relationships/tags" Target="../tags/tag146.xml"/><Relationship Id="rId10" Type="http://schemas.openxmlformats.org/officeDocument/2006/relationships/image" Target="../media/image107.jpeg"/><Relationship Id="rId1" Type="http://schemas.openxmlformats.org/officeDocument/2006/relationships/tags" Target="../tags/tag142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49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5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"/>
            <a:ext cx="3499485" cy="1028065"/>
          </a:xfrm>
          <a:prstGeom prst="rect">
            <a:avLst/>
          </a:prstGeom>
          <a:solidFill>
            <a:srgbClr val="9A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322451" y="191099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2"/>
          <p:cNvSpPr txBox="1"/>
          <p:nvPr/>
        </p:nvSpPr>
        <p:spPr>
          <a:xfrm>
            <a:off x="4383028" y="2001939"/>
            <a:ext cx="5551252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2.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营 销 策 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1303" y="2931073"/>
            <a:ext cx="1755615" cy="1074420"/>
          </a:xfrm>
          <a:prstGeom prst="rect">
            <a:avLst/>
          </a:prstGeom>
          <a:noFill/>
        </p:spPr>
        <p:txBody>
          <a:bodyPr wrap="square" lIns="121904" tIns="60952" rIns="121904" bIns="60952">
            <a:spAutoFit/>
          </a:bodyPr>
          <a:lstStyle/>
          <a:p>
            <a:pPr>
              <a:defRPr/>
            </a:pPr>
            <a:r>
              <a:rPr lang="zh-CN" altLang="en-US" sz="3100" b="1" dirty="0">
                <a:solidFill>
                  <a:srgbClr val="000000">
                    <a:lumMod val="75000"/>
                    <a:lumOff val="25000"/>
                  </a:srgb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目    录</a:t>
            </a:r>
            <a:endParaRPr lang="zh-CN" altLang="en-US" sz="3100" b="1" dirty="0">
              <a:solidFill>
                <a:srgbClr val="000000">
                  <a:lumMod val="75000"/>
                  <a:lumOff val="25000"/>
                </a:srgb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322451" y="3806373"/>
            <a:ext cx="6057265" cy="567872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"/>
          <p:cNvSpPr txBox="1"/>
          <p:nvPr/>
        </p:nvSpPr>
        <p:spPr>
          <a:xfrm>
            <a:off x="4383028" y="2950969"/>
            <a:ext cx="5465425" cy="397510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3.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媒 体 版 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7" name="文本框 12"/>
          <p:cNvSpPr txBox="1"/>
          <p:nvPr/>
        </p:nvSpPr>
        <p:spPr>
          <a:xfrm>
            <a:off x="4383029" y="4876326"/>
            <a:ext cx="5551251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5.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费 用 预 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322451" y="478853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322451" y="2865030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585847" y="1169040"/>
            <a:ext cx="22860" cy="4848225"/>
          </a:xfrm>
          <a:prstGeom prst="line">
            <a:avLst/>
          </a:prstGeom>
          <a:noFill/>
          <a:ln w="28575" cap="flat" cmpd="sng" algn="ctr">
            <a:solidFill>
              <a:srgbClr val="990000"/>
            </a:solidFill>
            <a:prstDash val="solid"/>
            <a:miter lim="800000"/>
          </a:ln>
          <a:effectLst/>
        </p:spPr>
      </p:cxnSp>
      <p:sp>
        <p:nvSpPr>
          <p:cNvPr id="11" name="文本框 12"/>
          <p:cNvSpPr txBox="1"/>
          <p:nvPr/>
        </p:nvSpPr>
        <p:spPr>
          <a:xfrm>
            <a:off x="4383030" y="3899357"/>
            <a:ext cx="5465424" cy="397510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4.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美 陈 版 块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322451" y="95695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83028" y="983060"/>
            <a:ext cx="5551252" cy="459105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</a:t>
            </a:r>
            <a:r>
              <a:rPr lang="en-US" altLang="zh-CN" sz="2000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1.  </a:t>
            </a:r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研判及指标</a:t>
            </a:r>
            <a:endParaRPr lang="zh-CN" altLang="en-US" sz="2400" b="1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1"/>
            </p:custDataLst>
          </p:nvPr>
        </p:nvSpPr>
        <p:spPr>
          <a:xfrm>
            <a:off x="4322451" y="571944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2"/>
          <p:cNvSpPr txBox="1"/>
          <p:nvPr>
            <p:custDataLst>
              <p:tags r:id="rId2"/>
            </p:custDataLst>
          </p:nvPr>
        </p:nvSpPr>
        <p:spPr>
          <a:xfrm>
            <a:off x="4383029" y="5789456"/>
            <a:ext cx="5551251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6.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执 行 分 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107315" y="715010"/>
          <a:ext cx="11994515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065"/>
                <a:gridCol w="2276475"/>
                <a:gridCol w="8435975"/>
              </a:tblGrid>
              <a:tr h="4165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项目名称</a:t>
                      </a:r>
                      <a:endParaRPr lang="zh-CN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2022</a:t>
                      </a: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年</a:t>
                      </a: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3</a:t>
                      </a: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月活动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活动详情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</a:tr>
              <a:tr h="10280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万象城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白色情人节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/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春日打卡图鉴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SP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①</a:t>
                      </a:r>
                      <a:r>
                        <a:rPr lang="zh-CN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女生节限定礼遇：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倍积分，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10000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积分兑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50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元代金券，满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1000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减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、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80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团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、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750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团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1000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，满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666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赠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张电影票；②银行助力（招商：新用户办卡赠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代金券，浦发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300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减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66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，餐饮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减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66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，建行：零售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600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减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166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，餐饮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166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减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66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，超市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减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16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）；③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任意消费并积分可参与抽奖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3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次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12217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万达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无限生机嗨购节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SP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：①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幸运大抽奖（单笔消费满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314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元可抽奖一次）；②超多品牌特惠来袭：23家餐饮免费赠菜；③华润万家指定商品均价9.9元；④超级干饭卡50团100，1元购干饭权益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PR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：①草莓艺术节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 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②口袋森林萌宠乐园 零距离撸宠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11912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勒泰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无限生机嗨购节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SP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：①女王节3.8元/38元好物专享秒杀；②满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299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赠伴手礼、积分兑礼；③</a:t>
                      </a:r>
                      <a:r>
                        <a:rPr lang="zh-CN" altLang="en-US" sz="14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方正清刻本悦宋简体" panose="02000000000000000000" charset="-122"/>
                          <a:sym typeface="+mn-ea"/>
                        </a:rPr>
                        <a:t>万兔福利社：</a:t>
                      </a:r>
                      <a:r>
                        <a:rPr lang="en-US" altLang="zh-CN" sz="14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方正清刻本悦宋简体" panose="02000000000000000000" charset="-122"/>
                          <a:sym typeface="+mn-ea"/>
                        </a:rPr>
                        <a:t>1</a:t>
                      </a:r>
                      <a:r>
                        <a:rPr lang="zh-CN" altLang="en-US" sz="14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方正清刻本悦宋简体" panose="02000000000000000000" charset="-122"/>
                          <a:sym typeface="+mn-ea"/>
                        </a:rPr>
                        <a:t>、免费影票任性兑，</a:t>
                      </a:r>
                      <a:r>
                        <a:rPr lang="en-US" altLang="zh-CN" sz="14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方正清刻本悦宋简体" panose="02000000000000000000" charset="-122"/>
                          <a:sym typeface="+mn-ea"/>
                        </a:rPr>
                        <a:t>2</a:t>
                      </a:r>
                      <a:r>
                        <a:rPr lang="zh-CN" altLang="en-US" sz="14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方正清刻本悦宋简体" panose="02000000000000000000" charset="-122"/>
                          <a:sym typeface="+mn-ea"/>
                        </a:rPr>
                        <a:t>、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精选好物低至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3.14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折，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3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、线上互动送好礼；④蓝色星期二，指定娱乐体验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5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折，餐饮低至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6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折起；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PR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：①万达宝贝王8周年庆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 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②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3.8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节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手工口红亲子插花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银泰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了不起的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WOMEN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SP</a:t>
                      </a:r>
                      <a:r>
                        <a:rPr lang="zh-CN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：①女神节积分加倍；②了不起的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“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悦己券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”8.8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团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38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；③银行助力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 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女神季，中信银行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50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团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美食券，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80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团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美食券；④新店开业储值赠礼</a:t>
                      </a:r>
                      <a:endParaRPr lang="zh-CN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PR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：①华北时装周模特海选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9766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吾悦</a:t>
                      </a:r>
                      <a:endParaRPr lang="zh-CN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青春由你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SP</a:t>
                      </a:r>
                      <a:r>
                        <a:rPr lang="zh-CN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：①服饰、黄金珠宝、美妆、餐饮折扣大促；②打卡勒泰赢缤纷好礼，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3.8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当天享双倍积分</a:t>
                      </a:r>
                      <a:r>
                        <a:rPr lang="zh-CN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③文末互动赠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UME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影票；</a:t>
                      </a:r>
                      <a:endParaRPr lang="zh-CN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PR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：①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GD</a:t>
                      </a:r>
                      <a:r>
                        <a:rPr lang="zh-CN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春日π对，拍照打卡、现场互动好礼赢不停；春日奇幻商店：集碎片赢好礼；②风筝彩绘DIY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  </a:t>
                      </a:r>
                      <a:r>
                        <a:rPr lang="zh-CN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③石家庄宠物领养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日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97790" y="810895"/>
          <a:ext cx="11994515" cy="5502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360"/>
                <a:gridCol w="1261745"/>
                <a:gridCol w="1033145"/>
                <a:gridCol w="1181735"/>
                <a:gridCol w="1347470"/>
                <a:gridCol w="1305560"/>
                <a:gridCol w="1034415"/>
                <a:gridCol w="979170"/>
                <a:gridCol w="1354455"/>
                <a:gridCol w="1394460"/>
              </a:tblGrid>
              <a:tr h="499745">
                <a:tc gridSpan="10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2023</a:t>
                      </a:r>
                      <a:r>
                        <a:rPr lang="zh-CN" altLang="en-US" dirty="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年</a:t>
                      </a:r>
                      <a:r>
                        <a:rPr lang="en-US" altLang="zh-CN" dirty="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3</a:t>
                      </a:r>
                      <a:r>
                        <a:rPr lang="zh-CN" altLang="en-US" dirty="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月</a:t>
                      </a:r>
                      <a:r>
                        <a:rPr lang="en-US" altLang="zh-CN" dirty="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KPI</a:t>
                      </a:r>
                      <a:r>
                        <a:rPr lang="zh-CN" altLang="en-US" dirty="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指标</a:t>
                      </a:r>
                      <a:endParaRPr lang="zh-CN" altLang="en-US" dirty="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98475">
                <a:tc rowSpan="7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KPI</a:t>
                      </a: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指标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类别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客流指标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销售指标</a:t>
                      </a: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（含超市）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82296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累计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（万人）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日均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（万人）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周间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（日均</a:t>
                      </a: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/</a:t>
                      </a: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万人）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周末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（日均</a:t>
                      </a: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/</a:t>
                      </a: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万人）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累计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（万元）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日均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（万元）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周间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（日均/万元）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周末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（日均/万元）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5753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2023</a:t>
                      </a: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年目标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65.59135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2.11585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1.6534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2.5783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2137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69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59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98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63245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2022</a:t>
                      </a: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年同期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48.5968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1.56764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1.37779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2.1134</a:t>
                      </a:r>
                      <a:endParaRPr lang="en-US" altLang="zh-CN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2121.75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68.44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57.40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100.20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498475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同比增长率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34.97%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20%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22%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0.72%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2.8%</a:t>
                      </a:r>
                      <a:endParaRPr lang="en-US" altLang="zh-CN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 dirty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2.2%</a:t>
                      </a:r>
                      <a:endParaRPr lang="en-US" altLang="zh-CN" sz="1600" dirty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6388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2019</a:t>
                      </a: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年同期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100.7816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3.25102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2.7673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4.26682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4273.39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137.85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113.63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188.72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0038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同比恢复率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65.08%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50%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498475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关键指标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预算指标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费用（万元）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费客比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费销比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499745">
                <a:tc v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v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17.8451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0.27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0.008</a:t>
                      </a:r>
                      <a:endParaRPr lang="en-US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322451" y="191099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2"/>
          <p:cNvSpPr txBox="1"/>
          <p:nvPr/>
        </p:nvSpPr>
        <p:spPr>
          <a:xfrm>
            <a:off x="4383028" y="2001939"/>
            <a:ext cx="5551252" cy="459105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2.  </a:t>
            </a:r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营 销 策 略</a:t>
            </a:r>
            <a:endParaRPr lang="zh-CN" altLang="en-US" sz="2400" b="1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1303" y="2931073"/>
            <a:ext cx="1755615" cy="1074420"/>
          </a:xfrm>
          <a:prstGeom prst="rect">
            <a:avLst/>
          </a:prstGeom>
          <a:noFill/>
        </p:spPr>
        <p:txBody>
          <a:bodyPr wrap="square" lIns="121904" tIns="60952" rIns="121904" bIns="60952">
            <a:spAutoFit/>
          </a:bodyPr>
          <a:lstStyle/>
          <a:p>
            <a:pPr>
              <a:defRPr/>
            </a:pPr>
            <a:r>
              <a:rPr lang="zh-CN" altLang="en-US" sz="3100" b="1" dirty="0">
                <a:solidFill>
                  <a:srgbClr val="000000">
                    <a:lumMod val="75000"/>
                    <a:lumOff val="25000"/>
                  </a:srgb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目    录</a:t>
            </a:r>
            <a:endParaRPr lang="zh-CN" altLang="en-US" sz="3100" b="1" dirty="0">
              <a:solidFill>
                <a:srgbClr val="000000">
                  <a:lumMod val="75000"/>
                  <a:lumOff val="25000"/>
                </a:srgb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322451" y="3806373"/>
            <a:ext cx="6057265" cy="567872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"/>
          <p:cNvSpPr txBox="1"/>
          <p:nvPr/>
        </p:nvSpPr>
        <p:spPr>
          <a:xfrm>
            <a:off x="4383028" y="2950969"/>
            <a:ext cx="5465425" cy="397510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3.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媒 体 版 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7" name="文本框 12"/>
          <p:cNvSpPr txBox="1"/>
          <p:nvPr/>
        </p:nvSpPr>
        <p:spPr>
          <a:xfrm>
            <a:off x="4383029" y="4876326"/>
            <a:ext cx="5551251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5.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费 用 预 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322451" y="478853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322451" y="2865030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585847" y="1169040"/>
            <a:ext cx="22860" cy="4848225"/>
          </a:xfrm>
          <a:prstGeom prst="line">
            <a:avLst/>
          </a:prstGeom>
          <a:noFill/>
          <a:ln w="28575" cap="flat" cmpd="sng" algn="ctr">
            <a:solidFill>
              <a:srgbClr val="990000"/>
            </a:solidFill>
            <a:prstDash val="solid"/>
            <a:miter lim="800000"/>
          </a:ln>
          <a:effectLst/>
        </p:spPr>
      </p:cxnSp>
      <p:sp>
        <p:nvSpPr>
          <p:cNvPr id="11" name="文本框 12"/>
          <p:cNvSpPr txBox="1"/>
          <p:nvPr/>
        </p:nvSpPr>
        <p:spPr>
          <a:xfrm>
            <a:off x="4383030" y="3899357"/>
            <a:ext cx="5465424" cy="397510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4.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美 陈 版 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322451" y="95695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83028" y="1052910"/>
            <a:ext cx="5551252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1.  </a:t>
            </a:r>
            <a:r>
              <a:rPr lang="zh-CN" altLang="en-US" sz="20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研判及指标</a:t>
            </a:r>
            <a:endParaRPr lang="zh-CN" alt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1"/>
            </p:custDataLst>
          </p:nvPr>
        </p:nvSpPr>
        <p:spPr>
          <a:xfrm>
            <a:off x="4322451" y="571944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2"/>
          <p:cNvSpPr txBox="1"/>
          <p:nvPr>
            <p:custDataLst>
              <p:tags r:id="rId2"/>
            </p:custDataLst>
          </p:nvPr>
        </p:nvSpPr>
        <p:spPr>
          <a:xfrm>
            <a:off x="4383029" y="5789456"/>
            <a:ext cx="5551251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6.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执 行 分 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0" y="3276600"/>
            <a:ext cx="12192000" cy="3581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>
            <a:off x="672706" y="4092621"/>
            <a:ext cx="10852150" cy="2249478"/>
          </a:xfrm>
          <a:prstGeom prst="rect">
            <a:avLst/>
          </a:prstGeom>
          <a:noFill/>
        </p:spPr>
        <p:txBody>
          <a:bodyPr wrap="square" lIns="101600" tIns="0" rIns="82550" bIns="0" rtlCol="0">
            <a:no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355600" lvl="1" indent="0" algn="l" font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WPS-Numbers" pitchFamily="2" charset="0"/>
              <a:buNone/>
            </a:pPr>
            <a:r>
              <a:rPr lang="zh-CN" altLang="en-US" sz="18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3月万物复苏，一个充满新生和希望的时节，结合当月时令特点策划举办“</a:t>
            </a:r>
            <a:r>
              <a:rPr lang="zh-CN" altLang="en-US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春日焕新计划</a:t>
            </a:r>
            <a:r>
              <a:rPr lang="zh-CN" altLang="en-US" sz="18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”主题活动，以“</a:t>
            </a:r>
            <a:r>
              <a:rPr lang="zh-CN" altLang="en-US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3.8城市女神节</a:t>
            </a:r>
            <a:r>
              <a:rPr lang="zh-CN" altLang="en-US" sz="18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”为核心进行展开，以女性、儿童、家庭为主要客群进行活动铺排，打造“</a:t>
            </a:r>
            <a:r>
              <a:rPr lang="zh-CN" altLang="en-US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春日欢乐派、3.8宠爱秀场、</a:t>
            </a:r>
            <a:r>
              <a:rPr lang="zh-CN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萌动新生</a:t>
            </a:r>
            <a:r>
              <a:rPr lang="zh-CN" altLang="en-US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、春日盛典、悦动春光、爱心领养</a:t>
            </a:r>
            <a:r>
              <a:rPr lang="zh-CN" altLang="en-US" sz="18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”为每周主题进行PR和SP活动的铺排，打造趣味性与互动性兼具的活动，吸引消费者到场参与的同时联动家庭客群营销，提高广场的客流以及销售。</a:t>
            </a:r>
            <a:endParaRPr lang="zh-CN" altLang="en-US" sz="18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grpSp>
        <p:nvGrpSpPr>
          <p:cNvPr id="53" name="组合 52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 rot="10800000">
            <a:off x="781443" y="905123"/>
            <a:ext cx="544546" cy="475173"/>
            <a:chOff x="3213087" y="1347855"/>
            <a:chExt cx="723913" cy="631688"/>
          </a:xfrm>
          <a:solidFill>
            <a:schemeClr val="bg1">
              <a:lumMod val="65000"/>
              <a:alpha val="50000"/>
            </a:schemeClr>
          </a:solidFill>
        </p:grpSpPr>
        <p:sp>
          <p:nvSpPr>
            <p:cNvPr id="54" name="任意多边形: 形状 53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3213087" y="1347855"/>
              <a:ext cx="311295" cy="631688"/>
            </a:xfrm>
            <a:custGeom>
              <a:avLst/>
              <a:gdLst>
                <a:gd name="connsiteX0" fmla="*/ 0 w 311295"/>
                <a:gd name="connsiteY0" fmla="*/ 0 h 631688"/>
                <a:gd name="connsiteX1" fmla="*/ 311295 w 311295"/>
                <a:gd name="connsiteY1" fmla="*/ 0 h 631688"/>
                <a:gd name="connsiteX2" fmla="*/ 311295 w 311295"/>
                <a:gd name="connsiteY2" fmla="*/ 278573 h 631688"/>
                <a:gd name="connsiteX3" fmla="*/ 92015 w 311295"/>
                <a:gd name="connsiteY3" fmla="*/ 631688 h 631688"/>
                <a:gd name="connsiteX4" fmla="*/ 80962 w 311295"/>
                <a:gd name="connsiteY4" fmla="*/ 613739 h 631688"/>
                <a:gd name="connsiteX5" fmla="*/ 33054 w 311295"/>
                <a:gd name="connsiteY5" fmla="*/ 568483 h 631688"/>
                <a:gd name="connsiteX6" fmla="*/ 20355 w 311295"/>
                <a:gd name="connsiteY6" fmla="*/ 561364 h 631688"/>
                <a:gd name="connsiteX7" fmla="*/ 150652 w 311295"/>
                <a:gd name="connsiteY7" fmla="*/ 311295 h 631688"/>
                <a:gd name="connsiteX8" fmla="*/ 0 w 311295"/>
                <a:gd name="connsiteY8" fmla="*/ 311295 h 6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295" h="631688">
                  <a:moveTo>
                    <a:pt x="0" y="0"/>
                  </a:moveTo>
                  <a:lnTo>
                    <a:pt x="311295" y="0"/>
                  </a:lnTo>
                  <a:lnTo>
                    <a:pt x="311295" y="278573"/>
                  </a:lnTo>
                  <a:cubicBezTo>
                    <a:pt x="300365" y="511936"/>
                    <a:pt x="92393" y="629207"/>
                    <a:pt x="92015" y="631688"/>
                  </a:cubicBezTo>
                  <a:lnTo>
                    <a:pt x="80962" y="613739"/>
                  </a:lnTo>
                  <a:cubicBezTo>
                    <a:pt x="67726" y="597568"/>
                    <a:pt x="51617" y="582153"/>
                    <a:pt x="33054" y="568483"/>
                  </a:cubicBezTo>
                  <a:lnTo>
                    <a:pt x="20355" y="561364"/>
                  </a:lnTo>
                  <a:cubicBezTo>
                    <a:pt x="21645" y="561467"/>
                    <a:pt x="135315" y="475631"/>
                    <a:pt x="150652" y="311295"/>
                  </a:cubicBezTo>
                  <a:lnTo>
                    <a:pt x="0" y="311295"/>
                  </a:lnTo>
                  <a:close/>
                </a:path>
              </a:pathLst>
            </a:custGeom>
            <a:solidFill>
              <a:schemeClr val="l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任意多边形: 形状 54"/>
            <p:cNvSpPr>
              <a:spLocks noChangeAspect="1"/>
            </p:cNvSpPr>
            <p:nvPr>
              <p:custDataLst>
                <p:tags r:id="rId5"/>
              </p:custDataLst>
            </p:nvPr>
          </p:nvSpPr>
          <p:spPr>
            <a:xfrm>
              <a:off x="3625705" y="1347855"/>
              <a:ext cx="311295" cy="631688"/>
            </a:xfrm>
            <a:custGeom>
              <a:avLst/>
              <a:gdLst>
                <a:gd name="connsiteX0" fmla="*/ 0 w 311295"/>
                <a:gd name="connsiteY0" fmla="*/ 0 h 631688"/>
                <a:gd name="connsiteX1" fmla="*/ 311295 w 311295"/>
                <a:gd name="connsiteY1" fmla="*/ 0 h 631688"/>
                <a:gd name="connsiteX2" fmla="*/ 311295 w 311295"/>
                <a:gd name="connsiteY2" fmla="*/ 278573 h 631688"/>
                <a:gd name="connsiteX3" fmla="*/ 92015 w 311295"/>
                <a:gd name="connsiteY3" fmla="*/ 631688 h 631688"/>
                <a:gd name="connsiteX4" fmla="*/ 80961 w 311295"/>
                <a:gd name="connsiteY4" fmla="*/ 613739 h 631688"/>
                <a:gd name="connsiteX5" fmla="*/ 33054 w 311295"/>
                <a:gd name="connsiteY5" fmla="*/ 568483 h 631688"/>
                <a:gd name="connsiteX6" fmla="*/ 20355 w 311295"/>
                <a:gd name="connsiteY6" fmla="*/ 561364 h 631688"/>
                <a:gd name="connsiteX7" fmla="*/ 150652 w 311295"/>
                <a:gd name="connsiteY7" fmla="*/ 311295 h 631688"/>
                <a:gd name="connsiteX8" fmla="*/ 0 w 311295"/>
                <a:gd name="connsiteY8" fmla="*/ 311295 h 6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295" h="631688">
                  <a:moveTo>
                    <a:pt x="0" y="0"/>
                  </a:moveTo>
                  <a:lnTo>
                    <a:pt x="311295" y="0"/>
                  </a:lnTo>
                  <a:lnTo>
                    <a:pt x="311295" y="278573"/>
                  </a:lnTo>
                  <a:cubicBezTo>
                    <a:pt x="300365" y="511936"/>
                    <a:pt x="92393" y="629207"/>
                    <a:pt x="92015" y="631688"/>
                  </a:cubicBezTo>
                  <a:lnTo>
                    <a:pt x="80961" y="613739"/>
                  </a:lnTo>
                  <a:cubicBezTo>
                    <a:pt x="67726" y="597568"/>
                    <a:pt x="51617" y="582153"/>
                    <a:pt x="33054" y="568483"/>
                  </a:cubicBezTo>
                  <a:lnTo>
                    <a:pt x="20355" y="561364"/>
                  </a:lnTo>
                  <a:cubicBezTo>
                    <a:pt x="21645" y="561467"/>
                    <a:pt x="135315" y="475631"/>
                    <a:pt x="150652" y="311295"/>
                  </a:cubicBezTo>
                  <a:lnTo>
                    <a:pt x="0" y="311295"/>
                  </a:lnTo>
                  <a:close/>
                </a:path>
              </a:pathLst>
            </a:custGeom>
            <a:solidFill>
              <a:schemeClr val="l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8" name="文本框 57"/>
          <p:cNvSpPr txBox="1"/>
          <p:nvPr>
            <p:custDataLst>
              <p:tags r:id="rId6"/>
            </p:custDataLst>
          </p:nvPr>
        </p:nvSpPr>
        <p:spPr>
          <a:xfrm>
            <a:off x="667144" y="1590519"/>
            <a:ext cx="3632200" cy="1183640"/>
          </a:xfrm>
          <a:prstGeom prst="rect">
            <a:avLst/>
          </a:prstGeom>
          <a:noFill/>
        </p:spPr>
        <p:txBody>
          <a:bodyPr wrap="square" lIns="101600" tIns="38100" rIns="63500" bIns="38100" rtlCol="0" anchor="b" anchorCtr="0">
            <a:noAutofit/>
          </a:bodyPr>
          <a:lstStyle/>
          <a:p>
            <a:pPr marL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Arial" panose="020B0604020202020204" pitchFamily="34" charset="0"/>
              </a:rPr>
              <a:t>活动思路</a:t>
            </a:r>
            <a:endParaRPr lang="zh-CN" altLang="en-US" sz="4800" b="1" spc="26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66690" y="648970"/>
            <a:ext cx="6054090" cy="34143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6690" y="648970"/>
            <a:ext cx="5878195" cy="330517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 spd="med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>
            <p:custDataLst>
              <p:tags r:id="rId1"/>
            </p:custDataLst>
          </p:nvPr>
        </p:nvSpPr>
        <p:spPr>
          <a:xfrm flipH="1">
            <a:off x="617947" y="758013"/>
            <a:ext cx="2411004" cy="43183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14" tIns="57607" rIns="115214" bIns="57607" rtlCol="0" anchor="ctr">
            <a:noAutofit/>
          </a:bodyPr>
          <a:lstStyle/>
          <a:p>
            <a:pPr algn="ctr"/>
            <a:endParaRPr lang="zh-CN" altLang="en-US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2"/>
            </p:custDataLst>
          </p:nvPr>
        </p:nvSpPr>
        <p:spPr>
          <a:xfrm flipH="1">
            <a:off x="2" y="758013"/>
            <a:ext cx="1003216" cy="43183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14" tIns="57607" rIns="115214" bIns="57607" rtlCol="0" anchor="ctr">
            <a:noAutofit/>
          </a:bodyPr>
          <a:lstStyle/>
          <a:p>
            <a:pPr algn="ctr"/>
            <a:endParaRPr lang="zh-CN" altLang="en-US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0282" y="713661"/>
            <a:ext cx="4410636" cy="4972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0" rIns="72000" bIns="360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zh-CN" sz="20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活动规划</a:t>
            </a:r>
            <a:endParaRPr lang="zh-CN" altLang="zh-CN" sz="20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615" y="1297940"/>
            <a:ext cx="2306955" cy="227838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noAutofit/>
          </a:bodyPr>
          <a:lstStyle/>
          <a:p>
            <a:pPr algn="l"/>
            <a:r>
              <a:rPr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3.4-3.5</a:t>
            </a:r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/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PR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活动：春日欢乐派</a:t>
            </a:r>
            <a:endParaRPr lang="zh-CN" altLang="en-US"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打造专场春日欢乐派对，通过歌曲、舞蹈、杂技、乐队演奏等形式，打开春日新的美丽世界，为广场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t</a:t>
            </a:r>
            <a:r>
              <a:rPr lang="zh-CN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提升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客流，助力商家销售。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02735" y="66802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春日焕新计划</a:t>
            </a:r>
            <a:endParaRPr lang="zh-CN" altLang="en-US" sz="28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4"/>
            </p:custDataLst>
          </p:nvPr>
        </p:nvSpPr>
        <p:spPr>
          <a:xfrm>
            <a:off x="83820" y="3963670"/>
            <a:ext cx="2317750" cy="190182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noAutofit/>
          </a:bodyPr>
          <a:lstStyle/>
          <a:p>
            <a:pPr algn="ctr"/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l"/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SP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活动：</a:t>
            </a:r>
            <a:endParaRPr lang="zh-CN" altLang="en-US"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女神专属权益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rPr>
              <a:t>会员积分抽奖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2519680" y="1291590"/>
            <a:ext cx="2306955" cy="2278380"/>
          </a:xfrm>
          <a:prstGeom prst="rect">
            <a:avLst/>
          </a:prstGeom>
          <a:solidFill>
            <a:srgbClr val="F1AFBD"/>
          </a:solidFill>
        </p:spPr>
        <p:txBody>
          <a:bodyPr wrap="square" rtlCol="0">
            <a:noAutofit/>
          </a:bodyPr>
          <a:lstStyle/>
          <a:p>
            <a:pPr algn="l"/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3.8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城市女神节</a:t>
            </a:r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/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PR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活动：</a:t>
            </a:r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宠爱秀场</a:t>
            </a:r>
            <a:endParaRPr lang="zh-CN" altLang="en-US"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联动场内女装品牌举办春季新品发布会，邀请女模现场走秀，进行各品牌服装展示，穿插演艺活动，调动现场气氛，走秀结束后分享女神节巨型蛋糕。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6"/>
            </p:custDataLst>
          </p:nvPr>
        </p:nvSpPr>
        <p:spPr>
          <a:xfrm>
            <a:off x="4937760" y="1281430"/>
            <a:ext cx="2306955" cy="2278380"/>
          </a:xfrm>
          <a:prstGeom prst="rect">
            <a:avLst/>
          </a:prstGeom>
          <a:solidFill>
            <a:srgbClr val="8AC6CD"/>
          </a:solidFill>
        </p:spPr>
        <p:txBody>
          <a:bodyPr wrap="square" rtlCol="0">
            <a:noAutofit/>
          </a:bodyPr>
          <a:lstStyle/>
          <a:p>
            <a:pPr algn="l"/>
            <a:r>
              <a:rPr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</a:t>
            </a:r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11</a:t>
            </a:r>
            <a:r>
              <a:rPr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-3.</a:t>
            </a:r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12</a:t>
            </a:r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/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PR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活动：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萌动新生 </a:t>
            </a:r>
            <a:endParaRPr lang="zh-CN" altLang="en-US"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</a:t>
            </a:r>
            <a:r>
              <a:rPr lang="en-US" altLang="zh-CN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   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“肉”满心意</a:t>
            </a:r>
            <a:endParaRPr lang="zh-CN" altLang="en-US"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正值植树节，中庭摆放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1000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盆多肉，打造活动爆点，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形成事件营销进行广泛传播，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吸引更多顾客进店。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7348220" y="1304925"/>
            <a:ext cx="2306955" cy="22783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noAutofit/>
          </a:bodyPr>
          <a:lstStyle/>
          <a:p>
            <a:pPr algn="l"/>
            <a:r>
              <a:rPr sz="1400" b="1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</a:t>
            </a:r>
            <a:r>
              <a:rPr lang="en-US" sz="1400" b="1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18</a:t>
            </a:r>
            <a:r>
              <a:rPr sz="1400" b="1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-3.</a:t>
            </a:r>
            <a:r>
              <a:rPr lang="en-US" sz="1400" b="1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19</a:t>
            </a:r>
            <a:endParaRPr sz="1400" b="1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/>
            <a:endParaRPr sz="1400" b="1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en-US" sz="1400" b="1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PR</a:t>
            </a:r>
            <a:r>
              <a:rPr lang="zh-CN" altLang="en-US" sz="1400" b="1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活动：春日盛典</a:t>
            </a:r>
            <a:endParaRPr lang="zh-CN" altLang="en-US" sz="1400" b="1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联动场内商家，举办儿童走秀或演艺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等活动</a:t>
            </a:r>
            <a:r>
              <a:rPr 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，聚集中庭现场人气，打造春日盛典，融入其他品类的品牌和产品推介，让商家</a:t>
            </a:r>
            <a:r>
              <a:rPr lang="en-US" alt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“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走出去</a:t>
            </a:r>
            <a:r>
              <a:rPr lang="en-US" alt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”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。</a:t>
            </a:r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8"/>
            </p:custDataLst>
          </p:nvPr>
        </p:nvSpPr>
        <p:spPr>
          <a:xfrm>
            <a:off x="9780270" y="1322705"/>
            <a:ext cx="2306955" cy="2278380"/>
          </a:xfrm>
          <a:prstGeom prst="rect">
            <a:avLst/>
          </a:prstGeom>
          <a:solidFill>
            <a:srgbClr val="FFC000">
              <a:alpha val="69000"/>
            </a:srgbClr>
          </a:solidFill>
        </p:spPr>
        <p:txBody>
          <a:bodyPr wrap="square" rtlCol="0">
            <a:noAutofit/>
          </a:bodyPr>
          <a:lstStyle/>
          <a:p>
            <a:pPr algn="l"/>
            <a:r>
              <a:rPr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</a:t>
            </a:r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25</a:t>
            </a:r>
            <a:r>
              <a:rPr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-3.</a:t>
            </a:r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26</a:t>
            </a:r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/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PR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活动：悦动春光</a:t>
            </a:r>
            <a:endParaRPr lang="zh-CN" altLang="en-US"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联动场内舞蹈类商家，在中庭进行演出表演，既可以增加现场的活动氛围又可以进行招生信息的发布。联合河北爱心团体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组织河北爱心领养日公益活动。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9"/>
            </p:custDataLst>
          </p:nvPr>
        </p:nvSpPr>
        <p:spPr>
          <a:xfrm>
            <a:off x="2508885" y="3916045"/>
            <a:ext cx="2317750" cy="1970405"/>
          </a:xfrm>
          <a:prstGeom prst="rect">
            <a:avLst/>
          </a:prstGeom>
          <a:solidFill>
            <a:srgbClr val="F1AFBD"/>
          </a:solidFill>
        </p:spPr>
        <p:txBody>
          <a:bodyPr wrap="square" rtlCol="0">
            <a:noAutofit/>
          </a:bodyPr>
          <a:lstStyle/>
          <a:p>
            <a:pPr algn="ctr"/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SP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活动：</a:t>
            </a:r>
            <a:endParaRPr lang="zh-CN" altLang="en-US"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女神免费观影福利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0"/>
            </p:custDataLst>
          </p:nvPr>
        </p:nvSpPr>
        <p:spPr>
          <a:xfrm>
            <a:off x="4933950" y="3940175"/>
            <a:ext cx="2317750" cy="1969770"/>
          </a:xfrm>
          <a:prstGeom prst="rect">
            <a:avLst/>
          </a:prstGeom>
          <a:solidFill>
            <a:srgbClr val="8AC6CD"/>
          </a:solidFill>
        </p:spPr>
        <p:txBody>
          <a:bodyPr wrap="square" rtlCol="0">
            <a:noAutofit/>
          </a:bodyPr>
          <a:lstStyle/>
          <a:p>
            <a:pPr algn="ctr"/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SP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活动：</a:t>
            </a:r>
            <a:endParaRPr lang="zh-CN" altLang="en-US"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春日拔草计划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r>
              <a:rPr 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逗趣青蛙巡游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11"/>
            </p:custDataLst>
          </p:nvPr>
        </p:nvSpPr>
        <p:spPr>
          <a:xfrm>
            <a:off x="7359015" y="3916045"/>
            <a:ext cx="2317750" cy="1984375"/>
          </a:xfrm>
          <a:prstGeom prst="rect">
            <a:avLst/>
          </a:prstGeom>
          <a:solidFill>
            <a:srgbClr val="9C9CDF"/>
          </a:solidFill>
        </p:spPr>
        <p:txBody>
          <a:bodyPr wrap="square" rtlCol="0">
            <a:noAutofit/>
          </a:bodyPr>
          <a:lstStyle/>
          <a:p>
            <a:pPr algn="ctr"/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SP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活动：</a:t>
            </a:r>
            <a:endParaRPr lang="zh-CN" altLang="en-US"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l">
              <a:lnSpc>
                <a:spcPct val="100000"/>
              </a:lnSpc>
              <a:buClrTx/>
              <a:buSzTx/>
              <a:buNone/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童玩童趣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algn="l">
              <a:lnSpc>
                <a:spcPct val="100000"/>
              </a:lnSpc>
              <a:buClrTx/>
              <a:buSzTx/>
              <a:buNone/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20团30儿童娱乐券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algn="l">
              <a:lnSpc>
                <a:spcPts val="2500"/>
              </a:lnSpc>
              <a:defRPr/>
            </a:pP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2"/>
            </p:custDataLst>
          </p:nvPr>
        </p:nvSpPr>
        <p:spPr>
          <a:xfrm>
            <a:off x="9784080" y="3916045"/>
            <a:ext cx="2317750" cy="1969135"/>
          </a:xfrm>
          <a:prstGeom prst="rect">
            <a:avLst/>
          </a:prstGeom>
          <a:solidFill>
            <a:srgbClr val="FFD44F"/>
          </a:solidFill>
        </p:spPr>
        <p:txBody>
          <a:bodyPr wrap="square" rtlCol="0">
            <a:noAutofit/>
          </a:bodyPr>
          <a:lstStyle/>
          <a:p>
            <a:pPr algn="ctr"/>
            <a:endParaRPr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SP</a:t>
            </a:r>
            <a:r>
              <a:rPr lang="zh-CN" altLang="en-US" sz="1400" b="1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活动：</a:t>
            </a:r>
            <a:endParaRPr lang="zh-CN" altLang="en-US" sz="1400" b="1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好食光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·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尝鲜季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爱心领养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8630" y="3651250"/>
            <a:ext cx="11356975" cy="197485"/>
            <a:chOff x="738" y="5750"/>
            <a:chExt cx="17885" cy="311"/>
          </a:xfrm>
        </p:grpSpPr>
        <p:cxnSp>
          <p:nvCxnSpPr>
            <p:cNvPr id="3" name="直接箭头连接符 2"/>
            <p:cNvCxnSpPr/>
            <p:nvPr/>
          </p:nvCxnSpPr>
          <p:spPr>
            <a:xfrm flipV="1">
              <a:off x="738" y="5866"/>
              <a:ext cx="17885" cy="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1847" y="5794"/>
              <a:ext cx="266" cy="26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>
              <p:custDataLst>
                <p:tags r:id="rId13"/>
              </p:custDataLst>
            </p:nvPr>
          </p:nvSpPr>
          <p:spPr>
            <a:xfrm>
              <a:off x="5490" y="5761"/>
              <a:ext cx="266" cy="26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>
              <p:custDataLst>
                <p:tags r:id="rId14"/>
              </p:custDataLst>
            </p:nvPr>
          </p:nvSpPr>
          <p:spPr>
            <a:xfrm>
              <a:off x="9357" y="5772"/>
              <a:ext cx="266" cy="26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>
              <p:custDataLst>
                <p:tags r:id="rId15"/>
              </p:custDataLst>
            </p:nvPr>
          </p:nvSpPr>
          <p:spPr>
            <a:xfrm>
              <a:off x="13224" y="5772"/>
              <a:ext cx="266" cy="26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>
              <p:custDataLst>
                <p:tags r:id="rId16"/>
              </p:custDataLst>
            </p:nvPr>
          </p:nvSpPr>
          <p:spPr>
            <a:xfrm>
              <a:off x="16959" y="5750"/>
              <a:ext cx="266" cy="26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>
            <p:custDataLst>
              <p:tags r:id="rId1"/>
            </p:custDataLst>
          </p:nvPr>
        </p:nvSpPr>
        <p:spPr>
          <a:xfrm>
            <a:off x="-1270" y="5223510"/>
            <a:ext cx="1847215" cy="1622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58" h="2510">
                <a:moveTo>
                  <a:pt x="780" y="0"/>
                </a:moveTo>
                <a:cubicBezTo>
                  <a:pt x="1927" y="0"/>
                  <a:pt x="2858" y="931"/>
                  <a:pt x="2858" y="2079"/>
                </a:cubicBezTo>
                <a:cubicBezTo>
                  <a:pt x="2858" y="2222"/>
                  <a:pt x="2843" y="2362"/>
                  <a:pt x="2816" y="2497"/>
                </a:cubicBezTo>
                <a:lnTo>
                  <a:pt x="2813" y="2510"/>
                </a:lnTo>
                <a:lnTo>
                  <a:pt x="0" y="2510"/>
                </a:lnTo>
                <a:lnTo>
                  <a:pt x="0" y="151"/>
                </a:lnTo>
                <a:lnTo>
                  <a:pt x="17" y="144"/>
                </a:lnTo>
                <a:cubicBezTo>
                  <a:pt x="253" y="51"/>
                  <a:pt x="510" y="0"/>
                  <a:pt x="780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0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AutoShape 3"/>
          <p:cNvSpPr>
            <a:spLocks noChangeAspect="1" noChangeArrowheads="1" noTextEdit="1"/>
          </p:cNvSpPr>
          <p:nvPr>
            <p:custDataLst>
              <p:tags r:id="rId2"/>
            </p:custDataLst>
          </p:nvPr>
        </p:nvSpPr>
        <p:spPr bwMode="auto">
          <a:xfrm>
            <a:off x="765810" y="1511300"/>
            <a:ext cx="67373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383498" y="2133720"/>
            <a:ext cx="3657625" cy="235839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algn="l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en-US" altLang="zh-CN" sz="2000" b="1" spc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3.4-3.5 PR活动：春日欢乐派</a:t>
            </a:r>
            <a:endParaRPr lang="en-US" altLang="zh-CN" sz="2000" b="1" spc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marL="0" lvl="0" algn="l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lang="en-US" altLang="zh-CN" sz="2000" b="1" spc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marL="254000" lvl="1" indent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None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活动时间：</a:t>
            </a:r>
            <a:r>
              <a:rPr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17:30-19:30</a:t>
            </a:r>
            <a:endParaRPr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marL="254000" lvl="1" indent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None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活动内容：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marL="685800" lvl="2" indent="-20320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n-ea"/>
              <a:buAutoNum type="circleNumDbPlain"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中庭举办春日专场欢乐趴，内容包括乐队演唱、乐器演奏、杂技、近景魔术等节目，与现场顾客积极互动，并结合场内舞蹈商家互动，把欢乐带给全场，打造春日首场欢乐派对；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marL="685800" lvl="2" indent="-20320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+mn-ea"/>
              <a:buAutoNum type="circleNumDbPlain"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聚集现场人气，吸引顾客驻足观看，延长停留时间，增加顾客潜在的消费机会，同时助力各商家到中庭推广热销商品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marL="254000" lvl="1" indent="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anose="020B0604020202020204" pitchFamily="34" charset="0"/>
              <a:buNone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备注：由活动公司执行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10" name="Picture 9" descr="placingpictureplaceholder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rcRect l="61" r="61"/>
          <a:stretch>
            <a:fillRect/>
          </a:stretch>
        </p:blipFill>
        <p:spPr>
          <a:xfrm>
            <a:off x="6574155" y="1000760"/>
            <a:ext cx="1853565" cy="1445260"/>
          </a:xfrm>
          <a:prstGeom prst="rect">
            <a:avLst/>
          </a:prstGeom>
        </p:spPr>
      </p:pic>
      <p:pic>
        <p:nvPicPr>
          <p:cNvPr id="12" name="Picture 11" descr="placingpictureplaceholder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/>
          <a:srcRect t="910" b="910"/>
          <a:stretch>
            <a:fillRect/>
          </a:stretch>
        </p:blipFill>
        <p:spPr>
          <a:xfrm>
            <a:off x="4517390" y="2269490"/>
            <a:ext cx="4846955" cy="3325495"/>
          </a:xfrm>
          <a:prstGeom prst="rect">
            <a:avLst/>
          </a:prstGeom>
        </p:spPr>
      </p:pic>
      <p:pic>
        <p:nvPicPr>
          <p:cNvPr id="13" name="Picture 12" descr="placingpictureplaceholder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/>
          <a:srcRect t="509" b="509"/>
          <a:stretch>
            <a:fillRect/>
          </a:stretch>
        </p:blipFill>
        <p:spPr>
          <a:xfrm>
            <a:off x="8528198" y="1000780"/>
            <a:ext cx="3322850" cy="2189027"/>
          </a:xfrm>
          <a:prstGeom prst="rect">
            <a:avLst/>
          </a:prstGeom>
        </p:spPr>
      </p:pic>
      <p:pic>
        <p:nvPicPr>
          <p:cNvPr id="14" name="Picture 13" descr="placingpictureplaceholder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/>
          <a:srcRect t="340" b="340"/>
          <a:stretch>
            <a:fillRect/>
          </a:stretch>
        </p:blipFill>
        <p:spPr>
          <a:xfrm>
            <a:off x="8528198" y="3293981"/>
            <a:ext cx="3322850" cy="231749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531860" y="1000760"/>
            <a:ext cx="3447415" cy="45948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 cstate="print"/>
          <a:srcRect b="49489"/>
          <a:stretch>
            <a:fillRect/>
          </a:stretch>
        </p:blipFill>
        <p:spPr>
          <a:xfrm>
            <a:off x="4517390" y="978535"/>
            <a:ext cx="1952625" cy="131318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080" y="1257300"/>
            <a:ext cx="12205970" cy="4810125"/>
          </a:xfrm>
          <a:prstGeom prst="rect">
            <a:avLst/>
          </a:prstGeom>
          <a:solidFill>
            <a:srgbClr val="F6F6F6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0530" y="636905"/>
            <a:ext cx="2583180" cy="4616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3.4-3.5  SP</a:t>
            </a:r>
            <a:r>
              <a:rPr lang="zh-CN" altLang="en-US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</a:t>
            </a:r>
            <a:endParaRPr lang="zh-CN" altLang="en-US" sz="20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0530" y="3465195"/>
            <a:ext cx="527812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②会员积分抽奖（备选：满额赠礼）</a:t>
            </a:r>
            <a:endParaRPr lang="zh-CN" altLang="en-US" sz="1600" b="1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①活动期间广场会员打开东胜V·CLUB小程序，开通微信和支付宝自助积分功能；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②会员使用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8积分参与“幸运大转盘”抽奖游戏，每人每天限参与3次，抽中即得相应奖品；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③会员凭中奖信息到广场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1F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客服中心，核销后领取奖品。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（永辉超市仓储店及广场相关工作人员不参与）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抽奖奖品数量：每天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203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份，共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406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份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预算：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2300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元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010650" y="3566795"/>
            <a:ext cx="2304415" cy="23482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8650" y="3342005"/>
            <a:ext cx="3081020" cy="2725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430530" y="1098550"/>
            <a:ext cx="5278120" cy="22434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buClrTx/>
              <a:buSzTx/>
              <a:buFontTx/>
            </a:pPr>
            <a:r>
              <a:rPr lang="zh-CN" altLang="en-US" sz="16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①女神专属权益</a:t>
            </a:r>
            <a:endParaRPr lang="zh-CN" altLang="en-US" sz="1600" b="1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  <a:buClrTx/>
              <a:buSzTx/>
              <a:buFontTx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时间：3.4-3.8   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内容：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①联动屈臣氏、SASA等美妆商家，打造广场“焕彩美妆节”；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②联合场内美妆商家推出品牌折扣，如买一赠一、两件3.8折、满199立减100等大力度活动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备注：运营洽谈商家活动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7" name="图片 6"/>
          <p:cNvPicPr/>
          <p:nvPr/>
        </p:nvPicPr>
        <p:blipFill>
          <a:blip r:embed="rId3" cstate="print"/>
          <a:srcRect t="6370" b="8639"/>
          <a:stretch>
            <a:fillRect/>
          </a:stretch>
        </p:blipFill>
        <p:spPr>
          <a:xfrm>
            <a:off x="6174105" y="1257300"/>
            <a:ext cx="1778000" cy="23094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图片 105"/>
          <p:cNvPicPr/>
          <p:nvPr/>
        </p:nvPicPr>
        <p:blipFill>
          <a:blip r:embed="rId4" cstate="print"/>
          <a:srcRect l="9358" t="6574" r="6336" b="6583"/>
          <a:stretch>
            <a:fillRect/>
          </a:stretch>
        </p:blipFill>
        <p:spPr>
          <a:xfrm>
            <a:off x="8114665" y="1257300"/>
            <a:ext cx="3121660" cy="23094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784225" y="1367155"/>
          <a:ext cx="10222230" cy="499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3705"/>
                <a:gridCol w="1550035"/>
                <a:gridCol w="1833245"/>
                <a:gridCol w="1728470"/>
                <a:gridCol w="1884680"/>
                <a:gridCol w="1522095"/>
              </a:tblGrid>
              <a:tr h="624205">
                <a:tc gridSpan="6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      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积分抽奖礼品明细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   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（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3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.4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-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3.5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24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礼品名称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礼品数量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礼品单价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（元）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礼品总计（元）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发放形式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礼品支出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24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露营帐篷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150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900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每天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3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个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活动公司采买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24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电影票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35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1400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每天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张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财务采买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24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国潮手袋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/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/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每天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个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库存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24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国潮口罩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/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/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每天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50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组（每组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5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个）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库存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24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商家礼品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/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礼券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/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/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每天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个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运营洽谈商家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24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合计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406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2300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每天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203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份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" name="任意多边形 1"/>
          <p:cNvSpPr/>
          <p:nvPr>
            <p:custDataLst>
              <p:tags r:id="rId2"/>
            </p:custDataLst>
          </p:nvPr>
        </p:nvSpPr>
        <p:spPr>
          <a:xfrm flipH="1">
            <a:off x="74930" y="758190"/>
            <a:ext cx="2899410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endParaRPr lang="zh-CN" altLang="en-US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-10795" y="713105"/>
            <a:ext cx="2823210" cy="47688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1996" tIns="0" rIns="71996" bIns="35998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en-US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Arial" panose="020B0604020202020204" pitchFamily="34" charset="0"/>
              </a:rPr>
              <a:t>活动奖品明细</a:t>
            </a:r>
            <a:endParaRPr lang="zh-CN" altLang="en-US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1325" y="749935"/>
            <a:ext cx="48126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20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441325" y="993775"/>
            <a:ext cx="5467985" cy="27095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endParaRPr lang="zh-CN" altLang="en-US" sz="1400" b="1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时间：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月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8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日（周三）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endParaRPr lang="en-US" altLang="zh-CN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地点：一层中庭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内容：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联动场内美妆商家在中庭设置美妆展位，推广女神节活动专属福利，引导顾客进店选购，达成销售目的；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备注：活动公司执行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576060" y="983615"/>
            <a:ext cx="3796030" cy="2644909"/>
            <a:chOff x="12611" y="1549"/>
            <a:chExt cx="5978" cy="4165"/>
          </a:xfrm>
        </p:grpSpPr>
        <p:grpSp>
          <p:nvGrpSpPr>
            <p:cNvPr id="6" name="组合 5"/>
            <p:cNvGrpSpPr/>
            <p:nvPr/>
          </p:nvGrpSpPr>
          <p:grpSpPr>
            <a:xfrm>
              <a:off x="12611" y="1549"/>
              <a:ext cx="5978" cy="4165"/>
              <a:chOff x="12861" y="5942"/>
              <a:chExt cx="5978" cy="4165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12861" y="5942"/>
                <a:ext cx="5978" cy="4165"/>
                <a:chOff x="1481" y="2605"/>
                <a:chExt cx="8933" cy="6289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1481" y="2605"/>
                  <a:ext cx="8933" cy="6289"/>
                  <a:chOff x="7704" y="6116"/>
                  <a:chExt cx="5889" cy="4044"/>
                </a:xfrm>
              </p:grpSpPr>
              <p:grpSp>
                <p:nvGrpSpPr>
                  <p:cNvPr id="8" name="组合 7"/>
                  <p:cNvGrpSpPr/>
                  <p:nvPr/>
                </p:nvGrpSpPr>
                <p:grpSpPr>
                  <a:xfrm>
                    <a:off x="7704" y="6116"/>
                    <a:ext cx="5889" cy="3807"/>
                    <a:chOff x="3937" y="5911"/>
                    <a:chExt cx="6400" cy="3888"/>
                  </a:xfrm>
                </p:grpSpPr>
                <p:sp>
                  <p:nvSpPr>
                    <p:cNvPr id="10" name="矩形 9"/>
                    <p:cNvSpPr/>
                    <p:nvPr>
                      <p:custDataLst>
                        <p:tags r:id="rId2"/>
                      </p:custDataLst>
                    </p:nvPr>
                  </p:nvSpPr>
                  <p:spPr>
                    <a:xfrm>
                      <a:off x="3937" y="5911"/>
                      <a:ext cx="6401" cy="388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2" name="椭圆 11"/>
                    <p:cNvSpPr/>
                    <p:nvPr>
                      <p:custDataLst>
                        <p:tags r:id="rId3"/>
                      </p:custDataLst>
                    </p:nvPr>
                  </p:nvSpPr>
                  <p:spPr>
                    <a:xfrm>
                      <a:off x="4427" y="6160"/>
                      <a:ext cx="5421" cy="3389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17" name="文本框 16"/>
                  <p:cNvSpPr txBox="1"/>
                  <p:nvPr>
                    <p:custDataLst>
                      <p:tags r:id="rId4"/>
                    </p:custDataLst>
                  </p:nvPr>
                </p:nvSpPr>
                <p:spPr>
                  <a:xfrm>
                    <a:off x="9234" y="9691"/>
                    <a:ext cx="3066" cy="46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rPr>
                      <a:t>活动布场落位图</a:t>
                    </a:r>
                    <a:endParaRPr lang="zh-CN" altLang="zh-CN" sz="1400">
                      <a:latin typeface="方正清刻本悦宋简体" panose="02000000000000000000" charset="-122"/>
                      <a:ea typeface="方正清刻本悦宋简体" panose="02000000000000000000" charset="-122"/>
                      <a:cs typeface="方正清刻本悦宋简体" panose="02000000000000000000" charset="-122"/>
                    </a:endParaRPr>
                  </a:p>
                </p:txBody>
              </p:sp>
            </p:grpSp>
            <p:sp>
              <p:nvSpPr>
                <p:cNvPr id="16" name="矩形 15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2923" y="4819"/>
                  <a:ext cx="421" cy="1521"/>
                </a:xfrm>
                <a:prstGeom prst="rect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400"/>
                    <a:t>蛋糕区</a:t>
                  </a:r>
                  <a:endParaRPr lang="zh-CN" altLang="en-US" sz="1400"/>
                </a:p>
              </p:txBody>
            </p:sp>
            <p:sp>
              <p:nvSpPr>
                <p:cNvPr id="24" name="矩形 23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4337" y="5300"/>
                  <a:ext cx="2771" cy="733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600">
                      <a:latin typeface="方正清刻本悦宋简体" panose="02000000000000000000" charset="-122"/>
                      <a:ea typeface="方正清刻本悦宋简体" panose="02000000000000000000" charset="-122"/>
                      <a:cs typeface="方正清刻本悦宋简体" panose="02000000000000000000" charset="-122"/>
                      <a:sym typeface="+mn-ea"/>
                    </a:rPr>
                    <a:t>走秀</a:t>
                  </a:r>
                  <a:r>
                    <a:rPr lang="zh-CN" sz="1600">
                      <a:latin typeface="方正清刻本悦宋简体" panose="02000000000000000000" charset="-122"/>
                      <a:ea typeface="方正清刻本悦宋简体" panose="02000000000000000000" charset="-122"/>
                      <a:cs typeface="方正清刻本悦宋简体" panose="02000000000000000000" charset="-122"/>
                      <a:sym typeface="+mn-ea"/>
                    </a:rPr>
                    <a:t>红毯</a:t>
                  </a:r>
                  <a:endParaRPr lang="zh-CN" sz="1600">
                    <a:latin typeface="方正清刻本悦宋简体" panose="02000000000000000000" charset="-122"/>
                    <a:ea typeface="方正清刻本悦宋简体" panose="02000000000000000000" charset="-122"/>
                    <a:cs typeface="方正清刻本悦宋简体" panose="02000000000000000000" charset="-122"/>
                    <a:sym typeface="+mn-ea"/>
                  </a:endParaRPr>
                </a:p>
              </p:txBody>
            </p:sp>
          </p:grpSp>
          <p:sp>
            <p:nvSpPr>
              <p:cNvPr id="18" name="矩形 17"/>
              <p:cNvSpPr/>
              <p:nvPr/>
            </p:nvSpPr>
            <p:spPr>
              <a:xfrm>
                <a:off x="16646" y="7146"/>
                <a:ext cx="289" cy="1533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6524" y="7346"/>
                <a:ext cx="533" cy="107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 sz="1200"/>
                  <a:t>LED</a:t>
                </a:r>
                <a:r>
                  <a:rPr lang="zh-CN" altLang="en-US" sz="1200"/>
                  <a:t>屏</a:t>
                </a:r>
                <a:endParaRPr lang="zh-CN" altLang="en-US" sz="1200"/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522" y="4398"/>
              <a:ext cx="1554" cy="254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/>
                <a:t>美妆展位</a:t>
              </a:r>
              <a:endParaRPr lang="zh-CN" altLang="en-US" sz="1400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41325" y="74993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</a:t>
            </a:r>
            <a:r>
              <a:rPr lang="en-US" altLang="zh-CN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.</a:t>
            </a:r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8</a:t>
            </a:r>
            <a:r>
              <a:rPr lang="en-US" altLang="zh-CN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</a:t>
            </a:r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</a:t>
            </a:r>
            <a:r>
              <a:rPr lang="en-US" altLang="zh-CN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PR</a:t>
            </a:r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活动：</a:t>
            </a:r>
            <a:r>
              <a:rPr lang="zh-CN" altLang="en-US" sz="24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城市女神节</a:t>
            </a:r>
            <a:endParaRPr lang="zh-CN" altLang="en-US" sz="2400" b="1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107" name="图片 10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1940" y="3813175"/>
            <a:ext cx="3966210" cy="2174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图片 110"/>
          <p:cNvPicPr/>
          <p:nvPr/>
        </p:nvPicPr>
        <p:blipFill>
          <a:blip r:embed="rId8" cstate="print"/>
          <a:srcRect l="43745" t="197" r="13573"/>
          <a:stretch>
            <a:fillRect/>
          </a:stretch>
        </p:blipFill>
        <p:spPr>
          <a:xfrm>
            <a:off x="4538980" y="3812540"/>
            <a:ext cx="3469005" cy="21755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98815" y="3812540"/>
            <a:ext cx="2977515" cy="2174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8775" y="3428365"/>
            <a:ext cx="11200130" cy="26015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buClrTx/>
              <a:buSzTx/>
              <a:buFontTx/>
            </a:pPr>
            <a:r>
              <a:rPr lang="en-US" altLang="zh-CN" sz="24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3.8 </a:t>
            </a:r>
            <a:r>
              <a:rPr lang="zh-CN" altLang="en-US" sz="24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宠爱秀场</a:t>
            </a:r>
            <a:endParaRPr lang="zh-CN" altLang="en-US" sz="2400" b="1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时间：</a:t>
            </a:r>
            <a:r>
              <a:rPr lang="en-US" alt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月</a:t>
            </a:r>
            <a:r>
              <a:rPr lang="en-US" alt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8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日（周三）</a:t>
            </a:r>
            <a:r>
              <a:rPr lang="en-US" alt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</a:t>
            </a:r>
            <a:r>
              <a:rPr lang="en-US" alt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17:30-19:30   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蛋糕分享时间：下午</a:t>
            </a:r>
            <a:r>
              <a:rPr lang="en-US" alt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19:38</a:t>
            </a:r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地点：一层中庭</a:t>
            </a:r>
            <a:endParaRPr lang="zh-CN" altLang="en-US" sz="1400" dirty="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内容：</a:t>
            </a:r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①活动形式为演艺</a:t>
            </a:r>
            <a:r>
              <a:rPr lang="en-US" altLang="zh-CN" sz="1400" dirty="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+</a:t>
            </a:r>
            <a:r>
              <a:rPr lang="zh-CN" altLang="en-US" sz="1400" dirty="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走秀，利用演艺聚拢现场客流，为走秀积累人气；</a:t>
            </a:r>
            <a:endParaRPr lang="zh-CN" altLang="en-US" sz="1400" dirty="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②联动场内女装商家品牌，举办商家春季新款的服饰秀场；</a:t>
            </a:r>
            <a:endParaRPr lang="zh-CN" altLang="en-US" sz="1400" dirty="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③</a:t>
            </a:r>
            <a:r>
              <a:rPr lang="en-US" altLang="zh-CN" sz="1400" dirty="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19</a:t>
            </a:r>
            <a:r>
              <a:rPr 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:38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派发女神节蛋糕</a:t>
            </a:r>
            <a:r>
              <a:rPr 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，庆祝女神节</a:t>
            </a:r>
            <a:endParaRPr lang="zh-CN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④</a:t>
            </a:r>
            <a:r>
              <a:rPr 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演艺包括舞蹈、互动表演等</a:t>
            </a:r>
            <a:r>
              <a:rPr 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形式，</a:t>
            </a:r>
            <a:r>
              <a:rPr 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增加活动趣味性和互动性。</a:t>
            </a:r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rcRect l="8780" t="21481" r="8087"/>
          <a:stretch>
            <a:fillRect/>
          </a:stretch>
        </p:blipFill>
        <p:spPr>
          <a:xfrm>
            <a:off x="4387850" y="721360"/>
            <a:ext cx="4297680" cy="27070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95945" y="721360"/>
            <a:ext cx="2044065" cy="272542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12915" y="4888865"/>
            <a:ext cx="4633595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蛋糕尺寸建议：长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米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*0.8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米</a:t>
            </a:r>
            <a:endParaRPr lang="zh-CN" altLang="zh-CN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模特：女模</a:t>
            </a:r>
            <a:r>
              <a:rPr 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10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人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备注：需运营洽谈女装商家提供服装</a:t>
            </a:r>
            <a:endParaRPr lang="zh-CN" altLang="zh-CN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活动模特、活动物料、演艺、蛋糕由活动公司提供</a:t>
            </a:r>
            <a:endParaRPr lang="zh-CN" altLang="zh-CN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endParaRPr lang="zh-CN" altLang="zh-CN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3040" y="721360"/>
            <a:ext cx="4060190" cy="2707640"/>
          </a:xfrm>
          <a:prstGeom prst="rect">
            <a:avLst/>
          </a:prstGeom>
        </p:spPr>
      </p:pic>
      <p:pic>
        <p:nvPicPr>
          <p:cNvPr id="109" name="图片 10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40010" y="721360"/>
            <a:ext cx="1862455" cy="27063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21640" y="811530"/>
            <a:ext cx="5394960" cy="31362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40000"/>
              </a:lnSpc>
              <a:buClrTx/>
              <a:buSzTx/>
              <a:buFontTx/>
            </a:pPr>
            <a:r>
              <a:rPr lang="zh-CN" altLang="en-US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</a:t>
            </a:r>
            <a:r>
              <a:rPr lang="en-US" alt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.</a:t>
            </a:r>
            <a:r>
              <a:rPr lang="zh-CN" altLang="en-US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8</a:t>
            </a:r>
            <a:r>
              <a:rPr lang="en-US" alt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  SP</a:t>
            </a:r>
            <a:r>
              <a:rPr lang="zh-CN" altLang="en-US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</a:t>
            </a:r>
            <a:endParaRPr lang="zh-CN" altLang="en-US" sz="20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40000"/>
              </a:lnSpc>
              <a:buClrTx/>
              <a:buSzTx/>
              <a:buFontTx/>
            </a:pPr>
            <a:endParaRPr lang="zh-CN" altLang="en-US" sz="20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  <a:buClrTx/>
              <a:buSzTx/>
              <a:buFontTx/>
            </a:pPr>
            <a:endParaRPr lang="zh-CN" altLang="en-US" sz="14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1640" y="1358900"/>
            <a:ext cx="5099050" cy="495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buClrTx/>
              <a:buSzTx/>
              <a:buFontTx/>
            </a:pPr>
            <a:r>
              <a:rPr lang="zh-CN" altLang="en-US" sz="16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女神免费观影福利</a:t>
            </a:r>
            <a:endParaRPr lang="zh-CN" altLang="en-US" sz="1600" b="1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40000"/>
              </a:lnSpc>
              <a:buClrTx/>
              <a:buSzTx/>
              <a:buFontTx/>
            </a:pPr>
            <a:endParaRPr lang="zh-CN" altLang="en-US" sz="1600" b="1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40000"/>
              </a:lnSpc>
              <a:buClrTx/>
              <a:buSzTx/>
              <a:buFontTx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内容：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①活动期间广场会员打开东胜V·CLUB小程序，开通微信和支付宝自助积分功能；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②</a:t>
            </a:r>
            <a:r>
              <a:rPr lang="zh-CN" altLang="en-US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女性会员消费满</a:t>
            </a:r>
            <a:r>
              <a:rPr lang="en-US" altLang="zh-CN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13</a:t>
            </a:r>
            <a:r>
              <a:rPr lang="zh-CN" altLang="en-US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8元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，并配文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“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广场请我看电影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”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发布朋友圈，即可兑换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“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女神观影券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”1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张，仅限兑换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次，数量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100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张，兑完即止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满额赠时间：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3.8  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10:00-18:00</a:t>
            </a:r>
            <a:endParaRPr lang="en-US" altLang="zh-CN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会员转发</a:t>
            </a:r>
            <a:r>
              <a:rPr lang="en-US" altLang="zh-CN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3.3</a:t>
            </a:r>
            <a:r>
              <a:rPr lang="zh-CN" altLang="en-US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期微信公众号头条推文，并在文末留言，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自上而下排序，</a:t>
            </a:r>
            <a:r>
              <a:rPr 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前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100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位留言的顾客，赠送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“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女神观影券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”1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张，每人仅限兑换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次，数量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100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张，兑完即止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留言时间：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3.3-3.8    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兑奖时间：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3.8-3.12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③兑换地点：广场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1F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客服中心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10" name="图片 9" descr="43d44d5973988c6643ac4e2be950cf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rcRect r="697" b="27350"/>
          <a:stretch>
            <a:fillRect/>
          </a:stretch>
        </p:blipFill>
        <p:spPr>
          <a:xfrm>
            <a:off x="6098540" y="506730"/>
            <a:ext cx="5845810" cy="3328670"/>
          </a:xfrm>
          <a:prstGeom prst="rect">
            <a:avLst/>
          </a:prstGeom>
        </p:spPr>
      </p:pic>
      <p:pic>
        <p:nvPicPr>
          <p:cNvPr id="100" name="图片 9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8540" y="3947795"/>
            <a:ext cx="3036570" cy="22580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" name="图片 1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35110" y="3947795"/>
            <a:ext cx="2809240" cy="22580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228080" y="570865"/>
            <a:ext cx="5484495" cy="32937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20000"/>
              </a:lnSpc>
              <a:buClrTx/>
              <a:buSzTx/>
              <a:buFontTx/>
            </a:pPr>
            <a:r>
              <a:rPr lang="en-US" alt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3.11-3.12  PR</a:t>
            </a:r>
            <a:r>
              <a:rPr lang="zh-CN" altLang="en-US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活动：</a:t>
            </a:r>
            <a:r>
              <a:rPr 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萌动新生</a:t>
            </a:r>
            <a:r>
              <a:rPr lang="en-US" alt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“</a:t>
            </a:r>
            <a:r>
              <a:rPr 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肉</a:t>
            </a:r>
            <a:r>
              <a:rPr lang="en-US" alt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”</a:t>
            </a:r>
            <a:r>
              <a:rPr 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满心意</a:t>
            </a:r>
            <a:endParaRPr lang="zh-CN" altLang="en-US" sz="20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  <a:buClrTx/>
              <a:buSzTx/>
              <a:buFontTx/>
            </a:pPr>
            <a:endParaRPr lang="en-US" altLang="zh-CN" sz="24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时间：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3.11-3.12  15:00-21:30</a:t>
            </a:r>
            <a:endParaRPr lang="en-US" altLang="zh-CN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内容：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①</a:t>
            </a:r>
            <a:r>
              <a:rPr 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购买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1000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盆多肉摆放在中庭，形成强大的视觉冲击，制造热点，吸引顾客围观，形成聚集事件；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②顾客注册会员并任意消费，即可凭当日消费小票现场领取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盆多肉；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③活动每天赠送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500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盆，送完即止。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rcRect t="50476" b="7632"/>
          <a:stretch>
            <a:fillRect/>
          </a:stretch>
        </p:blipFill>
        <p:spPr>
          <a:xfrm>
            <a:off x="6212840" y="3698875"/>
            <a:ext cx="4627245" cy="2585085"/>
          </a:xfrm>
          <a:prstGeom prst="rect">
            <a:avLst/>
          </a:prstGeom>
        </p:spPr>
      </p:pic>
      <p:pic>
        <p:nvPicPr>
          <p:cNvPr id="107" name="图片 106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96520" y="1085215"/>
            <a:ext cx="2003425" cy="15951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图片 108"/>
          <p:cNvPicPr/>
          <p:nvPr/>
        </p:nvPicPr>
        <p:blipFill>
          <a:blip r:embed="rId5" cstate="print"/>
          <a:srcRect l="24447" r="2747" b="3042"/>
          <a:stretch>
            <a:fillRect/>
          </a:stretch>
        </p:blipFill>
        <p:spPr>
          <a:xfrm>
            <a:off x="2099945" y="1085215"/>
            <a:ext cx="2218055" cy="15957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0" name="图片 10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7655" y="1085215"/>
            <a:ext cx="1873250" cy="15951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图片 110"/>
          <p:cNvPicPr/>
          <p:nvPr/>
        </p:nvPicPr>
        <p:blipFill>
          <a:blip r:embed="rId7" cstate="print"/>
          <a:srcRect b="3797"/>
          <a:stretch>
            <a:fillRect/>
          </a:stretch>
        </p:blipFill>
        <p:spPr>
          <a:xfrm>
            <a:off x="96520" y="2938780"/>
            <a:ext cx="3315335" cy="33451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图片 1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30930" y="2938780"/>
            <a:ext cx="2362835" cy="33451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8455" y="135064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3.11-3.12  SP</a:t>
            </a:r>
            <a:r>
              <a:rPr lang="zh-CN" altLang="en-US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</a:t>
            </a:r>
            <a:endParaRPr lang="zh-CN" altLang="en-US" sz="20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9528810" y="1591310"/>
            <a:ext cx="2520950" cy="33604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488180" y="1591945"/>
            <a:ext cx="2519680" cy="33604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7007860" y="1591310"/>
            <a:ext cx="2520950" cy="33610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8455" y="2094865"/>
            <a:ext cx="4036060" cy="2353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逗趣青蛙</a:t>
            </a:r>
            <a:endParaRPr lang="zh-CN" altLang="en-US" sz="1400" b="1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“青蛙爸爸带着青蛙儿子们巧入广场”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在东胜广场与萌娃们开始了一场跨越物种的爱恨情仇。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4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只青蛙人偶巡游，与顾客进行互动，打卡拍照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增加现场的趣味性和互动性，并与儿童娱乐业态进行融入，提高现场人气。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5425" y="1922780"/>
            <a:ext cx="393700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春日拔草计划</a:t>
            </a:r>
            <a:endParaRPr lang="zh-CN" altLang="en-US" sz="1600" b="1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春日渐暖，厚重的棉衣即将褪去，上新的初春毛衫、心仪的饰品、等待许久的朋友聚餐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......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都有折扣优惠，也该安排起来了。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老凤祥：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1.黄金每克优惠30元，2.珠宝7折，3.银饰6折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MJ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：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新款一件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7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折两件折上85折 冬款35折</a:t>
            </a:r>
            <a:endParaRPr lang="zh-CN" altLang="en-US" sz="1400" b="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indent="0" algn="l">
              <a:lnSpc>
                <a:spcPct val="150000"/>
              </a:lnSpc>
              <a:buNone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半天妖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：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149元的2-3人餐</a:t>
            </a:r>
            <a:endParaRPr lang="en-US" altLang="zh-CN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102" name="图片 101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21830" y="1523365"/>
            <a:ext cx="2595880" cy="3460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9617710" y="1523365"/>
            <a:ext cx="2574290" cy="34594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/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4425950" y="1523365"/>
            <a:ext cx="2747010" cy="34594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25425" y="1123950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3.11-3.12  SP</a:t>
            </a:r>
            <a:r>
              <a:rPr lang="zh-CN" altLang="en-US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</a:t>
            </a:r>
            <a:endParaRPr lang="zh-CN" altLang="en-US" sz="20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/>
          <p:nvPr>
            <p:custDataLst>
              <p:tags r:id="rId1"/>
            </p:custDataLst>
          </p:nvPr>
        </p:nvGraphicFramePr>
        <p:xfrm>
          <a:off x="326390" y="832485"/>
          <a:ext cx="5648960" cy="5469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575"/>
                <a:gridCol w="561340"/>
                <a:gridCol w="934720"/>
                <a:gridCol w="2787015"/>
                <a:gridCol w="956310"/>
              </a:tblGrid>
              <a:tr h="363855"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活动内容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 hMerge="1">
                  <a:tcPr/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</a:tr>
              <a:tr h="4914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序号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品类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商家名称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活动信息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活动时间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051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黄金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 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珠宝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老凤祥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1.黄金每克优惠30元，2.珠宝7折，3.银饰6折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251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周大生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1.黄金满克减60元，2.镶嵌类6.8折起，3.会员购买可送50元代金券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美妆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樊文花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全场面膜，买一送一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98元做3次护理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790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屈臣氏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全场跨品牌会员买2送1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3.2-3.29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9179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5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莎莎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护肤类，香水类3折起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1181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箱包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红谷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满2000元送300元或满2000元送1299元红谷女包礼盒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7909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7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美食</a:t>
                      </a:r>
                      <a:endParaRPr lang="zh-CN" altLang="en-US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玛丽雅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法棍泡芙买二赠一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8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九田家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招牌双人套餐，原价268元，现价198元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7909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9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半天妖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149元的2-3人餐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coco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2月25日起,顾客进店实付15元即可获赠定制笔或便利贴1个，赠完为止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赠完为止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" name="任意多边形 1"/>
          <p:cNvSpPr/>
          <p:nvPr>
            <p:custDataLst>
              <p:tags r:id="rId2"/>
            </p:custDataLst>
          </p:nvPr>
        </p:nvSpPr>
        <p:spPr>
          <a:xfrm flipH="1">
            <a:off x="74930" y="353060"/>
            <a:ext cx="2899410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endParaRPr lang="zh-CN" altLang="en-US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-10795" y="320675"/>
            <a:ext cx="2823210" cy="47688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1996" tIns="0" rIns="71996" bIns="35998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en-US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Arial" panose="020B0604020202020204" pitchFamily="34" charset="0"/>
              </a:rPr>
              <a:t>商家促销活动</a:t>
            </a:r>
            <a:endParaRPr lang="zh-CN" altLang="en-US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sym typeface="Arial" panose="020B0604020202020204" pitchFamily="34" charset="0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6285865" y="814070"/>
          <a:ext cx="5675630" cy="5488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245"/>
                <a:gridCol w="600075"/>
                <a:gridCol w="922655"/>
                <a:gridCol w="2760345"/>
                <a:gridCol w="956310"/>
              </a:tblGrid>
              <a:tr h="344805"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活动内容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 hMerge="1">
                  <a:tcPr/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序号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品类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商家名称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活动信息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活动时间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7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时尚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 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服饰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MJ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新款一件七折两件折上85折 冬款35折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YRYJ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新款8折，充值2000元送200元，充值3000元送300元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雅黛丽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春款家居服，暖衣5折，内衣99元起，内裤99元7条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92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ONLY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新品2件9折，3件8.8折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5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红豆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文胸秒杀99.9元，新款文胸第二件半价，指定款居家服，内衣，内裤第二件半价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3.1-3.12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SN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新款春装会员享受8.8折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7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莫丽菲尔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活动商品5折起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2194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8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儿童娱乐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皇室童缘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春款满200减20，部分款5折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9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361°儿童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春款6折起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匹克儿童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春款4折起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11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妈咪玛卡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春款一件8.8折两件7.9折，冬款4.5折起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3.1-3.31</a:t>
                      </a:r>
                      <a:endParaRPr lang="zh-CN" altLang="en-US" sz="1400" b="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706120" y="401320"/>
            <a:ext cx="5447665" cy="34613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250000"/>
              </a:lnSpc>
              <a:buClrTx/>
              <a:buSzTx/>
              <a:buFontTx/>
            </a:pPr>
            <a:r>
              <a:rPr lang="en-US" altLang="zh-CN" sz="20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3.18-3.19  </a:t>
            </a:r>
            <a:r>
              <a:rPr lang="en-US" sz="20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PR</a:t>
            </a:r>
            <a:r>
              <a:rPr lang="zh-CN" altLang="en-US" sz="20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活动：春日盛典</a:t>
            </a:r>
            <a:endParaRPr lang="zh-CN" altLang="en-US" sz="2000" b="1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250000"/>
              </a:lnSpc>
              <a:buClrTx/>
              <a:buSzTx/>
              <a:buFontTx/>
            </a:pP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时间：</a:t>
            </a:r>
            <a:r>
              <a:rPr lang="en-US" alt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3.18-3.19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（周六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日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）</a:t>
            </a:r>
            <a:r>
              <a:rPr lang="en-US" alt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15:00-17:00 </a:t>
            </a:r>
            <a:endParaRPr lang="en-US" altLang="zh-CN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00000"/>
              </a:lnSpc>
              <a:buClrTx/>
              <a:buSzTx/>
              <a:buFontTx/>
            </a:pP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地点：一层中庭</a:t>
            </a:r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内容：</a:t>
            </a:r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 dirty="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①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联动</a:t>
            </a:r>
            <a:r>
              <a:rPr lang="zh-CN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场内商家</a:t>
            </a: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，举办儿童舞蹈、走秀或演艺等活动，依托亲子家庭客群为广场导入客源，助力商家销售。</a:t>
            </a:r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1400" dirty="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②活动接入广场儿童品类商家进行品牌或商品推介，如儿童娱乐类、数码类、汽车类、美妆类等。</a:t>
            </a:r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 dirty="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备注：运营洽谈商家推介</a:t>
            </a:r>
            <a:endParaRPr lang="zh-CN" altLang="en-US" sz="1400" dirty="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14495"/>
            <a:ext cx="3241675" cy="2158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1675" y="4214495"/>
            <a:ext cx="3223895" cy="2159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0550" y="530225"/>
            <a:ext cx="2580005" cy="34340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592310" y="530225"/>
            <a:ext cx="2576195" cy="34340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20250" y="3862705"/>
            <a:ext cx="2486025" cy="24860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/>
          <a:srcRect b="48113"/>
          <a:stretch>
            <a:fillRect/>
          </a:stretch>
        </p:blipFill>
        <p:spPr>
          <a:xfrm>
            <a:off x="6397625" y="4214495"/>
            <a:ext cx="3122930" cy="2157730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3030" y="779145"/>
            <a:ext cx="4615180" cy="41357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30000"/>
              </a:lnSpc>
              <a:buClrTx/>
              <a:buSzTx/>
              <a:buFontTx/>
            </a:pPr>
            <a:r>
              <a:rPr lang="en-US" alt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3.18-3.19  SP</a:t>
            </a:r>
            <a:r>
              <a:rPr lang="zh-CN" altLang="en-US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</a:t>
            </a:r>
            <a:endParaRPr lang="zh-CN" altLang="en-US" sz="20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30000"/>
              </a:lnSpc>
              <a:buClrTx/>
              <a:buSzTx/>
              <a:buFontTx/>
            </a:pP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400" b="1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儿童业态团券</a:t>
            </a:r>
            <a:endParaRPr lang="zh-CN" altLang="en-US" sz="1600" b="1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1600" b="1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利用宠物主题活动，针对客群主要是儿童、家庭客群，推出儿童品类团券活动，助力儿童业态商家销售。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20团30儿童娱乐券：数量：每天</a:t>
            </a:r>
            <a:r>
              <a:rPr lang="en-US" altLang="zh-CN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200</a:t>
            </a:r>
            <a:r>
              <a:rPr lang="zh-CN" altLang="en-US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张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，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预算费用：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13200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元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使用品牌：漂移、马卡龙乐园、瑞尔水育、莫莉幻想、无敌小可爱、酷娃贝贝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备注：活动公司支出团券费用</a:t>
            </a:r>
            <a:endParaRPr lang="zh-CN" altLang="en-US" sz="1400" b="1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sz="1400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107" name="图片 1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7275" y="3585845"/>
            <a:ext cx="3313430" cy="2314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61680" y="3585845"/>
            <a:ext cx="3553460" cy="2314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9" name="图片 1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67275" y="779145"/>
            <a:ext cx="3314700" cy="26631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0" name="图片 1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21040" y="779145"/>
            <a:ext cx="3594735" cy="26631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split orient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7112000" y="1466850"/>
            <a:ext cx="4361180" cy="39236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30000"/>
              </a:lnSpc>
              <a:buClrTx/>
              <a:buSzTx/>
              <a:buFontTx/>
            </a:pPr>
            <a:r>
              <a:rPr lang="en-US" altLang="zh-CN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3.25  PR</a:t>
            </a:r>
            <a:r>
              <a:rPr lang="zh-CN" altLang="en-US" sz="20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活动：悦动春光</a:t>
            </a:r>
            <a:endParaRPr lang="zh-CN" altLang="en-US" sz="24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时间：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3.25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（周六）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14:00-17:00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地点：一层中庭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内容：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rPr>
              <a:t>①</a:t>
            </a:r>
            <a:r>
              <a:rPr 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联合场内商家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BIY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街舞、秦川、欧亚舞蹈、舞动奇迹、乐友等商家在中庭举办演艺活动，同时进行招生信息的宣传；</a:t>
            </a:r>
            <a:endParaRPr lang="zh-CN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rPr>
              <a:t>②吸引更多消费者参加活动，为广场带来客流，提升商家销售；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备注：</a:t>
            </a:r>
            <a:r>
              <a:rPr lang="zh-CN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运营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洽谈商家活动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endParaRPr lang="zh-CN" altLang="en-US" sz="14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119" name="图片 1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035" y="3558540"/>
            <a:ext cx="3405505" cy="24428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0" name="图片 1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035" y="796290"/>
            <a:ext cx="3658870" cy="27679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1905" y="796290"/>
            <a:ext cx="3046095" cy="4060190"/>
          </a:xfrm>
          <a:prstGeom prst="rect">
            <a:avLst/>
          </a:prstGeom>
        </p:spPr>
      </p:pic>
      <p:pic>
        <p:nvPicPr>
          <p:cNvPr id="108" name="图片 107"/>
          <p:cNvPicPr/>
          <p:nvPr>
            <p:custDataLst>
              <p:tags r:id="rId5"/>
            </p:custDataLst>
          </p:nvPr>
        </p:nvPicPr>
        <p:blipFill>
          <a:blip r:embed="rId6" cstate="print"/>
          <a:srcRect l="4126" t="10023" r="4053" b="7239"/>
          <a:stretch>
            <a:fillRect/>
          </a:stretch>
        </p:blipFill>
        <p:spPr>
          <a:xfrm>
            <a:off x="3558540" y="3564255"/>
            <a:ext cx="3299460" cy="24364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23545" y="706755"/>
            <a:ext cx="4615180" cy="32442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30000"/>
              </a:lnSpc>
              <a:buClrTx/>
              <a:buSzTx/>
              <a:buFontTx/>
            </a:pPr>
            <a:r>
              <a:rPr lang="en-US" altLang="zh-CN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3.26  PR</a:t>
            </a:r>
            <a:r>
              <a:rPr lang="zh-CN" altLang="en-US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活动：</a:t>
            </a:r>
            <a:r>
              <a:rPr lang="en-US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河北爱心领养日</a:t>
            </a:r>
            <a:endParaRPr lang="zh-CN" altLang="en-US" sz="18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时间：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3.26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（周日）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 14:00-19:00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合作单位：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河北爱心领养日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内容：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rPr>
              <a:t>①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献爱心公益活动，为流浪狗、流浪猫寻找领养人，提升广场品牌形象，体现陪伴的核心价值；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rPr>
              <a:t>②以活动为嘘头，吸引更多消费者参加活动，为广场带来客流，配合现场满赠活动，提升商家销售。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rPr>
              <a:t>带客不低于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rPr>
              <a:t>200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rPr>
              <a:t>人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rPr>
              <a:t>备注：活动公司搭建活动物料</a:t>
            </a:r>
            <a:endParaRPr lang="zh-CN" sz="14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48090" y="4030980"/>
            <a:ext cx="3343910" cy="22332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rcRect t="34894" r="12163"/>
          <a:stretch>
            <a:fillRect/>
          </a:stretch>
        </p:blipFill>
        <p:spPr>
          <a:xfrm>
            <a:off x="635" y="4030345"/>
            <a:ext cx="2302510" cy="22028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9175" y="4034790"/>
            <a:ext cx="3343275" cy="22294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4815" y="4034790"/>
            <a:ext cx="3569970" cy="22301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334635" y="608965"/>
            <a:ext cx="6087110" cy="3421380"/>
            <a:chOff x="8401" y="959"/>
            <a:chExt cx="9586" cy="538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01" y="959"/>
              <a:ext cx="9586" cy="5388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0628" y="3999"/>
              <a:ext cx="5466" cy="489"/>
            </a:xfrm>
            <a:prstGeom prst="rect">
              <a:avLst/>
            </a:prstGeom>
            <a:solidFill>
              <a:srgbClr val="E9FF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339090" y="1019175"/>
            <a:ext cx="5236845" cy="40836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250000"/>
              </a:lnSpc>
              <a:buClrTx/>
              <a:buSzTx/>
              <a:buFontTx/>
            </a:pPr>
            <a:r>
              <a:rPr lang="en-US" altLang="zh-CN" sz="16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3.25-26  </a:t>
            </a:r>
            <a:r>
              <a:rPr lang="en-US" sz="16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SP</a:t>
            </a:r>
            <a:r>
              <a:rPr lang="zh-CN" altLang="en-US" sz="16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活动：小甜宠大爱心</a:t>
            </a:r>
            <a:endParaRPr lang="zh-CN" altLang="en-US" sz="16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250000"/>
              </a:lnSpc>
              <a:buClrTx/>
              <a:buSzTx/>
              <a:buFontTx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时间：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3.25-26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（周六）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  14:00-19:00 </a:t>
            </a:r>
            <a:endParaRPr lang="en-US" altLang="zh-CN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00000"/>
              </a:lnSpc>
              <a:buClrTx/>
              <a:buSzTx/>
              <a:buFontTx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地点：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东胜广场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1F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客服中心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内容：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①购买小型迷你动植物：仓鼠、热带鱼、乌龟、多肉、文竹等；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②注册东胜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V·CLUB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会员，开通微信支付和支付宝支付自助积分功能；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③会员</a:t>
            </a:r>
            <a:r>
              <a:rPr 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消费满额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即可凭消费小票兑换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种动植物，每天限量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110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份，兑完即止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预算：</a:t>
            </a:r>
            <a:r>
              <a:rPr lang="en-US" altLang="zh-CN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2400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元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备注：活动公司购买并执行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pic>
        <p:nvPicPr>
          <p:cNvPr id="101" name="图片 100"/>
          <p:cNvPicPr/>
          <p:nvPr>
            <p:custDataLst>
              <p:tags r:id="rId2"/>
            </p:custDataLst>
          </p:nvPr>
        </p:nvPicPr>
        <p:blipFill>
          <a:blip r:embed="rId3" cstate="print"/>
          <a:srcRect l="6011"/>
          <a:stretch>
            <a:fillRect/>
          </a:stretch>
        </p:blipFill>
        <p:spPr>
          <a:xfrm>
            <a:off x="10126980" y="954405"/>
            <a:ext cx="1736090" cy="18967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" name="图片 114"/>
          <p:cNvPicPr/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7985760" y="954405"/>
            <a:ext cx="2451735" cy="20993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36405" y="2738755"/>
            <a:ext cx="2526665" cy="30264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97245" y="954405"/>
            <a:ext cx="2271395" cy="17837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97245" y="2738120"/>
            <a:ext cx="3528060" cy="30270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split orient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784225" y="1367155"/>
          <a:ext cx="10379075" cy="4427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635"/>
                <a:gridCol w="1849120"/>
                <a:gridCol w="2186940"/>
                <a:gridCol w="2061845"/>
                <a:gridCol w="2248535"/>
              </a:tblGrid>
              <a:tr h="632460"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礼品明细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   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（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3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.25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-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3.26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/>
                </a:tc>
                <a:tc hMerge="1">
                  <a:tcPr/>
                </a:tc>
              </a:tr>
              <a:tr h="6324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礼品名称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礼品数量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礼品单价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（元）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礼品总计（元）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发放形式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仓鼠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每天</a:t>
                      </a:r>
                      <a:r>
                        <a:rPr 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10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份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乌龟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每天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份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热带鱼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10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每天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份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多肉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每天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50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份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合计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220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2400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每天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110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份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" name="任意多边形 1"/>
          <p:cNvSpPr/>
          <p:nvPr>
            <p:custDataLst>
              <p:tags r:id="rId2"/>
            </p:custDataLst>
          </p:nvPr>
        </p:nvSpPr>
        <p:spPr>
          <a:xfrm flipH="1">
            <a:off x="74930" y="758190"/>
            <a:ext cx="2899410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endParaRPr lang="zh-CN" altLang="en-US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-10795" y="725805"/>
            <a:ext cx="2823210" cy="47688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1996" tIns="0" rIns="71996" bIns="35998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en-US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Arial" panose="020B0604020202020204" pitchFamily="34" charset="0"/>
              </a:rPr>
              <a:t>活动礼品明细</a:t>
            </a:r>
            <a:endParaRPr lang="zh-CN" altLang="en-US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rcRect b="7332"/>
          <a:stretch>
            <a:fillRect/>
          </a:stretch>
        </p:blipFill>
        <p:spPr>
          <a:xfrm>
            <a:off x="4746625" y="3073400"/>
            <a:ext cx="2694940" cy="32004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338060" y="467995"/>
            <a:ext cx="4352925" cy="58058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rcRect b="49785"/>
          <a:stretch>
            <a:fillRect/>
          </a:stretch>
        </p:blipFill>
        <p:spPr>
          <a:xfrm>
            <a:off x="7038975" y="467360"/>
            <a:ext cx="2466340" cy="16503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/>
          <a:srcRect t="50181"/>
          <a:stretch>
            <a:fillRect/>
          </a:stretch>
        </p:blipFill>
        <p:spPr>
          <a:xfrm>
            <a:off x="9269095" y="467995"/>
            <a:ext cx="2421890" cy="16503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/>
          <a:srcRect t="17566"/>
          <a:stretch>
            <a:fillRect/>
          </a:stretch>
        </p:blipFill>
        <p:spPr>
          <a:xfrm>
            <a:off x="4746625" y="467360"/>
            <a:ext cx="2694940" cy="296354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70815" y="1477645"/>
            <a:ext cx="4307205" cy="37084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40000"/>
              </a:lnSpc>
              <a:buClrTx/>
              <a:buSzTx/>
              <a:buFontTx/>
            </a:pPr>
            <a:r>
              <a:rPr lang="zh-CN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春日车展</a:t>
            </a:r>
            <a:r>
              <a:rPr lang="zh-CN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（</a:t>
            </a:r>
            <a:r>
              <a:rPr lang="zh-CN" altLang="en-US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外场</a:t>
            </a:r>
            <a:r>
              <a:rPr lang="en-US" altLang="zh-CN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</a:t>
            </a:r>
            <a:r>
              <a:rPr lang="zh-CN" altLang="en-US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待定</a:t>
            </a:r>
            <a:r>
              <a:rPr lang="zh-CN" sz="1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）</a:t>
            </a:r>
            <a:endParaRPr sz="24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250000"/>
              </a:lnSpc>
              <a:buClrTx/>
              <a:buSzTx/>
              <a:buFontTx/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时间：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3.1-3.31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地点：</a:t>
            </a:r>
            <a:r>
              <a:rPr 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北广场</a:t>
            </a:r>
            <a:r>
              <a:rPr lang="en-US" altLang="zh-CN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+</a:t>
            </a: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西广场</a:t>
            </a:r>
            <a:endParaRPr lang="zh-CN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合作单位：燃油车、新能源汽车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内容：</a:t>
            </a: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rPr>
              <a:t>①响应市商务局汽车销售进商业综合体的政策，配合政策要求在外场进行汽车展示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rPr>
              <a:t>②吸引往来客流关注，通过内场活动带动广场客流，将外场客流导入内场。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40000"/>
              </a:lnSpc>
            </a:pPr>
            <a:endParaRPr lang="zh-CN" altLang="en-US" sz="14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322451" y="191099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2"/>
          <p:cNvSpPr txBox="1"/>
          <p:nvPr/>
        </p:nvSpPr>
        <p:spPr>
          <a:xfrm>
            <a:off x="4383028" y="2001939"/>
            <a:ext cx="5551252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2.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营 销 策 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1303" y="2931073"/>
            <a:ext cx="1755615" cy="1074420"/>
          </a:xfrm>
          <a:prstGeom prst="rect">
            <a:avLst/>
          </a:prstGeom>
          <a:noFill/>
        </p:spPr>
        <p:txBody>
          <a:bodyPr wrap="square" lIns="121904" tIns="60952" rIns="121904" bIns="60952">
            <a:spAutoFit/>
          </a:bodyPr>
          <a:lstStyle/>
          <a:p>
            <a:pPr>
              <a:defRPr/>
            </a:pPr>
            <a:r>
              <a:rPr lang="zh-CN" altLang="en-US" sz="3100" b="1" dirty="0">
                <a:solidFill>
                  <a:srgbClr val="000000">
                    <a:lumMod val="75000"/>
                    <a:lumOff val="25000"/>
                  </a:srgb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目    录</a:t>
            </a:r>
            <a:endParaRPr lang="zh-CN" altLang="en-US" sz="3100" b="1" dirty="0">
              <a:solidFill>
                <a:srgbClr val="000000">
                  <a:lumMod val="75000"/>
                  <a:lumOff val="25000"/>
                </a:srgb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322451" y="3806373"/>
            <a:ext cx="6057265" cy="567872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"/>
          <p:cNvSpPr txBox="1"/>
          <p:nvPr/>
        </p:nvSpPr>
        <p:spPr>
          <a:xfrm>
            <a:off x="4383028" y="2950969"/>
            <a:ext cx="5465425" cy="459105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</a:t>
            </a:r>
            <a:r>
              <a:rPr lang="en-US" altLang="zh-CN" sz="24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3.  </a:t>
            </a:r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媒 体 版 块</a:t>
            </a:r>
            <a:endParaRPr lang="zh-CN" altLang="en-US" sz="2400" b="1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7" name="文本框 12"/>
          <p:cNvSpPr txBox="1"/>
          <p:nvPr/>
        </p:nvSpPr>
        <p:spPr>
          <a:xfrm>
            <a:off x="4383029" y="4876326"/>
            <a:ext cx="5551251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5.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费 用 预 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322451" y="478853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322451" y="2865030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585847" y="1169040"/>
            <a:ext cx="22860" cy="4848225"/>
          </a:xfrm>
          <a:prstGeom prst="line">
            <a:avLst/>
          </a:prstGeom>
          <a:noFill/>
          <a:ln w="28575" cap="flat" cmpd="sng" algn="ctr">
            <a:solidFill>
              <a:srgbClr val="990000"/>
            </a:solidFill>
            <a:prstDash val="solid"/>
            <a:miter lim="800000"/>
          </a:ln>
          <a:effectLst/>
        </p:spPr>
      </p:cxnSp>
      <p:sp>
        <p:nvSpPr>
          <p:cNvPr id="11" name="文本框 12"/>
          <p:cNvSpPr txBox="1"/>
          <p:nvPr/>
        </p:nvSpPr>
        <p:spPr>
          <a:xfrm>
            <a:off x="4383030" y="3899357"/>
            <a:ext cx="5465424" cy="397510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4.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美 陈 版 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322451" y="95695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83028" y="1052910"/>
            <a:ext cx="5551252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1.  </a:t>
            </a:r>
            <a:r>
              <a:rPr lang="zh-CN" altLang="en-US" sz="20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研判及指标</a:t>
            </a:r>
            <a:endParaRPr lang="zh-CN" alt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1"/>
            </p:custDataLst>
          </p:nvPr>
        </p:nvSpPr>
        <p:spPr>
          <a:xfrm>
            <a:off x="4322451" y="571944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2"/>
          <p:cNvSpPr txBox="1"/>
          <p:nvPr>
            <p:custDataLst>
              <p:tags r:id="rId2"/>
            </p:custDataLst>
          </p:nvPr>
        </p:nvSpPr>
        <p:spPr>
          <a:xfrm>
            <a:off x="4383029" y="5789456"/>
            <a:ext cx="5551251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6.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执 行 分 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0360" y="1334135"/>
            <a:ext cx="11482705" cy="4962461"/>
            <a:chOff x="656" y="1322"/>
            <a:chExt cx="17753" cy="8698"/>
          </a:xfrm>
        </p:grpSpPr>
        <p:grpSp>
          <p:nvGrpSpPr>
            <p:cNvPr id="47" name="组合 46"/>
            <p:cNvGrpSpPr/>
            <p:nvPr/>
          </p:nvGrpSpPr>
          <p:grpSpPr>
            <a:xfrm>
              <a:off x="701" y="1322"/>
              <a:ext cx="17708" cy="3935"/>
              <a:chOff x="728" y="1587"/>
              <a:chExt cx="17636" cy="4354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728" y="1587"/>
                <a:ext cx="17636" cy="4354"/>
                <a:chOff x="638" y="2124"/>
                <a:chExt cx="17636" cy="4354"/>
              </a:xfrm>
            </p:grpSpPr>
            <p:grpSp>
              <p:nvGrpSpPr>
                <p:cNvPr id="32" name="组合 31"/>
                <p:cNvGrpSpPr/>
                <p:nvPr/>
              </p:nvGrpSpPr>
              <p:grpSpPr>
                <a:xfrm>
                  <a:off x="638" y="2124"/>
                  <a:ext cx="17636" cy="4354"/>
                  <a:chOff x="252" y="2835"/>
                  <a:chExt cx="17636" cy="4354"/>
                </a:xfrm>
              </p:grpSpPr>
              <p:grpSp>
                <p:nvGrpSpPr>
                  <p:cNvPr id="22" name="组合 21"/>
                  <p:cNvGrpSpPr/>
                  <p:nvPr/>
                </p:nvGrpSpPr>
                <p:grpSpPr>
                  <a:xfrm>
                    <a:off x="1772" y="6350"/>
                    <a:ext cx="16116" cy="839"/>
                    <a:chOff x="1638" y="3074"/>
                    <a:chExt cx="16116" cy="839"/>
                  </a:xfrm>
                </p:grpSpPr>
                <p:sp>
                  <p:nvSpPr>
                    <p:cNvPr id="5" name="右箭头 4"/>
                    <p:cNvSpPr/>
                    <p:nvPr/>
                  </p:nvSpPr>
                  <p:spPr>
                    <a:xfrm>
                      <a:off x="1638" y="3074"/>
                      <a:ext cx="16116" cy="384"/>
                    </a:xfrm>
                    <a:prstGeom prst="rightArrow">
                      <a:avLst/>
                    </a:prstGeom>
                    <a:solidFill>
                      <a:srgbClr val="8AC6CD"/>
                    </a:solidFill>
                    <a:ln w="12700" cmpd="sng">
                      <a:solidFill>
                        <a:schemeClr val="accent1">
                          <a:shade val="50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2">
                        <a:shade val="50000"/>
                      </a:schemeClr>
                    </a:lnRef>
                    <a:fillRef idx="1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800"/>
                    </a:p>
                  </p:txBody>
                </p:sp>
                <p:sp>
                  <p:nvSpPr>
                    <p:cNvPr id="9" name="椭圆 8"/>
                    <p:cNvSpPr/>
                    <p:nvPr/>
                  </p:nvSpPr>
                  <p:spPr>
                    <a:xfrm>
                      <a:off x="3072" y="3137"/>
                      <a:ext cx="231" cy="235"/>
                    </a:xfrm>
                    <a:prstGeom prst="ellipse">
                      <a:avLst/>
                    </a:prstGeom>
                    <a:solidFill>
                      <a:srgbClr val="7030A0"/>
                    </a:solidFill>
                    <a:ln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800"/>
                    </a:p>
                  </p:txBody>
                </p:sp>
                <p:sp>
                  <p:nvSpPr>
                    <p:cNvPr id="11" name="文本框 10"/>
                    <p:cNvSpPr txBox="1"/>
                    <p:nvPr/>
                  </p:nvSpPr>
                  <p:spPr>
                    <a:xfrm>
                      <a:off x="2677" y="3441"/>
                      <a:ext cx="1716" cy="26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r>
                        <a:rPr lang="en-US" altLang="zh-CN" sz="1800"/>
                        <a:t>3.1-3.5</a:t>
                      </a:r>
                      <a:endParaRPr lang="en-US" altLang="zh-CN" sz="1800"/>
                    </a:p>
                  </p:txBody>
                </p:sp>
                <p:sp>
                  <p:nvSpPr>
                    <p:cNvPr id="20" name="文本框 19"/>
                    <p:cNvSpPr txBox="1"/>
                    <p:nvPr>
                      <p:custDataLst>
                        <p:tags r:id="rId1"/>
                      </p:custDataLst>
                    </p:nvPr>
                  </p:nvSpPr>
                  <p:spPr>
                    <a:xfrm>
                      <a:off x="5618" y="3426"/>
                      <a:ext cx="1478" cy="4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r>
                        <a:rPr lang="en-US" altLang="zh-CN" sz="1800"/>
                        <a:t>3.6-3.8</a:t>
                      </a:r>
                      <a:endParaRPr lang="en-US" altLang="zh-CN" sz="1800"/>
                    </a:p>
                  </p:txBody>
                </p:sp>
                <p:sp>
                  <p:nvSpPr>
                    <p:cNvPr id="21" name="文本框 20"/>
                    <p:cNvSpPr txBox="1"/>
                    <p:nvPr>
                      <p:custDataLst>
                        <p:tags r:id="rId2"/>
                      </p:custDataLst>
                    </p:nvPr>
                  </p:nvSpPr>
                  <p:spPr>
                    <a:xfrm>
                      <a:off x="8866" y="3378"/>
                      <a:ext cx="1672" cy="4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r>
                        <a:rPr lang="en-US" altLang="zh-CN" sz="1800"/>
                        <a:t>3.9-3.13</a:t>
                      </a:r>
                      <a:endParaRPr lang="en-US" altLang="zh-CN" sz="1800"/>
                    </a:p>
                  </p:txBody>
                </p:sp>
              </p:grpSp>
              <p:sp>
                <p:nvSpPr>
                  <p:cNvPr id="25" name="文本框 24"/>
                  <p:cNvSpPr txBox="1"/>
                  <p:nvPr>
                    <p:custDataLst>
                      <p:tags r:id="rId3"/>
                    </p:custDataLst>
                  </p:nvPr>
                </p:nvSpPr>
                <p:spPr>
                  <a:xfrm>
                    <a:off x="12180" y="6652"/>
                    <a:ext cx="1830" cy="4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en-US" altLang="zh-CN" sz="1800"/>
                      <a:t>3.14-3.19</a:t>
                    </a:r>
                    <a:endParaRPr lang="en-US" altLang="zh-CN" sz="1800"/>
                  </a:p>
                </p:txBody>
              </p:sp>
              <p:sp>
                <p:nvSpPr>
                  <p:cNvPr id="26" name="圆角矩形 25"/>
                  <p:cNvSpPr/>
                  <p:nvPr/>
                </p:nvSpPr>
                <p:spPr>
                  <a:xfrm>
                    <a:off x="1966" y="2835"/>
                    <a:ext cx="2847" cy="1508"/>
                  </a:xfrm>
                  <a:prstGeom prst="roundRect">
                    <a:avLst/>
                  </a:prstGeom>
                  <a:solidFill>
                    <a:srgbClr val="FFD44F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zh-CN" altLang="en-US" sz="1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春日欢乐派</a:t>
                    </a:r>
                    <a:endParaRPr lang="zh-CN" altLang="en-US" sz="16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7" name="圆角矩形 26"/>
                  <p:cNvSpPr/>
                  <p:nvPr/>
                </p:nvSpPr>
                <p:spPr>
                  <a:xfrm>
                    <a:off x="252" y="2835"/>
                    <a:ext cx="1327" cy="1521"/>
                  </a:xfrm>
                  <a:prstGeom prst="roundRect">
                    <a:avLst/>
                  </a:prstGeom>
                  <a:solidFill>
                    <a:srgbClr val="FFD44F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8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PR</a:t>
                    </a:r>
                    <a:endParaRPr lang="en-US" altLang="zh-CN" sz="18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  <a:p>
                    <a:pPr algn="ctr"/>
                    <a:r>
                      <a:rPr lang="zh-CN" altLang="en-US" sz="18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活动</a:t>
                    </a:r>
                    <a:endParaRPr lang="zh-CN" altLang="en-US" sz="18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8" name="圆角矩形 27"/>
                  <p:cNvSpPr/>
                  <p:nvPr>
                    <p:custDataLst>
                      <p:tags r:id="rId4"/>
                    </p:custDataLst>
                  </p:nvPr>
                </p:nvSpPr>
                <p:spPr>
                  <a:xfrm>
                    <a:off x="252" y="4828"/>
                    <a:ext cx="1327" cy="1413"/>
                  </a:xfrm>
                  <a:prstGeom prst="roundRect">
                    <a:avLst/>
                  </a:prstGeom>
                  <a:solidFill>
                    <a:srgbClr val="92D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8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SP</a:t>
                    </a:r>
                    <a:endParaRPr lang="en-US" altLang="zh-CN" sz="18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  <a:p>
                    <a:pPr algn="ctr"/>
                    <a:r>
                      <a:rPr lang="zh-CN" altLang="en-US" sz="18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活动</a:t>
                    </a:r>
                    <a:endParaRPr lang="zh-CN" altLang="en-US" sz="18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9" name="圆角矩形 28"/>
                  <p:cNvSpPr/>
                  <p:nvPr>
                    <p:custDataLst>
                      <p:tags r:id="rId5"/>
                    </p:custDataLst>
                  </p:nvPr>
                </p:nvSpPr>
                <p:spPr>
                  <a:xfrm>
                    <a:off x="1966" y="4831"/>
                    <a:ext cx="2759" cy="1397"/>
                  </a:xfrm>
                  <a:prstGeom prst="roundRect">
                    <a:avLst/>
                  </a:prstGeom>
                  <a:solidFill>
                    <a:srgbClr val="92D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lang="zh-CN" altLang="en-US" sz="12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rPr>
                      <a:t>女神专属权益</a:t>
                    </a:r>
                    <a:endParaRPr lang="zh-CN" altLang="en-US" sz="12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endParaRPr>
                  </a:p>
                  <a:p>
                    <a:pPr algn="ctr">
                      <a:lnSpc>
                        <a:spcPct val="120000"/>
                      </a:lnSpc>
                    </a:pPr>
                    <a:r>
                      <a:rPr lang="zh-CN" altLang="en-US" sz="12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rPr>
                      <a:t>会员积分抽奖</a:t>
                    </a:r>
                    <a:endParaRPr lang="zh-CN" altLang="en-US" sz="14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0" name="圆角矩形 29"/>
                  <p:cNvSpPr/>
                  <p:nvPr>
                    <p:custDataLst>
                      <p:tags r:id="rId6"/>
                    </p:custDataLst>
                  </p:nvPr>
                </p:nvSpPr>
                <p:spPr>
                  <a:xfrm>
                    <a:off x="5200" y="2848"/>
                    <a:ext cx="2847" cy="1508"/>
                  </a:xfrm>
                  <a:prstGeom prst="roundRect">
                    <a:avLst/>
                  </a:prstGeom>
                  <a:solidFill>
                    <a:srgbClr val="FFD44F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zh-CN" altLang="en-US" sz="16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城市女神节</a:t>
                    </a:r>
                    <a:endParaRPr lang="zh-CN" altLang="en-US" sz="16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1" name="圆角矩形 30"/>
                  <p:cNvSpPr/>
                  <p:nvPr>
                    <p:custDataLst>
                      <p:tags r:id="rId7"/>
                    </p:custDataLst>
                  </p:nvPr>
                </p:nvSpPr>
                <p:spPr>
                  <a:xfrm>
                    <a:off x="5200" y="4810"/>
                    <a:ext cx="2759" cy="1397"/>
                  </a:xfrm>
                  <a:prstGeom prst="roundRect">
                    <a:avLst/>
                  </a:prstGeom>
                  <a:solidFill>
                    <a:srgbClr val="92D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10000"/>
                      </a:lnSpc>
                    </a:pPr>
                    <a:r>
                      <a:rPr lang="zh-CN" altLang="en-US" sz="1200" b="1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女神免费观影福利</a:t>
                    </a:r>
                    <a:endParaRPr lang="zh-CN" altLang="en-US" sz="12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33" name="圆角矩形 32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8820" y="2124"/>
                  <a:ext cx="2847" cy="1508"/>
                </a:xfrm>
                <a:prstGeom prst="roundRect">
                  <a:avLst/>
                </a:prstGeom>
                <a:solidFill>
                  <a:srgbClr val="FFD44F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6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萌动新生 </a:t>
                  </a:r>
                  <a:endParaRPr lang="zh-CN" altLang="en-US" sz="16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  <a:p>
                  <a:pPr algn="ctr"/>
                  <a:r>
                    <a:rPr lang="zh-CN" altLang="en-US" sz="16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“肉”满心意</a:t>
                  </a:r>
                  <a:endParaRPr lang="zh-CN" altLang="en-US" sz="16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圆角矩形 33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8820" y="4099"/>
                  <a:ext cx="2759" cy="1397"/>
                </a:xfrm>
                <a:prstGeom prst="roundRect">
                  <a:avLst/>
                </a:prstGeom>
                <a:solidFill>
                  <a:srgbClr val="92D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30000"/>
                    </a:lnSpc>
                  </a:pPr>
                  <a:r>
                    <a:rPr lang="zh-CN" altLang="en-US" sz="12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春日拔草计划</a:t>
                  </a:r>
                  <a:endPara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  <a:p>
                  <a:pPr algn="ctr">
                    <a:lnSpc>
                      <a:spcPct val="130000"/>
                    </a:lnSpc>
                  </a:pPr>
                  <a:r>
                    <a:rPr lang="zh-CN" altLang="en-US" sz="12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青蛙人偶巡游</a:t>
                  </a:r>
                  <a:endParaRPr lang="zh-CN" altLang="en-US" sz="14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endParaRPr>
                </a:p>
              </p:txBody>
            </p:sp>
            <p:sp>
              <p:nvSpPr>
                <p:cNvPr id="35" name="圆角矩形 34"/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2054" y="2124"/>
                  <a:ext cx="2847" cy="1508"/>
                </a:xfrm>
                <a:prstGeom prst="roundRect">
                  <a:avLst/>
                </a:prstGeom>
                <a:solidFill>
                  <a:srgbClr val="FFD44F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buClrTx/>
                    <a:buSzTx/>
                    <a:buFontTx/>
                  </a:pPr>
                  <a:r>
                    <a:rPr lang="zh-CN" altLang="en-US" sz="16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春日盛典</a:t>
                  </a:r>
                  <a:endParaRPr lang="zh-CN" altLang="en-US" sz="16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圆角矩形 35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2142" y="4088"/>
                  <a:ext cx="2759" cy="1397"/>
                </a:xfrm>
                <a:prstGeom prst="roundRect">
                  <a:avLst/>
                </a:prstGeom>
                <a:solidFill>
                  <a:srgbClr val="92D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30000"/>
                    </a:lnSpc>
                    <a:buClrTx/>
                    <a:buSzTx/>
                    <a:buFontTx/>
                    <a:buNone/>
                  </a:pPr>
                  <a:r>
                    <a:rPr lang="zh-CN" altLang="en-US" sz="12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童玩童趣</a:t>
                  </a:r>
                  <a:endPara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  <a:p>
                  <a:pPr algn="ctr">
                    <a:lnSpc>
                      <a:spcPct val="130000"/>
                    </a:lnSpc>
                    <a:buClrTx/>
                    <a:buSzTx/>
                    <a:buFontTx/>
                    <a:buNone/>
                  </a:pPr>
                  <a:r>
                    <a:rPr lang="zh-CN" altLang="en-US" sz="12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20团30儿童娱乐券</a:t>
                  </a:r>
                  <a:endPara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endParaRPr>
                </a:p>
              </p:txBody>
            </p:sp>
            <p:sp>
              <p:nvSpPr>
                <p:cNvPr id="37" name="圆角矩形 36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5288" y="2124"/>
                  <a:ext cx="2847" cy="1508"/>
                </a:xfrm>
                <a:prstGeom prst="roundRect">
                  <a:avLst/>
                </a:prstGeom>
                <a:solidFill>
                  <a:srgbClr val="FFD44F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6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悦动春光</a:t>
                  </a:r>
                  <a:endParaRPr lang="zh-CN" altLang="en-US" sz="16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圆角矩形 37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5372" y="4088"/>
                  <a:ext cx="2759" cy="1397"/>
                </a:xfrm>
                <a:prstGeom prst="roundRect">
                  <a:avLst/>
                </a:prstGeom>
                <a:solidFill>
                  <a:srgbClr val="92D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30000"/>
                    </a:lnSpc>
                    <a:buClrTx/>
                    <a:buSzTx/>
                    <a:buFontTx/>
                    <a:buNone/>
                  </a:pPr>
                  <a:r>
                    <a:rPr lang="zh-CN" altLang="en-US" sz="12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好食光·尝鲜季</a:t>
                  </a:r>
                  <a:endPara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  <a:p>
                  <a:pPr algn="ctr">
                    <a:lnSpc>
                      <a:spcPct val="130000"/>
                    </a:lnSpc>
                    <a:buClrTx/>
                    <a:buSzTx/>
                    <a:buFontTx/>
                    <a:buNone/>
                  </a:pPr>
                  <a:r>
                    <a:rPr lang="zh-CN" altLang="en-US" sz="1200" b="1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爱心领养</a:t>
                  </a:r>
                  <a:endPara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endParaRPr>
                </a:p>
              </p:txBody>
            </p:sp>
            <p:sp>
              <p:nvSpPr>
                <p:cNvPr id="40" name="文本框 39"/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15901" y="5942"/>
                  <a:ext cx="1856" cy="4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sz="1800"/>
                    <a:t>3.19-3.31</a:t>
                  </a:r>
                  <a:endParaRPr lang="en-US" altLang="zh-CN" sz="1800"/>
                </a:p>
              </p:txBody>
            </p:sp>
          </p:grpSp>
          <p:sp>
            <p:nvSpPr>
              <p:cNvPr id="43" name="五角星 42"/>
              <p:cNvSpPr/>
              <p:nvPr/>
            </p:nvSpPr>
            <p:spPr>
              <a:xfrm>
                <a:off x="6685" y="4993"/>
                <a:ext cx="556" cy="574"/>
              </a:xfrm>
              <a:prstGeom prst="star5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  <p:sp>
            <p:nvSpPr>
              <p:cNvPr id="44" name="椭圆 43"/>
              <p:cNvSpPr/>
              <p:nvPr>
                <p:custDataLst>
                  <p:tags r:id="rId15"/>
                </p:custDataLst>
              </p:nvPr>
            </p:nvSpPr>
            <p:spPr>
              <a:xfrm>
                <a:off x="13454" y="5184"/>
                <a:ext cx="231" cy="235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  <p:sp>
            <p:nvSpPr>
              <p:cNvPr id="45" name="椭圆 44"/>
              <p:cNvSpPr/>
              <p:nvPr>
                <p:custDataLst>
                  <p:tags r:id="rId16"/>
                </p:custDataLst>
              </p:nvPr>
            </p:nvSpPr>
            <p:spPr>
              <a:xfrm>
                <a:off x="10184" y="5170"/>
                <a:ext cx="231" cy="235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  <p:sp>
            <p:nvSpPr>
              <p:cNvPr id="46" name="椭圆 45"/>
              <p:cNvSpPr/>
              <p:nvPr>
                <p:custDataLst>
                  <p:tags r:id="rId17"/>
                </p:custDataLst>
              </p:nvPr>
            </p:nvSpPr>
            <p:spPr>
              <a:xfrm>
                <a:off x="16686" y="5189"/>
                <a:ext cx="231" cy="235"/>
              </a:xfrm>
              <a:prstGeom prst="ellipse">
                <a:avLst/>
              </a:prstGeom>
              <a:solidFill>
                <a:srgbClr val="7030A0"/>
              </a:solidFill>
              <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</p:grpSp>
        <p:sp>
          <p:nvSpPr>
            <p:cNvPr id="50" name="圆角矩形 49"/>
            <p:cNvSpPr/>
            <p:nvPr>
              <p:custDataLst>
                <p:tags r:id="rId18"/>
              </p:custDataLst>
            </p:nvPr>
          </p:nvSpPr>
          <p:spPr>
            <a:xfrm>
              <a:off x="5420" y="5503"/>
              <a:ext cx="3412" cy="3281"/>
            </a:xfrm>
            <a:prstGeom prst="roundRect">
              <a:avLst/>
            </a:prstGeom>
            <a:solidFill>
              <a:srgbClr val="F1AFBD"/>
            </a:solidFill>
            <a:ln>
              <a:solidFill>
                <a:srgbClr val="F1AF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30000"/>
                </a:lnSpc>
              </a:pPr>
              <a:r>
                <a:rPr lang="en-US" altLang="zh-CN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1.MEETLADY/SaSa/</a:t>
              </a:r>
              <a:r>
                <a: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快时尚服饰</a:t>
              </a:r>
              <a:r>
                <a:rPr lang="en-US" altLang="zh-CN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珠宝等品牌女神节活动小红书推广</a:t>
              </a:r>
              <a:endParaRPr lang="zh-CN" altLang="en-US" sz="12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30000"/>
                </a:lnSpc>
              </a:pPr>
              <a:r>
                <a:rPr lang="en-US" altLang="zh-CN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</a:t>
              </a:r>
              <a:r>
                <a: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抖音</a:t>
              </a:r>
              <a:r>
                <a:rPr lang="en-US" altLang="zh-CN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视频号活动人气视频宣传</a:t>
              </a:r>
              <a:endParaRPr lang="zh-CN" altLang="en-US" sz="12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30000"/>
                </a:lnSpc>
              </a:pPr>
              <a:r>
                <a:rPr lang="en-US" altLang="zh-CN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3.</a:t>
              </a:r>
              <a:r>
                <a: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老凤祥</a:t>
              </a:r>
              <a:r>
                <a:rPr lang="en-US" altLang="zh-CN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/SaSa/</a:t>
              </a:r>
              <a:r>
                <a: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萱子商家品牌直播</a:t>
              </a:r>
              <a:endParaRPr lang="zh-CN" altLang="en-US" sz="12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130000"/>
                </a:lnSpc>
              </a:pPr>
              <a:r>
                <a:rPr lang="en-US" altLang="zh-CN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r>
                <a: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常规朋友圈图文</a:t>
              </a:r>
              <a:endParaRPr lang="zh-CN" altLang="en-US" sz="12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656" y="5509"/>
              <a:ext cx="17613" cy="2945"/>
              <a:chOff x="656" y="5786"/>
              <a:chExt cx="17613" cy="2945"/>
            </a:xfrm>
          </p:grpSpPr>
          <p:sp>
            <p:nvSpPr>
              <p:cNvPr id="48" name="圆角矩形 47"/>
              <p:cNvSpPr/>
              <p:nvPr/>
            </p:nvSpPr>
            <p:spPr>
              <a:xfrm>
                <a:off x="656" y="5787"/>
                <a:ext cx="1525" cy="2938"/>
              </a:xfrm>
              <a:prstGeom prst="roundRect">
                <a:avLst/>
              </a:prstGeom>
              <a:solidFill>
                <a:srgbClr val="F1AFBD"/>
              </a:solidFill>
              <a:ln>
                <a:solidFill>
                  <a:srgbClr val="F1AF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线上宣传</a:t>
                </a:r>
                <a:endParaRPr lang="zh-CN" altLang="en-US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>
                <p:custDataLst>
                  <p:tags r:id="rId19"/>
                </p:custDataLst>
              </p:nvPr>
            </p:nvSpPr>
            <p:spPr>
              <a:xfrm>
                <a:off x="2377" y="5787"/>
                <a:ext cx="2770" cy="2939"/>
              </a:xfrm>
              <a:prstGeom prst="roundRect">
                <a:avLst/>
              </a:prstGeom>
              <a:solidFill>
                <a:srgbClr val="F1AFBD"/>
              </a:solidFill>
              <a:ln>
                <a:solidFill>
                  <a:srgbClr val="F1AF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1.UR/MJ/</a:t>
                </a:r>
                <a:r>
                  <a:rPr lang="zh-CN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屈臣氏</a:t>
                </a: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MEETLADY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等快时尚品牌春季新款小红书种草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抖音</a:t>
                </a: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视频号活动人气视频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3.MJ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商家品牌直播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常规朋友圈图文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圆角矩形 50"/>
              <p:cNvSpPr/>
              <p:nvPr>
                <p:custDataLst>
                  <p:tags r:id="rId20"/>
                </p:custDataLst>
              </p:nvPr>
            </p:nvSpPr>
            <p:spPr>
              <a:xfrm>
                <a:off x="9105" y="5786"/>
                <a:ext cx="2770" cy="2939"/>
              </a:xfrm>
              <a:prstGeom prst="roundRect">
                <a:avLst/>
              </a:prstGeom>
              <a:solidFill>
                <a:srgbClr val="F1AFBD"/>
              </a:solidFill>
              <a:ln>
                <a:solidFill>
                  <a:srgbClr val="F1AF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小米</a:t>
                </a: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华为</a:t>
                </a: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联想等电子数码品类新款小红书种草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抖音</a:t>
                </a: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视频号活动人气视频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数码商家品牌直播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常规朋友圈图文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>
                <p:custDataLst>
                  <p:tags r:id="rId21"/>
                </p:custDataLst>
              </p:nvPr>
            </p:nvSpPr>
            <p:spPr>
              <a:xfrm>
                <a:off x="12302" y="5793"/>
                <a:ext cx="2770" cy="2939"/>
              </a:xfrm>
              <a:prstGeom prst="roundRect">
                <a:avLst/>
              </a:prstGeom>
              <a:solidFill>
                <a:srgbClr val="F1AFBD"/>
              </a:solidFill>
              <a:ln>
                <a:solidFill>
                  <a:srgbClr val="F1AF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乔丹儿童等儿童品类小红书种草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抖音</a:t>
                </a: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视频号活动人气视频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儿童品类商家品牌直播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常规朋友圈图文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圆角矩形 52"/>
              <p:cNvSpPr/>
              <p:nvPr>
                <p:custDataLst>
                  <p:tags r:id="rId22"/>
                </p:custDataLst>
              </p:nvPr>
            </p:nvSpPr>
            <p:spPr>
              <a:xfrm>
                <a:off x="15499" y="5793"/>
                <a:ext cx="2770" cy="2939"/>
              </a:xfrm>
              <a:prstGeom prst="roundRect">
                <a:avLst/>
              </a:prstGeom>
              <a:solidFill>
                <a:srgbClr val="F1AFBD"/>
              </a:solidFill>
              <a:ln>
                <a:solidFill>
                  <a:srgbClr val="F1AFB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餐饮品类小红书活动种草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抖音</a:t>
                </a: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视频号活动人气视频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餐饮商家品牌直播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30000"/>
                  </a:lnSpc>
                </a:pPr>
                <a:r>
                  <a:rPr lang="en-US" altLang="zh-CN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4.</a:t>
                </a:r>
                <a:r>
                  <a:rPr lang="zh-CN" altLang="en-US" sz="1200" b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常规朋友圈图文</a:t>
                </a:r>
                <a:endParaRPr lang="zh-CN" altLang="en-US" sz="12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5" name="圆角矩形 54"/>
            <p:cNvSpPr/>
            <p:nvPr/>
          </p:nvSpPr>
          <p:spPr>
            <a:xfrm>
              <a:off x="684" y="9007"/>
              <a:ext cx="1494" cy="1013"/>
            </a:xfrm>
            <a:prstGeom prst="roundRect">
              <a:avLst/>
            </a:prstGeom>
            <a:solidFill>
              <a:srgbClr val="8AC6C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线下</a:t>
              </a:r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宣传</a:t>
              </a:r>
              <a:endPara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2361" y="9030"/>
              <a:ext cx="15975" cy="91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场内促销立牌、吊旗、垂幔、内外大屏、电视等氛围画面全面出街。</a:t>
              </a:r>
              <a:endParaRPr lang="zh-CN" altLang="en-US" sz="16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任意多边形 5"/>
          <p:cNvSpPr/>
          <p:nvPr>
            <p:custDataLst>
              <p:tags r:id="rId23"/>
            </p:custDataLst>
          </p:nvPr>
        </p:nvSpPr>
        <p:spPr>
          <a:xfrm flipH="1">
            <a:off x="0" y="791210"/>
            <a:ext cx="3716655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r>
              <a:rPr lang="zh-CN" altLang="en-US" sz="1900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媒体宣传节点排期</a:t>
            </a:r>
            <a:endParaRPr lang="zh-CN" altLang="en-US" sz="1900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>
            <a:off x="0" y="791210"/>
            <a:ext cx="3716655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r>
              <a:rPr lang="zh-CN" altLang="en-US" sz="1900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建立小红书账号并开展日常宣传</a:t>
            </a:r>
            <a:endParaRPr lang="zh-CN" altLang="en-US" sz="1900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9255" y="1481455"/>
            <a:ext cx="4040505" cy="2279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b="1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策略：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实现小红书账号0-1的建立，并根据日常广场营销、新店开业、商家促销等活动信息开展日常推广宣传。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1400" b="1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宣发方向：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商家春季焕新产品种草，促销活动宣介，广场营销活动推广，新店开业宣发。</a:t>
            </a: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sz="1400"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1400" b="1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更新频次：</a:t>
            </a:r>
            <a:r>
              <a:rPr lang="zh-CN" altLang="en-US" sz="1400"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日常保持日更 重点活动期密集推广，</a:t>
            </a:r>
            <a:r>
              <a:rPr lang="zh-CN" altLang="en-US" sz="1400" b="1">
                <a:solidFill>
                  <a:srgbClr val="C00000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每周五将与运营部确认下一周重点帮扶推广商家。</a:t>
            </a:r>
            <a:endParaRPr lang="zh-CN" altLang="en-US" sz="1400" b="1">
              <a:solidFill>
                <a:srgbClr val="C00000"/>
              </a:solidFill>
              <a:latin typeface="Calibri" panose="020F0502020204030204" charset="0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712970" y="1490980"/>
            <a:ext cx="7184390" cy="4240178"/>
            <a:chOff x="2018" y="2116"/>
            <a:chExt cx="15595" cy="7839"/>
          </a:xfrm>
        </p:grpSpPr>
        <p:sp>
          <p:nvSpPr>
            <p:cNvPr id="12" name="矩形 11"/>
            <p:cNvSpPr/>
            <p:nvPr>
              <p:custDataLst>
                <p:tags r:id="rId1"/>
              </p:custDataLst>
            </p:nvPr>
          </p:nvSpPr>
          <p:spPr>
            <a:xfrm>
              <a:off x="2194" y="9446"/>
              <a:ext cx="3156" cy="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200" dirty="0">
                  <a:solidFill>
                    <a:schemeClr val="tx1"/>
                  </a:solidFill>
                  <a:latin typeface="方正清刻本悦宋简体" panose="02000000000000000000" charset="-122"/>
                  <a:ea typeface="微软雅黑" panose="020B0503020204020204" pitchFamily="34" charset="-122"/>
                  <a:cs typeface="方正清刻本悦宋简体" panose="02000000000000000000" charset="-122"/>
                </a:rPr>
                <a:t>▲</a:t>
              </a:r>
              <a:r>
                <a:rPr lang="zh-CN" altLang="en-US" sz="1200">
                  <a:solidFill>
                    <a:schemeClr val="tx1"/>
                  </a:solidFill>
                  <a:latin typeface="Calibri" panose="020F0502020204030204" charset="0"/>
                  <a:ea typeface="方正清刻本悦宋简体" panose="02000000000000000000" charset="-122"/>
                  <a:cs typeface="方正清刻本悦宋简体" panose="02000000000000000000" charset="-122"/>
                </a:rPr>
                <a:t>营销活动介绍</a:t>
              </a:r>
              <a:r>
                <a:rPr lang="en-US" altLang="zh-CN" sz="1200">
                  <a:solidFill>
                    <a:schemeClr val="tx1"/>
                  </a:solidFill>
                  <a:latin typeface="方正清刻本悦宋简体" panose="02000000000000000000" charset="-122"/>
                  <a:ea typeface="微软雅黑" panose="020B0503020204020204" pitchFamily="34" charset="-122"/>
                  <a:cs typeface="方正清刻本悦宋简体" panose="02000000000000000000" charset="-122"/>
                  <a:sym typeface="+mn-ea"/>
                </a:rPr>
                <a:t> </a:t>
              </a:r>
              <a:endParaRPr lang="en-US" altLang="zh-CN" sz="1200" dirty="0">
                <a:solidFill>
                  <a:schemeClr val="tx1"/>
                </a:solidFill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 cstate="print"/>
            <a:stretch>
              <a:fillRect/>
            </a:stretch>
          </p:blipFill>
          <p:spPr>
            <a:xfrm>
              <a:off x="2018" y="2136"/>
              <a:ext cx="3333" cy="721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6089" y="2116"/>
              <a:ext cx="3347" cy="7245"/>
            </a:xfrm>
            <a:prstGeom prst="rect">
              <a:avLst/>
            </a:prstGeom>
          </p:spPr>
        </p:pic>
        <p:sp>
          <p:nvSpPr>
            <p:cNvPr id="7" name="矩形 6"/>
            <p:cNvSpPr/>
            <p:nvPr>
              <p:custDataLst>
                <p:tags r:id="rId6"/>
              </p:custDataLst>
            </p:nvPr>
          </p:nvSpPr>
          <p:spPr>
            <a:xfrm>
              <a:off x="6200" y="9430"/>
              <a:ext cx="3157" cy="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200" dirty="0">
                  <a:solidFill>
                    <a:schemeClr val="tx1"/>
                  </a:solidFill>
                  <a:latin typeface="方正清刻本悦宋简体" panose="02000000000000000000" charset="-122"/>
                  <a:ea typeface="微软雅黑" panose="020B0503020204020204" pitchFamily="34" charset="-122"/>
                  <a:cs typeface="方正清刻本悦宋简体" panose="02000000000000000000" charset="-122"/>
                </a:rPr>
                <a:t>▲</a:t>
              </a:r>
              <a:r>
                <a:rPr lang="zh-CN" altLang="en-US" sz="1200">
                  <a:solidFill>
                    <a:schemeClr val="tx1"/>
                  </a:solidFill>
                  <a:latin typeface="Calibri" panose="020F0502020204030204" charset="0"/>
                  <a:ea typeface="方正清刻本悦宋简体" panose="02000000000000000000" charset="-122"/>
                  <a:cs typeface="方正清刻本悦宋简体" panose="02000000000000000000" charset="-122"/>
                </a:rPr>
                <a:t>新店开业推广</a:t>
              </a:r>
              <a:r>
                <a:rPr lang="en-US" altLang="zh-CN" sz="1200">
                  <a:solidFill>
                    <a:schemeClr val="tx1"/>
                  </a:solidFill>
                  <a:latin typeface="方正清刻本悦宋简体" panose="02000000000000000000" charset="-122"/>
                  <a:ea typeface="微软雅黑" panose="020B0503020204020204" pitchFamily="34" charset="-122"/>
                  <a:cs typeface="方正清刻本悦宋简体" panose="02000000000000000000" charset="-122"/>
                  <a:sym typeface="+mn-ea"/>
                </a:rPr>
                <a:t> </a:t>
              </a:r>
              <a:endParaRPr lang="en-US" altLang="zh-CN" sz="1200" dirty="0">
                <a:solidFill>
                  <a:schemeClr val="tx1"/>
                </a:solidFill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 cstate="print"/>
            <a:stretch>
              <a:fillRect/>
            </a:stretch>
          </p:blipFill>
          <p:spPr>
            <a:xfrm>
              <a:off x="10174" y="2136"/>
              <a:ext cx="3378" cy="7310"/>
            </a:xfrm>
            <a:prstGeom prst="rect">
              <a:avLst/>
            </a:prstGeom>
          </p:spPr>
        </p:pic>
        <p:sp>
          <p:nvSpPr>
            <p:cNvPr id="15" name="矩形 14"/>
            <p:cNvSpPr/>
            <p:nvPr>
              <p:custDataLst>
                <p:tags r:id="rId9"/>
              </p:custDataLst>
            </p:nvPr>
          </p:nvSpPr>
          <p:spPr>
            <a:xfrm>
              <a:off x="10207" y="9446"/>
              <a:ext cx="3232" cy="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200" dirty="0">
                  <a:solidFill>
                    <a:schemeClr val="tx1"/>
                  </a:solidFill>
                  <a:latin typeface="方正清刻本悦宋简体" panose="02000000000000000000" charset="-122"/>
                  <a:ea typeface="微软雅黑" panose="020B0503020204020204" pitchFamily="34" charset="-122"/>
                  <a:cs typeface="方正清刻本悦宋简体" panose="02000000000000000000" charset="-122"/>
                </a:rPr>
                <a:t>▲</a:t>
              </a:r>
              <a:r>
                <a:rPr lang="zh-CN" altLang="en-US" sz="1200">
                  <a:solidFill>
                    <a:schemeClr val="tx1"/>
                  </a:solidFill>
                  <a:latin typeface="Calibri" panose="020F0502020204030204" charset="0"/>
                  <a:ea typeface="方正清刻本悦宋简体" panose="02000000000000000000" charset="-122"/>
                  <a:cs typeface="方正清刻本悦宋简体" panose="02000000000000000000" charset="-122"/>
                </a:rPr>
                <a:t>美陈氛围打卡</a:t>
              </a:r>
              <a:r>
                <a:rPr lang="en-US" altLang="zh-CN" sz="1200">
                  <a:solidFill>
                    <a:schemeClr val="tx1"/>
                  </a:solidFill>
                  <a:latin typeface="方正清刻本悦宋简体" panose="02000000000000000000" charset="-122"/>
                  <a:ea typeface="微软雅黑" panose="020B0503020204020204" pitchFamily="34" charset="-122"/>
                  <a:cs typeface="方正清刻本悦宋简体" panose="02000000000000000000" charset="-122"/>
                  <a:sym typeface="+mn-ea"/>
                </a:rPr>
                <a:t> </a:t>
              </a:r>
              <a:endParaRPr lang="en-US" altLang="zh-CN" sz="1200" dirty="0">
                <a:solidFill>
                  <a:schemeClr val="tx1"/>
                </a:solidFill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 cstate="print"/>
            <a:stretch>
              <a:fillRect/>
            </a:stretch>
          </p:blipFill>
          <p:spPr>
            <a:xfrm>
              <a:off x="14290" y="2136"/>
              <a:ext cx="3323" cy="7194"/>
            </a:xfrm>
            <a:prstGeom prst="rect">
              <a:avLst/>
            </a:prstGeom>
          </p:spPr>
        </p:pic>
        <p:sp>
          <p:nvSpPr>
            <p:cNvPr id="17" name="矩形 16"/>
            <p:cNvSpPr/>
            <p:nvPr>
              <p:custDataLst>
                <p:tags r:id="rId12"/>
              </p:custDataLst>
            </p:nvPr>
          </p:nvSpPr>
          <p:spPr>
            <a:xfrm>
              <a:off x="14520" y="9430"/>
              <a:ext cx="3093" cy="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200" dirty="0">
                  <a:solidFill>
                    <a:schemeClr val="tx1"/>
                  </a:solidFill>
                  <a:latin typeface="方正清刻本悦宋简体" panose="02000000000000000000" charset="-122"/>
                  <a:ea typeface="微软雅黑" panose="020B0503020204020204" pitchFamily="34" charset="-122"/>
                  <a:cs typeface="方正清刻本悦宋简体" panose="02000000000000000000" charset="-122"/>
                </a:rPr>
                <a:t>▲</a:t>
              </a:r>
              <a:r>
                <a:rPr lang="zh-CN" altLang="en-US" sz="1200">
                  <a:solidFill>
                    <a:schemeClr val="tx1"/>
                  </a:solidFill>
                  <a:latin typeface="Calibri" panose="020F0502020204030204" charset="0"/>
                  <a:ea typeface="方正清刻本悦宋简体" panose="02000000000000000000" charset="-122"/>
                  <a:cs typeface="方正清刻本悦宋简体" panose="02000000000000000000" charset="-122"/>
                </a:rPr>
                <a:t>商家sp活动</a:t>
              </a:r>
              <a:endParaRPr lang="zh-CN" altLang="en-US" sz="1200">
                <a:solidFill>
                  <a:schemeClr val="tx1"/>
                </a:solidFill>
                <a:latin typeface="Calibri" panose="020F0502020204030204" charset="0"/>
                <a:ea typeface="方正清刻本悦宋简体" panose="02000000000000000000" charset="-122"/>
                <a:cs typeface="方正清刻本悦宋简体" panose="02000000000000000000" charset="-122"/>
              </a:endParaRPr>
            </a:p>
          </p:txBody>
        </p:sp>
      </p:grpSp>
      <p:graphicFrame>
        <p:nvGraphicFramePr>
          <p:cNvPr id="4" name="表格 3"/>
          <p:cNvGraphicFramePr/>
          <p:nvPr>
            <p:custDataLst>
              <p:tags r:id="rId13"/>
            </p:custDataLst>
          </p:nvPr>
        </p:nvGraphicFramePr>
        <p:xfrm>
          <a:off x="382270" y="4048125"/>
          <a:ext cx="4149090" cy="1431925"/>
        </p:xfrm>
        <a:graphic>
          <a:graphicData uri="http://schemas.openxmlformats.org/drawingml/2006/table">
            <a:tbl>
              <a:tblPr firstRow="1" lastRow="1"/>
              <a:tblGrid>
                <a:gridCol w="864235"/>
                <a:gridCol w="909320"/>
                <a:gridCol w="828675"/>
                <a:gridCol w="802005"/>
                <a:gridCol w="744855"/>
              </a:tblGrid>
              <a:tr h="4870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 b="1">
                          <a:solidFill>
                            <a:srgbClr val="FFFFFF"/>
                          </a:solidFill>
                        </a:rPr>
                        <a:t>第一周</a:t>
                      </a:r>
                      <a:endParaRPr lang="zh-CN" altLang="en-US" sz="14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9050" cap="rnd">
                      <a:solidFill>
                        <a:srgbClr val="E74C3C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E74C3C"/>
                      </a:solidFill>
                      <a:prstDash val="solid"/>
                    </a:lnT>
                    <a:lnB w="19050">
                      <a:solidFill>
                        <a:srgbClr val="E74C3C"/>
                      </a:solidFill>
                      <a:prstDash val="solid"/>
                    </a:lnB>
                    <a:solidFill>
                      <a:srgbClr val="E74C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 b="1">
                          <a:solidFill>
                            <a:srgbClr val="FFFFFF"/>
                          </a:solidFill>
                        </a:rPr>
                        <a:t>第二周</a:t>
                      </a:r>
                      <a:endParaRPr lang="zh-CN" altLang="en-US" sz="14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E74C3C"/>
                      </a:solidFill>
                      <a:prstDash val="solid"/>
                    </a:lnT>
                    <a:lnB w="19050">
                      <a:solidFill>
                        <a:srgbClr val="E74C3C"/>
                      </a:solidFill>
                      <a:prstDash val="solid"/>
                    </a:lnB>
                    <a:solidFill>
                      <a:srgbClr val="E74C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 b="1">
                          <a:solidFill>
                            <a:srgbClr val="FFFFFF"/>
                          </a:solidFill>
                        </a:rPr>
                        <a:t>第三周</a:t>
                      </a:r>
                      <a:endParaRPr lang="zh-CN" altLang="en-US" sz="14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E74C3C"/>
                      </a:solidFill>
                      <a:prstDash val="solid"/>
                    </a:lnT>
                    <a:lnB w="19050">
                      <a:solidFill>
                        <a:srgbClr val="E74C3C"/>
                      </a:solidFill>
                      <a:prstDash val="solid"/>
                    </a:lnB>
                    <a:solidFill>
                      <a:srgbClr val="E74C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 b="1">
                          <a:solidFill>
                            <a:srgbClr val="FFFFFF"/>
                          </a:solidFill>
                        </a:rPr>
                        <a:t>第四周</a:t>
                      </a:r>
                      <a:endParaRPr lang="zh-CN" altLang="en-US" sz="14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E74C3C"/>
                      </a:solidFill>
                      <a:prstDash val="solid"/>
                    </a:lnT>
                    <a:lnB w="19050">
                      <a:solidFill>
                        <a:srgbClr val="E74C3C"/>
                      </a:solidFill>
                      <a:prstDash val="solid"/>
                    </a:lnB>
                    <a:solidFill>
                      <a:srgbClr val="E74C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 b="1">
                          <a:solidFill>
                            <a:srgbClr val="FFFFFF"/>
                          </a:solidFill>
                        </a:rPr>
                        <a:t>第五周</a:t>
                      </a:r>
                      <a:endParaRPr lang="zh-CN" altLang="en-US" sz="14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175">
                      <a:solidFill>
                        <a:srgbClr val="FFFFFF"/>
                      </a:solidFill>
                      <a:prstDash val="dot"/>
                    </a:lnL>
                    <a:lnR w="19050" cap="rnd">
                      <a:solidFill>
                        <a:srgbClr val="E74C3C"/>
                      </a:solidFill>
                      <a:prstDash val="solid"/>
                    </a:lnR>
                    <a:lnT w="19050" cap="rnd">
                      <a:solidFill>
                        <a:srgbClr val="E74C3C"/>
                      </a:solidFill>
                      <a:prstDash val="solid"/>
                    </a:lnT>
                    <a:lnB w="19050">
                      <a:solidFill>
                        <a:srgbClr val="E74C3C"/>
                      </a:solidFill>
                      <a:prstDash val="solid"/>
                    </a:lnB>
                    <a:solidFill>
                      <a:srgbClr val="E74C3C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200" b="1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①</a:t>
                      </a:r>
                      <a:r>
                        <a:rPr lang="zh-CN" altLang="en-US" sz="1200" b="1">
                          <a:solidFill>
                            <a:srgbClr val="404040"/>
                          </a:solidFill>
                        </a:rPr>
                        <a:t>活动预告</a:t>
                      </a:r>
                      <a:endParaRPr lang="zh-CN" altLang="en-US" sz="1200" b="1">
                        <a:solidFill>
                          <a:srgbClr val="404040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200" b="1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②</a:t>
                      </a:r>
                      <a:r>
                        <a:rPr lang="en-US" altLang="zh-CN" sz="1200" b="1">
                          <a:solidFill>
                            <a:srgbClr val="404040"/>
                          </a:solidFill>
                        </a:rPr>
                        <a:t>3.8</a:t>
                      </a:r>
                      <a:r>
                        <a:rPr lang="zh-CN" altLang="en-US" sz="1200" b="1">
                          <a:solidFill>
                            <a:srgbClr val="404040"/>
                          </a:solidFill>
                        </a:rPr>
                        <a:t>品牌促销合辑</a:t>
                      </a:r>
                      <a:endParaRPr lang="zh-CN" altLang="en-US" sz="1200" b="1">
                        <a:solidFill>
                          <a:srgbClr val="404040"/>
                        </a:solidFill>
                      </a:endParaRPr>
                    </a:p>
                  </a:txBody>
                  <a:tcPr>
                    <a:lnL w="19050" cap="rnd">
                      <a:solidFill>
                        <a:srgbClr val="E74C3C"/>
                      </a:solidFill>
                      <a:prstDash val="solid"/>
                    </a:lnL>
                    <a:lnR w="3175">
                      <a:solidFill>
                        <a:srgbClr val="E74C3C"/>
                      </a:solidFill>
                      <a:prstDash val="dot"/>
                    </a:lnR>
                    <a:lnT w="19050">
                      <a:solidFill>
                        <a:srgbClr val="E74C3C"/>
                      </a:solidFill>
                      <a:prstDash val="solid"/>
                    </a:lnT>
                    <a:lnB w="19050" cap="rnd">
                      <a:solidFill>
                        <a:srgbClr val="E74C3C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04040"/>
                          </a:solidFill>
                        </a:rPr>
                        <a:t>快时尚</a:t>
                      </a:r>
                      <a:r>
                        <a:rPr lang="en-US" altLang="zh-CN" sz="1400" b="1">
                          <a:solidFill>
                            <a:srgbClr val="404040"/>
                          </a:solidFill>
                        </a:rPr>
                        <a:t>/</a:t>
                      </a:r>
                      <a:r>
                        <a:rPr lang="zh-CN" altLang="en-US" sz="1400" b="1">
                          <a:solidFill>
                            <a:srgbClr val="404040"/>
                          </a:solidFill>
                        </a:rPr>
                        <a:t>黄金饰品</a:t>
                      </a:r>
                      <a:r>
                        <a:rPr lang="en-US" altLang="zh-CN" sz="1400" b="1">
                          <a:solidFill>
                            <a:srgbClr val="404040"/>
                          </a:solidFill>
                        </a:rPr>
                        <a:t>/</a:t>
                      </a:r>
                      <a:r>
                        <a:rPr lang="zh-CN" altLang="en-US" sz="1400" b="1">
                          <a:solidFill>
                            <a:srgbClr val="404040"/>
                          </a:solidFill>
                        </a:rPr>
                        <a:t>美妆品类</a:t>
                      </a:r>
                      <a:endParaRPr lang="zh-CN" altLang="en-US" sz="1400" b="1">
                        <a:solidFill>
                          <a:srgbClr val="404040"/>
                        </a:solidFill>
                      </a:endParaRPr>
                    </a:p>
                  </a:txBody>
                  <a:tcPr>
                    <a:lnL w="3175">
                      <a:solidFill>
                        <a:srgbClr val="E74C3C"/>
                      </a:solidFill>
                      <a:prstDash val="dot"/>
                    </a:lnL>
                    <a:lnR w="3175">
                      <a:solidFill>
                        <a:srgbClr val="E74C3C"/>
                      </a:solidFill>
                      <a:prstDash val="dot"/>
                    </a:lnR>
                    <a:lnT w="19050">
                      <a:solidFill>
                        <a:srgbClr val="E74C3C"/>
                      </a:solidFill>
                      <a:prstDash val="solid"/>
                    </a:lnT>
                    <a:lnB w="19050" cap="rnd">
                      <a:solidFill>
                        <a:srgbClr val="E74C3C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 b="1">
                          <a:solidFill>
                            <a:srgbClr val="404040"/>
                          </a:solidFill>
                        </a:rPr>
                        <a:t>电子数码品类</a:t>
                      </a:r>
                      <a:endParaRPr lang="zh-CN" altLang="en-US" sz="1600" b="1">
                        <a:solidFill>
                          <a:srgbClr val="404040"/>
                        </a:solidFill>
                      </a:endParaRPr>
                    </a:p>
                  </a:txBody>
                  <a:tcPr>
                    <a:lnL w="3175">
                      <a:solidFill>
                        <a:srgbClr val="E74C3C"/>
                      </a:solidFill>
                      <a:prstDash val="dot"/>
                    </a:lnL>
                    <a:lnR w="3175">
                      <a:solidFill>
                        <a:srgbClr val="E74C3C"/>
                      </a:solidFill>
                      <a:prstDash val="dot"/>
                    </a:lnR>
                    <a:lnT w="19050">
                      <a:solidFill>
                        <a:srgbClr val="E74C3C"/>
                      </a:solidFill>
                      <a:prstDash val="solid"/>
                    </a:lnT>
                    <a:lnB w="19050" cap="rnd">
                      <a:solidFill>
                        <a:srgbClr val="E74C3C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 b="1">
                          <a:solidFill>
                            <a:srgbClr val="404040"/>
                          </a:solidFill>
                        </a:rPr>
                        <a:t>儿童</a:t>
                      </a:r>
                      <a:endParaRPr lang="zh-CN" altLang="en-US" sz="1600" b="1">
                        <a:solidFill>
                          <a:srgbClr val="40404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600" b="1">
                          <a:solidFill>
                            <a:srgbClr val="404040"/>
                          </a:solidFill>
                        </a:rPr>
                        <a:t>品类</a:t>
                      </a:r>
                      <a:endParaRPr lang="zh-CN" altLang="en-US" sz="1600" b="1">
                        <a:solidFill>
                          <a:srgbClr val="404040"/>
                        </a:solidFill>
                      </a:endParaRPr>
                    </a:p>
                  </a:txBody>
                  <a:tcPr>
                    <a:lnL w="3175">
                      <a:solidFill>
                        <a:srgbClr val="E74C3C"/>
                      </a:solidFill>
                      <a:prstDash val="dot"/>
                    </a:lnL>
                    <a:lnR w="3175">
                      <a:solidFill>
                        <a:srgbClr val="E74C3C"/>
                      </a:solidFill>
                      <a:prstDash val="dot"/>
                    </a:lnR>
                    <a:lnT w="19050">
                      <a:solidFill>
                        <a:srgbClr val="E74C3C"/>
                      </a:solidFill>
                      <a:prstDash val="solid"/>
                    </a:lnT>
                    <a:lnB w="19050" cap="rnd">
                      <a:solidFill>
                        <a:srgbClr val="E74C3C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 b="1">
                          <a:solidFill>
                            <a:srgbClr val="404040"/>
                          </a:solidFill>
                        </a:rPr>
                        <a:t>餐饮品类</a:t>
                      </a:r>
                      <a:endParaRPr lang="zh-CN" altLang="en-US" sz="1600" b="1">
                        <a:solidFill>
                          <a:srgbClr val="404040"/>
                        </a:solidFill>
                      </a:endParaRPr>
                    </a:p>
                  </a:txBody>
                  <a:tcPr>
                    <a:lnL w="3175">
                      <a:solidFill>
                        <a:srgbClr val="E74C3C"/>
                      </a:solidFill>
                      <a:prstDash val="dot"/>
                    </a:lnL>
                    <a:lnR w="19050" cap="rnd">
                      <a:solidFill>
                        <a:srgbClr val="E74C3C"/>
                      </a:solidFill>
                      <a:prstDash val="solid"/>
                    </a:lnR>
                    <a:lnT w="19050">
                      <a:solidFill>
                        <a:srgbClr val="E74C3C"/>
                      </a:solidFill>
                      <a:prstDash val="solid"/>
                    </a:lnT>
                    <a:lnB w="19050" cap="rnd">
                      <a:solidFill>
                        <a:srgbClr val="E74C3C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plit orient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>
            <a:off x="0" y="791210"/>
            <a:ext cx="3716655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r>
              <a:rPr lang="zh-CN" altLang="en-US" sz="1900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开展抖音直播带货</a:t>
            </a:r>
            <a:endParaRPr lang="zh-CN" altLang="en-US" sz="1900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2745" y="1427480"/>
            <a:ext cx="4708525" cy="22288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策略：实现抖音账号重新建立并完成企业认证，开通直播带货功能，并根据日常广场营销、新店开业、商家促销等活动信息开展常态化推广宣传。</a:t>
            </a:r>
            <a:endParaRPr lang="zh-CN" altLang="en-US" sz="14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b="1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宣发方向</a:t>
            </a:r>
            <a:r>
              <a:rPr lang="zh-CN" altLang="en-US" sz="14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：</a:t>
            </a:r>
            <a:r>
              <a:rPr lang="en-US" altLang="zh-CN" sz="14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3</a:t>
            </a:r>
            <a:r>
              <a:rPr lang="zh-CN" altLang="en-US" sz="14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月营销活动视频、商家春季焕新活动、美陈氛围打卡视频、新店入驻探店。</a:t>
            </a:r>
            <a:endParaRPr lang="zh-CN" altLang="en-US" sz="14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b="1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直播频次：每周</a:t>
            </a:r>
            <a:r>
              <a:rPr lang="en-US" altLang="zh-CN" sz="1400" b="1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1</a:t>
            </a:r>
            <a:r>
              <a:rPr lang="zh-CN" altLang="en-US" sz="1400" b="1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场</a:t>
            </a:r>
            <a:r>
              <a:rPr lang="en-US" altLang="zh-CN" sz="1400" b="1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 </a:t>
            </a:r>
            <a:endParaRPr lang="en-US" altLang="zh-CN" sz="1400" b="1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b="1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主播人员：企划部</a:t>
            </a:r>
            <a:r>
              <a:rPr lang="en-US" altLang="zh-CN" sz="1400" b="1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/</a:t>
            </a:r>
            <a:r>
              <a:rPr lang="zh-CN" altLang="en-US" sz="1400" b="1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运营经理</a:t>
            </a:r>
            <a:r>
              <a:rPr lang="en-US" altLang="zh-CN" sz="1400" b="1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/</a:t>
            </a:r>
            <a:r>
              <a:rPr lang="zh-CN" altLang="en-US" sz="1400" b="1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品牌店长</a:t>
            </a:r>
            <a:endParaRPr lang="zh-CN" altLang="en-US" sz="1400" b="1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4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en-US" altLang="zh-CN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5184140" y="4474845"/>
          <a:ext cx="5966460" cy="1596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101" name="图片 100"/>
          <p:cNvPicPr/>
          <p:nvPr>
            <p:custDataLst>
              <p:tags r:id="rId6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5276215" y="1223010"/>
            <a:ext cx="5581015" cy="309054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" name="组合 9"/>
          <p:cNvGrpSpPr/>
          <p:nvPr/>
        </p:nvGrpSpPr>
        <p:grpSpPr>
          <a:xfrm>
            <a:off x="5184140" y="5967095"/>
            <a:ext cx="5966460" cy="336550"/>
            <a:chOff x="7849" y="9396"/>
            <a:chExt cx="9396" cy="530"/>
          </a:xfrm>
        </p:grpSpPr>
        <p:sp>
          <p:nvSpPr>
            <p:cNvPr id="5" name="文本框 4"/>
            <p:cNvSpPr txBox="1"/>
            <p:nvPr/>
          </p:nvSpPr>
          <p:spPr>
            <a:xfrm>
              <a:off x="7849" y="9396"/>
              <a:ext cx="2079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accent2"/>
                  </a:solidFill>
                </a:rPr>
                <a:t>3</a:t>
              </a:r>
              <a:r>
                <a:rPr lang="zh-CN" altLang="en-US" sz="1600" b="1">
                  <a:solidFill>
                    <a:schemeClr val="accent2"/>
                  </a:solidFill>
                </a:rPr>
                <a:t>月第一周</a:t>
              </a:r>
              <a:endParaRPr lang="zh-CN" altLang="en-US" sz="1600" b="1">
                <a:solidFill>
                  <a:schemeClr val="accent2"/>
                </a:solidFill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8"/>
              </p:custDataLst>
            </p:nvPr>
          </p:nvSpPr>
          <p:spPr>
            <a:xfrm>
              <a:off x="10482" y="9396"/>
              <a:ext cx="1824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accent2"/>
                  </a:solidFill>
                </a:rPr>
                <a:t>3</a:t>
              </a:r>
              <a:r>
                <a:rPr lang="zh-CN" altLang="en-US" sz="1600" b="1">
                  <a:solidFill>
                    <a:schemeClr val="accent2"/>
                  </a:solidFill>
                </a:rPr>
                <a:t>月第二周</a:t>
              </a:r>
              <a:endParaRPr lang="zh-CN" altLang="en-US" sz="1600" b="1">
                <a:solidFill>
                  <a:schemeClr val="accent2"/>
                </a:solidFill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9"/>
              </p:custDataLst>
            </p:nvPr>
          </p:nvSpPr>
          <p:spPr>
            <a:xfrm>
              <a:off x="12860" y="9396"/>
              <a:ext cx="1824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accent2"/>
                  </a:solidFill>
                </a:rPr>
                <a:t>3</a:t>
              </a:r>
              <a:r>
                <a:rPr lang="zh-CN" altLang="en-US" sz="1600" b="1">
                  <a:solidFill>
                    <a:schemeClr val="accent2"/>
                  </a:solidFill>
                </a:rPr>
                <a:t>月第三周</a:t>
              </a:r>
              <a:endParaRPr lang="zh-CN" altLang="en-US" sz="1600" b="1">
                <a:solidFill>
                  <a:schemeClr val="accent2"/>
                </a:solidFill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0"/>
              </p:custDataLst>
            </p:nvPr>
          </p:nvSpPr>
          <p:spPr>
            <a:xfrm>
              <a:off x="15421" y="9396"/>
              <a:ext cx="1824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accent2"/>
                  </a:solidFill>
                </a:rPr>
                <a:t>3</a:t>
              </a:r>
              <a:r>
                <a:rPr lang="zh-CN" altLang="en-US" sz="1600" b="1">
                  <a:solidFill>
                    <a:schemeClr val="accent2"/>
                  </a:solidFill>
                </a:rPr>
                <a:t>月第四周</a:t>
              </a:r>
              <a:endParaRPr lang="zh-CN" altLang="en-US" sz="1600" b="1">
                <a:solidFill>
                  <a:schemeClr val="accent2"/>
                </a:solidFill>
              </a:endParaRPr>
            </a:p>
          </p:txBody>
        </p:sp>
      </p:grpSp>
      <p:graphicFrame>
        <p:nvGraphicFramePr>
          <p:cNvPr id="11" name="表格 10"/>
          <p:cNvGraphicFramePr/>
          <p:nvPr>
            <p:custDataLst>
              <p:tags r:id="rId11"/>
            </p:custDataLst>
          </p:nvPr>
        </p:nvGraphicFramePr>
        <p:xfrm>
          <a:off x="372745" y="4237355"/>
          <a:ext cx="4149090" cy="1431925"/>
        </p:xfrm>
        <a:graphic>
          <a:graphicData uri="http://schemas.openxmlformats.org/drawingml/2006/table">
            <a:tbl>
              <a:tblPr firstRow="1" lastRow="1"/>
              <a:tblGrid>
                <a:gridCol w="864235"/>
                <a:gridCol w="909320"/>
                <a:gridCol w="828675"/>
                <a:gridCol w="802005"/>
                <a:gridCol w="744855"/>
              </a:tblGrid>
              <a:tr h="4870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 b="1">
                          <a:solidFill>
                            <a:srgbClr val="FFFFFF"/>
                          </a:solidFill>
                        </a:rPr>
                        <a:t>第一周</a:t>
                      </a:r>
                      <a:endParaRPr lang="zh-CN" altLang="en-US" sz="14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9050" cap="rnd">
                      <a:solidFill>
                        <a:srgbClr val="E74C3C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E74C3C"/>
                      </a:solidFill>
                      <a:prstDash val="solid"/>
                    </a:lnT>
                    <a:lnB w="19050">
                      <a:solidFill>
                        <a:srgbClr val="E74C3C"/>
                      </a:solidFill>
                      <a:prstDash val="solid"/>
                    </a:lnB>
                    <a:solidFill>
                      <a:srgbClr val="E74C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 b="1">
                          <a:solidFill>
                            <a:srgbClr val="FFFFFF"/>
                          </a:solidFill>
                        </a:rPr>
                        <a:t>第二周</a:t>
                      </a:r>
                      <a:endParaRPr lang="zh-CN" altLang="en-US" sz="14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E74C3C"/>
                      </a:solidFill>
                      <a:prstDash val="solid"/>
                    </a:lnT>
                    <a:lnB w="19050">
                      <a:solidFill>
                        <a:srgbClr val="E74C3C"/>
                      </a:solidFill>
                      <a:prstDash val="solid"/>
                    </a:lnB>
                    <a:solidFill>
                      <a:srgbClr val="E74C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 b="1">
                          <a:solidFill>
                            <a:srgbClr val="FFFFFF"/>
                          </a:solidFill>
                        </a:rPr>
                        <a:t>第三周</a:t>
                      </a:r>
                      <a:endParaRPr lang="zh-CN" altLang="en-US" sz="14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E74C3C"/>
                      </a:solidFill>
                      <a:prstDash val="solid"/>
                    </a:lnT>
                    <a:lnB w="19050">
                      <a:solidFill>
                        <a:srgbClr val="E74C3C"/>
                      </a:solidFill>
                      <a:prstDash val="solid"/>
                    </a:lnB>
                    <a:solidFill>
                      <a:srgbClr val="E74C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 b="1">
                          <a:solidFill>
                            <a:srgbClr val="FFFFFF"/>
                          </a:solidFill>
                        </a:rPr>
                        <a:t>第四周</a:t>
                      </a:r>
                      <a:endParaRPr lang="zh-CN" altLang="en-US" sz="14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175">
                      <a:solidFill>
                        <a:srgbClr val="FFFFFF"/>
                      </a:solidFill>
                      <a:prstDash val="dot"/>
                    </a:lnL>
                    <a:lnR w="3175">
                      <a:solidFill>
                        <a:srgbClr val="FFFFFF"/>
                      </a:solidFill>
                      <a:prstDash val="dot"/>
                    </a:lnR>
                    <a:lnT w="19050" cap="rnd">
                      <a:solidFill>
                        <a:srgbClr val="E74C3C"/>
                      </a:solidFill>
                      <a:prstDash val="solid"/>
                    </a:lnT>
                    <a:lnB w="19050">
                      <a:solidFill>
                        <a:srgbClr val="E74C3C"/>
                      </a:solidFill>
                      <a:prstDash val="solid"/>
                    </a:lnB>
                    <a:solidFill>
                      <a:srgbClr val="E74C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400" b="1">
                          <a:solidFill>
                            <a:srgbClr val="FFFFFF"/>
                          </a:solidFill>
                        </a:rPr>
                        <a:t>第五周</a:t>
                      </a:r>
                      <a:endParaRPr lang="zh-CN" altLang="en-US" sz="14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3175">
                      <a:solidFill>
                        <a:srgbClr val="FFFFFF"/>
                      </a:solidFill>
                      <a:prstDash val="dot"/>
                    </a:lnL>
                    <a:lnR w="19050" cap="rnd">
                      <a:solidFill>
                        <a:srgbClr val="E74C3C"/>
                      </a:solidFill>
                      <a:prstDash val="solid"/>
                    </a:lnR>
                    <a:lnT w="19050" cap="rnd">
                      <a:solidFill>
                        <a:srgbClr val="E74C3C"/>
                      </a:solidFill>
                      <a:prstDash val="solid"/>
                    </a:lnT>
                    <a:lnB w="19050">
                      <a:solidFill>
                        <a:srgbClr val="E74C3C"/>
                      </a:solidFill>
                      <a:prstDash val="solid"/>
                    </a:lnB>
                    <a:solidFill>
                      <a:srgbClr val="E74C3C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200" b="1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①</a:t>
                      </a:r>
                      <a:r>
                        <a:rPr lang="zh-CN" altLang="en-US" sz="1200" b="1">
                          <a:solidFill>
                            <a:srgbClr val="404040"/>
                          </a:solidFill>
                        </a:rPr>
                        <a:t>活动预告</a:t>
                      </a:r>
                      <a:endParaRPr lang="zh-CN" altLang="en-US" sz="1200" b="1">
                        <a:solidFill>
                          <a:srgbClr val="404040"/>
                        </a:solidFill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200" b="1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②</a:t>
                      </a:r>
                      <a:r>
                        <a:rPr lang="en-US" altLang="zh-CN" sz="1200" b="1">
                          <a:solidFill>
                            <a:srgbClr val="404040"/>
                          </a:solidFill>
                        </a:rPr>
                        <a:t>3.8</a:t>
                      </a:r>
                      <a:r>
                        <a:rPr lang="zh-CN" altLang="en-US" sz="1200" b="1">
                          <a:solidFill>
                            <a:srgbClr val="404040"/>
                          </a:solidFill>
                        </a:rPr>
                        <a:t>品牌促销合辑</a:t>
                      </a:r>
                      <a:endParaRPr lang="zh-CN" altLang="en-US" sz="1200" b="1">
                        <a:solidFill>
                          <a:srgbClr val="404040"/>
                        </a:solidFill>
                      </a:endParaRPr>
                    </a:p>
                  </a:txBody>
                  <a:tcPr>
                    <a:lnL w="19050" cap="rnd">
                      <a:solidFill>
                        <a:srgbClr val="E74C3C"/>
                      </a:solidFill>
                      <a:prstDash val="solid"/>
                    </a:lnL>
                    <a:lnR w="3175">
                      <a:solidFill>
                        <a:srgbClr val="E74C3C"/>
                      </a:solidFill>
                      <a:prstDash val="dot"/>
                    </a:lnR>
                    <a:lnT w="19050">
                      <a:solidFill>
                        <a:srgbClr val="E74C3C"/>
                      </a:solidFill>
                      <a:prstDash val="solid"/>
                    </a:lnT>
                    <a:lnB w="19050" cap="rnd">
                      <a:solidFill>
                        <a:srgbClr val="E74C3C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400" b="1">
                          <a:solidFill>
                            <a:srgbClr val="404040"/>
                          </a:solidFill>
                        </a:rPr>
                        <a:t>快时尚</a:t>
                      </a:r>
                      <a:r>
                        <a:rPr lang="en-US" altLang="zh-CN" sz="1400" b="1">
                          <a:solidFill>
                            <a:srgbClr val="404040"/>
                          </a:solidFill>
                        </a:rPr>
                        <a:t>/</a:t>
                      </a:r>
                      <a:r>
                        <a:rPr lang="zh-CN" altLang="en-US" sz="1400" b="1">
                          <a:solidFill>
                            <a:srgbClr val="404040"/>
                          </a:solidFill>
                        </a:rPr>
                        <a:t>黄金饰品</a:t>
                      </a:r>
                      <a:r>
                        <a:rPr lang="en-US" altLang="zh-CN" sz="1400" b="1">
                          <a:solidFill>
                            <a:srgbClr val="404040"/>
                          </a:solidFill>
                        </a:rPr>
                        <a:t>/</a:t>
                      </a:r>
                      <a:r>
                        <a:rPr lang="zh-CN" altLang="en-US" sz="1400" b="1">
                          <a:solidFill>
                            <a:srgbClr val="404040"/>
                          </a:solidFill>
                        </a:rPr>
                        <a:t>美妆品类</a:t>
                      </a:r>
                      <a:endParaRPr lang="zh-CN" altLang="en-US" sz="1400" b="1">
                        <a:solidFill>
                          <a:srgbClr val="404040"/>
                        </a:solidFill>
                      </a:endParaRPr>
                    </a:p>
                  </a:txBody>
                  <a:tcPr>
                    <a:lnL w="3175">
                      <a:solidFill>
                        <a:srgbClr val="E74C3C"/>
                      </a:solidFill>
                      <a:prstDash val="dot"/>
                    </a:lnL>
                    <a:lnR w="3175">
                      <a:solidFill>
                        <a:srgbClr val="E74C3C"/>
                      </a:solidFill>
                      <a:prstDash val="dot"/>
                    </a:lnR>
                    <a:lnT w="19050">
                      <a:solidFill>
                        <a:srgbClr val="E74C3C"/>
                      </a:solidFill>
                      <a:prstDash val="solid"/>
                    </a:lnT>
                    <a:lnB w="19050" cap="rnd">
                      <a:solidFill>
                        <a:srgbClr val="E74C3C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 b="0">
                          <a:solidFill>
                            <a:srgbClr val="404040"/>
                          </a:solidFill>
                        </a:rPr>
                        <a:t>电子数码品类</a:t>
                      </a:r>
                      <a:endParaRPr lang="zh-CN" altLang="en-US" sz="1600" b="0">
                        <a:solidFill>
                          <a:srgbClr val="404040"/>
                        </a:solidFill>
                      </a:endParaRPr>
                    </a:p>
                  </a:txBody>
                  <a:tcPr>
                    <a:lnL w="3175">
                      <a:solidFill>
                        <a:srgbClr val="E74C3C"/>
                      </a:solidFill>
                      <a:prstDash val="dot"/>
                    </a:lnL>
                    <a:lnR w="3175">
                      <a:solidFill>
                        <a:srgbClr val="E74C3C"/>
                      </a:solidFill>
                      <a:prstDash val="dot"/>
                    </a:lnR>
                    <a:lnT w="19050">
                      <a:solidFill>
                        <a:srgbClr val="E74C3C"/>
                      </a:solidFill>
                      <a:prstDash val="solid"/>
                    </a:lnT>
                    <a:lnB w="19050" cap="rnd">
                      <a:solidFill>
                        <a:srgbClr val="E74C3C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0">
                          <a:solidFill>
                            <a:srgbClr val="404040"/>
                          </a:solidFill>
                        </a:rPr>
                        <a:t>儿童品类</a:t>
                      </a:r>
                      <a:endParaRPr lang="zh-CN" altLang="en-US" sz="1800" b="0">
                        <a:solidFill>
                          <a:srgbClr val="404040"/>
                        </a:solidFill>
                      </a:endParaRPr>
                    </a:p>
                  </a:txBody>
                  <a:tcPr>
                    <a:lnL w="3175">
                      <a:solidFill>
                        <a:srgbClr val="E74C3C"/>
                      </a:solidFill>
                      <a:prstDash val="dot"/>
                    </a:lnL>
                    <a:lnR w="3175">
                      <a:solidFill>
                        <a:srgbClr val="E74C3C"/>
                      </a:solidFill>
                      <a:prstDash val="dot"/>
                    </a:lnR>
                    <a:lnT w="19050">
                      <a:solidFill>
                        <a:srgbClr val="E74C3C"/>
                      </a:solidFill>
                      <a:prstDash val="solid"/>
                    </a:lnT>
                    <a:lnB w="19050" cap="rnd">
                      <a:solidFill>
                        <a:srgbClr val="E74C3C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b="0">
                          <a:solidFill>
                            <a:srgbClr val="404040"/>
                          </a:solidFill>
                        </a:rPr>
                        <a:t>餐饮品类</a:t>
                      </a:r>
                      <a:endParaRPr lang="zh-CN" altLang="en-US" sz="1800" b="0">
                        <a:solidFill>
                          <a:srgbClr val="404040"/>
                        </a:solidFill>
                      </a:endParaRPr>
                    </a:p>
                  </a:txBody>
                  <a:tcPr>
                    <a:lnL w="3175">
                      <a:solidFill>
                        <a:srgbClr val="E74C3C"/>
                      </a:solidFill>
                      <a:prstDash val="dot"/>
                    </a:lnL>
                    <a:lnR w="19050" cap="rnd">
                      <a:solidFill>
                        <a:srgbClr val="E74C3C"/>
                      </a:solidFill>
                      <a:prstDash val="solid"/>
                    </a:lnR>
                    <a:lnT w="19050">
                      <a:solidFill>
                        <a:srgbClr val="E74C3C"/>
                      </a:solidFill>
                      <a:prstDash val="solid"/>
                    </a:lnT>
                    <a:lnB w="19050" cap="rnd">
                      <a:solidFill>
                        <a:srgbClr val="E74C3C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plit orient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>
            <a:off x="0" y="791210"/>
            <a:ext cx="3716655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r>
              <a:rPr lang="zh-CN" altLang="en-US" sz="1900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直播设备采买预算</a:t>
            </a:r>
            <a:endParaRPr lang="zh-CN" altLang="en-US" sz="1900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729470" y="1673225"/>
            <a:ext cx="1955800" cy="3761740"/>
          </a:xfrm>
          <a:prstGeom prst="roundRect">
            <a:avLst/>
          </a:prstGeom>
          <a:gradFill>
            <a:gsLst>
              <a:gs pos="19000">
                <a:srgbClr val="FFB9B9"/>
              </a:gs>
              <a:gs pos="64000">
                <a:srgbClr val="FF8F8E"/>
              </a:gs>
              <a:gs pos="44000">
                <a:srgbClr val="FE9E9F"/>
              </a:gs>
              <a:gs pos="84000">
                <a:srgbClr val="FF7373"/>
              </a:gs>
            </a:gsLst>
            <a:lin scaled="1"/>
          </a:gradFill>
        </p:spPr>
        <p:txBody>
          <a:bodyPr wrap="square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费用预算：</a:t>
            </a:r>
            <a:r>
              <a:rPr lang="en-US" altLang="zh-CN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9310</a:t>
            </a: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元</a:t>
            </a: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直播设备采买：</a:t>
            </a:r>
            <a:r>
              <a:rPr lang="en-US" altLang="zh-CN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7130</a:t>
            </a: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元</a:t>
            </a: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手机：</a:t>
            </a:r>
            <a:r>
              <a:rPr lang="en-US" altLang="zh-CN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5000</a:t>
            </a: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元</a:t>
            </a: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无线麦克风</a:t>
            </a:r>
            <a:r>
              <a:rPr lang="en-US" altLang="zh-CN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*2</a:t>
            </a: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：</a:t>
            </a:r>
            <a:r>
              <a:rPr lang="en-US" altLang="zh-CN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1900</a:t>
            </a: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元</a:t>
            </a: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补光灯支架：</a:t>
            </a:r>
            <a:r>
              <a:rPr lang="en-US" altLang="zh-CN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90</a:t>
            </a: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元</a:t>
            </a: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稳定器：</a:t>
            </a:r>
            <a:r>
              <a:rPr lang="en-US" altLang="zh-CN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140</a:t>
            </a: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元</a:t>
            </a: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账号企业认证：600元</a:t>
            </a: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企业手机号话费充值：1</a:t>
            </a:r>
            <a:r>
              <a:rPr lang="en-US" altLang="zh-CN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080</a:t>
            </a: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元（1年）</a:t>
            </a: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抖+推流等费用：</a:t>
            </a:r>
            <a:r>
              <a:rPr lang="en-US" altLang="zh-CN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500</a:t>
            </a: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元（预估）</a:t>
            </a: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  <a:sym typeface="+mn-ea"/>
              </a:rPr>
              <a:t>备注：预算供参考，实际以采购中心询价为准。</a:t>
            </a:r>
            <a:endParaRPr lang="zh-CN" altLang="en-US" sz="12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7525" y="1576705"/>
            <a:ext cx="2000250" cy="43300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5575" y="1576705"/>
            <a:ext cx="2013585" cy="43567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86960" y="1510030"/>
            <a:ext cx="2037715" cy="44100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02475" y="1510030"/>
            <a:ext cx="2030730" cy="4396740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flipH="1">
            <a:off x="0" y="758011"/>
            <a:ext cx="1003216" cy="43183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endParaRPr lang="zh-CN" altLang="en-US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任意多边形 1"/>
          <p:cNvSpPr/>
          <p:nvPr/>
        </p:nvSpPr>
        <p:spPr>
          <a:xfrm flipH="1">
            <a:off x="74930" y="758190"/>
            <a:ext cx="2921000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r>
              <a:rPr lang="zh-CN" altLang="en-US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朋友圈等自有媒体外宣</a:t>
            </a:r>
            <a:endParaRPr lang="zh-CN" altLang="en-US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0500" y="2025650"/>
            <a:ext cx="4181475" cy="2379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清刻本悦宋简体" panose="02000000000000000000" charset="-122"/>
              </a:rPr>
              <a:t>自媒体平台转发</a:t>
            </a:r>
            <a:endParaRPr lang="zh-CN" altLang="en-US" sz="20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endParaRPr lang="zh-CN" altLang="en-US" sz="20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</a:rPr>
              <a:t>宣发内容：整合重点品牌商户促销活动，PR活动集锦、场内高人气短视频，制作九宫格、六宫格等图文，并在自媒体账号转发，积极对商户促销活动、PR活动进行推广和引流。</a:t>
            </a:r>
            <a:endParaRPr lang="zh-CN" altLang="en-US" sz="14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endParaRPr lang="zh-CN" altLang="en-US" sz="14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latin typeface="方正清刻本悦宋简体" panose="02000000000000000000" charset="-122"/>
                <a:ea typeface="微软雅黑" panose="020B0503020204020204" pitchFamily="34" charset="-122"/>
                <a:cs typeface="方正清刻本悦宋简体" panose="02000000000000000000" charset="-122"/>
              </a:rPr>
              <a:t>宣发平台：朋友圈、微博、视频号</a:t>
            </a:r>
            <a:endParaRPr lang="zh-CN" altLang="en-US" sz="1400">
              <a:latin typeface="方正清刻本悦宋简体" panose="02000000000000000000" charset="-122"/>
              <a:ea typeface="微软雅黑" panose="020B0503020204020204" pitchFamily="34" charset="-122"/>
              <a:cs typeface="方正清刻本悦宋简体" panose="02000000000000000000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074285" y="788670"/>
            <a:ext cx="5482590" cy="5165725"/>
            <a:chOff x="7696" y="1719"/>
            <a:chExt cx="7998" cy="740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696" y="1719"/>
              <a:ext cx="2587" cy="259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22" y="1719"/>
              <a:ext cx="2591" cy="259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94" y="1719"/>
              <a:ext cx="2593" cy="259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96" y="4420"/>
              <a:ext cx="2586" cy="470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/>
            <a:srcRect b="10056"/>
            <a:stretch>
              <a:fillRect/>
            </a:stretch>
          </p:blipFill>
          <p:spPr>
            <a:xfrm>
              <a:off x="10422" y="4420"/>
              <a:ext cx="2534" cy="467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96" y="4420"/>
              <a:ext cx="2598" cy="4677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split orient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flipH="1">
            <a:off x="0" y="758011"/>
            <a:ext cx="1003216" cy="43183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endParaRPr lang="zh-CN" altLang="en-US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任意多边形 1"/>
          <p:cNvSpPr/>
          <p:nvPr/>
        </p:nvSpPr>
        <p:spPr>
          <a:xfrm flipH="1">
            <a:off x="74930" y="758190"/>
            <a:ext cx="2921000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r>
              <a:rPr lang="zh-CN" altLang="en-US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自有媒体外宣</a:t>
            </a:r>
            <a:endParaRPr lang="zh-CN" altLang="en-US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930" y="2123440"/>
            <a:ext cx="4672965" cy="1863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清刻本悦宋简体" panose="02000000000000000000" charset="-122"/>
              </a:rPr>
              <a:t>公众号、小程序活动信息发布</a:t>
            </a:r>
            <a:endParaRPr lang="zh-CN" altLang="en-US" sz="20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endParaRPr lang="zh-CN" altLang="en-US" sz="20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宣发内容：本月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PR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活动推广、商家促销信息展示、新店开业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入驻信息宣传，活动参与券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礼品券的发放及核销。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67325" y="1196340"/>
            <a:ext cx="2040890" cy="3982085"/>
            <a:chOff x="8295" y="630"/>
            <a:chExt cx="4534" cy="860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/>
            <a:srcRect t="19642"/>
            <a:stretch>
              <a:fillRect/>
            </a:stretch>
          </p:blipFill>
          <p:spPr>
            <a:xfrm>
              <a:off x="8295" y="630"/>
              <a:ext cx="4534" cy="728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/>
            <a:srcRect t="43493" b="31389"/>
            <a:stretch>
              <a:fillRect/>
            </a:stretch>
          </p:blipFill>
          <p:spPr>
            <a:xfrm>
              <a:off x="8295" y="6944"/>
              <a:ext cx="4534" cy="2292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9797415" y="1189990"/>
            <a:ext cx="2240915" cy="39884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7446010" y="1189990"/>
            <a:ext cx="2240915" cy="3987800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>
            <a:off x="74930" y="758190"/>
            <a:ext cx="2921000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r>
              <a:rPr lang="zh-CN" altLang="en-US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媒体宣传排期</a:t>
            </a:r>
            <a:endParaRPr lang="zh-CN" altLang="en-US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74930" y="1189355"/>
          <a:ext cx="11976100" cy="5177155"/>
        </p:xfrm>
        <a:graphic>
          <a:graphicData uri="http://schemas.openxmlformats.org/drawingml/2006/table">
            <a:tbl>
              <a:tblPr/>
              <a:tblGrid>
                <a:gridCol w="570230"/>
                <a:gridCol w="1119505"/>
                <a:gridCol w="312420"/>
                <a:gridCol w="313055"/>
                <a:gridCol w="312420"/>
                <a:gridCol w="312420"/>
                <a:gridCol w="311150"/>
                <a:gridCol w="321310"/>
                <a:gridCol w="301625"/>
                <a:gridCol w="313055"/>
                <a:gridCol w="313055"/>
                <a:gridCol w="312420"/>
                <a:gridCol w="279400"/>
                <a:gridCol w="321310"/>
                <a:gridCol w="313055"/>
                <a:gridCol w="372745"/>
                <a:gridCol w="384175"/>
                <a:gridCol w="361950"/>
                <a:gridCol w="353060"/>
                <a:gridCol w="290195"/>
                <a:gridCol w="321945"/>
                <a:gridCol w="320040"/>
                <a:gridCol w="320675"/>
                <a:gridCol w="384810"/>
                <a:gridCol w="331470"/>
                <a:gridCol w="382905"/>
                <a:gridCol w="303530"/>
                <a:gridCol w="329565"/>
                <a:gridCol w="344170"/>
                <a:gridCol w="360680"/>
                <a:gridCol w="358140"/>
                <a:gridCol w="376555"/>
                <a:gridCol w="353060"/>
              </a:tblGrid>
              <a:tr h="474345">
                <a:tc gridSpan="3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东胜广场项目3月份媒体排期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3215">
                <a:tc rowSpan="2"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媒体类别</a:t>
                      </a:r>
                      <a:endParaRPr lang="zh-CN" altLang="en-US" sz="1000" b="1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三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四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五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六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一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二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三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四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五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六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一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二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三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四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五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六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一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二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三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四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五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六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日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一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二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三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四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五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215">
                <a:tc vMerge="1" gridSpan="2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3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4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5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6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7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8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9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10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11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12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13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14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15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16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17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18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19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24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26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879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27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29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31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690">
                <a:tc rowSpan="2"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东胜广场项目活动规划</a:t>
                      </a:r>
                      <a:endParaRPr lang="zh-CN" altLang="en-US" sz="1000" b="1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gridSpan="31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春日焕新计划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2E9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41960">
                <a:tc vMerge="1" gridSpan="2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ea"/>
                        </a:rPr>
                        <a:t>春日欢乐派</a:t>
                      </a: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 3.4-3.5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ea"/>
                        </a:rPr>
                        <a:t>城市女神节</a:t>
                      </a:r>
                      <a:r>
                        <a:rPr lang="en-US" altLang="zh-CN" sz="9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+mn-ea"/>
                        </a:rPr>
                        <a:t>  </a:t>
                      </a: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3.4-3.8</a:t>
                      </a: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                       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sz="9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萌动新生 “肉”满心意</a:t>
                      </a:r>
                      <a:r>
                        <a:rPr lang="en-US" altLang="zh-CN" sz="9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3.11-3.12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9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春日盛典</a:t>
                      </a:r>
                      <a:r>
                        <a:rPr 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  3.18-3.19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9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悦动春光 3.2</a:t>
                      </a:r>
                      <a:r>
                        <a:rPr lang="en-US" altLang="zh-CN" sz="12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sym typeface="+mn-ea"/>
                        </a:rPr>
                        <a:t>5  </a:t>
                      </a:r>
                      <a:r>
                        <a:rPr lang="zh-CN" altLang="en-US" sz="9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河北爱心领养日 3.</a:t>
                      </a:r>
                      <a:r>
                        <a:rPr lang="en-US" altLang="zh-CN" sz="9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</a:t>
                      </a:r>
                      <a:r>
                        <a:rPr lang="zh-CN" altLang="en-US" sz="9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6</a:t>
                      </a:r>
                      <a:endParaRPr lang="zh-CN" altLang="en-US" sz="900" b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DBDB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8935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东胜广场自媒体</a:t>
                      </a:r>
                      <a:endParaRPr lang="zh-CN" altLang="en-US" sz="1000" b="1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东胜广场场内及外场氛围画面</a:t>
                      </a:r>
                      <a:endParaRPr lang="zh-CN" sz="1000" b="1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 gridSpan="31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利用东胜广场场内大小促销立牌、电梯框架、中庭大屏、服务台电视等进行活动信息外宣，外宣期内根据活动内容及活动节点进行外宣画面和外宣内容的调整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83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</a:rPr>
                        <a:t>东胜广场V·CLUB小程序</a:t>
                      </a:r>
                      <a:endParaRPr lang="en-US" altLang="en-US" sz="1000" b="1">
                        <a:solidFill>
                          <a:srgbClr val="40404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 gridSpan="31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利用东胜广场V·CLUB小程序进行活动信息外宣，外宣期内根据活动内容及活动节点进行外宣画面和外宣内容的调整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830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朋友圈、福利群、视频号、微博、抖音</a:t>
                      </a:r>
                      <a:endParaRPr lang="zh-CN" altLang="en-US" sz="1000" b="1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 gridSpan="31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全时段对主题营销活动及商家促销信息进行外宣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93370"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微信公众号</a:t>
                      </a:r>
                      <a:endParaRPr lang="zh-CN" altLang="en-US" sz="1000" b="1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1篇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1篇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1篇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9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1篇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700" b="0">
                        <a:solidFill>
                          <a:srgbClr val="40404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41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新媒体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9B8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招商宣传片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9B8F"/>
                    </a:solidFill>
                  </a:tcPr>
                </a:tc>
                <a:tc gridSpan="31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900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场内外大屏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9B8F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9B8F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9B8F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46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抖音平台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94C7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营销及促销信息</a:t>
                      </a: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趣味视频段子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94C7"/>
                    </a:solidFill>
                  </a:tcPr>
                </a:tc>
                <a:tc gridSpan="31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9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3</a:t>
                      </a:r>
                      <a:r>
                        <a:rPr lang="zh-CN" altLang="en-US" sz="9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月营销活动视频、商家春季焕新活动、美陈氛围打卡视频、社会热点趣味视频、新店入驻探店。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94C7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94C7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94C7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94C7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94C7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94C7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小红书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种草等内容发布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gridSpan="31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9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商家春季焕新产品种草，促销活动宣介，广场营销活动推广，新店开业宣发。</a:t>
                      </a:r>
                      <a:endParaRPr lang="zh-CN" altLang="en-US" sz="900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直播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抖音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gridSpan="31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9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完成企业认证并开通直播带货功能后根据广场内商家活动每周开展</a:t>
                      </a:r>
                      <a:r>
                        <a:rPr lang="en-US" altLang="zh-CN" sz="9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9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场直播活动</a:t>
                      </a:r>
                      <a:r>
                        <a:rPr lang="en-US" altLang="zh-CN" sz="9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.</a:t>
                      </a:r>
                      <a:endParaRPr lang="en-US" altLang="zh-CN" sz="9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  <a:tc hMerge="1">
                  <a:tcPr marL="12700" marR="12700" marT="1270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9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plit orient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322451" y="191099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2"/>
          <p:cNvSpPr txBox="1"/>
          <p:nvPr/>
        </p:nvSpPr>
        <p:spPr>
          <a:xfrm>
            <a:off x="4383028" y="2001939"/>
            <a:ext cx="5551252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2.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营 销 策 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1303" y="2931073"/>
            <a:ext cx="1755615" cy="1074420"/>
          </a:xfrm>
          <a:prstGeom prst="rect">
            <a:avLst/>
          </a:prstGeom>
          <a:noFill/>
        </p:spPr>
        <p:txBody>
          <a:bodyPr wrap="square" lIns="121904" tIns="60952" rIns="121904" bIns="60952">
            <a:spAutoFit/>
          </a:bodyPr>
          <a:lstStyle/>
          <a:p>
            <a:pPr>
              <a:defRPr/>
            </a:pPr>
            <a:r>
              <a:rPr lang="zh-CN" altLang="en-US" sz="3100" b="1" dirty="0">
                <a:solidFill>
                  <a:srgbClr val="000000">
                    <a:lumMod val="75000"/>
                    <a:lumOff val="25000"/>
                  </a:srgb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目    录</a:t>
            </a:r>
            <a:endParaRPr lang="zh-CN" altLang="en-US" sz="3100" b="1" dirty="0">
              <a:solidFill>
                <a:srgbClr val="000000">
                  <a:lumMod val="75000"/>
                  <a:lumOff val="25000"/>
                </a:srgb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322451" y="3806373"/>
            <a:ext cx="6057265" cy="567872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"/>
          <p:cNvSpPr txBox="1"/>
          <p:nvPr/>
        </p:nvSpPr>
        <p:spPr>
          <a:xfrm>
            <a:off x="4383028" y="2950969"/>
            <a:ext cx="5465425" cy="397510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3.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媒 体 版 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7" name="文本框 12"/>
          <p:cNvSpPr txBox="1"/>
          <p:nvPr/>
        </p:nvSpPr>
        <p:spPr>
          <a:xfrm>
            <a:off x="4383029" y="4876326"/>
            <a:ext cx="5551251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5.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费 用 预 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322451" y="478853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322451" y="2865030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585847" y="1169040"/>
            <a:ext cx="22860" cy="4848225"/>
          </a:xfrm>
          <a:prstGeom prst="line">
            <a:avLst/>
          </a:prstGeom>
          <a:noFill/>
          <a:ln w="28575" cap="flat" cmpd="sng" algn="ctr">
            <a:solidFill>
              <a:srgbClr val="990000"/>
            </a:solidFill>
            <a:prstDash val="solid"/>
            <a:miter lim="800000"/>
          </a:ln>
          <a:effectLst/>
        </p:spPr>
      </p:cxnSp>
      <p:sp>
        <p:nvSpPr>
          <p:cNvPr id="11" name="文本框 12"/>
          <p:cNvSpPr txBox="1"/>
          <p:nvPr/>
        </p:nvSpPr>
        <p:spPr>
          <a:xfrm>
            <a:off x="4383030" y="3899357"/>
            <a:ext cx="5465424" cy="459105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4.  </a:t>
            </a:r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美 陈 版 块</a:t>
            </a:r>
            <a:endParaRPr lang="zh-CN" altLang="en-US" sz="2400" b="1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322451" y="95695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83028" y="1052910"/>
            <a:ext cx="5551252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1.  </a:t>
            </a:r>
            <a:r>
              <a:rPr lang="zh-CN" altLang="en-US" sz="20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研判及指标</a:t>
            </a:r>
            <a:endParaRPr lang="zh-CN" alt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1"/>
            </p:custDataLst>
          </p:nvPr>
        </p:nvSpPr>
        <p:spPr>
          <a:xfrm>
            <a:off x="4322451" y="571944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2"/>
          <p:cNvSpPr txBox="1"/>
          <p:nvPr>
            <p:custDataLst>
              <p:tags r:id="rId2"/>
            </p:custDataLst>
          </p:nvPr>
        </p:nvSpPr>
        <p:spPr>
          <a:xfrm>
            <a:off x="4383029" y="5789456"/>
            <a:ext cx="5551251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6.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执 行 分 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>
            <a:off x="-1270" y="758190"/>
            <a:ext cx="2921000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r>
              <a:rPr lang="zh-CN" altLang="en-US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美陈板块</a:t>
            </a:r>
            <a:endParaRPr lang="zh-CN" altLang="en-US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4845" y="1275715"/>
            <a:ext cx="10904855" cy="6813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latin typeface="方正清刻本悦宋简体" panose="02000000000000000000" charset="-122"/>
                <a:ea typeface="方正清刻本悦宋简体" panose="02000000000000000000" charset="-122"/>
              </a:rPr>
              <a:t>按照</a:t>
            </a:r>
            <a:r>
              <a:rPr lang="en-US" altLang="zh-CN" sz="1600">
                <a:latin typeface="方正清刻本悦宋简体" panose="02000000000000000000" charset="-122"/>
                <a:ea typeface="方正清刻本悦宋简体" panose="02000000000000000000" charset="-122"/>
              </a:rPr>
              <a:t>3</a:t>
            </a:r>
            <a:r>
              <a:rPr lang="zh-CN" altLang="en-US" sz="1600">
                <a:latin typeface="方正清刻本悦宋简体" panose="02000000000000000000" charset="-122"/>
                <a:ea typeface="方正清刻本悦宋简体" panose="02000000000000000000" charset="-122"/>
              </a:rPr>
              <a:t>月份</a:t>
            </a:r>
            <a:r>
              <a:rPr lang="en-US" altLang="zh-CN" sz="1600">
                <a:latin typeface="方正清刻本悦宋简体" panose="02000000000000000000" charset="-122"/>
                <a:ea typeface="方正清刻本悦宋简体" panose="02000000000000000000" charset="-122"/>
              </a:rPr>
              <a:t>“</a:t>
            </a:r>
            <a:r>
              <a:rPr lang="zh-CN" altLang="en-US" sz="1600">
                <a:latin typeface="方正清刻本悦宋简体" panose="02000000000000000000" charset="-122"/>
                <a:ea typeface="方正清刻本悦宋简体" panose="02000000000000000000" charset="-122"/>
              </a:rPr>
              <a:t>春日换新计划</a:t>
            </a:r>
            <a:r>
              <a:rPr lang="en-US" altLang="zh-CN" sz="1600">
                <a:latin typeface="方正清刻本悦宋简体" panose="02000000000000000000" charset="-122"/>
                <a:ea typeface="方正清刻本悦宋简体" panose="02000000000000000000" charset="-122"/>
              </a:rPr>
              <a:t>”</a:t>
            </a:r>
            <a:r>
              <a:rPr lang="zh-CN" altLang="en-US" sz="1600">
                <a:latin typeface="方正清刻本悦宋简体" panose="02000000000000000000" charset="-122"/>
                <a:ea typeface="方正清刻本悦宋简体" panose="02000000000000000000" charset="-122"/>
              </a:rPr>
              <a:t>主</a:t>
            </a:r>
            <a:r>
              <a:rPr lang="en-US" altLang="zh-CN" sz="1600">
                <a:latin typeface="方正清刻本悦宋简体" panose="02000000000000000000" charset="-122"/>
                <a:ea typeface="方正清刻本悦宋简体" panose="02000000000000000000" charset="-122"/>
              </a:rPr>
              <a:t>K</a:t>
            </a:r>
            <a:r>
              <a:rPr lang="zh-CN" altLang="en-US" sz="1600">
                <a:latin typeface="方正清刻本悦宋简体" panose="02000000000000000000" charset="-122"/>
                <a:ea typeface="方正清刻本悦宋简体" panose="02000000000000000000" charset="-122"/>
              </a:rPr>
              <a:t>进行延展场内物料：中庭玻璃围栏、大小促销立牌、侧旗、吊旗、电梯框架等</a:t>
            </a:r>
            <a:endParaRPr lang="zh-CN" altLang="en-US" sz="16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>
                <a:latin typeface="方正清刻本悦宋简体" panose="02000000000000000000" charset="-122"/>
                <a:ea typeface="方正清刻本悦宋简体" panose="02000000000000000000" charset="-122"/>
              </a:rPr>
              <a:t>内容：以春日焕新计划为主题，结合中庭主题美陈做画面设计</a:t>
            </a:r>
            <a:endParaRPr lang="zh-CN" altLang="en-US" sz="16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215419" y="2075180"/>
            <a:ext cx="6354884" cy="2454275"/>
            <a:chOff x="8455" y="2277"/>
            <a:chExt cx="10538" cy="4330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 cstate="print"/>
            <a:stretch>
              <a:fillRect/>
            </a:stretch>
          </p:blipFill>
          <p:spPr>
            <a:xfrm>
              <a:off x="8455" y="2302"/>
              <a:ext cx="3224" cy="43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5746" y="2277"/>
              <a:ext cx="3247" cy="4330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664845" y="4577080"/>
            <a:ext cx="10905490" cy="1841500"/>
            <a:chOff x="492" y="6600"/>
            <a:chExt cx="18573" cy="3382"/>
          </a:xfrm>
        </p:grpSpPr>
        <p:pic>
          <p:nvPicPr>
            <p:cNvPr id="14" name="图片 1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 cstate="print"/>
            <a:stretch>
              <a:fillRect/>
            </a:stretch>
          </p:blipFill>
          <p:spPr>
            <a:xfrm>
              <a:off x="492" y="6600"/>
              <a:ext cx="4469" cy="3352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 cstate="print"/>
            <a:stretch>
              <a:fillRect/>
            </a:stretch>
          </p:blipFill>
          <p:spPr>
            <a:xfrm>
              <a:off x="5181" y="6600"/>
              <a:ext cx="4511" cy="3383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 cstate="print"/>
            <a:stretch>
              <a:fillRect/>
            </a:stretch>
          </p:blipFill>
          <p:spPr>
            <a:xfrm>
              <a:off x="9912" y="6600"/>
              <a:ext cx="4467" cy="3351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 cstate="print"/>
            <a:stretch>
              <a:fillRect/>
            </a:stretch>
          </p:blipFill>
          <p:spPr>
            <a:xfrm>
              <a:off x="14599" y="6600"/>
              <a:ext cx="4467" cy="3351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 cstate="print"/>
          <a:srcRect t="14814"/>
          <a:stretch>
            <a:fillRect/>
          </a:stretch>
        </p:blipFill>
        <p:spPr>
          <a:xfrm>
            <a:off x="7370445" y="2068195"/>
            <a:ext cx="2103120" cy="24549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64845" y="2042795"/>
            <a:ext cx="4339590" cy="2439670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flipH="1">
            <a:off x="0" y="758011"/>
            <a:ext cx="1003216" cy="43183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endParaRPr lang="zh-CN" altLang="en-US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1"/>
            </p:custDataLst>
          </p:nvPr>
        </p:nvSpPr>
        <p:spPr>
          <a:xfrm flipH="1">
            <a:off x="74930" y="758190"/>
            <a:ext cx="2921000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r>
              <a:rPr lang="zh-CN" altLang="en-US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制作明细</a:t>
            </a:r>
            <a:endParaRPr lang="zh-CN" altLang="en-US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237490" y="1382395"/>
          <a:ext cx="11716385" cy="4986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270"/>
                <a:gridCol w="1905000"/>
                <a:gridCol w="1762125"/>
                <a:gridCol w="1953895"/>
                <a:gridCol w="1751330"/>
                <a:gridCol w="3326765"/>
              </a:tblGrid>
              <a:tr h="304800">
                <a:tc gridSpan="6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制作明细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序号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名称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数量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/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项</a:t>
                      </a: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单价（元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/</a:t>
                      </a:r>
                      <a:r>
                        <a:rPr lang="zh-CN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平米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总价（元）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备注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吊曼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3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15.64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1416.98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中庭、东西厅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2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侧旗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30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22.08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1589.76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东西厅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3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电梯框架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7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13.8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23.13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4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大促销立牌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28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13.8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243.43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5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小促销立牌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60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13.8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257.59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6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扶梯夹缝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4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38.64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572.98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7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超市横幅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15.64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293.25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塔楼插页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3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13.8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5.16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A/B/C塔楼公示栏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9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室内玻璃贴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 b="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</a:t>
                      </a:r>
                      <a:endParaRPr lang="en-US" altLang="zh-CN" sz="1400" b="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 b="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18.4</a:t>
                      </a:r>
                      <a:endParaRPr lang="en-US" altLang="zh-CN" sz="1400" b="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400" b="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8832</a:t>
                      </a:r>
                      <a:endParaRPr lang="en-US" altLang="zh-CN" sz="1400" b="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户外玻璃贴</a:t>
                      </a: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18.4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3128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11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车场框架</a:t>
                      </a:r>
                      <a:endParaRPr lang="zh-CN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13.8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17.62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12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2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号门画面</a:t>
                      </a: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22.08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276.29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合计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</a:rPr>
                        <a:t>16656.19</a:t>
                      </a:r>
                      <a:endParaRPr lang="en-US" altLang="zh-CN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plit orient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9"/>
          <p:cNvSpPr/>
          <p:nvPr>
            <p:custDataLst>
              <p:tags r:id="rId1"/>
            </p:custDataLst>
          </p:nvPr>
        </p:nvSpPr>
        <p:spPr>
          <a:xfrm>
            <a:off x="0" y="4467225"/>
            <a:ext cx="1877695" cy="2390775"/>
          </a:xfrm>
          <a:prstGeom prst="rtTriangle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1"/>
          <p:cNvSpPr txBox="1"/>
          <p:nvPr>
            <p:custDataLst>
              <p:tags r:id="rId2"/>
            </p:custDataLst>
          </p:nvPr>
        </p:nvSpPr>
        <p:spPr>
          <a:xfrm>
            <a:off x="914360" y="1371600"/>
            <a:ext cx="5169420" cy="758167"/>
          </a:xfrm>
          <a:prstGeom prst="rect">
            <a:avLst/>
          </a:prstGeom>
          <a:noFill/>
        </p:spPr>
        <p:txBody>
          <a:bodyPr wrap="square" lIns="63500" tIns="25400" rIns="63500" bIns="25400" rtlCol="0" anchor="b" anchorCtr="0">
            <a:norm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商家陈列示意</a:t>
            </a:r>
            <a:endParaRPr lang="zh-CN" altLang="en-US" sz="24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8" name="Title 6"/>
          <p:cNvSpPr txBox="1"/>
          <p:nvPr>
            <p:custDataLst>
              <p:tags r:id="rId3"/>
            </p:custDataLst>
          </p:nvPr>
        </p:nvSpPr>
        <p:spPr>
          <a:xfrm>
            <a:off x="914360" y="2431809"/>
            <a:ext cx="5169420" cy="290230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800" spc="0">
                <a:latin typeface="方正清刻本悦宋简体" panose="02000000000000000000" charset="-122"/>
                <a:ea typeface="方正清刻本悦宋简体" panose="02000000000000000000" charset="-122"/>
                <a:cs typeface="+mn-cs"/>
              </a:rPr>
              <a:t>联动商家：春日焕新，绿意新生，商家橱窗陈列、店内陈列建议使用绿色系；最大限度地调动消费者的视觉神经，达到诱导、引导消费者购买的目的。</a:t>
            </a:r>
            <a:endParaRPr lang="zh-CN" altLang="en-US" sz="1800" spc="0">
              <a:latin typeface="方正清刻本悦宋简体" panose="02000000000000000000" charset="-122"/>
              <a:ea typeface="方正清刻本悦宋简体" panose="02000000000000000000" charset="-122"/>
              <a:cs typeface="+mn-cs"/>
            </a:endParaRPr>
          </a:p>
          <a:p>
            <a:pPr marL="0" lvl="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800" spc="0">
                <a:latin typeface="方正清刻本悦宋简体" panose="02000000000000000000" charset="-122"/>
                <a:ea typeface="方正清刻本悦宋简体" panose="02000000000000000000" charset="-122"/>
                <a:cs typeface="+mn-cs"/>
                <a:sym typeface="+mn-ea"/>
              </a:rPr>
              <a:t>备注：需运营协调商家进行橱窗和店铺陈列</a:t>
            </a:r>
            <a:endParaRPr lang="zh-CN" altLang="en-US" sz="1800" spc="0">
              <a:latin typeface="方正清刻本悦宋简体" panose="02000000000000000000" charset="-122"/>
              <a:ea typeface="方正清刻本悦宋简体" panose="02000000000000000000" charset="-122"/>
              <a:cs typeface="+mn-cs"/>
              <a:sym typeface="+mn-ea"/>
            </a:endParaRPr>
          </a:p>
        </p:txBody>
      </p:sp>
      <p:pic>
        <p:nvPicPr>
          <p:cNvPr id="16" name="Picture 15" descr="placingpictureplaceholder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rcRect t="669" b="669"/>
          <a:stretch>
            <a:fillRect/>
          </a:stretch>
        </p:blipFill>
        <p:spPr>
          <a:xfrm>
            <a:off x="6934130" y="771536"/>
            <a:ext cx="2917700" cy="2159006"/>
          </a:xfrm>
          <a:prstGeom prst="rect">
            <a:avLst/>
          </a:prstGeom>
        </p:spPr>
      </p:pic>
      <p:pic>
        <p:nvPicPr>
          <p:cNvPr id="17" name="Picture 16" descr="placingpictureplaceholder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/>
          <a:srcRect t="161" b="161"/>
          <a:stretch>
            <a:fillRect/>
          </a:stretch>
        </p:blipFill>
        <p:spPr>
          <a:xfrm>
            <a:off x="6934130" y="3025792"/>
            <a:ext cx="2917700" cy="2908319"/>
          </a:xfrm>
          <a:prstGeom prst="rect">
            <a:avLst/>
          </a:prstGeom>
        </p:spPr>
      </p:pic>
      <p:pic>
        <p:nvPicPr>
          <p:cNvPr id="18" name="Picture 17" descr="placingpictureplaceholder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/>
          <a:srcRect l="783" r="783"/>
          <a:stretch>
            <a:fillRect/>
          </a:stretch>
        </p:blipFill>
        <p:spPr>
          <a:xfrm>
            <a:off x="9947081" y="771536"/>
            <a:ext cx="1241759" cy="1682034"/>
          </a:xfrm>
          <a:prstGeom prst="rect">
            <a:avLst/>
          </a:prstGeom>
        </p:spPr>
      </p:pic>
      <p:pic>
        <p:nvPicPr>
          <p:cNvPr id="19" name="Picture 18" descr="placingpictureplaceholder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/>
          <a:srcRect t="2134" b="2134"/>
          <a:stretch>
            <a:fillRect/>
          </a:stretch>
        </p:blipFill>
        <p:spPr>
          <a:xfrm>
            <a:off x="9947081" y="4265180"/>
            <a:ext cx="1241759" cy="781942"/>
          </a:xfrm>
          <a:prstGeom prst="rect">
            <a:avLst/>
          </a:prstGeom>
        </p:spPr>
      </p:pic>
      <p:pic>
        <p:nvPicPr>
          <p:cNvPr id="20" name="Picture 19" descr="placingpictureplaceholder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 cstate="print"/>
          <a:srcRect t="2101" b="2101"/>
          <a:stretch>
            <a:fillRect/>
          </a:stretch>
        </p:blipFill>
        <p:spPr>
          <a:xfrm>
            <a:off x="9947081" y="5142372"/>
            <a:ext cx="1241759" cy="791739"/>
          </a:xfrm>
          <a:prstGeom prst="rect">
            <a:avLst/>
          </a:prstGeom>
        </p:spPr>
      </p:pic>
      <p:pic>
        <p:nvPicPr>
          <p:cNvPr id="21" name="Picture 20" descr="placingpictureplaceholder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 cstate="print"/>
          <a:srcRect l="687" r="687"/>
          <a:stretch>
            <a:fillRect/>
          </a:stretch>
        </p:blipFill>
        <p:spPr>
          <a:xfrm>
            <a:off x="9947081" y="2548820"/>
            <a:ext cx="1241759" cy="1621110"/>
          </a:xfrm>
          <a:prstGeom prst="rect">
            <a:avLst/>
          </a:prstGeom>
        </p:spPr>
      </p:pic>
    </p:spTree>
    <p:custDataLst>
      <p:tags r:id="rId16"/>
    </p:custDataLst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8545830" y="4157980"/>
            <a:ext cx="3644900" cy="2044065"/>
          </a:xfrm>
          <a:prstGeom prst="rect">
            <a:avLst/>
          </a:prstGeom>
        </p:spPr>
      </p:pic>
      <p:sp>
        <p:nvSpPr>
          <p:cNvPr id="9" name="文本框 2"/>
          <p:cNvSpPr txBox="1"/>
          <p:nvPr>
            <p:custDataLst>
              <p:tags r:id="rId3"/>
            </p:custDataLst>
          </p:nvPr>
        </p:nvSpPr>
        <p:spPr>
          <a:xfrm>
            <a:off x="539712" y="694695"/>
            <a:ext cx="10972876" cy="609600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>
            <a:norm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广场主入口美陈亮化示意</a:t>
            </a:r>
            <a:endParaRPr lang="en-US" altLang="zh-CN" sz="24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4"/>
            </p:custDataLst>
          </p:nvPr>
        </p:nvSpPr>
        <p:spPr>
          <a:xfrm>
            <a:off x="499110" y="1094740"/>
            <a:ext cx="10020300" cy="9017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1400" spc="0">
                <a:latin typeface="方正清刻本悦宋简体" panose="02000000000000000000" charset="-122"/>
                <a:ea typeface="方正清刻本悦宋简体" panose="02000000000000000000" charset="-122"/>
                <a:cs typeface="+mn-cs"/>
              </a:rPr>
              <a:t>在1、2号门入口进行美陈亮化装饰，凸显广场主入口位置，为迎宾形式增加新意</a:t>
            </a:r>
            <a:endParaRPr lang="zh-CN" altLang="en-US" sz="1400" spc="0">
              <a:latin typeface="方正清刻本悦宋简体" panose="02000000000000000000" charset="-122"/>
              <a:ea typeface="方正清刻本悦宋简体" panose="02000000000000000000" charset="-122"/>
              <a:cs typeface="+mn-cs"/>
            </a:endParaRPr>
          </a:p>
          <a:p>
            <a:pPr marL="0" lvl="0" indent="0" algn="l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altLang="zh-CN" sz="1400" spc="0">
                <a:latin typeface="方正清刻本悦宋简体" panose="02000000000000000000" charset="-122"/>
                <a:ea typeface="方正清刻本悦宋简体" panose="02000000000000000000" charset="-122"/>
                <a:cs typeface="+mn-cs"/>
              </a:rPr>
              <a:t>1</a:t>
            </a:r>
            <a:r>
              <a:rPr lang="zh-CN" altLang="en-US" sz="1400" spc="0">
                <a:latin typeface="方正清刻本悦宋简体" panose="02000000000000000000" charset="-122"/>
                <a:ea typeface="方正清刻本悦宋简体" panose="02000000000000000000" charset="-122"/>
                <a:cs typeface="+mn-cs"/>
              </a:rPr>
              <a:t>号门建议雨棚装饰下垂灯带，</a:t>
            </a:r>
            <a:r>
              <a:rPr altLang="zh-CN" sz="1400" spc="0">
                <a:latin typeface="方正清刻本悦宋简体" panose="02000000000000000000" charset="-122"/>
                <a:ea typeface="方正清刻本悦宋简体" panose="02000000000000000000" charset="-122"/>
                <a:cs typeface="+mn-cs"/>
              </a:rPr>
              <a:t>2</a:t>
            </a:r>
            <a:r>
              <a:rPr lang="zh-CN" altLang="en-US" sz="1400" spc="0">
                <a:latin typeface="方正清刻本悦宋简体" panose="02000000000000000000" charset="-122"/>
                <a:ea typeface="方正清刻本悦宋简体" panose="02000000000000000000" charset="-122"/>
                <a:cs typeface="+mn-cs"/>
              </a:rPr>
              <a:t>号门建议装饰墙面亮化灯带</a:t>
            </a:r>
            <a:endParaRPr lang="zh-CN" altLang="en-US" sz="1400" spc="0">
              <a:latin typeface="方正清刻本悦宋简体" panose="02000000000000000000" charset="-122"/>
              <a:ea typeface="方正清刻本悦宋简体" panose="02000000000000000000" charset="-122"/>
              <a:cs typeface="+mn-cs"/>
            </a:endParaRPr>
          </a:p>
        </p:txBody>
      </p:sp>
      <p:sp>
        <p:nvSpPr>
          <p:cNvPr id="21" name="AutoShape 3"/>
          <p:cNvSpPr>
            <a:spLocks noChangeAspect="1" noChangeArrowheads="1" noTextEdit="1"/>
          </p:cNvSpPr>
          <p:nvPr>
            <p:custDataLst>
              <p:tags r:id="rId5"/>
            </p:custDataLst>
          </p:nvPr>
        </p:nvSpPr>
        <p:spPr bwMode="auto">
          <a:xfrm flipH="1" flipV="1">
            <a:off x="10603824" y="1522356"/>
            <a:ext cx="82613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34945" y="1996440"/>
            <a:ext cx="2936240" cy="2035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/>
        </p:nvPicPr>
        <p:blipFill>
          <a:blip r:embed="rId7" cstate="print"/>
          <a:srcRect l="11881" r="28277"/>
          <a:stretch>
            <a:fillRect/>
          </a:stretch>
        </p:blipFill>
        <p:spPr>
          <a:xfrm>
            <a:off x="-15240" y="1996440"/>
            <a:ext cx="2947670" cy="42043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57545" y="1996440"/>
            <a:ext cx="3145790" cy="42049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9" cstate="print"/>
          <a:srcRect b="7005"/>
          <a:stretch>
            <a:fillRect/>
          </a:stretch>
        </p:blipFill>
        <p:spPr>
          <a:xfrm>
            <a:off x="8903335" y="1997075"/>
            <a:ext cx="3287395" cy="20567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32430" y="4102100"/>
            <a:ext cx="2722880" cy="204216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322451" y="191099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2"/>
          <p:cNvSpPr txBox="1"/>
          <p:nvPr/>
        </p:nvSpPr>
        <p:spPr>
          <a:xfrm>
            <a:off x="4383028" y="2001939"/>
            <a:ext cx="5551252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2.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营 销 策 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1303" y="2931073"/>
            <a:ext cx="1755615" cy="1074420"/>
          </a:xfrm>
          <a:prstGeom prst="rect">
            <a:avLst/>
          </a:prstGeom>
          <a:noFill/>
        </p:spPr>
        <p:txBody>
          <a:bodyPr wrap="square" lIns="121904" tIns="60952" rIns="121904" bIns="60952">
            <a:spAutoFit/>
          </a:bodyPr>
          <a:lstStyle/>
          <a:p>
            <a:pPr>
              <a:defRPr/>
            </a:pPr>
            <a:r>
              <a:rPr lang="zh-CN" altLang="en-US" sz="3100" b="1" dirty="0">
                <a:solidFill>
                  <a:srgbClr val="000000">
                    <a:lumMod val="75000"/>
                    <a:lumOff val="25000"/>
                  </a:srgb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目    录</a:t>
            </a:r>
            <a:endParaRPr lang="zh-CN" altLang="en-US" sz="3100" b="1" dirty="0">
              <a:solidFill>
                <a:srgbClr val="000000">
                  <a:lumMod val="75000"/>
                  <a:lumOff val="25000"/>
                </a:srgb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322451" y="3806373"/>
            <a:ext cx="6057265" cy="567872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"/>
          <p:cNvSpPr txBox="1"/>
          <p:nvPr/>
        </p:nvSpPr>
        <p:spPr>
          <a:xfrm>
            <a:off x="4383028" y="2950969"/>
            <a:ext cx="5465425" cy="397510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3.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媒 体 版 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7" name="文本框 12"/>
          <p:cNvSpPr txBox="1"/>
          <p:nvPr/>
        </p:nvSpPr>
        <p:spPr>
          <a:xfrm>
            <a:off x="4383029" y="4876326"/>
            <a:ext cx="5551251" cy="459105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5. </a:t>
            </a:r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费 用 预 算</a:t>
            </a:r>
            <a:endParaRPr lang="zh-CN" altLang="en-US" sz="2400" b="1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322451" y="478853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322451" y="2865030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585847" y="1169040"/>
            <a:ext cx="22860" cy="4848225"/>
          </a:xfrm>
          <a:prstGeom prst="line">
            <a:avLst/>
          </a:prstGeom>
          <a:noFill/>
          <a:ln w="28575" cap="flat" cmpd="sng" algn="ctr">
            <a:solidFill>
              <a:srgbClr val="990000"/>
            </a:solidFill>
            <a:prstDash val="solid"/>
            <a:miter lim="800000"/>
          </a:ln>
          <a:effectLst/>
        </p:spPr>
      </p:cxnSp>
      <p:sp>
        <p:nvSpPr>
          <p:cNvPr id="11" name="文本框 12"/>
          <p:cNvSpPr txBox="1"/>
          <p:nvPr/>
        </p:nvSpPr>
        <p:spPr>
          <a:xfrm>
            <a:off x="4383030" y="3899357"/>
            <a:ext cx="5465424" cy="397510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4.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美 陈 版 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322451" y="95695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83028" y="1052910"/>
            <a:ext cx="5551252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1.  </a:t>
            </a:r>
            <a:r>
              <a:rPr lang="zh-CN" altLang="en-US" sz="20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研判及指标</a:t>
            </a:r>
            <a:endParaRPr lang="zh-CN" alt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1"/>
            </p:custDataLst>
          </p:nvPr>
        </p:nvSpPr>
        <p:spPr>
          <a:xfrm>
            <a:off x="4322451" y="571944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2"/>
          <p:cNvSpPr txBox="1"/>
          <p:nvPr>
            <p:custDataLst>
              <p:tags r:id="rId2"/>
            </p:custDataLst>
          </p:nvPr>
        </p:nvSpPr>
        <p:spPr>
          <a:xfrm>
            <a:off x="4383029" y="5789456"/>
            <a:ext cx="5551251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6.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执 行 分 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>
            <a:off x="74930" y="758190"/>
            <a:ext cx="2921000" cy="431800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r>
              <a:rPr lang="zh-CN" altLang="en-US" b="1" kern="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费用预算</a:t>
            </a:r>
            <a:endParaRPr lang="zh-CN" altLang="en-US" b="1" kern="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 flipH="1">
            <a:off x="0" y="758011"/>
            <a:ext cx="1003216" cy="431836"/>
          </a:xfrm>
          <a:custGeom>
            <a:avLst/>
            <a:gdLst>
              <a:gd name="connsiteX0" fmla="*/ 5061858 w 5061858"/>
              <a:gd name="connsiteY0" fmla="*/ 0 h 1130346"/>
              <a:gd name="connsiteX1" fmla="*/ 565173 w 5061858"/>
              <a:gd name="connsiteY1" fmla="*/ 0 h 1130346"/>
              <a:gd name="connsiteX2" fmla="*/ 562794 w 5061858"/>
              <a:gd name="connsiteY2" fmla="*/ 0 h 1130346"/>
              <a:gd name="connsiteX3" fmla="*/ 562794 w 5061858"/>
              <a:gd name="connsiteY3" fmla="*/ 240 h 1130346"/>
              <a:gd name="connsiteX4" fmla="*/ 451271 w 5061858"/>
              <a:gd name="connsiteY4" fmla="*/ 11482 h 1130346"/>
              <a:gd name="connsiteX5" fmla="*/ 0 w 5061858"/>
              <a:gd name="connsiteY5" fmla="*/ 565173 h 1130346"/>
              <a:gd name="connsiteX6" fmla="*/ 451271 w 5061858"/>
              <a:gd name="connsiteY6" fmla="*/ 1118864 h 1130346"/>
              <a:gd name="connsiteX7" fmla="*/ 562794 w 5061858"/>
              <a:gd name="connsiteY7" fmla="*/ 1130106 h 1130346"/>
              <a:gd name="connsiteX8" fmla="*/ 562794 w 5061858"/>
              <a:gd name="connsiteY8" fmla="*/ 1130345 h 1130346"/>
              <a:gd name="connsiteX9" fmla="*/ 565163 w 5061858"/>
              <a:gd name="connsiteY9" fmla="*/ 1130345 h 1130346"/>
              <a:gd name="connsiteX10" fmla="*/ 565173 w 5061858"/>
              <a:gd name="connsiteY10" fmla="*/ 1130346 h 1130346"/>
              <a:gd name="connsiteX11" fmla="*/ 565183 w 5061858"/>
              <a:gd name="connsiteY11" fmla="*/ 1130345 h 1130346"/>
              <a:gd name="connsiteX12" fmla="*/ 5061858 w 5061858"/>
              <a:gd name="connsiteY12" fmla="*/ 1130345 h 113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58" h="1130346">
                <a:moveTo>
                  <a:pt x="5061858" y="0"/>
                </a:moveTo>
                <a:lnTo>
                  <a:pt x="565173" y="0"/>
                </a:lnTo>
                <a:lnTo>
                  <a:pt x="562794" y="0"/>
                </a:lnTo>
                <a:lnTo>
                  <a:pt x="562794" y="240"/>
                </a:lnTo>
                <a:lnTo>
                  <a:pt x="451271" y="11482"/>
                </a:lnTo>
                <a:cubicBezTo>
                  <a:pt x="193731" y="64183"/>
                  <a:pt x="0" y="292054"/>
                  <a:pt x="0" y="565173"/>
                </a:cubicBezTo>
                <a:cubicBezTo>
                  <a:pt x="0" y="838292"/>
                  <a:pt x="193731" y="1066163"/>
                  <a:pt x="451271" y="1118864"/>
                </a:cubicBezTo>
                <a:lnTo>
                  <a:pt x="562794" y="1130106"/>
                </a:lnTo>
                <a:lnTo>
                  <a:pt x="562794" y="1130345"/>
                </a:lnTo>
                <a:lnTo>
                  <a:pt x="565163" y="1130345"/>
                </a:lnTo>
                <a:lnTo>
                  <a:pt x="565173" y="1130346"/>
                </a:lnTo>
                <a:lnTo>
                  <a:pt x="565183" y="1130345"/>
                </a:lnTo>
                <a:lnTo>
                  <a:pt x="5061858" y="1130345"/>
                </a:lnTo>
                <a:close/>
              </a:path>
            </a:pathLst>
          </a:cu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15206" tIns="57603" rIns="115206" bIns="57603" rtlCol="0" anchor="ctr">
            <a:noAutofit/>
          </a:bodyPr>
          <a:lstStyle/>
          <a:p>
            <a:pPr algn="ctr"/>
            <a:endParaRPr lang="zh-CN" altLang="en-US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304165" y="1413510"/>
          <a:ext cx="11569065" cy="4559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8425"/>
                <a:gridCol w="1016000"/>
                <a:gridCol w="4274185"/>
                <a:gridCol w="1623060"/>
                <a:gridCol w="2017395"/>
              </a:tblGrid>
              <a:tr h="5073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项目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数量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内容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预算（元）</a:t>
                      </a:r>
                      <a:endParaRPr lang="zh-CN" altLang="en-US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zh-CN" sz="16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支出</a:t>
                      </a:r>
                      <a:endParaRPr lang="zh-CN" altLang="zh-CN" sz="16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</a:tr>
              <a:tr h="7791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营销活动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月份三八节活动、每周末异业活动以及部分礼品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124085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活动公司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9810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媒体外宣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抖音、小红书达人、自有媒体对主题活动、商家促销活动的外宣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29310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企划部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9067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物料制作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中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/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偏厅吊曼、垂曼、大小促销立牌、玻璃围挡、电梯框架等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16656.19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企划部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7550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电影票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240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sp</a:t>
                      </a:r>
                      <a:r>
                        <a:rPr lang="zh-CN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活动</a:t>
                      </a:r>
                      <a:endParaRPr lang="zh-CN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8400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财务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合计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178451.19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元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plit orient="vert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322451" y="191099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2"/>
          <p:cNvSpPr txBox="1"/>
          <p:nvPr/>
        </p:nvSpPr>
        <p:spPr>
          <a:xfrm>
            <a:off x="4383028" y="2001939"/>
            <a:ext cx="5551252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2.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营 销 策 略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1303" y="2931073"/>
            <a:ext cx="1755615" cy="1074420"/>
          </a:xfrm>
          <a:prstGeom prst="rect">
            <a:avLst/>
          </a:prstGeom>
          <a:noFill/>
        </p:spPr>
        <p:txBody>
          <a:bodyPr wrap="square" lIns="121904" tIns="60952" rIns="121904" bIns="60952">
            <a:spAutoFit/>
          </a:bodyPr>
          <a:lstStyle/>
          <a:p>
            <a:pPr>
              <a:defRPr/>
            </a:pPr>
            <a:r>
              <a:rPr lang="zh-CN" altLang="en-US" sz="3100" b="1" dirty="0">
                <a:solidFill>
                  <a:srgbClr val="000000">
                    <a:lumMod val="75000"/>
                    <a:lumOff val="25000"/>
                  </a:srgb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目    录</a:t>
            </a:r>
            <a:endParaRPr lang="zh-CN" altLang="en-US" sz="3100" b="1" dirty="0">
              <a:solidFill>
                <a:srgbClr val="000000">
                  <a:lumMod val="75000"/>
                  <a:lumOff val="25000"/>
                </a:srgb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322451" y="3806373"/>
            <a:ext cx="6057265" cy="567872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"/>
          <p:cNvSpPr txBox="1"/>
          <p:nvPr/>
        </p:nvSpPr>
        <p:spPr>
          <a:xfrm>
            <a:off x="4383028" y="2950969"/>
            <a:ext cx="5465425" cy="397510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3.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媒 体 版 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7" name="文本框 12"/>
          <p:cNvSpPr txBox="1"/>
          <p:nvPr/>
        </p:nvSpPr>
        <p:spPr>
          <a:xfrm>
            <a:off x="4383029" y="4876326"/>
            <a:ext cx="5551251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5. </a:t>
            </a:r>
            <a:r>
              <a:rPr lang="zh-CN" altLang="en-US" sz="20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费 用 预 算</a:t>
            </a:r>
            <a:endParaRPr lang="zh-CN" alt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322451" y="478853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322451" y="2865030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585847" y="1169040"/>
            <a:ext cx="22860" cy="4848225"/>
          </a:xfrm>
          <a:prstGeom prst="line">
            <a:avLst/>
          </a:prstGeom>
          <a:noFill/>
          <a:ln w="28575" cap="flat" cmpd="sng" algn="ctr">
            <a:solidFill>
              <a:srgbClr val="990000"/>
            </a:solidFill>
            <a:prstDash val="solid"/>
            <a:miter lim="800000"/>
          </a:ln>
          <a:effectLst/>
        </p:spPr>
      </p:cxnSp>
      <p:sp>
        <p:nvSpPr>
          <p:cNvPr id="11" name="文本框 12"/>
          <p:cNvSpPr txBox="1"/>
          <p:nvPr/>
        </p:nvSpPr>
        <p:spPr>
          <a:xfrm>
            <a:off x="4383030" y="3899357"/>
            <a:ext cx="5465424" cy="397510"/>
          </a:xfrm>
          <a:prstGeom prst="rect">
            <a:avLst/>
          </a:prstGeom>
          <a:noFill/>
          <a:ln w="9525">
            <a:noFill/>
          </a:ln>
        </p:spPr>
        <p:txBody>
          <a:bodyPr wrap="square" lIns="91434" tIns="45718" rIns="91434" bIns="45718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4.  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美 陈 版 块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322451" y="956951"/>
            <a:ext cx="6057265" cy="5397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83028" y="1052910"/>
            <a:ext cx="5551252" cy="397510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1.  </a:t>
            </a:r>
            <a:r>
              <a:rPr lang="zh-CN" altLang="en-US" sz="200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研判及指标</a:t>
            </a:r>
            <a:endParaRPr lang="zh-CN" alt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5" name="圆角矩形 14"/>
          <p:cNvSpPr/>
          <p:nvPr>
            <p:custDataLst>
              <p:tags r:id="rId1"/>
            </p:custDataLst>
          </p:nvPr>
        </p:nvSpPr>
        <p:spPr>
          <a:xfrm>
            <a:off x="4322451" y="5719445"/>
            <a:ext cx="6057265" cy="527051"/>
          </a:xfrm>
          <a:prstGeom prst="round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miter lim="800000"/>
          </a:ln>
          <a:effectLst/>
        </p:spPr>
        <p:txBody>
          <a:bodyPr lIns="121904" tIns="60952" rIns="121904" bIns="60952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2"/>
          <p:cNvSpPr txBox="1"/>
          <p:nvPr>
            <p:custDataLst>
              <p:tags r:id="rId2"/>
            </p:custDataLst>
          </p:nvPr>
        </p:nvSpPr>
        <p:spPr>
          <a:xfrm>
            <a:off x="4295399" y="5731036"/>
            <a:ext cx="5551251" cy="459105"/>
          </a:xfrm>
          <a:prstGeom prst="rect">
            <a:avLst/>
          </a:prstGeom>
          <a:noFill/>
          <a:ln w="9525">
            <a:noFill/>
          </a:ln>
        </p:spPr>
        <p:txBody>
          <a:bodyPr lIns="91434" tIns="45718" rIns="91434" bIns="45718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lt"/>
              </a:rPr>
              <a:t>    6. </a:t>
            </a:r>
            <a:r>
              <a:rPr lang="zh-CN" altLang="en-US" sz="24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执 行 分 工</a:t>
            </a:r>
            <a:endParaRPr lang="zh-CN" altLang="en-US" sz="2400" b="1" dirty="0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1849755" y="670560"/>
          <a:ext cx="9183370" cy="5152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020"/>
                <a:gridCol w="2625090"/>
                <a:gridCol w="1835150"/>
                <a:gridCol w="1837055"/>
                <a:gridCol w="1837055"/>
              </a:tblGrid>
              <a:tr h="4324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序号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内容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责任部门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责任人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时间节点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活动方案提报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企划部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月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24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日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24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方案内部宣讲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企划部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月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28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日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24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商户促销活动洽谈完成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运营部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月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28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日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24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异业活动对接完成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企划部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3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月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15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日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5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主视觉设计完成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企划部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月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26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日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24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物料+美陈出街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企划部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2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月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28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日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24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7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活动品宣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企划部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全时段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24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8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舆情监控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企划部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全时段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9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礼品采买完成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企划部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3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月</a:t>
                      </a: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20</a:t>
                      </a: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  <a:sym typeface="+mn-ea"/>
                        </a:rPr>
                        <a:t>日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  <a:sym typeface="+mn-ea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8299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</a:t>
                      </a:r>
                      <a:endParaRPr lang="en-US" altLang="zh-CN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活动期间的安保安排、流程方案及突发事件的应急预案；公安系统报备等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物业部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方正清刻本悦宋简体" panose="02000000000000000000" charset="-122"/>
                          <a:ea typeface="方正清刻本悦宋简体" panose="02000000000000000000" charset="-122"/>
                          <a:sym typeface="+mn-ea"/>
                        </a:rPr>
                        <a:t>全时段</a:t>
                      </a: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 sz="1400"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632460" y="1802765"/>
            <a:ext cx="656590" cy="19843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10000"/>
              </a:lnSpc>
            </a:pPr>
            <a:r>
              <a:rPr lang="zh-CN" altLang="en-US" sz="2800" b="1">
                <a:solidFill>
                  <a:srgbClr val="C0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执行分工</a:t>
            </a:r>
            <a:endParaRPr lang="zh-CN" altLang="en-US" sz="2800" b="1">
              <a:solidFill>
                <a:srgbClr val="C0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  <p:transition spd="med">
    <p:split orient="vert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矩形 8"/>
          <p:cNvSpPr>
            <a:spLocks noChangeArrowheads="1"/>
          </p:cNvSpPr>
          <p:nvPr/>
        </p:nvSpPr>
        <p:spPr bwMode="auto">
          <a:xfrm>
            <a:off x="9264653" y="6081185"/>
            <a:ext cx="306916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4" tIns="60957" rIns="121914" bIns="60957">
            <a:spAutoFit/>
          </a:bodyPr>
          <a:lstStyle/>
          <a:p>
            <a:pPr defTabSz="1219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东胜智慧城市服务</a:t>
            </a:r>
            <a:r>
              <a:rPr lang="en-US" altLang="zh-CN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.00265.HK</a:t>
            </a:r>
            <a:endParaRPr lang="en-US" altLang="zh-CN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03551" y="3117852"/>
            <a:ext cx="6142355" cy="312420"/>
          </a:xfrm>
          <a:prstGeom prst="rect">
            <a:avLst/>
          </a:prstGeom>
        </p:spPr>
        <p:txBody>
          <a:bodyPr wrap="none" lIns="121914" tIns="60957" rIns="121914" bIns="60957">
            <a:spAutoFit/>
          </a:bodyPr>
          <a:lstStyle/>
          <a:p>
            <a:pPr defTabSz="1219200"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700" b="1" dirty="0">
                <a:solidFill>
                  <a:srgbClr val="808080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10700" dirty="0">
              <a:solidFill>
                <a:srgbClr val="808080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5" name="矩形 7"/>
          <p:cNvSpPr>
            <a:spLocks noChangeArrowheads="1"/>
          </p:cNvSpPr>
          <p:nvPr/>
        </p:nvSpPr>
        <p:spPr bwMode="auto">
          <a:xfrm>
            <a:off x="3217333" y="5689601"/>
            <a:ext cx="74930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4" tIns="60957" rIns="121914" bIns="60957">
            <a:spAutoFit/>
          </a:bodyPr>
          <a:lstStyle/>
          <a:p>
            <a:pPr defTabSz="1219200" eaLnBrk="0" fontAlgn="base" hangingPunct="0">
              <a:lnSpc>
                <a:spcPts val="173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en-US" altLang="zh-CN" sz="13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*******************</a:t>
            </a:r>
            <a:r>
              <a:rPr lang="zh-CN" altLang="en-US" sz="13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电 话：</a:t>
            </a:r>
            <a:r>
              <a:rPr lang="en-US" altLang="zh-CN" sz="13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*************	</a:t>
            </a:r>
            <a:endParaRPr lang="en-US" altLang="zh-CN" sz="13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200" eaLnBrk="0" fontAlgn="base" hangingPunct="0">
              <a:lnSpc>
                <a:spcPts val="1735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300" dirty="0">
                <a:solidFill>
                  <a:srgbClr val="404040"/>
                </a:solidFill>
              </a:rPr>
              <a:t>www.orientvictory.com.cn</a:t>
            </a:r>
            <a:endParaRPr lang="zh-CN" altLang="en-US" sz="13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 spd="slow">
    <p:dissolve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UNIT_TABLE_BEAUTIFY" val="smartTable{4988b803-663c-46dc-b0d1-31865d24bc88}"/>
  <p:tag name="TABLE_ENDDRAG_ORIGIN_RECT" val="944*445"/>
  <p:tag name="TABLE_ENDDRAG_RECT" val="8*56*944*445"/>
</p:tagLst>
</file>

<file path=ppt/tags/tag4.xml><?xml version="1.0" encoding="utf-8"?>
<p:tagLst xmlns:p="http://schemas.openxmlformats.org/presentationml/2006/main">
  <p:tag name="KSO_WM_UNIT_TABLE_BEAUTIFY" val="smartTable{4988b803-663c-46dc-b0d1-31865d24bc88}"/>
  <p:tag name="TABLE_ENDDRAG_ORIGIN_RECT" val="934*430"/>
  <p:tag name="TABLE_ENDDRAG_RECT" val="0*63*934*430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196662_1*i*1"/>
  <p:tag name="KSO_WM_TEMPLATE_CATEGORY" val="diagram"/>
  <p:tag name="KSO_WM_TEMPLATE_INDEX" val="20196662"/>
  <p:tag name="KSO_WM_UNIT_LAYERLEVEL" val="1"/>
  <p:tag name="KSO_WM_TAG_VERSION" val="1.0"/>
  <p:tag name="KSO_WM_BEAUTIFY_FLAG" val="#wm#"/>
  <p:tag name="KSO_WM_UNIT_ADJUSTLAYOUT_ID" val="15"/>
  <p:tag name="KSO_WM_UNIT_FILL_FORE_SCHEMECOLOR_INDEX_BRIGHTNESS" val="-0.05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8.xml><?xml version="1.0" encoding="utf-8"?>
<p:tagLst xmlns:p="http://schemas.openxmlformats.org/presentationml/2006/main">
  <p:tag name="KSO_WM_UNIT_PRESET_TEXT" val="为了能让您有更直观的字数感受，并进一步方便使用，我们为您标注了最适合的位置,点击添加正文，文字是您思想的提炼，为了演示发布的良好效果，请言简意赅的阐述您的观点。&#10;点击此处添加正文，文字是您思想的提炼，为了演示发布的良好效果，请言简意赅的阐述您的观点,但请您尽可能提炼思想的精髓。&#10;您的正文已经经简明扼要，字字珠玑，但信息却千丝万缕、错综复杂，需要用更多的文字来表述；但请您尽可能提炼思想的精髓，请言简意赅的阐述您的观点。"/>
  <p:tag name="KSO_WM_UNIT_TEXT_PART_ID" val="4-d"/>
  <p:tag name="KSO_WM_UNIT_TEXT_PART_SIZE" val="254.64*854.5"/>
  <p:tag name="KSO_WM_UNIT_VALUE" val="52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196662_1*f*1"/>
  <p:tag name="KSO_WM_TEMPLATE_CATEGORY" val="diagram"/>
  <p:tag name="KSO_WM_TEMPLATE_INDEX" val="20196662"/>
  <p:tag name="KSO_WM_UNIT_LAYERLEVEL" val="1"/>
  <p:tag name="KSO_WM_TAG_VERSION" val="1.0"/>
  <p:tag name="KSO_WM_BEAUTIFY_FLAG" val="#wm#"/>
  <p:tag name="KSO_WM_UNIT_NOCLEAR" val="1"/>
  <p:tag name="KSO_WM_UNIT_ADJUSTLAYOUT_ID" val="32"/>
  <p:tag name="KSO_WM_UNIT_TEXT_PART_ID_V2" val="d-4-1"/>
  <p:tag name="KSO_WM_UNIT_TEXT_FILL_FORE_SCHEMECOLOR_INDEX_BRIGHTNESS" val="0.25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196662_1*i*2"/>
  <p:tag name="KSO_WM_TEMPLATE_CATEGORY" val="diagram"/>
  <p:tag name="KSO_WM_TEMPLATE_INDEX" val="20196662"/>
  <p:tag name="KSO_WM_UNIT_LAYERLEVEL" val="1"/>
  <p:tag name="KSO_WM_TAG_VERSION" val="1.0"/>
  <p:tag name="KSO_WM_BEAUTIFY_FLAG" val="#wm#"/>
  <p:tag name="KSO_WM_UNIT_ADJUSTLAYOUT_ID" val="53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196662_1*i*3"/>
  <p:tag name="KSO_WM_TEMPLATE_CATEGORY" val="diagram"/>
  <p:tag name="KSO_WM_TEMPLATE_INDEX" val="20196662"/>
  <p:tag name="KSO_WM_UNIT_LAYERLEVEL" val="1"/>
  <p:tag name="KSO_WM_TAG_VERSION" val="1.0"/>
  <p:tag name="KSO_WM_BEAUTIFY_FLAG" val="#wm#"/>
  <p:tag name="KSO_WM_UNIT_ADJUSTLAYOUT_ID" val="54"/>
  <p:tag name="KSO_WM_UNIT_FILL_FORE_SCHEMECOLOR_INDEX_BRIGHTNESS" val="-0.35"/>
  <p:tag name="KSO_WM_UNIT_FILL_FORE_SCHEMECOLOR_INDEX" val="14"/>
  <p:tag name="KSO_WM_UNIT_FILL_TYPE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196662_1*i*4"/>
  <p:tag name="KSO_WM_TEMPLATE_CATEGORY" val="diagram"/>
  <p:tag name="KSO_WM_TEMPLATE_INDEX" val="20196662"/>
  <p:tag name="KSO_WM_UNIT_LAYERLEVEL" val="1"/>
  <p:tag name="KSO_WM_TAG_VERSION" val="1.0"/>
  <p:tag name="KSO_WM_BEAUTIFY_FLAG" val="#wm#"/>
  <p:tag name="KSO_WM_UNIT_ADJUSTLAYOUT_ID" val="55"/>
  <p:tag name="KSO_WM_UNIT_FILL_FORE_SCHEMECOLOR_INDEX_BRIGHTNESS" val="-0.35"/>
  <p:tag name="KSO_WM_UNIT_FILL_FORE_SCHEMECOLOR_INDEX" val="14"/>
  <p:tag name="KSO_WM_UNIT_FILL_TYPE" val="1"/>
</p:tagLst>
</file>

<file path=ppt/tags/tag12.xml><?xml version="1.0" encoding="utf-8"?>
<p:tagLst xmlns:p="http://schemas.openxmlformats.org/presentationml/2006/main">
  <p:tag name="KSO_WM_UNIT_TEXT_PART_ID_V2" val="a-1-2"/>
  <p:tag name="KSO_WM_UNIT_ISCONTENTSTITLE" val="0"/>
  <p:tag name="KSO_WM_UNIT_PRESET_TEXT" val="单击此处&#10;添加大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196662_1*a*1"/>
  <p:tag name="KSO_WM_TEMPLATE_CATEGORY" val="diagram"/>
  <p:tag name="KSO_WM_TEMPLATE_INDEX" val="20196662"/>
  <p:tag name="KSO_WM_UNIT_LAYERLEVEL" val="1"/>
  <p:tag name="KSO_WM_TAG_VERSION" val="1.0"/>
  <p:tag name="KSO_WM_BEAUTIFY_FLAG" val="#wm#"/>
  <p:tag name="KSO_WM_UNIT_ADJUSTLAYOUT_ID" val="58"/>
  <p:tag name="KSO_WM_UNIT_TEXT_FILL_FORE_SCHEMECOLOR_INDEX_BRIGHTNESS" val="0.25"/>
  <p:tag name="KSO_WM_UNIT_TEXT_FILL_FORE_SCHEMECOLOR_INDEX" val="13"/>
  <p:tag name="KSO_WM_UNIT_TEXT_FILL_TYPE" val="1"/>
</p:tagLst>
</file>

<file path=ppt/tags/tag13.xml><?xml version="1.0" encoding="utf-8"?>
<p:tagLst xmlns:p="http://schemas.openxmlformats.org/presentationml/2006/main">
  <p:tag name="KSO_WM_SLIDE_ID" val="diagram20196662_1"/>
  <p:tag name="KSO_WM_TEMPLATE_SUBCATEGORY" val="0"/>
  <p:tag name="KSO_WM_SLIDE_TYPE" val="text"/>
  <p:tag name="KSO_WM_SLIDE_SUBTYPE" val="pureTxt"/>
  <p:tag name="KSO_WM_SLIDE_ITEM_CNT" val="0"/>
  <p:tag name="KSO_WM_SLIDE_INDEX" val="1"/>
  <p:tag name="KSO_WM_SLIDE_SIZE" val="960*500"/>
  <p:tag name="KSO_WM_SLIDE_POSITION" val="0*40"/>
  <p:tag name="KSO_WM_TAG_VERSION" val="1.0"/>
  <p:tag name="KSO_WM_BEAUTIFY_FLAG" val="#wm#"/>
  <p:tag name="KSO_WM_TEMPLATE_CATEGORY" val="diagram"/>
  <p:tag name="KSO_WM_TEMPLATE_INDEX" val="20196662"/>
  <p:tag name="KSO_WM_SLIDE_LAYOUT" val="a_d_f"/>
  <p:tag name="KSO_WM_SLIDE_LAYOUT_CNT" val="1_1_1"/>
  <p:tag name="KSO_WM_SLIDE_CONSTRAINT" val="%7b%22slideConstraint%22%3a%7b%22seriesAreas%22%3a%5b%5d%2c%22singleAreas%22%3a%5b%7b%22shapes%22%3a%5b57%5d%2c%22serialConstraintIndex%22%3a-1%2c%22areatextmark%22%3a0%2c%22pictureprocessmark%22%3a0%7d%5d%7d%7d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12687_1*i*4"/>
  <p:tag name="KSO_WM_TEMPLATE_CATEGORY" val="diagram"/>
  <p:tag name="KSO_WM_TEMPLATE_INDEX" val="20212687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eb7849fb6e2d4740bbea23af99150873"/>
  <p:tag name="KSO_WM_UNIT_DECORATE_INFO" val="{&quot;ReferentInfo&quot;:{&quot;Id&quot;:&quot;slide&quot;,&quot;X&quot;:{&quot;Pos&quot;:0},&quot;Y&quot;:{&quot;Pos&quot;:2}},&quot;DecorateInfoX&quot;:{&quot;Pos&quot;:0,&quot;IsAbs&quot;:false},&quot;DecorateInfoY&quot;:{&quot;Pos&quot;:2,&quot;IsAbs&quot;:false},&quot;DecorateInfoW&quot;:{&quot;IsAbs&quot;:false},&quot;DecorateInfoH&quot;:{&quot;IsAbs&quot;:false},&quot;whChangeMode&quot;:1}"/>
  <p:tag name="KSO_WM_CHIP_GROUPID" val="5f71a4e3747e3ea6e293b256"/>
  <p:tag name="KSO_WM_CHIP_XID" val="5f71a4e3747e3ea6e293b25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48"/>
  <p:tag name="KSO_WM_TEMPLATE_ASSEMBLE_XID" val="60656f654054ed1e2fb80946"/>
  <p:tag name="KSO_WM_TEMPLATE_ASSEMBLE_GROUPID" val="60656f654054ed1e2fb80946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12687_1*i*5"/>
  <p:tag name="KSO_WM_TEMPLATE_CATEGORY" val="diagram"/>
  <p:tag name="KSO_WM_TEMPLATE_INDEX" val="20212687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1db9c723d5a24b58ab96c856c0cd4eb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1}"/>
  <p:tag name="KSO_WM_CHIP_GROUPID" val="5f71a4e3747e3ea6e293b256"/>
  <p:tag name="KSO_WM_CHIP_XID" val="5f71a4e3747e3ea6e293b257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60656f654054ed1e2fb80946"/>
  <p:tag name="KSO_WM_TEMPLATE_ASSEMBLE_GROUPID" val="60656f654054ed1e2fb80946"/>
</p:tagLst>
</file>

<file path=ppt/tags/tag32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687_1*f*1"/>
  <p:tag name="KSO_WM_TEMPLATE_CATEGORY" val="diagram"/>
  <p:tag name="KSO_WM_TEMPLATE_INDEX" val="2021268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64"/>
  <p:tag name="KSO_WM_UNIT_SHOW_EDIT_AREA_INDICATION" val="1"/>
  <p:tag name="KSO_WM_CHIP_GROUPID" val="5e6b05596848fb12bee65ac8"/>
  <p:tag name="KSO_WM_CHIP_XID" val="5e6b05596848fb12bee65aca"/>
  <p:tag name="KSO_WM_UNIT_DEC_AREA_ID" val="2f65476610884515a783e28ff726962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a6b42b278f644c11948fd074fdb9ea30"/>
  <p:tag name="KSO_WM_UNIT_TEXT_FILL_FORE_SCHEMECOLOR_INDEX_BRIGHTNESS" val="0.25"/>
  <p:tag name="KSO_WM_UNIT_TEXT_FILL_FORE_SCHEMECOLOR_INDEX" val="13"/>
  <p:tag name="KSO_WM_UNIT_TEXT_FILL_TYPE" val="1"/>
  <p:tag name="KSO_WM_TEMPLATE_ASSEMBLE_XID" val="60656f654054ed1e2fb80946"/>
  <p:tag name="KSO_WM_TEMPLATE_ASSEMBLE_GROUPID" val="60656f654054ed1e2fb80946"/>
</p:tagLst>
</file>

<file path=ppt/tags/tag33.xml><?xml version="1.0" encoding="utf-8"?>
<p:tagLst xmlns:p="http://schemas.openxmlformats.org/presentationml/2006/main">
  <p:tag name="KSO_WM_UNIT_PLACING_PICTURE_USER_VIEWPORT" val="{&quot;height&quot;:3465,&quot;width&quot;:4347}"/>
  <p:tag name="KSO_WM_UNIT_VALUE" val="1269*1861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687_1*d*1"/>
  <p:tag name="KSO_WM_TEMPLATE_CATEGORY" val="diagram"/>
  <p:tag name="KSO_WM_TEMPLATE_INDEX" val="2021268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f32891c5d7044819ad56211a40528d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e076d9698aa4f0c9c68551b572f3e25"/>
  <p:tag name="KSO_WM_UNIT_PLACING_PICTURE" val="de076d9698aa4f0c9c68551b572f3e25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f654054ed1e2fb80946"/>
  <p:tag name="KSO_WM_TEMPLATE_ASSEMBLE_GROUPID" val="60656f654054ed1e2fb80946"/>
  <p:tag name="KSO_WM_UNIT_PLACING_PICTURE_INFO" val="{&quot;code&quot;:&quot;&quot;,&quot;full_picture&quot;:false,&quot;margin&quot;:{&quot;bottom&quot;:15.480297763606048,&quot;top&quot;:15.203143904933333},&quot;scheme&quot;:&quot;5-0&quot;,&quot;spacing&quot;:5}"/>
  <p:tag name="KSO_WM_UNIT_PLACING_PICTURE_USER_VIEWPORT_SMARTMENU" val="{&quot;height&quot;:4662.3319336221975,&quot;width&quot;:5625.511111241914}"/>
  <p:tag name="KSO_WM_UNIT_PLACING_PICTURE_USER_RELATIVERECTANGLE_SMARTMENU" val="{&quot;bottom&quot;:0,&quot;left&quot;:0.0006068687488079223,&quot;right&quot;:0.0006068687488079223,&quot;top&quot;:0}"/>
  <p:tag name="KSO_WM_UNIT_PLACING_PICTURE_COLLAGE_VIEWPORT" val="{&quot;height&quot;:5099.144577524405,&quot;width&quot;:6152.564060849097}"/>
</p:tagLst>
</file>

<file path=ppt/tags/tag34.xml><?xml version="1.0" encoding="utf-8"?>
<p:tagLst xmlns:p="http://schemas.openxmlformats.org/presentationml/2006/main">
  <p:tag name="KSO_WM_UNIT_PLACING_PICTURE_USER_VIEWPORT" val="{&quot;height&quot;:4964,&quot;width&quot;:7244}"/>
  <p:tag name="KSO_WM_UNIT_VALUE" val="1269*1861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687_1*d*1"/>
  <p:tag name="KSO_WM_TEMPLATE_CATEGORY" val="diagram"/>
  <p:tag name="KSO_WM_TEMPLATE_INDEX" val="2021268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f32891c5d7044819ad56211a40528d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e076d9698aa4f0c9c68551b572f3e25"/>
  <p:tag name="KSO_WM_UNIT_PLACING_PICTURE" val="de076d9698aa4f0c9c68551b572f3e25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f654054ed1e2fb80946"/>
  <p:tag name="KSO_WM_TEMPLATE_ASSEMBLE_GROUPID" val="60656f654054ed1e2fb80946"/>
  <p:tag name="KSO_WM_UNIT_PLACING_PICTURE_INFO" val="{&quot;code&quot;:&quot;&quot;,&quot;full_picture&quot;:false,&quot;margin&quot;:{&quot;bottom&quot;:15.480297763606048,&quot;top&quot;:15.203143904933333},&quot;scheme&quot;:&quot;5-0&quot;,&quot;spacing&quot;:5}"/>
  <p:tag name="KSO_WM_UNIT_PLACING_PICTURE_USER_VIEWPORT_SMARTMENU" val="{&quot;height&quot;:1826.6081332696297,&quot;width&quot;:2663.774844469574}"/>
  <p:tag name="KSO_WM_UNIT_PLACING_PICTURE_USER_RELATIVERECTANGLE_SMARTMENU" val="{&quot;bottom&quot;:0.009103055459263485,&quot;left&quot;:0,&quot;right&quot;:0,&quot;top&quot;:0.009103055459263485}"/>
  <p:tag name="KSO_WM_UNIT_PLACING_PICTURE_COLLAGE_VIEWPORT" val="{&quot;height&quot;:1997.742131997823,&quot;width&quot;:2913.3429402704396}"/>
</p:tagLst>
</file>

<file path=ppt/tags/tag35.xml><?xml version="1.0" encoding="utf-8"?>
<p:tagLst xmlns:p="http://schemas.openxmlformats.org/presentationml/2006/main">
  <p:tag name="KSO_WM_UNIT_PLACING_PICTURE_USER_VIEWPORT" val="{&quot;height&quot;:3464,&quot;width&quot;:4664}"/>
  <p:tag name="KSO_WM_UNIT_VALUE" val="1269*1861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687_1*d*1"/>
  <p:tag name="KSO_WM_TEMPLATE_CATEGORY" val="diagram"/>
  <p:tag name="KSO_WM_TEMPLATE_INDEX" val="2021268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f32891c5d7044819ad56211a40528d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e076d9698aa4f0c9c68551b572f3e25"/>
  <p:tag name="KSO_WM_UNIT_PLACING_PICTURE" val="de076d9698aa4f0c9c68551b572f3e25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f654054ed1e2fb80946"/>
  <p:tag name="KSO_WM_TEMPLATE_ASSEMBLE_GROUPID" val="60656f654054ed1e2fb80946"/>
  <p:tag name="KSO_WM_UNIT_PLACING_PICTURE_INFO" val="{&quot;code&quot;:&quot;&quot;,&quot;full_picture&quot;:false,&quot;margin&quot;:{&quot;bottom&quot;:15.480297763606048,&quot;top&quot;:15.203143904933333},&quot;scheme&quot;:&quot;5-0&quot;,&quot;spacing&quot;:5}"/>
  <p:tag name="KSO_WM_UNIT_PLACING_PICTURE_USER_VIEWPORT_SMARTMENU" val="{&quot;height&quot;:3151.9794319428383,&quot;width&quot;:4784.569455164336}"/>
  <p:tag name="KSO_WM_UNIT_PLACING_PICTURE_USER_RELATIVERECTANGLE_SMARTMENU" val="{&quot;bottom&quot;:0.005090029934117397,&quot;left&quot;:0,&quot;right&quot;:0,&quot;top&quot;:0.005090029934117397}"/>
  <p:tag name="KSO_WM_UNIT_PLACING_PICTURE_COLLAGE_VIEWPORT" val="{&quot;height&quot;:3447.287395929089,&quot;width&quot;:5232.83478942944}"/>
</p:tagLst>
</file>

<file path=ppt/tags/tag36.xml><?xml version="1.0" encoding="utf-8"?>
<p:tagLst xmlns:p="http://schemas.openxmlformats.org/presentationml/2006/main">
  <p:tag name="KSO_WM_UNIT_PLACING_PICTURE_USER_VIEWPORT" val="{&quot;height&quot;:3464,&quot;width&quot;:4981}"/>
  <p:tag name="KSO_WM_UNIT_VALUE" val="1269*1861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687_1*d*1"/>
  <p:tag name="KSO_WM_TEMPLATE_CATEGORY" val="diagram"/>
  <p:tag name="KSO_WM_TEMPLATE_INDEX" val="2021268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f32891c5d7044819ad56211a40528d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e076d9698aa4f0c9c68551b572f3e25"/>
  <p:tag name="KSO_WM_UNIT_PLACING_PICTURE" val="de076d9698aa4f0c9c68551b572f3e25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f654054ed1e2fb80946"/>
  <p:tag name="KSO_WM_TEMPLATE_ASSEMBLE_GROUPID" val="60656f654054ed1e2fb80946"/>
  <p:tag name="KSO_WM_UNIT_PLACING_PICTURE_INFO" val="{&quot;code&quot;:&quot;&quot;,&quot;full_picture&quot;:false,&quot;margin&quot;:{&quot;bottom&quot;:15.480297763606048,&quot;top&quot;:15.203143904933333},&quot;scheme&quot;:&quot;5-0&quot;,&quot;spacing&quot;:5}"/>
  <p:tag name="KSO_WM_UNIT_PLACING_PICTURE_USER_VIEWPORT_SMARTMENU" val="{&quot;height&quot;:3336.9606349489877,&quot;width&quot;:4784.569455164336}"/>
  <p:tag name="KSO_WM_UNIT_PLACING_PICTURE_USER_RELATIVERECTANGLE_SMARTMENU" val="{&quot;bottom&quot;:0.003403498608393504,&quot;left&quot;:0,&quot;right&quot;:0,&quot;top&quot;:0.003403498608393504}"/>
  <p:tag name="KSO_WM_UNIT_PLACING_PICTURE_COLLAGE_VIEWPORT" val="{&quot;height&quot;:3649.599313593139,&quot;width&quot;:5232.83478942944}"/>
</p:tagLst>
</file>

<file path=ppt/tags/tag37.xml><?xml version="1.0" encoding="utf-8"?>
<p:tagLst xmlns:p="http://schemas.openxmlformats.org/presentationml/2006/main">
  <p:tag name="KSO_WM_BEAUTIFY_FLAG" val="#wm#"/>
  <p:tag name="KSO_WM_TEMPLATE_CATEGORY" val="diagram"/>
  <p:tag name="KSO_WM_TEMPLATE_INDEX" val="20212687"/>
  <p:tag name="KSO_WM_SLIDE_ID" val="diagram20212687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12*490"/>
  <p:tag name="KSO_WM_SLIDE_POSITION" val="0*48"/>
  <p:tag name="KSO_WM_TAG_VERSION" val="1.0"/>
  <p:tag name="KSO_WM_SLIDE_LAYOUT" val="d_f"/>
  <p:tag name="KSO_WM_SLIDE_LAYOUT_CNT" val="1_1"/>
  <p:tag name="KSO_WM_SLIDE_LAYOUT_INFO" val="{&quot;direction&quot;:1,&quot;id&quot;:&quot;2021-04-01T15:44:06&quot;,&quot;maxSize&quot;:{&quot;size1&quot;:46.29961050101168},&quot;minSize&quot;:{&quot;size1&quot;:35.09961050101168},&quot;normalSize&quot;:{&quot;size1&quot;:35.09961050101168},&quot;subLayout&quot;:[{&quot;id&quot;:&quot;2021-04-01T15:44:06&quot;,&quot;margin&quot;:{&quot;bottom&quot;:5.115001201629639,&quot;left&quot;:1.6929999589920044,&quot;right&quot;:0.02600000612437725,&quot;top&quot;:5.927000999450684},&quot;type&quot;:0},{&quot;id&quot;:&quot;2021-04-01T15:44:06&quot;,&quot;margin&quot;:{&quot;bottom&quot;:1.6929999589920044,&quot;left&quot;:1.6670000553131104,&quot;right&quot;:1.6929999589920044,&quot;top&quot;:3.38700008392334},&quot;type&quot;:0}],&quot;type&quot;:0}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71a4e3747e3ea6e293b257"/>
  <p:tag name="KSO_WM_CHIP_FILLPROP" val="[[{&quot;text_align&quot;:&quot;lm&quot;,&quot;text_direction&quot;:&quot;horizontal&quot;,&quot;support_big_font&quot;:false,&quot;picture_toward&quot;:0,&quot;picture_dockside&quot;:[],&quot;fill_id&quot;:&quot;a53971bed3924079ab3e4b00b6b6cbeb&quot;,&quot;fill_align&quot;:&quot;lm&quot;,&quot;chip_types&quot;:[&quot;text&quot;,&quot;header&quot;]},{&quot;text_align&quot;:&quot;cm&quot;,&quot;text_direction&quot;:&quot;horizontal&quot;,&quot;support_features&quot;:[&quot;collage&quot;,&quot;carousel&quot;],&quot;support_big_font&quot;:false,&quot;picture_toward&quot;:0,&quot;picture_dockside&quot;:[],&quot;fill_id&quot;:&quot;c7046210fc6c4d52a930c2f23713b1af&quot;,&quot;fill_align&quot;:&quot;cm&quot;,&quot;chip_types&quot;:[&quot;diagram&quot;,&quot;picture&quot;,&quot;chart&quot;,&quot;table&quot;,&quot;video&quot;]}]]"/>
  <p:tag name="KSO_WM_CHIP_DECFILLPROP" val="[]"/>
  <p:tag name="KSO_WM_SLIDE_CAN_ADD_NAVIGATION" val="1"/>
  <p:tag name="KSO_WM_CHIP_GROUPID" val="5f71a4e3747e3ea6e293b256"/>
  <p:tag name="KSO_WM_SLIDE_BK_DARK_LIGHT" val="2"/>
  <p:tag name="KSO_WM_SLIDE_BACKGROUND_TYPE" val="general"/>
  <p:tag name="KSO_WM_SLIDE_SUPPORT_FEATURE_TYPE" val="3"/>
  <p:tag name="KSO_WM_TEMPLATE_ASSEMBLE_XID" val="60656f654054ed1e2fb80946"/>
  <p:tag name="KSO_WM_TEMPLATE_ASSEMBLE_GROUPID" val="60656f654054ed1e2fb80946"/>
</p:tagLst>
</file>

<file path=ppt/tags/tag38.xml><?xml version="1.0" encoding="utf-8"?>
<p:tagLst xmlns:p="http://schemas.openxmlformats.org/presentationml/2006/main">
  <p:tag name="KSO_WM_UNIT_TABLE_BEAUTIFY" val="smartTable{9bb4a566-41dd-4587-9af0-877eb2de043d}"/>
  <p:tag name="TABLE_ENDDRAG_ORIGIN_RECT" val="804*393"/>
  <p:tag name="TABLE_ENDDRAG_RECT" val="61*107*804*393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UNIT_PLACING_PICTURE_USER_VIEWPORT" val="{&quot;height&quot;:5292,&quot;width&quot;:3970}"/>
</p:tagLst>
</file>

<file path=ppt/tags/tag53.xml><?xml version="1.0" encoding="utf-8"?>
<p:tagLst xmlns:p="http://schemas.openxmlformats.org/presentationml/2006/main">
  <p:tag name="KSO_WM_UNIT_PLACING_PICTURE_USER_VIEWPORT" val="{&quot;height&quot;:5292,&quot;width&quot;:3968}"/>
</p:tagLst>
</file>

<file path=ppt/tags/tag54.xml><?xml version="1.0" encoding="utf-8"?>
<p:tagLst xmlns:p="http://schemas.openxmlformats.org/presentationml/2006/main">
  <p:tag name="KSO_WM_UNIT_PLACING_PICTURE_USER_VIEWPORT" val="{&quot;height&quot;:5293,&quot;width&quot;:3970}"/>
</p:tagLst>
</file>

<file path=ppt/tags/tag55.xml><?xml version="1.0" encoding="utf-8"?>
<p:tagLst xmlns:p="http://schemas.openxmlformats.org/presentationml/2006/main">
  <p:tag name="KSO_WM_UNIT_PLACING_PICTURE_USER_VIEWPORT" val="{&quot;height&quot;:3982,&quot;width&quot;:2659}"/>
</p:tagLst>
</file>

<file path=ppt/tags/tag56.xml><?xml version="1.0" encoding="utf-8"?>
<p:tagLst xmlns:p="http://schemas.openxmlformats.org/presentationml/2006/main">
  <p:tag name="KSO_WM_UNIT_PLACING_PICTURE_USER_VIEWPORT" val="{&quot;height&quot;:3981,&quot;width&quot;:2637}"/>
</p:tagLst>
</file>

<file path=ppt/tags/tag57.xml><?xml version="1.0" encoding="utf-8"?>
<p:tagLst xmlns:p="http://schemas.openxmlformats.org/presentationml/2006/main">
  <p:tag name="KSO_WM_UNIT_PLACING_PICTURE_USER_VIEWPORT" val="{&quot;height&quot;:3981,&quot;width&quot;:3031}"/>
</p:tagLst>
</file>

<file path=ppt/tags/tag58.xml><?xml version="1.0" encoding="utf-8"?>
<p:tagLst xmlns:p="http://schemas.openxmlformats.org/presentationml/2006/main">
  <p:tag name="KSO_WM_UNIT_TABLE_BEAUTIFY" val="smartTable{9bb4a566-41dd-4587-9af0-877eb2de043d}"/>
  <p:tag name="TABLE_ENDDRAG_ORIGIN_RECT" val="481*256"/>
  <p:tag name="TABLE_ENDDRAG_RECT" val="463*119*481*256"/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UNIT_TABLE_BEAUTIFY" val="smartTable{bc777e17-6f47-4999-8848-235a0adef6e3}"/>
  <p:tag name="TABLE_ENDDRAG_ORIGIN_RECT" val="446*430"/>
  <p:tag name="TABLE_ENDDRAG_RECT" val="474*97*446*430"/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  <p:tag name="KSO_WM_UNIT_PLACING_PICTURE_USER_VIEWPORT" val="{&quot;height&quot;:2690,&quot;width&quot;:3112}"/>
</p:tagLst>
</file>

<file path=ppt/tags/tag69.xml><?xml version="1.0" encoding="utf-8"?>
<p:tagLst xmlns:p="http://schemas.openxmlformats.org/presentationml/2006/main">
  <p:tag name="KSO_WM_UNIT_PLACING_PICTURE_USER_VIEWPORT" val="{&quot;height&quot;:2393,&quot;width&quot;:3090}"/>
</p:tagLst>
</file>

<file path=ppt/tags/tag70.xml><?xml version="1.0" encoding="utf-8"?>
<p:tagLst xmlns:p="http://schemas.openxmlformats.org/presentationml/2006/main">
  <p:tag name="KSO_WM_UNIT_TABLE_BEAUTIFY" val="smartTable{9bb4a566-41dd-4587-9af0-877eb2de043d}"/>
  <p:tag name="TABLE_ENDDRAG_ORIGIN_RECT" val="817*348"/>
  <p:tag name="TABLE_ENDDRAG_RECT" val="61*107*817*348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UNIT_TABLE_BEAUTIFY" val="smartTable{91bc068a-9ffa-4e41-8670-2570018044de}"/>
  <p:tag name="TABLE_ENDDRAG_ORIGIN_RECT" val="326*110"/>
  <p:tag name="TABLE_ENDDRAG_RECT" val="30*318*326*110"/>
  <p:tag name="TABLE_EMPHASIZE_COLOR" val="15158332"/>
  <p:tag name="TABLE_SKINIDX" val="0"/>
  <p:tag name="TABLE_COLORIDX" val="10"/>
  <p:tag name="TABLE_COLOR_RGB" val="0x000000*0xFFFFFF*0x212121*0xFFFFFF*0xe74c3c*0xf89406*0xf7b619*0xc0ca33*0x7cb342*0x009688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UNIT_TABLE_BEAUTIFY" val="smartTable{91bc068a-9ffa-4e41-8670-2570018044de}"/>
  <p:tag name="TABLE_ENDDRAG_ORIGIN_RECT" val="326*110"/>
  <p:tag name="TABLE_ENDDRAG_RECT" val="30*318*326*110"/>
  <p:tag name="TABLE_EMPHASIZE_COLOR" val="15158332"/>
  <p:tag name="TABLE_SKINIDX" val="0"/>
  <p:tag name="TABLE_COLORIDX" val="10"/>
  <p:tag name="TABLE_COLOR_RGB" val="0x000000*0xFFFFFF*0x212121*0xFFFFFF*0xe74c3c*0xf89406*0xf7b619*0xc0ca33*0x7cb342*0x009688"/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UNIT_TABLE_BEAUTIFY" val="smartTable{e4f35ee4-f0a1-4c40-acc9-6a9e89da9b9d}"/>
  <p:tag name="TABLE_ENDDRAG_ORIGIN_RECT" val="943*404"/>
  <p:tag name="TABLE_ENDDRAG_RECT" val="5*93*943*404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UNIT_TABLE_BEAUTIFY" val="smartTable{89bead1b-394e-434d-a607-f2cf3c17c2dd}"/>
  <p:tag name="TABLE_ENDDRAG_ORIGIN_RECT" val="922*453"/>
  <p:tag name="TABLE_ENDDRAG_RECT" val="18*54*922*453"/>
</p:tagLst>
</file>

<file path=ppt/tags/tag132.xml><?xml version="1.0" encoding="utf-8"?>
<p:tagLst xmlns:p="http://schemas.openxmlformats.org/presentationml/2006/main">
  <p:tag name="KSO_WM_UNIT_COLOR_SCHEME_SHAPE_ID" val="27"/>
  <p:tag name="KSO_WM_UNIT_COLOR_SCHEME_PARENT_PAGE" val="0_1"/>
  <p:tag name="KSO_WM_UNIT_FOIL_COLOR" val="1"/>
  <p:tag name="KSO_WM_UNIT_BLOCK" val="0"/>
  <p:tag name="KSO_WM_UNIT_SM_LIMIT_TYPE" val="2"/>
  <p:tag name="KSO_WM_UNIT_DEC_AREA_ID" val="41221dc45a604754a4e96b6998fcb15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2505_1*i*2"/>
  <p:tag name="KSO_WM_TEMPLATE_CATEGORY" val="diagram"/>
  <p:tag name="KSO_WM_TEMPLATE_INDEX" val="20212505"/>
  <p:tag name="KSO_WM_UNIT_LAYERLEVEL" val="1"/>
  <p:tag name="KSO_WM_TAG_VERSION" val="1.0"/>
  <p:tag name="KSO_WM_BEAUTIFY_FLAG" val="#wm#"/>
  <p:tag name="KSO_WM_CHIP_GROUPID" val="5ef3191ec6295c63c1a2e032"/>
  <p:tag name="KSO_WM_CHIP_XID" val="5ef3191ec6295c63c1a2e033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90"/>
  <p:tag name="KSO_WM_TEMPLATE_ASSEMBLE_XID" val="60656f594054ed1e2fb8087e"/>
  <p:tag name="KSO_WM_TEMPLATE_ASSEMBLE_GROUPID" val="60656f594054ed1e2fb8087e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2505_1*a*1"/>
  <p:tag name="KSO_WM_TEMPLATE_CATEGORY" val="diagram"/>
  <p:tag name="KSO_WM_TEMPLATE_INDEX" val="20212505"/>
  <p:tag name="KSO_WM_UNIT_LAYERLEVEL" val="1"/>
  <p:tag name="KSO_WM_TAG_VERSION" val="1.0"/>
  <p:tag name="KSO_WM_BEAUTIFY_FLAG" val="#wm#"/>
  <p:tag name="KSO_WM_UNIT_PRESET_TEXT" val="添加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cce2054d4daa411e9a5e95d8b472325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0830fc55dc1942789402c2bf63dd393f"/>
  <p:tag name="KSO_WM_UNIT_TEXT_FILL_FORE_SCHEMECOLOR_INDEX_BRIGHTNESS" val="0"/>
  <p:tag name="KSO_WM_UNIT_TEXT_FILL_FORE_SCHEMECOLOR_INDEX" val="13"/>
  <p:tag name="KSO_WM_UNIT_TEXT_FILL_TYPE" val="1"/>
  <p:tag name="KSO_WM_TEMPLATE_ASSEMBLE_XID" val="60656f594054ed1e2fb8087e"/>
  <p:tag name="KSO_WM_TEMPLATE_ASSEMBLE_GROUPID" val="60656f594054ed1e2fb8087e"/>
</p:tagLst>
</file>

<file path=ppt/tags/tag134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2505_1*f*1"/>
  <p:tag name="KSO_WM_TEMPLATE_CATEGORY" val="diagram"/>
  <p:tag name="KSO_WM_TEMPLATE_INDEX" val="20212505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64"/>
  <p:tag name="KSO_WM_UNIT_SHOW_EDIT_AREA_INDICATION" val="1"/>
  <p:tag name="KSO_WM_CHIP_GROUPID" val="5e6b05596848fb12bee65ac8"/>
  <p:tag name="KSO_WM_CHIP_XID" val="5e6b05596848fb12bee65aca"/>
  <p:tag name="KSO_WM_UNIT_DEC_AREA_ID" val="b57e5769885f4a9cba9e47315fd9bcff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619574f3c7f24ec49888cddc4ed9866b"/>
  <p:tag name="KSO_WM_UNIT_SUPPORT_UNIT_TYPE" val="[&quot;α&quot;,&quot;β&quot;]"/>
  <p:tag name="KSO_WM_UNIT_TEXT_FILL_FORE_SCHEMECOLOR_INDEX_BRIGHTNESS" val="0.25"/>
  <p:tag name="KSO_WM_UNIT_TEXT_FILL_FORE_SCHEMECOLOR_INDEX" val="13"/>
  <p:tag name="KSO_WM_UNIT_TEXT_FILL_TYPE" val="1"/>
  <p:tag name="KSO_WM_TEMPLATE_ASSEMBLE_XID" val="60656f594054ed1e2fb8087e"/>
  <p:tag name="KSO_WM_TEMPLATE_ASSEMBLE_GROUPID" val="60656f594054ed1e2fb8087e"/>
</p:tagLst>
</file>

<file path=ppt/tags/tag135.xml><?xml version="1.0" encoding="utf-8"?>
<p:tagLst xmlns:p="http://schemas.openxmlformats.org/presentationml/2006/main">
  <p:tag name="KSO_WM_UNIT_VALUE" val="1100*1481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505_1*d*1"/>
  <p:tag name="KSO_WM_TEMPLATE_CATEGORY" val="diagram"/>
  <p:tag name="KSO_WM_TEMPLATE_INDEX" val="2021250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6f782eda2d7e4f30b848ee22bc8eb33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f44c3391fbb7451e94729dad206b6162"/>
  <p:tag name="KSO_WM_UNIT_PLACING_PICTURE" val="f44c3391fbb7451e94729dad206b6162"/>
  <p:tag name="KSO_WM_UNIT_SUPPORT_UNIT_TYPE" val="[&quot;d&quot;,&quot;α&quot;,&quot;β&quot;,&quot;θ&quot;]"/>
  <p:tag name="KSO_WM_TEMPLATE_ASSEMBLE_XID" val="60656f594054ed1e2fb8087e"/>
  <p:tag name="KSO_WM_TEMPLATE_ASSEMBLE_GROUPID" val="60656f594054ed1e2fb8087e"/>
  <p:tag name="KSO_WM_UNIT_PLACING_PICTURE_USER_VIEWPORT" val="{&quot;height&quot;:3982,&quot;width&quot;:5305}"/>
  <p:tag name="KSO_WM_UNIT_PLACING_PICTURE_INFO" val="{&quot;code&quot;:&quot;&quot;,&quot;full_picture&quot;:false,&quot;margin&quot;:{&quot;left&quot;:6.9553955078124545,&quot;right&quot;:6.992098179348545},&quot;scheme&quot;:&quot;6-0&quot;,&quot;spacing&quot;:5}"/>
  <p:tag name="KSO_WM_UNIT_PLACING_PICTURE_USER_VIEWPORT_SMARTMENU" val="{&quot;height&quot;:3400.009500824631,&quot;width&quot;:4594.803902649668}"/>
  <p:tag name="KSO_WM_UNIT_PLACING_PICTURE_USER_RELATIVERECTANGLE_SMARTMENU" val="{&quot;bottom&quot;:0.006687761094082801,&quot;left&quot;:0,&quot;right&quot;:0,&quot;top&quot;:0.006687761094082801}"/>
</p:tagLst>
</file>

<file path=ppt/tags/tag136.xml><?xml version="1.0" encoding="utf-8"?>
<p:tagLst xmlns:p="http://schemas.openxmlformats.org/presentationml/2006/main">
  <p:tag name="KSO_WM_UNIT_VALUE" val="1100*1481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505_1*d*1"/>
  <p:tag name="KSO_WM_TEMPLATE_CATEGORY" val="diagram"/>
  <p:tag name="KSO_WM_TEMPLATE_INDEX" val="2021250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6f782eda2d7e4f30b848ee22bc8eb33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f44c3391fbb7451e94729dad206b6162"/>
  <p:tag name="KSO_WM_UNIT_PLACING_PICTURE" val="f44c3391fbb7451e94729dad206b6162"/>
  <p:tag name="KSO_WM_UNIT_SUPPORT_UNIT_TYPE" val="[&quot;d&quot;,&quot;α&quot;,&quot;β&quot;,&quot;θ&quot;]"/>
  <p:tag name="KSO_WM_TEMPLATE_ASSEMBLE_XID" val="60656f594054ed1e2fb8087e"/>
  <p:tag name="KSO_WM_TEMPLATE_ASSEMBLE_GROUPID" val="60656f594054ed1e2fb8087e"/>
  <p:tag name="KSO_WM_UNIT_PLACING_PICTURE_USER_VIEWPORT" val="{&quot;height&quot;:3982,&quot;width&quot;:3908}"/>
  <p:tag name="KSO_WM_UNIT_PLACING_PICTURE_INFO" val="{&quot;code&quot;:&quot;&quot;,&quot;full_picture&quot;:false,&quot;margin&quot;:{&quot;left&quot;:6.9553955078124545,&quot;right&quot;:6.992098179348545},&quot;scheme&quot;:&quot;6-0&quot;,&quot;spacing&quot;:5}"/>
  <p:tag name="KSO_WM_UNIT_PLACING_PICTURE_USER_VIEWPORT_SMARTMENU" val="{&quot;height&quot;:4580.030172026934,&quot;width&quot;:4594.803902649668}"/>
  <p:tag name="KSO_WM_UNIT_PLACING_PICTURE_USER_RELATIVERECTANGLE_SMARTMENU" val="{&quot;bottom&quot;:0.0016076562717088885,&quot;left&quot;:0,&quot;right&quot;:0,&quot;top&quot;:0.0016076562717088885}"/>
</p:tagLst>
</file>

<file path=ppt/tags/tag137.xml><?xml version="1.0" encoding="utf-8"?>
<p:tagLst xmlns:p="http://schemas.openxmlformats.org/presentationml/2006/main">
  <p:tag name="KSO_WM_UNIT_VALUE" val="1100*1481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505_1*d*1"/>
  <p:tag name="KSO_WM_TEMPLATE_CATEGORY" val="diagram"/>
  <p:tag name="KSO_WM_TEMPLATE_INDEX" val="2021250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6f782eda2d7e4f30b848ee22bc8eb33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f44c3391fbb7451e94729dad206b6162"/>
  <p:tag name="KSO_WM_UNIT_PLACING_PICTURE" val="f44c3391fbb7451e94729dad206b6162"/>
  <p:tag name="KSO_WM_UNIT_SUPPORT_UNIT_TYPE" val="[&quot;d&quot;,&quot;α&quot;,&quot;β&quot;,&quot;θ&quot;]"/>
  <p:tag name="KSO_WM_TEMPLATE_ASSEMBLE_XID" val="60656f594054ed1e2fb8087e"/>
  <p:tag name="KSO_WM_TEMPLATE_ASSEMBLE_GROUPID" val="60656f594054ed1e2fb8087e"/>
  <p:tag name="KSO_WM_UNIT_PLACING_PICTURE_USER_VIEWPORT" val="{&quot;height&quot;:6461,&quot;width&quot;:4845}"/>
  <p:tag name="KSO_WM_UNIT_PLACING_PICTURE_INFO" val="{&quot;code&quot;:&quot;&quot;,&quot;full_picture&quot;:false,&quot;margin&quot;:{&quot;left&quot;:6.9553955078124545,&quot;right&quot;:6.992098179348545},&quot;scheme&quot;:&quot;6-0&quot;,&quot;spacing&quot;:5}"/>
  <p:tag name="KSO_WM_UNIT_PLACING_PICTURE_USER_VIEWPORT_SMARTMENU" val="{&quot;height&quot;:2648.872682685973,&quot;width&quot;:1955.5266191149208}"/>
  <p:tag name="KSO_WM_UNIT_PLACING_PICTURE_USER_RELATIVERECTANGLE_SMARTMENU" val="{&quot;bottom&quot;:0,&quot;left&quot;:0.007834249163936153,&quot;right&quot;:0.007834249163936153,&quot;top&quot;:0}"/>
</p:tagLst>
</file>

<file path=ppt/tags/tag138.xml><?xml version="1.0" encoding="utf-8"?>
<p:tagLst xmlns:p="http://schemas.openxmlformats.org/presentationml/2006/main">
  <p:tag name="KSO_WM_UNIT_VALUE" val="1100*1481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505_1*d*1"/>
  <p:tag name="KSO_WM_TEMPLATE_CATEGORY" val="diagram"/>
  <p:tag name="KSO_WM_TEMPLATE_INDEX" val="2021250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6f782eda2d7e4f30b848ee22bc8eb33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f44c3391fbb7451e94729dad206b6162"/>
  <p:tag name="KSO_WM_UNIT_PLACING_PICTURE" val="f44c3391fbb7451e94729dad206b6162"/>
  <p:tag name="KSO_WM_UNIT_SUPPORT_UNIT_TYPE" val="[&quot;d&quot;,&quot;α&quot;,&quot;β&quot;,&quot;θ&quot;]"/>
  <p:tag name="KSO_WM_TEMPLATE_ASSEMBLE_XID" val="60656f594054ed1e2fb8087e"/>
  <p:tag name="KSO_WM_TEMPLATE_ASSEMBLE_GROUPID" val="60656f594054ed1e2fb8087e"/>
  <p:tag name="KSO_WM_UNIT_PLACING_PICTURE_USER_VIEWPORT" val="{&quot;height&quot;:2471,&quot;width&quot;:3754}"/>
  <p:tag name="KSO_WM_UNIT_PLACING_PICTURE_INFO" val="{&quot;code&quot;:&quot;&quot;,&quot;full_picture&quot;:false,&quot;margin&quot;:{&quot;left&quot;:6.9553955078124545,&quot;right&quot;:6.992098179348545},&quot;scheme&quot;:&quot;6-0&quot;,&quot;spacing&quot;:5}"/>
  <p:tag name="KSO_WM_UNIT_PLACING_PICTURE_USER_VIEWPORT_SMARTMENU" val="{&quot;height&quot;:1231.4053403250932,&quot;width&quot;:1955.5266191149208}"/>
  <p:tag name="KSO_WM_UNIT_PLACING_PICTURE_USER_RELATIVERECTANGLE_SMARTMENU" val="{&quot;bottom&quot;:0.02133892956272064,&quot;left&quot;:0,&quot;right&quot;:0,&quot;top&quot;:0.02133892956272064}"/>
</p:tagLst>
</file>

<file path=ppt/tags/tag139.xml><?xml version="1.0" encoding="utf-8"?>
<p:tagLst xmlns:p="http://schemas.openxmlformats.org/presentationml/2006/main">
  <p:tag name="KSO_WM_UNIT_VALUE" val="1100*1481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505_1*d*1"/>
  <p:tag name="KSO_WM_TEMPLATE_CATEGORY" val="diagram"/>
  <p:tag name="KSO_WM_TEMPLATE_INDEX" val="2021250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6f782eda2d7e4f30b848ee22bc8eb33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f44c3391fbb7451e94729dad206b6162"/>
  <p:tag name="KSO_WM_UNIT_PLACING_PICTURE" val="f44c3391fbb7451e94729dad206b6162"/>
  <p:tag name="KSO_WM_UNIT_SUPPORT_UNIT_TYPE" val="[&quot;d&quot;,&quot;α&quot;,&quot;β&quot;,&quot;θ&quot;]"/>
  <p:tag name="KSO_WM_TEMPLATE_ASSEMBLE_XID" val="60656f594054ed1e2fb8087e"/>
  <p:tag name="KSO_WM_TEMPLATE_ASSEMBLE_GROUPID" val="60656f594054ed1e2fb8087e"/>
  <p:tag name="KSO_WM_UNIT_PLACING_PICTURE_USER_VIEWPORT" val="{&quot;height&quot;:2469,&quot;width&quot;:3708}"/>
  <p:tag name="KSO_WM_UNIT_PLACING_PICTURE_INFO" val="{&quot;code&quot;:&quot;&quot;,&quot;full_picture&quot;:false,&quot;margin&quot;:{&quot;left&quot;:6.9553955078124545,&quot;right&quot;:6.992098179348545},&quot;scheme&quot;:&quot;6-0&quot;,&quot;spacing&quot;:5}"/>
  <p:tag name="KSO_WM_UNIT_PLACING_PICTURE_USER_VIEWPORT_SMARTMENU" val="{&quot;height&quot;:1246.832756632065,&quot;width&quot;:1955.5266191149208}"/>
  <p:tag name="KSO_WM_UNIT_PLACING_PICTURE_USER_RELATIVERECTANGLE_SMARTMENU" val="{&quot;bottom&quot;:0.02100590134204491,&quot;left&quot;:0,&quot;right&quot;:0,&quot;top&quot;:0.02100590134204491}"/>
</p:tagLst>
</file>

<file path=ppt/tags/tag140.xml><?xml version="1.0" encoding="utf-8"?>
<p:tagLst xmlns:p="http://schemas.openxmlformats.org/presentationml/2006/main">
  <p:tag name="KSO_WM_UNIT_VALUE" val="1100*1481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505_1*d*1"/>
  <p:tag name="KSO_WM_TEMPLATE_CATEGORY" val="diagram"/>
  <p:tag name="KSO_WM_TEMPLATE_INDEX" val="2021250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6f782eda2d7e4f30b848ee22bc8eb33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f44c3391fbb7451e94729dad206b6162"/>
  <p:tag name="KSO_WM_UNIT_PLACING_PICTURE" val="f44c3391fbb7451e94729dad206b6162"/>
  <p:tag name="KSO_WM_UNIT_SUPPORT_UNIT_TYPE" val="[&quot;d&quot;,&quot;α&quot;,&quot;β&quot;,&quot;θ&quot;]"/>
  <p:tag name="KSO_WM_TEMPLATE_ASSEMBLE_XID" val="60656f594054ed1e2fb8087e"/>
  <p:tag name="KSO_WM_TEMPLATE_ASSEMBLE_GROUPID" val="60656f594054ed1e2fb8087e"/>
  <p:tag name="KSO_WM_UNIT_PLACING_PICTURE_USER_VIEWPORT" val="{&quot;height&quot;:3982,&quot;width&quot;:3092}"/>
  <p:tag name="KSO_WM_UNIT_PLACING_PICTURE_INFO" val="{&quot;code&quot;:&quot;&quot;,&quot;full_picture&quot;:false,&quot;margin&quot;:{&quot;left&quot;:6.9553955078124545,&quot;right&quot;:6.992098179348545},&quot;scheme&quot;:&quot;6-0&quot;,&quot;spacing&quot;:5}"/>
  <p:tag name="KSO_WM_UNIT_PLACING_PICTURE_USER_VIEWPORT_SMARTMENU" val="{&quot;height&quot;:2552.928893208433,&quot;width&quot;:1955.5266191149208}"/>
  <p:tag name="KSO_WM_UNIT_PLACING_PICTURE_USER_RELATIVERECTANGLE_SMARTMENU" val="{&quot;bottom&quot;:0,&quot;left&quot;:0.0068712177932095525,&quot;right&quot;:0.0068712177932095525,&quot;top&quot;:0}"/>
</p:tagLst>
</file>

<file path=ppt/tags/tag141.xml><?xml version="1.0" encoding="utf-8"?>
<p:tagLst xmlns:p="http://schemas.openxmlformats.org/presentationml/2006/main">
  <p:tag name="KSO_WM_SLIDE_COLORSCHEME_VERSION" val="3.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41:56&quot;,&quot;maxSize&quot;:{&quot;size1&quot;:49.99961833602962},&quot;minSize&quot;:{&quot;size1&quot;:37.49961833602962},&quot;normalSize&quot;:{&quot;size1&quot;:49.999514169362946},&quot;subLayout&quot;:[{&quot;id&quot;:&quot;2021-04-01T15:41:56&quot;,&quot;maxSize&quot;:{&quot;size1&quot;:51.1},&quot;minSize&quot;:{&quot;size1&quot;:31.1},&quot;normalSize&quot;:{&quot;size1&quot;:31.154986895448296},&quot;subLayout&quot;:[{&quot;id&quot;:&quot;2021-04-01T15:41:56&quot;,&quot;margin&quot;:{&quot;bottom&quot;:0.02600000612437725,&quot;left&quot;:2.5399999618530273,&quot;right&quot;:0.02600000612437725,&quot;top&quot;:3.809999942779541},&quot;type&quot;:0},{&quot;id&quot;:&quot;2021-04-01T15:41:56&quot;,&quot;margin&quot;:{&quot;bottom&quot;:4.2330002784729,&quot;left&quot;:2.5399999618530273,&quot;right&quot;:0.02600000612437725,&quot;top&quot;:0.8199999928474426},&quot;type&quot;:0}],&quot;type&quot;:0},{&quot;id&quot;:&quot;2021-04-01T15:41:56&quot;,&quot;margin&quot;:{&quot;bottom&quot;:1.6929999589920044,&quot;left&quot;:2.117000102996826,&quot;right&quot;:2.5399999618530273,&quot;top&quot;:1.6929999589920044},&quot;type&quot;:0}],&quot;type&quot;:0}"/>
  <p:tag name="KSO_WM_SLIDE_BACKGROUND" val="[&quot;general&quot;]"/>
  <p:tag name="KSO_WM_SLIDE_RATIO" val="1.777778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FILLPROP" val="[[{&quot;fill_id&quot;:&quot;d72ddcd8164b47abbb844c26f9b1c22e&quot;,&quot;fill_align&quot;:&quot;lb&quot;,&quot;text_align&quot;:&quot;lb&quot;,&quot;text_direction&quot;:&quot;horizontal&quot;,&quot;chip_types&quot;:[&quot;header&quot;]},{&quot;fill_id&quot;:&quot;ac4bd4ae6b3343f1999d7f7c8f946581&quot;,&quot;fill_align&quot;:&quot;lt&quot;,&quot;text_align&quot;:&quot;lt&quot;,&quot;text_direction&quot;:&quot;horizontal&quot;,&quot;chip_types&quot;:[&quot;text&quot;,&quot;chart&quot;,&quot;table&quot;]},{&quot;fill_id&quot;:&quot;0d50cc8ab1cb48459d90f269727d3fbc&quot;,&quot;fill_align&quot;:&quot;lm&quot;,&quot;text_align&quot;:&quot;lm&quot;,&quot;text_direction&quot;:&quot;horizontal&quot;,&quot;chip_types&quot;:[&quot;pictext&quot;,&quot;picture&quot;,&quot;chart&quot;,&quot;table&quot;,&quot;video&quot;],&quot;support_features&quot;:[&quot;collage&quot;,&quot;carousel&quot;,&quot;creativecrop&quot;]}]]"/>
  <p:tag name="KSO_WM_CHIP_XID" val="5ef3191ec6295c63c1a2e033"/>
  <p:tag name="KSO_WM_SLIDE_ID" val="diagram20212505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59*539"/>
  <p:tag name="KSO_WM_SLIDE_POSITION" val="0*0"/>
  <p:tag name="KSO_WM_TAG_VERSION" val="1.0"/>
  <p:tag name="KSO_WM_BEAUTIFY_FLAG" val="#wm#"/>
  <p:tag name="KSO_WM_TEMPLATE_CATEGORY" val="diagram"/>
  <p:tag name="KSO_WM_TEMPLATE_INDEX" val="20212505"/>
  <p:tag name="KSO_WM_SLIDE_LAYOUT" val="a_d_f"/>
  <p:tag name="KSO_WM_SLIDE_LAYOUT_CNT" val="1_1_1"/>
  <p:tag name="KSO_WM_CHIP_GROUPID" val="5ef3191ec6295c63c1a2e032"/>
  <p:tag name="KSO_WM_SLIDE_BK_DARK_LIGHT" val="2"/>
  <p:tag name="KSO_WM_SLIDE_BACKGROUND_TYPE" val="general"/>
  <p:tag name="KSO_WM_SLIDE_SUPPORT_FEATURE_TYPE" val="7"/>
  <p:tag name="KSO_WM_TEMPLATE_ASSEMBLE_XID" val="60656f594054ed1e2fb8087e"/>
  <p:tag name="KSO_WM_TEMPLATE_ASSEMBLE_GROUPID" val="60656f594054ed1e2fb8087e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3295_1*a*1"/>
  <p:tag name="KSO_WM_TEMPLATE_CATEGORY" val="diagram"/>
  <p:tag name="KSO_WM_TEMPLATE_INDEX" val="20213295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df3fcec7cf7044998e09e4065e796df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65fb69dacdf946a88981b210f1e18da7"/>
  <p:tag name="KSO_WM_UNIT_TEXT_FILL_FORE_SCHEMECOLOR_INDEX_BRIGHTNESS" val="0"/>
  <p:tag name="KSO_WM_UNIT_TEXT_FILL_FORE_SCHEMECOLOR_INDEX" val="13"/>
  <p:tag name="KSO_WM_UNIT_TEXT_FILL_TYPE" val="1"/>
  <p:tag name="KSO_WM_TEMPLATE_ASSEMBLE_XID" val="60656ec04054ed1e2fb7fec8"/>
  <p:tag name="KSO_WM_TEMPLATE_ASSEMBLE_GROUPID" val="60656ec04054ed1e2fb7fec8"/>
</p:tagLst>
</file>

<file path=ppt/tags/tag144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3295_1*f*1"/>
  <p:tag name="KSO_WM_TEMPLATE_CATEGORY" val="diagram"/>
  <p:tag name="KSO_WM_TEMPLATE_INDEX" val="20213295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84"/>
  <p:tag name="KSO_WM_UNIT_SHOW_EDIT_AREA_INDICATION" val="1"/>
  <p:tag name="KSO_WM_CHIP_GROUPID" val="5e6b05596848fb12bee65ac8"/>
  <p:tag name="KSO_WM_CHIP_XID" val="5e6b05596848fb12bee65aca"/>
  <p:tag name="KSO_WM_UNIT_DEC_AREA_ID" val="57bc89cfba13485887b6a0bdc87ca28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7fb76e312bad4c44986a463db201d164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60656ec04054ed1e2fb7fec8"/>
  <p:tag name="KSO_WM_TEMPLATE_ASSEMBLE_GROUPID" val="60656ec04054ed1e2fb7fec8"/>
</p:tagLst>
</file>

<file path=ppt/tags/tag145.xml><?xml version="1.0" encoding="utf-8"?>
<p:tagLst xmlns:p="http://schemas.openxmlformats.org/presentationml/2006/main">
  <p:tag name="KSO_WM_UNIT_BLOCK" val="0"/>
  <p:tag name="KSO_WM_UNIT_DEC_AREA_ID" val="faf86caffad746e48b0908ae7649e526"/>
  <p:tag name="KSO_WM_UNIT_SM_LIMIT_TYPE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3295_1*i*1"/>
  <p:tag name="KSO_WM_TEMPLATE_CATEGORY" val="diagram"/>
  <p:tag name="KSO_WM_TEMPLATE_INDEX" val="20213295"/>
  <p:tag name="KSO_WM_UNIT_LAYERLEVEL" val="1"/>
  <p:tag name="KSO_WM_TAG_VERSION" val="1.0"/>
  <p:tag name="KSO_WM_BEAUTIFY_FLAG" val="#wm#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2},&quot;ReferentInfo&quot;:{&quot;Id&quot;:&quot;57bc89cfba13485887b6a0bdc87ca28c&quot;,&quot;X&quot;:{&quot;Pos&quot;:2},&quot;Y&quot;:{&quot;Pos&quot;:0}},&quot;whChangeMode&quot;:0}"/>
  <p:tag name="KSO_WM_CHIP_GROUPID" val="5f5ee1ca4d6848d78f644aec"/>
  <p:tag name="KSO_WM_CHIP_XID" val="5f696412553136823a5e612f"/>
  <p:tag name="KSO_WM_UNIT_TEXT_FILL_FORE_SCHEMECOLOR_INDEX_BRIGHTNESS" val="0"/>
  <p:tag name="KSO_WM_UNIT_TEXT_FILL_FORE_SCHEMECOLOR_INDEX" val="13"/>
  <p:tag name="KSO_WM_UNIT_TEXT_FILL_TYPE" val="1"/>
  <p:tag name="KSO_WM_UNIT_VALUE" val="6"/>
  <p:tag name="KSO_WM_TEMPLATE_ASSEMBLE_XID" val="60656ec04054ed1e2fb7fec8"/>
  <p:tag name="KSO_WM_TEMPLATE_ASSEMBLE_GROUPID" val="60656ec04054ed1e2fb7fec8"/>
</p:tagLst>
</file>

<file path=ppt/tags/tag146.xml><?xml version="1.0" encoding="utf-8"?>
<p:tagLst xmlns:p="http://schemas.openxmlformats.org/presentationml/2006/main">
  <p:tag name="KSO_WM_BEAUTIFY_FLAG" val="#wm#"/>
  <p:tag name="KSO_WM_TEMPLATE_CATEGORY" val="diagram"/>
  <p:tag name="KSO_WM_TEMPLATE_INDEX" val="20213295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96412553136823a5e612f"/>
  <p:tag name="KSO_WM_SLIDE_BACKGROUND" val="[&quot;general&quot;]"/>
  <p:tag name="KSO_WM_SLIDE_RATIO" val="1.777778"/>
  <p:tag name="KSO_WM_SLIDE_CAN_ADD_NAVIGATION" val="1"/>
  <p:tag name="KSO_WM_SLIDE_ID" val="diagram20213295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408"/>
  <p:tag name="KSO_WM_SLIDE_POSITION" val="48*48"/>
  <p:tag name="KSO_WM_TAG_VERSION" val="1.0"/>
  <p:tag name="KSO_WM_SLIDE_LAYOUT" val="a_d_f"/>
  <p:tag name="KSO_WM_SLIDE_LAYOUT_CNT" val="1_1_1"/>
  <p:tag name="KSO_WM_CHIP_FILLPROP" val="[[{&quot;text_align&quot;:&quot;lt&quot;,&quot;text_direction&quot;:&quot;horizontal&quot;,&quot;support_big_font&quot;:false,&quot;fill_id&quot;:&quot;fbc1d1c81b9c4bca8f09873cfc4ac6db&quot;,&quot;fill_align&quot;:&quot;lt&quot;,&quot;chip_types&quot;:[&quot;header&quot;]},{&quot;text_align&quot;:&quot;lt&quot;,&quot;text_direction&quot;:&quot;horizontal&quot;,&quot;support_features&quot;:[&quot;collage&quot;,&quot;carousel&quot;],&quot;support_big_font&quot;:false,&quot;fill_id&quot;:&quot;a83167bc542341d7945730c046c29049&quot;,&quot;fill_align&quot;:&quot;lt&quot;,&quot;chip_types&quot;:[&quot;diagram&quot;,&quot;pictext&quot;,&quot;picture&quot;,&quot;chart&quot;,&quot;table&quot;,&quot;video&quot;]},{&quot;text_align&quot;:&quot;lt&quot;,&quot;text_direction&quot;:&quot;horizontal&quot;,&quot;support_big_font&quot;:true,&quot;fill_id&quot;:&quot;4c5d53f7f971444ba57a8b8c40d985c5&quot;,&quot;fill_align&quot;:&quot;lt&quot;,&quot;chip_types&quot;:[&quot;text&quot;]}]]"/>
  <p:tag name="KSO_WM_CHIP_GROUPID" val="5f5ee1ca4d6848d78f644aec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15:37&quot;,&quot;maxSize&quot;:{&quot;size1&quot;:31.1},&quot;minSize&quot;:{&quot;size1&quot;:22.2},&quot;normalSize&quot;:{&quot;size1&quot;:22.2},&quot;subLayout&quot;:[{&quot;id&quot;:&quot;2021-04-01T15:15:37&quot;,&quot;margin&quot;:{&quot;bottom&quot;:0.847000002861023,&quot;left&quot;:1.6929999589920044,&quot;right&quot;:1.6929999589920044,&quot;top&quot;:1.6929999589920044},&quot;type&quot;:0},{&quot;direction&quot;:1,&quot;id&quot;:&quot;2021-04-01T15:15:37&quot;,&quot;maxSize&quot;:{&quot;size1&quot;:64.99966780344646},&quot;minSize&quot;:{&quot;size1&quot;:44.99966780344645},&quot;normalSize&quot;:{&quot;size1&quot;:48.69966780344645},&quot;subLayout&quot;:[{&quot;id&quot;:&quot;2021-04-01T15:15:37&quot;,&quot;margin&quot;:{&quot;bottom&quot;:1.6929999589920044,&quot;left&quot;:1.6929999589920044,&quot;right&quot;:1.243999719619751,&quot;top&quot;:0},&quot;type&quot;:0},{&quot;id&quot;:&quot;2021-04-01T15:15:37&quot;,&quot;margin&quot;:{&quot;bottom&quot;:1.6929999589920044,&quot;left&quot;:0.02600000612437725,&quot;right&quot;:2.117000102996826,&quot;top&quot;:2.9629998207092285},&quot;type&quot;:0}],&quot;type&quot;:0}],&quot;type&quot;:0}"/>
  <p:tag name="FIXED_XID_TMP" val="5f5ee1ca4d6848d78f644aec"/>
  <p:tag name="KSO_WM_CHIP_DECFILLPROP" val="[]"/>
  <p:tag name="KSO_WM_SLIDE_BK_DARK_LIGHT" val="2"/>
  <p:tag name="KSO_WM_SLIDE_BACKGROUND_TYPE" val="general"/>
  <p:tag name="KSO_WM_SLIDE_SUPPORT_FEATURE_TYPE" val="3"/>
  <p:tag name="KSO_WM_TEMPLATE_ASSEMBLE_XID" val="60656ec04054ed1e2fb7fec8"/>
  <p:tag name="KSO_WM_TEMPLATE_ASSEMBLE_GROUPID" val="60656ec04054ed1e2fb7fec8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UNIT_TABLE_BEAUTIFY" val="smartTable{fdf78dc2-753f-4c89-999a-c857edcdb216}"/>
  <p:tag name="TABLE_ENDDRAG_ORIGIN_RECT" val="910*364"/>
  <p:tag name="TABLE_ENDDRAG_RECT" val="23*111*910*364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UNIT_TABLE_BEAUTIFY" val="smartTable{c8ec6f1a-09dc-4496-a2d7-a901eb728ea6}"/>
  <p:tag name="TABLE_ENDDRAG_ORIGIN_RECT" val="723*439"/>
  <p:tag name="TABLE_ENDDRAG_RECT" val="145*52*723*439"/>
</p:tagLst>
</file>

<file path=ppt/tags/tag153.xml><?xml version="1.0" encoding="utf-8"?>
<p:tagLst xmlns:p="http://schemas.openxmlformats.org/presentationml/2006/main">
  <p:tag name="KSO_WPP_MARK_KEY" val="8ff13d6d-78bc-4da7-881c-3b32848f1f44"/>
  <p:tag name="COMMONDATA" val="eyJoZGlkIjoiNmFjNDNhMzc5OTZhOTYwOTRjM2RjOGY0NmVmODMzOWEifQ=="/>
  <p:tag name="commondata" val="eyJoZGlkIjoiYTZmNjcyMWQ4NWZkZGVmNGIzZDY5ZmY0ODc1ODExYWEifQ=="/>
</p:tagLst>
</file>

<file path=ppt/theme/theme1.xml><?xml version="1.0" encoding="utf-8"?>
<a:theme xmlns:a="http://schemas.openxmlformats.org/drawingml/2006/main" name="ppt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18117</Words>
  <PresentationFormat>宽屏</PresentationFormat>
  <Paragraphs>2315</Paragraphs>
  <Slides>42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2" baseType="lpstr">
      <vt:lpstr>Arial</vt:lpstr>
      <vt:lpstr>宋体</vt:lpstr>
      <vt:lpstr>Wingdings</vt:lpstr>
      <vt:lpstr>微软雅黑</vt:lpstr>
      <vt:lpstr>方正清刻本悦宋简体</vt:lpstr>
      <vt:lpstr>WPS-Numbers</vt:lpstr>
      <vt:lpstr>Calibri</vt:lpstr>
      <vt:lpstr>Segoe UI</vt:lpstr>
      <vt:lpstr>Arial Unicode MS</vt:lpstr>
      <vt:lpstr>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2022-04-14T10:17:00Z</cp:lastPrinted>
  <dcterms:created xsi:type="dcterms:W3CDTF">2019-06-19T02:08:00Z</dcterms:created>
  <dcterms:modified xsi:type="dcterms:W3CDTF">2024-03-02T14:26:12Z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E334E982A6354DCC9C17B6FE20FCCADB</vt:lpwstr>
  </property>
  <property fmtid="{D5CDD505-2E9C-101B-9397-08002B2CF9AE}" pid="3" name="KSOProductBuildVer">
    <vt:lpwstr>2052-12.1.0.16388</vt:lpwstr>
  </property>
  <property fmtid="{D5CDD505-2E9C-101B-9397-08002B2CF9AE}" pid="4" name="NXPowerLiteLastOptimized">
    <vt:lpwstr>2513071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