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80" r:id="rId3"/>
    <p:sldId id="281" r:id="rId4"/>
    <p:sldId id="284" r:id="rId5"/>
    <p:sldId id="286" r:id="rId6"/>
    <p:sldId id="288" r:id="rId7"/>
    <p:sldId id="289" r:id="rId8"/>
    <p:sldId id="316" r:id="rId9"/>
    <p:sldId id="290" r:id="rId10"/>
    <p:sldId id="282" r:id="rId11"/>
    <p:sldId id="302" r:id="rId12"/>
    <p:sldId id="303" r:id="rId13"/>
    <p:sldId id="317" r:id="rId14"/>
    <p:sldId id="301" r:id="rId15"/>
    <p:sldId id="304" r:id="rId16"/>
    <p:sldId id="283" r:id="rId17"/>
    <p:sldId id="305" r:id="rId18"/>
    <p:sldId id="312" r:id="rId19"/>
    <p:sldId id="311" r:id="rId20"/>
    <p:sldId id="314" r:id="rId21"/>
    <p:sldId id="310" r:id="rId22"/>
    <p:sldId id="306" r:id="rId23"/>
    <p:sldId id="309" r:id="rId24"/>
    <p:sldId id="308" r:id="rId25"/>
    <p:sldId id="318" r:id="rId26"/>
    <p:sldId id="307" r:id="rId27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559" userDrawn="1">
          <p15:clr>
            <a:srgbClr val="A4A3A4"/>
          </p15:clr>
        </p15:guide>
        <p15:guide id="4" pos="1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5570"/>
    <a:srgbClr val="307E36"/>
    <a:srgbClr val="03FB35"/>
    <a:srgbClr val="EFEEEC"/>
    <a:srgbClr val="50A471"/>
    <a:srgbClr val="B3DBC1"/>
    <a:srgbClr val="D4E3DC"/>
    <a:srgbClr val="666471"/>
    <a:srgbClr val="E2E2E2"/>
    <a:srgbClr val="79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120" y="324"/>
      </p:cViewPr>
      <p:guideLst>
        <p:guide orient="horz" pos="2160"/>
        <p:guide pos="3840"/>
        <p:guide pos="7559"/>
        <p:guide pos="1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gs" Target="tags/tag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49127-8EDD-4DA3-8510-2EDE67B8FD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9ED7E-0527-4E50-9191-291D4750D2D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29504-CF77-44ED-9CED-17C015DC36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FE05F-F4FC-457D-8A25-0907525373F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jpe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背景图案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71773" y="925595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dirty="0">
                <a:solidFill>
                  <a:srgbClr val="2F8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围</a:t>
            </a:r>
            <a:endParaRPr lang="zh-CN" altLang="en-US" sz="13800" dirty="0">
              <a:solidFill>
                <a:srgbClr val="2F8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1126" y="1515582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800" b="1" dirty="0">
                <a:solidFill>
                  <a:srgbClr val="2F8033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炉</a:t>
            </a:r>
            <a:endParaRPr lang="zh-CN" altLang="en-US" sz="13800" b="1" dirty="0">
              <a:solidFill>
                <a:srgbClr val="2F8033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90765" y="2917232"/>
            <a:ext cx="165942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1500" dirty="0">
                <a:solidFill>
                  <a:srgbClr val="2F8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煮</a:t>
            </a:r>
            <a:endParaRPr lang="zh-CN" altLang="en-US" sz="11500" dirty="0">
              <a:solidFill>
                <a:srgbClr val="2F8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271341" y="1228666"/>
            <a:ext cx="2698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800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800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800" dirty="0">
              <a:solidFill>
                <a:srgbClr val="4DA46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62579" y="390718"/>
            <a:ext cx="970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400" dirty="0"/>
              <a:t>商业</a:t>
            </a:r>
            <a:r>
              <a:rPr lang="en-US" altLang="zh-CN" sz="1400" dirty="0"/>
              <a:t>/</a:t>
            </a:r>
            <a:r>
              <a:rPr lang="zh-CN" altLang="en-US" sz="1400" dirty="0"/>
              <a:t>地产</a:t>
            </a:r>
            <a:endParaRPr lang="en-US" altLang="zh-CN" sz="1400" dirty="0"/>
          </a:p>
        </p:txBody>
      </p:sp>
      <p:sp>
        <p:nvSpPr>
          <p:cNvPr id="13" name="任意多边形: 形状 12"/>
          <p:cNvSpPr/>
          <p:nvPr/>
        </p:nvSpPr>
        <p:spPr>
          <a:xfrm rot="10248704" flipH="1" flipV="1">
            <a:off x="4009064" y="1760437"/>
            <a:ext cx="459570" cy="525642"/>
          </a:xfrm>
          <a:custGeom>
            <a:avLst/>
            <a:gdLst>
              <a:gd name="connsiteX0" fmla="*/ 0 w 223934"/>
              <a:gd name="connsiteY0" fmla="*/ 0 h 382555"/>
              <a:gd name="connsiteX1" fmla="*/ 46653 w 223934"/>
              <a:gd name="connsiteY1" fmla="*/ 242596 h 382555"/>
              <a:gd name="connsiteX2" fmla="*/ 223934 w 223934"/>
              <a:gd name="connsiteY2" fmla="*/ 382555 h 382555"/>
              <a:gd name="connsiteX3" fmla="*/ 149289 w 223934"/>
              <a:gd name="connsiteY3" fmla="*/ 130629 h 382555"/>
              <a:gd name="connsiteX4" fmla="*/ 0 w 223934"/>
              <a:gd name="connsiteY4" fmla="*/ 0 h 38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934" h="382555">
                <a:moveTo>
                  <a:pt x="0" y="0"/>
                </a:moveTo>
                <a:cubicBezTo>
                  <a:pt x="4665" y="89418"/>
                  <a:pt x="9331" y="178837"/>
                  <a:pt x="46653" y="242596"/>
                </a:cubicBezTo>
                <a:cubicBezTo>
                  <a:pt x="83975" y="306355"/>
                  <a:pt x="153954" y="344455"/>
                  <a:pt x="223934" y="382555"/>
                </a:cubicBezTo>
                <a:cubicBezTo>
                  <a:pt x="199052" y="298580"/>
                  <a:pt x="188166" y="194388"/>
                  <a:pt x="149289" y="130629"/>
                </a:cubicBezTo>
                <a:lnTo>
                  <a:pt x="0" y="0"/>
                </a:lnTo>
                <a:close/>
              </a:path>
            </a:pathLst>
          </a:custGeom>
          <a:solidFill>
            <a:srgbClr val="2F7F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5" name="任意多边形: 形状 14"/>
          <p:cNvSpPr/>
          <p:nvPr/>
        </p:nvSpPr>
        <p:spPr>
          <a:xfrm rot="21040059">
            <a:off x="2721791" y="2314674"/>
            <a:ext cx="224371" cy="383302"/>
          </a:xfrm>
          <a:custGeom>
            <a:avLst/>
            <a:gdLst>
              <a:gd name="connsiteX0" fmla="*/ 0 w 223934"/>
              <a:gd name="connsiteY0" fmla="*/ 0 h 382555"/>
              <a:gd name="connsiteX1" fmla="*/ 46653 w 223934"/>
              <a:gd name="connsiteY1" fmla="*/ 242596 h 382555"/>
              <a:gd name="connsiteX2" fmla="*/ 223934 w 223934"/>
              <a:gd name="connsiteY2" fmla="*/ 382555 h 382555"/>
              <a:gd name="connsiteX3" fmla="*/ 149289 w 223934"/>
              <a:gd name="connsiteY3" fmla="*/ 130629 h 382555"/>
              <a:gd name="connsiteX4" fmla="*/ 0 w 223934"/>
              <a:gd name="connsiteY4" fmla="*/ 0 h 38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934" h="382555">
                <a:moveTo>
                  <a:pt x="0" y="0"/>
                </a:moveTo>
                <a:cubicBezTo>
                  <a:pt x="4665" y="89418"/>
                  <a:pt x="9331" y="178837"/>
                  <a:pt x="46653" y="242596"/>
                </a:cubicBezTo>
                <a:cubicBezTo>
                  <a:pt x="83975" y="306355"/>
                  <a:pt x="153954" y="344455"/>
                  <a:pt x="223934" y="382555"/>
                </a:cubicBezTo>
                <a:cubicBezTo>
                  <a:pt x="199052" y="298580"/>
                  <a:pt x="188166" y="194388"/>
                  <a:pt x="149289" y="130629"/>
                </a:cubicBezTo>
                <a:lnTo>
                  <a:pt x="0" y="0"/>
                </a:lnTo>
                <a:close/>
              </a:path>
            </a:pathLst>
          </a:custGeom>
          <a:solidFill>
            <a:srgbClr val="2F7F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2263881" y="3642899"/>
            <a:ext cx="1954381" cy="2260674"/>
            <a:chOff x="2783374" y="4621000"/>
            <a:chExt cx="1954381" cy="2260674"/>
          </a:xfrm>
        </p:grpSpPr>
        <p:sp>
          <p:nvSpPr>
            <p:cNvPr id="2" name="文本框 1"/>
            <p:cNvSpPr txBox="1"/>
            <p:nvPr/>
          </p:nvSpPr>
          <p:spPr>
            <a:xfrm>
              <a:off x="2783374" y="4621000"/>
              <a:ext cx="1954381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3800" dirty="0">
                  <a:solidFill>
                    <a:srgbClr val="2F80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仿宋" panose="02010609060101010101" pitchFamily="49" charset="-122"/>
                  <a:ea typeface="仿宋" panose="02010609060101010101" pitchFamily="49" charset="-122"/>
                </a:rPr>
                <a:t>茶</a:t>
              </a:r>
              <a:endParaRPr lang="zh-CN" altLang="en-US" sz="13800" dirty="0">
                <a:solidFill>
                  <a:srgbClr val="2F8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sp>
          <p:nvSpPr>
            <p:cNvPr id="14" name="任意多边形: 形状 13"/>
            <p:cNvSpPr/>
            <p:nvPr/>
          </p:nvSpPr>
          <p:spPr>
            <a:xfrm rot="10131046">
              <a:off x="3960932" y="6063524"/>
              <a:ext cx="478916" cy="818150"/>
            </a:xfrm>
            <a:custGeom>
              <a:avLst/>
              <a:gdLst>
                <a:gd name="connsiteX0" fmla="*/ 0 w 223934"/>
                <a:gd name="connsiteY0" fmla="*/ 0 h 382555"/>
                <a:gd name="connsiteX1" fmla="*/ 46653 w 223934"/>
                <a:gd name="connsiteY1" fmla="*/ 242596 h 382555"/>
                <a:gd name="connsiteX2" fmla="*/ 223934 w 223934"/>
                <a:gd name="connsiteY2" fmla="*/ 382555 h 382555"/>
                <a:gd name="connsiteX3" fmla="*/ 149289 w 223934"/>
                <a:gd name="connsiteY3" fmla="*/ 130629 h 382555"/>
                <a:gd name="connsiteX4" fmla="*/ 0 w 223934"/>
                <a:gd name="connsiteY4" fmla="*/ 0 h 38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934" h="382555">
                  <a:moveTo>
                    <a:pt x="0" y="0"/>
                  </a:moveTo>
                  <a:cubicBezTo>
                    <a:pt x="4665" y="89418"/>
                    <a:pt x="9331" y="178837"/>
                    <a:pt x="46653" y="242596"/>
                  </a:cubicBezTo>
                  <a:cubicBezTo>
                    <a:pt x="83975" y="306355"/>
                    <a:pt x="153954" y="344455"/>
                    <a:pt x="223934" y="382555"/>
                  </a:cubicBezTo>
                  <a:cubicBezTo>
                    <a:pt x="199052" y="298580"/>
                    <a:pt x="188166" y="194388"/>
                    <a:pt x="149289" y="1306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F7F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任意多边形: 形状 16"/>
          <p:cNvSpPr/>
          <p:nvPr/>
        </p:nvSpPr>
        <p:spPr>
          <a:xfrm rot="10980703">
            <a:off x="4659425" y="4234296"/>
            <a:ext cx="368627" cy="421624"/>
          </a:xfrm>
          <a:custGeom>
            <a:avLst/>
            <a:gdLst>
              <a:gd name="connsiteX0" fmla="*/ 0 w 223934"/>
              <a:gd name="connsiteY0" fmla="*/ 0 h 382555"/>
              <a:gd name="connsiteX1" fmla="*/ 46653 w 223934"/>
              <a:gd name="connsiteY1" fmla="*/ 242596 h 382555"/>
              <a:gd name="connsiteX2" fmla="*/ 223934 w 223934"/>
              <a:gd name="connsiteY2" fmla="*/ 382555 h 382555"/>
              <a:gd name="connsiteX3" fmla="*/ 149289 w 223934"/>
              <a:gd name="connsiteY3" fmla="*/ 130629 h 382555"/>
              <a:gd name="connsiteX4" fmla="*/ 0 w 223934"/>
              <a:gd name="connsiteY4" fmla="*/ 0 h 38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934" h="382555">
                <a:moveTo>
                  <a:pt x="0" y="0"/>
                </a:moveTo>
                <a:cubicBezTo>
                  <a:pt x="4665" y="89418"/>
                  <a:pt x="9331" y="178837"/>
                  <a:pt x="46653" y="242596"/>
                </a:cubicBezTo>
                <a:cubicBezTo>
                  <a:pt x="83975" y="306355"/>
                  <a:pt x="153954" y="344455"/>
                  <a:pt x="223934" y="382555"/>
                </a:cubicBezTo>
                <a:cubicBezTo>
                  <a:pt x="199052" y="298580"/>
                  <a:pt x="188166" y="194388"/>
                  <a:pt x="149289" y="130629"/>
                </a:cubicBezTo>
                <a:lnTo>
                  <a:pt x="0" y="0"/>
                </a:lnTo>
                <a:close/>
              </a:path>
            </a:pathLst>
          </a:custGeom>
          <a:solidFill>
            <a:srgbClr val="2F7F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5416417" y="3756803"/>
            <a:ext cx="123670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13800" b="0" i="1" u="none" strike="noStrike" kern="1200" cap="none" spc="0" normalizeH="0" baseline="0" noProof="0" dirty="0">
                <a:ln>
                  <a:noFill/>
                </a:ln>
                <a:solidFill>
                  <a:srgbClr val="4DA46F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2</a:t>
            </a:r>
            <a:endParaRPr lang="zh-CN" altLang="en-US" sz="2000" dirty="0"/>
          </a:p>
        </p:txBody>
      </p:sp>
      <p:sp>
        <p:nvSpPr>
          <p:cNvPr id="24" name="文本框 23"/>
          <p:cNvSpPr txBox="1"/>
          <p:nvPr/>
        </p:nvSpPr>
        <p:spPr>
          <a:xfrm>
            <a:off x="6344033" y="3910539"/>
            <a:ext cx="51187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500" i="1" dirty="0">
                <a:solidFill>
                  <a:srgbClr val="4DA46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.</a:t>
            </a:r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6611262" y="3961741"/>
            <a:ext cx="100439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500" i="1" dirty="0">
                <a:solidFill>
                  <a:srgbClr val="4DA46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4</a:t>
            </a:r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7571032" y="4044268"/>
            <a:ext cx="7097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500" i="1" dirty="0">
                <a:solidFill>
                  <a:srgbClr val="4DA46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-</a:t>
            </a:r>
            <a:endParaRPr lang="zh-CN" altLang="en-US" dirty="0"/>
          </a:p>
        </p:txBody>
      </p:sp>
      <p:sp>
        <p:nvSpPr>
          <p:cNvPr id="30" name="文本框 29"/>
          <p:cNvSpPr txBox="1"/>
          <p:nvPr/>
        </p:nvSpPr>
        <p:spPr>
          <a:xfrm>
            <a:off x="9436261" y="3529713"/>
            <a:ext cx="55987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3800" i="1" dirty="0">
                <a:solidFill>
                  <a:srgbClr val="4DA46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endParaRPr lang="zh-CN" altLang="en-US" sz="2000" dirty="0"/>
          </a:p>
        </p:txBody>
      </p:sp>
      <p:sp>
        <p:nvSpPr>
          <p:cNvPr id="31" name="文本框 30"/>
          <p:cNvSpPr txBox="1"/>
          <p:nvPr/>
        </p:nvSpPr>
        <p:spPr>
          <a:xfrm>
            <a:off x="8182967" y="3731573"/>
            <a:ext cx="123670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3800" i="1" dirty="0">
                <a:solidFill>
                  <a:srgbClr val="4DA46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endParaRPr lang="zh-CN" altLang="en-US" sz="2000" dirty="0"/>
          </a:p>
        </p:txBody>
      </p:sp>
      <p:sp>
        <p:nvSpPr>
          <p:cNvPr id="33" name="文本框 32"/>
          <p:cNvSpPr txBox="1"/>
          <p:nvPr/>
        </p:nvSpPr>
        <p:spPr>
          <a:xfrm>
            <a:off x="2458867" y="80750"/>
            <a:ext cx="95798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7200" b="1" dirty="0">
                <a:ln>
                  <a:solidFill>
                    <a:srgbClr val="307E36"/>
                  </a:solidFill>
                </a:ln>
                <a:solidFill>
                  <a:srgbClr val="50A47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SPRING INSPIRATION</a:t>
            </a:r>
            <a:endParaRPr lang="en-US" altLang="zh-CN" sz="7200" b="1" dirty="0">
              <a:ln>
                <a:solidFill>
                  <a:srgbClr val="307E36"/>
                </a:solidFill>
              </a:ln>
              <a:solidFill>
                <a:srgbClr val="50A47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271342" y="5697825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800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800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800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800" dirty="0">
              <a:solidFill>
                <a:srgbClr val="4DA46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814321" y="6109265"/>
            <a:ext cx="6162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3600" b="1" dirty="0">
                <a:ln>
                  <a:solidFill>
                    <a:srgbClr val="307E36"/>
                  </a:solidFill>
                </a:ln>
                <a:solidFill>
                  <a:srgbClr val="50A47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EARLY SPRING TEA PARTY</a:t>
            </a:r>
            <a:endParaRPr lang="zh-CN" altLang="en-US" sz="3600" b="1" dirty="0">
              <a:ln>
                <a:solidFill>
                  <a:srgbClr val="307E36"/>
                </a:solidFill>
              </a:ln>
              <a:solidFill>
                <a:srgbClr val="50A47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0217020" y="5486400"/>
            <a:ext cx="1679511" cy="286187"/>
          </a:xfrm>
          <a:prstGeom prst="rect">
            <a:avLst/>
          </a:prstGeom>
          <a:blipFill dpi="0" rotWithShape="1">
            <a:blip r:embed="rId2">
              <a:alphaModFix amt="9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文本框 40"/>
          <p:cNvSpPr txBox="1"/>
          <p:nvPr/>
        </p:nvSpPr>
        <p:spPr>
          <a:xfrm>
            <a:off x="9467795" y="5313104"/>
            <a:ext cx="2529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800" b="1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初春</a:t>
            </a:r>
            <a:r>
              <a:rPr lang="en-US" altLang="zh-CN" sz="2800" b="1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.</a:t>
            </a:r>
            <a:r>
              <a:rPr lang="zh-CN" altLang="en-US" sz="2800" b="1" dirty="0">
                <a:solidFill>
                  <a:srgbClr val="4DA46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围炉煮茶</a:t>
            </a:r>
            <a:endParaRPr lang="en-US" altLang="zh-CN" sz="2800" b="1" dirty="0">
              <a:solidFill>
                <a:srgbClr val="4DA46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09697" y="3548308"/>
            <a:ext cx="51187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500" i="1" dirty="0">
                <a:solidFill>
                  <a:srgbClr val="4DA46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.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+mn-ea"/>
              </a:rPr>
              <a:t>活动签到处参考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3" name="图片 2" descr="图片包含 室内, 人, 桌子, 男人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7" b="4904"/>
          <a:stretch>
            <a:fillRect/>
          </a:stretch>
        </p:blipFill>
        <p:spPr>
          <a:xfrm>
            <a:off x="294868" y="776166"/>
            <a:ext cx="4221148" cy="5447768"/>
          </a:xfrm>
          <a:prstGeom prst="rect">
            <a:avLst/>
          </a:prstGeom>
        </p:spPr>
      </p:pic>
      <p:pic>
        <p:nvPicPr>
          <p:cNvPr id="13" name="图片 12" descr="图片包含 游戏机, 食物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7" r="24484" b="6483"/>
          <a:stretch>
            <a:fillRect/>
          </a:stretch>
        </p:blipFill>
        <p:spPr>
          <a:xfrm>
            <a:off x="4588802" y="773625"/>
            <a:ext cx="3043768" cy="5445226"/>
          </a:xfrm>
          <a:prstGeom prst="rect">
            <a:avLst/>
          </a:prstGeom>
        </p:spPr>
      </p:pic>
      <p:pic>
        <p:nvPicPr>
          <p:cNvPr id="16" name="图片 15" descr="许多人站在一起&#10;&#10;低可信度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69" b="5020"/>
          <a:stretch>
            <a:fillRect/>
          </a:stretch>
        </p:blipFill>
        <p:spPr>
          <a:xfrm>
            <a:off x="7705356" y="773625"/>
            <a:ext cx="4272713" cy="54477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+mn-ea"/>
              </a:rPr>
              <a:t>现场氛围参考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11" name="图片 10" descr="人们在船上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" b="7891"/>
          <a:stretch>
            <a:fillRect/>
          </a:stretch>
        </p:blipFill>
        <p:spPr>
          <a:xfrm>
            <a:off x="294868" y="779484"/>
            <a:ext cx="4094817" cy="5445226"/>
          </a:xfrm>
          <a:prstGeom prst="rect">
            <a:avLst/>
          </a:prstGeom>
        </p:spPr>
      </p:pic>
      <p:pic>
        <p:nvPicPr>
          <p:cNvPr id="17" name="图片 16" descr="图片包含 房间, 室内, 活, 桌子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7" r="5979" b="11837"/>
          <a:stretch>
            <a:fillRect/>
          </a:stretch>
        </p:blipFill>
        <p:spPr>
          <a:xfrm>
            <a:off x="4454662" y="772846"/>
            <a:ext cx="4094817" cy="5448544"/>
          </a:xfrm>
          <a:prstGeom prst="rect">
            <a:avLst/>
          </a:prstGeom>
        </p:spPr>
      </p:pic>
      <p:pic>
        <p:nvPicPr>
          <p:cNvPr id="3" name="图片 2" descr="图片包含 桌子, 游戏机, 窗帘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" r="19400" b="6130"/>
          <a:stretch>
            <a:fillRect/>
          </a:stretch>
        </p:blipFill>
        <p:spPr>
          <a:xfrm>
            <a:off x="8614457" y="776165"/>
            <a:ext cx="3385456" cy="54452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+mn-ea"/>
              </a:rPr>
              <a:t>书法空间参考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3" name="图片 2" descr="图片包含 图示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1"/>
          <a:stretch>
            <a:fillRect/>
          </a:stretch>
        </p:blipFill>
        <p:spPr>
          <a:xfrm>
            <a:off x="300038" y="766627"/>
            <a:ext cx="4436880" cy="5445226"/>
          </a:xfrm>
          <a:prstGeom prst="rect">
            <a:avLst/>
          </a:prstGeom>
        </p:spPr>
      </p:pic>
      <p:pic>
        <p:nvPicPr>
          <p:cNvPr id="11" name="图片 10" descr="房间的摆设布局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9"/>
          <a:stretch>
            <a:fillRect/>
          </a:stretch>
        </p:blipFill>
        <p:spPr>
          <a:xfrm>
            <a:off x="4774549" y="766626"/>
            <a:ext cx="4420732" cy="5445219"/>
          </a:xfrm>
          <a:prstGeom prst="rect">
            <a:avLst/>
          </a:prstGeom>
        </p:spPr>
      </p:pic>
      <p:pic>
        <p:nvPicPr>
          <p:cNvPr id="15" name="图片 14" descr="图片包含 室内, 人, 女人, 年轻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0" r="16263" b="5021"/>
          <a:stretch>
            <a:fillRect/>
          </a:stretch>
        </p:blipFill>
        <p:spPr>
          <a:xfrm>
            <a:off x="9232913" y="766626"/>
            <a:ext cx="2782754" cy="544521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+mn-ea"/>
              </a:rPr>
              <a:t>现场坐席参考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6" name="图片 25" descr="野餐桌子旁的女孩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7" r="12321" b="3885"/>
          <a:stretch>
            <a:fillRect/>
          </a:stretch>
        </p:blipFill>
        <p:spPr>
          <a:xfrm>
            <a:off x="321591" y="770912"/>
            <a:ext cx="3069770" cy="5445227"/>
          </a:xfrm>
          <a:prstGeom prst="rect">
            <a:avLst/>
          </a:prstGeom>
        </p:spPr>
      </p:pic>
      <p:pic>
        <p:nvPicPr>
          <p:cNvPr id="28" name="图片 27" descr="桌子上放着蛋糕&#10;&#10;低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r="3802" b="7483"/>
          <a:stretch>
            <a:fillRect/>
          </a:stretch>
        </p:blipFill>
        <p:spPr>
          <a:xfrm>
            <a:off x="3461657" y="770914"/>
            <a:ext cx="3931526" cy="5445225"/>
          </a:xfrm>
          <a:prstGeom prst="rect">
            <a:avLst/>
          </a:prstGeom>
        </p:spPr>
      </p:pic>
      <p:pic>
        <p:nvPicPr>
          <p:cNvPr id="30" name="图片 29" descr="桌子上放着许多食物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t="2438" b="7482"/>
          <a:stretch>
            <a:fillRect/>
          </a:stretch>
        </p:blipFill>
        <p:spPr>
          <a:xfrm>
            <a:off x="7463480" y="770909"/>
            <a:ext cx="4536434" cy="544522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dirty="0">
                <a:latin typeface="+mn-ea"/>
              </a:rPr>
              <a:t>现场导视牌参考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3" name="图片 2" descr="桌子上的花瓶里插满了鲜花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3" b="5021"/>
          <a:stretch>
            <a:fillRect/>
          </a:stretch>
        </p:blipFill>
        <p:spPr>
          <a:xfrm>
            <a:off x="2213124" y="817190"/>
            <a:ext cx="3792339" cy="5445226"/>
          </a:xfrm>
          <a:prstGeom prst="rect">
            <a:avLst/>
          </a:prstGeom>
        </p:spPr>
      </p:pic>
      <p:pic>
        <p:nvPicPr>
          <p:cNvPr id="11" name="图片 10" descr="桌子上的花瓶里插着粉色的花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6"/>
          <a:stretch>
            <a:fillRect/>
          </a:stretch>
        </p:blipFill>
        <p:spPr>
          <a:xfrm>
            <a:off x="6096000" y="817190"/>
            <a:ext cx="4427257" cy="54452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17257" y="1901371"/>
            <a:ext cx="7707086" cy="2104572"/>
          </a:xfrm>
          <a:prstGeom prst="rect">
            <a:avLst/>
          </a:prstGeom>
          <a:gradFill flip="none" rotWithShape="1">
            <a:gsLst>
              <a:gs pos="45000">
                <a:srgbClr val="EFEEEC"/>
              </a:gs>
              <a:gs pos="98000">
                <a:srgbClr val="307E36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08001" y="1361829"/>
            <a:ext cx="2512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n>
                  <a:solidFill>
                    <a:srgbClr val="307E36"/>
                  </a:solidFill>
                </a:ln>
                <a:solidFill>
                  <a:srgbClr val="50A47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CHAPTER</a:t>
            </a:r>
            <a:endParaRPr lang="zh-CN" altLang="en-US" sz="4000" b="1" dirty="0">
              <a:ln>
                <a:solidFill>
                  <a:srgbClr val="307E36"/>
                </a:solidFill>
              </a:ln>
              <a:solidFill>
                <a:srgbClr val="50A47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1002" y="1281079"/>
            <a:ext cx="273664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0" kern="0" dirty="0">
                <a:latin typeface="宋体" panose="02010600030101010101" pitchFamily="2" charset="-122"/>
                <a:ea typeface="宋体" panose="02010600030101010101" pitchFamily="2" charset="-122"/>
              </a:rPr>
              <a:t>０</a:t>
            </a:r>
            <a:endParaRPr lang="zh-CN" altLang="en-US" sz="19900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453997" y="1299009"/>
            <a:ext cx="2102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9900" kern="0" dirty="0">
                <a:latin typeface="宋体" panose="02010600030101010101" pitchFamily="2" charset="-122"/>
                <a:ea typeface="宋体" panose="02010600030101010101" pitchFamily="2" charset="-122"/>
              </a:rPr>
              <a:t>３</a:t>
            </a:r>
            <a:endParaRPr lang="zh-CN" altLang="en-US" sz="19900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635047" y="1845661"/>
            <a:ext cx="72275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i="1" kern="0" dirty="0">
                <a:latin typeface="宋体" panose="02010600030101010101" pitchFamily="2" charset="-122"/>
                <a:ea typeface="宋体" panose="02010600030101010101" pitchFamily="2" charset="-122"/>
              </a:rPr>
              <a:t>活动内容</a:t>
            </a:r>
            <a:endParaRPr lang="zh-CN" altLang="en-US" sz="13800" i="1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线上</a:t>
            </a:r>
            <a:r>
              <a:rPr lang="en-US" altLang="zh-CN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.</a:t>
            </a:r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活动宣传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8932" y="1017922"/>
            <a:ext cx="1040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渠道宣传</a:t>
            </a:r>
            <a:r>
              <a:rPr lang="en-US" altLang="zh-CN" sz="1600" dirty="0">
                <a:latin typeface="+mn-ea"/>
              </a:rPr>
              <a:t>.</a:t>
            </a:r>
            <a:r>
              <a:rPr lang="zh-CN" altLang="en-US" sz="1600" dirty="0">
                <a:latin typeface="+mn-ea"/>
              </a:rPr>
              <a:t>线上话题</a:t>
            </a:r>
            <a:r>
              <a:rPr lang="en-US" altLang="zh-CN" sz="1600" dirty="0">
                <a:latin typeface="+mn-ea"/>
              </a:rPr>
              <a:t>.</a:t>
            </a:r>
            <a:r>
              <a:rPr lang="zh-CN" altLang="en-US" sz="1600" b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最美茶小主</a:t>
            </a:r>
            <a:endParaRPr lang="en-US" altLang="zh-CN" sz="1600" b="1" dirty="0">
              <a:solidFill>
                <a:schemeClr val="bg1"/>
              </a:solidFill>
              <a:highlight>
                <a:srgbClr val="307E36"/>
              </a:highlight>
              <a:latin typeface="+mn-ea"/>
            </a:endParaRPr>
          </a:p>
          <a:p>
            <a:r>
              <a:rPr lang="zh-CN" altLang="en-US" sz="1600" dirty="0">
                <a:latin typeface="+mn-ea"/>
              </a:rPr>
              <a:t>活动前期，朋友圈，小红书</a:t>
            </a:r>
            <a:r>
              <a:rPr lang="en-US" altLang="zh-CN" sz="1600" dirty="0">
                <a:latin typeface="+mn-ea"/>
              </a:rPr>
              <a:t>…</a:t>
            </a:r>
            <a:r>
              <a:rPr lang="zh-CN" altLang="en-US" sz="1600" dirty="0">
                <a:latin typeface="+mn-ea"/>
              </a:rPr>
              <a:t>等平台分享自己的围炉煮茶美照积赞，积赞数量最多者可获得煮茶道具一套。</a:t>
            </a:r>
            <a:endParaRPr lang="en-US" altLang="zh-CN" sz="1600" dirty="0">
              <a:latin typeface="+mn-ea"/>
            </a:endParaRPr>
          </a:p>
          <a:p>
            <a:r>
              <a:rPr lang="zh-CN" altLang="en-US" sz="1600" i="1" dirty="0">
                <a:solidFill>
                  <a:srgbClr val="FF0000"/>
                </a:solidFill>
                <a:latin typeface="+mn-ea"/>
              </a:rPr>
              <a:t>备注：礼品为建议项。</a:t>
            </a:r>
            <a:endParaRPr lang="en-US" altLang="zh-CN" sz="1600" i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86408" y="1987420"/>
            <a:ext cx="10618237" cy="3610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桌子上摆放着一些水果的小孩&#10;&#10;中度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" r="9044" b="6460"/>
          <a:stretch>
            <a:fillRect/>
          </a:stretch>
        </p:blipFill>
        <p:spPr>
          <a:xfrm>
            <a:off x="886408" y="1983214"/>
            <a:ext cx="2697568" cy="3610946"/>
          </a:xfrm>
          <a:prstGeom prst="rect">
            <a:avLst/>
          </a:prstGeom>
        </p:spPr>
      </p:pic>
      <p:pic>
        <p:nvPicPr>
          <p:cNvPr id="15" name="图片 14" descr="女人们站在一起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4" r="24854"/>
          <a:stretch>
            <a:fillRect/>
          </a:stretch>
        </p:blipFill>
        <p:spPr>
          <a:xfrm>
            <a:off x="3660175" y="1987419"/>
            <a:ext cx="2708208" cy="3610945"/>
          </a:xfrm>
          <a:prstGeom prst="rect">
            <a:avLst/>
          </a:prstGeom>
        </p:spPr>
      </p:pic>
      <p:pic>
        <p:nvPicPr>
          <p:cNvPr id="17" name="图片 16" descr="小孩在吃东西&#10;&#10;中度可信度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t="4609" r="12989" b="5714"/>
          <a:stretch>
            <a:fillRect/>
          </a:stretch>
        </p:blipFill>
        <p:spPr>
          <a:xfrm>
            <a:off x="6433941" y="1987417"/>
            <a:ext cx="2243528" cy="3606744"/>
          </a:xfrm>
          <a:prstGeom prst="rect">
            <a:avLst/>
          </a:prstGeom>
        </p:spPr>
      </p:pic>
      <p:pic>
        <p:nvPicPr>
          <p:cNvPr id="19" name="图片 18" descr="图片包含 室内, 人, 桌子, 女人&#10;&#10;描述已自动生成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8" t="6706" b="11530"/>
          <a:stretch>
            <a:fillRect/>
          </a:stretch>
        </p:blipFill>
        <p:spPr>
          <a:xfrm>
            <a:off x="8753668" y="1983215"/>
            <a:ext cx="2763125" cy="36109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线上</a:t>
            </a:r>
            <a:r>
              <a:rPr lang="en-US" altLang="zh-CN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.</a:t>
            </a:r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活动宣传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8932" y="1017922"/>
            <a:ext cx="1040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渠道宣传</a:t>
            </a:r>
            <a:r>
              <a:rPr lang="en-US" altLang="zh-CN" sz="1600" dirty="0">
                <a:latin typeface="+mn-ea"/>
              </a:rPr>
              <a:t>.</a:t>
            </a:r>
            <a:r>
              <a:rPr lang="zh-CN" altLang="en-US" sz="1600" dirty="0">
                <a:latin typeface="+mn-ea"/>
              </a:rPr>
              <a:t>倒计时海报</a:t>
            </a:r>
            <a:r>
              <a:rPr lang="en-US" altLang="zh-CN" sz="1600" dirty="0">
                <a:latin typeface="+mn-ea"/>
              </a:rPr>
              <a:t>.</a:t>
            </a:r>
            <a:r>
              <a:rPr lang="zh-CN" altLang="en-US" sz="1600" b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邀你一起找茶</a:t>
            </a:r>
            <a:endParaRPr lang="en-US" altLang="zh-CN" sz="1600" b="1" dirty="0">
              <a:solidFill>
                <a:schemeClr val="bg1"/>
              </a:solidFill>
              <a:highlight>
                <a:srgbClr val="307E36"/>
              </a:highlight>
              <a:latin typeface="+mn-ea"/>
            </a:endParaRPr>
          </a:p>
          <a:p>
            <a:r>
              <a:rPr lang="zh-CN" altLang="en-US" sz="1600" dirty="0">
                <a:latin typeface="+mn-ea"/>
              </a:rPr>
              <a:t>活动前期，朋友圈分享倒计时海报，分享活动信息以及内容。</a:t>
            </a:r>
            <a:endParaRPr lang="en-US" altLang="zh-CN" sz="1600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2392" y="1987420"/>
            <a:ext cx="10562253" cy="3610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日历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8" t="21658" r="26841" b="33500"/>
          <a:stretch>
            <a:fillRect/>
          </a:stretch>
        </p:blipFill>
        <p:spPr>
          <a:xfrm>
            <a:off x="942392" y="1999742"/>
            <a:ext cx="2565918" cy="3583544"/>
          </a:xfrm>
          <a:prstGeom prst="rect">
            <a:avLst/>
          </a:prstGeom>
        </p:spPr>
      </p:pic>
      <p:pic>
        <p:nvPicPr>
          <p:cNvPr id="15" name="图片 14" descr="桌子上放着食物和饮料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0"/>
          <a:stretch>
            <a:fillRect/>
          </a:stretch>
        </p:blipFill>
        <p:spPr>
          <a:xfrm>
            <a:off x="3751085" y="1984037"/>
            <a:ext cx="2879766" cy="3610944"/>
          </a:xfrm>
          <a:prstGeom prst="rect">
            <a:avLst/>
          </a:prstGeom>
        </p:spPr>
      </p:pic>
      <p:pic>
        <p:nvPicPr>
          <p:cNvPr id="17" name="图片 16" descr="电子游戏的截图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9" t="20469" r="26297" b="23251"/>
          <a:stretch>
            <a:fillRect/>
          </a:stretch>
        </p:blipFill>
        <p:spPr>
          <a:xfrm>
            <a:off x="6865997" y="1999742"/>
            <a:ext cx="2081473" cy="3617713"/>
          </a:xfrm>
          <a:prstGeom prst="rect">
            <a:avLst/>
          </a:prstGeom>
        </p:spPr>
      </p:pic>
      <p:pic>
        <p:nvPicPr>
          <p:cNvPr id="19" name="图片 18" descr="图片包含 地图&#10;&#10;描述已自动生成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5" b="18013"/>
          <a:stretch>
            <a:fillRect/>
          </a:stretch>
        </p:blipFill>
        <p:spPr>
          <a:xfrm>
            <a:off x="9134042" y="1984034"/>
            <a:ext cx="2370603" cy="359523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提前邀约</a:t>
            </a:r>
            <a:r>
              <a:rPr lang="en-US" altLang="zh-CN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.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10343" y="1983899"/>
            <a:ext cx="3004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活动前期，通过电话或者微信等联系方式提前告知客户参与活动。同时发送本次活动电子邀请函。让客户有尊崇感以及体验感。</a:t>
            </a:r>
            <a:endParaRPr lang="en-US" altLang="zh-CN" sz="1600" dirty="0">
              <a:latin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9" t="3623" r="26650" b="4903"/>
          <a:stretch>
            <a:fillRect/>
          </a:stretch>
        </p:blipFill>
        <p:spPr>
          <a:xfrm>
            <a:off x="7950123" y="860884"/>
            <a:ext cx="2732094" cy="5279108"/>
          </a:xfrm>
          <a:prstGeom prst="rect">
            <a:avLst/>
          </a:prstGeom>
        </p:spPr>
      </p:pic>
      <p:pic>
        <p:nvPicPr>
          <p:cNvPr id="13" name="图片 12" descr="图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1" y="1570299"/>
            <a:ext cx="2182140" cy="3939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00499" y="2579054"/>
            <a:ext cx="3377848" cy="21276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/>
              <a:t>14:30-15:00</a:t>
            </a:r>
            <a:r>
              <a:rPr lang="zh-CN" altLang="en-US" dirty="0"/>
              <a:t>签到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15:00-16:30</a:t>
            </a:r>
            <a:r>
              <a:rPr lang="zh-CN" altLang="en-US" dirty="0"/>
              <a:t>围炉煮茶互动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15:10-15:30</a:t>
            </a:r>
            <a:r>
              <a:rPr lang="zh-CN" altLang="en-US" dirty="0"/>
              <a:t>项目推介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15:30-16:30</a:t>
            </a:r>
            <a:r>
              <a:rPr lang="zh-CN" altLang="en-US" dirty="0"/>
              <a:t>歌手互动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16:00-16:30</a:t>
            </a:r>
            <a:r>
              <a:rPr lang="zh-CN" altLang="en-US" dirty="0"/>
              <a:t>写字作画</a:t>
            </a:r>
            <a:r>
              <a:rPr lang="en-US" altLang="zh-CN" dirty="0"/>
              <a:t>+</a:t>
            </a:r>
            <a:r>
              <a:rPr lang="zh-CN" altLang="en-US" dirty="0"/>
              <a:t>手作互动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3350268" y="687537"/>
            <a:ext cx="1661993" cy="56258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9600" i="1" kern="0" dirty="0">
                <a:latin typeface="宋体" panose="02010600030101010101" pitchFamily="2" charset="-122"/>
                <a:ea typeface="宋体" panose="02010600030101010101" pitchFamily="2" charset="-122"/>
              </a:rPr>
              <a:t>活动流程</a:t>
            </a:r>
            <a:endParaRPr lang="zh-CN" altLang="en-US" sz="9600" i="1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17257" y="1901371"/>
            <a:ext cx="7707086" cy="2104572"/>
          </a:xfrm>
          <a:prstGeom prst="rect">
            <a:avLst/>
          </a:prstGeom>
          <a:gradFill flip="none" rotWithShape="1">
            <a:gsLst>
              <a:gs pos="45000">
                <a:srgbClr val="EFEEEC"/>
              </a:gs>
              <a:gs pos="98000">
                <a:srgbClr val="307E36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08001" y="1361829"/>
            <a:ext cx="2512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n>
                  <a:solidFill>
                    <a:srgbClr val="307E36"/>
                  </a:solidFill>
                </a:ln>
                <a:solidFill>
                  <a:srgbClr val="50A47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CHAPTER</a:t>
            </a:r>
            <a:endParaRPr lang="zh-CN" altLang="en-US" sz="4000" b="1" dirty="0">
              <a:ln>
                <a:solidFill>
                  <a:srgbClr val="307E36"/>
                </a:solidFill>
              </a:ln>
              <a:solidFill>
                <a:srgbClr val="50A47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1002" y="1281079"/>
            <a:ext cx="273664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0" kern="0" dirty="0">
                <a:latin typeface="宋体" panose="02010600030101010101" pitchFamily="2" charset="-122"/>
                <a:ea typeface="宋体" panose="02010600030101010101" pitchFamily="2" charset="-122"/>
              </a:rPr>
              <a:t>０</a:t>
            </a:r>
            <a:endParaRPr lang="zh-CN" altLang="en-US" sz="19900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453997" y="1299009"/>
            <a:ext cx="2102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9900" kern="0" dirty="0">
                <a:latin typeface="宋体" panose="02010600030101010101" pitchFamily="2" charset="-122"/>
                <a:ea typeface="宋体" panose="02010600030101010101" pitchFamily="2" charset="-122"/>
              </a:rPr>
              <a:t>１</a:t>
            </a:r>
            <a:endParaRPr lang="zh-CN" altLang="en-US" sz="19900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635047" y="1845661"/>
            <a:ext cx="72275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i="1" kern="0" dirty="0">
                <a:latin typeface="宋体" panose="02010600030101010101" pitchFamily="2" charset="-122"/>
                <a:ea typeface="宋体" panose="02010600030101010101" pitchFamily="2" charset="-122"/>
              </a:rPr>
              <a:t>活动思考</a:t>
            </a:r>
            <a:endParaRPr lang="zh-CN" altLang="en-US" sz="13800" i="1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来宾现场签到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2392" y="976193"/>
            <a:ext cx="8238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来宾到场签到，同时现场置业顾问一对一接待，让到场的客户感受到项目的调性以及品质。</a:t>
            </a:r>
            <a:endParaRPr lang="en-US" altLang="zh-CN" sz="1600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2392" y="1987420"/>
            <a:ext cx="10562253" cy="3610945"/>
          </a:xfrm>
          <a:prstGeom prst="rect">
            <a:avLst/>
          </a:prstGeom>
          <a:solidFill>
            <a:srgbClr val="475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图片包含 室内, 人, 桌子, 男人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7" r="12057" b="4904"/>
          <a:stretch>
            <a:fillRect/>
          </a:stretch>
        </p:blipFill>
        <p:spPr>
          <a:xfrm>
            <a:off x="942392" y="1990512"/>
            <a:ext cx="3293706" cy="3617094"/>
          </a:xfrm>
          <a:prstGeom prst="rect">
            <a:avLst/>
          </a:prstGeom>
        </p:spPr>
      </p:pic>
      <p:pic>
        <p:nvPicPr>
          <p:cNvPr id="13" name="图片 12" descr="地毯上站着穿西装的人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9"/>
          <a:stretch>
            <a:fillRect/>
          </a:stretch>
        </p:blipFill>
        <p:spPr>
          <a:xfrm>
            <a:off x="4236099" y="1999754"/>
            <a:ext cx="5738326" cy="36170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545527" y="151634"/>
            <a:ext cx="2234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围炉煮茶</a:t>
            </a:r>
            <a:r>
              <a:rPr lang="en-US" altLang="zh-CN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.</a:t>
            </a:r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茶话会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2392" y="976193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现场和朋友一起围炉并坐，生烟火，品美食，喝热茶，写字作画。</a:t>
            </a:r>
            <a:endParaRPr lang="en-US" altLang="zh-CN" sz="1600" dirty="0">
              <a:latin typeface="+mn-ea"/>
            </a:endParaRPr>
          </a:p>
          <a:p>
            <a:r>
              <a:rPr lang="zh-CN" altLang="en-US" sz="1600" dirty="0">
                <a:latin typeface="+mn-ea"/>
              </a:rPr>
              <a:t>现场安排专业摄影师现场组织拍照大会。</a:t>
            </a:r>
            <a:endParaRPr lang="en-US" altLang="zh-CN" sz="1600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2392" y="1987420"/>
            <a:ext cx="10562253" cy="3610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人们围坐在桌子前吃东西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0" b="10613"/>
          <a:stretch>
            <a:fillRect/>
          </a:stretch>
        </p:blipFill>
        <p:spPr>
          <a:xfrm>
            <a:off x="942392" y="1987420"/>
            <a:ext cx="4129737" cy="3610945"/>
          </a:xfrm>
          <a:prstGeom prst="rect">
            <a:avLst/>
          </a:prstGeom>
        </p:spPr>
      </p:pic>
      <p:pic>
        <p:nvPicPr>
          <p:cNvPr id="15" name="图片 14" descr="一群人坐在桌子前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8" b="7483"/>
          <a:stretch>
            <a:fillRect/>
          </a:stretch>
        </p:blipFill>
        <p:spPr>
          <a:xfrm>
            <a:off x="5116673" y="1988850"/>
            <a:ext cx="3224893" cy="3609515"/>
          </a:xfrm>
          <a:prstGeom prst="rect">
            <a:avLst/>
          </a:prstGeom>
        </p:spPr>
      </p:pic>
      <p:pic>
        <p:nvPicPr>
          <p:cNvPr id="19" name="图片 18" descr="图片包含 人, 桌子, 室内, 女人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59"/>
          <a:stretch>
            <a:fillRect/>
          </a:stretch>
        </p:blipFill>
        <p:spPr>
          <a:xfrm>
            <a:off x="8374079" y="1988849"/>
            <a:ext cx="3130566" cy="36095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初春手作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2392" y="976193"/>
            <a:ext cx="5663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活动现场契合整体调性，安排写字台，现场写字画画，现场准备鲜花，包装一束初春的第一份惊喜。</a:t>
            </a:r>
            <a:endParaRPr lang="en-US" altLang="zh-CN" sz="1600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2392" y="1987420"/>
            <a:ext cx="10562253" cy="3610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粉色的花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6" b="7756"/>
          <a:stretch>
            <a:fillRect/>
          </a:stretch>
        </p:blipFill>
        <p:spPr>
          <a:xfrm>
            <a:off x="942391" y="1985930"/>
            <a:ext cx="3293707" cy="3613926"/>
          </a:xfrm>
          <a:prstGeom prst="rect">
            <a:avLst/>
          </a:prstGeom>
        </p:spPr>
      </p:pic>
      <p:pic>
        <p:nvPicPr>
          <p:cNvPr id="16" name="图片 15" descr="文本, 信件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0" b="7619"/>
          <a:stretch>
            <a:fillRect/>
          </a:stretch>
        </p:blipFill>
        <p:spPr>
          <a:xfrm>
            <a:off x="4302604" y="1985930"/>
            <a:ext cx="3701805" cy="3610944"/>
          </a:xfrm>
          <a:prstGeom prst="rect">
            <a:avLst/>
          </a:prstGeom>
        </p:spPr>
      </p:pic>
      <p:pic>
        <p:nvPicPr>
          <p:cNvPr id="18" name="图片 17" descr="桌子上摆放着广告卡片和菜单&#10;&#10;中度可信度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7" b="17083"/>
          <a:stretch>
            <a:fillRect/>
          </a:stretch>
        </p:blipFill>
        <p:spPr>
          <a:xfrm>
            <a:off x="8070915" y="1985930"/>
            <a:ext cx="3433730" cy="361094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项目宣讲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69911" y="2451950"/>
            <a:ext cx="4640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邀请项目经理现场宣传产品以及仙姑特色，</a:t>
            </a:r>
            <a:endParaRPr lang="en-US" altLang="zh-CN" sz="1600" dirty="0">
              <a:latin typeface="+mn-ea"/>
            </a:endParaRPr>
          </a:p>
          <a:p>
            <a:r>
              <a:rPr lang="zh-CN" altLang="en-US" sz="1600" dirty="0">
                <a:latin typeface="+mn-ea"/>
              </a:rPr>
              <a:t>让到场的来宾对项目有更深入的了解。</a:t>
            </a:r>
            <a:endParaRPr lang="en-US" altLang="zh-CN" sz="1600" dirty="0">
              <a:latin typeface="+mn-ea"/>
            </a:endParaRPr>
          </a:p>
          <a:p>
            <a:r>
              <a:rPr lang="zh-CN" altLang="en-US" sz="1600" dirty="0">
                <a:latin typeface="+mn-ea"/>
              </a:rPr>
              <a:t>同时现场安排置业顾问一对一解答。</a:t>
            </a:r>
            <a:endParaRPr lang="en-US" altLang="zh-CN" sz="1600" dirty="0">
              <a:latin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2523" y="1995619"/>
            <a:ext cx="4152122" cy="360274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n-US" altLang="zh-CN" sz="2400" dirty="0">
                <a:latin typeface="文悦新青年体 (非商业使用) W8" pitchFamily="50" charset="-122"/>
                <a:ea typeface="文悦新青年体 (非商业使用) W8" pitchFamily="50" charset="-122"/>
              </a:rPr>
            </a:br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游戏互动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2392" y="976193"/>
            <a:ext cx="7520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现场安排趣味游戏互动，你比我猜，抖音网红游戏，倒水比赛，踩气球等互动游戏。</a:t>
            </a:r>
            <a:endParaRPr lang="en-US" altLang="zh-CN" sz="1600" dirty="0">
              <a:latin typeface="+mn-ea"/>
            </a:endParaRPr>
          </a:p>
          <a:p>
            <a:r>
              <a:rPr lang="zh-CN" altLang="en-US" sz="1600" dirty="0">
                <a:latin typeface="+mn-ea"/>
              </a:rPr>
              <a:t>营造整个活动现场氛围。</a:t>
            </a:r>
            <a:endParaRPr lang="en-US" altLang="zh-CN" sz="1600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2392" y="1987420"/>
            <a:ext cx="10562253" cy="3610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人戴着帽子&#10;&#10;中度可信度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03" y="1988563"/>
            <a:ext cx="5712507" cy="3609799"/>
          </a:xfrm>
          <a:prstGeom prst="rect">
            <a:avLst/>
          </a:prstGeom>
        </p:spPr>
      </p:pic>
      <p:pic>
        <p:nvPicPr>
          <p:cNvPr id="13" name="图片 12" descr="图片包含 人, 小孩, 游戏, 播放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3" b="3025"/>
          <a:stretch>
            <a:fillRect/>
          </a:stretch>
        </p:blipFill>
        <p:spPr>
          <a:xfrm>
            <a:off x="6668720" y="1987420"/>
            <a:ext cx="4842835" cy="360979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780522" y="344363"/>
            <a:ext cx="7016621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95325" y="151634"/>
            <a:ext cx="1950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n-US" altLang="zh-CN" sz="2400" dirty="0">
                <a:latin typeface="文悦新青年体 (非商业使用) W8" pitchFamily="50" charset="-122"/>
                <a:ea typeface="文悦新青年体 (非商业使用) W8" pitchFamily="50" charset="-122"/>
              </a:rPr>
            </a:br>
            <a:r>
              <a:rPr lang="zh-CN" altLang="en-US" sz="2400" dirty="0">
                <a:latin typeface="文悦新青年体 (非商业使用) W8" pitchFamily="50" charset="-122"/>
                <a:ea typeface="文悦新青年体 (非商业使用) W8" pitchFamily="50" charset="-122"/>
              </a:rPr>
              <a:t>歌手互动</a:t>
            </a:r>
            <a:endParaRPr lang="en-US" altLang="zh-CN" sz="24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74424" y="139327"/>
            <a:ext cx="20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2392" y="976193"/>
            <a:ext cx="75204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+mn-ea"/>
              </a:rPr>
              <a:t>现场安排歌手，享受最悠闲惬意的下午茶时光。</a:t>
            </a:r>
            <a:endParaRPr lang="en-US" altLang="zh-CN" sz="1600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2392" y="1987420"/>
            <a:ext cx="10562253" cy="3610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图片包含 人, 户外, 男人, 女人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1" b="7656"/>
          <a:stretch>
            <a:fillRect/>
          </a:stretch>
        </p:blipFill>
        <p:spPr>
          <a:xfrm>
            <a:off x="3928189" y="1987420"/>
            <a:ext cx="2802714" cy="3610943"/>
          </a:xfrm>
          <a:prstGeom prst="rect">
            <a:avLst/>
          </a:prstGeom>
        </p:spPr>
      </p:pic>
      <p:pic>
        <p:nvPicPr>
          <p:cNvPr id="15" name="图片 14" descr="人们在看台上的人群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14915" r="11404" b="3798"/>
          <a:stretch>
            <a:fillRect/>
          </a:stretch>
        </p:blipFill>
        <p:spPr>
          <a:xfrm>
            <a:off x="6781120" y="1987418"/>
            <a:ext cx="2510681" cy="3610945"/>
          </a:xfrm>
          <a:prstGeom prst="rect">
            <a:avLst/>
          </a:prstGeom>
        </p:spPr>
      </p:pic>
      <p:pic>
        <p:nvPicPr>
          <p:cNvPr id="17" name="图片 16" descr="人们在看台上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2" r="15311" b="9328"/>
          <a:stretch>
            <a:fillRect/>
          </a:stretch>
        </p:blipFill>
        <p:spPr>
          <a:xfrm>
            <a:off x="9342018" y="1987419"/>
            <a:ext cx="2169538" cy="3610944"/>
          </a:xfrm>
          <a:prstGeom prst="rect">
            <a:avLst/>
          </a:prstGeom>
        </p:spPr>
      </p:pic>
      <p:pic>
        <p:nvPicPr>
          <p:cNvPr id="19" name="图片 18" descr="女人拿着吉他&#10;&#10;中度可信度描述已自动生成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" b="8354"/>
          <a:stretch>
            <a:fillRect/>
          </a:stretch>
        </p:blipFill>
        <p:spPr>
          <a:xfrm>
            <a:off x="949303" y="1987418"/>
            <a:ext cx="2928669" cy="35986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3442996" y="344363"/>
            <a:ext cx="6354147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63114" y="159697"/>
            <a:ext cx="259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latin typeface="+mn-ea"/>
              </a:rPr>
              <a:t>XXXXX</a:t>
            </a:r>
            <a:r>
              <a:rPr lang="zh-CN" altLang="en-US" dirty="0">
                <a:latin typeface="+mn-ea"/>
              </a:rPr>
              <a:t>业主圈层活动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17103" y="159697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68963" y="1465983"/>
            <a:ext cx="8080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 i="1" dirty="0">
                <a:latin typeface="造字工房劲黑（非商用）常规体" pitchFamily="50" charset="-122"/>
                <a:ea typeface="造字工房劲黑（非商用）常规体" pitchFamily="50" charset="-122"/>
              </a:rPr>
              <a:t>向往的生活－围炉煮茶</a:t>
            </a:r>
            <a:endParaRPr lang="en-US" altLang="zh-CN" sz="6000" i="1" dirty="0">
              <a:latin typeface="造字工房劲黑（非商用）常规体" pitchFamily="50" charset="-122"/>
              <a:ea typeface="造字工房劲黑（非商用）常规体" pitchFamily="50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H="1">
            <a:off x="9162661" y="1782147"/>
            <a:ext cx="1101012" cy="8957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9825134" y="2281009"/>
            <a:ext cx="28015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solidFill>
                  <a:schemeClr val="bg1"/>
                </a:solidFill>
                <a:effectLst/>
                <a:highlight>
                  <a:srgbClr val="307E36"/>
                </a:highlight>
                <a:latin typeface="Arial" panose="020B0604020202020204" pitchFamily="34" charset="0"/>
              </a:rPr>
              <a:t>INTRODUC</a:t>
            </a:r>
            <a:r>
              <a:rPr lang="en-US" altLang="zh-CN" dirty="0">
                <a:solidFill>
                  <a:schemeClr val="bg1"/>
                </a:solidFill>
                <a:highlight>
                  <a:srgbClr val="307E36"/>
                </a:highlight>
                <a:latin typeface="Arial" panose="020B0604020202020204" pitchFamily="34" charset="0"/>
              </a:rPr>
              <a:t>TION</a:t>
            </a:r>
            <a:endParaRPr lang="zh-CN" altLang="en-US" dirty="0">
              <a:solidFill>
                <a:schemeClr val="bg1"/>
              </a:solidFill>
              <a:highlight>
                <a:srgbClr val="307E36"/>
              </a:highlight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235139" y="3341343"/>
            <a:ext cx="10542426" cy="2363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最近流行起的这波"围炉煮茶"......抖音上话题的播放次数已达</a:t>
            </a:r>
            <a:r>
              <a:rPr lang="zh-CN" altLang="en-US" dirty="0">
                <a:solidFill>
                  <a:schemeClr val="bg1"/>
                </a:solidFill>
                <a:highlight>
                  <a:srgbClr val="307E36"/>
                </a:highlight>
              </a:rPr>
              <a:t>3.6亿次</a:t>
            </a:r>
            <a:r>
              <a:rPr lang="zh-CN" altLang="en-US" sz="1600" dirty="0">
                <a:solidFill>
                  <a:schemeClr val="bg1"/>
                </a:solidFill>
              </a:rPr>
              <a:t>,.</a:t>
            </a:r>
            <a:r>
              <a:rPr lang="zh-CN" altLang="en-US" sz="1600" dirty="0"/>
              <a:t>.小红书上官方话题的浏览次数已达</a:t>
            </a:r>
            <a:r>
              <a:rPr lang="zh-CN" altLang="en-US" dirty="0">
                <a:solidFill>
                  <a:schemeClr val="bg1"/>
                </a:solidFill>
                <a:highlight>
                  <a:srgbClr val="307E36"/>
                </a:highlight>
              </a:rPr>
              <a:t>1154万</a:t>
            </a:r>
            <a:r>
              <a:rPr lang="zh-CN" altLang="en-US" sz="1600" dirty="0"/>
              <a:t>，最火的一则视频被收藏了</a:t>
            </a:r>
            <a:r>
              <a:rPr lang="zh-CN" altLang="en-US" dirty="0">
                <a:solidFill>
                  <a:schemeClr val="bg1"/>
                </a:solidFill>
                <a:highlight>
                  <a:srgbClr val="307E36"/>
                </a:highlight>
              </a:rPr>
              <a:t>9万多次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endParaRPr lang="zh-CN" altLang="en-US" sz="1600" dirty="0"/>
          </a:p>
          <a:p>
            <a:pPr>
              <a:lnSpc>
                <a:spcPct val="150000"/>
              </a:lnSpc>
            </a:pPr>
            <a:r>
              <a:rPr lang="zh-CN" altLang="en-US" sz="1600" dirty="0"/>
              <a:t>繁忙的都市人在后疫情时代,变得更渴望浪漫、氛围以获得温暖情绪需求进一步增强，围炉煮茶不仅可以让体验上有松弛感的慢生活，同时还能拍照打卡满足社交需求。茶点颜色丰富、口味偏甜、中西结合,烤柿子、烤橘子、烤棉花糖等;·三五好友围炉煮茶……这不就是向往中的生活吗？</a:t>
            </a:r>
            <a:endParaRPr lang="zh-CN" alt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3442996" y="344363"/>
            <a:ext cx="6354147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63114" y="159697"/>
            <a:ext cx="259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latin typeface="+mn-ea"/>
              </a:rPr>
              <a:t>XXXXX</a:t>
            </a:r>
            <a:r>
              <a:rPr lang="zh-CN" altLang="en-US" dirty="0">
                <a:latin typeface="+mn-ea"/>
              </a:rPr>
              <a:t>业主圈层活动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17103" y="159697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52485" y="549556"/>
            <a:ext cx="3890866" cy="4509664"/>
            <a:chOff x="352485" y="549556"/>
            <a:chExt cx="3890866" cy="4509664"/>
          </a:xfrm>
        </p:grpSpPr>
        <p:sp>
          <p:nvSpPr>
            <p:cNvPr id="2" name="椭圆 1"/>
            <p:cNvSpPr/>
            <p:nvPr/>
          </p:nvSpPr>
          <p:spPr>
            <a:xfrm>
              <a:off x="663114" y="1798780"/>
              <a:ext cx="3260440" cy="3260440"/>
            </a:xfrm>
            <a:prstGeom prst="ellipse">
              <a:avLst/>
            </a:prstGeom>
            <a:gradFill flip="none" rotWithShape="1">
              <a:gsLst>
                <a:gs pos="19000">
                  <a:srgbClr val="39AF75"/>
                </a:gs>
                <a:gs pos="100000">
                  <a:srgbClr val="98D1BE"/>
                </a:gs>
                <a:gs pos="54000">
                  <a:srgbClr val="5ABE8C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52485" y="2842800"/>
              <a:ext cx="38908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文悦新青年体 (非商业使用) W8" pitchFamily="50" charset="-122"/>
                  <a:ea typeface="文悦新青年体 (非商业使用) W8" pitchFamily="50" charset="-122"/>
                </a:rPr>
                <a:t>体验式慢生活</a:t>
              </a:r>
              <a:endParaRPr lang="en-US" altLang="zh-C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endParaRPr>
            </a:p>
            <a:p>
              <a:pPr algn="ctr"/>
              <a:r>
                <a:rPr lang="zh-CN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文悦新青年体 (非商业使用) W8" pitchFamily="50" charset="-122"/>
                  <a:ea typeface="文悦新青年体 (非商业使用) W8" pitchFamily="50" charset="-122"/>
                </a:rPr>
                <a:t>轻松获得松弛感</a:t>
              </a:r>
              <a:endParaRPr lang="en-US" altLang="zh-C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 flipH="1">
              <a:off x="2471368" y="1455738"/>
              <a:ext cx="1101012" cy="8957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文本框 2"/>
            <p:cNvSpPr txBox="1"/>
            <p:nvPr/>
          </p:nvSpPr>
          <p:spPr>
            <a:xfrm>
              <a:off x="2089229" y="549556"/>
              <a:ext cx="1236704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1500" i="1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1</a:t>
              </a:r>
              <a:endParaRPr lang="zh-CN" altLang="en-US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079130" y="1905315"/>
            <a:ext cx="3890866" cy="3260440"/>
            <a:chOff x="352485" y="1798780"/>
            <a:chExt cx="3890866" cy="3260440"/>
          </a:xfrm>
        </p:grpSpPr>
        <p:sp>
          <p:nvSpPr>
            <p:cNvPr id="13" name="椭圆 12"/>
            <p:cNvSpPr/>
            <p:nvPr/>
          </p:nvSpPr>
          <p:spPr>
            <a:xfrm>
              <a:off x="663114" y="1798780"/>
              <a:ext cx="3260440" cy="3260440"/>
            </a:xfrm>
            <a:prstGeom prst="ellipse">
              <a:avLst/>
            </a:prstGeom>
            <a:gradFill flip="none" rotWithShape="1">
              <a:gsLst>
                <a:gs pos="19000">
                  <a:srgbClr val="39AF75"/>
                </a:gs>
                <a:gs pos="100000">
                  <a:srgbClr val="98D1BE"/>
                </a:gs>
                <a:gs pos="54000">
                  <a:srgbClr val="5ABE8C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52485" y="2842800"/>
              <a:ext cx="38908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文悦新青年体 (非商业使用) W8" pitchFamily="50" charset="-122"/>
                  <a:ea typeface="文悦新青年体 (非商业使用) W8" pitchFamily="50" charset="-122"/>
                </a:rPr>
                <a:t>新晋社交方式</a:t>
              </a:r>
              <a:endParaRPr lang="en-US" altLang="zh-C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endParaRPr>
            </a:p>
            <a:p>
              <a:pPr algn="ctr"/>
              <a:r>
                <a:rPr lang="zh-CN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文悦新青年体 (非商业使用) W8" pitchFamily="50" charset="-122"/>
                  <a:ea typeface="文悦新青年体 (非商业使用) W8" pitchFamily="50" charset="-122"/>
                </a:rPr>
                <a:t>拍照出片易裂变</a:t>
              </a:r>
              <a:endParaRPr lang="en-US" altLang="zh-C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875076" y="1824680"/>
            <a:ext cx="3890866" cy="4080497"/>
            <a:chOff x="352485" y="1798780"/>
            <a:chExt cx="3890866" cy="4080497"/>
          </a:xfrm>
        </p:grpSpPr>
        <p:sp>
          <p:nvSpPr>
            <p:cNvPr id="25" name="椭圆 24"/>
            <p:cNvSpPr/>
            <p:nvPr/>
          </p:nvSpPr>
          <p:spPr>
            <a:xfrm>
              <a:off x="663114" y="1798780"/>
              <a:ext cx="3260440" cy="3260440"/>
            </a:xfrm>
            <a:prstGeom prst="ellipse">
              <a:avLst/>
            </a:prstGeom>
            <a:gradFill flip="none" rotWithShape="1">
              <a:gsLst>
                <a:gs pos="19000">
                  <a:srgbClr val="39AF75"/>
                </a:gs>
                <a:gs pos="100000">
                  <a:srgbClr val="98D1BE"/>
                </a:gs>
                <a:gs pos="54000">
                  <a:srgbClr val="5ABE8C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352485" y="2842800"/>
              <a:ext cx="38908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文悦新青年体 (非商业使用) W8" pitchFamily="50" charset="-122"/>
                  <a:ea typeface="文悦新青年体 (非商业使用) W8" pitchFamily="50" charset="-122"/>
                </a:rPr>
                <a:t>致敬传统美学</a:t>
              </a:r>
              <a:endParaRPr lang="en-US" altLang="zh-C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endParaRPr>
            </a:p>
            <a:p>
              <a:pPr algn="ctr"/>
              <a:r>
                <a:rPr lang="zh-CN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文悦新青年体 (非商业使用) W8" pitchFamily="50" charset="-122"/>
                  <a:ea typeface="文悦新青年体 (非商业使用) W8" pitchFamily="50" charset="-122"/>
                </a:rPr>
                <a:t>搭乘新中式快车</a:t>
              </a:r>
              <a:endParaRPr lang="en-US" altLang="zh-C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 flipH="1">
              <a:off x="885873" y="4843930"/>
              <a:ext cx="1101012" cy="8957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1776160" y="4017229"/>
              <a:ext cx="1236704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1500" i="1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3</a:t>
              </a:r>
              <a:endParaRPr lang="zh-CN" altLang="en-US" dirty="0"/>
            </a:p>
          </p:txBody>
        </p:sp>
      </p:grpSp>
      <p:cxnSp>
        <p:nvCxnSpPr>
          <p:cNvPr id="31" name="直接连接符 30"/>
          <p:cNvCxnSpPr/>
          <p:nvPr/>
        </p:nvCxnSpPr>
        <p:spPr>
          <a:xfrm flipH="1" flipV="1">
            <a:off x="6081556" y="4509647"/>
            <a:ext cx="999444" cy="6359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4662080" y="4043129"/>
            <a:ext cx="123670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500" i="1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3442996" y="344363"/>
            <a:ext cx="6354147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663114" y="159697"/>
            <a:ext cx="259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latin typeface="+mn-ea"/>
              </a:rPr>
              <a:t>XXXXX</a:t>
            </a:r>
            <a:r>
              <a:rPr lang="zh-CN" altLang="en-US" dirty="0">
                <a:latin typeface="+mn-ea"/>
              </a:rPr>
              <a:t>业主圈层活动</a:t>
            </a:r>
            <a:endParaRPr lang="en-US" altLang="zh-CN" dirty="0">
              <a:latin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17103" y="159697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055845" y="2155759"/>
            <a:ext cx="8080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8000" i="1" dirty="0">
                <a:solidFill>
                  <a:srgbClr val="307E36"/>
                </a:solidFill>
                <a:latin typeface="文悦新青年体 (非商业使用) W8" pitchFamily="50" charset="-122"/>
                <a:ea typeface="文悦新青年体 (非商业使用) W8" pitchFamily="50" charset="-122"/>
              </a:rPr>
              <a:t>围炉煮茶闻暖香</a:t>
            </a:r>
            <a:endParaRPr lang="en-US" altLang="zh-CN" sz="8000" i="1" dirty="0">
              <a:solidFill>
                <a:srgbClr val="307E36"/>
              </a:solidFill>
              <a:latin typeface="文悦新青年体 (非商业使用) W8" pitchFamily="50" charset="-122"/>
              <a:ea typeface="文悦新青年体 (非商业使用) W8" pitchFamily="50" charset="-122"/>
            </a:endParaRPr>
          </a:p>
          <a:p>
            <a:pPr algn="dist"/>
            <a:r>
              <a:rPr lang="zh-CN" altLang="en-US" sz="8000" i="1" dirty="0">
                <a:solidFill>
                  <a:srgbClr val="307E36"/>
                </a:solidFill>
                <a:latin typeface="文悦新青年体 (非商业使用) W8" pitchFamily="50" charset="-122"/>
                <a:ea typeface="文悦新青年体 (非商业使用) W8" pitchFamily="50" charset="-122"/>
              </a:rPr>
              <a:t>且喜人间好时节</a:t>
            </a:r>
            <a:endParaRPr lang="en-US" altLang="zh-CN" sz="8000" i="1" dirty="0">
              <a:solidFill>
                <a:srgbClr val="307E36"/>
              </a:solidFill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239659" y="1755649"/>
            <a:ext cx="3856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 dirty="0">
                <a:solidFill>
                  <a:schemeClr val="bg1"/>
                </a:solidFill>
                <a:highlight>
                  <a:srgbClr val="307E36"/>
                </a:highlight>
                <a:latin typeface="文悦新青年体 (非商业使用) W8" pitchFamily="50" charset="-122"/>
                <a:ea typeface="文悦新青年体 (非商业使用) W8" pitchFamily="50" charset="-122"/>
              </a:rPr>
              <a:t>2022</a:t>
            </a:r>
            <a:r>
              <a:rPr lang="zh-CN" altLang="en-US" sz="2000" i="1" dirty="0">
                <a:solidFill>
                  <a:schemeClr val="bg1"/>
                </a:solidFill>
                <a:highlight>
                  <a:srgbClr val="307E36"/>
                </a:highlight>
                <a:latin typeface="文悦新青年体 (非商业使用) W8" pitchFamily="50" charset="-122"/>
                <a:ea typeface="文悦新青年体 (非商业使用) W8" pitchFamily="50" charset="-122"/>
              </a:rPr>
              <a:t>暖冬</a:t>
            </a:r>
            <a:r>
              <a:rPr lang="en-US" altLang="zh-CN" sz="2000" i="1" dirty="0">
                <a:solidFill>
                  <a:schemeClr val="bg1"/>
                </a:solidFill>
                <a:highlight>
                  <a:srgbClr val="307E36"/>
                </a:highlight>
                <a:latin typeface="文悦新青年体 (非商业使用) W8" pitchFamily="50" charset="-122"/>
                <a:ea typeface="文悦新青年体 (非商业使用) W8" pitchFamily="50" charset="-122"/>
              </a:rPr>
              <a:t>-2023</a:t>
            </a:r>
            <a:r>
              <a:rPr lang="zh-CN" altLang="en-US" sz="2000" i="1" dirty="0">
                <a:solidFill>
                  <a:schemeClr val="bg1"/>
                </a:solidFill>
                <a:highlight>
                  <a:srgbClr val="307E36"/>
                </a:highlight>
                <a:latin typeface="文悦新青年体 (非商业使用) W8" pitchFamily="50" charset="-122"/>
                <a:ea typeface="文悦新青年体 (非商业使用) W8" pitchFamily="50" charset="-122"/>
              </a:rPr>
              <a:t>初春活动新风向标！</a:t>
            </a:r>
            <a:endParaRPr lang="en-US" altLang="zh-CN" sz="2000" i="1" dirty="0">
              <a:solidFill>
                <a:schemeClr val="bg1"/>
              </a:solidFill>
              <a:highlight>
                <a:srgbClr val="307E36"/>
              </a:highlight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279812" y="4720023"/>
            <a:ext cx="3856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000" i="1" dirty="0">
                <a:solidFill>
                  <a:schemeClr val="bg1"/>
                </a:solidFill>
                <a:highlight>
                  <a:srgbClr val="307E36"/>
                </a:highlight>
                <a:latin typeface="文悦新青年体 (非商业使用) W8" pitchFamily="50" charset="-122"/>
                <a:ea typeface="文悦新青年体 (非商业使用) W8" pitchFamily="50" charset="-122"/>
              </a:rPr>
              <a:t>围炉煮茶，下一个“露营热”</a:t>
            </a:r>
            <a:endParaRPr lang="en-US" altLang="zh-CN" sz="2000" i="1" dirty="0">
              <a:solidFill>
                <a:schemeClr val="bg1"/>
              </a:solidFill>
              <a:highlight>
                <a:srgbClr val="307E36"/>
              </a:highlight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055845" y="4791067"/>
            <a:ext cx="5091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——</a:t>
            </a:r>
            <a:r>
              <a:rPr lang="zh-CN" altLang="en-US" sz="14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借势活动线上宣传项目</a:t>
            </a:r>
            <a:r>
              <a:rPr lang="en-US" altLang="zh-CN" sz="14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\</a:t>
            </a:r>
            <a:r>
              <a:rPr lang="zh-CN" altLang="en-US" sz="14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品牌，新中式文化玩转客群社交平台！</a:t>
            </a:r>
            <a:endParaRPr lang="en-US" altLang="zh-CN" sz="1400" i="1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096000" y="1801816"/>
            <a:ext cx="4040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——</a:t>
            </a:r>
            <a:r>
              <a:rPr lang="zh-CN" altLang="en-US" sz="14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周末，约上好友，围炉煮茶，赴一场初春之约！</a:t>
            </a:r>
            <a:endParaRPr lang="en-US" altLang="zh-CN" sz="1400" i="1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27851" y="2156534"/>
            <a:ext cx="8080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80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围炉煮茶闻暖香</a:t>
            </a:r>
            <a:endParaRPr lang="en-US" altLang="zh-CN" sz="8000" i="1" dirty="0">
              <a:latin typeface="文悦新青年体 (非商业使用) W8" pitchFamily="50" charset="-122"/>
              <a:ea typeface="文悦新青年体 (非商业使用) W8" pitchFamily="50" charset="-122"/>
            </a:endParaRPr>
          </a:p>
          <a:p>
            <a:pPr algn="dist"/>
            <a:r>
              <a:rPr lang="zh-CN" altLang="en-US" sz="8000" i="1" dirty="0">
                <a:latin typeface="文悦新青年体 (非商业使用) W8" pitchFamily="50" charset="-122"/>
                <a:ea typeface="文悦新青年体 (非商业使用) W8" pitchFamily="50" charset="-122"/>
              </a:rPr>
              <a:t>且喜人间好时节</a:t>
            </a:r>
            <a:endParaRPr lang="en-US" altLang="zh-CN" sz="8000" i="1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3442996" y="344363"/>
            <a:ext cx="6354147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9917103" y="159697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055845" y="2696693"/>
            <a:ext cx="8080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dirty="0">
                <a:latin typeface="文悦新青年体 (非商业使用) W8" pitchFamily="50" charset="-122"/>
                <a:ea typeface="文悦新青年体 (非商业使用) W8" pitchFamily="50" charset="-122"/>
              </a:rPr>
              <a:t>自在围炉 慢生活</a:t>
            </a:r>
            <a:endParaRPr lang="en-US" altLang="zh-CN" sz="80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995439" y="1820963"/>
            <a:ext cx="3856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活动主题：</a:t>
            </a:r>
            <a:endParaRPr lang="en-US" altLang="zh-CN" sz="2000" i="1" dirty="0">
              <a:solidFill>
                <a:schemeClr val="bg1"/>
              </a:solidFill>
              <a:highlight>
                <a:srgbClr val="307E36"/>
              </a:highlight>
              <a:latin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318759" y="4051530"/>
            <a:ext cx="385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——XXXXX.</a:t>
            </a:r>
            <a:r>
              <a:rPr lang="zh-CN" altLang="en-US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业主初春茶话会</a:t>
            </a:r>
            <a:endParaRPr lang="en-US" altLang="zh-CN" i="1" dirty="0">
              <a:solidFill>
                <a:schemeClr val="bg1"/>
              </a:solidFill>
              <a:highlight>
                <a:srgbClr val="307E36"/>
              </a:highlight>
              <a:latin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38539" y="4883149"/>
            <a:ext cx="6722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i="1" dirty="0">
                <a:latin typeface="+mn-ea"/>
              </a:rPr>
              <a:t>——</a:t>
            </a:r>
            <a:r>
              <a:rPr lang="zh-CN" altLang="en-US" sz="1200" i="1" dirty="0">
                <a:latin typeface="+mn-ea"/>
              </a:rPr>
              <a:t>围炉煮茶，谈笑生趣，把生活过得热气腾腾，这寻常的人间烟火，便是真正的岁月静好！</a:t>
            </a:r>
            <a:endParaRPr lang="en-US" altLang="zh-CN" sz="1200" i="1" dirty="0">
              <a:latin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3114" y="159697"/>
            <a:ext cx="259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latin typeface="+mn-ea"/>
              </a:rPr>
              <a:t>XXXXX</a:t>
            </a:r>
            <a:r>
              <a:rPr lang="zh-CN" altLang="en-US" dirty="0">
                <a:latin typeface="+mn-ea"/>
              </a:rPr>
              <a:t>业主圈层活动</a:t>
            </a:r>
            <a:endParaRPr lang="en-US" altLang="zh-CN" dirty="0">
              <a:latin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176335" y="248408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94868" y="236060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3442996" y="344363"/>
            <a:ext cx="6354147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9917103" y="159697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STOVE</a:t>
            </a:r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－</a:t>
            </a:r>
            <a:r>
              <a:rPr lang="en-US" altLang="zh-CN" sz="2000" dirty="0">
                <a:latin typeface="仿宋" panose="02010609060101010101" pitchFamily="49" charset="-122"/>
                <a:ea typeface="仿宋" panose="02010609060101010101" pitchFamily="49" charset="-122"/>
              </a:rPr>
              <a:t>BOILTEA</a:t>
            </a: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055845" y="2696693"/>
            <a:ext cx="8080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dirty="0">
                <a:latin typeface="文悦新青年体 (非商业使用) W8" pitchFamily="50" charset="-122"/>
                <a:ea typeface="文悦新青年体 (非商业使用) W8" pitchFamily="50" charset="-122"/>
              </a:rPr>
              <a:t>来这儿，请找茶</a:t>
            </a:r>
            <a:endParaRPr lang="en-US" altLang="zh-CN" sz="8000" dirty="0"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995439" y="1820963"/>
            <a:ext cx="3856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备选主题：</a:t>
            </a:r>
            <a:endParaRPr lang="en-US" altLang="zh-CN" sz="2000" i="1" dirty="0">
              <a:solidFill>
                <a:schemeClr val="bg1"/>
              </a:solidFill>
              <a:highlight>
                <a:srgbClr val="307E36"/>
              </a:highlight>
              <a:latin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318759" y="4051530"/>
            <a:ext cx="3856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——XXXXX.</a:t>
            </a:r>
            <a:r>
              <a:rPr lang="zh-CN" altLang="en-US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业主初春茶话会</a:t>
            </a:r>
            <a:endParaRPr lang="en-US" altLang="zh-CN" i="1" dirty="0">
              <a:solidFill>
                <a:schemeClr val="bg1"/>
              </a:solidFill>
              <a:highlight>
                <a:srgbClr val="307E36"/>
              </a:highlight>
              <a:latin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63114" y="159697"/>
            <a:ext cx="259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>
                <a:latin typeface="+mn-ea"/>
              </a:rPr>
              <a:t>XXXXX</a:t>
            </a:r>
            <a:r>
              <a:rPr lang="zh-CN" altLang="en-US" dirty="0">
                <a:latin typeface="+mn-ea"/>
              </a:rPr>
              <a:t>业主圈层活动</a:t>
            </a:r>
            <a:endParaRPr lang="en-US" altLang="zh-CN" dirty="0">
              <a:latin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289492" y="350455"/>
            <a:ext cx="11621132" cy="6168424"/>
            <a:chOff x="527331" y="426686"/>
            <a:chExt cx="11621132" cy="6168424"/>
          </a:xfrm>
        </p:grpSpPr>
        <p:pic>
          <p:nvPicPr>
            <p:cNvPr id="3" name="图片 2" descr="图片包含 徽标&#10;&#10;描述已自动生成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331" y="426686"/>
              <a:ext cx="3469079" cy="6168424"/>
            </a:xfrm>
            <a:prstGeom prst="rect">
              <a:avLst/>
            </a:prstGeom>
          </p:spPr>
        </p:pic>
        <p:pic>
          <p:nvPicPr>
            <p:cNvPr id="5" name="图片 4" descr="文本&#10;&#10;中度可信度描述已自动生成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4" t="8501" r="10741" b="8666"/>
            <a:stretch>
              <a:fillRect/>
            </a:stretch>
          </p:blipFill>
          <p:spPr>
            <a:xfrm>
              <a:off x="4084308" y="426686"/>
              <a:ext cx="4381196" cy="6168424"/>
            </a:xfrm>
            <a:prstGeom prst="rect">
              <a:avLst/>
            </a:prstGeom>
          </p:spPr>
        </p:pic>
        <p:pic>
          <p:nvPicPr>
            <p:cNvPr id="7" name="图片 6" descr="图示&#10;&#10;描述已自动生成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3402" y="426686"/>
              <a:ext cx="3595061" cy="6168424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/>
        </p:nvSpPr>
        <p:spPr>
          <a:xfrm>
            <a:off x="0" y="3228945"/>
            <a:ext cx="2044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活动主</a:t>
            </a:r>
            <a:r>
              <a:rPr lang="en-US" altLang="zh-CN" sz="2000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K</a:t>
            </a:r>
            <a:r>
              <a:rPr lang="zh-CN" altLang="en-US" sz="2000" i="1" dirty="0">
                <a:solidFill>
                  <a:schemeClr val="bg1"/>
                </a:solidFill>
                <a:highlight>
                  <a:srgbClr val="307E36"/>
                </a:highlight>
                <a:latin typeface="+mn-ea"/>
              </a:rPr>
              <a:t>建议</a:t>
            </a:r>
            <a:endParaRPr lang="en-US" altLang="zh-CN" sz="2000" i="1" dirty="0">
              <a:solidFill>
                <a:schemeClr val="bg1"/>
              </a:solidFill>
              <a:highlight>
                <a:srgbClr val="307E36"/>
              </a:highlight>
              <a:latin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17257" y="1901371"/>
            <a:ext cx="7707086" cy="2104572"/>
          </a:xfrm>
          <a:prstGeom prst="rect">
            <a:avLst/>
          </a:prstGeom>
          <a:gradFill flip="none" rotWithShape="1">
            <a:gsLst>
              <a:gs pos="45000">
                <a:srgbClr val="EFEEEC"/>
              </a:gs>
              <a:gs pos="98000">
                <a:srgbClr val="307E36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08001" y="1361829"/>
            <a:ext cx="2512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ln>
                  <a:solidFill>
                    <a:srgbClr val="307E36"/>
                  </a:solidFill>
                </a:ln>
                <a:solidFill>
                  <a:srgbClr val="50A47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CHAPTER</a:t>
            </a:r>
            <a:endParaRPr lang="zh-CN" altLang="en-US" sz="4000" b="1" dirty="0">
              <a:ln>
                <a:solidFill>
                  <a:srgbClr val="307E36"/>
                </a:solidFill>
              </a:ln>
              <a:solidFill>
                <a:srgbClr val="50A47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1002" y="1281079"/>
            <a:ext cx="2736647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0" kern="0" dirty="0">
                <a:latin typeface="宋体" panose="02010600030101010101" pitchFamily="2" charset="-122"/>
                <a:ea typeface="宋体" panose="02010600030101010101" pitchFamily="2" charset="-122"/>
              </a:rPr>
              <a:t>０</a:t>
            </a:r>
            <a:endParaRPr lang="zh-CN" altLang="en-US" sz="19900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453997" y="1299009"/>
            <a:ext cx="2102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9900" kern="0" dirty="0">
                <a:latin typeface="宋体" panose="02010600030101010101" pitchFamily="2" charset="-122"/>
                <a:ea typeface="宋体" panose="02010600030101010101" pitchFamily="2" charset="-122"/>
              </a:rPr>
              <a:t>２</a:t>
            </a:r>
            <a:endParaRPr lang="zh-CN" altLang="en-US" sz="19900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635047" y="1845661"/>
            <a:ext cx="72275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800" i="1" kern="0" dirty="0">
                <a:latin typeface="宋体" panose="02010600030101010101" pitchFamily="2" charset="-122"/>
                <a:ea typeface="宋体" panose="02010600030101010101" pitchFamily="2" charset="-122"/>
              </a:rPr>
              <a:t>现场规划</a:t>
            </a:r>
            <a:endParaRPr lang="zh-CN" altLang="en-US" sz="13800" i="1" kern="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176335" y="6425744"/>
            <a:ext cx="191911" cy="191911"/>
          </a:xfrm>
          <a:prstGeom prst="ellipse">
            <a:avLst/>
          </a:prstGeom>
          <a:solidFill>
            <a:srgbClr val="307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294868" y="6413396"/>
            <a:ext cx="208544" cy="208544"/>
          </a:xfrm>
          <a:prstGeom prst="ellipse">
            <a:avLst/>
          </a:prstGeom>
          <a:noFill/>
          <a:ln w="28575">
            <a:solidFill>
              <a:srgbClr val="307E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/>
          <p:cNvCxnSpPr/>
          <p:nvPr/>
        </p:nvCxnSpPr>
        <p:spPr>
          <a:xfrm>
            <a:off x="778933" y="6521699"/>
            <a:ext cx="11236732" cy="0"/>
          </a:xfrm>
          <a:prstGeom prst="line">
            <a:avLst/>
          </a:prstGeom>
          <a:ln w="57150">
            <a:solidFill>
              <a:srgbClr val="307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ZmNjcyMWQ4NWZkZGVmNGIzZDY5ZmY0ODc1ODExYWE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1506</Words>
  <PresentationFormat>宽屏</PresentationFormat>
  <Paragraphs>220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0" baseType="lpstr">
      <vt:lpstr>Arial</vt:lpstr>
      <vt:lpstr>宋体</vt:lpstr>
      <vt:lpstr>Wingdings</vt:lpstr>
      <vt:lpstr>仿宋</vt:lpstr>
      <vt:lpstr>华文细黑</vt:lpstr>
      <vt:lpstr>华文楷体</vt:lpstr>
      <vt:lpstr>造字工房劲黑（非商用）常规体</vt:lpstr>
      <vt:lpstr>黑体</vt:lpstr>
      <vt:lpstr>文悦新青年体 (非商业使用) W8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2023-02-01T06:01:00Z</dcterms:created>
  <dcterms:modified xsi:type="dcterms:W3CDTF">2024-03-03T11:33:27Z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1866332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D8.0.2</vt:lpwstr>
  </property>
  <property fmtid="{D5CDD505-2E9C-101B-9397-08002B2CF9AE}" pid="5" name="ICV">
    <vt:lpwstr>97F27FA7841043378AAE129BA246B577_12</vt:lpwstr>
  </property>
  <property fmtid="{D5CDD505-2E9C-101B-9397-08002B2CF9AE}" pid="6" name="KSOProductBuildVer">
    <vt:lpwstr>2052-12.1.0.16388</vt:lpwstr>
  </property>
</Properties>
</file>