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713" r:id="rId3"/>
    <p:sldId id="547" r:id="rId4"/>
    <p:sldId id="660" r:id="rId5"/>
    <p:sldId id="599" r:id="rId6"/>
    <p:sldId id="275" r:id="rId7"/>
    <p:sldId id="670" r:id="rId8"/>
    <p:sldId id="671" r:id="rId9"/>
    <p:sldId id="711" r:id="rId10"/>
    <p:sldId id="661" r:id="rId11"/>
    <p:sldId id="659" r:id="rId12"/>
    <p:sldId id="680" r:id="rId13"/>
    <p:sldId id="560" r:id="rId14"/>
    <p:sldId id="583" r:id="rId15"/>
    <p:sldId id="584" r:id="rId16"/>
    <p:sldId id="668" r:id="rId17"/>
    <p:sldId id="662" r:id="rId18"/>
    <p:sldId id="681" r:id="rId19"/>
    <p:sldId id="708" r:id="rId20"/>
    <p:sldId id="683" r:id="rId21"/>
    <p:sldId id="686" r:id="rId22"/>
    <p:sldId id="687" r:id="rId23"/>
    <p:sldId id="688" r:id="rId24"/>
    <p:sldId id="689" r:id="rId25"/>
    <p:sldId id="703" r:id="rId26"/>
    <p:sldId id="690" r:id="rId27"/>
    <p:sldId id="684" r:id="rId28"/>
    <p:sldId id="704" r:id="rId29"/>
    <p:sldId id="694" r:id="rId30"/>
    <p:sldId id="702" r:id="rId31"/>
    <p:sldId id="561" r:id="rId32"/>
    <p:sldId id="691" r:id="rId33"/>
    <p:sldId id="692" r:id="rId34"/>
    <p:sldId id="693" r:id="rId35"/>
    <p:sldId id="685" r:id="rId36"/>
    <p:sldId id="697" r:id="rId37"/>
    <p:sldId id="710" r:id="rId38"/>
    <p:sldId id="698" r:id="rId39"/>
    <p:sldId id="700" r:id="rId40"/>
    <p:sldId id="556" r:id="rId41"/>
    <p:sldId id="696" r:id="rId42"/>
    <p:sldId id="663" r:id="rId43"/>
    <p:sldId id="575" r:id="rId44"/>
    <p:sldId id="576" r:id="rId45"/>
    <p:sldId id="577" r:id="rId46"/>
    <p:sldId id="578" r:id="rId47"/>
    <p:sldId id="714" r:id="rId48"/>
  </p:sldIdLst>
  <p:sldSz cx="12192000" cy="6858000"/>
  <p:notesSz cx="6858000" cy="9144000"/>
  <p:custDataLst>
    <p:tags r:id="rId5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邹庆" initials="邹庆" lastIdx="7" clrIdx="0"/>
  <p:cmAuthor id="1" name="Administrator" initials="A" lastIdx="1" clrIdx="0"/>
  <p:cmAuthor id="2" name="作者" initials="A" lastIdx="0" clrIdx="1"/>
  <p:cmAuthor id="3" name="李丞" initials="李丞" lastIdx="1" clrIdx="3"/>
  <p:cmAuthor id="32" name="盛纵运营小组" initials="Office [32]" lastIdx="1" clrIdx="0"/>
  <p:cmAuthor id="4" name="滕文" initials="滕" lastIdx="4" clrIdx="0"/>
  <p:cmAuthor id="5" name="宪平 孟" initials="宪" lastIdx="1" clrIdx="2"/>
  <p:cmAuthor id="6" name="MSoffice" initials="M" lastIdx="1" clrIdx="2"/>
  <p:cmAuthor id="7" name="李 晶" initials="李" lastIdx="1" clrIdx="4"/>
  <p:cmAuthor id="8" name="姜伟光" initials="姜" lastIdx="1" clrIdx="0"/>
  <p:cmAuthor id="9" name="俞寅达" initials="俞" lastIdx="10" clrIdx="0"/>
  <p:cmAuthor id="10" name="microsoft" initials="m" lastIdx="0" clrIdx="0"/>
  <p:cmAuthor id="11" name="Sheng, Stanley CN ." initials="S" lastIdx="1" clrIdx="0"/>
  <p:cmAuthor id="12" name="孔 融" initials="孔" lastIdx="1" clrIdx="0"/>
  <p:cmAuthor id="13" name="Author" initials="" lastIdx="0" clrIdx="1"/>
  <p:cmAuthor id="14" name="hyh" initials="" lastIdx="7" clrIdx="13"/>
  <p:cmAuthor id="15" name="徐婕" initials="徐" lastIdx="3" clrIdx="14"/>
  <p:cmAuthor id="16" name="李奉" initials="" lastIdx="1" clrIdx="15"/>
  <p:cmAuthor id="17" name="李 彤彤" initials="" lastIdx="1" clrIdx="16"/>
  <p:cmAuthor id="18" name="Microsoft" initials="" lastIdx="1" clrIdx="0"/>
  <p:cmAuthor id="19" name="Katherine Zimoulis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2272D"/>
    <a:srgbClr val="AC0203"/>
    <a:srgbClr val="056C6B"/>
    <a:srgbClr val="BC90DE"/>
    <a:srgbClr val="9A57CD"/>
    <a:srgbClr val="BFC5C9"/>
    <a:srgbClr val="0C2C27"/>
    <a:srgbClr val="F6A0AC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02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4" Type="http://schemas.openxmlformats.org/officeDocument/2006/relationships/tags" Target="tags/tag10.xml"/><Relationship Id="rId53" Type="http://schemas.openxmlformats.org/officeDocument/2006/relationships/commentAuthors" Target="commentAuthors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3.xml"/><Relationship Id="rId49" Type="http://schemas.openxmlformats.org/officeDocument/2006/relationships/notesMaster" Target="notesMasters/notesMaster1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.xml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GIF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GIF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1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GIF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.GIF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.xml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8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1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2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06755" y="2921635"/>
            <a:ext cx="6260465" cy="2325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zh-CN" altLang="en-US" sz="66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</a:rPr>
              <a:t>TO(兔)BE(必)</a:t>
            </a:r>
            <a:endParaRPr lang="zh-CN" altLang="en-US" sz="66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66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</a:rPr>
              <a:t>暴富有财</a:t>
            </a:r>
            <a:endParaRPr lang="zh-CN" altLang="en-US" sz="66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6755" y="5406390"/>
            <a:ext cx="5598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主题游园会</a:t>
            </a:r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/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5080"/>
            <a:ext cx="12192000" cy="6847205"/>
            <a:chOff x="0" y="8"/>
            <a:chExt cx="19200" cy="10783"/>
          </a:xfrm>
        </p:grpSpPr>
        <p:pic>
          <p:nvPicPr>
            <p:cNvPr id="15" name="图片 14" descr="新职富计划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8"/>
              <a:ext cx="19200" cy="10783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627" y="6606"/>
              <a:ext cx="8599" cy="48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en-US" altLang="zh-CN" sz="1400" b="1">
                  <a:solidFill>
                    <a:schemeClr val="bg1"/>
                  </a:solidFill>
                  <a:latin typeface="方正清刻本悦宋简体" panose="020B0502000000000001" charset="-122"/>
                  <a:ea typeface="方正清刻本悦宋简体" panose="020B0502000000000001" charset="-122"/>
                  <a:cs typeface="汉仪铸字招牌黑简" panose="00020600040101010101" charset="-122"/>
                  <a:sym typeface="+mn-ea"/>
                </a:rPr>
                <a:t>THE YEAR END REVIEW AND NEW YEAR PLAN </a:t>
              </a:r>
              <a:endPara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endParaRPr>
            </a:p>
          </p:txBody>
        </p:sp>
        <p:pic>
          <p:nvPicPr>
            <p:cNvPr id="17" name="图片 16" descr="1.20价值海报-0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91" y="3609"/>
              <a:ext cx="2904" cy="2609"/>
            </a:xfrm>
            <a:prstGeom prst="rect">
              <a:avLst/>
            </a:prstGeom>
          </p:spPr>
        </p:pic>
      </p:grpSp>
      <p:sp>
        <p:nvSpPr>
          <p:cNvPr id="4" name="矩形 3"/>
          <p:cNvSpPr/>
          <p:nvPr/>
        </p:nvSpPr>
        <p:spPr>
          <a:xfrm>
            <a:off x="-11430" y="1486535"/>
            <a:ext cx="12220575" cy="441071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sp>
        <p:nvSpPr>
          <p:cNvPr id="5" name="FLYING IMPRESSION FID FEIZHAO    qq:1964271550"/>
          <p:cNvSpPr txBox="1"/>
          <p:nvPr/>
        </p:nvSpPr>
        <p:spPr>
          <a:xfrm>
            <a:off x="5471795" y="-45085"/>
            <a:ext cx="6460490" cy="153162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</p:spPr>
        <p:txBody>
          <a:bodyPr vert="horz"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7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rgbClr val="EB88FF">
                      <a:alpha val="40000"/>
                    </a:srgbClr>
                  </a:glow>
                </a:effectLst>
                <a:latin typeface="汉仪超级战甲W" panose="00020600040101010101" charset="-122"/>
                <a:ea typeface="汉仪超级战甲W" panose="00020600040101010101" charset="-122"/>
                <a:cs typeface="汉仪中简黑简" panose="02010600030101010101" charset="-122"/>
              </a:rPr>
              <a:t>CONT</a:t>
            </a:r>
            <a:r>
              <a:rPr lang="en-US" altLang="zh-CN" sz="7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rgbClr val="007FF7">
                      <a:alpha val="40000"/>
                    </a:srgbClr>
                  </a:glow>
                </a:effectLst>
                <a:latin typeface="汉仪超级战甲W" panose="00020600040101010101" charset="-122"/>
                <a:ea typeface="汉仪超级战甲W" panose="00020600040101010101" charset="-122"/>
                <a:cs typeface="汉仪中简黑简" panose="02010600030101010101" charset="-122"/>
              </a:rPr>
              <a:t>ENT</a:t>
            </a:r>
            <a:r>
              <a:rPr lang="en-US" altLang="zh-CN" sz="7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rgbClr val="EB88FF">
                      <a:alpha val="40000"/>
                    </a:srgbClr>
                  </a:glow>
                </a:effectLst>
                <a:latin typeface="汉仪超级战甲W" panose="00020600040101010101" charset="-122"/>
                <a:ea typeface="汉仪超级战甲W" panose="00020600040101010101" charset="-122"/>
                <a:cs typeface="汉仪中简黑简" panose="02010600030101010101" charset="-122"/>
              </a:rPr>
              <a:t> </a:t>
            </a:r>
            <a:endParaRPr lang="en-US" altLang="zh-CN" sz="72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63500">
                  <a:srgbClr val="EB88FF">
                    <a:alpha val="40000"/>
                  </a:srgbClr>
                </a:glow>
              </a:effectLst>
              <a:latin typeface="汉仪超级战甲W" panose="00020600040101010101" charset="-122"/>
              <a:ea typeface="汉仪超级战甲W" panose="00020600040101010101" charset="-122"/>
              <a:cs typeface="汉仪中简黑简" panose="02010600030101010101" charset="-122"/>
            </a:endParaRPr>
          </a:p>
        </p:txBody>
      </p:sp>
      <p:sp>
        <p:nvSpPr>
          <p:cNvPr id="18" name="稻壳儿原创设计师【幻雨工作室】_4"/>
          <p:cNvSpPr txBox="1">
            <a:spLocks noChangeArrowheads="1"/>
          </p:cNvSpPr>
          <p:nvPr/>
        </p:nvSpPr>
        <p:spPr bwMode="auto">
          <a:xfrm>
            <a:off x="2851150" y="2754630"/>
            <a:ext cx="229362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2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汉仪中简黑简" panose="02010600030101010101" charset="-122"/>
                <a:sym typeface="+mn-ea"/>
              </a:rPr>
              <a:t>活动思考</a:t>
            </a:r>
            <a:endParaRPr lang="zh-CN" altLang="en-US" sz="3200" b="1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  <a:sym typeface="+mn-ea"/>
            </a:endParaRPr>
          </a:p>
        </p:txBody>
      </p:sp>
      <p:sp>
        <p:nvSpPr>
          <p:cNvPr id="27" name="稻壳儿原创设计师【幻雨工作室】_4"/>
          <p:cNvSpPr txBox="1">
            <a:spLocks noChangeArrowheads="1"/>
          </p:cNvSpPr>
          <p:nvPr/>
        </p:nvSpPr>
        <p:spPr bwMode="auto">
          <a:xfrm>
            <a:off x="8124825" y="2754630"/>
            <a:ext cx="229362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2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汉仪中简黑简" panose="02010600030101010101" charset="-122"/>
                <a:sym typeface="+mn-ea"/>
              </a:rPr>
              <a:t>氛围包装</a:t>
            </a:r>
            <a:endParaRPr lang="zh-CN" altLang="en-US" sz="3200" b="1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  <a:sym typeface="+mn-ea"/>
            </a:endParaRPr>
          </a:p>
        </p:txBody>
      </p:sp>
      <p:sp>
        <p:nvSpPr>
          <p:cNvPr id="29" name="稻壳儿原创设计师【幻雨工作室】_4"/>
          <p:cNvSpPr txBox="1">
            <a:spLocks noChangeArrowheads="1"/>
          </p:cNvSpPr>
          <p:nvPr/>
        </p:nvSpPr>
        <p:spPr bwMode="auto">
          <a:xfrm>
            <a:off x="2851150" y="3897630"/>
            <a:ext cx="293624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2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汉仪中简黑简" panose="02010600030101010101" charset="-122"/>
                <a:sym typeface="+mn-ea"/>
              </a:rPr>
              <a:t>活动内容</a:t>
            </a:r>
            <a:endParaRPr lang="zh-CN" altLang="en-US" sz="3200" b="1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  <a:sym typeface="+mn-ea"/>
            </a:endParaRPr>
          </a:p>
        </p:txBody>
      </p:sp>
      <p:sp>
        <p:nvSpPr>
          <p:cNvPr id="33" name="稻壳儿原创设计师【幻雨工作室】_4"/>
          <p:cNvSpPr txBox="1">
            <a:spLocks noChangeArrowheads="1"/>
          </p:cNvSpPr>
          <p:nvPr/>
        </p:nvSpPr>
        <p:spPr bwMode="auto">
          <a:xfrm>
            <a:off x="8124825" y="3897630"/>
            <a:ext cx="2505075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9pPr>
          </a:lstStyle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2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汉仪中简黑简" panose="02010600030101010101" charset="-122"/>
                <a:sym typeface="+mn-ea"/>
              </a:rPr>
              <a:t>执行保障</a:t>
            </a:r>
            <a:endParaRPr lang="zh-CN" altLang="en-US" sz="3200" b="1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  <a:sym typeface="+mn-ea"/>
            </a:endParaRPr>
          </a:p>
        </p:txBody>
      </p:sp>
      <p:sp>
        <p:nvSpPr>
          <p:cNvPr id="42" name="FLYING IMPRESSION FID FEIZHAO    qq:1964271550"/>
          <p:cNvSpPr txBox="1"/>
          <p:nvPr/>
        </p:nvSpPr>
        <p:spPr>
          <a:xfrm>
            <a:off x="1663700" y="2355850"/>
            <a:ext cx="1154430" cy="1170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54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汉仪中简黑简" panose="02010600030101010101" charset="-122"/>
              </a:rPr>
              <a:t>01</a:t>
            </a:r>
            <a:endParaRPr lang="en-US" altLang="zh-CN" sz="5400" b="1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sp>
        <p:nvSpPr>
          <p:cNvPr id="43" name="FLYING IMPRESSION FID FEIZHAO    qq:1964271550"/>
          <p:cNvSpPr txBox="1"/>
          <p:nvPr/>
        </p:nvSpPr>
        <p:spPr>
          <a:xfrm>
            <a:off x="7014210" y="2355850"/>
            <a:ext cx="1154430" cy="1170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54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汉仪中简黑简" panose="02010600030101010101" charset="-122"/>
              </a:rPr>
              <a:t>02</a:t>
            </a:r>
            <a:endParaRPr lang="en-US" altLang="zh-CN" sz="5400" b="1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sp>
        <p:nvSpPr>
          <p:cNvPr id="44" name="FLYING IMPRESSION FID FEIZHAO    qq:1964271550"/>
          <p:cNvSpPr txBox="1"/>
          <p:nvPr/>
        </p:nvSpPr>
        <p:spPr>
          <a:xfrm>
            <a:off x="1663700" y="3566160"/>
            <a:ext cx="1154430" cy="1170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54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汉仪中简黑简" panose="02010600030101010101" charset="-122"/>
              </a:rPr>
              <a:t>03</a:t>
            </a:r>
            <a:endParaRPr lang="en-US" altLang="zh-CN" sz="5400" b="1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sp>
        <p:nvSpPr>
          <p:cNvPr id="45" name="FLYING IMPRESSION FID FEIZHAO    qq:1964271550"/>
          <p:cNvSpPr txBox="1"/>
          <p:nvPr/>
        </p:nvSpPr>
        <p:spPr>
          <a:xfrm>
            <a:off x="7014210" y="3566160"/>
            <a:ext cx="1154430" cy="1170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5400" b="1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汉仪中简黑简" panose="02010600030101010101" charset="-122"/>
              </a:rPr>
              <a:t>04</a:t>
            </a:r>
            <a:endParaRPr lang="en-US" altLang="zh-CN" sz="5400" b="1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6" name="图片 5" descr="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71525" y="11430"/>
            <a:ext cx="1229360" cy="17824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65" name="文本框 18"/>
          <p:cNvSpPr txBox="1"/>
          <p:nvPr/>
        </p:nvSpPr>
        <p:spPr>
          <a:xfrm>
            <a:off x="196850" y="784225"/>
            <a:ext cx="10979150" cy="60610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HAPPY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NEW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YEAR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88250" y="1543050"/>
            <a:ext cx="4197350" cy="377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3650" y="1543050"/>
            <a:ext cx="6324600" cy="3771900"/>
          </a:xfrm>
          <a:prstGeom prst="rect">
            <a:avLst/>
          </a:prstGeom>
          <a:solidFill>
            <a:srgbClr val="C22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8" name="文本框 7"/>
          <p:cNvSpPr txBox="1"/>
          <p:nvPr/>
        </p:nvSpPr>
        <p:spPr>
          <a:xfrm>
            <a:off x="2339975" y="2698750"/>
            <a:ext cx="4381500" cy="13220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80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活动概况</a:t>
            </a:r>
            <a:endParaRPr lang="zh-CN" altLang="en-US" sz="8000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69" name="文本框 8"/>
          <p:cNvSpPr txBox="1"/>
          <p:nvPr/>
        </p:nvSpPr>
        <p:spPr>
          <a:xfrm>
            <a:off x="2536825" y="2271713"/>
            <a:ext cx="377825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dist"/>
            <a:r>
              <a:rPr lang="en-US" altLang="zh-CN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PART 01</a:t>
            </a:r>
            <a:endParaRPr lang="en-US" altLang="zh-CN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70" name="文本框 9"/>
          <p:cNvSpPr txBox="1"/>
          <p:nvPr/>
        </p:nvSpPr>
        <p:spPr>
          <a:xfrm>
            <a:off x="2536825" y="4007168"/>
            <a:ext cx="3865563" cy="30670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dist"/>
            <a:r>
              <a:rPr sz="1400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2023兔年元旦/春节主题游园会</a:t>
            </a:r>
            <a:endParaRPr sz="1400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2" name="图片 1" descr="1.20价值海报-02"/>
          <p:cNvPicPr>
            <a:picLocks noChangeAspect="1"/>
          </p:cNvPicPr>
          <p:nvPr/>
        </p:nvPicPr>
        <p:blipFill>
          <a:blip r:embed="rId2"/>
          <a:srcRect r="9775"/>
          <a:stretch>
            <a:fillRect/>
          </a:stretch>
        </p:blipFill>
        <p:spPr>
          <a:xfrm>
            <a:off x="7588885" y="1470025"/>
            <a:ext cx="3786505" cy="39185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752475" y="1076325"/>
            <a:ext cx="2554986" cy="4562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3761105" y="1750695"/>
            <a:ext cx="7988300" cy="4225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40000"/>
              </a:lnSpc>
            </a:pPr>
            <a:r>
              <a:rPr lang="zh-CN" sz="2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疫情当下</a:t>
            </a:r>
            <a:r>
              <a:rPr sz="2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，</a:t>
            </a:r>
            <a:r>
              <a:rPr lang="zh-CN" sz="2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生活中，</a:t>
            </a:r>
            <a:r>
              <a:rPr sz="2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难免遇到现金不足的困境</a:t>
            </a:r>
            <a:endParaRPr sz="2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  <a:p>
            <a:pPr algn="l" fontAlgn="auto">
              <a:lnSpc>
                <a:spcPct val="140000"/>
              </a:lnSpc>
            </a:pPr>
            <a:r>
              <a:rPr sz="2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此时如果有一张“机会卡”</a:t>
            </a:r>
            <a:endParaRPr sz="2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  <a:p>
            <a:pPr algn="l" fontAlgn="auto">
              <a:lnSpc>
                <a:spcPct val="140000"/>
              </a:lnSpc>
            </a:pPr>
            <a:r>
              <a:rPr sz="2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说不定就能翻转命运</a:t>
            </a:r>
            <a:endParaRPr sz="2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  <a:p>
            <a:pPr algn="l" fontAlgn="auto">
              <a:lnSpc>
                <a:spcPct val="140000"/>
              </a:lnSpc>
            </a:pPr>
            <a:r>
              <a:rPr sz="2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当然努力必然不是白费的</a:t>
            </a:r>
            <a:endParaRPr sz="2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  <a:p>
            <a:pPr algn="l" fontAlgn="auto">
              <a:lnSpc>
                <a:spcPct val="140000"/>
              </a:lnSpc>
            </a:pPr>
            <a:r>
              <a:rPr sz="2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经济的独立，才是自信的开始</a:t>
            </a:r>
            <a:endParaRPr sz="2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  <a:p>
            <a:pPr algn="l" fontAlgn="auto">
              <a:lnSpc>
                <a:spcPct val="140000"/>
              </a:lnSpc>
            </a:pPr>
            <a:r>
              <a:rPr sz="2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那是我们一直都梦想的成功喜悦</a:t>
            </a:r>
            <a:endParaRPr sz="2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  <a:p>
            <a:pPr algn="l" fontAlgn="auto">
              <a:lnSpc>
                <a:spcPct val="140000"/>
              </a:lnSpc>
            </a:pPr>
            <a:endParaRPr sz="2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  <a:p>
            <a:pPr algn="l" fontAlgn="auto">
              <a:lnSpc>
                <a:spcPct val="140000"/>
              </a:lnSpc>
            </a:pPr>
            <a:endParaRPr sz="2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3" name="图片 2" descr="1.20价值海报-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803005" y="3908425"/>
            <a:ext cx="3388995" cy="3164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3600" y="3266440"/>
            <a:ext cx="7693660" cy="2546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32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大亨兔有钱先生亲自准备了</a:t>
            </a:r>
            <a:endParaRPr sz="32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  <a:p>
            <a:pPr algn="l">
              <a:lnSpc>
                <a:spcPct val="140000"/>
              </a:lnSpc>
            </a:pPr>
            <a:r>
              <a:rPr sz="32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TO BE“暴富有财”的机会</a:t>
            </a:r>
            <a:endParaRPr sz="32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  <a:p>
            <a:pPr algn="l">
              <a:lnSpc>
                <a:spcPct val="140000"/>
              </a:lnSpc>
            </a:pPr>
            <a:r>
              <a:rPr sz="32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新的一年啥也不说了，一定要狠狠爱自己~</a:t>
            </a:r>
            <a:endParaRPr sz="32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  <a:p>
            <a:pPr algn="l">
              <a:lnSpc>
                <a:spcPct val="140000"/>
              </a:lnSpc>
              <a:buClrTx/>
              <a:buSzTx/>
              <a:buFontTx/>
            </a:pP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您的好运正在派件中，一起感受他的人生巅峰时刻吧！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63600" y="1489710"/>
            <a:ext cx="74110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</a:rPr>
              <a:t>TO(</a:t>
            </a:r>
            <a:r>
              <a:rPr kumimoji="1" lang="zh-CN" altLang="en-US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</a:rPr>
              <a:t>兔</a:t>
            </a:r>
            <a:r>
              <a:rPr kumimoji="1" lang="en-US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  <a:sym typeface="+mn-ea"/>
              </a:rPr>
              <a:t>)</a:t>
            </a:r>
            <a:r>
              <a:rPr kumimoji="1" lang="en-US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</a:rPr>
              <a:t>BE</a:t>
            </a:r>
            <a:r>
              <a:rPr kumimoji="1" lang="en-US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  <a:sym typeface="+mn-ea"/>
              </a:rPr>
              <a:t>(</a:t>
            </a:r>
            <a:r>
              <a:rPr kumimoji="1" lang="zh-CN" altLang="en-US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</a:rPr>
              <a:t>必</a:t>
            </a:r>
            <a:r>
              <a:rPr kumimoji="1" lang="en-US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  <a:sym typeface="+mn-ea"/>
              </a:rPr>
              <a:t>)</a:t>
            </a:r>
            <a:r>
              <a:rPr kumimoji="1" lang="zh-CN" altLang="en-US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</a:rPr>
              <a:t>暴富</a:t>
            </a:r>
            <a:endParaRPr kumimoji="1" lang="zh-CN" altLang="en-US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Phosphate Inline" panose="02000506050000020004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63698" y="2580010"/>
            <a:ext cx="380047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b="1" dirty="0">
                <a:solidFill>
                  <a:schemeClr val="bg2">
                    <a:lumMod val="9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</a:rPr>
              <a:t>CHINA</a:t>
            </a:r>
            <a:r>
              <a:rPr kumimoji="1" lang="zh-CN" altLang="en-US" sz="3600" b="1" dirty="0">
                <a:solidFill>
                  <a:schemeClr val="bg2">
                    <a:lumMod val="9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</a:rPr>
              <a:t> </a:t>
            </a:r>
            <a:r>
              <a:rPr kumimoji="1" lang="en-US" altLang="zh-CN" sz="3600" b="1" dirty="0">
                <a:solidFill>
                  <a:schemeClr val="bg2">
                    <a:lumMod val="9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</a:rPr>
              <a:t>TRENDY</a:t>
            </a:r>
            <a:endParaRPr lang="zh-CN" altLang="en-US" sz="1000" b="1" dirty="0">
              <a:solidFill>
                <a:schemeClr val="bg2">
                  <a:lumMod val="9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65298" y="774070"/>
            <a:ext cx="2011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Phosphate Inline" panose="02000506050000020004" pitchFamily="2" charset="0"/>
              </a:rPr>
              <a:t>何以解忧</a:t>
            </a:r>
            <a:endParaRPr kumimoji="1" lang="en-US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Phosphate Inline" panose="02000506050000020004" pitchFamily="2" charset="0"/>
            </a:endParaRPr>
          </a:p>
        </p:txBody>
      </p:sp>
      <p:pic>
        <p:nvPicPr>
          <p:cNvPr id="16" name="图片 15" descr="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6210" y="2296795"/>
            <a:ext cx="3145790" cy="4561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8875395" y="504825"/>
            <a:ext cx="2802255" cy="5429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637177" y="1920079"/>
            <a:ext cx="8326091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150" indent="-311150" defTabSz="24892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活动主题：TO(兔)BE(必)暴富有财</a:t>
            </a:r>
            <a:endParaRPr lang="zh-CN" altLang="en-US" sz="240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  <a:p>
            <a:pPr indent="0" defTabSz="248920">
              <a:lnSpc>
                <a:spcPct val="20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 ——2023兔年元旦/春节主题游园会/嘉年华</a:t>
            </a:r>
            <a:endParaRPr lang="zh-CN" altLang="en-US" sz="240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  <a:p>
            <a:pPr marL="311150" indent="-311150" defTabSz="24892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活动时间：2023年1月-2月</a:t>
            </a:r>
            <a:endParaRPr lang="zh-CN" altLang="en-US" sz="240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  <a:p>
            <a:pPr marL="311150" indent="-311150" defTabSz="24892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活动地点：某商业地产、住宅地产项目营销中心</a:t>
            </a:r>
            <a:endParaRPr lang="zh-CN" altLang="en-US" sz="240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  <a:p>
            <a:pPr marL="311150" indent="-311150" defTabSz="24892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活动内容：萌兔新致富之旅</a:t>
            </a:r>
            <a:endParaRPr lang="zh-CN" altLang="en-US" sz="240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09933" y="911116"/>
            <a:ext cx="2210457" cy="593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48920">
              <a:defRPr/>
            </a:pPr>
            <a:r>
              <a:rPr lang="zh-CN" altLang="en-US" sz="3265" dirty="0">
                <a:solidFill>
                  <a:srgbClr val="FFD767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活动概况</a:t>
            </a:r>
            <a:endParaRPr lang="zh-CN" altLang="en-US" sz="3265" dirty="0">
              <a:solidFill>
                <a:srgbClr val="FFD767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8821" y="712790"/>
            <a:ext cx="33037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48920">
              <a:defRPr/>
            </a:pPr>
            <a:r>
              <a:rPr lang="en-US" altLang="zh-CN" sz="4400" b="1" dirty="0">
                <a:solidFill>
                  <a:srgbClr val="FFD767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BrowalliaUPC" panose="020B0604020202020204" pitchFamily="34" charset="-34"/>
              </a:rPr>
              <a:t>OBJECTIVE</a:t>
            </a:r>
            <a:endParaRPr lang="en-US" altLang="zh-CN" sz="4400" b="1" dirty="0">
              <a:solidFill>
                <a:srgbClr val="FFD767"/>
              </a:solidFill>
              <a:latin typeface="方正清刻本悦宋简体" panose="020B0502000000000001" charset="-122"/>
              <a:ea typeface="方正清刻本悦宋简体" panose="020B0502000000000001" charset="-122"/>
              <a:cs typeface="BrowalliaUPC" panose="020B0604020202020204" pitchFamily="34" charset="-34"/>
            </a:endParaRPr>
          </a:p>
        </p:txBody>
      </p:sp>
      <p:cxnSp>
        <p:nvCxnSpPr>
          <p:cNvPr id="2" name="直接连接符 18"/>
          <p:cNvCxnSpPr/>
          <p:nvPr/>
        </p:nvCxnSpPr>
        <p:spPr>
          <a:xfrm>
            <a:off x="651145" y="1624067"/>
            <a:ext cx="4838202" cy="0"/>
          </a:xfrm>
          <a:prstGeom prst="line">
            <a:avLst/>
          </a:prstGeom>
          <a:ln w="63500">
            <a:solidFill>
              <a:srgbClr val="FFD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46430" y="1863090"/>
            <a:ext cx="8609965" cy="4310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150" indent="-311150" defTabSz="24892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96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品牌层面的提升</a:t>
            </a:r>
            <a:endParaRPr lang="zh-CN" altLang="en-US" sz="196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  <a:p>
            <a:pPr defTabSz="248920">
              <a:lnSpc>
                <a:spcPct val="200000"/>
              </a:lnSpc>
              <a:defRPr/>
            </a:pPr>
            <a:r>
              <a:rPr lang="zh-CN" altLang="en-US" sz="196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助力兔年元旦、春节节点，做一场有创意的主题活动，提升项目知名度和美誉度。</a:t>
            </a:r>
            <a:endParaRPr lang="zh-CN" altLang="en-US" sz="196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  <a:p>
            <a:pPr marL="311150" indent="-311150" defTabSz="24892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96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制造活动氛围和人气</a:t>
            </a:r>
            <a:endParaRPr lang="zh-CN" altLang="en-US" sz="196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  <a:p>
            <a:pPr defTabSz="248920">
              <a:lnSpc>
                <a:spcPct val="200000"/>
              </a:lnSpc>
              <a:defRPr/>
            </a:pPr>
            <a:r>
              <a:rPr lang="zh-CN" altLang="en-US" sz="196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提升营销中心人气，增加品牌美誉度，制造氛围促进成交。</a:t>
            </a:r>
            <a:endParaRPr lang="zh-CN" altLang="en-US" sz="196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  <a:p>
            <a:pPr marL="311150" indent="-311150" defTabSz="24892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96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扩大品牌传播影响力</a:t>
            </a:r>
            <a:endParaRPr lang="zh-CN" altLang="en-US" sz="196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  <a:p>
            <a:pPr defTabSz="248920">
              <a:lnSpc>
                <a:spcPct val="200000"/>
              </a:lnSpc>
              <a:defRPr/>
            </a:pPr>
            <a:r>
              <a:rPr lang="zh-CN" altLang="en-US" sz="196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通过本次活动嫁接宣发平台进行广泛宣传，再次拉动销售和宣传力度，</a:t>
            </a:r>
            <a:endParaRPr lang="en-US" altLang="zh-CN" sz="196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  <a:p>
            <a:pPr defTabSz="248920">
              <a:lnSpc>
                <a:spcPct val="200000"/>
              </a:lnSpc>
              <a:defRPr/>
            </a:pPr>
            <a:r>
              <a:rPr lang="zh-CN" altLang="en-US" sz="1960" dirty="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进行口口相传，持续为项目挖掘新客户。</a:t>
            </a:r>
            <a:endParaRPr lang="zh-CN" altLang="en-US" sz="1960" dirty="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09933" y="911116"/>
            <a:ext cx="2210457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48920">
              <a:defRPr/>
            </a:pPr>
            <a:r>
              <a:rPr lang="zh-CN" altLang="en-US" sz="3265" dirty="0">
                <a:solidFill>
                  <a:srgbClr val="FFD767"/>
                </a:solidFill>
                <a:latin typeface="方正清刻本悦宋简体" panose="020B0502000000000001" charset="-122"/>
                <a:ea typeface="方正清刻本悦宋简体" panose="020B0502000000000001" charset="-122"/>
              </a:rPr>
              <a:t>活动目的</a:t>
            </a:r>
            <a:endParaRPr lang="zh-CN" altLang="en-US" sz="3265" dirty="0">
              <a:solidFill>
                <a:srgbClr val="FFD767"/>
              </a:solidFill>
              <a:latin typeface="方正清刻本悦宋简体" panose="020B0502000000000001" charset="-122"/>
              <a:ea typeface="方正清刻本悦宋简体" panose="020B05020000000000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8821" y="712790"/>
            <a:ext cx="33037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48920">
              <a:defRPr/>
            </a:pPr>
            <a:r>
              <a:rPr lang="en-US" altLang="zh-CN" sz="4400" b="1" dirty="0">
                <a:solidFill>
                  <a:srgbClr val="FFD767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BrowalliaUPC" panose="020B0604020202020204" pitchFamily="34" charset="-34"/>
              </a:rPr>
              <a:t>OBJECTIVE</a:t>
            </a:r>
            <a:endParaRPr lang="en-US" altLang="zh-CN" sz="4400" b="1" dirty="0">
              <a:solidFill>
                <a:srgbClr val="FFD767"/>
              </a:solidFill>
              <a:latin typeface="方正清刻本悦宋简体" panose="020B0502000000000001" charset="-122"/>
              <a:ea typeface="方正清刻本悦宋简体" panose="020B0502000000000001" charset="-122"/>
              <a:cs typeface="BrowalliaUPC" panose="020B0604020202020204" pitchFamily="34" charset="-34"/>
            </a:endParaRPr>
          </a:p>
        </p:txBody>
      </p:sp>
      <p:cxnSp>
        <p:nvCxnSpPr>
          <p:cNvPr id="2" name="直接连接符 18"/>
          <p:cNvCxnSpPr/>
          <p:nvPr/>
        </p:nvCxnSpPr>
        <p:spPr>
          <a:xfrm>
            <a:off x="651145" y="1624067"/>
            <a:ext cx="4838202" cy="0"/>
          </a:xfrm>
          <a:prstGeom prst="line">
            <a:avLst/>
          </a:prstGeom>
          <a:ln w="63500">
            <a:solidFill>
              <a:srgbClr val="FFD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椭圆 19"/>
          <p:cNvSpPr/>
          <p:nvPr/>
        </p:nvSpPr>
        <p:spPr>
          <a:xfrm>
            <a:off x="8291830" y="2097405"/>
            <a:ext cx="1104900" cy="1104900"/>
          </a:xfrm>
          <a:prstGeom prst="ellipse">
            <a:avLst/>
          </a:prstGeom>
          <a:solidFill>
            <a:srgbClr val="438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635943" y="2097405"/>
            <a:ext cx="1104900" cy="1104900"/>
          </a:xfrm>
          <a:prstGeom prst="ellipse">
            <a:avLst/>
          </a:prstGeom>
          <a:solidFill>
            <a:srgbClr val="438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954655" y="2097405"/>
            <a:ext cx="1104900" cy="1104900"/>
          </a:xfrm>
          <a:prstGeom prst="ellipse">
            <a:avLst/>
          </a:prstGeom>
          <a:solidFill>
            <a:srgbClr val="438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293" name="文本框 7"/>
          <p:cNvSpPr txBox="1"/>
          <p:nvPr/>
        </p:nvSpPr>
        <p:spPr>
          <a:xfrm>
            <a:off x="1704023" y="563880"/>
            <a:ext cx="8968740" cy="10153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dist"/>
            <a:r>
              <a:rPr lang="zh-CN" altLang="en-US" sz="66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TO(兔)BE(必)暴富有财</a:t>
            </a:r>
            <a:endParaRPr lang="zh-CN" altLang="en-US" sz="66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294" name="文本框 3"/>
          <p:cNvSpPr txBox="1"/>
          <p:nvPr/>
        </p:nvSpPr>
        <p:spPr>
          <a:xfrm>
            <a:off x="0" y="5702300"/>
            <a:ext cx="12192000" cy="398780"/>
          </a:xfrm>
          <a:prstGeom prst="rect">
            <a:avLst/>
          </a:prstGeom>
          <a:solidFill>
            <a:srgbClr val="FFCD6B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dist"/>
            <a:r>
              <a:rPr lang="en-US" altLang="zh-CN" sz="2000" b="1" dirty="0">
                <a:solidFill>
                  <a:srgbClr val="C0423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2023</a:t>
            </a:r>
            <a:r>
              <a:rPr lang="zh-CN" altLang="en-US" sz="2000" b="1" dirty="0">
                <a:solidFill>
                  <a:srgbClr val="C0423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一起TO(兔)BE(必)暴富有财！</a:t>
            </a:r>
            <a:endParaRPr lang="zh-CN" altLang="en-US" sz="2000" b="1" dirty="0">
              <a:solidFill>
                <a:srgbClr val="C0423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295" name="文本框 5"/>
          <p:cNvSpPr txBox="1"/>
          <p:nvPr/>
        </p:nvSpPr>
        <p:spPr>
          <a:xfrm>
            <a:off x="2178368" y="3516630"/>
            <a:ext cx="2655887" cy="61531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钱兔无量</a:t>
            </a:r>
            <a:endParaRPr lang="zh-CN" altLang="en-US" sz="40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7" name="文本框 8"/>
          <p:cNvSpPr txBox="1"/>
          <p:nvPr/>
        </p:nvSpPr>
        <p:spPr>
          <a:xfrm>
            <a:off x="4861243" y="3516630"/>
            <a:ext cx="2655887" cy="61531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兔运当头</a:t>
            </a:r>
            <a:endParaRPr lang="zh-CN" altLang="en-US" sz="40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8" name="文本框 12"/>
          <p:cNvSpPr txBox="1"/>
          <p:nvPr/>
        </p:nvSpPr>
        <p:spPr>
          <a:xfrm>
            <a:off x="7517130" y="3516630"/>
            <a:ext cx="2654300" cy="61531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zh-CN" sz="40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兔个乐呵</a:t>
            </a:r>
            <a:endParaRPr lang="zh-CN" altLang="zh-CN" sz="40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299" name="文本框 13"/>
          <p:cNvSpPr txBox="1"/>
          <p:nvPr/>
        </p:nvSpPr>
        <p:spPr>
          <a:xfrm>
            <a:off x="2721293" y="2198688"/>
            <a:ext cx="1570037" cy="83058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暴富</a:t>
            </a:r>
            <a:endParaRPr lang="zh-CN" altLang="en-US" sz="54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301" name="文本框 15"/>
          <p:cNvSpPr txBox="1"/>
          <p:nvPr/>
        </p:nvSpPr>
        <p:spPr>
          <a:xfrm>
            <a:off x="5402580" y="2198688"/>
            <a:ext cx="1571625" cy="83058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54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好运</a:t>
            </a:r>
            <a:endParaRPr lang="zh-CN" altLang="en-US" sz="54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302" name="文本框 16"/>
          <p:cNvSpPr txBox="1"/>
          <p:nvPr/>
        </p:nvSpPr>
        <p:spPr>
          <a:xfrm>
            <a:off x="8058468" y="2198688"/>
            <a:ext cx="1570037" cy="83058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常乐</a:t>
            </a:r>
            <a:endParaRPr lang="zh-CN" altLang="en-US" sz="54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7067" y="4675505"/>
            <a:ext cx="110642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80"/>
              </a:spcBef>
            </a:pPr>
            <a:r>
              <a:rPr 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新年TO签、脱单锦鲤、一片曙光、霉运粉碎机、好运货柜、好运占卜星</a:t>
            </a:r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···2023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兔运当头，让你时来运转！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00869" y="4307205"/>
            <a:ext cx="111766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80"/>
              </a:spcBef>
            </a:pPr>
            <a:r>
              <a:rPr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不劳而富屋</a:t>
            </a:r>
            <a:r>
              <a:rPr 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、潮流账单、大富翁</a:t>
            </a:r>
            <a:r>
              <a:rPr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转盘</a:t>
            </a:r>
            <a:r>
              <a:rPr 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、</a:t>
            </a:r>
            <a:r>
              <a:rPr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第一桶金</a:t>
            </a:r>
            <a:r>
              <a:rPr 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、暴富池、首富银行</a:t>
            </a:r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···2023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钱兔无量，让你一夜暴富！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0869" y="5013960"/>
            <a:ext cx="11176635" cy="3956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>
              <a:lnSpc>
                <a:spcPct val="110000"/>
              </a:lnSpc>
            </a:pPr>
            <a:r>
              <a:rPr 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兔个乐呵、发奋兔强、扬眉兔气、百兽送福、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开疆拓兔、</a:t>
            </a:r>
            <a:r>
              <a:rPr 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感恩兔报</a:t>
            </a:r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···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，</a:t>
            </a:r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兔个乐呵，让你兔围而出！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65" name="文本框 18"/>
          <p:cNvSpPr txBox="1"/>
          <p:nvPr/>
        </p:nvSpPr>
        <p:spPr>
          <a:xfrm>
            <a:off x="196850" y="784225"/>
            <a:ext cx="10979150" cy="60610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HAPPY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NEW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YEAR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88250" y="1543050"/>
            <a:ext cx="4197350" cy="377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3650" y="1543050"/>
            <a:ext cx="6324600" cy="3771900"/>
          </a:xfrm>
          <a:prstGeom prst="rect">
            <a:avLst/>
          </a:prstGeom>
          <a:solidFill>
            <a:srgbClr val="C22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8" name="文本框 7"/>
          <p:cNvSpPr txBox="1"/>
          <p:nvPr/>
        </p:nvSpPr>
        <p:spPr>
          <a:xfrm>
            <a:off x="2339975" y="2698750"/>
            <a:ext cx="4381500" cy="13220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80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氛围包装</a:t>
            </a:r>
            <a:endParaRPr lang="zh-CN" altLang="en-US" sz="8000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69" name="文本框 8"/>
          <p:cNvSpPr txBox="1"/>
          <p:nvPr/>
        </p:nvSpPr>
        <p:spPr>
          <a:xfrm>
            <a:off x="2536825" y="2271713"/>
            <a:ext cx="377825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dist"/>
            <a:r>
              <a:rPr lang="en-US" altLang="zh-CN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PART 04</a:t>
            </a:r>
            <a:endParaRPr lang="en-US" altLang="zh-CN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70" name="文本框 9"/>
          <p:cNvSpPr txBox="1"/>
          <p:nvPr/>
        </p:nvSpPr>
        <p:spPr>
          <a:xfrm>
            <a:off x="2536825" y="4007168"/>
            <a:ext cx="3865563" cy="30670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dist"/>
            <a:r>
              <a:rPr sz="1400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2023兔年元旦/春节主题游园会</a:t>
            </a:r>
            <a:endParaRPr sz="1400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2" name="图片 1" descr="1.20价值海报-02"/>
          <p:cNvPicPr>
            <a:picLocks noChangeAspect="1"/>
          </p:cNvPicPr>
          <p:nvPr/>
        </p:nvPicPr>
        <p:blipFill>
          <a:blip r:embed="rId2"/>
          <a:srcRect r="9775"/>
          <a:stretch>
            <a:fillRect/>
          </a:stretch>
        </p:blipFill>
        <p:spPr>
          <a:xfrm>
            <a:off x="7588885" y="1470025"/>
            <a:ext cx="3786505" cy="3918585"/>
          </a:xfrm>
          <a:prstGeom prst="rect">
            <a:avLst/>
          </a:prstGeom>
        </p:spPr>
      </p:pic>
      <p:pic>
        <p:nvPicPr>
          <p:cNvPr id="3" name="图片 2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63650" y="3532505"/>
            <a:ext cx="1229360" cy="17824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altLang="en-US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兔临春境</a:t>
            </a:r>
            <a:endParaRPr lang="zh-CN" altLang="en-US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30" y="1189355"/>
            <a:ext cx="10406380" cy="51123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5785" y="6301740"/>
            <a:ext cx="114649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新的一年，现场结合兔年元素，设置主题新年迎宾美陈，增加新年氛围。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altLang="en-US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暴富清单</a:t>
            </a:r>
            <a:endParaRPr lang="zh-CN" altLang="en-US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2286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88315" y="1344930"/>
            <a:ext cx="11319510" cy="4763135"/>
            <a:chOff x="788" y="2163"/>
            <a:chExt cx="13208" cy="5558"/>
          </a:xfrm>
        </p:grpSpPr>
        <p:pic>
          <p:nvPicPr>
            <p:cNvPr id="102" name="图片 101"/>
            <p:cNvPicPr/>
            <p:nvPr/>
          </p:nvPicPr>
          <p:blipFill>
            <a:blip r:embed="rId4"/>
            <a:srcRect l="3620" t="4724" r="53389" b="3786"/>
            <a:stretch>
              <a:fillRect/>
            </a:stretch>
          </p:blipFill>
          <p:spPr>
            <a:xfrm>
              <a:off x="788" y="2163"/>
              <a:ext cx="4643" cy="555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50" y="2163"/>
              <a:ext cx="8446" cy="5555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488315" y="6108065"/>
            <a:ext cx="114649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活动前征集暴富之路的经验方法，现场设置暴富清单，为大家的暴富之路添砖添瓦。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好运加油站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98145" y="6111875"/>
            <a:ext cx="114649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现场来宾，按下好运按钮，出现随机寓意好的词汇，吸引来宾现场合影留念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44" name="图片 143"/>
          <p:cNvPicPr/>
          <p:nvPr/>
        </p:nvPicPr>
        <p:blipFill>
          <a:blip r:embed="rId4"/>
          <a:srcRect t="11946" b="5640"/>
          <a:stretch>
            <a:fillRect/>
          </a:stretch>
        </p:blipFill>
        <p:spPr>
          <a:xfrm>
            <a:off x="213360" y="1105535"/>
            <a:ext cx="11737340" cy="49422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守株待兔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9060" y="3353435"/>
            <a:ext cx="2567940" cy="152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3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结合时下最流行路牌美陈，设置欢迎归家主题堆头，吸引外地返家的客户在此合影留念。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41" name="图片 140"/>
          <p:cNvPicPr/>
          <p:nvPr/>
        </p:nvPicPr>
        <p:blipFill>
          <a:blip r:embed="rId4"/>
          <a:stretch>
            <a:fillRect/>
          </a:stretch>
        </p:blipFill>
        <p:spPr>
          <a:xfrm>
            <a:off x="2666365" y="1167765"/>
            <a:ext cx="9364345" cy="52654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时来运转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601835" y="2868295"/>
            <a:ext cx="2567940" cy="2249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3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设置时来运转装置，转动把手，随机展示新年兔子，根据兔子的颜色个数，兑换新年礼品，营造喜庆吉祥的中国年氛围。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43" name="图片 142"/>
          <p:cNvPicPr/>
          <p:nvPr/>
        </p:nvPicPr>
        <p:blipFill>
          <a:blip r:embed="rId4"/>
          <a:srcRect t="10255" b="9413"/>
          <a:stretch>
            <a:fillRect/>
          </a:stretch>
        </p:blipFill>
        <p:spPr>
          <a:xfrm>
            <a:off x="226695" y="1242695"/>
            <a:ext cx="9375140" cy="47612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altLang="en-US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卷兔重来</a:t>
            </a:r>
            <a:endParaRPr lang="zh-CN" altLang="en-US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t="13294"/>
          <a:stretch>
            <a:fillRect/>
          </a:stretch>
        </p:blipFill>
        <p:spPr>
          <a:xfrm>
            <a:off x="146050" y="1137285"/>
            <a:ext cx="11884025" cy="5527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65" name="文本框 18"/>
          <p:cNvSpPr txBox="1"/>
          <p:nvPr/>
        </p:nvSpPr>
        <p:spPr>
          <a:xfrm>
            <a:off x="196850" y="784225"/>
            <a:ext cx="10979150" cy="60610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HAPPY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NEW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YEAR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88250" y="1543050"/>
            <a:ext cx="4197350" cy="377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3650" y="1543050"/>
            <a:ext cx="6324600" cy="3771900"/>
          </a:xfrm>
          <a:prstGeom prst="rect">
            <a:avLst/>
          </a:prstGeom>
          <a:solidFill>
            <a:srgbClr val="C22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8" name="文本框 7"/>
          <p:cNvSpPr txBox="1"/>
          <p:nvPr/>
        </p:nvSpPr>
        <p:spPr>
          <a:xfrm>
            <a:off x="2339975" y="2698750"/>
            <a:ext cx="4381500" cy="13220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80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活动内容</a:t>
            </a:r>
            <a:endParaRPr lang="zh-CN" altLang="en-US" sz="8000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69" name="文本框 8"/>
          <p:cNvSpPr txBox="1"/>
          <p:nvPr/>
        </p:nvSpPr>
        <p:spPr>
          <a:xfrm>
            <a:off x="2536825" y="2271713"/>
            <a:ext cx="377825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dist"/>
            <a:r>
              <a:rPr lang="en-US" altLang="zh-CN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PART 04</a:t>
            </a:r>
            <a:endParaRPr lang="en-US" altLang="zh-CN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70" name="文本框 9"/>
          <p:cNvSpPr txBox="1"/>
          <p:nvPr/>
        </p:nvSpPr>
        <p:spPr>
          <a:xfrm>
            <a:off x="2536825" y="4007168"/>
            <a:ext cx="3865563" cy="30670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dist"/>
            <a:r>
              <a:rPr sz="1400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2023兔年元旦/春节主题游园会</a:t>
            </a:r>
            <a:endParaRPr sz="1400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2" name="图片 1" descr="1.20价值海报-02"/>
          <p:cNvPicPr>
            <a:picLocks noChangeAspect="1"/>
          </p:cNvPicPr>
          <p:nvPr/>
        </p:nvPicPr>
        <p:blipFill>
          <a:blip r:embed="rId2"/>
          <a:srcRect r="9775"/>
          <a:stretch>
            <a:fillRect/>
          </a:stretch>
        </p:blipFill>
        <p:spPr>
          <a:xfrm>
            <a:off x="7588885" y="1470025"/>
            <a:ext cx="3786505" cy="39185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椭圆 19"/>
          <p:cNvSpPr/>
          <p:nvPr/>
        </p:nvSpPr>
        <p:spPr>
          <a:xfrm>
            <a:off x="8086725" y="2593975"/>
            <a:ext cx="1104900" cy="1104900"/>
          </a:xfrm>
          <a:prstGeom prst="ellipse">
            <a:avLst/>
          </a:prstGeom>
          <a:solidFill>
            <a:srgbClr val="438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430838" y="2593975"/>
            <a:ext cx="1104900" cy="1104900"/>
          </a:xfrm>
          <a:prstGeom prst="ellipse">
            <a:avLst/>
          </a:prstGeom>
          <a:solidFill>
            <a:srgbClr val="438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749550" y="2593975"/>
            <a:ext cx="1104900" cy="1104900"/>
          </a:xfrm>
          <a:prstGeom prst="ellipse">
            <a:avLst/>
          </a:prstGeom>
          <a:solidFill>
            <a:srgbClr val="438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293" name="文本框 7"/>
          <p:cNvSpPr txBox="1"/>
          <p:nvPr/>
        </p:nvSpPr>
        <p:spPr>
          <a:xfrm>
            <a:off x="1498918" y="1060450"/>
            <a:ext cx="8968740" cy="10153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dist"/>
            <a:r>
              <a:rPr lang="zh-CN" altLang="en-US" sz="66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TO(兔)BE(必)暴富有财</a:t>
            </a:r>
            <a:endParaRPr lang="zh-CN" altLang="en-US" sz="66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294" name="文本框 3"/>
          <p:cNvSpPr txBox="1"/>
          <p:nvPr/>
        </p:nvSpPr>
        <p:spPr>
          <a:xfrm>
            <a:off x="0" y="5702300"/>
            <a:ext cx="12192000" cy="398780"/>
          </a:xfrm>
          <a:prstGeom prst="rect">
            <a:avLst/>
          </a:prstGeom>
          <a:solidFill>
            <a:srgbClr val="FFCD6B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dist"/>
            <a:r>
              <a:rPr lang="en-US" altLang="zh-CN" sz="2000" b="1" dirty="0">
                <a:solidFill>
                  <a:srgbClr val="C0423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2023</a:t>
            </a:r>
            <a:r>
              <a:rPr lang="zh-CN" altLang="en-US" sz="2000" b="1" dirty="0">
                <a:solidFill>
                  <a:srgbClr val="C0423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一起TO(兔)BE(必)暴富有财！</a:t>
            </a:r>
            <a:endParaRPr lang="zh-CN" altLang="en-US" sz="2000" b="1" dirty="0">
              <a:solidFill>
                <a:srgbClr val="C0423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295" name="文本框 5"/>
          <p:cNvSpPr txBox="1"/>
          <p:nvPr/>
        </p:nvSpPr>
        <p:spPr>
          <a:xfrm>
            <a:off x="1973263" y="4013200"/>
            <a:ext cx="2655887" cy="61531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钱兔无量</a:t>
            </a:r>
            <a:endParaRPr lang="zh-CN" altLang="en-US" sz="40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7" name="文本框 8"/>
          <p:cNvSpPr txBox="1"/>
          <p:nvPr/>
        </p:nvSpPr>
        <p:spPr>
          <a:xfrm>
            <a:off x="4656138" y="4013200"/>
            <a:ext cx="2655887" cy="61531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兔运当头</a:t>
            </a:r>
            <a:endParaRPr lang="zh-CN" altLang="en-US" sz="40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98" name="文本框 12"/>
          <p:cNvSpPr txBox="1"/>
          <p:nvPr/>
        </p:nvSpPr>
        <p:spPr>
          <a:xfrm>
            <a:off x="7312025" y="4013200"/>
            <a:ext cx="2654300" cy="61531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zh-CN" sz="40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兔个乐呵</a:t>
            </a:r>
            <a:endParaRPr lang="zh-CN" altLang="zh-CN" sz="40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299" name="文本框 13"/>
          <p:cNvSpPr txBox="1"/>
          <p:nvPr/>
        </p:nvSpPr>
        <p:spPr>
          <a:xfrm>
            <a:off x="2516188" y="2695258"/>
            <a:ext cx="1570037" cy="83058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暴富</a:t>
            </a:r>
            <a:endParaRPr lang="zh-CN" altLang="en-US" sz="54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301" name="文本框 15"/>
          <p:cNvSpPr txBox="1"/>
          <p:nvPr/>
        </p:nvSpPr>
        <p:spPr>
          <a:xfrm>
            <a:off x="5197475" y="2695258"/>
            <a:ext cx="1571625" cy="83058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54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好运</a:t>
            </a:r>
            <a:endParaRPr lang="zh-CN" altLang="en-US" sz="54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302" name="文本框 16"/>
          <p:cNvSpPr txBox="1"/>
          <p:nvPr/>
        </p:nvSpPr>
        <p:spPr>
          <a:xfrm>
            <a:off x="7853363" y="2695258"/>
            <a:ext cx="1570037" cy="83058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</a:rPr>
              <a:t>常乐</a:t>
            </a:r>
            <a:endParaRPr lang="zh-CN" altLang="en-US" sz="5400" dirty="0">
              <a:solidFill>
                <a:srgbClr val="F2F2F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altLang="en-US" sz="5400">
                <a:solidFill>
                  <a:schemeClr val="bg1"/>
                </a:solidFill>
                <a:effectLst/>
                <a:latin typeface="方正清刻本悦宋简体" panose="020B0502000000000001" charset="-122"/>
                <a:ea typeface="方正清刻本悦宋简体" panose="020B0502000000000001" charset="-122"/>
                <a:sym typeface="+mn-ea"/>
              </a:rPr>
              <a:t>参与形式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5900" y="5770245"/>
            <a:ext cx="1172591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20000"/>
              </a:lnSpc>
              <a:spcBef>
                <a:spcPts val="1180"/>
              </a:spcBef>
            </a:pP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到场来宾现场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转发</a:t>
            </a: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活动信息，领取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致富</a:t>
            </a: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密码本，参与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暴富</a:t>
            </a: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打卡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、好运体验</a:t>
            </a: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常乐</a:t>
            </a: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挑战，集合印章，后期凭印章数兑换礼品。</a:t>
            </a:r>
            <a:endParaRPr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41935" y="1540510"/>
            <a:ext cx="11565890" cy="4000500"/>
            <a:chOff x="742" y="2408"/>
            <a:chExt cx="14485" cy="5010"/>
          </a:xfrm>
        </p:grpSpPr>
        <p:pic>
          <p:nvPicPr>
            <p:cNvPr id="149" name="图片 14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742" y="2408"/>
              <a:ext cx="7500" cy="501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1" name="图片 15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8393" y="2408"/>
              <a:ext cx="6834" cy="501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文本框 18"/>
          <p:cNvSpPr txBox="1"/>
          <p:nvPr/>
        </p:nvSpPr>
        <p:spPr>
          <a:xfrm>
            <a:off x="196850" y="784225"/>
            <a:ext cx="10979150" cy="60610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HAPPY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NEW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YEAR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88250" y="1543050"/>
            <a:ext cx="4197350" cy="377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3650" y="1543050"/>
            <a:ext cx="6324600" cy="3771900"/>
          </a:xfrm>
          <a:prstGeom prst="rect">
            <a:avLst/>
          </a:prstGeom>
          <a:solidFill>
            <a:srgbClr val="C22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8" name="文本框 7"/>
          <p:cNvSpPr txBox="1"/>
          <p:nvPr/>
        </p:nvSpPr>
        <p:spPr>
          <a:xfrm>
            <a:off x="2235200" y="1901825"/>
            <a:ext cx="4381500" cy="13220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80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暴富</a:t>
            </a:r>
            <a:endParaRPr lang="zh-CN" altLang="en-US" sz="8000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1.20价值海报-02"/>
          <p:cNvPicPr>
            <a:picLocks noChangeAspect="1"/>
          </p:cNvPicPr>
          <p:nvPr/>
        </p:nvPicPr>
        <p:blipFill>
          <a:blip r:embed="rId1"/>
          <a:srcRect r="9775"/>
          <a:stretch>
            <a:fillRect/>
          </a:stretch>
        </p:blipFill>
        <p:spPr>
          <a:xfrm>
            <a:off x="7588885" y="1470025"/>
            <a:ext cx="3786505" cy="3918585"/>
          </a:xfrm>
          <a:prstGeom prst="rect">
            <a:avLst/>
          </a:prstGeom>
        </p:spPr>
      </p:pic>
      <p:pic>
        <p:nvPicPr>
          <p:cNvPr id="3" name="图片 2" descr="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63650" y="3532505"/>
            <a:ext cx="1229360" cy="1782445"/>
          </a:xfrm>
          <a:prstGeom prst="rect">
            <a:avLst/>
          </a:prstGeom>
        </p:spPr>
      </p:pic>
      <p:sp>
        <p:nvSpPr>
          <p:cNvPr id="4" name="文本框 7"/>
          <p:cNvSpPr txBox="1"/>
          <p:nvPr/>
        </p:nvSpPr>
        <p:spPr>
          <a:xfrm>
            <a:off x="2235200" y="3290570"/>
            <a:ext cx="520128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80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钱兔无量</a:t>
            </a:r>
            <a:endParaRPr lang="zh-CN" altLang="en-US" sz="8000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不劳而富屋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5900" y="5770245"/>
            <a:ext cx="11464925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2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当抓钱机内洒下漫天的大亨币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是时候展现你超灵敏的反应能力了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抓到的钱越多，你就能拥有更多财富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天上“掉钱”的好事可是难得一见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还不赶紧抓住机会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97815" y="1189355"/>
            <a:ext cx="11383645" cy="4581525"/>
            <a:chOff x="469" y="2698"/>
            <a:chExt cx="14527" cy="6390"/>
          </a:xfrm>
        </p:grpSpPr>
        <p:pic>
          <p:nvPicPr>
            <p:cNvPr id="106" name="图片 10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69" y="2698"/>
              <a:ext cx="9585" cy="639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7" name="图片 10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0054" y="2699"/>
              <a:ext cx="4942" cy="638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潮流账单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98145" y="6111875"/>
            <a:ext cx="114649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财神爷是财气福气的象征，招财进宝，迎财纳福，现场派发恭喜发财糖果，过个喜庆吉祥的中国年。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图片 108"/>
          <p:cNvPicPr/>
          <p:nvPr/>
        </p:nvPicPr>
        <p:blipFill>
          <a:blip r:embed="rId4"/>
          <a:stretch>
            <a:fillRect/>
          </a:stretch>
        </p:blipFill>
        <p:spPr>
          <a:xfrm>
            <a:off x="217170" y="1197610"/>
            <a:ext cx="7290435" cy="4625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0" name="图片 109"/>
          <p:cNvPicPr/>
          <p:nvPr/>
        </p:nvPicPr>
        <p:blipFill>
          <a:blip r:embed="rId5"/>
          <a:stretch>
            <a:fillRect/>
          </a:stretch>
        </p:blipFill>
        <p:spPr>
          <a:xfrm>
            <a:off x="7576185" y="1197610"/>
            <a:ext cx="3235960" cy="4625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首富银行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98145" y="6111875"/>
            <a:ext cx="114649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对当代年轻人来说， 除了没钱，其他东西都很富余。虾球竟无力反驳！谁都有过暴富梦：埋进钞票里，被钱袋砸醒， 喷钞机在手，天下我有！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14" name="图片 113"/>
          <p:cNvPicPr/>
          <p:nvPr/>
        </p:nvPicPr>
        <p:blipFill>
          <a:blip r:embed="rId4"/>
          <a:stretch>
            <a:fillRect/>
          </a:stretch>
        </p:blipFill>
        <p:spPr>
          <a:xfrm>
            <a:off x="311150" y="1344930"/>
            <a:ext cx="6675120" cy="44615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3" name="图片 112"/>
          <p:cNvPicPr/>
          <p:nvPr/>
        </p:nvPicPr>
        <p:blipFill>
          <a:blip r:embed="rId5"/>
          <a:stretch>
            <a:fillRect/>
          </a:stretch>
        </p:blipFill>
        <p:spPr>
          <a:xfrm>
            <a:off x="7012940" y="1344930"/>
            <a:ext cx="4850130" cy="44621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暴富池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42900" y="5679440"/>
            <a:ext cx="114649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何以解忧，唯有暴富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徜徉在金光璀璨的房间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怎么拍都有大片特效加持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许下暴富愿望，做幸运锦鲤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6710" y="1331595"/>
            <a:ext cx="11750675" cy="4042410"/>
            <a:chOff x="627" y="1949"/>
            <a:chExt cx="22413" cy="7422"/>
          </a:xfrm>
        </p:grpSpPr>
        <p:pic>
          <p:nvPicPr>
            <p:cNvPr id="108" name="图片 10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27" y="1949"/>
              <a:ext cx="10513" cy="742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1" name="图片 10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1140" y="1949"/>
              <a:ext cx="11900" cy="7423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第一桶金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8580" y="5968365"/>
            <a:ext cx="11464925" cy="796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据说地产大亨先生在沙池中</a:t>
            </a:r>
            <a:r>
              <a:rPr 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藏了许多财富</a:t>
            </a:r>
            <a:r>
              <a:rPr 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快来操控遥控挖掘机</a:t>
            </a:r>
            <a:r>
              <a:rPr 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看看你的新年第一份宝藏是什么吧</a:t>
            </a:r>
            <a:endParaRPr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话说“技多不压身”</a:t>
            </a:r>
            <a:r>
              <a:rPr 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看来想要赚得第一桶金</a:t>
            </a:r>
            <a:r>
              <a:rPr 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还需要点挖掘机的技术才行</a:t>
            </a:r>
            <a:endParaRPr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9215" y="1188720"/>
            <a:ext cx="11792585" cy="4779645"/>
            <a:chOff x="0" y="2353"/>
            <a:chExt cx="14063" cy="6390"/>
          </a:xfrm>
        </p:grpSpPr>
        <p:pic>
          <p:nvPicPr>
            <p:cNvPr id="104" name="图片 10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2353"/>
              <a:ext cx="9585" cy="639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" name="图片 104"/>
            <p:cNvPicPr/>
            <p:nvPr/>
          </p:nvPicPr>
          <p:blipFill>
            <a:blip r:embed="rId5"/>
            <a:srcRect b="8009"/>
            <a:stretch>
              <a:fillRect/>
            </a:stretch>
          </p:blipFill>
          <p:spPr>
            <a:xfrm>
              <a:off x="9585" y="2353"/>
              <a:ext cx="4479" cy="638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大富翁</a:t>
            </a: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转盘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712335" y="4979035"/>
            <a:ext cx="6398895" cy="16529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如果觉得财富还不够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那就到幸运转盘这里试一试手气吧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只要集齐每一站的游戏印戳后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就能来这里 免费体验一把哦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4"/>
          <a:stretch>
            <a:fillRect/>
          </a:stretch>
        </p:blipFill>
        <p:spPr>
          <a:xfrm>
            <a:off x="304800" y="1175385"/>
            <a:ext cx="4053840" cy="55518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7" name="图片 126"/>
          <p:cNvPicPr/>
          <p:nvPr/>
        </p:nvPicPr>
        <p:blipFill>
          <a:blip r:embed="rId5"/>
          <a:stretch>
            <a:fillRect/>
          </a:stretch>
        </p:blipFill>
        <p:spPr>
          <a:xfrm>
            <a:off x="4476115" y="1214120"/>
            <a:ext cx="6247765" cy="35960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65" name="文本框 18"/>
          <p:cNvSpPr txBox="1"/>
          <p:nvPr/>
        </p:nvSpPr>
        <p:spPr>
          <a:xfrm>
            <a:off x="196850" y="784225"/>
            <a:ext cx="10979150" cy="60610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HAPPY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NEW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YEAR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88250" y="1543050"/>
            <a:ext cx="4197350" cy="377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3650" y="1543050"/>
            <a:ext cx="6324600" cy="3771900"/>
          </a:xfrm>
          <a:prstGeom prst="rect">
            <a:avLst/>
          </a:prstGeom>
          <a:solidFill>
            <a:srgbClr val="C22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8" name="文本框 7"/>
          <p:cNvSpPr txBox="1"/>
          <p:nvPr/>
        </p:nvSpPr>
        <p:spPr>
          <a:xfrm>
            <a:off x="2235200" y="1901825"/>
            <a:ext cx="4381500" cy="13220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80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好运</a:t>
            </a:r>
            <a:endParaRPr lang="zh-CN" altLang="en-US" sz="8000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1.20价值海报-02"/>
          <p:cNvPicPr>
            <a:picLocks noChangeAspect="1"/>
          </p:cNvPicPr>
          <p:nvPr/>
        </p:nvPicPr>
        <p:blipFill>
          <a:blip r:embed="rId2"/>
          <a:srcRect r="9775"/>
          <a:stretch>
            <a:fillRect/>
          </a:stretch>
        </p:blipFill>
        <p:spPr>
          <a:xfrm>
            <a:off x="7588885" y="1470025"/>
            <a:ext cx="3786505" cy="3918585"/>
          </a:xfrm>
          <a:prstGeom prst="rect">
            <a:avLst/>
          </a:prstGeom>
        </p:spPr>
      </p:pic>
      <p:pic>
        <p:nvPicPr>
          <p:cNvPr id="3" name="图片 2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63650" y="3532505"/>
            <a:ext cx="1229360" cy="1782445"/>
          </a:xfrm>
          <a:prstGeom prst="rect">
            <a:avLst/>
          </a:prstGeom>
        </p:spPr>
      </p:pic>
      <p:sp>
        <p:nvSpPr>
          <p:cNvPr id="4" name="文本框 7"/>
          <p:cNvSpPr txBox="1"/>
          <p:nvPr/>
        </p:nvSpPr>
        <p:spPr>
          <a:xfrm>
            <a:off x="2235200" y="3290570"/>
            <a:ext cx="520128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80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兔运当头</a:t>
            </a:r>
            <a:endParaRPr lang="zh-CN" altLang="en-US" sz="8000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altLang="en-US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新年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TO</a:t>
            </a:r>
            <a:r>
              <a:rPr lang="zh-CN" altLang="en-US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签</a:t>
            </a:r>
            <a:endParaRPr lang="zh-CN" altLang="en-US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13740" y="5840730"/>
            <a:ext cx="109677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新年福签业主专属福利，新年新气象，新年抽福签，大展宏图，业主到访即可抽取新年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TO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签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3740" y="1367790"/>
            <a:ext cx="9712325" cy="4358640"/>
            <a:chOff x="614" y="3577"/>
            <a:chExt cx="14457" cy="658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4" y="3577"/>
              <a:ext cx="9870" cy="658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55" y="3577"/>
              <a:ext cx="4417" cy="658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锦鲤大王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057390" y="3504565"/>
            <a:ext cx="3769995" cy="152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30000"/>
              </a:lnSpc>
              <a:spcBef>
                <a:spcPts val="1180"/>
              </a:spcBef>
            </a:pPr>
            <a:r>
              <a:rPr 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来锦鲤大王这里打个卡，祈祷 桃花好运来，努力 告别单身， 从此柠檬树下没有我！Luck统统看过来，要当就当 锦鲤本鲤~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12" name="图片 111"/>
          <p:cNvPicPr/>
          <p:nvPr/>
        </p:nvPicPr>
        <p:blipFill>
          <a:blip r:embed="rId4"/>
          <a:stretch>
            <a:fillRect/>
          </a:stretch>
        </p:blipFill>
        <p:spPr>
          <a:xfrm>
            <a:off x="254635" y="1253490"/>
            <a:ext cx="6802755" cy="50565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许愿墙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038465" y="2806700"/>
            <a:ext cx="3689985" cy="19043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altLang="en-US">
                <a:sym typeface="+mn-ea"/>
              </a:rPr>
              <a:t>在许愿墙写下 新年的美好愿望，梦想还是要有的，万一哪天实现了呢？ 如果暴富暴美有些空洞，那就许愿 考试不挂科，喜欢的衣服刚好打折呗~</a:t>
            </a:r>
            <a:endParaRPr lang="zh-CN" altLang="en-US"/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15" name="图片 114"/>
          <p:cNvPicPr/>
          <p:nvPr/>
        </p:nvPicPr>
        <p:blipFill>
          <a:blip r:embed="rId4"/>
          <a:stretch>
            <a:fillRect/>
          </a:stretch>
        </p:blipFill>
        <p:spPr>
          <a:xfrm>
            <a:off x="147955" y="1344930"/>
            <a:ext cx="7724140" cy="48279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一片曙光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646035" y="4066540"/>
            <a:ext cx="4006850" cy="8655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4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结合薯片造型，设置各种好运签，现场抽取，争取兔年一片曙光。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16" name="图片 115"/>
          <p:cNvPicPr/>
          <p:nvPr/>
        </p:nvPicPr>
        <p:blipFill>
          <a:blip r:embed="rId4"/>
          <a:stretch>
            <a:fillRect/>
          </a:stretch>
        </p:blipFill>
        <p:spPr>
          <a:xfrm>
            <a:off x="226060" y="1249680"/>
            <a:ext cx="7204075" cy="54032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霉运粉碎机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163560" y="3006725"/>
            <a:ext cx="3530600" cy="1889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30000"/>
              </a:lnSpc>
              <a:spcBef>
                <a:spcPts val="1180"/>
              </a:spcBef>
            </a:pP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每个月总有那么几天，喝水都会塞牙......把你想得起来或者感觉会发生的 倒霉事也赶紧写下来， 用霉运粉碎机粉碎成废纸条，再见您嘞！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20" name="图片 119"/>
          <p:cNvPicPr/>
          <p:nvPr/>
        </p:nvPicPr>
        <p:blipFill>
          <a:blip r:embed="rId4"/>
          <a:stretch>
            <a:fillRect/>
          </a:stretch>
        </p:blipFill>
        <p:spPr>
          <a:xfrm>
            <a:off x="398145" y="1344930"/>
            <a:ext cx="7673975" cy="43167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好运货柜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98145" y="5832475"/>
            <a:ext cx="114649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好运货柜里面都是 惊（jing）喜（xia），虾球竟然抽到了 减肥10斤，哈哈哈嘎嘎，某路人甲抽到小腿变粗， 心里暗喜啊哈哈哈！</a:t>
            </a:r>
            <a:endParaRPr lang="zh-CN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17" name="图片 116"/>
          <p:cNvPicPr/>
          <p:nvPr/>
        </p:nvPicPr>
        <p:blipFill>
          <a:blip r:embed="rId4"/>
          <a:stretch>
            <a:fillRect/>
          </a:stretch>
        </p:blipFill>
        <p:spPr>
          <a:xfrm>
            <a:off x="398145" y="1344930"/>
            <a:ext cx="6336665" cy="42189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/>
        </p:nvPicPr>
        <p:blipFill>
          <a:blip r:embed="rId5"/>
          <a:stretch>
            <a:fillRect/>
          </a:stretch>
        </p:blipFill>
        <p:spPr>
          <a:xfrm>
            <a:off x="6855460" y="1336675"/>
            <a:ext cx="3108325" cy="42271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6"/>
          <a:srcRect l="12708" r="12333"/>
          <a:stretch>
            <a:fillRect/>
          </a:stretch>
        </p:blipFill>
        <p:spPr>
          <a:xfrm>
            <a:off x="6855460" y="1336675"/>
            <a:ext cx="3935095" cy="41998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好运占卜屋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039495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550150" y="3314065"/>
            <a:ext cx="3564255" cy="1889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/>
              <a:t>在 好运占卜屋，可以拿着 “爱的号码牌”找到对应的数字，查看新年运势哦~如果一起同行的有会玩 塔罗牌的姐妹，也可以当场 学业、事业、爱情一条龙算一卦哟！</a:t>
            </a:r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85750" y="1200785"/>
            <a:ext cx="6953885" cy="5134610"/>
            <a:chOff x="274" y="2698"/>
            <a:chExt cx="8047" cy="5942"/>
          </a:xfrm>
        </p:grpSpPr>
        <p:pic>
          <p:nvPicPr>
            <p:cNvPr id="119" name="图片 11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74" y="2698"/>
              <a:ext cx="3959" cy="594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1" name="图片 12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363" y="2698"/>
              <a:ext cx="3959" cy="5943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65" name="文本框 18"/>
          <p:cNvSpPr txBox="1"/>
          <p:nvPr/>
        </p:nvSpPr>
        <p:spPr>
          <a:xfrm>
            <a:off x="196850" y="784225"/>
            <a:ext cx="10979150" cy="60610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HAPPY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NEW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YEAR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88250" y="1543050"/>
            <a:ext cx="4197350" cy="377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3650" y="1543050"/>
            <a:ext cx="6324600" cy="3771900"/>
          </a:xfrm>
          <a:prstGeom prst="rect">
            <a:avLst/>
          </a:prstGeom>
          <a:solidFill>
            <a:srgbClr val="C22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8" name="文本框 7"/>
          <p:cNvSpPr txBox="1"/>
          <p:nvPr/>
        </p:nvSpPr>
        <p:spPr>
          <a:xfrm>
            <a:off x="2235200" y="1901825"/>
            <a:ext cx="4381500" cy="13220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80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常乐</a:t>
            </a:r>
            <a:endParaRPr lang="zh-CN" altLang="en-US" sz="8000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1.20价值海报-02"/>
          <p:cNvPicPr>
            <a:picLocks noChangeAspect="1"/>
          </p:cNvPicPr>
          <p:nvPr/>
        </p:nvPicPr>
        <p:blipFill>
          <a:blip r:embed="rId2"/>
          <a:srcRect r="9775"/>
          <a:stretch>
            <a:fillRect/>
          </a:stretch>
        </p:blipFill>
        <p:spPr>
          <a:xfrm>
            <a:off x="7588885" y="1470025"/>
            <a:ext cx="3786505" cy="3918585"/>
          </a:xfrm>
          <a:prstGeom prst="rect">
            <a:avLst/>
          </a:prstGeom>
        </p:spPr>
      </p:pic>
      <p:pic>
        <p:nvPicPr>
          <p:cNvPr id="3" name="图片 2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63650" y="3532505"/>
            <a:ext cx="1229360" cy="1782445"/>
          </a:xfrm>
          <a:prstGeom prst="rect">
            <a:avLst/>
          </a:prstGeom>
        </p:spPr>
      </p:pic>
      <p:sp>
        <p:nvSpPr>
          <p:cNvPr id="4" name="文本框 7"/>
          <p:cNvSpPr txBox="1"/>
          <p:nvPr/>
        </p:nvSpPr>
        <p:spPr>
          <a:xfrm>
            <a:off x="2235200" y="3290570"/>
            <a:ext cx="520128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80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兔个乐呵</a:t>
            </a:r>
            <a:endParaRPr lang="zh-CN" altLang="en-US" sz="8000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发奋兔强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99720" y="5969635"/>
            <a:ext cx="114649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现场准备钓具，每人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分钟，在规定时间内成功钓出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个胡萝卜，即为挑战成功，获得印章一枚。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17805" y="1203325"/>
            <a:ext cx="11407775" cy="4645660"/>
            <a:chOff x="343" y="1895"/>
            <a:chExt cx="14798" cy="6570"/>
          </a:xfrm>
        </p:grpSpPr>
        <p:pic>
          <p:nvPicPr>
            <p:cNvPr id="128" name="图片 12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43" y="1895"/>
              <a:ext cx="9870" cy="65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" name="图片 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0213" y="1895"/>
              <a:ext cx="4929" cy="657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兔个乐呵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99720" y="5585460"/>
            <a:ext cx="114649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参与者现场借助胡萝卜玩偶击打兔子大牙，成功击中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个即为挑战成功，可获得印章一枚。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/>
          <p:nvPr/>
        </p:nvPicPr>
        <p:blipFill>
          <a:blip r:embed="rId4"/>
          <a:srcRect b="25278"/>
          <a:stretch>
            <a:fillRect/>
          </a:stretch>
        </p:blipFill>
        <p:spPr>
          <a:xfrm>
            <a:off x="299720" y="1344930"/>
            <a:ext cx="5315585" cy="3971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/>
          <p:nvPr/>
        </p:nvPicPr>
        <p:blipFill>
          <a:blip r:embed="rId5"/>
          <a:stretch>
            <a:fillRect/>
          </a:stretch>
        </p:blipFill>
        <p:spPr>
          <a:xfrm>
            <a:off x="5688330" y="1344930"/>
            <a:ext cx="6267450" cy="39725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170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扬眉兔气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15595" y="5918200"/>
            <a:ext cx="114649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将一年的压力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释放出来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，用尽全力击打，根据力量指数，获得印章。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5595" y="1468120"/>
            <a:ext cx="11533505" cy="4058285"/>
            <a:chOff x="231" y="2326"/>
            <a:chExt cx="18969" cy="6674"/>
          </a:xfrm>
        </p:grpSpPr>
        <p:pic>
          <p:nvPicPr>
            <p:cNvPr id="48" name="图片 47" descr="o_1ffhc2ekssk9dm71c3r1eta1sa0br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24" y="2326"/>
              <a:ext cx="9577" cy="667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1" y="2326"/>
              <a:ext cx="10003" cy="667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百兽送福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190365" y="5840730"/>
            <a:ext cx="74910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结合百兽造型和套圈的形式，打造欢乐有趣的互动小游戏，带上小朋友一起来斗智斗勇，看谁能成功通关，争夺印章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/>
          <p:nvPr/>
        </p:nvPicPr>
        <p:blipFill>
          <a:blip r:embed="rId4"/>
          <a:stretch>
            <a:fillRect/>
          </a:stretch>
        </p:blipFill>
        <p:spPr>
          <a:xfrm>
            <a:off x="4190365" y="1287780"/>
            <a:ext cx="7704455" cy="4438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" name="图片 121"/>
          <p:cNvPicPr/>
          <p:nvPr/>
        </p:nvPicPr>
        <p:blipFill>
          <a:blip r:embed="rId5"/>
          <a:stretch>
            <a:fillRect/>
          </a:stretch>
        </p:blipFill>
        <p:spPr>
          <a:xfrm>
            <a:off x="509270" y="1287780"/>
            <a:ext cx="3540760" cy="5327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altLang="en-US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开疆拓兔</a:t>
            </a:r>
            <a:endParaRPr lang="zh-CN" altLang="en-US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827645" y="3202305"/>
            <a:ext cx="3280410" cy="1889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30000"/>
              </a:lnSpc>
              <a:spcBef>
                <a:spcPts val="1180"/>
              </a:spcBef>
            </a:pPr>
            <a:r>
              <a:rPr lang="zh-CN" altLang="en-US">
                <a:sym typeface="+mn-ea"/>
              </a:rPr>
              <a:t>穿越宝库进入豪华钞票池，每一张钞票都是定制的头像抱枕，</a:t>
            </a:r>
            <a:r>
              <a:rPr 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看中哪个拿哪个，斗智斗勇各凭本事，这片钞票池，今天被你承包了</a:t>
            </a:r>
            <a:endParaRPr lang="zh-CN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23" name="图片 122"/>
          <p:cNvPicPr/>
          <p:nvPr/>
        </p:nvPicPr>
        <p:blipFill>
          <a:blip r:embed="rId4"/>
          <a:stretch>
            <a:fillRect/>
          </a:stretch>
        </p:blipFill>
        <p:spPr>
          <a:xfrm>
            <a:off x="173990" y="1344930"/>
            <a:ext cx="7551420" cy="4635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活动内容</a:t>
            </a:r>
            <a:r>
              <a:rPr lang="en-US" alt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-</a:t>
            </a:r>
            <a:r>
              <a:rPr lang="zh-CN"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感恩兔报</a:t>
            </a:r>
            <a:endParaRPr lang="zh-CN"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1760" y="5599430"/>
            <a:ext cx="114649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现场设置礼品兑换区，准备精美礼品，来宾凭券打卡章个数兑换礼品</a:t>
            </a:r>
            <a:r>
              <a:rPr 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兔年日历</a:t>
            </a: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1760" y="1228725"/>
            <a:ext cx="11995785" cy="4116705"/>
            <a:chOff x="176" y="1935"/>
            <a:chExt cx="18049" cy="566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6" y="1935"/>
              <a:ext cx="7793" cy="5660"/>
            </a:xfrm>
            <a:prstGeom prst="rect">
              <a:avLst/>
            </a:prstGeom>
          </p:spPr>
        </p:pic>
        <p:pic>
          <p:nvPicPr>
            <p:cNvPr id="113" name="图片 1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8105" y="1935"/>
              <a:ext cx="10120" cy="566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265" name="文本框 18"/>
          <p:cNvSpPr txBox="1"/>
          <p:nvPr/>
        </p:nvSpPr>
        <p:spPr>
          <a:xfrm>
            <a:off x="196850" y="784225"/>
            <a:ext cx="10979150" cy="60610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HAPPY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NEW 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  <a:p>
            <a:pPr>
              <a:lnSpc>
                <a:spcPct val="65000"/>
              </a:lnSpc>
            </a:pPr>
            <a:r>
              <a:rPr lang="en-US" altLang="zh-CN" sz="19900" i="1" dirty="0">
                <a:solidFill>
                  <a:srgbClr val="F2F2F2"/>
                </a:solidFill>
                <a:latin typeface="Arial Black" panose="020B0A04020102020204" pitchFamily="34" charset="0"/>
                <a:ea typeface="微软雅黑" panose="020B0503020204020204" charset="-122"/>
              </a:rPr>
              <a:t>YEAR</a:t>
            </a:r>
            <a:endParaRPr lang="en-US" altLang="zh-CN" sz="19900" i="1" dirty="0">
              <a:solidFill>
                <a:srgbClr val="F2F2F2"/>
              </a:solidFill>
              <a:latin typeface="Arial Black" panose="020B0A04020102020204" pitchFamily="34" charset="0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88250" y="1543050"/>
            <a:ext cx="4197350" cy="377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3650" y="1543050"/>
            <a:ext cx="6324600" cy="3771900"/>
          </a:xfrm>
          <a:prstGeom prst="rect">
            <a:avLst/>
          </a:prstGeom>
          <a:solidFill>
            <a:srgbClr val="C22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68" name="文本框 7"/>
          <p:cNvSpPr txBox="1"/>
          <p:nvPr/>
        </p:nvSpPr>
        <p:spPr>
          <a:xfrm>
            <a:off x="2339975" y="2698750"/>
            <a:ext cx="4381500" cy="13220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80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执行保障</a:t>
            </a:r>
            <a:endParaRPr lang="zh-CN" altLang="en-US" sz="8000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69" name="文本框 8"/>
          <p:cNvSpPr txBox="1"/>
          <p:nvPr/>
        </p:nvSpPr>
        <p:spPr>
          <a:xfrm>
            <a:off x="2536825" y="2271713"/>
            <a:ext cx="3778250" cy="3683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dist"/>
            <a:r>
              <a:rPr lang="en-US" altLang="zh-CN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PART 01</a:t>
            </a:r>
            <a:endParaRPr lang="en-US" altLang="zh-CN" b="1" dirty="0">
              <a:solidFill>
                <a:srgbClr val="F2F2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70" name="文本框 9"/>
          <p:cNvSpPr txBox="1"/>
          <p:nvPr/>
        </p:nvSpPr>
        <p:spPr>
          <a:xfrm>
            <a:off x="2536825" y="4007168"/>
            <a:ext cx="3865563" cy="30670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dist"/>
            <a:r>
              <a:rPr sz="1400" dirty="0">
                <a:solidFill>
                  <a:srgbClr val="F2F2F2"/>
                </a:solidFill>
                <a:latin typeface="Arial" panose="020B0604020202020204" pitchFamily="34" charset="0"/>
                <a:ea typeface="微软雅黑" panose="020B0503020204020204" charset="-122"/>
                <a:sym typeface="微软雅黑" panose="020B0503020204020204" charset="-122"/>
              </a:rPr>
              <a:t>2023兔年元旦/春节主题游园会</a:t>
            </a:r>
            <a:endParaRPr sz="1400" dirty="0">
              <a:solidFill>
                <a:srgbClr val="F2F2F2"/>
              </a:solidFill>
              <a:latin typeface="Arial" panose="020B0604020202020204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2" name="图片 1" descr="1.20价值海报-02"/>
          <p:cNvPicPr>
            <a:picLocks noChangeAspect="1"/>
          </p:cNvPicPr>
          <p:nvPr/>
        </p:nvPicPr>
        <p:blipFill>
          <a:blip r:embed="rId2"/>
          <a:srcRect r="9775"/>
          <a:stretch>
            <a:fillRect/>
          </a:stretch>
        </p:blipFill>
        <p:spPr>
          <a:xfrm>
            <a:off x="7588885" y="1470025"/>
            <a:ext cx="3786505" cy="39185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执行保障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21843" y="1273950"/>
            <a:ext cx="4172585" cy="49276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0" algn="l" fontAlgn="auto">
              <a:lnSpc>
                <a:spcPct val="100000"/>
              </a:lnSpc>
              <a:spcBef>
                <a:spcPts val="200"/>
              </a:spcBef>
            </a:pPr>
            <a:r>
              <a:rPr sz="2950" spc="-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摄影摄像保证</a:t>
            </a:r>
            <a:endParaRPr sz="2950" spc="-1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4404" y="2176272"/>
            <a:ext cx="5748528" cy="40477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5" name="object 15"/>
          <p:cNvSpPr txBox="1"/>
          <p:nvPr/>
        </p:nvSpPr>
        <p:spPr>
          <a:xfrm>
            <a:off x="6174740" y="2808719"/>
            <a:ext cx="5863590" cy="290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延续热度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600" spc="-62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活动后两小时内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-62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快剪现场的美图及</a:t>
            </a:r>
            <a:r>
              <a:rPr sz="1600" spc="-24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-6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-8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-6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秒小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</a:t>
            </a:r>
            <a:endParaRPr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频等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-6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用于发布会的后宣传微信上稿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230505">
              <a:lnSpc>
                <a:spcPct val="180000"/>
              </a:lnSpc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预案准备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600" spc="-62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摄影摄像将根据此次活动内容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-62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提前做出拍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摄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流程预案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-6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保证拍摄有章可循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地点彩排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600" spc="-62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根据活动流程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-62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将拍摄环节进行全程预演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80000"/>
              </a:lnSpc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人员需求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600" spc="-62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着装干净整洁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-62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需穿长衣、长裤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-62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个人形象佳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 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注意事项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600" spc="-62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不能站在舞台上拍摄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-62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不能抢领导镜头拍</a:t>
            </a:r>
            <a:r>
              <a:rPr sz="1600" spc="-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sz="1600" spc="-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执行保障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706870" y="2062480"/>
            <a:ext cx="5417185" cy="42335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1.提前进场，以便留出充足的彩排时间；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2.现场搭建材料按场地安全措施需要选择防火涂质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3.并使背景板与墙面保证一定的安全距离；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4.现场座位的摆放将注意留出足够的安全通道；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5.现场布置达到或超出原图纸效果；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6.经客户验收，如有变更及时更改；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7.空场拍摄留做备案；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8.与场地方再次强调各环节配合工作；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1766" y="1955546"/>
            <a:ext cx="6150864" cy="4105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5" name="object 13"/>
          <p:cNvSpPr txBox="1">
            <a:spLocks noGrp="1"/>
          </p:cNvSpPr>
          <p:nvPr/>
        </p:nvSpPr>
        <p:spPr>
          <a:xfrm>
            <a:off x="421843" y="1273950"/>
            <a:ext cx="4172585" cy="492760"/>
          </a:xfrm>
          <a:prstGeom prst="rect">
            <a:avLst/>
          </a:prstGeom>
        </p:spPr>
        <p:txBody>
          <a:bodyPr vert="horz" wrap="square" lIns="0" tIns="3937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algn="l" fontAlgn="auto">
              <a:lnSpc>
                <a:spcPct val="100000"/>
              </a:lnSpc>
              <a:spcBef>
                <a:spcPts val="200"/>
              </a:spcBef>
            </a:pPr>
            <a:r>
              <a:rPr sz="2950" spc="-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场地搭建验收</a:t>
            </a:r>
            <a:endParaRPr sz="2950" spc="-1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执行保障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5" name="object 13"/>
          <p:cNvSpPr txBox="1">
            <a:spLocks noGrp="1"/>
          </p:cNvSpPr>
          <p:nvPr/>
        </p:nvSpPr>
        <p:spPr>
          <a:xfrm>
            <a:off x="421843" y="1273950"/>
            <a:ext cx="4172585" cy="492760"/>
          </a:xfrm>
          <a:prstGeom prst="rect">
            <a:avLst/>
          </a:prstGeom>
        </p:spPr>
        <p:txBody>
          <a:bodyPr vert="horz" wrap="square" lIns="0" tIns="3937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algn="l" fontAlgn="auto">
              <a:lnSpc>
                <a:spcPct val="100000"/>
              </a:lnSpc>
              <a:spcBef>
                <a:spcPts val="200"/>
              </a:spcBef>
            </a:pPr>
            <a:r>
              <a:rPr sz="2950" spc="-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应急预案/现场布置</a:t>
            </a:r>
            <a:endParaRPr sz="2950" spc="-1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6" name="object 15"/>
          <p:cNvSpPr txBox="1"/>
          <p:nvPr/>
        </p:nvSpPr>
        <p:spPr>
          <a:xfrm>
            <a:off x="421640" y="1842135"/>
            <a:ext cx="10478770" cy="444309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328295" indent="-31559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2829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负责整个会场的平面活动及布置；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7980" indent="-33528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47980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在搬运布置器材时要注意使用场地或者指定通道，确保安全；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5440" indent="-33274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45440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在施工过程中要注意遵守活动场地的各项规章制度；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4805" indent="-332105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4480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在整个布置过程中如果出现问题，需先与活动场地工作人员联系；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5440" indent="-33274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45440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在规定的时间内要完成整个活动布置工作；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6075" indent="-333375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4607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在施工结束后，要注意保持会场清洁；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6075" indent="-333375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4607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布置结束后，预留2-3名工作人员，配合其他活动工作，直至活动结束；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4805" indent="-332105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4480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注意施工安全及保证施工质量；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6075" indent="-333375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34607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注意活动过程中来宾动线的防滑、放跌、防水、防电工作；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8295" indent="-315595">
              <a:lnSpc>
                <a:spcPct val="100000"/>
              </a:lnSpc>
              <a:spcBef>
                <a:spcPts val="960"/>
              </a:spcBef>
              <a:buAutoNum type="arabicPeriod" startAt="10"/>
              <a:tabLst>
                <a:tab pos="32829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确保活动用电安全，确保用电负荷的承受力50千瓦；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08610" indent="-295910">
              <a:lnSpc>
                <a:spcPct val="100000"/>
              </a:lnSpc>
              <a:spcBef>
                <a:spcPts val="960"/>
              </a:spcBef>
              <a:buAutoNum type="arabicPeriod" startAt="10"/>
              <a:tabLst>
                <a:tab pos="308610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用电包括，灯光、音响、特效、空调、照明；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8295" indent="-315595">
              <a:lnSpc>
                <a:spcPct val="100000"/>
              </a:lnSpc>
              <a:spcBef>
                <a:spcPts val="960"/>
              </a:spcBef>
              <a:buAutoNum type="arabicPeriod" startAt="10"/>
              <a:tabLst>
                <a:tab pos="32829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与场地工作人员对接电工联系方式，一旦出现断电情况，可第一时间进行沟通、处理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2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新职富计划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47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46655" y="40640"/>
            <a:ext cx="958405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10000"/>
              </a:lnSpc>
            </a:pPr>
            <a:r>
              <a:rPr sz="54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执行保障</a:t>
            </a:r>
            <a:endParaRPr sz="54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145" y="4194810"/>
            <a:ext cx="546036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400" b="1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  <a:sym typeface="+mn-ea"/>
              </a:rPr>
              <a:t>THE YEAR END REVIEW AND NEW YEAR PLAN </a:t>
            </a:r>
            <a:endParaRPr lang="en-US" altLang="zh-CN" sz="1400" b="1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19525" y="1344930"/>
            <a:ext cx="798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主题包装和嘉年华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pic>
        <p:nvPicPr>
          <p:cNvPr id="17" name="图片 16" descr="1.20价值海报-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85" y="2291715"/>
            <a:ext cx="1844040" cy="1656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1430" y="1045210"/>
            <a:ext cx="12220575" cy="581279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汉仪中简黑简" panose="02010600030101010101" charset="-122"/>
            </a:endParaRPr>
          </a:p>
        </p:txBody>
      </p:sp>
      <p:pic>
        <p:nvPicPr>
          <p:cNvPr id="4" name="图片 3" descr="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1525" y="11430"/>
            <a:ext cx="734060" cy="1064895"/>
          </a:xfrm>
          <a:prstGeom prst="rect">
            <a:avLst/>
          </a:prstGeom>
        </p:spPr>
      </p:pic>
      <p:sp>
        <p:nvSpPr>
          <p:cNvPr id="5" name="object 13"/>
          <p:cNvSpPr txBox="1">
            <a:spLocks noGrp="1"/>
          </p:cNvSpPr>
          <p:nvPr/>
        </p:nvSpPr>
        <p:spPr>
          <a:xfrm>
            <a:off x="421843" y="1273950"/>
            <a:ext cx="4172585" cy="492760"/>
          </a:xfrm>
          <a:prstGeom prst="rect">
            <a:avLst/>
          </a:prstGeom>
        </p:spPr>
        <p:txBody>
          <a:bodyPr vert="horz" wrap="square" lIns="0" tIns="3937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algn="l" fontAlgn="auto">
              <a:lnSpc>
                <a:spcPct val="100000"/>
              </a:lnSpc>
              <a:spcBef>
                <a:spcPts val="200"/>
              </a:spcBef>
            </a:pPr>
            <a:r>
              <a:rPr sz="2950" spc="-1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应急预案/现场布置</a:t>
            </a:r>
            <a:endParaRPr sz="2950" spc="-1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6" name="object 15"/>
          <p:cNvSpPr txBox="1"/>
          <p:nvPr/>
        </p:nvSpPr>
        <p:spPr>
          <a:xfrm>
            <a:off x="421640" y="1842135"/>
            <a:ext cx="10478770" cy="379412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328295" indent="-31559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2829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活动公司与主办方共同成立“突发性事件”工作组，负责现场安全工作；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8295" indent="-31559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2829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对现场工作人员，尤其是安保人员进行岗前消防安全培训；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8295" indent="-31559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2829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活动公司 与主办方相关工作人员事先制定保障性逃生路线；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8295" indent="-31559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2829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确保场地内所有安全通道、消防栓等消防设备正常使用，确认了解应急消防设备位置；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8295" indent="-31559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2829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为了避免各个区域内人员流动通道阻塞，各区域内由专门的安保人员和工作人员维持现场秩序，及时疏导人 流；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8295" indent="-31559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2829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现场设置安保人员，及时处理突发事件；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8295" indent="-31559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2829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确保场地电力资源安全，安排专人在整个会议期间监督电力安全问题，如出现隐患即刻与工程部确认解决 方案；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8295" indent="-31559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28295" algn="l"/>
              </a:tabLst>
            </a:pPr>
            <a:r>
              <a:rPr sz="1600" spc="16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现场所有物料由活动公司设置专员管理，确保物料的安全及统计工作，设备器材由展览公司和灯光音响公司 工作人员配合管理。</a:t>
            </a:r>
            <a:endParaRPr sz="1600" spc="16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06755" y="5406390"/>
            <a:ext cx="5598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2023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兔年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  <a:sym typeface="+mn-ea"/>
              </a:rPr>
              <a:t>元旦/春节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主题游园会</a:t>
            </a:r>
            <a:r>
              <a:rPr lang="en-US" altLang="zh-CN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/</a:t>
            </a:r>
            <a:r>
              <a:rPr lang="zh-CN" altLang="en-US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方正清刻本悦宋简体" panose="020B0502000000000001" charset="-122"/>
              </a:rPr>
              <a:t>嘉年华</a:t>
            </a:r>
            <a:endParaRPr lang="zh-CN" altLang="en-US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方正清刻本悦宋简体" panose="020B05020000000000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6280" y="3315970"/>
            <a:ext cx="6260465" cy="1208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zh-CN" altLang="en-US" sz="6600">
                <a:solidFill>
                  <a:schemeClr val="bg1"/>
                </a:solidFill>
                <a:latin typeface="方正清刻本悦宋简体" panose="020B0502000000000001" charset="-122"/>
                <a:ea typeface="方正清刻本悦宋简体" panose="020B0502000000000001" charset="-122"/>
                <a:cs typeface="汉仪铸字招牌黑简" panose="00020600040101010101" charset="-122"/>
              </a:rPr>
              <a:t>谢谢观看</a:t>
            </a:r>
            <a:endParaRPr lang="zh-CN" altLang="en-US" sz="6600">
              <a:solidFill>
                <a:schemeClr val="bg1"/>
              </a:solidFill>
              <a:latin typeface="方正清刻本悦宋简体" panose="020B0502000000000001" charset="-122"/>
              <a:ea typeface="方正清刻本悦宋简体" panose="020B0502000000000001" charset="-122"/>
              <a:cs typeface="汉仪铸字招牌黑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0.xml><?xml version="1.0" encoding="utf-8"?>
<p:tagLst xmlns:p="http://schemas.openxmlformats.org/presentationml/2006/main">
  <p:tag name="COMMONDATA" val="eyJjb3VudCI6MSwiaGRpZCI6ImEzMDFkNWUxMGIyZjNhNjZiNjFmY2FiYmIzZWUyMDRmIiwidXNlckNvdW50Ijox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5191</Words>
  <Application>WPS 演示</Application>
  <PresentationFormat>宽屏</PresentationFormat>
  <Paragraphs>464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64" baseType="lpstr">
      <vt:lpstr>Arial</vt:lpstr>
      <vt:lpstr>宋体</vt:lpstr>
      <vt:lpstr>Wingdings</vt:lpstr>
      <vt:lpstr>方正清刻本悦宋简体</vt:lpstr>
      <vt:lpstr>汉仪铸字招牌黑简</vt:lpstr>
      <vt:lpstr>微软雅黑</vt:lpstr>
      <vt:lpstr>汉仪中简黑简</vt:lpstr>
      <vt:lpstr>汉仪超级战甲W</vt:lpstr>
      <vt:lpstr>华文细黑</vt:lpstr>
      <vt:lpstr>Arial Black</vt:lpstr>
      <vt:lpstr>Phosphate Inline</vt:lpstr>
      <vt:lpstr>BrowalliaUPC</vt:lpstr>
      <vt:lpstr>Arial Unicode MS</vt:lpstr>
      <vt:lpstr>Calibri</vt:lpstr>
      <vt:lpstr>黑体</vt:lpstr>
      <vt:lpstr>NumberOnly</vt:lpstr>
      <vt:lpstr>Microsoft Sans Serif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摄影摄像保证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 w</dc:creator>
  <cp:lastModifiedBy>lenovo</cp:lastModifiedBy>
  <cp:revision>121</cp:revision>
  <dcterms:created xsi:type="dcterms:W3CDTF">2021-11-04T02:06:00Z</dcterms:created>
  <dcterms:modified xsi:type="dcterms:W3CDTF">2022-11-18T06:45:45Z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711CF58E97F24E2A94910BAE4C13FD41</vt:lpwstr>
  </property>
  <property fmtid="{D5CDD505-2E9C-101B-9397-08002B2CF9AE}" pid="3" name="KSOProductBuildVer">
    <vt:lpwstr>2052-11.1.0.12598</vt:lpwstr>
  </property>
  <property fmtid="{D5CDD505-2E9C-101B-9397-08002B2CF9AE}" pid="4" name="KSOTemplateUUID">
    <vt:lpwstr>v1.0_mb_ntJD3pxdt5jpozShuESPAw==</vt:lpwstr>
  </property>
  <property fmtid="{D5CDD505-2E9C-101B-9397-08002B2CF9AE}" pid="5" name="NXPowerLiteLastOptimized">
    <vt:lpwstr>41940929</vt:lpwstr>
  </property>
  <property fmtid="{D5CDD505-2E9C-101B-9397-08002B2CF9AE}" pid="6" name="NXPowerLiteSettings">
    <vt:lpwstr>C700052003A000</vt:lpwstr>
  </property>
  <property fmtid="{D5CDD505-2E9C-101B-9397-08002B2CF9AE}" pid="7" name="NXPowerLiteVersion">
    <vt:lpwstr>D8.0.2</vt:lpwstr>
  </property>
</Properties>
</file>