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36"/>
  </p:handoutMasterIdLst>
  <p:sldIdLst>
    <p:sldId id="256" r:id="rId3"/>
    <p:sldId id="269" r:id="rId4"/>
    <p:sldId id="271" r:id="rId5"/>
    <p:sldId id="258" r:id="rId6"/>
    <p:sldId id="261" r:id="rId8"/>
    <p:sldId id="321" r:id="rId9"/>
    <p:sldId id="322" r:id="rId10"/>
    <p:sldId id="323" r:id="rId11"/>
    <p:sldId id="263" r:id="rId12"/>
    <p:sldId id="280" r:id="rId13"/>
    <p:sldId id="301" r:id="rId14"/>
    <p:sldId id="307" r:id="rId15"/>
    <p:sldId id="311" r:id="rId16"/>
    <p:sldId id="312" r:id="rId17"/>
    <p:sldId id="310" r:id="rId18"/>
    <p:sldId id="326" r:id="rId19"/>
    <p:sldId id="327" r:id="rId20"/>
    <p:sldId id="302" r:id="rId21"/>
    <p:sldId id="303" r:id="rId22"/>
    <p:sldId id="304" r:id="rId23"/>
    <p:sldId id="305" r:id="rId24"/>
    <p:sldId id="262" r:id="rId25"/>
    <p:sldId id="314" r:id="rId26"/>
    <p:sldId id="319" r:id="rId27"/>
    <p:sldId id="320" r:id="rId28"/>
    <p:sldId id="318" r:id="rId29"/>
    <p:sldId id="315" r:id="rId30"/>
    <p:sldId id="316" r:id="rId31"/>
    <p:sldId id="317" r:id="rId32"/>
    <p:sldId id="264" r:id="rId33"/>
    <p:sldId id="324" r:id="rId34"/>
    <p:sldId id="325" r:id="rId35"/>
  </p:sldIdLst>
  <p:sldSz cx="12192000" cy="6858000"/>
  <p:notesSz cx="6858000" cy="9144000"/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  <a:srgbClr val="70AD47"/>
    <a:srgbClr val="C00000"/>
    <a:srgbClr val="D73B02"/>
    <a:srgbClr val="231EEA"/>
    <a:srgbClr val="FEF0DE"/>
    <a:srgbClr val="DE6D3F"/>
    <a:srgbClr val="D63A01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02" y="7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0" Type="http://schemas.openxmlformats.org/officeDocument/2006/relationships/tags" Target="tags/tag1.xml"/><Relationship Id="rId4" Type="http://schemas.openxmlformats.org/officeDocument/2006/relationships/slide" Target="slides/slide2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handoutMaster" Target="handoutMasters/handoutMaster1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2.jpeg"/><Relationship Id="rId1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4.jpeg"/><Relationship Id="rId1" Type="http://schemas.openxmlformats.org/officeDocument/2006/relationships/image" Target="../media/image43.jpe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6.jpeg"/><Relationship Id="rId1" Type="http://schemas.openxmlformats.org/officeDocument/2006/relationships/image" Target="../media/image45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8.jpeg"/><Relationship Id="rId1" Type="http://schemas.openxmlformats.org/officeDocument/2006/relationships/image" Target="../media/image4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3B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6066790" y="2363470"/>
            <a:ext cx="591820" cy="62611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358130" y="2364105"/>
            <a:ext cx="591820" cy="6261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649470" y="2364740"/>
            <a:ext cx="591820" cy="62611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940810" y="2365375"/>
            <a:ext cx="591820" cy="6261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635" y="6496685"/>
            <a:ext cx="12202160" cy="377825"/>
          </a:xfrm>
          <a:prstGeom prst="rect">
            <a:avLst/>
          </a:prstGeom>
          <a:solidFill>
            <a:srgbClr val="231E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4" name="图片 113"/>
          <p:cNvPicPr/>
          <p:nvPr/>
        </p:nvPicPr>
        <p:blipFill>
          <a:blip r:embed="rId1"/>
          <a:srcRect l="8807" t="6311" r="15474" b="9933"/>
          <a:stretch>
            <a:fillRect/>
          </a:stretch>
        </p:blipFill>
        <p:spPr>
          <a:xfrm>
            <a:off x="8764905" y="1710055"/>
            <a:ext cx="3324860" cy="47866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911860" y="661035"/>
            <a:ext cx="37731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i="1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策划思路</a:t>
            </a:r>
            <a:endParaRPr lang="zh-CN" altLang="en-US" sz="4800" i="1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2691130" y="1529715"/>
            <a:ext cx="2225675" cy="889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15570" y="5259705"/>
            <a:ext cx="1600835" cy="1236980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lstStyle/>
          <a:p>
            <a:r>
              <a:rPr lang="zh-CN" altLang="en-US" sz="8800">
                <a:solidFill>
                  <a:schemeClr val="bg1">
                    <a:alpha val="49000"/>
                  </a:schemeClr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</a:t>
            </a:r>
            <a:endParaRPr lang="zh-CN" altLang="en-US" sz="8800">
              <a:solidFill>
                <a:schemeClr val="bg1">
                  <a:alpha val="49000"/>
                </a:schemeClr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39975" y="5259705"/>
            <a:ext cx="1600835" cy="1236980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lstStyle/>
          <a:p>
            <a:r>
              <a:rPr lang="zh-CN" altLang="en-US" sz="8800">
                <a:solidFill>
                  <a:schemeClr val="bg1">
                    <a:alpha val="49000"/>
                  </a:schemeClr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年</a:t>
            </a:r>
            <a:endParaRPr lang="zh-CN" altLang="en-US" sz="8800">
              <a:solidFill>
                <a:schemeClr val="bg1">
                  <a:alpha val="49000"/>
                </a:schemeClr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16805" y="5259705"/>
            <a:ext cx="1600835" cy="1236980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lstStyle/>
          <a:p>
            <a:r>
              <a:rPr lang="zh-CN" altLang="en-US" sz="8800">
                <a:solidFill>
                  <a:schemeClr val="bg1">
                    <a:alpha val="49000"/>
                  </a:schemeClr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大</a:t>
            </a:r>
            <a:endParaRPr lang="zh-CN" altLang="en-US" sz="8800">
              <a:solidFill>
                <a:schemeClr val="bg1">
                  <a:alpha val="49000"/>
                </a:schemeClr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579360" y="5259705"/>
            <a:ext cx="1600835" cy="1236980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lstStyle/>
          <a:p>
            <a:r>
              <a:rPr lang="zh-CN" altLang="en-US" sz="8800" b="1">
                <a:solidFill>
                  <a:schemeClr val="bg1">
                    <a:alpha val="49000"/>
                  </a:schemeClr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吉</a:t>
            </a:r>
            <a:endParaRPr lang="zh-CN" altLang="en-US" sz="8800" b="1">
              <a:solidFill>
                <a:schemeClr val="bg1">
                  <a:alpha val="49000"/>
                </a:schemeClr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223520" cy="236347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1968480" y="4133215"/>
            <a:ext cx="223520" cy="236347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412875" y="1839595"/>
            <a:ext cx="7767320" cy="2971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80000"/>
              </a:lnSpc>
            </a:pPr>
            <a:r>
              <a:rPr lang="zh-CN" altLang="en-US" sz="44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辞</a:t>
            </a:r>
            <a:r>
              <a:rPr lang="en-US" altLang="zh-CN" sz="44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 </a:t>
            </a:r>
            <a:r>
              <a:rPr lang="zh-CN" altLang="en-US" sz="44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虎</a:t>
            </a:r>
            <a:r>
              <a:rPr lang="en-US" altLang="zh-CN" sz="44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 </a:t>
            </a:r>
            <a:r>
              <a:rPr lang="zh-CN" altLang="en-US" sz="44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迎</a:t>
            </a:r>
            <a:r>
              <a:rPr lang="en-US" altLang="zh-CN" sz="44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 </a:t>
            </a:r>
            <a:r>
              <a:rPr lang="zh-CN" altLang="en-US" sz="44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兔</a:t>
            </a:r>
            <a:endParaRPr lang="zh-CN" altLang="en-US" sz="44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algn="ctr">
              <a:lnSpc>
                <a:spcPct val="180000"/>
              </a:lnSpc>
            </a:pPr>
            <a:r>
              <a:rPr lang="zh-CN" altLang="en-US" sz="2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转眼又过去一年了，告别虎年，我们即将迎来新的一年</a:t>
            </a:r>
            <a:r>
              <a:rPr lang="en-US" altLang="zh-CN" sz="2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—</a:t>
            </a:r>
            <a:r>
              <a:rPr lang="zh-CN" altLang="en-US" sz="2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兔年</a:t>
            </a:r>
            <a:endParaRPr lang="zh-CN" altLang="en-US" sz="20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algn="ctr">
              <a:lnSpc>
                <a:spcPct val="180000"/>
              </a:lnSpc>
            </a:pPr>
            <a:r>
              <a:rPr lang="zh-CN" altLang="en-US" sz="2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兔年是根据中国传统历法来确定的</a:t>
            </a:r>
            <a:endParaRPr lang="zh-CN" altLang="en-US" sz="20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algn="ctr">
              <a:lnSpc>
                <a:spcPct val="180000"/>
              </a:lnSpc>
            </a:pPr>
            <a:r>
              <a:rPr lang="en-US" altLang="zh-CN" sz="2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12</a:t>
            </a:r>
            <a:r>
              <a:rPr lang="zh-CN" altLang="en-US" sz="2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生肖中的</a:t>
            </a:r>
            <a:r>
              <a:rPr lang="en-US" altLang="zh-CN" sz="2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“</a:t>
            </a:r>
            <a:r>
              <a:rPr lang="zh-CN" altLang="en-US" sz="2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兔</a:t>
            </a:r>
            <a:r>
              <a:rPr lang="en-US" altLang="zh-CN" sz="2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”</a:t>
            </a:r>
            <a:r>
              <a:rPr lang="zh-CN" altLang="en-US" sz="2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对应着十二地支中的卯，所以兔年也称为</a:t>
            </a:r>
            <a:r>
              <a:rPr lang="en-US" altLang="zh-CN" sz="2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“</a:t>
            </a:r>
            <a:r>
              <a:rPr lang="zh-CN" altLang="en-US" sz="2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卯年</a:t>
            </a:r>
            <a:r>
              <a:rPr lang="en-US" altLang="zh-CN" sz="2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”</a:t>
            </a:r>
            <a:endParaRPr lang="en-US" altLang="zh-CN" sz="20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0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635" y="6496685"/>
            <a:ext cx="12202160" cy="377825"/>
          </a:xfrm>
          <a:prstGeom prst="rect">
            <a:avLst/>
          </a:prstGeom>
          <a:solidFill>
            <a:srgbClr val="D63A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5" name="图片 114"/>
          <p:cNvPicPr/>
          <p:nvPr/>
        </p:nvPicPr>
        <p:blipFill>
          <a:blip r:embed="rId1"/>
          <a:srcRect t="21556" b="23685"/>
          <a:stretch>
            <a:fillRect/>
          </a:stretch>
        </p:blipFill>
        <p:spPr>
          <a:xfrm>
            <a:off x="7562215" y="2741295"/>
            <a:ext cx="4553585" cy="37553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矩形 10"/>
          <p:cNvSpPr/>
          <p:nvPr/>
        </p:nvSpPr>
        <p:spPr>
          <a:xfrm>
            <a:off x="0" y="0"/>
            <a:ext cx="223520" cy="2363470"/>
          </a:xfrm>
          <a:prstGeom prst="rect">
            <a:avLst/>
          </a:prstGeom>
          <a:solidFill>
            <a:srgbClr val="231E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1968480" y="4133215"/>
            <a:ext cx="223520" cy="2363470"/>
          </a:xfrm>
          <a:prstGeom prst="rect">
            <a:avLst/>
          </a:prstGeom>
          <a:solidFill>
            <a:srgbClr val="231E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11860" y="661035"/>
            <a:ext cx="37731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i="1">
                <a:solidFill>
                  <a:schemeClr val="tx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策划思路</a:t>
            </a:r>
            <a:endParaRPr lang="zh-CN" altLang="en-US" sz="4800" i="1">
              <a:solidFill>
                <a:schemeClr val="tx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2691130" y="1529715"/>
            <a:ext cx="2225675" cy="88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15570" y="5259705"/>
            <a:ext cx="1600835" cy="1236980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lstStyle/>
          <a:p>
            <a:r>
              <a:rPr lang="zh-CN" altLang="en-US" sz="8800">
                <a:solidFill>
                  <a:srgbClr val="D73B02">
                    <a:alpha val="49000"/>
                  </a:srgbClr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</a:t>
            </a:r>
            <a:endParaRPr lang="zh-CN" altLang="en-US" sz="8800">
              <a:solidFill>
                <a:srgbClr val="D73B02">
                  <a:alpha val="49000"/>
                </a:srgbClr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39975" y="5259705"/>
            <a:ext cx="1600835" cy="1236980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lstStyle/>
          <a:p>
            <a:r>
              <a:rPr lang="zh-CN" altLang="en-US" sz="8800">
                <a:solidFill>
                  <a:srgbClr val="D73B02">
                    <a:alpha val="49000"/>
                  </a:srgbClr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个</a:t>
            </a:r>
            <a:endParaRPr lang="zh-CN" altLang="en-US" sz="8800">
              <a:solidFill>
                <a:srgbClr val="D73B02">
                  <a:alpha val="49000"/>
                </a:srgbClr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214745" y="301625"/>
            <a:ext cx="1600835" cy="1236980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lstStyle/>
          <a:p>
            <a:r>
              <a:rPr lang="zh-CN" altLang="en-US" sz="8800">
                <a:solidFill>
                  <a:srgbClr val="D73B02">
                    <a:alpha val="49000"/>
                  </a:srgbClr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快</a:t>
            </a:r>
            <a:endParaRPr lang="zh-CN" altLang="en-US" sz="8800">
              <a:solidFill>
                <a:srgbClr val="D73B02">
                  <a:alpha val="49000"/>
                </a:srgbClr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020300" y="213995"/>
            <a:ext cx="1600835" cy="1236980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lstStyle/>
          <a:p>
            <a:r>
              <a:rPr lang="zh-CN" altLang="en-US" sz="8800" b="1">
                <a:solidFill>
                  <a:srgbClr val="D73B02">
                    <a:alpha val="49000"/>
                  </a:srgbClr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乐</a:t>
            </a:r>
            <a:endParaRPr lang="zh-CN" altLang="en-US" sz="8800" b="1">
              <a:solidFill>
                <a:srgbClr val="D73B02">
                  <a:alpha val="49000"/>
                </a:srgbClr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2475" y="1964055"/>
            <a:ext cx="760476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>
                <a:latin typeface="方正清刻本悦宋简体" panose="02000000000000000000" charset="-122"/>
                <a:ea typeface="方正清刻本悦宋简体" panose="02000000000000000000" charset="-122"/>
              </a:rPr>
              <a:t>人活着要是为了一点什么</a:t>
            </a:r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>
                <a:latin typeface="方正清刻本悦宋简体" panose="02000000000000000000" charset="-122"/>
                <a:ea typeface="方正清刻本悦宋简体" panose="02000000000000000000" charset="-122"/>
              </a:rPr>
              <a:t>我说</a:t>
            </a:r>
            <a:r>
              <a:rPr lang="en-US" altLang="zh-CN" sz="2400">
                <a:latin typeface="方正清刻本悦宋简体" panose="02000000000000000000" charset="-122"/>
                <a:ea typeface="方正清刻本悦宋简体" panose="02000000000000000000" charset="-122"/>
              </a:rPr>
              <a:t>  </a:t>
            </a:r>
            <a:r>
              <a:rPr lang="zh-CN" altLang="en-US" sz="2400">
                <a:latin typeface="方正清刻本悦宋简体" panose="02000000000000000000" charset="-122"/>
                <a:ea typeface="方正清刻本悦宋简体" panose="02000000000000000000" charset="-122"/>
              </a:rPr>
              <a:t>一定是</a:t>
            </a:r>
            <a:r>
              <a:rPr lang="en-US" altLang="zh-CN" sz="3200">
                <a:solidFill>
                  <a:srgbClr val="FF0000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“</a:t>
            </a:r>
            <a:r>
              <a:rPr lang="zh-CN" altLang="en-US" sz="3200">
                <a:solidFill>
                  <a:srgbClr val="FF0000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兔个快乐</a:t>
            </a:r>
            <a:r>
              <a:rPr lang="en-US" altLang="zh-CN" sz="3200">
                <a:solidFill>
                  <a:srgbClr val="FF0000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”“</a:t>
            </a:r>
            <a:r>
              <a:rPr lang="zh-CN" altLang="en-US" sz="3200">
                <a:solidFill>
                  <a:srgbClr val="FF0000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兔个自在</a:t>
            </a:r>
            <a:r>
              <a:rPr lang="en-US" altLang="zh-CN" sz="3200">
                <a:solidFill>
                  <a:srgbClr val="FF0000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”</a:t>
            </a:r>
            <a:endParaRPr lang="en-US" altLang="zh-CN" sz="3200">
              <a:solidFill>
                <a:srgbClr val="FF0000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>
                <a:latin typeface="方正清刻本悦宋简体" panose="02000000000000000000" charset="-122"/>
                <a:ea typeface="方正清刻本悦宋简体" panose="02000000000000000000" charset="-122"/>
              </a:rPr>
              <a:t>刚好，借此兔年的节点，打造一个极具新年风味的活动</a:t>
            </a:r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>
                <a:latin typeface="方正清刻本悦宋简体" panose="02000000000000000000" charset="-122"/>
                <a:ea typeface="方正清刻本悦宋简体" panose="02000000000000000000" charset="-122"/>
              </a:rPr>
              <a:t>是我们本次活动的重点</a:t>
            </a:r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>
                <a:latin typeface="方正清刻本悦宋简体" panose="02000000000000000000" charset="-122"/>
                <a:ea typeface="方正清刻本悦宋简体" panose="02000000000000000000" charset="-122"/>
              </a:rPr>
              <a:t>要让来宾感受快乐，是本次活动的重中之</a:t>
            </a:r>
            <a:r>
              <a:rPr lang="zh-CN" altLang="en-US" sz="1600">
                <a:latin typeface="方正清刻本悦宋简体" panose="02000000000000000000" charset="-122"/>
                <a:ea typeface="方正清刻本悦宋简体" panose="02000000000000000000" charset="-122"/>
              </a:rPr>
              <a:t>重</a:t>
            </a: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重</a:t>
            </a:r>
            <a:r>
              <a:rPr lang="zh-CN" altLang="en-US" sz="2000">
                <a:latin typeface="方正清刻本悦宋简体" panose="02000000000000000000" charset="-122"/>
                <a:ea typeface="方正清刻本悦宋简体" panose="02000000000000000000" charset="-122"/>
              </a:rPr>
              <a:t>重重</a:t>
            </a:r>
            <a:r>
              <a:rPr lang="zh-CN" altLang="en-US" sz="2400">
                <a:latin typeface="方正清刻本悦宋简体" panose="02000000000000000000" charset="-122"/>
                <a:ea typeface="方正清刻本悦宋简体" panose="02000000000000000000" charset="-122"/>
              </a:rPr>
              <a:t>重</a:t>
            </a:r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/>
          <p:cNvPicPr/>
          <p:nvPr/>
        </p:nvPicPr>
        <p:blipFill>
          <a:blip r:embed="rId1"/>
          <a:stretch>
            <a:fillRect/>
          </a:stretch>
        </p:blipFill>
        <p:spPr>
          <a:xfrm rot="16200000">
            <a:off x="2668270" y="-2668270"/>
            <a:ext cx="6858000" cy="121939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9207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" name="图片 101"/>
          <p:cNvPicPr/>
          <p:nvPr/>
        </p:nvPicPr>
        <p:blipFill>
          <a:blip r:embed="rId2"/>
          <a:stretch>
            <a:fillRect/>
          </a:stretch>
        </p:blipFill>
        <p:spPr>
          <a:xfrm>
            <a:off x="598805" y="850265"/>
            <a:ext cx="3827780" cy="53936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" name="矩形 35"/>
          <p:cNvSpPr/>
          <p:nvPr/>
        </p:nvSpPr>
        <p:spPr>
          <a:xfrm>
            <a:off x="5507990" y="1150620"/>
            <a:ext cx="3162300" cy="601345"/>
          </a:xfrm>
          <a:prstGeom prst="rect">
            <a:avLst/>
          </a:prstGeom>
          <a:solidFill>
            <a:srgbClr val="D63A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5481955" y="1305560"/>
            <a:ext cx="31883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i="1">
                <a:solidFill>
                  <a:schemeClr val="tx1">
                    <a:lumMod val="95000"/>
                    <a:lumOff val="5000"/>
                  </a:schemeClr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CONTENT</a:t>
            </a:r>
            <a:endParaRPr lang="en-US" altLang="zh-CN" sz="4000" i="1">
              <a:solidFill>
                <a:schemeClr val="tx1">
                  <a:lumMod val="95000"/>
                  <a:lumOff val="5000"/>
                </a:schemeClr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507990" y="2583180"/>
            <a:ext cx="1196975" cy="4495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5507990" y="3401695"/>
            <a:ext cx="1196340" cy="4495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5495290" y="4220210"/>
            <a:ext cx="1223010" cy="4495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5507990" y="5038725"/>
            <a:ext cx="1222375" cy="4495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5549265" y="2822575"/>
            <a:ext cx="1219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>
                <a:solidFill>
                  <a:schemeClr val="tx1">
                    <a:lumMod val="95000"/>
                    <a:lumOff val="5000"/>
                  </a:schemeClr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ONE</a:t>
            </a:r>
            <a:endParaRPr lang="en-US" altLang="zh-CN" sz="2400" i="1">
              <a:solidFill>
                <a:schemeClr val="tx1">
                  <a:lumMod val="95000"/>
                  <a:lumOff val="5000"/>
                </a:schemeClr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495290" y="3625215"/>
            <a:ext cx="11595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>
                <a:solidFill>
                  <a:schemeClr val="tx1">
                    <a:lumMod val="95000"/>
                    <a:lumOff val="5000"/>
                  </a:schemeClr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TWO</a:t>
            </a:r>
            <a:endParaRPr lang="en-US" altLang="zh-CN" sz="2400" i="1">
              <a:solidFill>
                <a:schemeClr val="tx1">
                  <a:lumMod val="95000"/>
                  <a:lumOff val="5000"/>
                </a:schemeClr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347335" y="4410710"/>
            <a:ext cx="14077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>
                <a:solidFill>
                  <a:schemeClr val="tx1">
                    <a:lumMod val="95000"/>
                    <a:lumOff val="5000"/>
                  </a:schemeClr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THREE</a:t>
            </a:r>
            <a:endParaRPr lang="en-US" altLang="zh-CN" sz="2400" i="1">
              <a:solidFill>
                <a:schemeClr val="tx1">
                  <a:lumMod val="95000"/>
                  <a:lumOff val="5000"/>
                </a:schemeClr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428615" y="5260975"/>
            <a:ext cx="14077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>
                <a:solidFill>
                  <a:schemeClr val="tx1">
                    <a:lumMod val="95000"/>
                    <a:lumOff val="5000"/>
                  </a:schemeClr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FOUR</a:t>
            </a:r>
            <a:endParaRPr lang="en-US" altLang="zh-CN" sz="2400" i="1">
              <a:solidFill>
                <a:schemeClr val="tx1">
                  <a:lumMod val="95000"/>
                  <a:lumOff val="5000"/>
                </a:schemeClr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08145" y="4587875"/>
            <a:ext cx="921385" cy="17443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4800">
                <a:latin typeface="汉仪超级战甲简" panose="00020600040101010101" charset="-122"/>
                <a:ea typeface="汉仪超级战甲简" panose="00020600040101010101" charset="-122"/>
              </a:rPr>
              <a:t>目录</a:t>
            </a:r>
            <a:endParaRPr lang="zh-CN" altLang="en-US" sz="4800"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38010" y="2637155"/>
            <a:ext cx="24231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>
                <a:latin typeface="汉仪超级战甲简" panose="00020600040101010101" charset="-122"/>
                <a:ea typeface="汉仪超级战甲简" panose="00020600040101010101" charset="-122"/>
              </a:rPr>
              <a:t>活动概述</a:t>
            </a:r>
            <a:endParaRPr lang="zh-CN" altLang="en-US" sz="3200"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005320" y="3401695"/>
            <a:ext cx="24231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>
                <a:latin typeface="汉仪超级战甲简" panose="00020600040101010101" charset="-122"/>
                <a:ea typeface="汉仪超级战甲简" panose="00020600040101010101" charset="-122"/>
              </a:rPr>
              <a:t>活动主题</a:t>
            </a:r>
            <a:endParaRPr lang="zh-CN" altLang="en-US" sz="3200"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005320" y="4209415"/>
            <a:ext cx="24231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>
                <a:latin typeface="汉仪超级战甲简" panose="00020600040101010101" charset="-122"/>
                <a:ea typeface="汉仪超级战甲简" panose="00020600040101010101" charset="-122"/>
              </a:rPr>
              <a:t>氛围布置</a:t>
            </a:r>
            <a:endParaRPr lang="zh-CN" altLang="en-US" sz="3200"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005320" y="5038725"/>
            <a:ext cx="24231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>
                <a:latin typeface="汉仪超级战甲简" panose="00020600040101010101" charset="-122"/>
                <a:ea typeface="汉仪超级战甲简" panose="00020600040101010101" charset="-122"/>
              </a:rPr>
              <a:t>应急预案</a:t>
            </a:r>
            <a:endParaRPr lang="zh-CN" altLang="en-US" sz="3200"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pic>
        <p:nvPicPr>
          <p:cNvPr id="48" name="图片 47"/>
          <p:cNvPicPr/>
          <p:nvPr/>
        </p:nvPicPr>
        <p:blipFill>
          <a:blip r:embed="rId3"/>
          <a:stretch>
            <a:fillRect/>
          </a:stretch>
        </p:blipFill>
        <p:spPr>
          <a:xfrm>
            <a:off x="9748520" y="549275"/>
            <a:ext cx="1683385" cy="41757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72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9207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3185795" y="981710"/>
            <a:ext cx="5732145" cy="5130165"/>
          </a:xfrm>
          <a:prstGeom prst="ellipse">
            <a:avLst/>
          </a:prstGeom>
          <a:solidFill>
            <a:srgbClr val="4472C4"/>
          </a:solidFill>
          <a:ln w="28575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4" name="图片 103"/>
          <p:cNvPicPr/>
          <p:nvPr/>
        </p:nvPicPr>
        <p:blipFill>
          <a:blip r:embed="rId1"/>
          <a:stretch>
            <a:fillRect/>
          </a:stretch>
        </p:blipFill>
        <p:spPr>
          <a:xfrm>
            <a:off x="2454275" y="467995"/>
            <a:ext cx="5334000" cy="571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0" name="文本框 49"/>
          <p:cNvSpPr txBox="1"/>
          <p:nvPr/>
        </p:nvSpPr>
        <p:spPr>
          <a:xfrm>
            <a:off x="6400165" y="1372235"/>
            <a:ext cx="1290320" cy="42195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7200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活动概述</a:t>
            </a:r>
            <a:endParaRPr lang="zh-CN" altLang="en-US" sz="7200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7604125" y="2543175"/>
            <a:ext cx="490220" cy="24657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2000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PART ONE</a:t>
            </a:r>
            <a:endParaRPr lang="en-US" altLang="zh-CN" sz="2000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72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9207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35635" y="654685"/>
            <a:ext cx="3631565" cy="56457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798060" y="2594610"/>
            <a:ext cx="6969125" cy="360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>
                <a:solidFill>
                  <a:srgbClr val="4472C4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活动前一周内，进行活动前宣推广</a:t>
            </a:r>
            <a:endParaRPr lang="zh-CN" altLang="en-US" sz="3200" b="1">
              <a:solidFill>
                <a:srgbClr val="4472C4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① 官方微信公众号推广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项目公众号进行宣传发布活动链接，活动形式全程报导;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② H5页面推广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微信朋友圈转发活动H5页面，前期造势宣传。推广，邀约;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微信朋友圈活动推广海报、视频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制作活动前宣倒计时海报，视频: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④ 合作媒体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合作户外，广播媒体进行活动画面，广播投放，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467350" y="709295"/>
            <a:ext cx="3540760" cy="713105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5612765" y="709295"/>
            <a:ext cx="305943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活动宣传</a:t>
            </a:r>
            <a:endParaRPr lang="zh-CN" altLang="en-US" sz="4400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934200" y="1651635"/>
            <a:ext cx="4493895" cy="7131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6874510" y="1716405"/>
            <a:ext cx="44843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线上传播</a:t>
            </a:r>
            <a:r>
              <a:rPr lang="en-US" altLang="zh-CN" sz="3600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—</a:t>
            </a:r>
            <a:r>
              <a:rPr lang="zh-CN" altLang="en-US" sz="3600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前期预热</a:t>
            </a:r>
            <a:endParaRPr lang="zh-CN" altLang="en-US" sz="3600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pic>
        <p:nvPicPr>
          <p:cNvPr id="40" name="图片 39" descr="就删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265" y="777875"/>
            <a:ext cx="3201670" cy="54203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72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9207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/>
          <p:nvPr/>
        </p:nvPicPr>
        <p:blipFill>
          <a:blip r:embed="rId1"/>
          <a:srcRect t="3509" b="70676"/>
          <a:stretch>
            <a:fillRect/>
          </a:stretch>
        </p:blipFill>
        <p:spPr>
          <a:xfrm>
            <a:off x="593090" y="1016000"/>
            <a:ext cx="2911475" cy="49142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6927850" y="1607185"/>
            <a:ext cx="4493895" cy="71310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6868160" y="1671955"/>
            <a:ext cx="44843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线上传播</a:t>
            </a:r>
            <a:r>
              <a:rPr lang="en-US" altLang="zh-CN" sz="3600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—</a:t>
            </a:r>
            <a:r>
              <a:rPr lang="zh-CN" altLang="en-US" sz="3600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后期维温</a:t>
            </a:r>
            <a:endParaRPr lang="zh-CN" altLang="en-US" sz="3600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706235" y="3527425"/>
            <a:ext cx="4950460" cy="285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80000"/>
              </a:lnSpc>
            </a:pPr>
            <a:r>
              <a:rPr lang="zh-CN" altLang="en-US" sz="2800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传播形式及平台推荐:</a:t>
            </a:r>
            <a:endParaRPr lang="zh-CN" altLang="en-US" sz="2800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ct val="18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·活动照片九宫格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ct val="18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·活动精剪短视频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ct val="18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·活动报道软文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>
              <a:lnSpc>
                <a:spcPct val="18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·活动后宣长图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308725" y="2301875"/>
            <a:ext cx="5883275" cy="1210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活动结束后，多角度大力报道，</a:t>
            </a:r>
            <a:endParaRPr lang="zh-CN" altLang="en-US" sz="2800" b="1">
              <a:solidFill>
                <a:srgbClr val="FF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维持热度，形成热点事件传播!</a:t>
            </a:r>
            <a:endParaRPr lang="zh-CN" altLang="en-US" sz="2800" b="1">
              <a:solidFill>
                <a:srgbClr val="FF0000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pic>
        <p:nvPicPr>
          <p:cNvPr id="111" name="图片 110"/>
          <p:cNvPicPr/>
          <p:nvPr/>
        </p:nvPicPr>
        <p:blipFill>
          <a:blip r:embed="rId2"/>
          <a:stretch>
            <a:fillRect/>
          </a:stretch>
        </p:blipFill>
        <p:spPr>
          <a:xfrm>
            <a:off x="3619500" y="971550"/>
            <a:ext cx="3079115" cy="4914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8" name="矩形 37"/>
          <p:cNvSpPr/>
          <p:nvPr/>
        </p:nvSpPr>
        <p:spPr>
          <a:xfrm>
            <a:off x="7479665" y="650240"/>
            <a:ext cx="3540760" cy="713105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7806055" y="650240"/>
            <a:ext cx="305943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活动宣传</a:t>
            </a:r>
            <a:endParaRPr lang="zh-CN" altLang="en-US" sz="4400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72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9207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4484370" y="1351280"/>
            <a:ext cx="6924675" cy="5113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活动主题</a:t>
            </a:r>
            <a:r>
              <a:rPr lang="en-US" altLang="zh-CN" sz="32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:</a:t>
            </a:r>
            <a:r>
              <a:rPr lang="zh-CN" sz="3200" dirty="0">
                <a:solidFill>
                  <a:srgbClr val="D63A01"/>
                </a:solidFill>
                <a:latin typeface="汉仪超级战甲简" panose="00020600040101010101" charset="-122"/>
                <a:ea typeface="汉仪超级战甲简" panose="00020600040101010101" charset="-122"/>
                <a:cs typeface="方正清刻本悦宋简体" panose="02000000000000000000" charset="-122"/>
              </a:rPr>
              <a:t>兔个快乐</a:t>
            </a:r>
            <a:endParaRPr lang="zh-CN" sz="3200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60000"/>
              </a:lnSpc>
            </a:pPr>
            <a:r>
              <a:rPr lang="en-US" altLang="zh-CN" sz="32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                 </a:t>
            </a:r>
            <a:r>
              <a:rPr lang="en-US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—XX</a:t>
            </a:r>
            <a:r>
              <a:rPr lang="zh-CN" altLang="en-US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项目兔年</a:t>
            </a:r>
            <a:r>
              <a:rPr lang="en-US" altLang="zh-CN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/</a:t>
            </a:r>
            <a:r>
              <a:rPr lang="zh-CN" altLang="en-US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元旦</a:t>
            </a:r>
            <a:r>
              <a:rPr lang="en-US" altLang="zh-CN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/</a:t>
            </a:r>
            <a:r>
              <a:rPr lang="zh-CN" altLang="en-US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新年主题活动策划方案</a:t>
            </a:r>
            <a:endParaRPr lang="en-US" sz="2000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6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活动时间：</a:t>
            </a:r>
            <a:r>
              <a:rPr lang="en-US" altLang="zh-CN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2023</a:t>
            </a:r>
            <a:r>
              <a:rPr lang="zh-CN" altLang="en-US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年</a:t>
            </a:r>
            <a:endParaRPr lang="zh-CN" altLang="en-US" sz="2000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6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活动地点：</a:t>
            </a:r>
            <a:r>
              <a:rPr lang="en-US" altLang="zh-CN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XX</a:t>
            </a:r>
            <a:r>
              <a:rPr lang="zh-CN" altLang="en-US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项目</a:t>
            </a:r>
            <a:endParaRPr lang="zh-CN" altLang="en-US" sz="2000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6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活动人数：暂定</a:t>
            </a:r>
            <a:endParaRPr lang="zh-CN" altLang="en-US" sz="2000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6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活动对象：新老客户、意向客户、到访客户、潜在客户</a:t>
            </a:r>
            <a:endParaRPr lang="zh-CN" altLang="en-US" sz="2000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6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活动目的：以</a:t>
            </a:r>
            <a:r>
              <a:rPr lang="en-US" altLang="zh-CN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“</a:t>
            </a:r>
            <a:r>
              <a:rPr lang="zh-CN" altLang="en-US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卯兔</a:t>
            </a:r>
            <a:r>
              <a:rPr lang="en-US" altLang="zh-CN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”</a:t>
            </a:r>
            <a:r>
              <a:rPr lang="zh-CN" altLang="en-US" sz="2000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为主题策划新年暖场活动，结合新年，带给消费者一场嗨玩、奇遇、趣味之旅，为项目带动人流，促进销售目标。</a:t>
            </a:r>
            <a:endParaRPr lang="zh-CN" altLang="en-US" sz="2000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646545" y="599440"/>
            <a:ext cx="3540760" cy="713105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6972935" y="599440"/>
            <a:ext cx="305943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活动策划</a:t>
            </a:r>
            <a:endParaRPr lang="zh-CN" altLang="en-US" sz="4400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01345" y="1104265"/>
            <a:ext cx="3883025" cy="5190490"/>
          </a:xfrm>
          <a:prstGeom prst="rect">
            <a:avLst/>
          </a:prstGeom>
          <a:solidFill>
            <a:srgbClr val="4472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763905" y="1312545"/>
            <a:ext cx="3376930" cy="47955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文本框 60"/>
          <p:cNvSpPr txBox="1"/>
          <p:nvPr/>
        </p:nvSpPr>
        <p:spPr>
          <a:xfrm>
            <a:off x="701040" y="1433830"/>
            <a:ext cx="1600835" cy="1236980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lstStyle/>
          <a:p>
            <a:r>
              <a:rPr lang="zh-CN" altLang="en-US" sz="8800">
                <a:solidFill>
                  <a:srgbClr val="4472C4">
                    <a:alpha val="49000"/>
                  </a:srgbClr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</a:t>
            </a:r>
            <a:endParaRPr lang="zh-CN" altLang="en-US" sz="8800">
              <a:solidFill>
                <a:srgbClr val="4472C4">
                  <a:alpha val="49000"/>
                </a:srgbClr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2540000" y="1433830"/>
            <a:ext cx="1600835" cy="1236980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lstStyle/>
          <a:p>
            <a:r>
              <a:rPr lang="zh-CN" altLang="en-US" sz="8800">
                <a:solidFill>
                  <a:srgbClr val="4472C4">
                    <a:alpha val="49000"/>
                  </a:srgbClr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个</a:t>
            </a:r>
            <a:endParaRPr lang="zh-CN" altLang="en-US" sz="8800">
              <a:solidFill>
                <a:srgbClr val="4472C4">
                  <a:alpha val="49000"/>
                </a:srgbClr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701040" y="4871085"/>
            <a:ext cx="1600835" cy="1236980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lstStyle/>
          <a:p>
            <a:r>
              <a:rPr lang="zh-CN" altLang="en-US" sz="8800">
                <a:solidFill>
                  <a:srgbClr val="4472C4">
                    <a:alpha val="49000"/>
                  </a:srgbClr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快</a:t>
            </a:r>
            <a:endParaRPr lang="zh-CN" altLang="en-US" sz="8800">
              <a:solidFill>
                <a:srgbClr val="4472C4">
                  <a:alpha val="49000"/>
                </a:srgbClr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2540000" y="4915535"/>
            <a:ext cx="1600835" cy="1236980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lstStyle/>
          <a:p>
            <a:r>
              <a:rPr lang="zh-CN" altLang="en-US" sz="8800">
                <a:solidFill>
                  <a:srgbClr val="4472C4">
                    <a:alpha val="49000"/>
                  </a:srgbClr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乐</a:t>
            </a:r>
            <a:endParaRPr lang="zh-CN" altLang="en-US" sz="8800">
              <a:solidFill>
                <a:srgbClr val="4472C4">
                  <a:alpha val="49000"/>
                </a:srgbClr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pic>
        <p:nvPicPr>
          <p:cNvPr id="65" name="图片 64"/>
          <p:cNvPicPr/>
          <p:nvPr/>
        </p:nvPicPr>
        <p:blipFill>
          <a:blip r:embed="rId1">
            <a:clrChange>
              <a:clrFrom>
                <a:srgbClr val="EFEFEF">
                  <a:alpha val="100000"/>
                </a:srgbClr>
              </a:clrFrom>
              <a:clrTo>
                <a:srgbClr val="EFEFEF">
                  <a:alpha val="100000"/>
                  <a:alpha val="0"/>
                </a:srgbClr>
              </a:clrTo>
            </a:clrChange>
          </a:blip>
          <a:srcRect t="16417" b="23556"/>
          <a:stretch>
            <a:fillRect/>
          </a:stretch>
        </p:blipFill>
        <p:spPr>
          <a:xfrm>
            <a:off x="856615" y="2135505"/>
            <a:ext cx="3191510" cy="28854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83820"/>
            <a:ext cx="1203325" cy="376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3185795" y="981710"/>
            <a:ext cx="5732145" cy="5130165"/>
          </a:xfrm>
          <a:prstGeom prst="ellipse">
            <a:avLst/>
          </a:prstGeom>
          <a:solidFill>
            <a:srgbClr val="C00000"/>
          </a:solidFill>
          <a:ln w="28575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4" name="图片 103"/>
          <p:cNvPicPr/>
          <p:nvPr/>
        </p:nvPicPr>
        <p:blipFill>
          <a:blip r:embed="rId1"/>
          <a:stretch>
            <a:fillRect/>
          </a:stretch>
        </p:blipFill>
        <p:spPr>
          <a:xfrm>
            <a:off x="2454275" y="467995"/>
            <a:ext cx="5334000" cy="571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0" name="文本框 49"/>
          <p:cNvSpPr txBox="1"/>
          <p:nvPr/>
        </p:nvSpPr>
        <p:spPr>
          <a:xfrm>
            <a:off x="6400165" y="1372235"/>
            <a:ext cx="1290320" cy="42195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7200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活动内容</a:t>
            </a:r>
            <a:endParaRPr lang="en-US" altLang="zh-CN" sz="7200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7604125" y="2543175"/>
            <a:ext cx="490220" cy="24657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2000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PART TWO</a:t>
            </a:r>
            <a:endParaRPr lang="en-US" altLang="zh-CN" sz="2000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2"/>
          <a:stretch>
            <a:fillRect/>
          </a:stretch>
        </p:blipFill>
        <p:spPr>
          <a:xfrm>
            <a:off x="539115" y="467995"/>
            <a:ext cx="3900805" cy="39008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7719695" y="549275"/>
            <a:ext cx="3900805" cy="39008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0" y="83820"/>
            <a:ext cx="1203325" cy="376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4" name="图片 123"/>
          <p:cNvPicPr/>
          <p:nvPr/>
        </p:nvPicPr>
        <p:blipFill>
          <a:blip r:embed="rId1"/>
          <a:srcRect t="7759" r="1568" b="6889"/>
          <a:stretch>
            <a:fillRect/>
          </a:stretch>
        </p:blipFill>
        <p:spPr>
          <a:xfrm>
            <a:off x="3657600" y="1389380"/>
            <a:ext cx="7806055" cy="45123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924560" y="1600835"/>
            <a:ext cx="2447925" cy="6445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043940" y="1737995"/>
            <a:ext cx="23952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签到方式</a:t>
            </a:r>
            <a:r>
              <a:rPr lang="en-US" altLang="zh-CN" sz="2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1</a:t>
            </a:r>
            <a:r>
              <a:rPr lang="zh-CN" altLang="en-US" sz="2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：红包墙</a:t>
            </a:r>
            <a:endParaRPr lang="zh-CN" altLang="en-US" sz="20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40105" y="2614930"/>
            <a:ext cx="2754630" cy="1863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活动签到使用红包墙签到，来宾签到后领取红包，体现活动喜庆愉悦的氛围，同时在彰显活动的档次。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0" y="83820"/>
            <a:ext cx="1203325" cy="376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6" name="图片 125"/>
          <p:cNvPicPr/>
          <p:nvPr/>
        </p:nvPicPr>
        <p:blipFill>
          <a:blip r:embed="rId1"/>
          <a:srcRect l="10020" r="3160" b="13667"/>
          <a:stretch>
            <a:fillRect/>
          </a:stretch>
        </p:blipFill>
        <p:spPr>
          <a:xfrm>
            <a:off x="4650105" y="1856740"/>
            <a:ext cx="6510655" cy="43173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6" name="图片 115"/>
          <p:cNvPicPr/>
          <p:nvPr/>
        </p:nvPicPr>
        <p:blipFill>
          <a:blip r:embed="rId2"/>
          <a:stretch>
            <a:fillRect/>
          </a:stretch>
        </p:blipFill>
        <p:spPr>
          <a:xfrm>
            <a:off x="5087620" y="787400"/>
            <a:ext cx="3009900" cy="20085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7" name="图片 126"/>
          <p:cNvPicPr/>
          <p:nvPr/>
        </p:nvPicPr>
        <p:blipFill>
          <a:blip r:embed="rId3"/>
          <a:stretch>
            <a:fillRect/>
          </a:stretch>
        </p:blipFill>
        <p:spPr>
          <a:xfrm>
            <a:off x="8234680" y="788035"/>
            <a:ext cx="3009900" cy="20078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>
          <a:xfrm>
            <a:off x="1203960" y="1875155"/>
            <a:ext cx="2447925" cy="6445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1323340" y="2012315"/>
            <a:ext cx="23952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签到方式</a:t>
            </a:r>
            <a:r>
              <a:rPr lang="en-US" altLang="zh-CN" sz="2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2</a:t>
            </a:r>
            <a:r>
              <a:rPr lang="zh-CN" altLang="en-US" sz="20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：祈福墙</a:t>
            </a:r>
            <a:endParaRPr lang="zh-CN" altLang="en-US" sz="20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050925" y="2861945"/>
            <a:ext cx="2754630" cy="230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活动签到使用祈福墙为活动签到形式，来宾签到后领取祈福卡，写下新年的愿望挂再祈福墙上，祈愿新年的愿望统统实现。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0" y="83820"/>
            <a:ext cx="1203325" cy="376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192905" y="730250"/>
            <a:ext cx="3119755" cy="6007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417060" y="730250"/>
            <a:ext cx="2671445" cy="5753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dist"/>
            <a:r>
              <a:rPr lang="zh-CN" altLang="en-US" sz="32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兔个快乐</a:t>
            </a:r>
            <a:r>
              <a:rPr lang="en-US" altLang="zh-CN" sz="32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DIY</a:t>
            </a:r>
            <a:endParaRPr lang="en-US" altLang="zh-CN" sz="32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77720" y="1416050"/>
            <a:ext cx="7826375" cy="1032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最近非常流行的石膏娃娃</a:t>
            </a:r>
            <a:r>
              <a:rPr lang="en-US" altLang="zh-CN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DIY</a:t>
            </a: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，将调配好的娃娃进行创意</a:t>
            </a:r>
            <a:r>
              <a:rPr lang="en-US" altLang="zh-CN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DIY ,</a:t>
            </a: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结合自己的想象完成一个属于自己的兔年娃娃。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1"/>
          <a:srcRect l="11644" t="13740" r="1451" b="3823"/>
          <a:stretch>
            <a:fillRect/>
          </a:stretch>
        </p:blipFill>
        <p:spPr>
          <a:xfrm>
            <a:off x="5882005" y="2710815"/>
            <a:ext cx="5288280" cy="33445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370" y="2726690"/>
            <a:ext cx="4990465" cy="33248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0" y="83820"/>
            <a:ext cx="1203325" cy="376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192905" y="730250"/>
            <a:ext cx="3119755" cy="6007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417060" y="730250"/>
            <a:ext cx="2671445" cy="5753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dist"/>
            <a:r>
              <a:rPr lang="en-US" altLang="zh-CN" sz="32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“</a:t>
            </a:r>
            <a:r>
              <a:rPr lang="zh-CN" altLang="en-US" sz="32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兔</a:t>
            </a:r>
            <a:r>
              <a:rPr lang="en-US" altLang="zh-CN" sz="32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”</a:t>
            </a:r>
            <a:r>
              <a:rPr lang="zh-CN" altLang="en-US" sz="32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年时钟</a:t>
            </a:r>
            <a:endParaRPr lang="zh-CN" altLang="en-US" sz="32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3" name="图片 2" descr="1c232e0d0896ea057f3616efb5f19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4090" y="2551430"/>
            <a:ext cx="4946015" cy="3279775"/>
          </a:xfrm>
          <a:prstGeom prst="rect">
            <a:avLst/>
          </a:prstGeom>
        </p:spPr>
      </p:pic>
      <p:pic>
        <p:nvPicPr>
          <p:cNvPr id="37" name="图片 36" descr="5b55c97b5bee0bbbbb97fab6b062bb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970" y="2551430"/>
            <a:ext cx="4966335" cy="3283585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2626360" y="1864360"/>
            <a:ext cx="79336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以卯兔元素，亲手制作一款属于自己新年的</a:t>
            </a:r>
            <a:r>
              <a:rPr lang="en-US" altLang="zh-CN">
                <a:latin typeface="方正清刻本悦宋简体" panose="02000000000000000000" charset="-122"/>
                <a:ea typeface="方正清刻本悦宋简体" panose="02000000000000000000" charset="-122"/>
              </a:rPr>
              <a:t>“</a:t>
            </a: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兔年时钟</a:t>
            </a:r>
            <a:r>
              <a:rPr lang="en-US" altLang="zh-CN">
                <a:latin typeface="方正清刻本悦宋简体" panose="02000000000000000000" charset="-122"/>
                <a:ea typeface="方正清刻本悦宋简体" panose="02000000000000000000" charset="-122"/>
              </a:rPr>
              <a:t>”</a:t>
            </a: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0" y="83820"/>
            <a:ext cx="1203325" cy="376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192905" y="730250"/>
            <a:ext cx="3119755" cy="6007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417060" y="730250"/>
            <a:ext cx="2671445" cy="5753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dist"/>
            <a:r>
              <a:rPr lang="zh-CN" altLang="en-US" sz="32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吉兔纳福</a:t>
            </a:r>
            <a:endParaRPr lang="zh-CN" altLang="en-US" sz="32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116" name="图片 115"/>
          <p:cNvPicPr/>
          <p:nvPr/>
        </p:nvPicPr>
        <p:blipFill>
          <a:blip r:embed="rId1"/>
          <a:stretch>
            <a:fillRect/>
          </a:stretch>
        </p:blipFill>
        <p:spPr>
          <a:xfrm>
            <a:off x="5915025" y="2302510"/>
            <a:ext cx="5581015" cy="37236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8" name="图片 117"/>
          <p:cNvPicPr/>
          <p:nvPr/>
        </p:nvPicPr>
        <p:blipFill>
          <a:blip r:embed="rId2"/>
          <a:srcRect t="14111"/>
          <a:stretch>
            <a:fillRect/>
          </a:stretch>
        </p:blipFill>
        <p:spPr>
          <a:xfrm>
            <a:off x="626110" y="2347595"/>
            <a:ext cx="5201285" cy="36334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697355" y="1517015"/>
            <a:ext cx="8542655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传统竹编工艺有着悠久的历史，富含着中华民族劳动人民辛勤劳作的结晶，竹编工艺品分为细丝工艺品和粗丝竹编工艺品，快来编织出一款属于专属你的竹编兔吧！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0" y="83820"/>
            <a:ext cx="1203325" cy="376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192905" y="730250"/>
            <a:ext cx="3119755" cy="6007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417060" y="730250"/>
            <a:ext cx="2671445" cy="5753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dist"/>
            <a:r>
              <a:rPr lang="zh-CN" altLang="en-US" sz="32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前</a:t>
            </a:r>
            <a:r>
              <a:rPr lang="en-US" altLang="zh-CN" sz="32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“</a:t>
            </a:r>
            <a:r>
              <a:rPr lang="zh-CN" altLang="en-US" sz="32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兔</a:t>
            </a:r>
            <a:r>
              <a:rPr lang="en-US" altLang="zh-CN" sz="32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”</a:t>
            </a:r>
            <a:r>
              <a:rPr lang="zh-CN" altLang="en-US" sz="32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无量</a:t>
            </a:r>
            <a:endParaRPr lang="zh-CN" altLang="en-US" sz="32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137" name="图片 136"/>
          <p:cNvPicPr/>
          <p:nvPr/>
        </p:nvPicPr>
        <p:blipFill>
          <a:blip r:embed="rId1"/>
          <a:srcRect l="437" t="11480"/>
          <a:stretch>
            <a:fillRect/>
          </a:stretch>
        </p:blipFill>
        <p:spPr>
          <a:xfrm>
            <a:off x="3344545" y="1507490"/>
            <a:ext cx="8103235" cy="48031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文本框 36"/>
          <p:cNvSpPr txBox="1"/>
          <p:nvPr/>
        </p:nvSpPr>
        <p:spPr>
          <a:xfrm>
            <a:off x="831215" y="2446655"/>
            <a:ext cx="2393950" cy="3080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8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钱眼儿好运响叮当，福气爆棚，前途无量!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8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领取2枚沙包，使用沙包成功砸中小铃铛带来新年第一声铃儿响叮当即为胜利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0" y="83820"/>
            <a:ext cx="1203325" cy="376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192905" y="730250"/>
            <a:ext cx="3119755" cy="6007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417060" y="730250"/>
            <a:ext cx="2671445" cy="5753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dist"/>
            <a:r>
              <a:rPr lang="zh-CN" altLang="en-US" sz="32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萌兔套套乐</a:t>
            </a:r>
            <a:endParaRPr lang="zh-CN" altLang="en-US" sz="32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090930" y="2473960"/>
            <a:ext cx="2393950" cy="2582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8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来宾签到后进入活动现场，参与萌兔套套乐，把各式各样玩偶带回家，预祝今年的兔年好运常再！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pic>
        <p:nvPicPr>
          <p:cNvPr id="3" name="图片 2" descr="图片1我额外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7955" y="1666240"/>
            <a:ext cx="6732270" cy="449199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0" y="83820"/>
            <a:ext cx="1203325" cy="376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192905" y="730250"/>
            <a:ext cx="3119755" cy="6007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417060" y="730250"/>
            <a:ext cx="2671445" cy="5753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dist"/>
            <a:r>
              <a:rPr lang="zh-CN" altLang="en-US" sz="32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兔个幸运</a:t>
            </a:r>
            <a:endParaRPr lang="zh-CN" altLang="en-US" sz="32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1"/>
          <a:srcRect l="25685"/>
          <a:stretch>
            <a:fillRect/>
          </a:stretch>
        </p:blipFill>
        <p:spPr>
          <a:xfrm>
            <a:off x="855980" y="2390775"/>
            <a:ext cx="4980940" cy="386143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rcRect l="11218" t="-450" r="7475"/>
          <a:stretch>
            <a:fillRect/>
          </a:stretch>
        </p:blipFill>
        <p:spPr>
          <a:xfrm>
            <a:off x="5991225" y="2390775"/>
            <a:ext cx="5610860" cy="3862070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1645920" y="1456690"/>
            <a:ext cx="9143365" cy="589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8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活动现场布置</a:t>
            </a:r>
            <a:r>
              <a:rPr lang="en-US" altLang="zh-CN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“</a:t>
            </a: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兔个幸运</a:t>
            </a:r>
            <a:r>
              <a:rPr lang="en-US" altLang="zh-CN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”</a:t>
            </a: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区，来宾摇出</a:t>
            </a:r>
            <a:r>
              <a:rPr lang="en-US" altLang="zh-CN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666</a:t>
            </a: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，即可进入真人娃娃机零食区。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0" y="83820"/>
            <a:ext cx="1203325" cy="376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1" name="图片 120"/>
          <p:cNvPicPr/>
          <p:nvPr/>
        </p:nvPicPr>
        <p:blipFill>
          <a:blip r:embed="rId1"/>
          <a:srcRect l="4022" t="13181"/>
          <a:stretch>
            <a:fillRect/>
          </a:stretch>
        </p:blipFill>
        <p:spPr>
          <a:xfrm>
            <a:off x="5756910" y="2366645"/>
            <a:ext cx="5629910" cy="33902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1" name="图片 130"/>
          <p:cNvPicPr/>
          <p:nvPr/>
        </p:nvPicPr>
        <p:blipFill>
          <a:blip r:embed="rId2"/>
          <a:stretch>
            <a:fillRect/>
          </a:stretch>
        </p:blipFill>
        <p:spPr>
          <a:xfrm>
            <a:off x="630555" y="2366645"/>
            <a:ext cx="5034915" cy="33902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4192905" y="730250"/>
            <a:ext cx="3119755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417060" y="730250"/>
            <a:ext cx="26714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冰糖葫芦</a:t>
            </a:r>
            <a:endParaRPr lang="zh-CN" altLang="en-US" sz="32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90930" y="1391920"/>
            <a:ext cx="95205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冰糖葫芦又叫糖葫芦，在天津又称糖墩儿，在安徽凤阳叫作糖球。冰糖葫芦是中国传统小吃，起源于南宋，它是将野果用竹签串成串后蘸上麦芽糖稀，糖稀遇风迅速变硬。北方冬天常见的小吃，一般用山楂串成，糖稀冻硬，吃起来又酸又甜，还很冰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0" y="83820"/>
            <a:ext cx="1203325" cy="376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9" name="图片 118"/>
          <p:cNvPicPr/>
          <p:nvPr/>
        </p:nvPicPr>
        <p:blipFill>
          <a:blip r:embed="rId1"/>
          <a:stretch>
            <a:fillRect/>
          </a:stretch>
        </p:blipFill>
        <p:spPr>
          <a:xfrm>
            <a:off x="8122920" y="1077595"/>
            <a:ext cx="3385820" cy="50787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9" name="图片 128"/>
          <p:cNvPicPr/>
          <p:nvPr/>
        </p:nvPicPr>
        <p:blipFill>
          <a:blip r:embed="rId2"/>
          <a:stretch>
            <a:fillRect/>
          </a:stretch>
        </p:blipFill>
        <p:spPr>
          <a:xfrm>
            <a:off x="4522470" y="1313815"/>
            <a:ext cx="3505200" cy="2286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0" name="图片 129"/>
          <p:cNvPicPr/>
          <p:nvPr/>
        </p:nvPicPr>
        <p:blipFill>
          <a:blip r:embed="rId3"/>
          <a:stretch>
            <a:fillRect/>
          </a:stretch>
        </p:blipFill>
        <p:spPr>
          <a:xfrm>
            <a:off x="4522470" y="3668395"/>
            <a:ext cx="3505835" cy="2333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1064260" y="1313815"/>
            <a:ext cx="3119755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288415" y="1313815"/>
            <a:ext cx="26714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剪纸艺术</a:t>
            </a:r>
            <a:endParaRPr lang="zh-CN" altLang="en-US" sz="32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50925" y="2186305"/>
            <a:ext cx="2959100" cy="396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中国剪纸是一种用剪刀或刻刀在纸上剪刻花纹，用于装点生活或配合其他民俗活动的民间艺术。在中国，剪纸具有广泛的群众基础，交融于各族人民的社会生活，是各种民俗活动的重要组成部分。其传承赓续的视觉形象和造型格式，蕴涵了丰富的文化历史信息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0" y="83820"/>
            <a:ext cx="1203325" cy="376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0" name="图片 119"/>
          <p:cNvPicPr/>
          <p:nvPr/>
        </p:nvPicPr>
        <p:blipFill>
          <a:blip r:embed="rId1"/>
          <a:stretch>
            <a:fillRect/>
          </a:stretch>
        </p:blipFill>
        <p:spPr>
          <a:xfrm>
            <a:off x="6456680" y="2517775"/>
            <a:ext cx="5065395" cy="33794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6" name="图片 135"/>
          <p:cNvPicPr/>
          <p:nvPr/>
        </p:nvPicPr>
        <p:blipFill>
          <a:blip r:embed="rId2"/>
          <a:srcRect t="12901" r="919"/>
          <a:stretch>
            <a:fillRect/>
          </a:stretch>
        </p:blipFill>
        <p:spPr>
          <a:xfrm>
            <a:off x="621030" y="2517775"/>
            <a:ext cx="5760720" cy="33788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4192905" y="730250"/>
            <a:ext cx="3119755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417060" y="730250"/>
            <a:ext cx="26714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糖画</a:t>
            </a:r>
            <a:endParaRPr lang="zh-CN" altLang="en-US" sz="32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59485" y="1454785"/>
            <a:ext cx="94634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糖画，顾名思义，就是以糖做成的画，它亦糖亦画，可观可食。民间俗称“倒糖人儿”、“倒糖饼儿”或“糖灯影儿”。分为平面糖画与立体糖画两种。它是地道的民间画种，颇具特色的街市艺术，广泛流传于巴山蜀水之间，备受老百姓喜爱的工艺食品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0" y="83820"/>
            <a:ext cx="1203325" cy="376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4" name="图片 133"/>
          <p:cNvPicPr/>
          <p:nvPr/>
        </p:nvPicPr>
        <p:blipFill>
          <a:blip r:embed="rId1"/>
          <a:stretch>
            <a:fillRect/>
          </a:stretch>
        </p:blipFill>
        <p:spPr>
          <a:xfrm>
            <a:off x="6330950" y="2402205"/>
            <a:ext cx="4846320" cy="37033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0" name="图片 99"/>
          <p:cNvPicPr/>
          <p:nvPr/>
        </p:nvPicPr>
        <p:blipFill>
          <a:blip r:embed="rId2"/>
          <a:stretch>
            <a:fillRect/>
          </a:stretch>
        </p:blipFill>
        <p:spPr>
          <a:xfrm>
            <a:off x="728980" y="2402205"/>
            <a:ext cx="5557520" cy="37033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4192905" y="730250"/>
            <a:ext cx="3119755" cy="6007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417060" y="730250"/>
            <a:ext cx="2671445" cy="5753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dist"/>
            <a:r>
              <a:rPr lang="zh-CN" altLang="en-US" sz="32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捏泥人</a:t>
            </a:r>
            <a:endParaRPr lang="zh-CN" altLang="en-US" sz="32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77720" y="1416050"/>
            <a:ext cx="7826375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</a:rPr>
              <a:t>泥人面塑(捏泥人)是我国古老的一门传统民间艺术，它以泥巴陶土为主料，调成不同色彩，用手和简单工具，塑造各种形象。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9207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3185795" y="981710"/>
            <a:ext cx="5732145" cy="5130165"/>
          </a:xfrm>
          <a:prstGeom prst="ellipse">
            <a:avLst/>
          </a:prstGeom>
          <a:solidFill>
            <a:schemeClr val="accent6"/>
          </a:solidFill>
          <a:ln w="28575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4" name="图片 103"/>
          <p:cNvPicPr/>
          <p:nvPr/>
        </p:nvPicPr>
        <p:blipFill>
          <a:blip r:embed="rId1"/>
          <a:stretch>
            <a:fillRect/>
          </a:stretch>
        </p:blipFill>
        <p:spPr>
          <a:xfrm>
            <a:off x="2454275" y="467995"/>
            <a:ext cx="5334000" cy="571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0" name="文本框 49"/>
          <p:cNvSpPr txBox="1"/>
          <p:nvPr/>
        </p:nvSpPr>
        <p:spPr>
          <a:xfrm>
            <a:off x="6400165" y="1372235"/>
            <a:ext cx="1290320" cy="42195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7200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氛围布置</a:t>
            </a:r>
            <a:endParaRPr lang="zh-CN" altLang="en-US" sz="7200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7604125" y="2543175"/>
            <a:ext cx="490220" cy="24657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2000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PART </a:t>
            </a:r>
            <a:r>
              <a:rPr lang="en-US" altLang="zh-CN" sz="2000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  <a:sym typeface="+mn-ea"/>
              </a:rPr>
              <a:t>THERR</a:t>
            </a:r>
            <a:endParaRPr lang="en-US" altLang="zh-CN" sz="2000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9207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12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25895" y="2678430"/>
            <a:ext cx="4926965" cy="2806065"/>
          </a:xfrm>
          <a:prstGeom prst="rect">
            <a:avLst/>
          </a:prstGeom>
        </p:spPr>
      </p:pic>
      <p:pic>
        <p:nvPicPr>
          <p:cNvPr id="8" name="图片 7" descr="23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345" y="2678430"/>
            <a:ext cx="5735955" cy="3229610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921385" y="944245"/>
            <a:ext cx="2913380" cy="949960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1066165" y="1123315"/>
            <a:ext cx="25292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主题美陈</a:t>
            </a:r>
            <a:endParaRPr lang="zh-CN" altLang="en-US" sz="36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122420" y="1122680"/>
            <a:ext cx="7339965" cy="865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以</a:t>
            </a:r>
            <a:r>
              <a:rPr lang="en-US" altLang="zh-CN">
                <a:latin typeface="方正清刻本悦宋简体" panose="02000000000000000000" charset="-122"/>
                <a:ea typeface="方正清刻本悦宋简体" panose="02000000000000000000" charset="-122"/>
              </a:rPr>
              <a:t>“</a:t>
            </a: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卯兔</a:t>
            </a:r>
            <a:r>
              <a:rPr lang="en-US" altLang="zh-CN">
                <a:latin typeface="方正清刻本悦宋简体" panose="02000000000000000000" charset="-122"/>
                <a:ea typeface="方正清刻本悦宋简体" panose="02000000000000000000" charset="-122"/>
              </a:rPr>
              <a:t>”</a:t>
            </a: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为主，设计独树一帜的主题美陈，搭配主题</a:t>
            </a:r>
            <a:r>
              <a:rPr lang="en-US" altLang="zh-CN">
                <a:latin typeface="方正清刻本悦宋简体" panose="02000000000000000000" charset="-122"/>
                <a:ea typeface="方正清刻本悦宋简体" panose="02000000000000000000" charset="-122"/>
              </a:rPr>
              <a:t>“</a:t>
            </a: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兔个快乐</a:t>
            </a:r>
            <a:r>
              <a:rPr lang="en-US" altLang="zh-CN">
                <a:latin typeface="方正清刻本悦宋简体" panose="02000000000000000000" charset="-122"/>
                <a:ea typeface="方正清刻本悦宋简体" panose="02000000000000000000" charset="-122"/>
              </a:rPr>
              <a:t>”</a:t>
            </a: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贴合主题，给来宾留下更深刻的印象。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9207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9" name="图片 118"/>
          <p:cNvPicPr/>
          <p:nvPr/>
        </p:nvPicPr>
        <p:blipFill>
          <a:blip r:embed="rId1"/>
          <a:stretch>
            <a:fillRect/>
          </a:stretch>
        </p:blipFill>
        <p:spPr>
          <a:xfrm>
            <a:off x="5890895" y="2593340"/>
            <a:ext cx="5467350" cy="34486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0" name="图片 119"/>
          <p:cNvPicPr/>
          <p:nvPr/>
        </p:nvPicPr>
        <p:blipFill>
          <a:blip r:embed="rId2"/>
          <a:stretch>
            <a:fillRect/>
          </a:stretch>
        </p:blipFill>
        <p:spPr>
          <a:xfrm>
            <a:off x="675005" y="2978785"/>
            <a:ext cx="5013960" cy="30632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1485900" y="1571625"/>
            <a:ext cx="2913380" cy="949960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630680" y="1750695"/>
            <a:ext cx="2823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造型门</a:t>
            </a:r>
            <a:r>
              <a:rPr lang="en-US" altLang="zh-CN" sz="36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/</a:t>
            </a:r>
            <a:r>
              <a:rPr lang="zh-CN" altLang="en-US" sz="36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门头</a:t>
            </a:r>
            <a:endParaRPr lang="zh-CN" altLang="en-US" sz="36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448935" y="1225550"/>
            <a:ext cx="5514975" cy="1252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搭建主题造型门，延申主题元素，高度贴合活动主题，给来宾一种正式进入活动的视觉氛围，从而提高活动档次。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9207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1" name="图片 120"/>
          <p:cNvPicPr/>
          <p:nvPr/>
        </p:nvPicPr>
        <p:blipFill>
          <a:blip r:embed="rId1"/>
          <a:srcRect t="14339" r="510"/>
          <a:stretch>
            <a:fillRect/>
          </a:stretch>
        </p:blipFill>
        <p:spPr>
          <a:xfrm>
            <a:off x="3730625" y="1322705"/>
            <a:ext cx="7742555" cy="44475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641350" y="1748155"/>
            <a:ext cx="2913380" cy="949960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86130" y="1927225"/>
            <a:ext cx="2823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主题背景板</a:t>
            </a:r>
            <a:endParaRPr lang="zh-CN" altLang="en-US" sz="36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99160" y="2978785"/>
            <a:ext cx="2597150" cy="2027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搭建主题背景板，释放项目的信息，让来宾第一时间观看到项目主要信息，从而更深层面的了解项目。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9207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3" name="图片 122"/>
          <p:cNvPicPr/>
          <p:nvPr/>
        </p:nvPicPr>
        <p:blipFill>
          <a:blip r:embed="rId1"/>
          <a:srcRect t="12019" b="14407"/>
          <a:stretch>
            <a:fillRect/>
          </a:stretch>
        </p:blipFill>
        <p:spPr>
          <a:xfrm>
            <a:off x="5133340" y="1844040"/>
            <a:ext cx="6169025" cy="45389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5" name="图片 134"/>
          <p:cNvPicPr/>
          <p:nvPr/>
        </p:nvPicPr>
        <p:blipFill>
          <a:blip r:embed="rId2"/>
          <a:stretch>
            <a:fillRect/>
          </a:stretch>
        </p:blipFill>
        <p:spPr>
          <a:xfrm>
            <a:off x="950595" y="2197100"/>
            <a:ext cx="4095750" cy="4095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" name="矩形 34"/>
          <p:cNvSpPr/>
          <p:nvPr/>
        </p:nvSpPr>
        <p:spPr>
          <a:xfrm>
            <a:off x="921385" y="944245"/>
            <a:ext cx="2913380" cy="949960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1066165" y="1123315"/>
            <a:ext cx="25292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橱窗贴画</a:t>
            </a:r>
            <a:endParaRPr lang="zh-CN" altLang="en-US" sz="36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9207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0" name="图片 109"/>
          <p:cNvPicPr/>
          <p:nvPr/>
        </p:nvPicPr>
        <p:blipFill>
          <a:blip r:embed="rId1"/>
          <a:stretch>
            <a:fillRect/>
          </a:stretch>
        </p:blipFill>
        <p:spPr>
          <a:xfrm>
            <a:off x="1440180" y="1955800"/>
            <a:ext cx="4443730" cy="44437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1" name="图片 110"/>
          <p:cNvPicPr/>
          <p:nvPr/>
        </p:nvPicPr>
        <p:blipFill>
          <a:blip r:embed="rId2"/>
          <a:stretch>
            <a:fillRect/>
          </a:stretch>
        </p:blipFill>
        <p:spPr>
          <a:xfrm>
            <a:off x="6054090" y="1833880"/>
            <a:ext cx="4565650" cy="4565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" name="矩形 34"/>
          <p:cNvSpPr/>
          <p:nvPr/>
        </p:nvSpPr>
        <p:spPr>
          <a:xfrm>
            <a:off x="921385" y="944245"/>
            <a:ext cx="2913380" cy="949960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1066165" y="1123315"/>
            <a:ext cx="33629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主题美陈</a:t>
            </a:r>
            <a:r>
              <a:rPr lang="zh-CN" altLang="en-US" sz="16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（建议）</a:t>
            </a:r>
            <a:endParaRPr lang="zh-CN" altLang="en-US" sz="16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9207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2" name="图片 111"/>
          <p:cNvPicPr/>
          <p:nvPr/>
        </p:nvPicPr>
        <p:blipFill>
          <a:blip r:embed="rId1"/>
          <a:stretch>
            <a:fillRect/>
          </a:stretch>
        </p:blipFill>
        <p:spPr>
          <a:xfrm>
            <a:off x="6123940" y="1894840"/>
            <a:ext cx="4215765" cy="42995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3" name="图片 112"/>
          <p:cNvPicPr/>
          <p:nvPr/>
        </p:nvPicPr>
        <p:blipFill>
          <a:blip r:embed="rId2"/>
          <a:stretch>
            <a:fillRect/>
          </a:stretch>
        </p:blipFill>
        <p:spPr>
          <a:xfrm>
            <a:off x="2066925" y="1932940"/>
            <a:ext cx="3929380" cy="42614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" name="矩形 34"/>
          <p:cNvSpPr/>
          <p:nvPr/>
        </p:nvSpPr>
        <p:spPr>
          <a:xfrm>
            <a:off x="921385" y="944245"/>
            <a:ext cx="2913380" cy="949960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1066165" y="1123315"/>
            <a:ext cx="33629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主题美陈</a:t>
            </a:r>
            <a:r>
              <a:rPr lang="zh-CN" altLang="en-US" sz="16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（建议）</a:t>
            </a:r>
            <a:endParaRPr lang="zh-CN" altLang="en-US" sz="16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9207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4" name="图片 113"/>
          <p:cNvPicPr/>
          <p:nvPr/>
        </p:nvPicPr>
        <p:blipFill>
          <a:blip r:embed="rId1"/>
          <a:stretch>
            <a:fillRect/>
          </a:stretch>
        </p:blipFill>
        <p:spPr>
          <a:xfrm>
            <a:off x="5991225" y="1716405"/>
            <a:ext cx="4693285" cy="46932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5" name="图片 114"/>
          <p:cNvPicPr/>
          <p:nvPr/>
        </p:nvPicPr>
        <p:blipFill>
          <a:blip r:embed="rId2"/>
          <a:stretch>
            <a:fillRect/>
          </a:stretch>
        </p:blipFill>
        <p:spPr>
          <a:xfrm>
            <a:off x="1194435" y="1716405"/>
            <a:ext cx="4693285" cy="46932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" name="矩形 34"/>
          <p:cNvSpPr/>
          <p:nvPr/>
        </p:nvSpPr>
        <p:spPr>
          <a:xfrm>
            <a:off x="939165" y="684530"/>
            <a:ext cx="2913380" cy="949960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1083945" y="863600"/>
            <a:ext cx="33629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6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主题美陈</a:t>
            </a:r>
            <a:r>
              <a:rPr lang="zh-CN" altLang="en-US" sz="16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（建议）</a:t>
            </a:r>
            <a:endParaRPr lang="zh-CN" altLang="en-US" sz="16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9207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3185795" y="981710"/>
            <a:ext cx="5732145" cy="5130165"/>
          </a:xfrm>
          <a:prstGeom prst="ellipse">
            <a:avLst/>
          </a:prstGeom>
          <a:solidFill>
            <a:srgbClr val="7030A0"/>
          </a:solidFill>
          <a:ln w="28575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4" name="图片 103"/>
          <p:cNvPicPr/>
          <p:nvPr/>
        </p:nvPicPr>
        <p:blipFill>
          <a:blip r:embed="rId1"/>
          <a:stretch>
            <a:fillRect/>
          </a:stretch>
        </p:blipFill>
        <p:spPr>
          <a:xfrm>
            <a:off x="2454275" y="467995"/>
            <a:ext cx="5334000" cy="571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0" name="文本框 49"/>
          <p:cNvSpPr txBox="1"/>
          <p:nvPr/>
        </p:nvSpPr>
        <p:spPr>
          <a:xfrm>
            <a:off x="6400165" y="1372235"/>
            <a:ext cx="1290320" cy="42195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7200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应急预案</a:t>
            </a:r>
            <a:endParaRPr lang="zh-CN" altLang="en-US" sz="7200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7604125" y="2543175"/>
            <a:ext cx="490220" cy="24657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2000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PART FOUR</a:t>
            </a:r>
            <a:endParaRPr lang="en-US" altLang="zh-CN" sz="2000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9207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942340" y="962660"/>
            <a:ext cx="47053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>
                <a:solidFill>
                  <a:srgbClr val="7030A0"/>
                </a:solidFill>
                <a:latin typeface="汉仪铸字卡酷体W" panose="00020600040101010101" charset="-122"/>
                <a:ea typeface="汉仪铸字卡酷体W" panose="00020600040101010101" charset="-122"/>
                <a:cs typeface="汉仪铸字卡酷体W" panose="00020600040101010101" charset="-122"/>
              </a:rPr>
              <a:t>防疫预案</a:t>
            </a:r>
            <a:r>
              <a:rPr lang="en-US" altLang="zh-CN" sz="4000">
                <a:solidFill>
                  <a:srgbClr val="7030A0"/>
                </a:solidFill>
                <a:latin typeface="汉仪铸字卡酷体W" panose="00020600040101010101" charset="-122"/>
                <a:ea typeface="汉仪铸字卡酷体W" panose="00020600040101010101" charset="-122"/>
                <a:cs typeface="汉仪铸字卡酷体W" panose="00020600040101010101" charset="-122"/>
              </a:rPr>
              <a:t>/</a:t>
            </a:r>
            <a:r>
              <a:rPr lang="zh-CN" altLang="en-US" sz="4000">
                <a:solidFill>
                  <a:srgbClr val="F7404B"/>
                </a:solidFill>
                <a:latin typeface="汉仪铸字卡酷体W" panose="00020600040101010101" charset="-122"/>
                <a:ea typeface="汉仪铸字卡酷体W" panose="00020600040101010101" charset="-122"/>
                <a:cs typeface="汉仪铸字卡酷体W" panose="00020600040101010101" charset="-122"/>
              </a:rPr>
              <a:t>相关细节</a:t>
            </a:r>
            <a:endParaRPr lang="zh-CN" altLang="en-US" sz="4000">
              <a:solidFill>
                <a:srgbClr val="F7404B"/>
              </a:solidFill>
              <a:latin typeface="汉仪铸字卡酷体W" panose="00020600040101010101" charset="-122"/>
              <a:ea typeface="汉仪铸字卡酷体W" panose="00020600040101010101" charset="-122"/>
              <a:cs typeface="汉仪铸字卡酷体W" panose="0002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781550" y="2362200"/>
            <a:ext cx="7348855" cy="4054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30000"/>
              </a:lnSpc>
            </a:pPr>
            <a:r>
              <a:rPr sz="1600">
                <a:latin typeface="汉仪铸字卡酷体W" panose="00020600040101010101" charset="-122"/>
                <a:ea typeface="汉仪铸字卡酷体W" panose="00020600040101010101" charset="-122"/>
                <a:cs typeface="汉仪铸字卡酷体W" panose="00020600040101010101" charset="-122"/>
              </a:rPr>
              <a:t>❈设置疫情监控区，凡出入活动现场的的来宾都需进行体温检测</a:t>
            </a:r>
            <a:endParaRPr sz="1600">
              <a:latin typeface="汉仪铸字卡酷体W" panose="00020600040101010101" charset="-122"/>
              <a:ea typeface="汉仪铸字卡酷体W" panose="00020600040101010101" charset="-122"/>
              <a:cs typeface="汉仪铸字卡酷体W" panose="00020600040101010101" charset="-122"/>
            </a:endParaRPr>
          </a:p>
          <a:p>
            <a:pPr>
              <a:lnSpc>
                <a:spcPct val="230000"/>
              </a:lnSpc>
            </a:pPr>
            <a:r>
              <a:rPr sz="1600">
                <a:latin typeface="汉仪铸字卡酷体W" panose="00020600040101010101" charset="-122"/>
                <a:ea typeface="汉仪铸字卡酷体W" panose="00020600040101010101" charset="-122"/>
                <a:cs typeface="汉仪铸字卡酷体W" panose="00020600040101010101" charset="-122"/>
              </a:rPr>
              <a:t> ❈制定完善的防疫措施，安排专人负责温度测试，个人信息登记工作 </a:t>
            </a:r>
            <a:endParaRPr sz="1600">
              <a:latin typeface="汉仪铸字卡酷体W" panose="00020600040101010101" charset="-122"/>
              <a:ea typeface="汉仪铸字卡酷体W" panose="00020600040101010101" charset="-122"/>
              <a:cs typeface="汉仪铸字卡酷体W" panose="00020600040101010101" charset="-122"/>
            </a:endParaRPr>
          </a:p>
          <a:p>
            <a:pPr>
              <a:lnSpc>
                <a:spcPct val="230000"/>
              </a:lnSpc>
            </a:pPr>
            <a:r>
              <a:rPr sz="1600">
                <a:latin typeface="汉仪铸字卡酷体W" panose="00020600040101010101" charset="-122"/>
                <a:ea typeface="汉仪铸字卡酷体W" panose="00020600040101010101" charset="-122"/>
                <a:cs typeface="汉仪铸字卡酷体W" panose="00020600040101010101" charset="-122"/>
              </a:rPr>
              <a:t>严格把控</a:t>
            </a:r>
            <a:endParaRPr sz="1600">
              <a:latin typeface="汉仪铸字卡酷体W" panose="00020600040101010101" charset="-122"/>
              <a:ea typeface="汉仪铸字卡酷体W" panose="00020600040101010101" charset="-122"/>
              <a:cs typeface="汉仪铸字卡酷体W" panose="00020600040101010101" charset="-122"/>
            </a:endParaRPr>
          </a:p>
          <a:p>
            <a:pPr>
              <a:lnSpc>
                <a:spcPct val="230000"/>
              </a:lnSpc>
            </a:pPr>
            <a:r>
              <a:rPr sz="1600">
                <a:latin typeface="汉仪铸字卡酷体W" panose="00020600040101010101" charset="-122"/>
                <a:ea typeface="汉仪铸字卡酷体W" panose="00020600040101010101" charset="-122"/>
                <a:cs typeface="汉仪铸字卡酷体W" panose="00020600040101010101" charset="-122"/>
              </a:rPr>
              <a:t>❈对发热/发烧人群即进行隔离处理，或劝退离场，</a:t>
            </a:r>
            <a:endParaRPr sz="1600">
              <a:latin typeface="汉仪铸字卡酷体W" panose="00020600040101010101" charset="-122"/>
              <a:ea typeface="汉仪铸字卡酷体W" panose="00020600040101010101" charset="-122"/>
              <a:cs typeface="汉仪铸字卡酷体W" panose="00020600040101010101" charset="-122"/>
            </a:endParaRPr>
          </a:p>
          <a:p>
            <a:pPr>
              <a:lnSpc>
                <a:spcPct val="230000"/>
              </a:lnSpc>
            </a:pPr>
            <a:r>
              <a:rPr sz="1600">
                <a:latin typeface="汉仪铸字卡酷体W" panose="00020600040101010101" charset="-122"/>
                <a:ea typeface="汉仪铸字卡酷体W" panose="00020600040101010101" charset="-122"/>
                <a:cs typeface="汉仪铸字卡酷体W" panose="00020600040101010101" charset="-122"/>
              </a:rPr>
              <a:t>❈确保安全 现场准备口罩，忘记带口罩者可领取</a:t>
            </a:r>
            <a:endParaRPr sz="1600">
              <a:latin typeface="汉仪铸字卡酷体W" panose="00020600040101010101" charset="-122"/>
              <a:ea typeface="汉仪铸字卡酷体W" panose="00020600040101010101" charset="-122"/>
              <a:cs typeface="汉仪铸字卡酷体W" panose="00020600040101010101" charset="-122"/>
            </a:endParaRPr>
          </a:p>
          <a:p>
            <a:pPr>
              <a:lnSpc>
                <a:spcPct val="230000"/>
              </a:lnSpc>
            </a:pPr>
            <a:r>
              <a:rPr sz="1600">
                <a:latin typeface="汉仪铸字卡酷体W" panose="00020600040101010101" charset="-122"/>
                <a:ea typeface="汉仪铸字卡酷体W" panose="00020600040101010101" charset="-122"/>
                <a:cs typeface="汉仪铸字卡酷体W" panose="00020600040101010101" charset="-122"/>
              </a:rPr>
              <a:t> ❈派出所、防疫卫生部门报备 </a:t>
            </a:r>
            <a:endParaRPr sz="1600">
              <a:latin typeface="汉仪铸字卡酷体W" panose="00020600040101010101" charset="-122"/>
              <a:ea typeface="汉仪铸字卡酷体W" panose="00020600040101010101" charset="-122"/>
              <a:cs typeface="汉仪铸字卡酷体W" panose="00020600040101010101" charset="-122"/>
            </a:endParaRPr>
          </a:p>
          <a:p>
            <a:pPr>
              <a:lnSpc>
                <a:spcPct val="230000"/>
              </a:lnSpc>
            </a:pPr>
            <a:r>
              <a:rPr sz="1600">
                <a:latin typeface="汉仪铸字卡酷体W" panose="00020600040101010101" charset="-122"/>
                <a:ea typeface="汉仪铸字卡酷体W" panose="00020600040101010101" charset="-122"/>
                <a:cs typeface="汉仪铸字卡酷体W" panose="00020600040101010101" charset="-122"/>
              </a:rPr>
              <a:t>❈显眼位置写上防疫口号和标语</a:t>
            </a:r>
            <a:endParaRPr sz="1600">
              <a:latin typeface="汉仪铸字卡酷体W" panose="00020600040101010101" charset="-122"/>
              <a:ea typeface="汉仪铸字卡酷体W" panose="00020600040101010101" charset="-122"/>
              <a:cs typeface="汉仪铸字卡酷体W" panose="00020600040101010101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662420" y="1334135"/>
            <a:ext cx="292354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sz="4800">
                <a:latin typeface="汉仪铸字卡酷体W" panose="00020600040101010101" charset="-122"/>
                <a:ea typeface="汉仪铸字卡酷体W" panose="00020600040101010101" charset="-122"/>
                <a:cs typeface="汉仪铸字卡酷体W" panose="00020600040101010101" charset="-122"/>
                <a:sym typeface="+mn-ea"/>
              </a:rPr>
              <a:t>防疫保障 </a:t>
            </a:r>
            <a:endParaRPr lang="zh-CN" altLang="en-US" sz="4800">
              <a:latin typeface="汉仪铸字卡酷体W" panose="00020600040101010101" charset="-122"/>
              <a:ea typeface="汉仪铸字卡酷体W" panose="00020600040101010101" charset="-122"/>
              <a:cs typeface="汉仪铸字卡酷体W" panose="00020600040101010101" charset="-122"/>
              <a:sym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768465" y="2014855"/>
            <a:ext cx="256921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>
                <a:latin typeface="汉仪铸字卡酷体W" panose="00020600040101010101" charset="-122"/>
                <a:ea typeface="汉仪铸字卡酷体W" panose="00020600040101010101" charset="-122"/>
              </a:rPr>
              <a:t>Epidemic protection</a:t>
            </a:r>
            <a:endParaRPr lang="zh-CN" altLang="en-US" sz="1400">
              <a:latin typeface="汉仪铸字卡酷体W" panose="00020600040101010101" charset="-122"/>
              <a:ea typeface="汉仪铸字卡酷体W" panose="00020600040101010101" charset="-122"/>
            </a:endParaRPr>
          </a:p>
        </p:txBody>
      </p:sp>
      <p:pic>
        <p:nvPicPr>
          <p:cNvPr id="122" name="图片 121"/>
          <p:cNvPicPr/>
          <p:nvPr/>
        </p:nvPicPr>
        <p:blipFill>
          <a:blip r:embed="rId1"/>
          <a:stretch>
            <a:fillRect/>
          </a:stretch>
        </p:blipFill>
        <p:spPr>
          <a:xfrm>
            <a:off x="664210" y="2164080"/>
            <a:ext cx="4128770" cy="41287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98245" y="8636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96490" y="8826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94735" y="9017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92980" y="996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9207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91225" y="1016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89470" y="9398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87715" y="9588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585960" y="977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784205" y="1035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56030" y="648589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54275" y="648779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652520" y="648970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50765" y="649922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785" y="649160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49010" y="650113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247255" y="649351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45500" y="649541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643745" y="6497320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841990" y="6503035"/>
            <a:ext cx="1203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7785" y="54927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7785" y="420941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785" y="297878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85" y="540829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785" y="174815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649075" y="51752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1649075" y="417766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649075" y="294703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649075" y="537654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49075" y="1716405"/>
            <a:ext cx="4813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汉仪超级战甲简" panose="00020600040101010101" charset="-122"/>
                <a:ea typeface="汉仪超级战甲简" panose="00020600040101010101" charset="-122"/>
              </a:rPr>
              <a:t>兔个快乐</a:t>
            </a:r>
            <a:endParaRPr lang="zh-CN" altLang="en-US">
              <a:solidFill>
                <a:schemeClr val="bg1"/>
              </a:solidFill>
              <a:latin typeface="汉仪超级战甲简" panose="00020600040101010101" charset="-122"/>
              <a:ea typeface="汉仪超级战甲简" panose="00020600040101010101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39115" y="508635"/>
            <a:ext cx="11024870" cy="5955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763395" y="2085340"/>
            <a:ext cx="9324340" cy="215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9600" i="1">
                <a:solidFill>
                  <a:srgbClr val="7030A0"/>
                </a:solidFill>
                <a:latin typeface="汉仪铸字卡酷体W" panose="00020600040101010101" charset="-122"/>
                <a:ea typeface="汉仪铸字卡酷体W" panose="00020600040101010101" charset="-122"/>
                <a:cs typeface="站酷庆科黄油体" panose="02000803000000020004" charset="-122"/>
                <a:sym typeface="+mn-ea"/>
              </a:rPr>
              <a:t>感谢您的观看！</a:t>
            </a:r>
            <a:endParaRPr lang="zh-CN" altLang="en-US" sz="9600" i="1">
              <a:solidFill>
                <a:srgbClr val="7030A0"/>
              </a:solidFill>
              <a:latin typeface="汉仪铸字卡酷体W" panose="00020600040101010101" charset="-122"/>
              <a:ea typeface="汉仪铸字卡酷体W" panose="00020600040101010101" charset="-122"/>
              <a:cs typeface="站酷庆科黄油体" panose="02000803000000020004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9115" y="5530850"/>
            <a:ext cx="11092180" cy="6546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030A0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515870" y="5057775"/>
            <a:ext cx="7879080" cy="14452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8800">
                <a:ln w="381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好，我答应你</a:t>
            </a:r>
            <a:endParaRPr lang="zh-CN" altLang="en-US" sz="8800">
              <a:ln w="38100">
                <a:solidFill>
                  <a:schemeClr val="tx1"/>
                </a:solidFill>
                <a:prstDash val="solid"/>
              </a:ln>
              <a:solidFill>
                <a:srgbClr val="7030A0"/>
              </a:solidFill>
              <a:latin typeface="华文琥珀" panose="02010800040101010101" charset="-122"/>
              <a:ea typeface="华文琥珀" panose="02010800040101010101" charset="-122"/>
              <a:cs typeface="华文琥珀" panose="02010800040101010101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05460" y="1093470"/>
            <a:ext cx="11092180" cy="6546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030A0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482215" y="620395"/>
            <a:ext cx="7879080" cy="14452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8800">
                <a:ln w="381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好，我答应你</a:t>
            </a:r>
            <a:endParaRPr lang="zh-CN" altLang="en-US" sz="8800">
              <a:ln w="38100">
                <a:solidFill>
                  <a:schemeClr val="tx1"/>
                </a:solidFill>
                <a:prstDash val="solid"/>
              </a:ln>
              <a:solidFill>
                <a:srgbClr val="7030A0"/>
              </a:solidFill>
              <a:latin typeface="华文琥珀" panose="02010800040101010101" charset="-122"/>
              <a:ea typeface="华文琥珀" panose="02010800040101010101" charset="-122"/>
              <a:cs typeface="华文琥珀" panose="02010800040101010101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YTZmNjcyMWQ4NWZkZGVmNGIzZDY5ZmY0ODc1ODExYWEifQ=="/>
  <p:tag name="KSO_WPP_MARK_KEY" val="e6d8fc11-0e3d-4e4d-98cf-d246d978344a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5366</Words>
  <PresentationFormat>宽屏</PresentationFormat>
  <Paragraphs>1941</Paragraphs>
  <Slides>32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4" baseType="lpstr">
      <vt:lpstr>Arial</vt:lpstr>
      <vt:lpstr>宋体</vt:lpstr>
      <vt:lpstr>Wingdings</vt:lpstr>
      <vt:lpstr>汉仪超级战甲简</vt:lpstr>
      <vt:lpstr>方正清刻本悦宋简体</vt:lpstr>
      <vt:lpstr>微软雅黑</vt:lpstr>
      <vt:lpstr>Arial Unicode MS</vt:lpstr>
      <vt:lpstr>Calibri</vt:lpstr>
      <vt:lpstr>汉仪铸字卡酷体W</vt:lpstr>
      <vt:lpstr>站酷庆科黄油体</vt:lpstr>
      <vt:lpstr>华文琥珀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2022-11-22T07:23:00Z</dcterms:created>
  <dcterms:modified xsi:type="dcterms:W3CDTF">2023-01-02T14:13:16Z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92CF726E1D0C4DE186E39803419D3530</vt:lpwstr>
  </property>
  <property fmtid="{D5CDD505-2E9C-101B-9397-08002B2CF9AE}" pid="3" name="KSOProductBuildVer">
    <vt:lpwstr>2052-11.1.0.12980</vt:lpwstr>
  </property>
  <property fmtid="{D5CDD505-2E9C-101B-9397-08002B2CF9AE}" pid="4" name="NXPowerLiteLastOptimized">
    <vt:lpwstr>4805126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D8.0.2</vt:lpwstr>
  </property>
</Properties>
</file>