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44"/>
  </p:handoutMasterIdLst>
  <p:sldIdLst>
    <p:sldId id="416" r:id="rId3"/>
    <p:sldId id="803" r:id="rId4"/>
    <p:sldId id="797" r:id="rId6"/>
    <p:sldId id="728" r:id="rId7"/>
    <p:sldId id="726" r:id="rId8"/>
    <p:sldId id="712" r:id="rId9"/>
    <p:sldId id="721" r:id="rId10"/>
    <p:sldId id="722" r:id="rId11"/>
    <p:sldId id="723" r:id="rId12"/>
    <p:sldId id="724" r:id="rId13"/>
    <p:sldId id="711" r:id="rId14"/>
    <p:sldId id="744" r:id="rId15"/>
    <p:sldId id="729" r:id="rId16"/>
    <p:sldId id="746" r:id="rId17"/>
    <p:sldId id="725" r:id="rId18"/>
    <p:sldId id="739" r:id="rId19"/>
    <p:sldId id="738" r:id="rId20"/>
    <p:sldId id="740" r:id="rId21"/>
    <p:sldId id="741" r:id="rId22"/>
    <p:sldId id="784" r:id="rId23"/>
    <p:sldId id="789" r:id="rId24"/>
    <p:sldId id="790" r:id="rId25"/>
    <p:sldId id="785" r:id="rId26"/>
    <p:sldId id="791" r:id="rId27"/>
    <p:sldId id="794" r:id="rId28"/>
    <p:sldId id="792" r:id="rId29"/>
    <p:sldId id="747" r:id="rId30"/>
    <p:sldId id="713" r:id="rId31"/>
    <p:sldId id="767" r:id="rId32"/>
    <p:sldId id="766" r:id="rId33"/>
    <p:sldId id="750" r:id="rId34"/>
    <p:sldId id="749" r:id="rId35"/>
    <p:sldId id="762" r:id="rId36"/>
    <p:sldId id="763" r:id="rId37"/>
    <p:sldId id="764" r:id="rId38"/>
    <p:sldId id="667" r:id="rId39"/>
    <p:sldId id="780" r:id="rId40"/>
    <p:sldId id="781" r:id="rId41"/>
    <p:sldId id="783" r:id="rId42"/>
    <p:sldId id="420" r:id="rId43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49"/>
    </p:embeddedFont>
    <p:embeddedFont>
      <p:font typeface="方正清刻本悦宋简体" panose="02000000000000000000" charset="-122"/>
      <p:regular r:id="rId50"/>
    </p:embeddedFont>
    <p:embeddedFont>
      <p:font typeface="微软雅黑 Light" panose="020B0502040204020203" charset="-122"/>
      <p:regular r:id="rId51"/>
    </p:embeddedFont>
    <p:embeddedFont>
      <p:font typeface="黑体" panose="02010609060101010101" charset="-122"/>
      <p:regular r:id="rId52"/>
    </p:embeddedFont>
    <p:embeddedFont>
      <p:font typeface="Calibri" panose="020F0502020204030204" charset="0"/>
      <p:regular r:id="rId53"/>
      <p:bold r:id="rId54"/>
      <p:italic r:id="rId55"/>
      <p:boldItalic r:id="rId56"/>
    </p:embeddedFont>
  </p:embeddedFontLst>
  <p:custDataLst>
    <p:tags r:id="rId5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16" userDrawn="1">
          <p15:clr>
            <a:srgbClr val="A4A3A4"/>
          </p15:clr>
        </p15:guide>
        <p15:guide id="2" pos="293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" lastIdx="3" clrIdx="0"/>
  <p:cmAuthor id="7" name="宪平 孟" initials="宪" lastIdx="1" clrIdx="2"/>
  <p:cmAuthor id="1" name="Office" initials="O" lastIdx="0" clrIdx="0"/>
  <p:cmAuthor id="2" name="作者" initials="A" lastIdx="1" clrIdx="1"/>
  <p:cmAuthor id="9" name="俞寅达" initials="俞" lastIdx="10" clrIdx="0"/>
  <p:cmAuthor id="3" name="李丞" initials="李丞" lastIdx="1" clrIdx="3"/>
  <p:cmAuthor id="4" name="滕文" initials="滕" lastIdx="4" clrIdx="0"/>
  <p:cmAuthor id="5" name="User" initials="U" lastIdx="1" clrIdx="0"/>
  <p:cmAuthor id="6" name="李 晶" initials="李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0126"/>
    <a:srgbClr val="FFFFFF"/>
    <a:srgbClr val="FFBA55"/>
    <a:srgbClr val="183C52"/>
    <a:srgbClr val="6DB49B"/>
    <a:srgbClr val="E28296"/>
    <a:srgbClr val="C7BCD0"/>
    <a:srgbClr val="F6D8E4"/>
    <a:srgbClr val="90E9E3"/>
    <a:srgbClr val="F7BE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65" d="100"/>
          <a:sy n="165" d="100"/>
        </p:scale>
        <p:origin x="162" y="666"/>
      </p:cViewPr>
      <p:guideLst>
        <p:guide orient="horz" pos="1516"/>
        <p:guide pos="293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7" Type="http://schemas.openxmlformats.org/officeDocument/2006/relationships/tags" Target="tags/tag158.xml"/><Relationship Id="rId56" Type="http://schemas.openxmlformats.org/officeDocument/2006/relationships/font" Target="fonts/font8.fntdata"/><Relationship Id="rId55" Type="http://schemas.openxmlformats.org/officeDocument/2006/relationships/font" Target="fonts/font7.fntdata"/><Relationship Id="rId54" Type="http://schemas.openxmlformats.org/officeDocument/2006/relationships/font" Target="fonts/font6.fntdata"/><Relationship Id="rId53" Type="http://schemas.openxmlformats.org/officeDocument/2006/relationships/font" Target="fonts/font5.fntdata"/><Relationship Id="rId52" Type="http://schemas.openxmlformats.org/officeDocument/2006/relationships/font" Target="fonts/font4.fntdata"/><Relationship Id="rId51" Type="http://schemas.openxmlformats.org/officeDocument/2006/relationships/font" Target="fonts/font3.fntdata"/><Relationship Id="rId50" Type="http://schemas.openxmlformats.org/officeDocument/2006/relationships/font" Target="fonts/font2.fntdata"/><Relationship Id="rId5" Type="http://schemas.openxmlformats.org/officeDocument/2006/relationships/notesMaster" Target="notesMasters/notesMaster1.xml"/><Relationship Id="rId49" Type="http://schemas.openxmlformats.org/officeDocument/2006/relationships/font" Target="fonts/font1.fntdata"/><Relationship Id="rId48" Type="http://schemas.openxmlformats.org/officeDocument/2006/relationships/commentAuthors" Target="commentAuthors.xml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handoutMaster" Target="handoutMasters/handoutMaster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280" y="1143000"/>
            <a:ext cx="54854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899100" y="685920"/>
            <a:ext cx="7349400" cy="1928137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899100" y="2670767"/>
            <a:ext cx="7349400" cy="1104493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56300" y="580602"/>
            <a:ext cx="8229600" cy="4112819"/>
          </a:xfrm>
        </p:spPr>
        <p:txBody>
          <a:bodyPr/>
          <a:lstStyle>
            <a:lvl1pPr marL="171450" indent="-1714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99100" y="1863326"/>
            <a:ext cx="7349400" cy="76423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5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899100" y="2670767"/>
            <a:ext cx="7349400" cy="353762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80"/>
            <a:ext cx="8226900" cy="529293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996"/>
            <a:ext cx="8226900" cy="3570024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3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493100" y="2886805"/>
            <a:ext cx="5826600" cy="575201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493100" y="3462006"/>
            <a:ext cx="5826600" cy="650814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80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80"/>
            <a:ext cx="8226900" cy="529293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6300" y="1126097"/>
            <a:ext cx="3882600" cy="3561923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808700" y="1126097"/>
            <a:ext cx="3882600" cy="3561923"/>
          </a:xfrm>
        </p:spPr>
        <p:txBody>
          <a:bodyPr lIns="90000" tIns="46800" rIns="90000" bIns="46800">
            <a:normAutofit/>
          </a:bodyPr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0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05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80"/>
            <a:ext cx="8226900" cy="529293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56300" y="1072088"/>
            <a:ext cx="4006800" cy="28625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6300" y="1390743"/>
            <a:ext cx="4006800" cy="3297277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3" y="1066483"/>
            <a:ext cx="4006800" cy="28625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3" y="1390743"/>
            <a:ext cx="4006800" cy="3297277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80"/>
            <a:ext cx="8226900" cy="529293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56248" y="1166540"/>
            <a:ext cx="3924776" cy="3456751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762800" y="1166604"/>
            <a:ext cx="3920400" cy="3456605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 defTabSz="914400" eaLnBrk="1" fontAlgn="auto" latinLnBrk="0" hangingPunct="1">
              <a:buNone/>
              <a:tabLst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676100" y="685920"/>
            <a:ext cx="783000" cy="377256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1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85800" y="685920"/>
            <a:ext cx="6876900" cy="3772560"/>
          </a:xfrm>
        </p:spPr>
        <p:txBody>
          <a:bodyPr vert="eaVert" lIns="46800" tIns="46800" rIns="46800" bIns="46800"/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01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56300" y="456380"/>
            <a:ext cx="8226900" cy="529293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56300" y="1117996"/>
            <a:ext cx="8226900" cy="3570024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459000" y="4736628"/>
            <a:ext cx="2025000" cy="237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087000" y="4736628"/>
            <a:ext cx="2970000" cy="237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6658200" y="4736628"/>
            <a:ext cx="2025000" cy="237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770" algn="l"/>
          <a:tab pos="1207770" algn="l"/>
          <a:tab pos="1207770" algn="l"/>
          <a:tab pos="1207770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5.xml"/><Relationship Id="rId3" Type="http://schemas.openxmlformats.org/officeDocument/2006/relationships/image" Target="../media/image1.jpeg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3.xml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tags" Target="../tags/tag10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5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tags" Target="../tags/tag104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7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tags" Target="../tags/tag10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9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tags" Target="../tags/tag108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11.xml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tags" Target="../tags/tag110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13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tags" Target="../tags/tag112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15.xml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tags" Target="../tags/tag114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17.xml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tags" Target="../tags/tag116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19.xml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tags" Target="../tags/tag1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1.xml"/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tags" Target="../tags/tag120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3.xml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tags" Target="../tags/tag122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5.xml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tags" Target="../tags/tag124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7.xml"/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tags" Target="../tags/tag126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9.xml"/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tags" Target="../tags/tag128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31.xml"/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tags" Target="../tags/tag1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7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135.xml"/><Relationship Id="rId5" Type="http://schemas.openxmlformats.org/officeDocument/2006/relationships/image" Target="../media/image46.jpeg"/><Relationship Id="rId4" Type="http://schemas.openxmlformats.org/officeDocument/2006/relationships/tags" Target="../tags/tag134.xml"/><Relationship Id="rId3" Type="http://schemas.openxmlformats.org/officeDocument/2006/relationships/image" Target="../media/image45.jpeg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37.xml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tags" Target="../tags/tag136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7" Type="http://schemas.openxmlformats.org/officeDocument/2006/relationships/notesSlide" Target="../notesSlides/notesSlide2.x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91.xml"/><Relationship Id="rId24" Type="http://schemas.openxmlformats.org/officeDocument/2006/relationships/tags" Target="../tags/tag90.xml"/><Relationship Id="rId23" Type="http://schemas.openxmlformats.org/officeDocument/2006/relationships/tags" Target="../tags/tag89.xml"/><Relationship Id="rId22" Type="http://schemas.openxmlformats.org/officeDocument/2006/relationships/tags" Target="../tags/tag88.xml"/><Relationship Id="rId21" Type="http://schemas.openxmlformats.org/officeDocument/2006/relationships/tags" Target="../tags/tag87.xml"/><Relationship Id="rId20" Type="http://schemas.openxmlformats.org/officeDocument/2006/relationships/tags" Target="../tags/tag86.xml"/><Relationship Id="rId2" Type="http://schemas.openxmlformats.org/officeDocument/2006/relationships/tags" Target="../tags/tag68.xml"/><Relationship Id="rId19" Type="http://schemas.openxmlformats.org/officeDocument/2006/relationships/tags" Target="../tags/tag85.xml"/><Relationship Id="rId18" Type="http://schemas.openxmlformats.org/officeDocument/2006/relationships/tags" Target="../tags/tag84.xml"/><Relationship Id="rId17" Type="http://schemas.openxmlformats.org/officeDocument/2006/relationships/tags" Target="../tags/tag83.xml"/><Relationship Id="rId16" Type="http://schemas.openxmlformats.org/officeDocument/2006/relationships/tags" Target="../tags/tag82.xml"/><Relationship Id="rId15" Type="http://schemas.openxmlformats.org/officeDocument/2006/relationships/tags" Target="../tags/tag81.xml"/><Relationship Id="rId14" Type="http://schemas.openxmlformats.org/officeDocument/2006/relationships/tags" Target="../tags/tag80.xml"/><Relationship Id="rId13" Type="http://schemas.openxmlformats.org/officeDocument/2006/relationships/tags" Target="../tags/tag79.xml"/><Relationship Id="rId12" Type="http://schemas.openxmlformats.org/officeDocument/2006/relationships/tags" Target="../tags/tag78.xml"/><Relationship Id="rId11" Type="http://schemas.openxmlformats.org/officeDocument/2006/relationships/tags" Target="../tags/tag77.xml"/><Relationship Id="rId10" Type="http://schemas.openxmlformats.org/officeDocument/2006/relationships/tags" Target="../tags/tag76.xml"/><Relationship Id="rId1" Type="http://schemas.openxmlformats.org/officeDocument/2006/relationships/tags" Target="../tags/tag67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39.xml"/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tags" Target="../tags/tag138.xml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41.xml"/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tags" Target="../tags/tag140.xml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43.xml"/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tags" Target="../tags/tag142.xml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45.xml"/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tags" Target="../tags/tag144.xml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47.xml"/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tags" Target="../tags/tag146.xml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49.xml"/><Relationship Id="rId3" Type="http://schemas.openxmlformats.org/officeDocument/2006/relationships/image" Target="../media/image60.GIF"/><Relationship Id="rId2" Type="http://schemas.openxmlformats.org/officeDocument/2006/relationships/image" Target="../media/image59.jpeg"/><Relationship Id="rId1" Type="http://schemas.openxmlformats.org/officeDocument/2006/relationships/tags" Target="../tags/tag148.xml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5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6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53.xml"/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tags" Target="../tags/tag152.xml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7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55.xml"/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tags" Target="../tags/tag154.xml"/></Relationships>
</file>

<file path=ppt/slides/_rels/slide3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57.xml"/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tags" Target="../tags/tag1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93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tags" Target="../tags/tag9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95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tags" Target="../tags/tag94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97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tags" Target="../tags/tag96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99.xml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tags" Target="../tags/tag98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1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tags" Target="../tags/tag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701040" y="1348740"/>
            <a:ext cx="7808595" cy="1173480"/>
          </a:xfrm>
        </p:spPr>
        <p:txBody>
          <a:bodyPr>
            <a:noAutofit/>
          </a:bodyPr>
          <a:lstStyle/>
          <a:p>
            <a:pPr algn="ctr"/>
            <a:r>
              <a:rPr lang="zh-CN" altLang="zh-CN" sz="4800" spc="1000">
                <a:solidFill>
                  <a:schemeClr val="accent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FillTx/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兔飞猛进 玩转新春</a:t>
            </a:r>
            <a:endParaRPr lang="zh-CN" altLang="zh-CN" sz="4800" spc="1000"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FillTx/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ea"/>
            </a:endParaRPr>
          </a:p>
        </p:txBody>
      </p:sp>
      <p:sp>
        <p:nvSpPr>
          <p:cNvPr id="4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540000" y="2752725"/>
            <a:ext cx="3740150" cy="346075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>
            <a:lvl1pPr marL="0" indent="0" algn="ctr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42900" indent="0" algn="ct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207770" algn="l"/>
                <a:tab pos="1207770" algn="l"/>
                <a:tab pos="1207770" algn="l"/>
                <a:tab pos="1207770" algn="l"/>
              </a:tabLst>
              <a:defRPr sz="15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685800" indent="0" algn="ct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3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028700" indent="0" algn="ct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371600" indent="0" algn="ct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80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8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chemeClr val="accent4"/>
                </a:solidFill>
                <a:uFillTx/>
                <a:latin typeface="+mn-ea"/>
                <a:cs typeface="+mn-ea"/>
                <a:sym typeface="+mn-ea"/>
              </a:rPr>
              <a:t>2023</a:t>
            </a:r>
            <a:r>
              <a:rPr lang="zh-CN" altLang="en-US" sz="1600" dirty="0">
                <a:solidFill>
                  <a:schemeClr val="accent4"/>
                </a:solidFill>
                <a:uFillTx/>
                <a:latin typeface="+mn-ea"/>
                <a:cs typeface="+mn-ea"/>
                <a:sym typeface="+mn-ea"/>
              </a:rPr>
              <a:t>年</a:t>
            </a:r>
            <a:r>
              <a:rPr sz="1600" dirty="0">
                <a:solidFill>
                  <a:schemeClr val="accent4"/>
                </a:solidFill>
                <a:uFillTx/>
                <a:latin typeface="+mn-ea"/>
                <a:cs typeface="+mn-ea"/>
                <a:sym typeface="+mn-ea"/>
              </a:rPr>
              <a:t>2月份</a:t>
            </a:r>
            <a:r>
              <a:rPr lang="zh-CN" sz="1600" dirty="0">
                <a:solidFill>
                  <a:schemeClr val="accent4"/>
                </a:solidFill>
                <a:uFillTx/>
                <a:latin typeface="+mn-ea"/>
                <a:cs typeface="+mn-ea"/>
                <a:sym typeface="+mn-ea"/>
              </a:rPr>
              <a:t>主题</a:t>
            </a:r>
            <a:r>
              <a:rPr sz="1600" dirty="0">
                <a:solidFill>
                  <a:schemeClr val="accent4"/>
                </a:solidFill>
                <a:uFillTx/>
                <a:latin typeface="+mn-ea"/>
                <a:cs typeface="+mn-ea"/>
                <a:sym typeface="+mn-ea"/>
              </a:rPr>
              <a:t>暖场活动方案</a:t>
            </a:r>
            <a:endParaRPr sz="1600" dirty="0">
              <a:solidFill>
                <a:schemeClr val="accent4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39240" y="2257425"/>
            <a:ext cx="60655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/>
            <a:r>
              <a:rPr kumimoji="1" lang="en-US" altLang="zh-CN" dirty="0">
                <a:solidFill>
                  <a:srgbClr val="FFBA55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NEW</a:t>
            </a:r>
            <a:r>
              <a:rPr kumimoji="1" lang="zh-CN" altLang="en-US" dirty="0">
                <a:solidFill>
                  <a:srgbClr val="FFBA55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 </a:t>
            </a:r>
            <a:r>
              <a:rPr kumimoji="1" lang="en-US" altLang="zh-CN" dirty="0">
                <a:solidFill>
                  <a:srgbClr val="FFBA55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YEAR</a:t>
            </a:r>
            <a:r>
              <a:rPr kumimoji="1" lang="zh-CN" altLang="en-US" dirty="0">
                <a:solidFill>
                  <a:srgbClr val="FFBA55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 </a:t>
            </a:r>
            <a:r>
              <a:rPr kumimoji="1" lang="en-US" altLang="zh-CN" dirty="0">
                <a:solidFill>
                  <a:srgbClr val="FFBA55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EVENY</a:t>
            </a:r>
            <a:r>
              <a:rPr kumimoji="1" lang="zh-CN" altLang="en-US" dirty="0">
                <a:solidFill>
                  <a:srgbClr val="FFBA55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 </a:t>
            </a:r>
            <a:r>
              <a:rPr kumimoji="1" lang="en-US" altLang="zh-CN" dirty="0">
                <a:solidFill>
                  <a:srgbClr val="FFBA55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PLANNING</a:t>
            </a:r>
            <a:endParaRPr kumimoji="1" lang="en-US" altLang="zh-CN" dirty="0">
              <a:solidFill>
                <a:srgbClr val="FFBA55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116" name="图片 115"/>
          <p:cNvPicPr/>
          <p:nvPr/>
        </p:nvPicPr>
        <p:blipFill>
          <a:blip r:embed="rId3"/>
          <a:stretch>
            <a:fillRect/>
          </a:stretch>
        </p:blipFill>
        <p:spPr>
          <a:xfrm>
            <a:off x="-22860" y="-76200"/>
            <a:ext cx="9189720" cy="659066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潮玩新年范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21665" y="770255"/>
            <a:ext cx="7855585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营销中心现场设置聚宝盆真人娃娃机和巨筷夹公仔，通过这样的方式，赢取新年零食和新年小兔玩偶。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01980" y="1600200"/>
            <a:ext cx="7597140" cy="2915285"/>
            <a:chOff x="901" y="2881"/>
            <a:chExt cx="16816" cy="727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1" y="2883"/>
              <a:ext cx="6320" cy="727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54" y="2881"/>
              <a:ext cx="10463" cy="7274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整点抽奖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indent="0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  <a:sym typeface="+mn-ea"/>
              </a:rPr>
              <a:t>活动期间，每日准点抽奖，在营销中心案场抽取幸运来宾，送出新年礼物一份。同时财神爷在营销中心巡游，发红包送礼品，迎来财气福气旺气运气。</a:t>
            </a:r>
            <a:endParaRPr lang="en-US" altLang="zh-CN" sz="1600" dirty="0">
              <a:solidFill>
                <a:schemeClr val="bg1"/>
              </a:solidFill>
              <a:latin typeface="+mj-ea"/>
              <a:ea typeface="+mj-ea"/>
              <a:sym typeface="+mn-ea"/>
            </a:endParaRPr>
          </a:p>
        </p:txBody>
      </p:sp>
      <p:pic>
        <p:nvPicPr>
          <p:cNvPr id="123" name="图片 122"/>
          <p:cNvPicPr/>
          <p:nvPr/>
        </p:nvPicPr>
        <p:blipFill>
          <a:blip r:embed="rId2"/>
          <a:stretch>
            <a:fillRect/>
          </a:stretch>
        </p:blipFill>
        <p:spPr>
          <a:xfrm>
            <a:off x="3912235" y="1865630"/>
            <a:ext cx="4987290" cy="29730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4" name="图片 123"/>
          <p:cNvPicPr/>
          <p:nvPr/>
        </p:nvPicPr>
        <p:blipFill>
          <a:blip r:embed="rId3"/>
          <a:stretch>
            <a:fillRect/>
          </a:stretch>
        </p:blipFill>
        <p:spPr>
          <a:xfrm>
            <a:off x="229870" y="1875790"/>
            <a:ext cx="3683635" cy="295402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兔年幸运红包墙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营销中心处设置幸运红包墙，体现中国传统和谐的文化情绪，衬托出喜庆大气的活动氛围。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55" y="1659890"/>
            <a:ext cx="3757295" cy="2506980"/>
          </a:xfrm>
          <a:prstGeom prst="rect">
            <a:avLst/>
          </a:prstGeom>
        </p:spPr>
      </p:pic>
      <p:pic>
        <p:nvPicPr>
          <p:cNvPr id="122" name="图片 121"/>
          <p:cNvPicPr/>
          <p:nvPr/>
        </p:nvPicPr>
        <p:blipFill>
          <a:blip r:embed="rId3"/>
          <a:stretch>
            <a:fillRect/>
          </a:stretch>
        </p:blipFill>
        <p:spPr>
          <a:xfrm>
            <a:off x="4520565" y="1656715"/>
            <a:ext cx="3912870" cy="252476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975009" y="2131060"/>
            <a:ext cx="4942046" cy="645160"/>
          </a:xfrm>
          <a:prstGeom prst="rect">
            <a:avLst/>
          </a:prstGeom>
          <a:pattFill prst="wdUpDiag">
            <a:fgClr>
              <a:srgbClr val="DF2123"/>
            </a:fgClr>
            <a:bgClr>
              <a:srgbClr val="9F0F14"/>
            </a:bgClr>
          </a:patt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莫负佳期 幸福时光</a:t>
            </a:r>
            <a:endParaRPr kumimoji="1" lang="zh-CN" altLang="en-US" sz="3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20754" y="1385253"/>
            <a:ext cx="4779645" cy="59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3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字魂59号-创粗黑" panose="00000500000000000000" charset="-122"/>
              </a:rPr>
              <a:t>第二周暖场活动</a:t>
            </a:r>
            <a:endParaRPr lang="zh-CN" altLang="en-US" sz="33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字魂59号-创粗黑" panose="00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浪漫祈愿墙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21665" y="770255"/>
            <a:ext cx="7855585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现场设置浪漫的祈愿墙,情侣一起在许愿纸上写上“希望爱情更好”等愿望,亲手挂在祈愿墙上,为两人祈福。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32155" y="1711960"/>
            <a:ext cx="7666355" cy="2598420"/>
            <a:chOff x="1303" y="2823"/>
            <a:chExt cx="12348" cy="409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3" y="2823"/>
              <a:ext cx="6134" cy="40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19" y="2823"/>
              <a:ext cx="6133" cy="4083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粉色打卡区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94170" y="991553"/>
            <a:ext cx="1884680" cy="34150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粉色的海洋球，浪漫的电话亭，精致的摆件，无声无息的诉说着柔情与蜜意，于万千时光中的一瞬，正好邂逅这里，惊艳于这粉色的世界，沉醉在这粉色的王国。 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20725" y="1384935"/>
            <a:ext cx="5887720" cy="2773045"/>
            <a:chOff x="1046" y="2163"/>
            <a:chExt cx="11102" cy="526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4" y="2163"/>
              <a:ext cx="3951" cy="526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6" y="2163"/>
              <a:ext cx="3495" cy="5243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38" y="2163"/>
              <a:ext cx="3511" cy="5267"/>
            </a:xfrm>
            <a:prstGeom prst="rect">
              <a:avLst/>
            </a:prstGeom>
          </p:spPr>
        </p:pic>
      </p:grpSp>
    </p:spTree>
    <p:custDataLst>
      <p:tags r:id="rId5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拼装诗意家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21665" y="770255"/>
            <a:ext cx="7855585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花一个下午，一起拼装未来诗意生活家，愿与你对坐时光一隅，浅浅笑对，淡淡守候，共度暖暖小时光。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68655" y="1665605"/>
            <a:ext cx="7807960" cy="2923540"/>
            <a:chOff x="842" y="2733"/>
            <a:chExt cx="10401" cy="406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2" y="2758"/>
              <a:ext cx="4169" cy="4037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1" y="2743"/>
              <a:ext cx="3046" cy="4052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97" y="2733"/>
              <a:ext cx="3047" cy="4062"/>
            </a:xfrm>
            <a:prstGeom prst="rect">
              <a:avLst/>
            </a:prstGeom>
          </p:spPr>
        </p:pic>
      </p:grpSp>
    </p:spTree>
    <p:custDataLst>
      <p:tags r:id="rId5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花永隽开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21665" y="770255"/>
            <a:ext cx="7855585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永生花DIY活动，一次艺术与花香的完美结合，一次匠心与美感的激情碰撞，带来久违的芬芳和惬意，只闻花香，不问今夕。 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48665" y="1600200"/>
            <a:ext cx="5703570" cy="2893060"/>
            <a:chOff x="1179" y="2520"/>
            <a:chExt cx="10693" cy="4556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9" y="2520"/>
              <a:ext cx="4535" cy="453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8" y="2520"/>
              <a:ext cx="6075" cy="4556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510" y="1600200"/>
            <a:ext cx="2062480" cy="28930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定制节日口红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21665" y="770255"/>
            <a:ext cx="7855585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说到送礼、和收礼,没有什么比自己一点一滴做成的更有心意,口红DIY,自己制作漂亮、健康的口红送给家人、送给女朋友,相信她们一定很开心。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283" y="1599883"/>
            <a:ext cx="4700588" cy="313610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160" y="1600200"/>
            <a:ext cx="2090420" cy="313626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定制情侣首饰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21665" y="770255"/>
            <a:ext cx="7855585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由对方来亲手打磨定制，一款专属于自己的爱情戒指，是再浪漫不过了 。当然不论是与闺蜜结伴，或者赠予父母，DIY银饰都是不错的选择。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50265" y="1871345"/>
            <a:ext cx="7397115" cy="2644140"/>
            <a:chOff x="-155" y="687"/>
            <a:chExt cx="13819" cy="494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62" y="687"/>
              <a:ext cx="7403" cy="4939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55" y="687"/>
              <a:ext cx="6275" cy="4940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21735" y="360045"/>
            <a:ext cx="1670050" cy="36830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活动概况</a:t>
            </a:r>
            <a:endParaRPr lang="zh-CN" altLang="en-US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655695" y="704215"/>
            <a:ext cx="1800225" cy="2298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900" b="1" cap="all">
                <a:solidFill>
                  <a:schemeClr val="accent4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Future work plan</a:t>
            </a:r>
            <a:endParaRPr lang="zh-CN" altLang="en-US" sz="900" b="1" cap="all">
              <a:solidFill>
                <a:schemeClr val="accent4"/>
              </a:solidFill>
              <a:uFillTx/>
              <a:latin typeface="微软雅黑 Light" panose="020B0502040204020203" charset="-122"/>
              <a:ea typeface="微软雅黑 Light" panose="020B0502040204020203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37285" y="1283970"/>
            <a:ext cx="5781675" cy="3241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60000"/>
              </a:lnSpc>
              <a:buClrTx/>
              <a:buSzTx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/>
              </a:rPr>
              <a:t>活动主题：兔飞猛进  玩转新春</a:t>
            </a:r>
            <a:endParaRPr lang="zh-CN" altLang="en-US" sz="1600" dirty="0">
              <a:solidFill>
                <a:schemeClr val="bg1"/>
              </a:solidFill>
              <a:uFillTx/>
              <a:ea typeface="微软雅黑" panose="020B0503020204020204" pitchFamily="34" charset="-122"/>
              <a:sym typeface="Arial" panose="020B0604020202020204"/>
            </a:endParaRPr>
          </a:p>
          <a:p>
            <a:pPr algn="l">
              <a:lnSpc>
                <a:spcPct val="160000"/>
              </a:lnSpc>
              <a:buClrTx/>
              <a:buSzTx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/>
              </a:rPr>
              <a:t>         —— 地产项目2023年主题暖场活动方案</a:t>
            </a:r>
            <a:endParaRPr lang="zh-CN" altLang="en-US" sz="1600" dirty="0">
              <a:solidFill>
                <a:schemeClr val="bg1"/>
              </a:solidFill>
              <a:uFillTx/>
              <a:ea typeface="微软雅黑" panose="020B0503020204020204" pitchFamily="34" charset="-122"/>
              <a:sym typeface="Arial" panose="020B0604020202020204"/>
            </a:endParaRPr>
          </a:p>
          <a:p>
            <a:pPr algn="l">
              <a:lnSpc>
                <a:spcPct val="160000"/>
              </a:lnSpc>
              <a:buClrTx/>
              <a:buSzTx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/>
              </a:rPr>
              <a:t>活动时间：2023年</a:t>
            </a:r>
            <a:endParaRPr lang="zh-CN" altLang="en-US" sz="1600" dirty="0">
              <a:solidFill>
                <a:schemeClr val="bg1"/>
              </a:solidFill>
              <a:uFillTx/>
              <a:ea typeface="微软雅黑" panose="020B0503020204020204" pitchFamily="34" charset="-122"/>
              <a:sym typeface="Arial" panose="020B0604020202020204"/>
            </a:endParaRPr>
          </a:p>
          <a:p>
            <a:pPr algn="l">
              <a:lnSpc>
                <a:spcPct val="160000"/>
              </a:lnSpc>
              <a:buClrTx/>
              <a:buSzTx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/>
              </a:rPr>
              <a:t>活动地点：项目销售中心+示范区</a:t>
            </a:r>
            <a:endParaRPr lang="zh-CN" altLang="en-US" sz="1600" dirty="0">
              <a:solidFill>
                <a:schemeClr val="bg1"/>
              </a:solidFill>
              <a:uFillTx/>
              <a:ea typeface="微软雅黑" panose="020B0503020204020204" pitchFamily="34" charset="-122"/>
              <a:sym typeface="Arial" panose="020B0604020202020204"/>
            </a:endParaRPr>
          </a:p>
          <a:p>
            <a:pPr algn="l">
              <a:lnSpc>
                <a:spcPct val="160000"/>
              </a:lnSpc>
              <a:buClrTx/>
              <a:buSzTx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/>
              </a:rPr>
              <a:t>参与人员：邀约客户、意向客户、媒体单位、到访客户</a:t>
            </a:r>
            <a:endParaRPr lang="zh-CN" altLang="en-US" sz="1600" dirty="0">
              <a:solidFill>
                <a:schemeClr val="bg1"/>
              </a:solidFill>
              <a:uFillTx/>
              <a:ea typeface="微软雅黑" panose="020B0503020204020204" pitchFamily="34" charset="-122"/>
              <a:sym typeface="Arial" panose="020B0604020202020204"/>
            </a:endParaRPr>
          </a:p>
          <a:p>
            <a:pPr algn="l">
              <a:lnSpc>
                <a:spcPct val="160000"/>
              </a:lnSpc>
              <a:buClrTx/>
              <a:buSzTx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/>
              </a:rPr>
              <a:t>活动内容：</a:t>
            </a:r>
            <a:r>
              <a:rPr lang="zh-CN" altLang="en-US" sz="1600" dirty="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rPr>
              <a:t>潮极新年范 民俗趣玩季、</a:t>
            </a:r>
            <a:r>
              <a:rPr lang="zh-CN" altLang="en-US" sz="1600" dirty="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 pitchFamily="34" charset="0"/>
              </a:rPr>
              <a:t>莫负佳期 幸福时光、</a:t>
            </a:r>
            <a:endParaRPr lang="zh-CN" altLang="en-US" sz="1600" dirty="0">
              <a:solidFill>
                <a:schemeClr val="bg1"/>
              </a:solidFill>
              <a:uFillTx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l">
              <a:lnSpc>
                <a:spcPct val="160000"/>
              </a:lnSpc>
              <a:buClrTx/>
              <a:buSzTx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 pitchFamily="34" charset="0"/>
              </a:rPr>
              <a:t>                  </a:t>
            </a:r>
            <a:r>
              <a:rPr lang="zh-CN" altLang="en-US" sz="1600" dirty="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rPr>
              <a:t>万福如意  食神驾到、花灯贺岁 潮拜元宵</a:t>
            </a:r>
            <a:endParaRPr lang="zh-CN" altLang="en-US" sz="1600" dirty="0">
              <a:solidFill>
                <a:schemeClr val="bg1"/>
              </a:solidFill>
              <a:uFillTx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160000"/>
              </a:lnSpc>
              <a:buClrTx/>
              <a:buSzTx/>
              <a:buNone/>
            </a:pPr>
            <a:endParaRPr lang="zh-CN" altLang="en-US" sz="1600" kern="100" dirty="0">
              <a:solidFill>
                <a:schemeClr val="accent4"/>
              </a:solidFill>
              <a:uFillTx/>
              <a:latin typeface="+mj-ea"/>
              <a:ea typeface="+mj-ea"/>
              <a:cs typeface="Times New Roman" panose="02020603050405020304" pitchFamily="18" charset="0"/>
              <a:sym typeface="Arial" panose="020B0604020202020204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975009" y="2131060"/>
            <a:ext cx="4942046" cy="645160"/>
          </a:xfrm>
          <a:prstGeom prst="rect">
            <a:avLst/>
          </a:prstGeom>
          <a:pattFill prst="wdUpDiag">
            <a:fgClr>
              <a:srgbClr val="DF2123"/>
            </a:fgClr>
            <a:bgClr>
              <a:srgbClr val="9F0F14"/>
            </a:bgClr>
          </a:patt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万福如意  食神驾到</a:t>
            </a:r>
            <a:endParaRPr kumimoji="1" lang="zh-CN" altLang="en-US" sz="3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20754" y="1385253"/>
            <a:ext cx="4779645" cy="59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3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字魂59号-创粗黑" panose="00000500000000000000" charset="-122"/>
              </a:rPr>
              <a:t>第三周暖场活动</a:t>
            </a:r>
            <a:endParaRPr lang="zh-CN" altLang="en-US" sz="33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字魂59号-创粗黑" panose="00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万福如意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955040"/>
            <a:ext cx="7810500" cy="4603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结合新春潮流网红语录，打造发光字主题堆头，点缀案场氛围的同时，增添新春氛围。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15645" y="1560830"/>
            <a:ext cx="7524750" cy="2660015"/>
            <a:chOff x="2896" y="2640"/>
            <a:chExt cx="10280" cy="418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80" y="2641"/>
              <a:ext cx="5996" cy="418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96" y="2640"/>
              <a:ext cx="4189" cy="4189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爱丽丝主题冷餐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爱丽丝主题冷餐水果 香甜可口的水果,色彩缤纷的蛋糕,一切鲜活都在刺激着你的视觉与味蕾,谁抵挡美味蛋糕和水果带来的甜蜜诱惑?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709295" y="1666240"/>
            <a:ext cx="7767955" cy="2700020"/>
            <a:chOff x="1346" y="2313"/>
            <a:chExt cx="13546" cy="448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6" y="2313"/>
              <a:ext cx="6723" cy="448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54" y="2313"/>
              <a:ext cx="6738" cy="4486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网红怪物绵绵冰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45808"/>
            <a:ext cx="7810500" cy="87884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6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奔着这萌感与冰凉的绵绵冰来，被外表呆萌，心里却很温柔很清新，层层冰里埋着盛夏的水果和丝滑的雪糕球，细腻绵滑，每一勺都多了趣味性，越挖越丑...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93750" y="1695450"/>
            <a:ext cx="7522845" cy="2908300"/>
            <a:chOff x="1050" y="2334"/>
            <a:chExt cx="15060" cy="501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0" y="2334"/>
              <a:ext cx="7500" cy="501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10" y="2334"/>
              <a:ext cx="7500" cy="5010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网红棉花糖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你小时候一定吃过很多棉花糖，毕竟口味甜长得还萌，吃的满脸都是，甜甜的回忆啊，式棉花糖，现在好多棉花糖为了吸引眼球就会制造出许多造型。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37565" y="1716405"/>
            <a:ext cx="7468870" cy="2752090"/>
            <a:chOff x="1360" y="2404"/>
            <a:chExt cx="11201" cy="451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60" y="2404"/>
              <a:ext cx="5082" cy="4515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35" y="2404"/>
              <a:ext cx="6026" cy="4516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星空棒棒糖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将浩瀚星空溶于棒棒糖中，把所有情谊都融入棒棒糖中，制作既好看又美味的星空棒棒糖。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36600" y="1562735"/>
            <a:ext cx="7652385" cy="2729230"/>
            <a:chOff x="1160" y="2461"/>
            <a:chExt cx="12485" cy="4298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rcRect t="15958" b="34991"/>
            <a:stretch>
              <a:fillRect/>
            </a:stretch>
          </p:blipFill>
          <p:spPr>
            <a:xfrm>
              <a:off x="6981" y="2461"/>
              <a:ext cx="6664" cy="4298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60" y="2461"/>
              <a:ext cx="5726" cy="4299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新春民俗美食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一次民俗美食DIY与亲子时光的互动体验，留存假期最美好的时光记忆，小朋友们在家长的带领下感受冰糖葫芦和糖画的制作。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66750" y="1801495"/>
            <a:ext cx="7990205" cy="2649855"/>
            <a:chOff x="800" y="2229"/>
            <a:chExt cx="13466" cy="446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0" y="2229"/>
              <a:ext cx="6709" cy="446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74" y="2229"/>
              <a:ext cx="6692" cy="4465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975009" y="2131060"/>
            <a:ext cx="4942046" cy="645160"/>
          </a:xfrm>
          <a:prstGeom prst="rect">
            <a:avLst/>
          </a:prstGeom>
          <a:pattFill prst="wdUpDiag">
            <a:fgClr>
              <a:srgbClr val="DF2123"/>
            </a:fgClr>
            <a:bgClr>
              <a:srgbClr val="9F0F14"/>
            </a:bgClr>
          </a:patt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花灯贺岁 潮拜元宵  </a:t>
            </a:r>
            <a:endParaRPr kumimoji="1" lang="zh-CN" altLang="en-US" sz="3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20754" y="1385253"/>
            <a:ext cx="4779645" cy="59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3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字魂59号-创粗黑" panose="00000500000000000000" charset="-122"/>
              </a:rPr>
              <a:t>第四周暖场活动</a:t>
            </a:r>
            <a:endParaRPr lang="zh-CN" altLang="en-US" sz="33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字魂59号-创粗黑" panose="00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灯笼通道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元宵节到了,在过去人们过元宵节的时候,除了吃汤圆,还要猜灯谜,来增加元宵的喜庆气氛，现场搭建灯笼通道，悬挂红色灯笼，营造氛围十足的节日氛围。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21055" y="1775460"/>
            <a:ext cx="7421880" cy="2871470"/>
            <a:chOff x="770" y="1749"/>
            <a:chExt cx="13772" cy="5276"/>
          </a:xfrm>
        </p:grpSpPr>
        <p:pic>
          <p:nvPicPr>
            <p:cNvPr id="17" name="图片 16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8276" y="1749"/>
              <a:ext cx="6266" cy="5276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70" y="1749"/>
              <a:ext cx="7403" cy="5276"/>
            </a:xfrm>
            <a:prstGeom prst="rect">
              <a:avLst/>
            </a:prstGeom>
          </p:spPr>
        </p:pic>
      </p:grpSp>
    </p:spTree>
    <p:custDataLst>
      <p:tags r:id="rId6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主题合影打卡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结合中国传统节日和民俗，现场打造两个主题合影区，京剧人物合影立牌和民俗主题合影区，以此延长来宾在此的停留时间。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27710" y="1768475"/>
            <a:ext cx="7750175" cy="2600960"/>
            <a:chOff x="230" y="2288"/>
            <a:chExt cx="14897" cy="493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0" y="2288"/>
              <a:ext cx="7403" cy="4939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25" y="2299"/>
              <a:ext cx="7403" cy="4928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3558540" y="360045"/>
            <a:ext cx="1981200" cy="36830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活动排期</a:t>
            </a:r>
            <a:endParaRPr lang="zh-CN" altLang="en-US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632200" y="704215"/>
            <a:ext cx="1800225" cy="2298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900" b="1" cap="all">
                <a:solidFill>
                  <a:schemeClr val="accent4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Problems and Solutions</a:t>
            </a:r>
            <a:endParaRPr lang="zh-CN" altLang="en-US" sz="900" b="1" cap="all">
              <a:solidFill>
                <a:schemeClr val="accent4"/>
              </a:solidFill>
              <a:uFillTx/>
              <a:latin typeface="微软雅黑 Light" panose="020B0502040204020203" charset="-122"/>
              <a:ea typeface="微软雅黑 Light" panose="020B0502040204020203" charset="-122"/>
              <a:sym typeface="+mn-ea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1003935" y="1551940"/>
            <a:ext cx="7192010" cy="2628265"/>
            <a:chOff x="2633" y="2879"/>
            <a:chExt cx="9378" cy="3427"/>
          </a:xfrm>
        </p:grpSpPr>
        <p:sp>
          <p:nvSpPr>
            <p:cNvPr id="6148" name="文本框 32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2862" y="4273"/>
              <a:ext cx="1943" cy="2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8" tIns="35104" rIns="67508" bIns="35104"/>
            <a:lstStyle/>
            <a:p>
              <a:pPr algn="l">
                <a:lnSpc>
                  <a:spcPct val="130000"/>
                </a:lnSpc>
                <a:spcAft>
                  <a:spcPts val="0"/>
                </a:spcAft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+mn-ea"/>
                </a:rPr>
                <a:t>潮极新年范 民俗趣玩季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字魂59号-创粗黑" panose="00000500000000000000" charset="-122"/>
              </a:endParaRPr>
            </a:p>
            <a:p>
              <a:pPr marL="171450" indent="-171450" algn="l">
                <a:lnSpc>
                  <a:spcPct val="13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+mn-ea"/>
                </a:rPr>
                <a:t>奇妙绕线画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endParaRPr>
            </a:p>
            <a:p>
              <a:pPr marL="171450" indent="-171450" algn="l">
                <a:lnSpc>
                  <a:spcPct val="13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+mn-ea"/>
                </a:rPr>
                <a:t>新春粮食画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endParaRPr>
            </a:p>
            <a:p>
              <a:pPr marL="171450" indent="-171450" algn="l">
                <a:lnSpc>
                  <a:spcPct val="13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+mn-ea"/>
                </a:rPr>
                <a:t>潮玩立体画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endParaRPr>
            </a:p>
            <a:p>
              <a:pPr marL="171450" indent="-171450" algn="l">
                <a:lnSpc>
                  <a:spcPct val="13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+mn-ea"/>
                </a:rPr>
                <a:t>财来运转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endParaRPr>
            </a:p>
            <a:p>
              <a:pPr marL="171450" indent="-171450" algn="l">
                <a:lnSpc>
                  <a:spcPct val="13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+mn-ea"/>
                </a:rPr>
                <a:t>潮玩新年范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endParaRPr>
            </a:p>
            <a:p>
              <a:pPr marL="171450" indent="-171450" algn="l">
                <a:lnSpc>
                  <a:spcPct val="13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+mn-ea"/>
                </a:rPr>
                <a:t>幸运红包墙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endParaRPr>
            </a:p>
            <a:p>
              <a:pPr marL="171450" indent="-171450" algn="l">
                <a:lnSpc>
                  <a:spcPct val="13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endParaRPr>
            </a:p>
            <a:p>
              <a:pPr marL="171450" indent="-171450" algn="l">
                <a:lnSpc>
                  <a:spcPct val="130000"/>
                </a:lnSpc>
                <a:spcAft>
                  <a:spcPts val="0"/>
                </a:spcAft>
              </a:pPr>
              <a:endParaRPr lang="zh-CN" altLang="en-US" sz="1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 algn="l">
                <a:lnSpc>
                  <a:spcPct val="130000"/>
                </a:lnSpc>
                <a:spcAft>
                  <a:spcPts val="0"/>
                </a:spcAft>
              </a:pP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</a:endParaRPr>
            </a:p>
            <a:p>
              <a:pPr algn="l">
                <a:lnSpc>
                  <a:spcPct val="130000"/>
                </a:lnSpc>
                <a:spcAft>
                  <a:spcPts val="0"/>
                </a:spcAft>
              </a:pP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: 圆角 21"/>
            <p:cNvSpPr/>
            <p:nvPr>
              <p:custDataLst>
                <p:tags r:id="rId2"/>
              </p:custDataLst>
            </p:nvPr>
          </p:nvSpPr>
          <p:spPr>
            <a:xfrm>
              <a:off x="3354" y="3126"/>
              <a:ext cx="1416" cy="963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3"/>
              </p:custDataLst>
            </p:nvPr>
          </p:nvSpPr>
          <p:spPr>
            <a:xfrm rot="5400000">
              <a:off x="4601" y="3290"/>
              <a:ext cx="963" cy="63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4" name="任意多边形: 形状 23"/>
            <p:cNvSpPr/>
            <p:nvPr>
              <p:custDataLst>
                <p:tags r:id="rId4"/>
              </p:custDataLst>
            </p:nvPr>
          </p:nvSpPr>
          <p:spPr>
            <a:xfrm>
              <a:off x="2633" y="3126"/>
              <a:ext cx="2078" cy="963"/>
            </a:xfrm>
            <a:custGeom>
              <a:avLst/>
              <a:gdLst>
                <a:gd name="connsiteX0" fmla="*/ 0 w 2350378"/>
                <a:gd name="connsiteY0" fmla="*/ 0 h 1088696"/>
                <a:gd name="connsiteX1" fmla="*/ 2350378 w 2350378"/>
                <a:gd name="connsiteY1" fmla="*/ 0 h 1088696"/>
                <a:gd name="connsiteX2" fmla="*/ 2350378 w 2350378"/>
                <a:gd name="connsiteY2" fmla="*/ 12 h 1088696"/>
                <a:gd name="connsiteX3" fmla="*/ 831301 w 2350378"/>
                <a:gd name="connsiteY3" fmla="*/ 12 h 1088696"/>
                <a:gd name="connsiteX4" fmla="*/ 831301 w 2350378"/>
                <a:gd name="connsiteY4" fmla="*/ 1088696 h 1088696"/>
                <a:gd name="connsiteX5" fmla="*/ 6 w 2350378"/>
                <a:gd name="connsiteY5" fmla="*/ 1088696 h 1088696"/>
                <a:gd name="connsiteX6" fmla="*/ 718427 w 2350378"/>
                <a:gd name="connsiteY6" fmla="*/ 544356 h 1088696"/>
                <a:gd name="connsiteX7" fmla="*/ 6 w 2350378"/>
                <a:gd name="connsiteY7" fmla="*/ 6 h 1088696"/>
                <a:gd name="connsiteX8" fmla="*/ 6 w 2350378"/>
                <a:gd name="connsiteY8" fmla="*/ 1088696 h 1088696"/>
                <a:gd name="connsiteX9" fmla="*/ 0 w 2350378"/>
                <a:gd name="connsiteY9" fmla="*/ 1088696 h 1088696"/>
                <a:gd name="connsiteX10" fmla="*/ 0 w 2350378"/>
                <a:gd name="connsiteY10" fmla="*/ 0 h 1088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0378" h="1088696">
                  <a:moveTo>
                    <a:pt x="0" y="0"/>
                  </a:moveTo>
                  <a:lnTo>
                    <a:pt x="2350378" y="0"/>
                  </a:lnTo>
                  <a:lnTo>
                    <a:pt x="2350378" y="12"/>
                  </a:lnTo>
                  <a:lnTo>
                    <a:pt x="831301" y="12"/>
                  </a:lnTo>
                  <a:lnTo>
                    <a:pt x="831301" y="1088696"/>
                  </a:lnTo>
                  <a:lnTo>
                    <a:pt x="6" y="1088696"/>
                  </a:lnTo>
                  <a:lnTo>
                    <a:pt x="718427" y="544356"/>
                  </a:lnTo>
                  <a:lnTo>
                    <a:pt x="6" y="6"/>
                  </a:lnTo>
                  <a:lnTo>
                    <a:pt x="6" y="1088696"/>
                  </a:lnTo>
                  <a:lnTo>
                    <a:pt x="0" y="1088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5"/>
              </p:custDataLst>
            </p:nvPr>
          </p:nvSpPr>
          <p:spPr>
            <a:xfrm>
              <a:off x="3267" y="3318"/>
              <a:ext cx="1673" cy="693"/>
            </a:xfrm>
            <a:prstGeom prst="rect">
              <a:avLst/>
            </a:prstGeom>
          </p:spPr>
          <p:txBody>
            <a:bodyPr wrap="square"/>
            <a:lstStyle/>
            <a:p>
              <a:pPr algn="ctr">
                <a:lnSpc>
                  <a:spcPct val="120000"/>
                </a:lnSpc>
              </a:pPr>
              <a:r>
                <a:rPr lang="zh-CN" altLang="en-US" sz="1400" b="1" spc="30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第一周暖场</a:t>
              </a:r>
              <a:endParaRPr lang="zh-CN" altLang="en-US" sz="1400" b="1" spc="30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椭圆 19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072" y="2879"/>
              <a:ext cx="438" cy="438"/>
            </a:xfrm>
            <a:prstGeom prst="ellipse">
              <a:avLst/>
            </a:prstGeom>
            <a:solidFill>
              <a:srgbClr val="FFFFFF"/>
            </a:solidFill>
            <a:ln w="25400" cap="flat" cmpd="sng">
              <a:solidFill>
                <a:schemeClr val="accent4"/>
              </a:solidFill>
              <a:bevel/>
            </a:ln>
          </p:spPr>
          <p:txBody>
            <a:bodyPr lIns="68588" tIns="34294" rIns="68588" bIns="34294" anchor="ctr">
              <a:normAutofit fontScale="575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1</a:t>
              </a:r>
              <a:endPara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7" name="矩形: 圆角 29"/>
            <p:cNvSpPr/>
            <p:nvPr>
              <p:custDataLst>
                <p:tags r:id="rId7"/>
              </p:custDataLst>
            </p:nvPr>
          </p:nvSpPr>
          <p:spPr>
            <a:xfrm>
              <a:off x="5558" y="3126"/>
              <a:ext cx="1416" cy="963"/>
            </a:xfrm>
            <a:prstGeom prst="roundRect">
              <a:avLst>
                <a:gd name="adj" fmla="val 0"/>
              </a:avLst>
            </a:prstGeom>
            <a:solidFill>
              <a:srgbClr val="183C52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6805" y="3290"/>
              <a:ext cx="963" cy="635"/>
            </a:xfrm>
            <a:prstGeom prst="triangle">
              <a:avLst/>
            </a:prstGeom>
            <a:solidFill>
              <a:srgbClr val="183C52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3" name="任意多边形: 形状 31"/>
            <p:cNvSpPr/>
            <p:nvPr>
              <p:custDataLst>
                <p:tags r:id="rId9"/>
              </p:custDataLst>
            </p:nvPr>
          </p:nvSpPr>
          <p:spPr>
            <a:xfrm>
              <a:off x="4837" y="3126"/>
              <a:ext cx="2078" cy="963"/>
            </a:xfrm>
            <a:custGeom>
              <a:avLst/>
              <a:gdLst>
                <a:gd name="connsiteX0" fmla="*/ 0 w 2350378"/>
                <a:gd name="connsiteY0" fmla="*/ 0 h 1088696"/>
                <a:gd name="connsiteX1" fmla="*/ 2350378 w 2350378"/>
                <a:gd name="connsiteY1" fmla="*/ 0 h 1088696"/>
                <a:gd name="connsiteX2" fmla="*/ 2350378 w 2350378"/>
                <a:gd name="connsiteY2" fmla="*/ 12 h 1088696"/>
                <a:gd name="connsiteX3" fmla="*/ 831301 w 2350378"/>
                <a:gd name="connsiteY3" fmla="*/ 12 h 1088696"/>
                <a:gd name="connsiteX4" fmla="*/ 831301 w 2350378"/>
                <a:gd name="connsiteY4" fmla="*/ 1088696 h 1088696"/>
                <a:gd name="connsiteX5" fmla="*/ 6 w 2350378"/>
                <a:gd name="connsiteY5" fmla="*/ 1088696 h 1088696"/>
                <a:gd name="connsiteX6" fmla="*/ 718427 w 2350378"/>
                <a:gd name="connsiteY6" fmla="*/ 544356 h 1088696"/>
                <a:gd name="connsiteX7" fmla="*/ 6 w 2350378"/>
                <a:gd name="connsiteY7" fmla="*/ 6 h 1088696"/>
                <a:gd name="connsiteX8" fmla="*/ 6 w 2350378"/>
                <a:gd name="connsiteY8" fmla="*/ 1088696 h 1088696"/>
                <a:gd name="connsiteX9" fmla="*/ 0 w 2350378"/>
                <a:gd name="connsiteY9" fmla="*/ 1088696 h 1088696"/>
                <a:gd name="connsiteX10" fmla="*/ 0 w 2350378"/>
                <a:gd name="connsiteY10" fmla="*/ 0 h 1088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0378" h="1088696">
                  <a:moveTo>
                    <a:pt x="0" y="0"/>
                  </a:moveTo>
                  <a:lnTo>
                    <a:pt x="2350378" y="0"/>
                  </a:lnTo>
                  <a:lnTo>
                    <a:pt x="2350378" y="12"/>
                  </a:lnTo>
                  <a:lnTo>
                    <a:pt x="831301" y="12"/>
                  </a:lnTo>
                  <a:lnTo>
                    <a:pt x="831301" y="1088696"/>
                  </a:lnTo>
                  <a:lnTo>
                    <a:pt x="6" y="1088696"/>
                  </a:lnTo>
                  <a:lnTo>
                    <a:pt x="718427" y="544356"/>
                  </a:lnTo>
                  <a:lnTo>
                    <a:pt x="6" y="6"/>
                  </a:lnTo>
                  <a:lnTo>
                    <a:pt x="6" y="1088696"/>
                  </a:lnTo>
                  <a:lnTo>
                    <a:pt x="0" y="1088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3C52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3" name="矩形 42"/>
            <p:cNvSpPr/>
            <p:nvPr>
              <p:custDataLst>
                <p:tags r:id="rId10"/>
              </p:custDataLst>
            </p:nvPr>
          </p:nvSpPr>
          <p:spPr>
            <a:xfrm>
              <a:off x="5470" y="3318"/>
              <a:ext cx="1673" cy="693"/>
            </a:xfrm>
            <a:prstGeom prst="rect">
              <a:avLst/>
            </a:prstGeom>
          </p:spPr>
          <p:txBody>
            <a:bodyPr wrap="square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 b="1" spc="30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第二周暖场</a:t>
              </a:r>
              <a:endParaRPr lang="zh-CN" altLang="en-US" sz="1400" b="1" spc="30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5" name="椭圆 19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276" y="2879"/>
              <a:ext cx="438" cy="438"/>
            </a:xfrm>
            <a:prstGeom prst="ellipse">
              <a:avLst/>
            </a:prstGeom>
            <a:solidFill>
              <a:srgbClr val="FFFFFF"/>
            </a:solidFill>
            <a:ln w="25400" cap="flat" cmpd="sng">
              <a:solidFill>
                <a:schemeClr val="accent4"/>
              </a:solidFill>
              <a:bevel/>
            </a:ln>
          </p:spPr>
          <p:txBody>
            <a:bodyPr lIns="68588" tIns="34294" rIns="68588" bIns="34294" anchor="ctr">
              <a:normAutofit fontScale="575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2</a:t>
              </a:r>
              <a:endPara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6" name="矩形: 圆角 37"/>
            <p:cNvSpPr/>
            <p:nvPr>
              <p:custDataLst>
                <p:tags r:id="rId12"/>
              </p:custDataLst>
            </p:nvPr>
          </p:nvSpPr>
          <p:spPr>
            <a:xfrm>
              <a:off x="7762" y="3126"/>
              <a:ext cx="1416" cy="963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8" name="等腰三角形 57"/>
            <p:cNvSpPr/>
            <p:nvPr>
              <p:custDataLst>
                <p:tags r:id="rId13"/>
              </p:custDataLst>
            </p:nvPr>
          </p:nvSpPr>
          <p:spPr>
            <a:xfrm rot="5400000">
              <a:off x="9009" y="3290"/>
              <a:ext cx="963" cy="63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9" name="任意多边形: 形状 39"/>
            <p:cNvSpPr/>
            <p:nvPr>
              <p:custDataLst>
                <p:tags r:id="rId14"/>
              </p:custDataLst>
            </p:nvPr>
          </p:nvSpPr>
          <p:spPr>
            <a:xfrm>
              <a:off x="7040" y="3126"/>
              <a:ext cx="2078" cy="963"/>
            </a:xfrm>
            <a:custGeom>
              <a:avLst/>
              <a:gdLst>
                <a:gd name="connsiteX0" fmla="*/ 0 w 2350378"/>
                <a:gd name="connsiteY0" fmla="*/ 0 h 1088696"/>
                <a:gd name="connsiteX1" fmla="*/ 2350378 w 2350378"/>
                <a:gd name="connsiteY1" fmla="*/ 0 h 1088696"/>
                <a:gd name="connsiteX2" fmla="*/ 2350378 w 2350378"/>
                <a:gd name="connsiteY2" fmla="*/ 12 h 1088696"/>
                <a:gd name="connsiteX3" fmla="*/ 831301 w 2350378"/>
                <a:gd name="connsiteY3" fmla="*/ 12 h 1088696"/>
                <a:gd name="connsiteX4" fmla="*/ 831301 w 2350378"/>
                <a:gd name="connsiteY4" fmla="*/ 1088696 h 1088696"/>
                <a:gd name="connsiteX5" fmla="*/ 6 w 2350378"/>
                <a:gd name="connsiteY5" fmla="*/ 1088696 h 1088696"/>
                <a:gd name="connsiteX6" fmla="*/ 718427 w 2350378"/>
                <a:gd name="connsiteY6" fmla="*/ 544356 h 1088696"/>
                <a:gd name="connsiteX7" fmla="*/ 6 w 2350378"/>
                <a:gd name="connsiteY7" fmla="*/ 6 h 1088696"/>
                <a:gd name="connsiteX8" fmla="*/ 6 w 2350378"/>
                <a:gd name="connsiteY8" fmla="*/ 1088696 h 1088696"/>
                <a:gd name="connsiteX9" fmla="*/ 0 w 2350378"/>
                <a:gd name="connsiteY9" fmla="*/ 1088696 h 1088696"/>
                <a:gd name="connsiteX10" fmla="*/ 0 w 2350378"/>
                <a:gd name="connsiteY10" fmla="*/ 0 h 1088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0378" h="1088696">
                  <a:moveTo>
                    <a:pt x="0" y="0"/>
                  </a:moveTo>
                  <a:lnTo>
                    <a:pt x="2350378" y="0"/>
                  </a:lnTo>
                  <a:lnTo>
                    <a:pt x="2350378" y="12"/>
                  </a:lnTo>
                  <a:lnTo>
                    <a:pt x="831301" y="12"/>
                  </a:lnTo>
                  <a:lnTo>
                    <a:pt x="831301" y="1088696"/>
                  </a:lnTo>
                  <a:lnTo>
                    <a:pt x="6" y="1088696"/>
                  </a:lnTo>
                  <a:lnTo>
                    <a:pt x="718427" y="544356"/>
                  </a:lnTo>
                  <a:lnTo>
                    <a:pt x="6" y="6"/>
                  </a:lnTo>
                  <a:lnTo>
                    <a:pt x="6" y="1088696"/>
                  </a:lnTo>
                  <a:lnTo>
                    <a:pt x="0" y="1088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0" name="矩形 59"/>
            <p:cNvSpPr/>
            <p:nvPr>
              <p:custDataLst>
                <p:tags r:id="rId15"/>
              </p:custDataLst>
            </p:nvPr>
          </p:nvSpPr>
          <p:spPr>
            <a:xfrm>
              <a:off x="7674" y="3318"/>
              <a:ext cx="1673" cy="693"/>
            </a:xfrm>
            <a:prstGeom prst="rect">
              <a:avLst/>
            </a:prstGeom>
          </p:spPr>
          <p:txBody>
            <a:bodyPr wrap="square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 b="1" spc="30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第三周暖场</a:t>
              </a:r>
              <a:endParaRPr lang="zh-CN" altLang="en-US" sz="1400" b="1" spc="30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1" name="椭圆 19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7479" y="2879"/>
              <a:ext cx="438" cy="438"/>
            </a:xfrm>
            <a:prstGeom prst="ellipse">
              <a:avLst/>
            </a:prstGeom>
            <a:solidFill>
              <a:srgbClr val="FFFFFF"/>
            </a:solidFill>
            <a:ln w="25400" cap="flat" cmpd="sng">
              <a:solidFill>
                <a:schemeClr val="accent4"/>
              </a:solidFill>
              <a:bevel/>
            </a:ln>
          </p:spPr>
          <p:txBody>
            <a:bodyPr lIns="68588" tIns="34294" rIns="68588" bIns="34294" anchor="ctr">
              <a:normAutofit fontScale="575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3</a:t>
              </a:r>
              <a:endPara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2" name="矩形: 圆角 55"/>
            <p:cNvSpPr/>
            <p:nvPr>
              <p:custDataLst>
                <p:tags r:id="rId17"/>
              </p:custDataLst>
            </p:nvPr>
          </p:nvSpPr>
          <p:spPr>
            <a:xfrm>
              <a:off x="9965" y="3126"/>
              <a:ext cx="1416" cy="963"/>
            </a:xfrm>
            <a:prstGeom prst="roundRect">
              <a:avLst>
                <a:gd name="adj" fmla="val 0"/>
              </a:avLst>
            </a:prstGeom>
            <a:solidFill>
              <a:srgbClr val="183C52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3" name="等腰三角形 62"/>
            <p:cNvSpPr/>
            <p:nvPr>
              <p:custDataLst>
                <p:tags r:id="rId18"/>
              </p:custDataLst>
            </p:nvPr>
          </p:nvSpPr>
          <p:spPr>
            <a:xfrm rot="5400000">
              <a:off x="11212" y="3290"/>
              <a:ext cx="963" cy="635"/>
            </a:xfrm>
            <a:prstGeom prst="triangle">
              <a:avLst/>
            </a:prstGeom>
            <a:solidFill>
              <a:srgbClr val="183C52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4" name="任意多边形: 形状 57"/>
            <p:cNvSpPr/>
            <p:nvPr>
              <p:custDataLst>
                <p:tags r:id="rId19"/>
              </p:custDataLst>
            </p:nvPr>
          </p:nvSpPr>
          <p:spPr>
            <a:xfrm>
              <a:off x="9244" y="3126"/>
              <a:ext cx="2078" cy="963"/>
            </a:xfrm>
            <a:custGeom>
              <a:avLst/>
              <a:gdLst>
                <a:gd name="connsiteX0" fmla="*/ 0 w 2350378"/>
                <a:gd name="connsiteY0" fmla="*/ 0 h 1088696"/>
                <a:gd name="connsiteX1" fmla="*/ 2350378 w 2350378"/>
                <a:gd name="connsiteY1" fmla="*/ 0 h 1088696"/>
                <a:gd name="connsiteX2" fmla="*/ 2350378 w 2350378"/>
                <a:gd name="connsiteY2" fmla="*/ 12 h 1088696"/>
                <a:gd name="connsiteX3" fmla="*/ 831301 w 2350378"/>
                <a:gd name="connsiteY3" fmla="*/ 12 h 1088696"/>
                <a:gd name="connsiteX4" fmla="*/ 831301 w 2350378"/>
                <a:gd name="connsiteY4" fmla="*/ 1088696 h 1088696"/>
                <a:gd name="connsiteX5" fmla="*/ 6 w 2350378"/>
                <a:gd name="connsiteY5" fmla="*/ 1088696 h 1088696"/>
                <a:gd name="connsiteX6" fmla="*/ 718427 w 2350378"/>
                <a:gd name="connsiteY6" fmla="*/ 544356 h 1088696"/>
                <a:gd name="connsiteX7" fmla="*/ 6 w 2350378"/>
                <a:gd name="connsiteY7" fmla="*/ 6 h 1088696"/>
                <a:gd name="connsiteX8" fmla="*/ 6 w 2350378"/>
                <a:gd name="connsiteY8" fmla="*/ 1088696 h 1088696"/>
                <a:gd name="connsiteX9" fmla="*/ 0 w 2350378"/>
                <a:gd name="connsiteY9" fmla="*/ 1088696 h 1088696"/>
                <a:gd name="connsiteX10" fmla="*/ 0 w 2350378"/>
                <a:gd name="connsiteY10" fmla="*/ 0 h 1088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0378" h="1088696">
                  <a:moveTo>
                    <a:pt x="0" y="0"/>
                  </a:moveTo>
                  <a:lnTo>
                    <a:pt x="2350378" y="0"/>
                  </a:lnTo>
                  <a:lnTo>
                    <a:pt x="2350378" y="12"/>
                  </a:lnTo>
                  <a:lnTo>
                    <a:pt x="831301" y="12"/>
                  </a:lnTo>
                  <a:lnTo>
                    <a:pt x="831301" y="1088696"/>
                  </a:lnTo>
                  <a:lnTo>
                    <a:pt x="6" y="1088696"/>
                  </a:lnTo>
                  <a:lnTo>
                    <a:pt x="718427" y="544356"/>
                  </a:lnTo>
                  <a:lnTo>
                    <a:pt x="6" y="6"/>
                  </a:lnTo>
                  <a:lnTo>
                    <a:pt x="6" y="1088696"/>
                  </a:lnTo>
                  <a:lnTo>
                    <a:pt x="0" y="1088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3C52"/>
            </a:solidFill>
            <a:ln>
              <a:noFill/>
            </a:ln>
          </p:spPr>
          <p:style>
            <a:lnRef idx="2">
              <a:srgbClr val="1F74AD">
                <a:shade val="50000"/>
              </a:srgbClr>
            </a:lnRef>
            <a:fillRef idx="1">
              <a:srgbClr val="1F74AD"/>
            </a:fillRef>
            <a:effectRef idx="0">
              <a:srgbClr val="1F74AD"/>
            </a:effectRef>
            <a:fontRef idx="minor">
              <a:sysClr val="window" lastClr="FFFFFF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5" name="矩形 64"/>
            <p:cNvSpPr/>
            <p:nvPr>
              <p:custDataLst>
                <p:tags r:id="rId20"/>
              </p:custDataLst>
            </p:nvPr>
          </p:nvSpPr>
          <p:spPr>
            <a:xfrm>
              <a:off x="9878" y="3318"/>
              <a:ext cx="1673" cy="693"/>
            </a:xfrm>
            <a:prstGeom prst="rect">
              <a:avLst/>
            </a:prstGeom>
          </p:spPr>
          <p:txBody>
            <a:bodyPr wrap="square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 b="1" spc="30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第四周暖场</a:t>
              </a:r>
              <a:endParaRPr lang="zh-CN" altLang="en-US" sz="1400" b="1" spc="30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6" name="椭圆 19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9683" y="2879"/>
              <a:ext cx="438" cy="438"/>
            </a:xfrm>
            <a:prstGeom prst="ellipse">
              <a:avLst/>
            </a:prstGeom>
            <a:solidFill>
              <a:srgbClr val="FFFFFF"/>
            </a:solidFill>
            <a:ln w="25400" cap="flat" cmpd="sng">
              <a:solidFill>
                <a:schemeClr val="accent4"/>
              </a:solidFill>
              <a:bevel/>
            </a:ln>
          </p:spPr>
          <p:txBody>
            <a:bodyPr lIns="68588" tIns="34294" rIns="68588" bIns="34294" anchor="ctr">
              <a:normAutofit fontScale="575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4</a:t>
              </a:r>
              <a:endPara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7" name="文本框 32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5160" y="4273"/>
              <a:ext cx="1851" cy="2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8" tIns="35104" rIns="67508" bIns="35104">
              <a:normAutofit/>
            </a:bodyPr>
            <a:lstStyle/>
            <a:p>
              <a:pPr algn="ctr">
                <a:lnSpc>
                  <a:spcPct val="130000"/>
                </a:lnSpc>
                <a:spcAft>
                  <a:spcPts val="0"/>
                </a:spcAft>
                <a:buClrTx/>
                <a:buSzTx/>
                <a:buNone/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Arial" panose="020B0604020202020204" pitchFamily="34" charset="0"/>
                </a:rPr>
                <a:t>莫负佳期 幸福时光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Arial" panose="020B0604020202020204" pitchFamily="34" charset="0"/>
                </a:rPr>
                <a:t>······</a:t>
              </a:r>
              <a:endParaRPr lang="en-US" altLang="zh-CN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Arial" panose="020B0604020202020204" pitchFamily="34" charset="0"/>
                </a:rPr>
                <a:t>详细内容见后面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8" name="文本框 32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7368" y="4273"/>
              <a:ext cx="1851" cy="2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8" tIns="35104" rIns="67508" bIns="35104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+mn-ea"/>
                </a:rPr>
                <a:t>万福如意  食神驾到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Arial" panose="020B0604020202020204" pitchFamily="34" charset="0"/>
                </a:rPr>
                <a:t>······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Arial" panose="020B0604020202020204" pitchFamily="34" charset="0"/>
                </a:rPr>
                <a:t>详细内容见后面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9" name="文本框 32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9565" y="4273"/>
              <a:ext cx="1851" cy="2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8" tIns="35104" rIns="67508" bIns="35104">
              <a:normAutofit/>
            </a:bodyPr>
            <a:lstStyle/>
            <a:p>
              <a:pPr algn="ctr">
                <a:lnSpc>
                  <a:spcPct val="130000"/>
                </a:lnSpc>
                <a:spcAft>
                  <a:spcPts val="0"/>
                </a:spcAft>
                <a:buClrTx/>
                <a:buSzTx/>
                <a:buFontTx/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+mn-ea"/>
                </a:rPr>
                <a:t>花灯贺岁 潮拜元宵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+mn-ea"/>
              </a:endParaRPr>
            </a:p>
            <a:p>
              <a:pPr algn="ctr">
                <a:lnSpc>
                  <a:spcPct val="130000"/>
                </a:lnSpc>
                <a:spcAft>
                  <a:spcPts val="0"/>
                </a:spcAft>
                <a:buClrTx/>
                <a:buSzTx/>
                <a:buFontTx/>
              </a:pPr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Arial" panose="020B0604020202020204" pitchFamily="34" charset="0"/>
                </a:rPr>
                <a:t>······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/>
              <a:r>
                <a:rPr lang="zh-CN" altLang="en-US" sz="1000">
                  <a:solidFill>
                    <a:schemeClr val="bg1"/>
                  </a:solidFill>
                  <a:uFillTx/>
                  <a:ea typeface="微软雅黑" panose="020B0503020204020204" pitchFamily="34" charset="-122"/>
                  <a:sym typeface="Arial" panose="020B0604020202020204" pitchFamily="34" charset="0"/>
                </a:rPr>
                <a:t>详细内容见后面</a:t>
              </a:r>
              <a:endParaRPr lang="zh-CN" altLang="en-US" sz="1000">
                <a:solidFill>
                  <a:schemeClr val="bg1"/>
                </a:solidFill>
                <a:uFillTx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/>
              <a:r>
                <a:rPr kumimoji="1" lang="zh-CN" altLang="en-US" sz="1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Bold" panose="020B0800000000000000" charset="-122"/>
                  <a:sym typeface="+mn-ea"/>
                </a:rPr>
                <a:t>  </a:t>
              </a:r>
              <a:endParaRPr kumimoji="1" lang="zh-CN" altLang="en-US" sz="1000" dirty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endParaRPr>
            </a:p>
          </p:txBody>
        </p:sp>
      </p:grpSp>
    </p:spTree>
    <p:custDataLst>
      <p:tags r:id="rId25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赏花灯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赏花灯有灯无月不娱人,有月无灯不算春。人们在元 宵佳节总爱去赏花灯,在银色的月亮应印下,人如美玉，赏心悦目。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42620" y="1727200"/>
            <a:ext cx="7812405" cy="2722245"/>
            <a:chOff x="1047" y="2435"/>
            <a:chExt cx="12509" cy="469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7" y="2436"/>
              <a:ext cx="6117" cy="469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98" y="2435"/>
              <a:ext cx="6258" cy="4698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猜灯谜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趣味猜灯谜答案大全 灯谜是中国古代劳动人民智慧的结晶,是中国传统文化的一门综合性艺术。猜灯谜，赢礼品，是时候展示真正的“学霸”精神。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22935" y="1635760"/>
            <a:ext cx="7854315" cy="2658110"/>
            <a:chOff x="737" y="2530"/>
            <a:chExt cx="12613" cy="4232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86" y="2530"/>
              <a:ext cx="6164" cy="4232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7" y="2530"/>
              <a:ext cx="6357" cy="4232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元宵宫灯制作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来宾在营销中心内可参与元宵宫灯制作体验，创作属于自己的元宵灯笼，并且活动所得的成果可以免费带回家，让来宾感受到xx浓厚的元宵欢乐气息！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27075" y="1771650"/>
            <a:ext cx="7644130" cy="2550160"/>
            <a:chOff x="1528" y="3993"/>
            <a:chExt cx="16622" cy="549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8" y="3993"/>
              <a:ext cx="8239" cy="5497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16" y="3993"/>
              <a:ext cx="8235" cy="5496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元宵DIY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传统佳节当然要做应景之事，元宵节向来有吃汤圆的习俗，寓意合家团圆，安排专业的汤圆师傅现场教学，到场的嘉宾可以和家人孩子亲手做汤圆，体会到DIY的乐趣。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753745" y="1757045"/>
            <a:ext cx="7590790" cy="2676525"/>
            <a:chOff x="1129" y="3619"/>
            <a:chExt cx="17250" cy="584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9" y="3619"/>
              <a:ext cx="8614" cy="584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43" y="3619"/>
              <a:ext cx="8637" cy="5840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新年全家福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现场为来宾准备家庭新年服装，由客户进行挑选、试穿，专业摄像师为每一个来到的家庭拍全家福，留住不同时间最美的记忆。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785" y="1725295"/>
            <a:ext cx="4111625" cy="28143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l="9959" r="12213"/>
          <a:stretch>
            <a:fillRect/>
          </a:stretch>
        </p:blipFill>
        <p:spPr>
          <a:xfrm>
            <a:off x="912495" y="1725295"/>
            <a:ext cx="3289935" cy="281432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连年有鱼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955040"/>
            <a:ext cx="7810500" cy="4603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用纸做得鱼网，每人三次机会，捞到金鱼即可带回家。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46125" y="1520825"/>
            <a:ext cx="7646035" cy="2886710"/>
            <a:chOff x="1333" y="3193"/>
            <a:chExt cx="19513" cy="637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3" y="3193"/>
              <a:ext cx="8189" cy="6372"/>
            </a:xfrm>
            <a:prstGeom prst="rect">
              <a:avLst/>
            </a:prstGeom>
          </p:spPr>
        </p:pic>
        <p:pic>
          <p:nvPicPr>
            <p:cNvPr id="6" name="图片 5" descr="src=http%3A%2F%2Fimg.mp.itc.cn%2Fupload%2F20170608%2F7371de93dc054e4e812cf2a2884eecd1_th.jpg&amp;refer=http%3A%2F%2Fimg.mp.itc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22" y="3193"/>
              <a:ext cx="11324" cy="6371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295650" y="1694815"/>
            <a:ext cx="3801110" cy="7067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altLang="en-US" sz="400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场地规划</a:t>
            </a:r>
            <a:endParaRPr lang="zh-CN" altLang="en-US" sz="400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88665" y="2383155"/>
            <a:ext cx="3223260" cy="33718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altLang="en-US" sz="1600" cap="all">
                <a:solidFill>
                  <a:schemeClr val="accent4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Future work plan</a:t>
            </a:r>
            <a:endParaRPr lang="zh-CN" altLang="en-US" sz="1600" cap="all">
              <a:solidFill>
                <a:schemeClr val="accent4"/>
              </a:solidFill>
              <a:uFillTx/>
              <a:latin typeface="微软雅黑 Light" panose="020B0502040204020203" charset="-122"/>
              <a:ea typeface="微软雅黑 Light" panose="020B0502040204020203" charset="-122"/>
              <a:sym typeface="+mn-ea"/>
            </a:endParaRPr>
          </a:p>
        </p:txBody>
      </p:sp>
      <p:sp>
        <p:nvSpPr>
          <p:cNvPr id="13" name="副标题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045970" y="1624330"/>
            <a:ext cx="1407160" cy="1148715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>
            <a:lvl1pPr marL="0" indent="0" algn="ctr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42900" indent="0" algn="ct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207770" algn="l"/>
                <a:tab pos="1207770" algn="l"/>
                <a:tab pos="1207770" algn="l"/>
                <a:tab pos="1207770" algn="l"/>
              </a:tabLst>
              <a:defRPr sz="15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685800" indent="0" algn="ct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3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028700" indent="0" algn="ct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371600" indent="0" algn="ct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80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8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7200" spc="0">
                <a:solidFill>
                  <a:schemeClr val="accent4"/>
                </a:solidFill>
                <a:effectLst/>
                <a:uFillTx/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04</a:t>
            </a:r>
            <a:endParaRPr lang="en-US" sz="7200" spc="0">
              <a:solidFill>
                <a:schemeClr val="accent4"/>
              </a:solidFill>
              <a:effectLst/>
              <a:uFillTx/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场地规划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955040"/>
            <a:ext cx="7810500" cy="4603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在营销中心入口处布置主题拱门，释放本次活动主题。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35330" y="1513840"/>
            <a:ext cx="7638415" cy="2776855"/>
            <a:chOff x="997" y="2435"/>
            <a:chExt cx="14461" cy="479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7" y="2435"/>
              <a:ext cx="7206" cy="479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70" y="2435"/>
              <a:ext cx="7188" cy="4796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场地规划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在营销中心入口 处设置桁架展板和迎宾矩阵，不仅吸引来宾和周边人群的注意，而且具有一定的指示作用，指引来宾前往营销中心参与活动。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1732915"/>
            <a:ext cx="3825875" cy="25558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855" y="1732915"/>
            <a:ext cx="3830955" cy="255651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场地规划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6750" y="770255"/>
            <a:ext cx="7810500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营销中心内场设置新春主题合影堆头，集合去年荣誉和新年祝福，激发公司员工的新一年的积极性和热情。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50240" y="1568450"/>
            <a:ext cx="7809230" cy="2659380"/>
            <a:chOff x="1628" y="2501"/>
            <a:chExt cx="12298" cy="418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28" y="2501"/>
              <a:ext cx="6276" cy="4188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84" y="2501"/>
              <a:ext cx="5942" cy="4189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059304" y="2131060"/>
            <a:ext cx="5218748" cy="645160"/>
          </a:xfrm>
          <a:prstGeom prst="rect">
            <a:avLst/>
          </a:prstGeom>
          <a:pattFill prst="wdUpDiag">
            <a:fgClr>
              <a:srgbClr val="DF2123"/>
            </a:fgClr>
            <a:bgClr>
              <a:srgbClr val="9F0F14"/>
            </a:bgClr>
          </a:patt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潮极新年范 民俗趣玩季</a:t>
            </a:r>
            <a:endParaRPr kumimoji="1" lang="zh-CN" altLang="en-US" sz="3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78856" y="1385253"/>
            <a:ext cx="4779645" cy="59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3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字魂59号-创粗黑" panose="00000500000000000000" charset="-122"/>
              </a:rPr>
              <a:t>第一周暖场活动</a:t>
            </a:r>
            <a:endParaRPr lang="zh-CN" altLang="en-US" sz="33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字魂59号-创粗黑" panose="00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2956561" y="1879999"/>
            <a:ext cx="3230880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zh-CN" sz="5400" b="1" kern="100" spc="600">
                <a:solidFill>
                  <a:schemeClr val="accent4"/>
                </a:solidFill>
                <a:uFillTx/>
                <a:latin typeface="+中文标题" charset="0"/>
                <a:ea typeface="+mj-ea"/>
                <a:cs typeface="Times New Roman" panose="02020603050405020304" pitchFamily="18" charset="0"/>
              </a:rPr>
              <a:t>感谢聆听</a:t>
            </a:r>
            <a:endParaRPr lang="zh-CN" altLang="zh-CN" sz="5400" b="1" kern="100" spc="600">
              <a:solidFill>
                <a:schemeClr val="accent4"/>
              </a:solidFill>
              <a:uFillTx/>
              <a:latin typeface="+中文标题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来宾签到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21030" y="1114108"/>
            <a:ext cx="7855585" cy="3619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1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来宾现场签到，领取签名牌，登记个人信息，现场感受新春节日氛围。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85800" y="1820545"/>
            <a:ext cx="7726045" cy="2564765"/>
            <a:chOff x="1174" y="1581"/>
            <a:chExt cx="14876" cy="493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4" y="1581"/>
              <a:ext cx="7403" cy="4939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48" y="1581"/>
              <a:ext cx="7403" cy="4939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奇妙绕线画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633210" y="1541145"/>
            <a:ext cx="2003425" cy="230695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现场准备兔年主题钉子绕线画，在木板上用钉子钉出图案，随后用彩色线进行缠绕，做出不一样的年画。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818515" y="1281430"/>
            <a:ext cx="5774690" cy="2826385"/>
            <a:chOff x="1129" y="3093"/>
            <a:chExt cx="15142" cy="747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01" y="3093"/>
              <a:ext cx="7470" cy="747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9" y="3093"/>
              <a:ext cx="7470" cy="7470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新春粮食画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21030" y="843598"/>
            <a:ext cx="7855585" cy="90297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indent="0" fontAlgn="ctr">
              <a:lnSpc>
                <a:spcPct val="11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  <a:sym typeface="+mn-ea"/>
              </a:rPr>
              <a:t>一粒粒粮食播撒在土地上那是"万物生机"，一粒粒粮食粘贴在木板上，那就是"中国艺术"！ 五谷杂粮 粮食画，看着平日外形普通的粮食，在您的巧手中变得充满生命力，相信您不会错过这神奇画面的诞生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  <a:sym typeface="+mn-ea"/>
            </a:endParaRPr>
          </a:p>
        </p:txBody>
      </p:sp>
      <p:pic>
        <p:nvPicPr>
          <p:cNvPr id="118" name="图片 117"/>
          <p:cNvPicPr/>
          <p:nvPr/>
        </p:nvPicPr>
        <p:blipFill>
          <a:blip r:embed="rId2"/>
          <a:stretch>
            <a:fillRect/>
          </a:stretch>
        </p:blipFill>
        <p:spPr>
          <a:xfrm>
            <a:off x="4592955" y="1927860"/>
            <a:ext cx="4491990" cy="29362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9" name="图片 118"/>
          <p:cNvPicPr/>
          <p:nvPr/>
        </p:nvPicPr>
        <p:blipFill>
          <a:blip r:embed="rId3"/>
          <a:srcRect b="9444"/>
          <a:stretch>
            <a:fillRect/>
          </a:stretch>
        </p:blipFill>
        <p:spPr>
          <a:xfrm>
            <a:off x="111125" y="1904365"/>
            <a:ext cx="4482465" cy="296291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潮玩立体画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21665" y="770255"/>
            <a:ext cx="7855585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indent="0" algn="l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uFillTx/>
                <a:latin typeface="+mj-ea"/>
                <a:ea typeface="+mj-ea"/>
                <a:sym typeface="+mn-ea"/>
              </a:rPr>
              <a:t>适合挂在家里墙上的立体画竟然这么简单,快学起来吧，兔年彩绘立体画，先进行彩绘，随后进行组装，新春氛围一下子就出来了。</a:t>
            </a:r>
            <a:endParaRPr lang="zh-CN" altLang="en-US" sz="1600" dirty="0">
              <a:solidFill>
                <a:schemeClr val="bg1"/>
              </a:solidFill>
              <a:uFillTx/>
              <a:latin typeface="+mj-ea"/>
              <a:ea typeface="+mj-ea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54050" y="1666240"/>
            <a:ext cx="7790021" cy="2774633"/>
            <a:chOff x="1367" y="3730"/>
            <a:chExt cx="14747" cy="582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t="9660" b="8720"/>
            <a:stretch>
              <a:fillRect/>
            </a:stretch>
          </p:blipFill>
          <p:spPr>
            <a:xfrm>
              <a:off x="1367" y="3734"/>
              <a:ext cx="7134" cy="582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rcRect t="26632" b="12894"/>
            <a:stretch>
              <a:fillRect/>
            </a:stretch>
          </p:blipFill>
          <p:spPr>
            <a:xfrm>
              <a:off x="8612" y="3730"/>
              <a:ext cx="7503" cy="5827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26460" y="445135"/>
            <a:ext cx="2291080" cy="398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财来运转</a:t>
            </a:r>
            <a:endParaRPr lang="zh-CN" altLang="en-US" sz="2000" b="1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21665" y="770255"/>
            <a:ext cx="7855585" cy="829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indent="0" fontAlgn="ctr">
              <a:lnSpc>
                <a:spcPct val="150000"/>
              </a:lnSpc>
              <a:buClr>
                <a:srgbClr val="BBC5D2">
                  <a:lumMod val="60000"/>
                  <a:lumOff val="40000"/>
                </a:srgbClr>
              </a:buClr>
              <a:buSzPct val="130000"/>
              <a:buFont typeface="Wingdings" panose="05000000000000000000" pitchFamily="2" charset="2"/>
              <a:buNone/>
            </a:pP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  <a:sym typeface="+mn-ea"/>
              </a:rPr>
              <a:t>现场准备多种兔年主题存钱罐白胚，现场进行彩绘，不仅能存钱还能作为装饰品。将各种各样的兔兔专属图案，绘制在你喜欢的图案。</a:t>
            </a:r>
            <a:endParaRPr lang="en-US" altLang="zh-CN" sz="1600" dirty="0">
              <a:solidFill>
                <a:schemeClr val="bg1"/>
              </a:solidFill>
              <a:latin typeface="+mj-ea"/>
              <a:ea typeface="+mj-ea"/>
              <a:sym typeface="+mn-ea"/>
            </a:endParaRPr>
          </a:p>
        </p:txBody>
      </p:sp>
      <p:pic>
        <p:nvPicPr>
          <p:cNvPr id="120" name="图片 119"/>
          <p:cNvPicPr/>
          <p:nvPr/>
        </p:nvPicPr>
        <p:blipFill>
          <a:blip r:embed="rId2"/>
          <a:stretch>
            <a:fillRect/>
          </a:stretch>
        </p:blipFill>
        <p:spPr>
          <a:xfrm>
            <a:off x="415290" y="1637030"/>
            <a:ext cx="3065780" cy="33159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1" name="图片 120"/>
          <p:cNvPicPr/>
          <p:nvPr/>
        </p:nvPicPr>
        <p:blipFill>
          <a:blip r:embed="rId3"/>
          <a:stretch>
            <a:fillRect/>
          </a:stretch>
        </p:blipFill>
        <p:spPr>
          <a:xfrm>
            <a:off x="3711575" y="1627505"/>
            <a:ext cx="4644390" cy="334454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0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0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0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0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0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1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1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1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1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1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2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2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2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2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3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33.xml><?xml version="1.0" encoding="utf-8"?>
<p:tagLst xmlns:p="http://schemas.openxmlformats.org/presentationml/2006/main">
  <p:tag name="KSO_WM_UNIT_PLACING_PICTURE_USER_VIEWPORT" val="{&quot;height&quot;:8310,&quot;width&quot;:9870}"/>
</p:tagLst>
</file>

<file path=ppt/tags/tag134.xml><?xml version="1.0" encoding="utf-8"?>
<p:tagLst xmlns:p="http://schemas.openxmlformats.org/presentationml/2006/main">
  <p:tag name="KSO_WM_UNIT_PLACING_PICTURE_USER_VIEWPORT" val="{&quot;height&quot;:7035,&quot;width&quot;:9870}"/>
</p:tagLst>
</file>

<file path=ppt/tags/tag13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3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3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4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4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4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4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4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176_1*b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5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5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15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8.xml><?xml version="1.0" encoding="utf-8"?>
<p:tagLst xmlns:p="http://schemas.openxmlformats.org/presentationml/2006/main">
  <p:tag name="KSO_WPP_MARK_KEY" val="b7083ca3-b321-443d-a03d-c3cf29bdd122"/>
  <p:tag name="COMMONDATA" val="eyJoZGlkIjoiYTZmNjcyMWQ4NWZkZGVmNGIzZDY5ZmY0ODc1ODExYWEifQ==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176_1*b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176_1*b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7_4*m_h_f*1_1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PRESET_TEXT" val="单击此处添加文本具体内容，简明扼要的阐述您的观点。根据需要可酌情增减文字，以便观者准确的理解您传达的思想。"/>
  <p:tag name="KSO_WM_UNIT_TEXT_FILL_FORE_SCHEMECOLOR_INDEX" val="13"/>
  <p:tag name="KSO_WM_UNIT_TEXT_FILL_TYPE" val="1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7_4*m_h_i*1_1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7_4*m_h_i*1_1_2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7_4*m_h_i*1_1_3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71.xml><?xml version="1.0" encoding="utf-8"?>
<p:tagLst xmlns:p="http://schemas.openxmlformats.org/presentationml/2006/main">
  <p:tag name="KSO_WM_UNIT_ISCONTENTS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1_1"/>
  <p:tag name="KSO_WM_UNIT_ID" val="diagram27_4*m_h_a*1_1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14"/>
  <p:tag name="KSO_WM_UNIT_TEXT_FILL_TYPE" val="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1_1"/>
  <p:tag name="KSO_WM_UNIT_ID" val="diagram27_4*m_h_i*1_1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7_4*m_h_i*1_2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7_4*m_h_i*1_2_2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7_4*m_h_i*1_2_3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76.xml><?xml version="1.0" encoding="utf-8"?>
<p:tagLst xmlns:p="http://schemas.openxmlformats.org/presentationml/2006/main">
  <p:tag name="KSO_WM_UNIT_ISCONTENTS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2_1"/>
  <p:tag name="KSO_WM_UNIT_ID" val="diagram27_4*m_h_a*1_2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14"/>
  <p:tag name="KSO_WM_UNIT_TEXT_FILL_TYPE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2_1"/>
  <p:tag name="KSO_WM_UNIT_ID" val="diagram27_4*m_h_i*1_2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LINE_FORE_SCHEMECOLOR_INDEX" val="6"/>
  <p:tag name="KSO_WM_UNIT_LINE_FILL_TYPE" val="2"/>
  <p:tag name="KSO_WM_UNIT_TEXT_FILL_FORE_SCHEMECOLOR_INDEX" val="6"/>
  <p:tag name="KSO_WM_UNIT_TEXT_FILL_TYPE" val="1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1"/>
  <p:tag name="KSO_WM_UNIT_ID" val="diagram27_4*m_h_i*1_3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7_4*m_h_i*1_3_2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3"/>
  <p:tag name="KSO_WM_UNIT_ID" val="diagram27_4*m_h_i*1_3_3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81.xml><?xml version="1.0" encoding="utf-8"?>
<p:tagLst xmlns:p="http://schemas.openxmlformats.org/presentationml/2006/main">
  <p:tag name="KSO_WM_UNIT_ISCONTENTS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3_1"/>
  <p:tag name="KSO_WM_UNIT_ID" val="diagram27_4*m_h_a*1_3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14"/>
  <p:tag name="KSO_WM_UNIT_TEXT_FILL_TYPE" val="1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3_1"/>
  <p:tag name="KSO_WM_UNIT_ID" val="diagram27_4*m_h_i*1_3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LINE_FORE_SCHEMECOLOR_INDEX" val="7"/>
  <p:tag name="KSO_WM_UNIT_LINE_FILL_TYPE" val="2"/>
  <p:tag name="KSO_WM_UNIT_TEXT_FILL_FORE_SCHEMECOLOR_INDEX" val="7"/>
  <p:tag name="KSO_WM_UNIT_TEXT_FILL_TYPE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1"/>
  <p:tag name="KSO_WM_UNIT_ID" val="diagram27_4*m_h_i*1_4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2"/>
  <p:tag name="KSO_WM_UNIT_ID" val="diagram27_4*m_h_i*1_4_2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3"/>
  <p:tag name="KSO_WM_UNIT_ID" val="diagram27_4*m_h_i*1_4_3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86.xml><?xml version="1.0" encoding="utf-8"?>
<p:tagLst xmlns:p="http://schemas.openxmlformats.org/presentationml/2006/main">
  <p:tag name="KSO_WM_UNIT_ISCONTENTS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4_1"/>
  <p:tag name="KSO_WM_UNIT_ID" val="diagram27_4*m_h_a*1_4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14"/>
  <p:tag name="KSO_WM_UNIT_TEXT_FILL_TYPE" val="1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4_1"/>
  <p:tag name="KSO_WM_UNIT_ID" val="diagram27_4*m_h_i*1_4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LINE_FORE_SCHEMECOLOR_INDEX" val="8"/>
  <p:tag name="KSO_WM_UNIT_LINE_FILL_TYPE" val="2"/>
  <p:tag name="KSO_WM_UNIT_TEXT_FILL_FORE_SCHEMECOLOR_INDEX" val="8"/>
  <p:tag name="KSO_WM_UNIT_TEXT_FILL_TYPE" val="1"/>
</p:tagLst>
</file>

<file path=ppt/tags/tag88.xml><?xml version="1.0" encoding="utf-8"?>
<p:tagLst xmlns:p="http://schemas.openxmlformats.org/presentationml/2006/main"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7_4*m_h_f*1_2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PRESET_TEXT" val="单击此处添加文本具体内容，简明扼要的阐述您的观点。根据需要可酌情增减文字，以便观者准确的理解您传达的思想。"/>
  <p:tag name="KSO_WM_UNIT_TEXT_FILL_FORE_SCHEMECOLOR_INDEX" val="13"/>
  <p:tag name="KSO_WM_UNIT_TEXT_FILL_TYPE" val="1"/>
</p:tagLst>
</file>

<file path=ppt/tags/tag89.xml><?xml version="1.0" encoding="utf-8"?>
<p:tagLst xmlns:p="http://schemas.openxmlformats.org/presentationml/2006/main"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7_4*m_h_f*1_3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PRESET_TEXT" val="单击此处添加文本具体内容，简明扼要的阐述您的观点。根据需要可酌情增减文字，以便观者准确的理解您传达的思想。"/>
  <p:tag name="KSO_WM_UNIT_TEXT_FILL_FORE_SCHEMECOLOR_INDEX" val="13"/>
  <p:tag name="KSO_WM_UNIT_TEXT_FILL_TYPE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4_1"/>
  <p:tag name="KSO_WM_UNIT_ID" val="diagram27_4*m_h_f*1_4_1"/>
  <p:tag name="KSO_WM_TEMPLATE_CATEGORY" val="diagram"/>
  <p:tag name="KSO_WM_TEMPLATE_INDEX" val="27"/>
  <p:tag name="KSO_WM_UNIT_LAYERLEVEL" val="1_1_1"/>
  <p:tag name="KSO_WM_TAG_VERSION" val="1.0"/>
  <p:tag name="KSO_WM_BEAUTIFY_FLAG" val="#wm#"/>
  <p:tag name="KSO_WM_UNIT_PRESET_TEXT" val="单击此处添加文本具体内容，简明扼要的阐述您的观点。根据需要可酌情增减文字，以便观者准确的理解您传达的思想。"/>
  <p:tag name="KSO_WM_UNIT_TEXT_FILL_FORE_SCHEMECOLOR_INDEX" val="13"/>
  <p:tag name="KSO_WM_UNIT_TEXT_FILL_TYPE" val="1"/>
</p:tagLst>
</file>

<file path=ppt/tags/tag9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9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9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9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601_1*f*1"/>
  <p:tag name="KSO_WM_TEMPLATE_CATEGORY" val="diagram"/>
  <p:tag name="KSO_WM_TEMPLATE_INDEX" val="20201601"/>
  <p:tag name="KSO_WM_UNIT_LAYERLEVEL" val="1"/>
  <p:tag name="KSO_WM_TAG_VERSION" val="1.0"/>
  <p:tag name="KSO_WM_BEAUTIFY_FLAG" val="#wm#"/>
  <p:tag name="KSO_WM_UNIT_NOCLEAR" val="0"/>
  <p:tag name="KSO_WM_UNIT_VALUE" val="72"/>
  <p:tag name="KSO_WM_UNIT_TYPE" val="f"/>
  <p:tag name="KSO_WM_UNIT_INDEX" val="1"/>
  <p:tag name="KSO_WM_UNIT_PRESET_TEXT" val="点击此处添加正文，文字是您思想的提炼，为了演示发布的良好效果，请言简意赅的阐述您的观点。"/>
</p:tagLst>
</file>

<file path=ppt/tags/tag9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2359</Words>
  <PresentationFormat>全屏显示(16:9)</PresentationFormat>
  <Paragraphs>212</Paragraphs>
  <Slides>40</Slides>
  <Notes>38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57" baseType="lpstr">
      <vt:lpstr>Arial</vt:lpstr>
      <vt:lpstr>宋体</vt:lpstr>
      <vt:lpstr>Wingdings</vt:lpstr>
      <vt:lpstr>微软雅黑</vt:lpstr>
      <vt:lpstr>Wingdings</vt:lpstr>
      <vt:lpstr>方正清刻本悦宋简体</vt:lpstr>
      <vt:lpstr>思源黑体 CN Bold</vt:lpstr>
      <vt:lpstr>微软雅黑 Light</vt:lpstr>
      <vt:lpstr>Arial</vt:lpstr>
      <vt:lpstr>Times New Roman</vt:lpstr>
      <vt:lpstr>字魂59号-创粗黑</vt:lpstr>
      <vt:lpstr>黑体</vt:lpstr>
      <vt:lpstr>Arial Unicode MS</vt:lpstr>
      <vt:lpstr>Calibri</vt:lpstr>
      <vt:lpstr>+中文标题</vt:lpstr>
      <vt:lpstr>Segoe Print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2022-12-18T15:28:07Z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79422CA961194A9D8F9914333BB7884C</vt:lpwstr>
  </property>
  <property fmtid="{D5CDD505-2E9C-101B-9397-08002B2CF9AE}" pid="3" name="KSOProductBuildVer">
    <vt:lpwstr>2052-11.1.0.12980</vt:lpwstr>
  </property>
  <property fmtid="{D5CDD505-2E9C-101B-9397-08002B2CF9AE}" pid="4" name="KSOSaveFontToCloudKey">
    <vt:lpwstr>519099968_btnclosed</vt:lpwstr>
  </property>
  <property fmtid="{D5CDD505-2E9C-101B-9397-08002B2CF9AE}" pid="5" name="NXPowerLiteLastOptimized">
    <vt:lpwstr>13495419</vt:lpwstr>
  </property>
  <property fmtid="{D5CDD505-2E9C-101B-9397-08002B2CF9AE}" pid="6" name="NXPowerLiteSettings">
    <vt:lpwstr>C700052003A000</vt:lpwstr>
  </property>
  <property fmtid="{D5CDD505-2E9C-101B-9397-08002B2CF9AE}" pid="7" name="NXPowerLiteVersion">
    <vt:lpwstr>D8.0.2</vt:lpwstr>
  </property>
</Properties>
</file>