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145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6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</p:sldMasterIdLst>
  <p:notesMasterIdLst>
    <p:notesMasterId r:id="rId5"/>
  </p:notesMasterIdLst>
  <p:handoutMasterIdLst>
    <p:handoutMasterId r:id="rId41"/>
  </p:handoutMasterIdLst>
  <p:sldIdLst>
    <p:sldId id="557" r:id="rId4"/>
    <p:sldId id="311" r:id="rId6"/>
    <p:sldId id="545" r:id="rId7"/>
    <p:sldId id="549" r:id="rId8"/>
    <p:sldId id="267" r:id="rId9"/>
    <p:sldId id="547" r:id="rId10"/>
    <p:sldId id="580" r:id="rId11"/>
    <p:sldId id="581" r:id="rId12"/>
    <p:sldId id="583" r:id="rId13"/>
    <p:sldId id="314" r:id="rId14"/>
    <p:sldId id="486" r:id="rId15"/>
    <p:sldId id="543" r:id="rId16"/>
    <p:sldId id="304" r:id="rId17"/>
    <p:sldId id="588" r:id="rId18"/>
    <p:sldId id="548" r:id="rId19"/>
    <p:sldId id="340" r:id="rId20"/>
    <p:sldId id="498" r:id="rId21"/>
    <p:sldId id="589" r:id="rId22"/>
    <p:sldId id="594" r:id="rId23"/>
    <p:sldId id="595" r:id="rId24"/>
    <p:sldId id="592" r:id="rId25"/>
    <p:sldId id="593" r:id="rId26"/>
    <p:sldId id="590" r:id="rId27"/>
    <p:sldId id="596" r:id="rId28"/>
    <p:sldId id="598" r:id="rId29"/>
    <p:sldId id="597" r:id="rId30"/>
    <p:sldId id="613" r:id="rId31"/>
    <p:sldId id="591" r:id="rId32"/>
    <p:sldId id="604" r:id="rId33"/>
    <p:sldId id="608" r:id="rId34"/>
    <p:sldId id="609" r:id="rId35"/>
    <p:sldId id="611" r:id="rId36"/>
    <p:sldId id="603" r:id="rId37"/>
    <p:sldId id="610" r:id="rId38"/>
    <p:sldId id="612" r:id="rId39"/>
    <p:sldId id="582" r:id="rId40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1" userDrawn="1">
          <p15:clr>
            <a:srgbClr val="A4A3A4"/>
          </p15:clr>
        </p15:guide>
        <p15:guide id="2" pos="32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cc0208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392C"/>
    <a:srgbClr val="E6DBC9"/>
    <a:srgbClr val="D8B176"/>
    <a:srgbClr val="CAB38E"/>
    <a:srgbClr val="3C2D22"/>
    <a:srgbClr val="845C3B"/>
    <a:srgbClr val="ECE3D5"/>
    <a:srgbClr val="D2B18C"/>
    <a:srgbClr val="FDFBA0"/>
    <a:srgbClr val="2F1F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96" y="1242"/>
      </p:cViewPr>
      <p:guideLst>
        <p:guide orient="horz" pos="251"/>
        <p:guide pos="32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7" Type="http://schemas.openxmlformats.org/officeDocument/2006/relationships/tags" Target="tags/tag146.xml"/><Relationship Id="rId46" Type="http://schemas.openxmlformats.org/officeDocument/2006/relationships/customXml" Target="../customXml/item1.xml"/><Relationship Id="rId45" Type="http://schemas.openxmlformats.org/officeDocument/2006/relationships/commentAuthors" Target="commentAuthors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handoutMaster" Target="handoutMasters/handoutMaster1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E5B77-D817-4564-865C-8C12008194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D7B09-66CE-4339-97B2-BAE051265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DC57F-642B-442D-B1A9-FF05F26CAA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D7B09-66CE-4339-97B2-BAE051265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9CB4E-8CDB-424A-901E-687C5BD5FD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DFFB9-CFC3-4B9D-8470-06E8AC1A65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DC57F-642B-442D-B1A9-FF05F26CAA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9E926-2A2D-44A1-BB86-8DF1DC1B74D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9E926-2A2D-44A1-BB86-8DF1DC1B74D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9CB4E-8CDB-424A-901E-687C5BD5FD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9E926-2A2D-44A1-BB86-8DF1DC1B74D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81C18-C6E3-4954-A860-395CA3A8E7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9E926-2A2D-44A1-BB86-8DF1DC1B74D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9E926-2A2D-44A1-BB86-8DF1DC1B74D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D7105-679B-4D81-80E1-C7C3B30D75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752B1-072D-4301-AEED-D24D5E97AA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F4DE3-7A14-4B42-9C67-AA47F02A654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5.jpeg"/><Relationship Id="rId7" Type="http://schemas.openxmlformats.org/officeDocument/2006/relationships/image" Target="../media/image16.jpeg"/><Relationship Id="rId6" Type="http://schemas.openxmlformats.org/officeDocument/2006/relationships/tags" Target="../tags/tag44.xml"/><Relationship Id="rId5" Type="http://schemas.openxmlformats.org/officeDocument/2006/relationships/image" Target="../media/image4.png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0" Type="http://schemas.openxmlformats.org/officeDocument/2006/relationships/notesSlide" Target="../notesSlides/notesSlide11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image" Target="../media/image4.png"/><Relationship Id="rId1" Type="http://schemas.openxmlformats.org/officeDocument/2006/relationships/tags" Target="../tags/tag4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50.xml"/><Relationship Id="rId5" Type="http://schemas.openxmlformats.org/officeDocument/2006/relationships/image" Target="../media/image4.png"/><Relationship Id="rId4" Type="http://schemas.openxmlformats.org/officeDocument/2006/relationships/tags" Target="../tags/tag49.xml"/><Relationship Id="rId3" Type="http://schemas.openxmlformats.org/officeDocument/2006/relationships/image" Target="../media/image20.jpeg"/><Relationship Id="rId2" Type="http://schemas.openxmlformats.org/officeDocument/2006/relationships/tags" Target="../tags/tag48.xml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1.xml"/><Relationship Id="rId2" Type="http://schemas.openxmlformats.org/officeDocument/2006/relationships/tags" Target="../tags/tag51.xml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4.jpeg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4.png"/><Relationship Id="rId1" Type="http://schemas.openxmlformats.org/officeDocument/2006/relationships/tags" Target="../tags/tag5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6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57.xml"/><Relationship Id="rId6" Type="http://schemas.openxmlformats.org/officeDocument/2006/relationships/image" Target="../media/image4.png"/><Relationship Id="rId5" Type="http://schemas.openxmlformats.org/officeDocument/2006/relationships/tags" Target="../tags/tag56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tags" Target="../tags/tag55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jpeg"/><Relationship Id="rId8" Type="http://schemas.openxmlformats.org/officeDocument/2006/relationships/image" Target="../media/image29.jpeg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image" Target="../media/image4.png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28.png"/><Relationship Id="rId12" Type="http://schemas.openxmlformats.org/officeDocument/2006/relationships/notesSlide" Target="../notesSlides/notesSlide17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31.jpeg"/><Relationship Id="rId1" Type="http://schemas.openxmlformats.org/officeDocument/2006/relationships/tags" Target="../tags/tag58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1.xml"/><Relationship Id="rId2" Type="http://schemas.openxmlformats.org/officeDocument/2006/relationships/tags" Target="../tags/tag63.xml"/><Relationship Id="rId1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28.xml"/><Relationship Id="rId7" Type="http://schemas.openxmlformats.org/officeDocument/2006/relationships/tags" Target="../tags/tag68.xml"/><Relationship Id="rId6" Type="http://schemas.openxmlformats.org/officeDocument/2006/relationships/image" Target="../media/image33.jpeg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image" Target="../media/image4.png"/><Relationship Id="rId1" Type="http://schemas.openxmlformats.org/officeDocument/2006/relationships/tags" Target="../tags/tag64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.xml"/><Relationship Id="rId3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7" Type="http://schemas.openxmlformats.org/officeDocument/2006/relationships/slideLayout" Target="../slideLayouts/slideLayout2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image" Target="../media/image4.png"/><Relationship Id="rId1" Type="http://schemas.openxmlformats.org/officeDocument/2006/relationships/tags" Target="../tags/tag69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1.xml"/><Relationship Id="rId6" Type="http://schemas.openxmlformats.org/officeDocument/2006/relationships/slideLayout" Target="../slideLayouts/slideLayout28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image" Target="../media/image4.png"/><Relationship Id="rId2" Type="http://schemas.openxmlformats.org/officeDocument/2006/relationships/tags" Target="../tags/tag72.xml"/><Relationship Id="rId1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image" Target="../media/image39.jpeg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image" Target="../media/image4.png"/><Relationship Id="rId13" Type="http://schemas.openxmlformats.org/officeDocument/2006/relationships/notesSlide" Target="../notesSlides/notesSlide22.xml"/><Relationship Id="rId12" Type="http://schemas.openxmlformats.org/officeDocument/2006/relationships/slideLayout" Target="../slideLayouts/slideLayout28.xml"/><Relationship Id="rId11" Type="http://schemas.openxmlformats.org/officeDocument/2006/relationships/tags" Target="../tags/tag81.xml"/><Relationship Id="rId10" Type="http://schemas.openxmlformats.org/officeDocument/2006/relationships/tags" Target="../tags/tag80.xml"/><Relationship Id="rId1" Type="http://schemas.openxmlformats.org/officeDocument/2006/relationships/tags" Target="../tags/tag7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3.xml"/><Relationship Id="rId7" Type="http://schemas.openxmlformats.org/officeDocument/2006/relationships/slideLayout" Target="../slideLayouts/slideLayout21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image" Target="../media/image4.png"/><Relationship Id="rId2" Type="http://schemas.openxmlformats.org/officeDocument/2006/relationships/tags" Target="../tags/tag82.xml"/><Relationship Id="rId1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jpeg"/><Relationship Id="rId8" Type="http://schemas.openxmlformats.org/officeDocument/2006/relationships/image" Target="../media/image41.jpeg"/><Relationship Id="rId7" Type="http://schemas.openxmlformats.org/officeDocument/2006/relationships/image" Target="../media/image40.jpeg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4.png"/><Relationship Id="rId11" Type="http://schemas.openxmlformats.org/officeDocument/2006/relationships/notesSlide" Target="../notesSlides/notesSlide24.xml"/><Relationship Id="rId10" Type="http://schemas.openxmlformats.org/officeDocument/2006/relationships/slideLayout" Target="../slideLayouts/slideLayout28.xml"/><Relationship Id="rId1" Type="http://schemas.openxmlformats.org/officeDocument/2006/relationships/tags" Target="../tags/tag86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image" Target="../media/image45.jpeg"/><Relationship Id="rId7" Type="http://schemas.openxmlformats.org/officeDocument/2006/relationships/image" Target="../media/image44.jpeg"/><Relationship Id="rId6" Type="http://schemas.openxmlformats.org/officeDocument/2006/relationships/image" Target="../media/image43.jpeg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4.png"/><Relationship Id="rId11" Type="http://schemas.openxmlformats.org/officeDocument/2006/relationships/notesSlide" Target="../notesSlides/notesSlide25.xml"/><Relationship Id="rId10" Type="http://schemas.openxmlformats.org/officeDocument/2006/relationships/slideLayout" Target="../slideLayouts/slideLayout28.xml"/><Relationship Id="rId1" Type="http://schemas.openxmlformats.org/officeDocument/2006/relationships/tags" Target="../tags/tag91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jpeg"/><Relationship Id="rId8" Type="http://schemas.openxmlformats.org/officeDocument/2006/relationships/image" Target="../media/image47.jpeg"/><Relationship Id="rId7" Type="http://schemas.openxmlformats.org/officeDocument/2006/relationships/image" Target="../media/image46.jpeg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image" Target="../media/image4.png"/><Relationship Id="rId11" Type="http://schemas.openxmlformats.org/officeDocument/2006/relationships/notesSlide" Target="../notesSlides/notesSlide26.xml"/><Relationship Id="rId10" Type="http://schemas.openxmlformats.org/officeDocument/2006/relationships/slideLayout" Target="../slideLayouts/slideLayout28.xml"/><Relationship Id="rId1" Type="http://schemas.openxmlformats.org/officeDocument/2006/relationships/tags" Target="../tags/tag96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image" Target="../media/image50.jpeg"/><Relationship Id="rId7" Type="http://schemas.openxmlformats.org/officeDocument/2006/relationships/image" Target="../media/image49.jpeg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image" Target="../media/image4.png"/><Relationship Id="rId10" Type="http://schemas.openxmlformats.org/officeDocument/2006/relationships/notesSlide" Target="../notesSlides/notesSlide27.xml"/><Relationship Id="rId1" Type="http://schemas.openxmlformats.org/officeDocument/2006/relationships/tags" Target="../tags/tag10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7" Type="http://schemas.openxmlformats.org/officeDocument/2006/relationships/slideLayout" Target="../slideLayouts/slideLayout21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image" Target="../media/image4.png"/><Relationship Id="rId2" Type="http://schemas.openxmlformats.org/officeDocument/2006/relationships/tags" Target="../tags/tag106.xml"/><Relationship Id="rId1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image" Target="../media/image51.jpeg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image" Target="../media/image4.png"/><Relationship Id="rId2" Type="http://schemas.openxmlformats.org/officeDocument/2006/relationships/tags" Target="../tags/tag111.xml"/><Relationship Id="rId10" Type="http://schemas.openxmlformats.org/officeDocument/2006/relationships/notesSlide" Target="../notesSlides/notesSlide29.xml"/><Relationship Id="rId1" Type="http://schemas.openxmlformats.org/officeDocument/2006/relationships/tags" Target="../tags/tag110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.xml"/><Relationship Id="rId4" Type="http://schemas.openxmlformats.org/officeDocument/2006/relationships/image" Target="../media/image4.png"/><Relationship Id="rId3" Type="http://schemas.openxmlformats.org/officeDocument/2006/relationships/tags" Target="../tags/tag3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image" Target="../media/image53.png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image" Target="../media/image4.png"/><Relationship Id="rId2" Type="http://schemas.openxmlformats.org/officeDocument/2006/relationships/tags" Target="../tags/tag116.xml"/><Relationship Id="rId10" Type="http://schemas.openxmlformats.org/officeDocument/2006/relationships/notesSlide" Target="../notesSlides/notesSlide30.xml"/><Relationship Id="rId1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1.xml"/><Relationship Id="rId8" Type="http://schemas.openxmlformats.org/officeDocument/2006/relationships/slideLayout" Target="../slideLayouts/slideLayout28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image" Target="../media/image4.png"/><Relationship Id="rId2" Type="http://schemas.openxmlformats.org/officeDocument/2006/relationships/tags" Target="../tags/tag121.xml"/><Relationship Id="rId1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jpeg"/><Relationship Id="rId8" Type="http://schemas.openxmlformats.org/officeDocument/2006/relationships/image" Target="../media/image56.jpeg"/><Relationship Id="rId7" Type="http://schemas.openxmlformats.org/officeDocument/2006/relationships/image" Target="../media/image55.jpeg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image" Target="../media/image4.png"/><Relationship Id="rId11" Type="http://schemas.openxmlformats.org/officeDocument/2006/relationships/notesSlide" Target="../notesSlides/notesSlide32.xml"/><Relationship Id="rId10" Type="http://schemas.openxmlformats.org/officeDocument/2006/relationships/slideLayout" Target="../slideLayouts/slideLayout28.xml"/><Relationship Id="rId1" Type="http://schemas.openxmlformats.org/officeDocument/2006/relationships/tags" Target="../tags/tag126.xml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3.xml"/><Relationship Id="rId6" Type="http://schemas.openxmlformats.org/officeDocument/2006/relationships/slideLayout" Target="../slideLayouts/slideLayout28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image" Target="../media/image4.png"/><Relationship Id="rId1" Type="http://schemas.openxmlformats.org/officeDocument/2006/relationships/tags" Target="../tags/tag1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4.xml"/><Relationship Id="rId7" Type="http://schemas.openxmlformats.org/officeDocument/2006/relationships/slideLayout" Target="../slideLayouts/slideLayout28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image" Target="../media/image4.png"/><Relationship Id="rId1" Type="http://schemas.openxmlformats.org/officeDocument/2006/relationships/tags" Target="../tags/tag1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5.xml"/><Relationship Id="rId7" Type="http://schemas.openxmlformats.org/officeDocument/2006/relationships/slideLayout" Target="../slideLayouts/slideLayout28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image" Target="../media/image4.png"/><Relationship Id="rId1" Type="http://schemas.openxmlformats.org/officeDocument/2006/relationships/tags" Target="../tags/tag14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.xml"/><Relationship Id="rId4" Type="http://schemas.openxmlformats.org/officeDocument/2006/relationships/image" Target="../media/image4.png"/><Relationship Id="rId3" Type="http://schemas.openxmlformats.org/officeDocument/2006/relationships/tags" Target="../tags/tag9.xml"/><Relationship Id="rId2" Type="http://schemas.openxmlformats.org/officeDocument/2006/relationships/image" Target="../media/image7.png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image" Target="../media/image4.png"/><Relationship Id="rId3" Type="http://schemas.openxmlformats.org/officeDocument/2006/relationships/tags" Target="../tags/tag11.xml"/><Relationship Id="rId2" Type="http://schemas.openxmlformats.org/officeDocument/2006/relationships/image" Target="../media/image6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image" Target="../media/image4.png"/><Relationship Id="rId2" Type="http://schemas.openxmlformats.org/officeDocument/2006/relationships/tags" Target="../tags/tag17.xml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21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21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image" Target="../media/image4.png"/><Relationship Id="rId2" Type="http://schemas.openxmlformats.org/officeDocument/2006/relationships/tags" Target="../tags/tag26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image" Target="../media/image14.png"/><Relationship Id="rId7" Type="http://schemas.openxmlformats.org/officeDocument/2006/relationships/tags" Target="../tags/tag33.xml"/><Relationship Id="rId6" Type="http://schemas.openxmlformats.org/officeDocument/2006/relationships/image" Target="../media/image13.jpeg"/><Relationship Id="rId5" Type="http://schemas.openxmlformats.org/officeDocument/2006/relationships/tags" Target="../tags/tag32.xml"/><Relationship Id="rId4" Type="http://schemas.openxmlformats.org/officeDocument/2006/relationships/image" Target="../media/image12.jpeg"/><Relationship Id="rId3" Type="http://schemas.openxmlformats.org/officeDocument/2006/relationships/tags" Target="../tags/tag31.xml"/><Relationship Id="rId2" Type="http://schemas.openxmlformats.org/officeDocument/2006/relationships/image" Target="../media/image11.jpeg"/><Relationship Id="rId17" Type="http://schemas.openxmlformats.org/officeDocument/2006/relationships/notesSlide" Target="../notesSlides/notesSlide9.xml"/><Relationship Id="rId16" Type="http://schemas.openxmlformats.org/officeDocument/2006/relationships/slideLayout" Target="../slideLayouts/slideLayout21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image" Target="../media/image4.png"/><Relationship Id="rId1" Type="http://schemas.openxmlformats.org/officeDocument/2006/relationships/tags" Target="../tags/tag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25" b="22670"/>
          <a:stretch>
            <a:fillRect/>
          </a:stretch>
        </p:blipFill>
        <p:spPr>
          <a:xfrm>
            <a:off x="2383194" y="-2"/>
            <a:ext cx="9808805" cy="6858001"/>
          </a:xfrm>
          <a:prstGeom prst="rect">
            <a:avLst/>
          </a:prstGeom>
        </p:spPr>
      </p:pic>
      <p:sp>
        <p:nvSpPr>
          <p:cNvPr id="6" name="矩形 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0" y="0"/>
            <a:ext cx="2674620" cy="6858000"/>
          </a:xfrm>
          <a:prstGeom prst="rect">
            <a:avLst/>
          </a:prstGeom>
          <a:solidFill>
            <a:srgbClr val="2F1F13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007308" y="552450"/>
            <a:ext cx="1292662" cy="5657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altLang="en-US" sz="7200" dirty="0">
                <a:solidFill>
                  <a:srgbClr val="E6DBC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秋逢</a:t>
            </a:r>
            <a:r>
              <a:rPr lang="en-US" altLang="zh-CN" sz="7200" dirty="0">
                <a:solidFill>
                  <a:srgbClr val="E6DBC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.</a:t>
            </a:r>
            <a:r>
              <a:rPr lang="zh-CN" altLang="en-US" sz="7200" dirty="0">
                <a:solidFill>
                  <a:srgbClr val="E6DBC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桂事</a:t>
            </a:r>
            <a:endParaRPr lang="zh-CN" altLang="en-US" sz="7200" dirty="0">
              <a:solidFill>
                <a:srgbClr val="E6DBC9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文本框 13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7760970" y="5772785"/>
            <a:ext cx="39096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 fontAlgn="auto">
              <a:lnSpc>
                <a:spcPct val="150000"/>
              </a:lnSpc>
            </a:pPr>
            <a:r>
              <a:rPr lang="zh-CN" altLang="en-US" sz="1400" spc="150" dirty="0">
                <a:solidFill>
                  <a:srgbClr val="ECE3D5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暗淡轻黄体性柔，情疏迹远只留香。</a:t>
            </a:r>
            <a:endParaRPr lang="zh-CN" altLang="en-US" sz="1400" spc="150" dirty="0">
              <a:solidFill>
                <a:srgbClr val="ECE3D5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 algn="dist" fontAlgn="auto">
              <a:lnSpc>
                <a:spcPct val="150000"/>
              </a:lnSpc>
            </a:pPr>
            <a:r>
              <a:rPr lang="zh-CN" altLang="en-US" sz="1400" spc="150" dirty="0">
                <a:solidFill>
                  <a:srgbClr val="ECE3D5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何须浅碧深红色，自是花中第一流。</a:t>
            </a:r>
            <a:endParaRPr lang="zh-CN" altLang="en-US" sz="1400" spc="150" dirty="0">
              <a:solidFill>
                <a:srgbClr val="ECE3D5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sp>
        <p:nvSpPr>
          <p:cNvPr id="3" name="文本框 2"/>
          <p:cNvSpPr txBox="1"/>
          <p:nvPr/>
        </p:nvSpPr>
        <p:spPr>
          <a:xfrm>
            <a:off x="565618" y="835571"/>
            <a:ext cx="430887" cy="45719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1600" dirty="0">
                <a:solidFill>
                  <a:srgbClr val="E6DBC9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新宋体" panose="02010609030101010101" charset="-122"/>
              </a:rPr>
              <a:t>秋日里我们相聚</a:t>
            </a:r>
            <a:r>
              <a:rPr lang="en-US" altLang="zh-CN" sz="1600" dirty="0">
                <a:solidFill>
                  <a:srgbClr val="E6DBC9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新宋体" panose="02010609030101010101" charset="-122"/>
              </a:rPr>
              <a:t>,</a:t>
            </a:r>
            <a:r>
              <a:rPr lang="zh-CN" altLang="en-US" sz="1600" dirty="0">
                <a:solidFill>
                  <a:srgbClr val="E6DBC9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新宋体" panose="02010609030101010101" charset="-122"/>
              </a:rPr>
              <a:t>食获桂花的故事</a:t>
            </a:r>
            <a:endParaRPr lang="zh-CN" altLang="en-US" sz="1600" dirty="0">
              <a:solidFill>
                <a:srgbClr val="E6DBC9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新宋体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B3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02795" cy="6858635"/>
          </a:xfrm>
          <a:prstGeom prst="rect">
            <a:avLst/>
          </a:prstGeom>
        </p:spPr>
      </p:pic>
      <p:sp>
        <p:nvSpPr>
          <p:cNvPr id="2" name="文本框 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420675" y="1759907"/>
            <a:ext cx="1893966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1500" dirty="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</a:t>
            </a:r>
            <a:endParaRPr lang="zh-CN" altLang="en-US" sz="11500" dirty="0">
              <a:solidFill>
                <a:srgbClr val="E6DBC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489075" y="3924300"/>
            <a:ext cx="6369685" cy="1133965"/>
          </a:xfrm>
          <a:prstGeom prst="rect">
            <a:avLst/>
          </a:prstGeom>
        </p:spPr>
        <p:txBody>
          <a:bodyPr vert="horz"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桂花，是中国传统十大名花之一，色美气芳，食之亦别具风味。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中国古代认为桂树有延年益寿之效用，许慎《说文解字》云：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桂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江南木，百药之长。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道教神化桂花，认为食桂可以使人长生不老。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椭圆 17"/>
          <p:cNvSpPr/>
          <p:nvPr>
            <p:custDataLst>
              <p:tags r:id="rId2"/>
            </p:custDataLst>
          </p:nvPr>
        </p:nvSpPr>
        <p:spPr>
          <a:xfrm>
            <a:off x="3186430" y="2799715"/>
            <a:ext cx="855345" cy="867410"/>
          </a:xfrm>
          <a:prstGeom prst="ellipse">
            <a:avLst/>
          </a:prstGeom>
          <a:solidFill>
            <a:srgbClr val="CAB38E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3035756" y="2892280"/>
            <a:ext cx="113387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3600">
                <a:solidFill>
                  <a:schemeClr val="bg1"/>
                </a:solidFill>
                <a:latin typeface="字酷堂清楷体" pitchFamily="2" charset="-122"/>
                <a:ea typeface="字酷堂清楷体" pitchFamily="2" charset="-122"/>
              </a:defRPr>
            </a:lvl1pPr>
          </a:lstStyle>
          <a:p>
            <a:r>
              <a:rPr lang="zh-CN" altLang="en-US" sz="4000" dirty="0">
                <a:ln>
                  <a:noFill/>
                </a:ln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食</a:t>
            </a:r>
            <a:endParaRPr lang="zh-CN" altLang="en-US" sz="4000" dirty="0">
              <a:ln>
                <a:noFill/>
              </a:ln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C:\Users\Administrator\Desktop\65090783e43b51a7e6d4307468e41c0e1724a73733784-mAcco2_fw1200.png65090783e43b51a7e6d4307468e41c0e1724a73733784-mAcco2_fw1200"/>
          <p:cNvPicPr>
            <a:picLocks noChangeAspect="1"/>
          </p:cNvPicPr>
          <p:nvPr/>
        </p:nvPicPr>
        <p:blipFill>
          <a:blip r:embed="rId1"/>
          <a:srcRect t="774" b="774"/>
          <a:stretch>
            <a:fillRect/>
          </a:stretch>
        </p:blipFill>
        <p:spPr>
          <a:xfrm flipH="1">
            <a:off x="714889" y="3856958"/>
            <a:ext cx="2988193" cy="3001074"/>
          </a:xfrm>
          <a:prstGeom prst="rect">
            <a:avLst/>
          </a:prstGeom>
        </p:spPr>
      </p:pic>
      <p:sp>
        <p:nvSpPr>
          <p:cNvPr id="12" name="矩形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3211830" y="797560"/>
            <a:ext cx="4216400" cy="4773295"/>
          </a:xfrm>
          <a:prstGeom prst="rect">
            <a:avLst/>
          </a:prstGeom>
          <a:noFill/>
          <a:ln>
            <a:solidFill>
              <a:srgbClr val="8355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280" y="0"/>
            <a:ext cx="1224000" cy="6858000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sp>
        <p:nvSpPr>
          <p:cNvPr id="2" name="文本框 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2"/>
            </p:custDataLst>
          </p:nvPr>
        </p:nvSpPr>
        <p:spPr>
          <a:xfrm>
            <a:off x="10613787" y="1041400"/>
            <a:ext cx="615553" cy="26758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食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桂花藕粉羹</a:t>
            </a:r>
            <a:endParaRPr lang="zh-CN" altLang="en-US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7964216" y="4382550"/>
            <a:ext cx="2783302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藕是江南水八仙之一。好的藕粉，富含铁元素，呈现微微粉红色，非常像荷花瓣的粉色。糖桂花和桂花糖露是民间流传很久的古法甜品。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" name="图片 19" descr="ecb4166f76440670aa21300fd32475814eb225cd85454-yIqC8u_fw120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21" name="文本框 2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2640" y="3230880"/>
            <a:ext cx="3977005" cy="2235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2640" y="908050"/>
            <a:ext cx="3976370" cy="2234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8049895" y="4241800"/>
            <a:ext cx="3055620" cy="1753235"/>
          </a:xfrm>
          <a:prstGeom prst="rect">
            <a:avLst/>
          </a:prstGeom>
          <a:grp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marR="0" lvl="0" indent="0" algn="di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九曲红梅属于红茶，滋味温润且有厚度。它的花蜜香没有其他红茶来得浓，但独特的桂圆香令人难忘，值得细细去品。</a:t>
            </a:r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喝一泡新做好的桂花九曲红梅，秋天的茶，江南的茶。</a:t>
            </a:r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8049895" y="6146165"/>
            <a:ext cx="4587240" cy="0"/>
          </a:xfrm>
          <a:prstGeom prst="line">
            <a:avLst/>
          </a:prstGeom>
          <a:ln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275590" y="1300480"/>
            <a:ext cx="303022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食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桂花九曲红梅</a:t>
            </a:r>
            <a:endParaRPr lang="en-US" altLang="zh-CN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90" y="2148840"/>
            <a:ext cx="3703955" cy="39973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9880" y="2148840"/>
            <a:ext cx="3562350" cy="3997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516493" y="4719205"/>
            <a:ext cx="4398407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050"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桂花糕是一种清甜香酥的糕点，主要制作原料是白糖、糯米粉、蜜桂花、熟油。已有三百多年历史。美味爽口，做法简单，种类多种多样，满足人们对于味道的各种需求。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并且拥有美丽的历史传说，更增添了桂花糕的历史价值。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" name="组合 9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616431" y="1592317"/>
            <a:ext cx="3411135" cy="2541824"/>
            <a:chOff x="616431" y="1592317"/>
            <a:chExt cx="3411135" cy="2541824"/>
          </a:xfrm>
          <a:blipFill rotWithShape="1">
            <a:blip r:embed="rId1"/>
            <a:stretch>
              <a:fillRect/>
            </a:stretch>
          </a:blipFill>
        </p:grpSpPr>
        <p:sp>
          <p:nvSpPr>
            <p:cNvPr id="9" name="矩形 8"/>
            <p:cNvSpPr/>
            <p:nvPr/>
          </p:nvSpPr>
          <p:spPr>
            <a:xfrm>
              <a:off x="616431" y="1592317"/>
              <a:ext cx="1557636" cy="11193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469930" y="1592317"/>
              <a:ext cx="1557636" cy="11193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2469930" y="2972807"/>
              <a:ext cx="1557636" cy="11193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642588" y="3014789"/>
              <a:ext cx="1557636" cy="11193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sp>
        <p:nvSpPr>
          <p:cNvPr id="2" name="文本框 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2"/>
            </p:custDataLst>
          </p:nvPr>
        </p:nvSpPr>
        <p:spPr>
          <a:xfrm>
            <a:off x="4445397" y="1592580"/>
            <a:ext cx="615553" cy="26758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食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桂花糕</a:t>
            </a:r>
            <a:endParaRPr lang="zh-CN" altLang="en-US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460" y="1592580"/>
            <a:ext cx="4540250" cy="5265420"/>
          </a:xfrm>
          <a:prstGeom prst="rect">
            <a:avLst/>
          </a:prstGeom>
        </p:spPr>
      </p:pic>
      <p:pic>
        <p:nvPicPr>
          <p:cNvPr id="4" name="图片 3" descr="ecb4166f76440670aa21300fd32475814eb225cd85454-yIqC8u_fw120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B3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35124" b="24427"/>
          <a:stretch>
            <a:fillRect/>
          </a:stretch>
        </p:blipFill>
        <p:spPr>
          <a:xfrm>
            <a:off x="1270" y="0"/>
            <a:ext cx="12190730" cy="6858000"/>
          </a:xfrm>
          <a:prstGeom prst="rect">
            <a:avLst/>
          </a:prstGeom>
        </p:spPr>
      </p:pic>
      <p:sp>
        <p:nvSpPr>
          <p:cNvPr id="2" name="文本框 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420675" y="1759907"/>
            <a:ext cx="1893966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1500" dirty="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</a:t>
            </a:r>
            <a:endParaRPr lang="zh-CN" altLang="en-US" sz="11500" dirty="0">
              <a:solidFill>
                <a:srgbClr val="E6DBC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489075" y="3924300"/>
            <a:ext cx="6369685" cy="1133965"/>
          </a:xfrm>
          <a:prstGeom prst="rect">
            <a:avLst/>
          </a:prstGeom>
        </p:spPr>
        <p:txBody>
          <a:bodyPr vert="horz"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秋风起、秋意浓、桂花落。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浓翠的枝叶底的细密橘芯，星星点点的翻落，落于大千世界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那抹浮动的暗香再也无法深藏，天香云外飘。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椭圆 17"/>
          <p:cNvSpPr/>
          <p:nvPr>
            <p:custDataLst>
              <p:tags r:id="rId2"/>
            </p:custDataLst>
          </p:nvPr>
        </p:nvSpPr>
        <p:spPr>
          <a:xfrm>
            <a:off x="3186430" y="2799715"/>
            <a:ext cx="855345" cy="867410"/>
          </a:xfrm>
          <a:prstGeom prst="ellipse">
            <a:avLst/>
          </a:prstGeom>
          <a:solidFill>
            <a:srgbClr val="CAB38E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3035756" y="2892280"/>
            <a:ext cx="113387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3600">
                <a:solidFill>
                  <a:schemeClr val="bg1"/>
                </a:solidFill>
                <a:latin typeface="字酷堂清楷体" pitchFamily="2" charset="-122"/>
                <a:ea typeface="字酷堂清楷体" pitchFamily="2" charset="-122"/>
              </a:defRPr>
            </a:lvl1pPr>
          </a:lstStyle>
          <a:p>
            <a:r>
              <a:rPr lang="zh-CN" altLang="en-US" sz="4000" dirty="0">
                <a:ln>
                  <a:noFill/>
                </a:ln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事</a:t>
            </a:r>
            <a:endParaRPr lang="zh-CN" altLang="en-US" sz="4000" dirty="0">
              <a:ln>
                <a:noFill/>
              </a:ln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7340600" y="4582160"/>
            <a:ext cx="3798570" cy="8800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在刺绣香囊里填充进香料、干桂花、桂花香，不管是随身携带或是将它放置一处，都能在低嗅间探到来自秋天的一抹香意。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0" y="2889885"/>
            <a:ext cx="803275" cy="2614930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4" name="图片 3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7340600" y="3935730"/>
            <a:ext cx="303022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事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桂花香囊制作</a:t>
            </a:r>
            <a:endParaRPr lang="en-US" altLang="zh-CN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1735" y="2891155"/>
            <a:ext cx="2077085" cy="26142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7200" y="2889885"/>
            <a:ext cx="1866265" cy="26142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965" y="2891155"/>
            <a:ext cx="1878965" cy="2613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521970" y="1303655"/>
            <a:ext cx="6087745" cy="1426845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752475" y="1555750"/>
            <a:ext cx="5433060" cy="880049"/>
          </a:xfrm>
          <a:prstGeom prst="rect">
            <a:avLst/>
          </a:prstGeom>
          <a:grp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marR="0" lvl="0" indent="0" algn="di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利用桂花花材，制作香氛蜡烛。</a:t>
            </a:r>
            <a:endParaRPr lang="zh-CN" altLang="en-US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秋日的桂花香，是温暖、治愈的味道，点上一盏香氛蜡烛，静静燃烧，沉寂在充满了桂花香的屋子里，治愈着不安的心情</a:t>
            </a:r>
            <a:r>
              <a:rPr lang="en-US" altLang="zh-CN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</a:t>
            </a:r>
            <a:endParaRPr lang="en-US" altLang="zh-CN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sp>
        <p:nvSpPr>
          <p:cNvPr id="7" name="文本框 6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1"/>
            </p:custDataLst>
          </p:nvPr>
        </p:nvSpPr>
        <p:spPr>
          <a:xfrm>
            <a:off x="616585" y="706120"/>
            <a:ext cx="303022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事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桂花香氛蜡烛</a:t>
            </a:r>
            <a:endParaRPr lang="zh-CN" altLang="en-US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" y="2893695"/>
            <a:ext cx="2917825" cy="33083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805" y="2893695"/>
            <a:ext cx="2963545" cy="33083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360" y="1303655"/>
            <a:ext cx="4418965" cy="4899025"/>
          </a:xfrm>
          <a:prstGeom prst="rect">
            <a:avLst/>
          </a:prstGeom>
        </p:spPr>
      </p:pic>
      <p:pic>
        <p:nvPicPr>
          <p:cNvPr id="5" name="图片 4" descr="ecb4166f76440670aa21300fd32475814eb225cd85454-yIqC8u_fw120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6" name="文本框 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7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>
            <p:custDataLst>
              <p:tags r:id="rId1"/>
            </p:custDataLst>
          </p:nvPr>
        </p:nvSpPr>
        <p:spPr>
          <a:xfrm>
            <a:off x="3036570" y="1383665"/>
            <a:ext cx="9156065" cy="3606800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584" y="5527869"/>
            <a:ext cx="553846" cy="540966"/>
          </a:xfrm>
          <a:prstGeom prst="rect">
            <a:avLst/>
          </a:prstGeom>
        </p:spPr>
      </p:pic>
      <p:sp>
        <p:nvSpPr>
          <p:cNvPr id="25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sp>
        <p:nvSpPr>
          <p:cNvPr id="2" name="文本框 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2025412" y="1383665"/>
            <a:ext cx="615553" cy="26758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事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桂花滴胶画</a:t>
            </a:r>
            <a:endParaRPr lang="zh-CN" altLang="en-US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 descr="ecb4166f76440670aa21300fd32475814eb225cd85454-yIqC8u_fw120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7"/>
            </p:custDataLst>
          </p:nvPr>
        </p:nvSpPr>
        <p:spPr>
          <a:xfrm>
            <a:off x="3036570" y="5337175"/>
            <a:ext cx="3798570" cy="8800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桂花花期短暂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用滴胶的方式，把桂花收藏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替你记住一整个秋天的美好</a:t>
            </a: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~</a:t>
            </a:r>
            <a:endParaRPr lang="en-US" altLang="zh-CN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7545" y="1515745"/>
            <a:ext cx="2882900" cy="33337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1260" y="1515745"/>
            <a:ext cx="2780665" cy="33343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22740" y="1515745"/>
            <a:ext cx="2784475" cy="33331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B3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43827" b="245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420675" y="1759907"/>
            <a:ext cx="1893966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1500" dirty="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</a:t>
            </a:r>
            <a:endParaRPr lang="zh-CN" altLang="en-US" sz="11500" dirty="0">
              <a:solidFill>
                <a:srgbClr val="E6DBC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489075" y="3924300"/>
            <a:ext cx="6369685" cy="1133965"/>
          </a:xfrm>
          <a:prstGeom prst="rect">
            <a:avLst/>
          </a:prstGeom>
        </p:spPr>
        <p:txBody>
          <a:bodyPr vert="horz"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将桂花融入饮食之中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既得美味，亦品季节之味道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于此诗意呈现，算是一件难得雅事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椭圆 17"/>
          <p:cNvSpPr/>
          <p:nvPr>
            <p:custDataLst>
              <p:tags r:id="rId2"/>
            </p:custDataLst>
          </p:nvPr>
        </p:nvSpPr>
        <p:spPr>
          <a:xfrm>
            <a:off x="3186430" y="2799715"/>
            <a:ext cx="855345" cy="867410"/>
          </a:xfrm>
          <a:prstGeom prst="ellipse">
            <a:avLst/>
          </a:prstGeom>
          <a:solidFill>
            <a:srgbClr val="CAB38E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3035756" y="2892280"/>
            <a:ext cx="113387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3600">
                <a:solidFill>
                  <a:schemeClr val="bg1"/>
                </a:solidFill>
                <a:latin typeface="字酷堂清楷体" pitchFamily="2" charset="-122"/>
                <a:ea typeface="字酷堂清楷体" pitchFamily="2" charset="-122"/>
              </a:defRPr>
            </a:lvl1pPr>
          </a:lstStyle>
          <a:p>
            <a:r>
              <a:rPr lang="zh-CN" altLang="en-US" sz="4000" dirty="0">
                <a:ln>
                  <a:noFill/>
                </a:ln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宴</a:t>
            </a:r>
            <a:endParaRPr lang="zh-CN" altLang="en-US" sz="4000" dirty="0">
              <a:ln>
                <a:noFill/>
              </a:ln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6088380" y="3837305"/>
            <a:ext cx="217805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宴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入席签到</a:t>
            </a:r>
            <a:endParaRPr lang="en-US" altLang="zh-CN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>
            <p:custDataLst>
              <p:tags r:id="rId5"/>
            </p:custDataLst>
          </p:nvPr>
        </p:nvSpPr>
        <p:spPr>
          <a:xfrm>
            <a:off x="0" y="-8890"/>
            <a:ext cx="2077720" cy="6866890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770" y="0"/>
            <a:ext cx="4577715" cy="6866890"/>
          </a:xfrm>
          <a:prstGeom prst="rect">
            <a:avLst/>
          </a:prstGeom>
        </p:spPr>
      </p:pic>
      <p:sp>
        <p:nvSpPr>
          <p:cNvPr id="22" name="文本框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7"/>
            </p:custDataLst>
          </p:nvPr>
        </p:nvSpPr>
        <p:spPr>
          <a:xfrm>
            <a:off x="6088380" y="4573270"/>
            <a:ext cx="3798570" cy="6030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瓦片签到，迎面而来的是一股浓浓地古韵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签到成功后，在礼仪的指引下，有序入席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6443980" y="3679949"/>
            <a:ext cx="4728210" cy="2354491"/>
          </a:xfrm>
          <a:prstGeom prst="rect">
            <a:avLst/>
          </a:prstGeom>
        </p:spPr>
        <p:txBody>
          <a:bodyPr vert="horz"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40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indent="0" fontAlgn="auto"/>
            <a:r>
              <a:rPr lang="zh-CN" altLang="en-US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秋日走得不紧不慢、有条不紊，冷静又克制、沉着又稳重，不似春的灿烂、不似夏的热烈、不似秋的死寂。</a:t>
            </a:r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fontAlgn="auto"/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fontAlgn="auto"/>
            <a:r>
              <a:rPr lang="zh-CN" altLang="en-US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她的开始不是日历撕下立秋那页，也不是聒噪的蝉都噤了声。而是上天往人间撒了一把桂花。琉璃剪叶、金粟缀花，空气里尽是掸不散的香气，馥郁缠绵、来势汹汹，直往人心窝里钻，肆无忌惮地提醒着你这就是秋日啊</a:t>
            </a:r>
            <a:r>
              <a:rPr lang="en-US" altLang="zh-CN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</a:t>
            </a:r>
            <a:endParaRPr lang="en-US" altLang="zh-CN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" name="组合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611362" y="837309"/>
            <a:ext cx="4967675" cy="5131691"/>
            <a:chOff x="611362" y="837309"/>
            <a:chExt cx="4967675" cy="5193689"/>
          </a:xfrm>
          <a:blipFill>
            <a:blip r:embed="rId1"/>
            <a:stretch>
              <a:fillRect/>
            </a:stretch>
          </a:blipFill>
        </p:grpSpPr>
        <p:sp>
          <p:nvSpPr>
            <p:cNvPr id="2" name="椭圆 1"/>
            <p:cNvSpPr/>
            <p:nvPr/>
          </p:nvSpPr>
          <p:spPr>
            <a:xfrm>
              <a:off x="611362" y="837311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2504067" y="837310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4357799" y="837309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369468" y="2817867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2494288" y="2817867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626088" y="2817867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611362" y="4796834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2479018" y="4796834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342669" y="4807145"/>
              <a:ext cx="1209569" cy="122385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8" name="图片 7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9" name="文本框 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8269605" y="4582160"/>
            <a:ext cx="3798570" cy="14763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昆曲之美，在于意境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一方小小舞台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琴声飘荡、丝竹悠扬，鼓声拨心弦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沉浸式开启这场别样的桂花宴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4" name="图片 3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8269605" y="3935730"/>
            <a:ext cx="303022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宴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经典昆曲演出</a:t>
            </a:r>
            <a:endParaRPr lang="zh-CN" altLang="en-US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35" y="1916430"/>
            <a:ext cx="3477260" cy="41421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755" y="1916430"/>
            <a:ext cx="3682365" cy="4142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477520"/>
            <a:ext cx="12192000" cy="8124825"/>
          </a:xfrm>
          <a:prstGeom prst="rect">
            <a:avLst/>
          </a:prstGeom>
        </p:spPr>
      </p:pic>
      <p:sp>
        <p:nvSpPr>
          <p:cNvPr id="21" name="文本框 2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8391525" y="2139950"/>
            <a:ext cx="3055620" cy="880049"/>
          </a:xfrm>
          <a:prstGeom prst="rect">
            <a:avLst/>
          </a:prstGeom>
          <a:grp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marR="0" lvl="0" indent="0" algn="di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餐桌背后的专注，蕴藏美味的秘诀</a:t>
            </a:r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美味佳肴如何诞生的呢？</a:t>
            </a:r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邀主厨娓娓道来</a:t>
            </a:r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8391525" y="1452245"/>
            <a:ext cx="303022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宴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主厨讲解</a:t>
            </a:r>
            <a:endParaRPr lang="en-US" altLang="zh-CN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275590" y="1300480"/>
            <a:ext cx="303022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宴</a:t>
            </a:r>
            <a:r>
              <a:rPr lang="en-US" altLang="zh-CN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品鉴桂花宴</a:t>
            </a:r>
            <a:endParaRPr lang="zh-CN" altLang="en-US" sz="28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90" y="2545080"/>
            <a:ext cx="3768725" cy="25031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1320" y="2544445"/>
            <a:ext cx="3769360" cy="25038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rcRect t="12132"/>
          <a:stretch>
            <a:fillRect/>
          </a:stretch>
        </p:blipFill>
        <p:spPr>
          <a:xfrm>
            <a:off x="8147685" y="2545080"/>
            <a:ext cx="3801110" cy="2503170"/>
          </a:xfrm>
          <a:prstGeom prst="rect">
            <a:avLst/>
          </a:prstGeom>
        </p:spPr>
      </p:pic>
      <p:sp>
        <p:nvSpPr>
          <p:cNvPr id="22" name="文本框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8"/>
            </p:custDataLst>
          </p:nvPr>
        </p:nvSpPr>
        <p:spPr>
          <a:xfrm>
            <a:off x="275590" y="1954530"/>
            <a:ext cx="3798570" cy="36830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菜品参考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9"/>
            </p:custDataLst>
          </p:nvPr>
        </p:nvSpPr>
        <p:spPr>
          <a:xfrm>
            <a:off x="274955" y="5270500"/>
            <a:ext cx="3769995" cy="829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金桂栗蓉小米糊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选用鲜桂花、黄小米、板栗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喝酒前可以先喝上一碗米糊，可以迅速形成保护膜，保护肠胃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10"/>
            </p:custDataLst>
          </p:nvPr>
        </p:nvSpPr>
        <p:spPr>
          <a:xfrm>
            <a:off x="4210685" y="5270500"/>
            <a:ext cx="3769995" cy="829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庄太守桂香腹鱼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大块鳆鱼须用微火先煨鳆鱼三日使其软嫩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鳆鱼可滋阴清热，益精明目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11"/>
            </p:custDataLst>
          </p:nvPr>
        </p:nvSpPr>
        <p:spPr>
          <a:xfrm>
            <a:off x="8086725" y="5270500"/>
            <a:ext cx="3769995" cy="829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庄太郭耕礼桂花炒翅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大选用素鱼翅、鸡蛋、火腿、银芽、香菜等，与肉类、鸡、鸭、虾等共烹达到蛋白质互补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1c9b2f17434d18c629bd919209096be21410abdb0d1-izBQbI_fw12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7276465" y="2144395"/>
            <a:ext cx="3117215" cy="3117215"/>
          </a:xfrm>
          <a:prstGeom prst="rect">
            <a:avLst/>
          </a:prstGeom>
        </p:spPr>
      </p:pic>
      <p:grpSp>
        <p:nvGrpSpPr>
          <p:cNvPr id="22" name="组合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3722102" y="1082843"/>
            <a:ext cx="4722396" cy="4702342"/>
            <a:chOff x="3734802" y="1082843"/>
            <a:chExt cx="4722396" cy="4702342"/>
          </a:xfrm>
        </p:grpSpPr>
        <p:sp>
          <p:nvSpPr>
            <p:cNvPr id="9" name="椭圆 8"/>
            <p:cNvSpPr/>
            <p:nvPr/>
          </p:nvSpPr>
          <p:spPr>
            <a:xfrm>
              <a:off x="3734802" y="1082843"/>
              <a:ext cx="4722396" cy="4702342"/>
            </a:xfrm>
            <a:prstGeom prst="ellipse">
              <a:avLst/>
            </a:prstGeom>
            <a:solidFill>
              <a:srgbClr val="CAB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479728" y="1735701"/>
              <a:ext cx="1232544" cy="10147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6000" b="0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叁</a:t>
              </a:r>
              <a:endPara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4417484" y="2926609"/>
              <a:ext cx="335703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7" name="图片 6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5306695" y="3768090"/>
            <a:ext cx="1578610" cy="1566545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indent="0" algn="dist" fontAlgn="auto">
              <a:lnSpc>
                <a:spcPct val="160000"/>
              </a:lnSpc>
            </a:pPr>
            <a:r>
              <a:rPr lang="zh-CN" altLang="en-US" sz="1400" spc="15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暗淡轻黄体性柔，情疏迹远只留香。</a:t>
            </a:r>
            <a:endParaRPr lang="zh-CN" altLang="en-US" sz="1400" spc="15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algn="dist" fontAlgn="auto">
              <a:lnSpc>
                <a:spcPct val="160000"/>
              </a:lnSpc>
            </a:pPr>
            <a:r>
              <a:rPr lang="zh-CN" altLang="en-US" sz="1400" spc="15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何须浅碧深红色，自是花中第一流。</a:t>
            </a:r>
            <a:endParaRPr lang="zh-CN" altLang="en-US" sz="1400" spc="15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5306695" y="3117215"/>
            <a:ext cx="1578610" cy="460375"/>
          </a:xfrm>
          <a:prstGeom prst="rect">
            <a:avLst/>
          </a:prstGeom>
          <a:grp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氛围布置</a:t>
            </a:r>
            <a:endParaRPr lang="zh-CN" altLang="en-US" sz="24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堆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头</a:t>
            </a:r>
            <a:endParaRPr lang="zh-CN" altLang="en-US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5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4201795" y="1381125"/>
            <a:ext cx="3769995" cy="321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采用书法字幅和桂花结合的形式，营造中式氛围感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975" y="2099310"/>
            <a:ext cx="3406140" cy="39973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0235" y="2099310"/>
            <a:ext cx="3333115" cy="399796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1470" y="2099945"/>
            <a:ext cx="3348355" cy="3997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区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5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735" y="1778635"/>
            <a:ext cx="3601720" cy="42487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5140" y="1778635"/>
            <a:ext cx="3583940" cy="4248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2765" y="1778635"/>
            <a:ext cx="3618865" cy="4248785"/>
          </a:xfrm>
          <a:prstGeom prst="rect">
            <a:avLst/>
          </a:prstGeom>
        </p:spPr>
      </p:pic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9"/>
            </p:custDataLst>
          </p:nvPr>
        </p:nvSpPr>
        <p:spPr>
          <a:xfrm>
            <a:off x="4201795" y="1381125"/>
            <a:ext cx="3769995" cy="2870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合理运用书法、桂花等元素，桌旗采用桂花图案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装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饰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5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4201795" y="1381125"/>
            <a:ext cx="3769995" cy="2870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活动区桌面，用桂花花艺、团扇进行装饰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740" y="2218690"/>
            <a:ext cx="3422650" cy="38309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3285" y="2218690"/>
            <a:ext cx="3215640" cy="3830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11820" y="2218690"/>
            <a:ext cx="3208020" cy="3830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桌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席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区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5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4201795" y="1381125"/>
            <a:ext cx="3769995" cy="321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书法菜单、桂花团扇，烘托桂花主题宴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150" y="1808480"/>
            <a:ext cx="6828790" cy="45510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1800" y="1808480"/>
            <a:ext cx="3037840" cy="4556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1c9b2f17434d18c629bd919209096be21410abdb0d1-izBQbI_fw12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7276465" y="2144395"/>
            <a:ext cx="3117215" cy="3117215"/>
          </a:xfrm>
          <a:prstGeom prst="rect">
            <a:avLst/>
          </a:prstGeom>
        </p:spPr>
      </p:pic>
      <p:grpSp>
        <p:nvGrpSpPr>
          <p:cNvPr id="22" name="组合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3722102" y="1082843"/>
            <a:ext cx="4722396" cy="4702342"/>
            <a:chOff x="3734802" y="1082843"/>
            <a:chExt cx="4722396" cy="4702342"/>
          </a:xfrm>
        </p:grpSpPr>
        <p:sp>
          <p:nvSpPr>
            <p:cNvPr id="9" name="椭圆 8"/>
            <p:cNvSpPr/>
            <p:nvPr/>
          </p:nvSpPr>
          <p:spPr>
            <a:xfrm>
              <a:off x="3734802" y="1082843"/>
              <a:ext cx="4722396" cy="4702342"/>
            </a:xfrm>
            <a:prstGeom prst="ellipse">
              <a:avLst/>
            </a:prstGeom>
            <a:solidFill>
              <a:srgbClr val="CAB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479728" y="1735701"/>
              <a:ext cx="1232544" cy="10147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6000" b="0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肆</a:t>
              </a:r>
              <a:endPara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4417484" y="2926609"/>
              <a:ext cx="335703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7" name="图片 6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5306695" y="3768090"/>
            <a:ext cx="1578610" cy="1566545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indent="0" algn="dist" fontAlgn="auto">
              <a:lnSpc>
                <a:spcPct val="160000"/>
              </a:lnSpc>
            </a:pPr>
            <a:r>
              <a:rPr lang="zh-CN" altLang="en-US" sz="1400" spc="15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暗淡轻黄体性柔，情疏迹远只留香。</a:t>
            </a:r>
            <a:endParaRPr lang="zh-CN" altLang="en-US" sz="1400" spc="15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algn="dist" fontAlgn="auto">
              <a:lnSpc>
                <a:spcPct val="160000"/>
              </a:lnSpc>
            </a:pPr>
            <a:r>
              <a:rPr lang="zh-CN" altLang="en-US" sz="1400" spc="15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何须浅碧深红色，自是花中第一流。</a:t>
            </a:r>
            <a:endParaRPr lang="zh-CN" altLang="en-US" sz="1400" spc="15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5306695" y="3117215"/>
            <a:ext cx="1578610" cy="460375"/>
          </a:xfrm>
          <a:prstGeom prst="rect">
            <a:avLst/>
          </a:prstGeom>
          <a:grp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活动细节</a:t>
            </a:r>
            <a:endParaRPr lang="zh-CN" altLang="en-US" sz="24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>
            <p:custDataLst>
              <p:tags r:id="rId1"/>
            </p:custDataLst>
          </p:nvPr>
        </p:nvSpPr>
        <p:spPr>
          <a:xfrm>
            <a:off x="1056290" y="2294466"/>
            <a:ext cx="2865996" cy="4563534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宣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6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7"/>
            </p:custDataLst>
          </p:nvPr>
        </p:nvSpPr>
        <p:spPr>
          <a:xfrm>
            <a:off x="4201795" y="1381125"/>
            <a:ext cx="3769995" cy="2870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宣传排期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" name="组合 12"/>
          <p:cNvGrpSpPr/>
          <p:nvPr/>
        </p:nvGrpSpPr>
        <p:grpSpPr>
          <a:xfrm>
            <a:off x="5259911" y="3149984"/>
            <a:ext cx="3943187" cy="877384"/>
            <a:chOff x="799084" y="4276752"/>
            <a:chExt cx="3943187" cy="877384"/>
          </a:xfrm>
        </p:grpSpPr>
        <p:sp>
          <p:nvSpPr>
            <p:cNvPr id="9" name="Rectangle 24"/>
            <p:cNvSpPr>
              <a:spLocks noChangeArrowheads="1"/>
            </p:cNvSpPr>
            <p:nvPr/>
          </p:nvSpPr>
          <p:spPr bwMode="auto">
            <a:xfrm>
              <a:off x="799084" y="4633673"/>
              <a:ext cx="3943187" cy="520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6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5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>
                <a:lnSpc>
                  <a:spcPct val="130000"/>
                </a:lnSpc>
                <a:defRPr/>
              </a:pPr>
              <a:r>
                <a:rPr lang="zh-CN" altLang="en-US" sz="14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微信、微博、小红书等媒体平台推送造势话题、活动软文、主题海报、倒计时海报等</a:t>
              </a:r>
              <a:endParaRPr lang="zh-CN" alt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0" name="Rectangle 24"/>
            <p:cNvSpPr>
              <a:spLocks noChangeArrowheads="1"/>
            </p:cNvSpPr>
            <p:nvPr/>
          </p:nvSpPr>
          <p:spPr bwMode="auto">
            <a:xfrm>
              <a:off x="799085" y="4276752"/>
              <a:ext cx="1254256" cy="288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6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5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[</a:t>
              </a:r>
              <a:r>
                <a:rPr lang="zh-CN" altLang="en-US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第一阶段</a:t>
              </a:r>
              <a:r>
                <a:rPr lang="en-US" altLang="zh-CN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]</a:t>
              </a:r>
              <a:endPara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3" name="组合 15"/>
          <p:cNvGrpSpPr/>
          <p:nvPr/>
        </p:nvGrpSpPr>
        <p:grpSpPr>
          <a:xfrm>
            <a:off x="5259912" y="5624608"/>
            <a:ext cx="3943186" cy="610235"/>
            <a:chOff x="799086" y="4263825"/>
            <a:chExt cx="3943186" cy="610235"/>
          </a:xfrm>
        </p:grpSpPr>
        <p:sp>
          <p:nvSpPr>
            <p:cNvPr id="14" name="Rectangle 24"/>
            <p:cNvSpPr>
              <a:spLocks noChangeArrowheads="1"/>
            </p:cNvSpPr>
            <p:nvPr/>
          </p:nvSpPr>
          <p:spPr bwMode="auto">
            <a:xfrm>
              <a:off x="799086" y="4633673"/>
              <a:ext cx="3943186" cy="240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6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5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>
                <a:lnSpc>
                  <a:spcPct val="130000"/>
                </a:lnSpc>
                <a:defRPr/>
              </a:pPr>
              <a:r>
                <a:rPr lang="zh-CN" altLang="en-US" sz="14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后期媒体平台输出活动回顾软文、照片、短视频等</a:t>
              </a:r>
              <a:endParaRPr lang="zh-CN" alt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5" name="Rectangle 24"/>
            <p:cNvSpPr>
              <a:spLocks noChangeArrowheads="1"/>
            </p:cNvSpPr>
            <p:nvPr/>
          </p:nvSpPr>
          <p:spPr bwMode="auto">
            <a:xfrm>
              <a:off x="799086" y="4263825"/>
              <a:ext cx="1254256" cy="288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6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5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[</a:t>
              </a:r>
              <a:r>
                <a:rPr lang="zh-CN" altLang="en-US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第三阶段</a:t>
              </a:r>
              <a:r>
                <a:rPr lang="en-US" altLang="zh-CN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]</a:t>
              </a:r>
              <a:endPara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6" name="组合 18"/>
          <p:cNvGrpSpPr/>
          <p:nvPr/>
        </p:nvGrpSpPr>
        <p:grpSpPr>
          <a:xfrm>
            <a:off x="5259912" y="4493756"/>
            <a:ext cx="3410608" cy="610235"/>
            <a:chOff x="799086" y="4263825"/>
            <a:chExt cx="3410608" cy="610235"/>
          </a:xfrm>
        </p:grpSpPr>
        <p:sp>
          <p:nvSpPr>
            <p:cNvPr id="17" name="Rectangle 24"/>
            <p:cNvSpPr>
              <a:spLocks noChangeArrowheads="1"/>
            </p:cNvSpPr>
            <p:nvPr/>
          </p:nvSpPr>
          <p:spPr bwMode="auto">
            <a:xfrm>
              <a:off x="799086" y="4633673"/>
              <a:ext cx="3410608" cy="240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6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5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>
                <a:lnSpc>
                  <a:spcPct val="130000"/>
                </a:lnSpc>
                <a:defRPr/>
              </a:pPr>
              <a:r>
                <a:rPr lang="zh-CN" altLang="en-US" sz="14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线上发布活动亮点，吸引客群</a:t>
              </a:r>
              <a:endParaRPr lang="zh-CN" alt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799086" y="4263825"/>
              <a:ext cx="1254256" cy="288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09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8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7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6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565" algn="l" defTabSz="685165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[</a:t>
              </a:r>
              <a:r>
                <a:rPr lang="zh-CN" altLang="en-US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第二阶段</a:t>
              </a:r>
              <a:r>
                <a:rPr lang="en-US" altLang="zh-CN" sz="1800" dirty="0">
                  <a:latin typeface="楷体" panose="02010609060101010101" pitchFamily="49" charset="-122"/>
                  <a:ea typeface="楷体" panose="02010609060101010101" pitchFamily="49" charset="-122"/>
                </a:rPr>
                <a:t>]</a:t>
              </a:r>
              <a:endPara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200" y="2459420"/>
            <a:ext cx="3766805" cy="439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34"/>
          <a:stretch>
            <a:fillRect/>
          </a:stretch>
        </p:blipFill>
        <p:spPr>
          <a:xfrm>
            <a:off x="0" y="1428115"/>
            <a:ext cx="1264920" cy="3991610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1235075" y="1427480"/>
            <a:ext cx="10956925" cy="3994150"/>
          </a:xfrm>
          <a:prstGeom prst="rect">
            <a:avLst/>
          </a:prstGeom>
          <a:solidFill>
            <a:srgbClr val="ECE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54" descr="C:\Users\Administrator\Desktop\图片1.png图片1"/>
          <p:cNvPicPr>
            <a:picLocks noChangeAspect="1"/>
          </p:cNvPicPr>
          <p:nvPr/>
        </p:nvPicPr>
        <p:blipFill rotWithShape="1">
          <a:blip r:embed="rId2"/>
          <a:srcRect t="765" b="765"/>
          <a:stretch>
            <a:fillRect/>
          </a:stretch>
        </p:blipFill>
        <p:spPr>
          <a:xfrm>
            <a:off x="7652754" y="1961044"/>
            <a:ext cx="3045726" cy="2999663"/>
          </a:xfrm>
          <a:prstGeom prst="ellipse">
            <a:avLst/>
          </a:prstGeom>
        </p:spPr>
      </p:pic>
      <p:grpSp>
        <p:nvGrpSpPr>
          <p:cNvPr id="36" name="组合 3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2385778" y="1925053"/>
            <a:ext cx="615553" cy="2562860"/>
            <a:chOff x="2385778" y="1925053"/>
            <a:chExt cx="615553" cy="2562860"/>
          </a:xfrm>
        </p:grpSpPr>
        <p:cxnSp>
          <p:nvCxnSpPr>
            <p:cNvPr id="32" name="直接连接符 31"/>
            <p:cNvCxnSpPr/>
            <p:nvPr/>
          </p:nvCxnSpPr>
          <p:spPr>
            <a:xfrm>
              <a:off x="2495978" y="1925053"/>
              <a:ext cx="396000" cy="0"/>
            </a:xfrm>
            <a:prstGeom prst="line">
              <a:avLst/>
            </a:prstGeom>
            <a:ln w="28575">
              <a:solidFill>
                <a:srgbClr val="845C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本框 34"/>
            <p:cNvSpPr txBox="1"/>
            <p:nvPr/>
          </p:nvSpPr>
          <p:spPr>
            <a:xfrm>
              <a:off x="2385778" y="2257793"/>
              <a:ext cx="615553" cy="223012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zh-CN" altLang="en-US" sz="2800" spc="150" dirty="0">
                  <a:solidFill>
                    <a:srgbClr val="4E392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活动概述</a:t>
              </a:r>
              <a:endParaRPr lang="zh-CN" altLang="en-US" sz="2800" spc="15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37" name="组合 36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3530275" y="1939491"/>
            <a:ext cx="615553" cy="2549525"/>
            <a:chOff x="2401018" y="1925053"/>
            <a:chExt cx="615553" cy="2549525"/>
          </a:xfrm>
        </p:grpSpPr>
        <p:cxnSp>
          <p:nvCxnSpPr>
            <p:cNvPr id="40" name="直接连接符 39"/>
            <p:cNvCxnSpPr/>
            <p:nvPr/>
          </p:nvCxnSpPr>
          <p:spPr>
            <a:xfrm>
              <a:off x="2495978" y="1925053"/>
              <a:ext cx="396000" cy="0"/>
            </a:xfrm>
            <a:prstGeom prst="line">
              <a:avLst/>
            </a:prstGeom>
            <a:ln w="28575">
              <a:solidFill>
                <a:srgbClr val="845C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文本框 38"/>
            <p:cNvSpPr txBox="1"/>
            <p:nvPr/>
          </p:nvSpPr>
          <p:spPr>
            <a:xfrm>
              <a:off x="2401018" y="2225408"/>
              <a:ext cx="615553" cy="224917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defRPr sz="2800" spc="150"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pPr algn="dist"/>
              <a:r>
                <a:rPr lang="zh-CN" altLang="en-US" dirty="0">
                  <a:solidFill>
                    <a:srgbClr val="4E392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活动内容</a:t>
              </a:r>
              <a:endParaRPr lang="zh-CN" altLang="en-US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2" name="组合 4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4674864" y="1925053"/>
            <a:ext cx="615553" cy="2563495"/>
            <a:chOff x="2386413" y="1925053"/>
            <a:chExt cx="615553" cy="2563495"/>
          </a:xfrm>
        </p:grpSpPr>
        <p:cxnSp>
          <p:nvCxnSpPr>
            <p:cNvPr id="45" name="直接连接符 44"/>
            <p:cNvCxnSpPr/>
            <p:nvPr/>
          </p:nvCxnSpPr>
          <p:spPr>
            <a:xfrm>
              <a:off x="2495978" y="1925053"/>
              <a:ext cx="396000" cy="0"/>
            </a:xfrm>
            <a:prstGeom prst="line">
              <a:avLst/>
            </a:prstGeom>
            <a:ln w="28575">
              <a:solidFill>
                <a:srgbClr val="845C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2386413" y="2239378"/>
              <a:ext cx="615553" cy="224917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zh-CN" altLang="en-US" sz="2800" spc="150" dirty="0">
                  <a:solidFill>
                    <a:srgbClr val="4E392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活动布置</a:t>
              </a:r>
              <a:endParaRPr lang="zh-CN" altLang="en-US" sz="2800" spc="15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7" name="组合 46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5801722" y="1943502"/>
            <a:ext cx="615553" cy="2545080"/>
            <a:chOff x="2386413" y="1925053"/>
            <a:chExt cx="615553" cy="2545080"/>
          </a:xfrm>
        </p:grpSpPr>
        <p:cxnSp>
          <p:nvCxnSpPr>
            <p:cNvPr id="50" name="直接连接符 49"/>
            <p:cNvCxnSpPr/>
            <p:nvPr/>
          </p:nvCxnSpPr>
          <p:spPr>
            <a:xfrm>
              <a:off x="2495978" y="1925053"/>
              <a:ext cx="396000" cy="0"/>
            </a:xfrm>
            <a:prstGeom prst="line">
              <a:avLst/>
            </a:prstGeom>
            <a:ln w="28575">
              <a:solidFill>
                <a:srgbClr val="845C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本框 48"/>
            <p:cNvSpPr txBox="1"/>
            <p:nvPr/>
          </p:nvSpPr>
          <p:spPr>
            <a:xfrm>
              <a:off x="2386413" y="2239378"/>
              <a:ext cx="615553" cy="223075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zh-CN" altLang="en-US" sz="2800" spc="150" dirty="0">
                  <a:solidFill>
                    <a:srgbClr val="4E392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活动细节</a:t>
              </a:r>
              <a:endParaRPr lang="zh-CN" altLang="en-US" sz="2800" spc="15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279740" y="2828836"/>
            <a:ext cx="352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目录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6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8" name="图片 7" descr="ecb4166f76440670aa21300fd32475814eb225cd85454-yIqC8u_fw120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9" name="文本框 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1" r="6902"/>
          <a:stretch>
            <a:fillRect/>
          </a:stretch>
        </p:blipFill>
        <p:spPr bwMode="auto">
          <a:xfrm>
            <a:off x="7756634" y="1542096"/>
            <a:ext cx="2790498" cy="511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宣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6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7"/>
            </p:custDataLst>
          </p:nvPr>
        </p:nvSpPr>
        <p:spPr>
          <a:xfrm>
            <a:off x="4201795" y="1381125"/>
            <a:ext cx="3769995" cy="321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官方公众号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9343" y="1428423"/>
            <a:ext cx="3206069" cy="5386071"/>
          </a:xfrm>
          <a:prstGeom prst="rect">
            <a:avLst/>
          </a:prstGeom>
        </p:spPr>
      </p:pic>
      <p:sp>
        <p:nvSpPr>
          <p:cNvPr id="10" name="文本框 52" descr="e7d195523061f1c01d60fa9f1cfcbfb3d7dea265119d71e15FBB43640B43E9A75E03FE54C774D5D4779ED45933E78901D3CB0E69E39D04A9E1E9B25CF060C4BCA4D072860494D0D8E683C2FE58414E1511291E671633AA044386DAE7D87184B8F55CFBF229546710B1CE1F4B9F56CCAE1ED6C4B8E557E8BEEE8609C91DF1A118C1156D3FF6B823F3"/>
          <p:cNvSpPr txBox="1"/>
          <p:nvPr/>
        </p:nvSpPr>
        <p:spPr>
          <a:xfrm>
            <a:off x="2386660" y="4798740"/>
            <a:ext cx="48448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kumimoji="1"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Poppins SemiBold" panose="02000000000000000000" pitchFamily="2" charset="0"/>
              </a:rPr>
              <a:t>官方公众号与其他本土知名公众号联合发布，告知此次活动内容的同时，制作报名</a:t>
            </a:r>
            <a:r>
              <a:rPr kumimoji="1" lang="en-US" altLang="zh-CN" sz="1400" dirty="0">
                <a:latin typeface="楷体" panose="02010609060101010101" pitchFamily="49" charset="-122"/>
                <a:ea typeface="楷体" panose="02010609060101010101" pitchFamily="49" charset="-122"/>
                <a:cs typeface="Poppins SemiBold" panose="02000000000000000000" pitchFamily="2" charset="0"/>
              </a:rPr>
              <a:t>H5.</a:t>
            </a:r>
            <a:r>
              <a:rPr kumimoji="1"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Poppins SemiBold" panose="02000000000000000000" pitchFamily="2" charset="0"/>
              </a:rPr>
              <a:t>嵌入推文中，有意向的业主（客户）可通过</a:t>
            </a:r>
            <a:r>
              <a:rPr kumimoji="1" lang="en-US" altLang="zh-CN" sz="1400" dirty="0">
                <a:latin typeface="楷体" panose="02010609060101010101" pitchFamily="49" charset="-122"/>
                <a:ea typeface="楷体" panose="02010609060101010101" pitchFamily="49" charset="-122"/>
                <a:cs typeface="Poppins SemiBold" panose="02000000000000000000" pitchFamily="2" charset="0"/>
              </a:rPr>
              <a:t>H5</a:t>
            </a:r>
            <a:r>
              <a:rPr kumimoji="1"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Poppins SemiBold" panose="02000000000000000000" pitchFamily="2" charset="0"/>
              </a:rPr>
              <a:t>报名，线下工作人员于活动前</a:t>
            </a:r>
            <a:r>
              <a:rPr kumimoji="1" lang="en-US" altLang="zh-CN" sz="1400" dirty="0">
                <a:latin typeface="楷体" panose="02010609060101010101" pitchFamily="49" charset="-122"/>
                <a:ea typeface="楷体" panose="02010609060101010101" pitchFamily="49" charset="-122"/>
                <a:cs typeface="Poppins SemiBold" panose="02000000000000000000" pitchFamily="2" charset="0"/>
              </a:rPr>
              <a:t>3</a:t>
            </a:r>
            <a:r>
              <a:rPr kumimoji="1"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Poppins SemiBold" panose="02000000000000000000" pitchFamily="2" charset="0"/>
              </a:rPr>
              <a:t>天进行回访确认并进行登记。</a:t>
            </a:r>
            <a:endParaRPr kumimoji="1" lang="zh-CN" altLang="en-US" sz="1400" dirty="0">
              <a:latin typeface="楷体" panose="02010609060101010101" pitchFamily="49" charset="-122"/>
              <a:ea typeface="楷体" panose="02010609060101010101" pitchFamily="49" charset="-122"/>
              <a:cs typeface="Poppins SemiBold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92" y="2331957"/>
            <a:ext cx="7043308" cy="452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宣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6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7"/>
            </p:custDataLst>
          </p:nvPr>
        </p:nvSpPr>
        <p:spPr>
          <a:xfrm>
            <a:off x="4201795" y="1381125"/>
            <a:ext cx="3769995" cy="321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线上互动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69"/>
          <p:cNvSpPr/>
          <p:nvPr/>
        </p:nvSpPr>
        <p:spPr>
          <a:xfrm>
            <a:off x="740979" y="4985478"/>
            <a:ext cx="4407713" cy="121264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互动活动：赏秋大赏征集活动</a:t>
            </a:r>
            <a:endParaRPr lang="en-US" altLang="zh-CN" sz="1400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参与方式：带话题</a:t>
            </a:r>
            <a:r>
              <a:rPr lang="en-US" altLang="zh-CN" sz="1400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#</a:t>
            </a:r>
            <a:r>
              <a:rPr lang="zh-CN" altLang="en-US" sz="1400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赏秋大赏</a:t>
            </a:r>
            <a:r>
              <a:rPr lang="en-US" altLang="zh-CN" sz="1400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#</a:t>
            </a:r>
            <a:r>
              <a:rPr lang="zh-CN" altLang="en-US" sz="1400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在官方公众号的推文下方留言我们将从根据点赞数选择前</a:t>
            </a:r>
            <a:r>
              <a:rPr lang="en-US" altLang="zh-CN" sz="1400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sz="1400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名，每人将获得桂花糕一份。</a:t>
            </a:r>
            <a:endParaRPr lang="zh-CN" altLang="en-US" sz="1400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宣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5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4201795" y="1381125"/>
            <a:ext cx="3769995" cy="321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倒计时海报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625" y="2222937"/>
            <a:ext cx="2720170" cy="370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293" y="2222935"/>
            <a:ext cx="2720998" cy="370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258" y="2222936"/>
            <a:ext cx="2720999" cy="370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69"/>
          <p:cNvSpPr/>
          <p:nvPr/>
        </p:nvSpPr>
        <p:spPr>
          <a:xfrm>
            <a:off x="1349087" y="6242917"/>
            <a:ext cx="9475409" cy="332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倒计时海报的发布起到了对客户提醒的作用，能够吸引目标受众的注意力，勾起足够的兴趣，达到有效的预热，更使活动得到持续曝光。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 排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5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490920" y="2721888"/>
          <a:ext cx="5085525" cy="22961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704932"/>
                <a:gridCol w="23805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活动日期</a:t>
                      </a:r>
                      <a:endParaRPr lang="zh-CN" altLang="en-US" sz="1400" b="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活动内容</a:t>
                      </a:r>
                      <a:endParaRPr lang="zh-CN" altLang="en-US" sz="1400" b="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BC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第一周（</a:t>
                      </a:r>
                      <a:r>
                        <a:rPr lang="en-US" altLang="zh-CN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10.14-10.15</a:t>
                      </a:r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endParaRPr lang="zh-CN" altLang="en-US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桂食：桂花藕粉羹</a:t>
                      </a:r>
                      <a:endParaRPr lang="en-US" altLang="zh-CN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  <a:p>
                      <a:pPr algn="l"/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桂事：桂花香囊制作</a:t>
                      </a:r>
                      <a:endParaRPr lang="zh-CN" altLang="en-US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第二周（</a:t>
                      </a:r>
                      <a:r>
                        <a:rPr lang="en-US" altLang="zh-CN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10.21-10.22</a:t>
                      </a:r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endParaRPr lang="zh-CN" altLang="en-US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BC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桂食：桂花九曲红梅</a:t>
                      </a:r>
                      <a:endParaRPr lang="en-US" altLang="zh-CN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  <a:p>
                      <a:pPr algn="l"/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桂事：桂花香氛蜡烛</a:t>
                      </a:r>
                      <a:endParaRPr lang="zh-CN" altLang="en-US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BC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第三周（</a:t>
                      </a:r>
                      <a:r>
                        <a:rPr lang="en-US" altLang="zh-CN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10.28-10.29</a:t>
                      </a:r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endParaRPr lang="zh-CN" altLang="en-US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桂食：桂花糕</a:t>
                      </a:r>
                      <a:endParaRPr lang="en-US" altLang="zh-CN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  <a:p>
                      <a:pPr algn="l"/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桂事：桂花滴胶画</a:t>
                      </a:r>
                      <a:endParaRPr lang="zh-CN" altLang="en-US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第四周（</a:t>
                      </a:r>
                      <a:r>
                        <a:rPr lang="en-US" altLang="zh-CN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11.4</a:t>
                      </a:r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或</a:t>
                      </a:r>
                      <a:r>
                        <a:rPr lang="en-US" altLang="zh-CN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11.5</a:t>
                      </a:r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endParaRPr lang="zh-CN" altLang="en-US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BC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>
                          <a:solidFill>
                            <a:srgbClr val="4E392C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桂宴</a:t>
                      </a:r>
                      <a:endParaRPr lang="zh-CN" altLang="en-US" sz="1400" dirty="0">
                        <a:solidFill>
                          <a:srgbClr val="4E392C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B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障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5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4201795" y="1381125"/>
            <a:ext cx="3769995" cy="2870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摄影摄像保障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69"/>
          <p:cNvSpPr/>
          <p:nvPr/>
        </p:nvSpPr>
        <p:spPr>
          <a:xfrm>
            <a:off x="1329626" y="2969408"/>
            <a:ext cx="5744338" cy="203132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延续热度：活动后两小时内，快剪现场的美图及小视频等，用于后宣微信等平台上稿；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预案准备：摄影摄像将根据此次活动内容，提前做出拍摄流程预案。保证拍摄有章可循；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地点彩排：根据活动流程，将拍摄环节进行全程预演；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人员需求：着装整洁，注意个人形象。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" name="图片 1" descr="ecb4166f76440670aa21300fd32475814eb225cd85454-yIqC8u_fw12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3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障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5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6"/>
            </p:custDataLst>
          </p:nvPr>
        </p:nvSpPr>
        <p:spPr>
          <a:xfrm>
            <a:off x="4201795" y="1381125"/>
            <a:ext cx="3769995" cy="321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应急预案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57945" y="2050338"/>
            <a:ext cx="8113986" cy="3919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01.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安排专业人员负责整个会场的平面活动及布置；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02.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在搬运布置器材时要注意使用场地或者指定通道，确保安全；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03,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在施工过程中要注意遵守活动场地的各项规章制度；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04.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在整个布置过程中如果出现问题，需先与活动场地工作人员联系；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05.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在规定的时间内要完成整个活动布置工作；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06.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在施工结束后，要注意保持会场清洁；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07.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布置结束后，预留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2-3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名工作人员，配合其他活动工作，直至活动结束；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08.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注意施工安全及保证施工质量；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09.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注意活动过程中来宾动线的防滑、放跌、防水、防电工作；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确保活动用电安全，确保用电负荷的承受力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50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千瓦；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11.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用电包括，灯光、音响、特效、空调、照明；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12,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与场地工作人员对接电工联系方式，一日出现断电情况，可第一时间进行沟通，处理。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25" b="22670"/>
          <a:stretch>
            <a:fillRect/>
          </a:stretch>
        </p:blipFill>
        <p:spPr>
          <a:xfrm>
            <a:off x="2383194" y="-9527"/>
            <a:ext cx="9808805" cy="6858001"/>
          </a:xfrm>
          <a:prstGeom prst="rect">
            <a:avLst/>
          </a:prstGeom>
        </p:spPr>
      </p:pic>
      <p:sp>
        <p:nvSpPr>
          <p:cNvPr id="6" name="矩形 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0" y="0"/>
            <a:ext cx="2674620" cy="6858000"/>
          </a:xfrm>
          <a:prstGeom prst="rect">
            <a:avLst/>
          </a:prstGeom>
          <a:solidFill>
            <a:srgbClr val="2F1F13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007308" y="552450"/>
            <a:ext cx="1292662" cy="5657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altLang="en-US" sz="7200" dirty="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谢谢</a:t>
            </a:r>
            <a:r>
              <a:rPr lang="en-US" altLang="zh-CN" sz="7200" dirty="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7200" dirty="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观看</a:t>
            </a:r>
            <a:endParaRPr lang="zh-CN" altLang="en-US" sz="7200" dirty="0">
              <a:solidFill>
                <a:srgbClr val="E6DBC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7760970" y="5772785"/>
            <a:ext cx="3909695" cy="68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 fontAlgn="auto">
              <a:lnSpc>
                <a:spcPct val="150000"/>
              </a:lnSpc>
            </a:pPr>
            <a:r>
              <a:rPr lang="zh-CN" altLang="en-US" sz="1400" spc="150" dirty="0">
                <a:solidFill>
                  <a:srgbClr val="ECE3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暗淡轻黄体性柔，情疏迹远只留香。</a:t>
            </a:r>
            <a:endParaRPr lang="zh-CN" altLang="en-US" sz="1400" spc="150" dirty="0">
              <a:solidFill>
                <a:srgbClr val="ECE3D5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algn="dist" fontAlgn="auto">
              <a:lnSpc>
                <a:spcPct val="150000"/>
              </a:lnSpc>
            </a:pPr>
            <a:r>
              <a:rPr lang="zh-CN" altLang="en-US" sz="1400" spc="150" dirty="0">
                <a:solidFill>
                  <a:srgbClr val="ECE3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何须浅碧深红色，自是花中第一流。</a:t>
            </a:r>
            <a:endParaRPr lang="zh-CN" altLang="en-US" sz="1400" spc="150" dirty="0">
              <a:solidFill>
                <a:srgbClr val="ECE3D5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sp>
        <p:nvSpPr>
          <p:cNvPr id="3" name="文本框 2"/>
          <p:cNvSpPr txBox="1"/>
          <p:nvPr/>
        </p:nvSpPr>
        <p:spPr>
          <a:xfrm>
            <a:off x="550823" y="731520"/>
            <a:ext cx="430887" cy="38411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160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秋日里我们相聚</a:t>
            </a:r>
            <a:r>
              <a:rPr lang="en-US" altLang="zh-CN" sz="160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,</a:t>
            </a:r>
            <a:r>
              <a:rPr lang="zh-CN" altLang="en-US" sz="1600">
                <a:solidFill>
                  <a:srgbClr val="E6DBC9"/>
                </a:solidFill>
                <a:latin typeface="楷体" panose="02010609060101010101" pitchFamily="49" charset="-122"/>
                <a:ea typeface="楷体" panose="02010609060101010101" pitchFamily="49" charset="-122"/>
                <a:cs typeface="新宋体" panose="02010609030101010101" charset="-122"/>
              </a:rPr>
              <a:t>食获桂花的故事</a:t>
            </a:r>
            <a:endParaRPr lang="zh-CN" altLang="en-US" sz="1600">
              <a:solidFill>
                <a:srgbClr val="E6DBC9"/>
              </a:solidFill>
              <a:latin typeface="楷体" panose="02010609060101010101" pitchFamily="49" charset="-122"/>
              <a:ea typeface="楷体" panose="02010609060101010101" pitchFamily="49" charset="-122"/>
              <a:cs typeface="新宋体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1c9b2f17434d18c629bd919209096be21410abdb0d1-izBQbI_fw12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7276465" y="2144395"/>
            <a:ext cx="3117215" cy="3117215"/>
          </a:xfrm>
          <a:prstGeom prst="rect">
            <a:avLst/>
          </a:prstGeom>
        </p:spPr>
      </p:pic>
      <p:grpSp>
        <p:nvGrpSpPr>
          <p:cNvPr id="22" name="组合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3722102" y="1082843"/>
            <a:ext cx="4722396" cy="4702342"/>
            <a:chOff x="3734802" y="1082843"/>
            <a:chExt cx="4722396" cy="4702342"/>
          </a:xfrm>
        </p:grpSpPr>
        <p:sp>
          <p:nvSpPr>
            <p:cNvPr id="9" name="椭圆 8"/>
            <p:cNvSpPr/>
            <p:nvPr/>
          </p:nvSpPr>
          <p:spPr>
            <a:xfrm>
              <a:off x="3734802" y="1082843"/>
              <a:ext cx="4722396" cy="4702342"/>
            </a:xfrm>
            <a:prstGeom prst="ellipse">
              <a:avLst/>
            </a:prstGeom>
            <a:solidFill>
              <a:srgbClr val="CAB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479728" y="1735701"/>
              <a:ext cx="1232544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6000" b="0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壹</a:t>
              </a:r>
              <a:endPara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4417484" y="2926609"/>
              <a:ext cx="335703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7" name="图片 6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5306695" y="3768090"/>
            <a:ext cx="1578610" cy="1566545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indent="0" algn="dist" fontAlgn="auto">
              <a:lnSpc>
                <a:spcPct val="160000"/>
              </a:lnSpc>
            </a:pPr>
            <a:r>
              <a:rPr lang="zh-CN" altLang="en-US" sz="1400" spc="15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暗淡轻黄体性柔，情疏迹远只留香。</a:t>
            </a:r>
            <a:endParaRPr lang="zh-CN" altLang="en-US" sz="1400" spc="15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algn="dist" fontAlgn="auto">
              <a:lnSpc>
                <a:spcPct val="160000"/>
              </a:lnSpc>
            </a:pPr>
            <a:r>
              <a:rPr lang="zh-CN" altLang="en-US" sz="1400" spc="15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何须浅碧深红色，自是花中第一流。</a:t>
            </a:r>
            <a:endParaRPr lang="zh-CN" altLang="en-US" sz="1400" spc="15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5306695" y="3117215"/>
            <a:ext cx="1578610" cy="460375"/>
          </a:xfrm>
          <a:prstGeom prst="rect">
            <a:avLst/>
          </a:prstGeom>
          <a:grp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活动概述</a:t>
            </a:r>
            <a:endParaRPr lang="zh-CN" altLang="en-US" sz="24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0213">
            <a:off x="4967923" y="2669071"/>
            <a:ext cx="1974522" cy="1110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740973" y="1541080"/>
            <a:ext cx="4430111" cy="4288220"/>
          </a:xfrm>
          <a:prstGeom prst="ellipse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2091821" y="2093651"/>
            <a:ext cx="17282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活动思路</a:t>
            </a:r>
            <a:endParaRPr lang="zh-CN" altLang="en-US" sz="28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247184" y="2726112"/>
            <a:ext cx="3093154" cy="2683353"/>
          </a:xfrm>
          <a:prstGeom prst="rect">
            <a:avLst/>
          </a:prstGeom>
        </p:spPr>
        <p:txBody>
          <a:bodyPr vert="eaVert"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40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indent="0" fontAlgn="auto"/>
            <a:r>
              <a:rPr lang="zh-CN" dirty="0">
                <a:latin typeface="楷体" panose="02010609060101010101" pitchFamily="49" charset="-122"/>
                <a:ea typeface="楷体" panose="02010609060101010101" pitchFamily="49" charset="-122"/>
              </a:rPr>
              <a:t>世间风雅，以花入馔，食之有道，尤为桂花最甚。她不仅一季花香满溢，更能收藏最完整的秋日。当桂花的后半生邂逅人间食事，平淡的日子里便洇开了些甜。契合着桂花的主题，带着孕育了秋意的事物，开展一场活动，愿沿着桂花的脉络，与秋天相会。</a:t>
            </a:r>
            <a:endParaRPr 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6096000" y="0"/>
            <a:ext cx="6106510" cy="6858000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C:\Users\Administrator\Desktop\微信图片_20230826150158.jpg微信图片_20230826150158"/>
          <p:cNvPicPr>
            <a:picLocks noChangeAspect="1"/>
          </p:cNvPicPr>
          <p:nvPr/>
        </p:nvPicPr>
        <p:blipFill rotWithShape="1">
          <a:blip r:embed="rId1"/>
          <a:srcRect l="1104" r="1104"/>
          <a:stretch>
            <a:fillRect/>
          </a:stretch>
        </p:blipFill>
        <p:spPr>
          <a:xfrm>
            <a:off x="6923688" y="1541080"/>
            <a:ext cx="4430111" cy="4288220"/>
          </a:xfrm>
          <a:prstGeom prst="ellipse">
            <a:avLst/>
          </a:prstGeom>
        </p:spPr>
      </p:pic>
      <p:pic>
        <p:nvPicPr>
          <p:cNvPr id="11" name="图片 10" descr="C:\Users\Administrator\Desktop\d1c9b2f17434d18c629bd919209096be21410abdb0d1-izBQbI_fw1200.pngd1c9b2f17434d18c629bd919209096be21410abdb0d1-izBQbI_fw1200"/>
          <p:cNvPicPr>
            <a:picLocks noChangeAspect="1"/>
          </p:cNvPicPr>
          <p:nvPr/>
        </p:nvPicPr>
        <p:blipFill>
          <a:blip r:embed="rId2"/>
          <a:srcRect t="6071" b="6071"/>
          <a:stretch>
            <a:fillRect/>
          </a:stretch>
        </p:blipFill>
        <p:spPr>
          <a:xfrm>
            <a:off x="-263" y="191"/>
            <a:ext cx="1676782" cy="1473536"/>
          </a:xfrm>
          <a:prstGeom prst="rect">
            <a:avLst/>
          </a:prstGeom>
        </p:spPr>
      </p:pic>
      <p:sp>
        <p:nvSpPr>
          <p:cNvPr id="1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7" name="图片 6" descr="ecb4166f76440670aa21300fd32475814eb225cd85454-yIqC8u_fw120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15" name="文本框 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B3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10716062" y="2812415"/>
            <a:ext cx="677108" cy="26758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r"/>
            <a:r>
              <a:rPr lang="zh-CN" altLang="zh-CN" sz="3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sz="3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3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sz="3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3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概</a:t>
            </a:r>
            <a:r>
              <a:rPr lang="en-US" altLang="zh-CN" sz="3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3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况</a:t>
            </a:r>
            <a:endParaRPr lang="zh-CN" altLang="zh-CN" sz="32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5781068" y="993075"/>
            <a:ext cx="1961506" cy="4495021"/>
            <a:chOff x="993722" y="993076"/>
            <a:chExt cx="1961506" cy="4495021"/>
          </a:xfrm>
        </p:grpSpPr>
        <p:sp>
          <p:nvSpPr>
            <p:cNvPr id="4" name="矩形 3"/>
            <p:cNvSpPr/>
            <p:nvPr/>
          </p:nvSpPr>
          <p:spPr>
            <a:xfrm>
              <a:off x="993722" y="993076"/>
              <a:ext cx="1961506" cy="44950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50072" y="3215349"/>
              <a:ext cx="1624988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活动人员</a:t>
              </a:r>
              <a:endPara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6" name="图片 5" descr="C:\Users\Administrator\Desktop\微信图片_20230826150158.jpg微信图片_20230826150158"/>
            <p:cNvPicPr>
              <a:picLocks noChangeAspect="1"/>
            </p:cNvPicPr>
            <p:nvPr/>
          </p:nvPicPr>
          <p:blipFill rotWithShape="1">
            <a:blip r:embed="rId1"/>
            <a:srcRect l="2628" r="2628"/>
            <a:stretch>
              <a:fillRect/>
            </a:stretch>
          </p:blipFill>
          <p:spPr>
            <a:xfrm>
              <a:off x="1324546" y="1541761"/>
              <a:ext cx="1272039" cy="1270756"/>
            </a:xfrm>
            <a:prstGeom prst="ellipse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152788" y="3614392"/>
              <a:ext cx="1673161" cy="64516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buClr>
                  <a:srgbClr val="CC0099"/>
                </a:buCl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pPr algn="ctr"/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邀约客户、报名业主、其他意向客户等。</a:t>
              </a:r>
              <a:endParaRPr lang="zh-CN" altLang="en-US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8" name="组合 7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993722" y="993076"/>
            <a:ext cx="1961506" cy="4495021"/>
            <a:chOff x="993722" y="993076"/>
            <a:chExt cx="1961506" cy="4495021"/>
          </a:xfrm>
        </p:grpSpPr>
        <p:sp>
          <p:nvSpPr>
            <p:cNvPr id="9" name="矩形 8"/>
            <p:cNvSpPr/>
            <p:nvPr/>
          </p:nvSpPr>
          <p:spPr>
            <a:xfrm>
              <a:off x="993722" y="993076"/>
              <a:ext cx="1961506" cy="44950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180552" y="3334729"/>
              <a:ext cx="1624988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活动时间</a:t>
              </a:r>
              <a:endPara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1" name="图片 10" descr="C:\Users\Administrator\Desktop\图片1.png图片1"/>
            <p:cNvPicPr>
              <a:picLocks noChangeAspect="1"/>
            </p:cNvPicPr>
            <p:nvPr/>
          </p:nvPicPr>
          <p:blipFill rotWithShape="1">
            <a:blip r:embed="rId2"/>
            <a:srcRect t="55" b="55"/>
            <a:stretch>
              <a:fillRect/>
            </a:stretch>
          </p:blipFill>
          <p:spPr>
            <a:xfrm>
              <a:off x="1324546" y="1541761"/>
              <a:ext cx="1272039" cy="1270756"/>
            </a:xfrm>
            <a:prstGeom prst="ellipse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1132468" y="3733772"/>
              <a:ext cx="1673161" cy="92202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buClr>
                  <a:srgbClr val="CC0099"/>
                </a:buCl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pPr algn="ctr"/>
              <a:r>
                <a:rPr lang="en-US" altLang="zh-CN" dirty="0">
                  <a:latin typeface="楷体" panose="02010609060101010101" pitchFamily="49" charset="-122"/>
                  <a:ea typeface="楷体" panose="02010609060101010101" pitchFamily="49" charset="-122"/>
                </a:rPr>
                <a:t>10</a:t>
              </a:r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月</a:t>
              </a:r>
              <a:r>
                <a:rPr lang="en-US" altLang="zh-CN" dirty="0">
                  <a:latin typeface="楷体" panose="02010609060101010101" pitchFamily="49" charset="-122"/>
                  <a:ea typeface="楷体" panose="02010609060101010101" pitchFamily="49" charset="-122"/>
                </a:rPr>
                <a:t>-11</a:t>
              </a:r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月期间</a:t>
              </a:r>
              <a:endParaRPr lang="zh-CN" altLang="en-US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（具体暂定）</a:t>
              </a:r>
              <a:endParaRPr lang="zh-CN" altLang="en-US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ctr"/>
              <a:endParaRPr lang="zh-CN" altLang="en-US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3" name="组合 1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3391928" y="993074"/>
            <a:ext cx="1961506" cy="4495021"/>
            <a:chOff x="3391928" y="993074"/>
            <a:chExt cx="1961506" cy="4495021"/>
          </a:xfrm>
        </p:grpSpPr>
        <p:grpSp>
          <p:nvGrpSpPr>
            <p:cNvPr id="14" name="组合 13"/>
            <p:cNvGrpSpPr/>
            <p:nvPr/>
          </p:nvGrpSpPr>
          <p:grpSpPr>
            <a:xfrm>
              <a:off x="3391928" y="993074"/>
              <a:ext cx="1961506" cy="4495021"/>
              <a:chOff x="3391928" y="993074"/>
              <a:chExt cx="1961506" cy="4495021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3391928" y="993074"/>
                <a:ext cx="1961506" cy="449502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3830851" y="3614553"/>
                <a:ext cx="1233659" cy="1251777"/>
              </a:xfrm>
              <a:prstGeom prst="ellipse">
                <a:avLst/>
              </a:prstGeom>
              <a:solidFill>
                <a:srgbClr val="CAB3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3827523" y="3686474"/>
              <a:ext cx="1189689" cy="110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600" dirty="0">
                  <a:solidFill>
                    <a:srgbClr val="835533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桂</a:t>
              </a:r>
              <a:endParaRPr lang="zh-CN" altLang="en-US" sz="6600" dirty="0">
                <a:solidFill>
                  <a:srgbClr val="835533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19" name="组合 1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8279735" y="993074"/>
            <a:ext cx="1961506" cy="4495021"/>
            <a:chOff x="3391928" y="993074"/>
            <a:chExt cx="1961506" cy="4495021"/>
          </a:xfrm>
        </p:grpSpPr>
        <p:grpSp>
          <p:nvGrpSpPr>
            <p:cNvPr id="20" name="组合 19"/>
            <p:cNvGrpSpPr/>
            <p:nvPr/>
          </p:nvGrpSpPr>
          <p:grpSpPr>
            <a:xfrm>
              <a:off x="3391928" y="993074"/>
              <a:ext cx="1961506" cy="4495021"/>
              <a:chOff x="3391928" y="993074"/>
              <a:chExt cx="1961506" cy="4495021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3391928" y="993074"/>
                <a:ext cx="1961506" cy="449502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830851" y="3614553"/>
                <a:ext cx="1233659" cy="1251777"/>
              </a:xfrm>
              <a:prstGeom prst="ellipse">
                <a:avLst/>
              </a:prstGeom>
              <a:solidFill>
                <a:srgbClr val="CAB3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21" name="文本框 20"/>
            <p:cNvSpPr txBox="1"/>
            <p:nvPr/>
          </p:nvSpPr>
          <p:spPr>
            <a:xfrm>
              <a:off x="3929036" y="3733771"/>
              <a:ext cx="1189689" cy="110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dirty="0">
                  <a:solidFill>
                    <a:srgbClr val="835533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事</a:t>
              </a:r>
              <a:endParaRPr lang="zh-CN" altLang="en-US" sz="6600" dirty="0">
                <a:solidFill>
                  <a:srgbClr val="835533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26" name="文本框 2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892175" y="5864860"/>
            <a:ext cx="32410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800">
                <a:solidFill>
                  <a:srgbClr val="835533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indent="0" algn="dist" fontAlgn="auto">
              <a:lnSpc>
                <a:spcPct val="150000"/>
              </a:lnSpc>
            </a:pPr>
            <a:r>
              <a:rPr lang="zh-CN" altLang="en-US" spc="15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暗淡轻黄体性柔，情疏迹远只留香。</a:t>
            </a:r>
            <a:endParaRPr lang="zh-CN" altLang="en-US" spc="15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algn="dist" fontAlgn="auto">
              <a:lnSpc>
                <a:spcPct val="150000"/>
              </a:lnSpc>
            </a:pPr>
            <a:r>
              <a:rPr lang="zh-CN" altLang="en-US" spc="15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何须浅碧深红色，自是花中第一流。</a:t>
            </a:r>
            <a:endParaRPr lang="zh-CN" altLang="en-US" spc="15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7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28" name="图片 27" descr="ecb4166f76440670aa21300fd32475814eb225cd85454-yIqC8u_fw120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29" name="文本框 2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6"/>
            </p:custDataLst>
          </p:nvPr>
        </p:nvSpPr>
        <p:spPr>
          <a:xfrm>
            <a:off x="3591012" y="1627849"/>
            <a:ext cx="162498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活动地点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>
          <a:xfrm>
            <a:off x="3542928" y="2026892"/>
            <a:ext cx="1673161" cy="64516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CC009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en-US" dirty="0">
                <a:latin typeface="楷体" panose="02010609060101010101" pitchFamily="49" charset="-122"/>
                <a:ea typeface="楷体" panose="02010609060101010101" pitchFamily="49" charset="-122"/>
              </a:rPr>
              <a:t>XXX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营销中心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XXX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古镇）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8458922" y="1754849"/>
            <a:ext cx="162498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活动主题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9"/>
            </p:custDataLst>
          </p:nvPr>
        </p:nvSpPr>
        <p:spPr>
          <a:xfrm>
            <a:off x="8410838" y="2153892"/>
            <a:ext cx="1673161" cy="64516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CC009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ctr"/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桂花主题活动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/>
        </p:nvSpPr>
        <p:spPr>
          <a:xfrm>
            <a:off x="-1" y="0"/>
            <a:ext cx="3905249" cy="6858000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24603" b="14412"/>
          <a:stretch>
            <a:fillRect/>
          </a:stretch>
        </p:blipFill>
        <p:spPr>
          <a:xfrm>
            <a:off x="0" y="1304925"/>
            <a:ext cx="3905250" cy="4248150"/>
          </a:xfrm>
          <a:prstGeom prst="rect">
            <a:avLst/>
          </a:prstGeom>
        </p:spPr>
      </p:pic>
      <p:sp>
        <p:nvSpPr>
          <p:cNvPr id="29" name="文本框 2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205628" y="5854133"/>
            <a:ext cx="3493990" cy="7372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dist"/>
            <a:r>
              <a: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暗淡轻黄体性柔，情疏迹远只留香。</a:t>
            </a:r>
            <a:endParaRPr lang="zh-CN" altLang="en-US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dist"/>
            <a:r>
              <a: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何须浅碧深红色，自是花中第一流。</a:t>
            </a:r>
            <a:endParaRPr lang="zh-CN" altLang="en-US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4" name="图片 3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5" name="文本框 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Box 13"/>
          <p:cNvSpPr txBox="1"/>
          <p:nvPr>
            <p:custDataLst>
              <p:tags r:id="rId5"/>
            </p:custDataLst>
          </p:nvPr>
        </p:nvSpPr>
        <p:spPr>
          <a:xfrm>
            <a:off x="5703522" y="2477238"/>
            <a:ext cx="427566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14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借助桂花主题活动，持续在市场发声，吸引目标客群，聚集人气，为项目宣传形成良好的舆论效应</a:t>
            </a:r>
            <a:endParaRPr lang="zh-CN" altLang="en-US" sz="14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TextBox 14"/>
          <p:cNvSpPr txBox="1"/>
          <p:nvPr>
            <p:custDataLst>
              <p:tags r:id="rId6"/>
            </p:custDataLst>
          </p:nvPr>
        </p:nvSpPr>
        <p:spPr>
          <a:xfrm>
            <a:off x="5703522" y="3556372"/>
            <a:ext cx="4275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14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通过季节性活动，宣传品牌的知名度和美誉度，打造项目独特的文化，提升品牌的内在价值</a:t>
            </a:r>
            <a:endParaRPr lang="zh-CN" altLang="en-US" sz="14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5690969" y="4570205"/>
            <a:ext cx="4300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14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感恩回馈客户，传达品牌的延续性和内涵性，为后续项目的开展积蓄储能</a:t>
            </a:r>
            <a:endParaRPr lang="zh-CN" altLang="en-US" sz="14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" name="矩形 5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>
            <p:custDataLst>
              <p:tags r:id="rId8"/>
            </p:custDataLst>
          </p:nvPr>
        </p:nvSpPr>
        <p:spPr>
          <a:xfrm>
            <a:off x="10463530" y="2730500"/>
            <a:ext cx="514985" cy="2258060"/>
          </a:xfrm>
          <a:prstGeom prst="rect">
            <a:avLst/>
          </a:prstGeom>
          <a:solidFill>
            <a:srgbClr val="CAB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5404458" y="1816064"/>
            <a:ext cx="4587240" cy="4003040"/>
            <a:chOff x="7045298" y="1909409"/>
            <a:chExt cx="4587240" cy="4003040"/>
          </a:xfrm>
        </p:grpSpPr>
        <p:cxnSp>
          <p:nvCxnSpPr>
            <p:cNvPr id="8" name="直接连接符 7"/>
            <p:cNvCxnSpPr/>
            <p:nvPr>
              <p:custDataLst>
                <p:tags r:id="rId9"/>
              </p:custDataLst>
            </p:nvPr>
          </p:nvCxnSpPr>
          <p:spPr>
            <a:xfrm>
              <a:off x="7045298" y="1909409"/>
              <a:ext cx="4587240" cy="0"/>
            </a:xfrm>
            <a:prstGeom prst="line">
              <a:avLst/>
            </a:prstGeom>
            <a:ln>
              <a:solidFill>
                <a:srgbClr val="835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>
              <p:custDataLst>
                <p:tags r:id="rId10"/>
              </p:custDataLst>
            </p:nvPr>
          </p:nvCxnSpPr>
          <p:spPr>
            <a:xfrm>
              <a:off x="7045298" y="5912449"/>
              <a:ext cx="4587240" cy="0"/>
            </a:xfrm>
            <a:prstGeom prst="line">
              <a:avLst/>
            </a:prstGeom>
            <a:ln>
              <a:solidFill>
                <a:srgbClr val="8355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矩形 1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/>
          <p:nvPr>
            <p:custDataLst>
              <p:tags r:id="rId11"/>
            </p:custDataLst>
          </p:nvPr>
        </p:nvSpPr>
        <p:spPr>
          <a:xfrm>
            <a:off x="10484481" y="3045932"/>
            <a:ext cx="461665" cy="1361911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</a:t>
            </a:r>
            <a:r>
              <a:rPr lang="en-US" altLang="zh-CN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r>
              <a:rPr lang="en-US" altLang="zh-CN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目</a:t>
            </a:r>
            <a:r>
              <a:rPr lang="en-US" altLang="zh-CN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endParaRPr lang="zh-CN" altLang="en-US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1c9b2f17434d18c629bd919209096be21410abdb0d1-izBQbI_fw12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7276465" y="2144395"/>
            <a:ext cx="3117215" cy="3117215"/>
          </a:xfrm>
          <a:prstGeom prst="rect">
            <a:avLst/>
          </a:prstGeom>
        </p:spPr>
      </p:pic>
      <p:grpSp>
        <p:nvGrpSpPr>
          <p:cNvPr id="22" name="组合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GrpSpPr/>
          <p:nvPr/>
        </p:nvGrpSpPr>
        <p:grpSpPr>
          <a:xfrm>
            <a:off x="3722102" y="1082843"/>
            <a:ext cx="4722396" cy="4702342"/>
            <a:chOff x="3734802" y="1082843"/>
            <a:chExt cx="4722396" cy="4702342"/>
          </a:xfrm>
        </p:grpSpPr>
        <p:sp>
          <p:nvSpPr>
            <p:cNvPr id="9" name="椭圆 8"/>
            <p:cNvSpPr/>
            <p:nvPr/>
          </p:nvSpPr>
          <p:spPr>
            <a:xfrm>
              <a:off x="3734802" y="1082843"/>
              <a:ext cx="4722396" cy="4702342"/>
            </a:xfrm>
            <a:prstGeom prst="ellipse">
              <a:avLst/>
            </a:prstGeom>
            <a:solidFill>
              <a:srgbClr val="CAB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479728" y="1735701"/>
              <a:ext cx="1232544" cy="10147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6000" b="0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贰</a:t>
              </a:r>
              <a:endParaRPr lang="zh-CN" altLang="en-US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4417484" y="2926609"/>
              <a:ext cx="335703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7" name="图片 6" descr="ecb4166f76440670aa21300fd32475814eb225cd85454-yIqC8u_fw12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12" name="文本框 1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4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5"/>
            </p:custDataLst>
          </p:nvPr>
        </p:nvSpPr>
        <p:spPr>
          <a:xfrm>
            <a:off x="5306695" y="3768090"/>
            <a:ext cx="1578610" cy="1566545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indent="0" algn="dist" fontAlgn="auto">
              <a:lnSpc>
                <a:spcPct val="160000"/>
              </a:lnSpc>
            </a:pPr>
            <a:r>
              <a:rPr lang="zh-CN" altLang="en-US" sz="1400" spc="15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暗淡轻黄体性柔，情疏迹远只留香。</a:t>
            </a:r>
            <a:endParaRPr lang="zh-CN" altLang="en-US" sz="1400" spc="15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algn="dist" fontAlgn="auto">
              <a:lnSpc>
                <a:spcPct val="160000"/>
              </a:lnSpc>
            </a:pPr>
            <a:r>
              <a:rPr lang="zh-CN" altLang="en-US" sz="1400" spc="15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何须浅碧深红色，自是花中第一流。</a:t>
            </a:r>
            <a:endParaRPr lang="zh-CN" altLang="en-US" sz="1400" spc="15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5306695" y="3117215"/>
            <a:ext cx="1578610" cy="460375"/>
          </a:xfrm>
          <a:prstGeom prst="rect">
            <a:avLst/>
          </a:prstGeom>
          <a:grp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dist"/>
            <a:r>
              <a:rPr lang="zh-CN" altLang="en-US" sz="24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活动内容</a:t>
            </a:r>
            <a:endParaRPr lang="zh-CN" altLang="en-US" sz="24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/>
        </p:nvSpPr>
        <p:spPr>
          <a:xfrm>
            <a:off x="5009005" y="709930"/>
            <a:ext cx="222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内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容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板</a:t>
            </a:r>
            <a:r>
              <a:rPr lang="en-US" alt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块</a:t>
            </a:r>
            <a:endParaRPr lang="zh-CN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e7d195523061f1c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</a:t>
            </a:r>
            <a:endParaRPr lang="zh-CN" altLang="en-US" sz="100"/>
          </a:p>
        </p:txBody>
      </p:sp>
      <p:pic>
        <p:nvPicPr>
          <p:cNvPr id="6" name="图片 5" descr="C:\Users\Administrator\Desktop\微信图片_20230826153619.jpg微信图片_2023082615361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t="3527" b="3527"/>
          <a:stretch>
            <a:fillRect/>
          </a:stretch>
        </p:blipFill>
        <p:spPr>
          <a:xfrm>
            <a:off x="1189990" y="2346960"/>
            <a:ext cx="2457450" cy="2378710"/>
          </a:xfrm>
          <a:prstGeom prst="ellipse">
            <a:avLst/>
          </a:prstGeom>
        </p:spPr>
      </p:pic>
      <p:pic>
        <p:nvPicPr>
          <p:cNvPr id="17" name="图片 16" descr="C:\Users\Administrator\Desktop\微信图片_20230826153709.jpg微信图片_20230826153709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601" r="601"/>
          <a:stretch>
            <a:fillRect/>
          </a:stretch>
        </p:blipFill>
        <p:spPr>
          <a:xfrm>
            <a:off x="4891405" y="2346960"/>
            <a:ext cx="2457450" cy="2378710"/>
          </a:xfrm>
          <a:prstGeom prst="ellipse">
            <a:avLst/>
          </a:prstGeom>
        </p:spPr>
      </p:pic>
      <p:pic>
        <p:nvPicPr>
          <p:cNvPr id="18" name="图片 17" descr="C:\Users\Administrator\Desktop\微信图片_20230826153705.jpg微信图片_20230826153705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3537" r="3537"/>
          <a:stretch>
            <a:fillRect/>
          </a:stretch>
        </p:blipFill>
        <p:spPr>
          <a:xfrm>
            <a:off x="8592820" y="2473960"/>
            <a:ext cx="2457450" cy="2378710"/>
          </a:xfrm>
          <a:prstGeom prst="ellipse">
            <a:avLst/>
          </a:prstGeom>
        </p:spPr>
      </p:pic>
      <p:pic>
        <p:nvPicPr>
          <p:cNvPr id="19" name="图片 18" descr="C:\Users\Administrator\Desktop\65090783e43b51a7e6d4307468e41c0e1724a73733784-mAcco2_fw1200.png65090783e43b51a7e6d4307468e41c0e1724a73733784-mAcco2_fw120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774" b="774"/>
          <a:stretch>
            <a:fillRect/>
          </a:stretch>
        </p:blipFill>
        <p:spPr>
          <a:xfrm flipH="1">
            <a:off x="-266065" y="5017770"/>
            <a:ext cx="1832610" cy="1840230"/>
          </a:xfrm>
          <a:prstGeom prst="rect">
            <a:avLst/>
          </a:prstGeom>
        </p:spPr>
      </p:pic>
      <p:pic>
        <p:nvPicPr>
          <p:cNvPr id="20" name="图片 19" descr="ecb4166f76440670aa21300fd32475814eb225cd85454-yIqC8u_fw120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299825" y="0"/>
            <a:ext cx="728345" cy="728345"/>
          </a:xfrm>
          <a:prstGeom prst="rect">
            <a:avLst/>
          </a:prstGeom>
        </p:spPr>
      </p:pic>
      <p:sp>
        <p:nvSpPr>
          <p:cNvPr id="21" name="文本框 20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11"/>
            </p:custDataLst>
          </p:nvPr>
        </p:nvSpPr>
        <p:spPr>
          <a:xfrm>
            <a:off x="10147935" y="398780"/>
            <a:ext cx="1151890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秋逢</a:t>
            </a:r>
            <a:r>
              <a:rPr lang="en-US" altLang="zh-CN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200" dirty="0">
                <a:solidFill>
                  <a:srgbClr val="4E392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桂事</a:t>
            </a:r>
            <a:endParaRPr lang="zh-CN" altLang="en-US" sz="1200" dirty="0">
              <a:solidFill>
                <a:srgbClr val="4E392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连接符 22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CxnSpPr/>
          <p:nvPr>
            <p:custDataLst>
              <p:tags r:id="rId12"/>
            </p:custDataLst>
          </p:nvPr>
        </p:nvCxnSpPr>
        <p:spPr>
          <a:xfrm>
            <a:off x="5687300" y="1275514"/>
            <a:ext cx="800100" cy="0"/>
          </a:xfrm>
          <a:prstGeom prst="line">
            <a:avLst/>
          </a:prstGeom>
          <a:ln w="19050">
            <a:solidFill>
              <a:srgbClr val="83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13"/>
            </p:custDataLst>
          </p:nvPr>
        </p:nvSpPr>
        <p:spPr>
          <a:xfrm>
            <a:off x="1785620" y="4946015"/>
            <a:ext cx="1266190" cy="4603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</a:t>
            </a:r>
            <a:r>
              <a:rPr lang="en-US" altLang="zh-CN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食</a:t>
            </a:r>
            <a:endParaRPr lang="zh-CN" altLang="en-US" sz="2400" dirty="0">
              <a:solidFill>
                <a:srgbClr val="835533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文本框 23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14"/>
            </p:custDataLst>
          </p:nvPr>
        </p:nvSpPr>
        <p:spPr>
          <a:xfrm>
            <a:off x="5487035" y="5073015"/>
            <a:ext cx="1266190" cy="4603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</a:t>
            </a:r>
            <a:r>
              <a:rPr lang="en-US" altLang="zh-CN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事</a:t>
            </a:r>
            <a:endParaRPr lang="zh-CN" altLang="en-US" sz="2400" dirty="0">
              <a:solidFill>
                <a:srgbClr val="835533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文本框 24" descr="e7d195523061f1c03666317325b3a25331a3ff6575ad3de35D20CE66331BF391ABBBA49479D671FC33A993E8B561D9C243CED51B425F3A925E375E702C5724D403CD75A21B6DB2D04DA790B885734541EFFD57CDD81682DACF05A0020CCBBC635EB145E4E4F07AD5502B12DCF0CE68175DD17BE7255B0AFB9A5B7D61FDB2F527CD38D0AF9C268AD39C4483B07F0A6BDE"/>
          <p:cNvSpPr txBox="1"/>
          <p:nvPr>
            <p:custDataLst>
              <p:tags r:id="rId15"/>
            </p:custDataLst>
          </p:nvPr>
        </p:nvSpPr>
        <p:spPr>
          <a:xfrm>
            <a:off x="9188450" y="5073015"/>
            <a:ext cx="1266190" cy="4603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桂</a:t>
            </a:r>
            <a:r>
              <a:rPr lang="en-US" altLang="zh-CN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rgbClr val="8355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宴</a:t>
            </a:r>
            <a:endParaRPr lang="zh-CN" altLang="en-US" sz="2400" dirty="0">
              <a:solidFill>
                <a:srgbClr val="835533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COMMONDATA" val="eyJoZGlkIjoiY2JmN2JjMGRiYTE0NGEzN2FkMDQ0MjViNmM1NDNlMDIifQ=="/>
  <p:tag name="KSO_WPP_MARK_KEY" val="4359b008-001b-4490-8a96-781735a6729e"/>
  <p:tag name="commondata" val="eyJoZGlkIjoiYTZmNjcyMWQ4NWZkZGVmNGIzZDY5ZmY0ODc1ODExYWEifQ==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5.xml"/></Relationships>
</file>

<file path=customXml/item1.xml>��< ? x m l   v e r s i o n = " 1 . 0 " ? > < e 7 d 1 9 5 5 2 3 0 6 1 f 1 c 0   x m l n s = " h t t p : / / e 7 d 1 9 5 5 2 3 0 6 1 f 1 c 0 / c u s t o m / d a t a / d e f " > < _ 7 b 1 d a c 8 9 e 7 d 1 9 5 5 2 3 0 6 1 f 1 c 0 3 1 6 e c b 7 1   x m l n s = " " > e 7 d 1 9 5 5 2 3 0 6 1 f 1 c 0 3 6 6 6 3 1 7 3 2 5 b 3 a 2 5 3 3 1 a 3 f f 6 5 7 5 a d 3 d e 3 5 D 2 0 C E 6 6 3 3 1 B F 3 9 1 A B B B A 4 9 4 7 9 D 6 7 1 F C 3 3 A 9 9 3 E 8 B 5 6 1 D 9 C 2 4 3 C E D 5 1 B 4 2 5 F 3 A 9 2 5 E 3 7 5 E 7 0 2 C 5 7 2 4 D 4 0 3 C D 7 5 A 2 1 B 6 D B 2 D 0 4 D A 7 9 0 B 8 8 5 7 3 4 5 4 1 E F F D 5 7 C D D 8 1 6 8 2 D A C F 0 5 A 0 0 2 0 C C B B C 6 3 5 E B 1 4 5 E 4 E 4 F 0 7 A D 5 5 0 2 B 1 2 D C F 0 C E 6 8 1 7 5 D D 1 7 B E 7 2 5 5 B 0 A F B 9 A 5 B 7 D 6 1 F D B 2 F 5 2 7 C D 3 8 D 0 A F 9 C 2 6 8 A D 3 9 C 4 4 8 3 B 0 7 F 0 A 6 B D E < / _ 7 b 1 d a c 8 9 e 7 d 1 9 5 5 2 3 0 6 1 f 1 c 0 3 1 6 e c b 7 1 > < _ 7 b 1 d a c 8 9 e 7 d 1 9 5 5 2 3 0 6 1 f 1 c 0 3 1 6 e c b 7 1   x m l n s = " " > e 7 d 1 9 5 5 2 3 0 6 1 f 1 c 0 3 6 6 6 3 1 7 3 2 5 b 3 a 2 5 3 3 1 a 3 f f 6 5 7 5 a d 3 d e 3 5 D 2 0 C E 6 6 3 3 1 B F 3 9 1 A B B B A 4 9 4 7 9 D 6 7 1 F C 3 3 A 9 9 3 E 8 B 5 6 1 D 9 C 2 4 3 C E D 5 1 B 4 2 5 F 3 A 9 2 5 E 3 7 5 E 7 0 2 C 5 7 2 4 D 4 0 3 C D 7 5 A 2 1 B 6 D B 2 D 0 4 D A 7 9 0 B 8 8 5 7 3 4 5 4 1 E F F D 5 7 C D D 8 1 6 8 2 D A C F 0 5 A 0 0 2 0 C C B B C 6 3 D 1 B 5 2 E 1 0 B A 1 2 5 3 7 1 3 B C 4 2 C F 7 8 E 6 A 9 8 C 0 E 7 B 8 E 7 1 7 6 4 B E D 3 5 4 9 1 0 E 8 A C 6 F F B F 9 9 2 4 D B A 6 5 8 C 9 0 6 D B 8 3 B B 9 5 A E 6 6 A 3 0 A 2 F 0 0 F 4 < / _ 7 b 1 d a c 8 9 e 7 d 1 9 5 5 2 3 0 6 1 f 1 c 0 3 1 6 e c b 7 1 > < / e 7 d 1 9 5 5 2 3 0 6 1 f 1 c 0 > 
</file>

<file path=customXml/itemProps145.xml><?xml version="1.0" encoding="utf-8"?>
<ds:datastoreItem xmlns:ds="http://schemas.openxmlformats.org/officeDocument/2006/customXml" ds:itemID="{8588D8AD-AABB-472B-8575-C62A103E3FA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13291</Words>
  <PresentationFormat>宽屏</PresentationFormat>
  <Paragraphs>432</Paragraphs>
  <Slides>36</Slides>
  <Notes>36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53" baseType="lpstr">
      <vt:lpstr>Arial</vt:lpstr>
      <vt:lpstr>宋体</vt:lpstr>
      <vt:lpstr>Wingdings</vt:lpstr>
      <vt:lpstr>华文楷体</vt:lpstr>
      <vt:lpstr>新宋体</vt:lpstr>
      <vt:lpstr>方正清刻本悦宋简体</vt:lpstr>
      <vt:lpstr>楷体</vt:lpstr>
      <vt:lpstr>等线</vt:lpstr>
      <vt:lpstr>微软雅黑</vt:lpstr>
      <vt:lpstr>Arial Unicode MS</vt:lpstr>
      <vt:lpstr>等线 Light</vt:lpstr>
      <vt:lpstr>字酷堂清楷体</vt:lpstr>
      <vt:lpstr>Poppins SemiBold</vt:lpstr>
      <vt:lpstr>Wide Latin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2019-03-23T13:05:00Z</dcterms:created>
  <dcterms:modified xsi:type="dcterms:W3CDTF">2023-10-22T14:04:51Z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2632296722C74566834E44C5E6321DD0_13</vt:lpwstr>
  </property>
  <property fmtid="{D5CDD505-2E9C-101B-9397-08002B2CF9AE}" pid="3" name="KSOProductBuildVer">
    <vt:lpwstr>2052-12.1.0.15712</vt:lpwstr>
  </property>
  <property fmtid="{D5CDD505-2E9C-101B-9397-08002B2CF9AE}" pid="4" name="NXPowerLiteLastOptimized">
    <vt:lpwstr>3418210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