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handoutMasterIdLst>
    <p:handoutMasterId r:id="rId52"/>
  </p:handoutMasterIdLst>
  <p:sldIdLst>
    <p:sldId id="259" r:id="rId3"/>
    <p:sldId id="262" r:id="rId4"/>
    <p:sldId id="265" r:id="rId5"/>
    <p:sldId id="268" r:id="rId6"/>
    <p:sldId id="271" r:id="rId7"/>
    <p:sldId id="274" r:id="rId9"/>
    <p:sldId id="277" r:id="rId10"/>
    <p:sldId id="280" r:id="rId11"/>
    <p:sldId id="283" r:id="rId12"/>
    <p:sldId id="286" r:id="rId13"/>
    <p:sldId id="289" r:id="rId14"/>
    <p:sldId id="292" r:id="rId15"/>
    <p:sldId id="295" r:id="rId16"/>
    <p:sldId id="298" r:id="rId17"/>
    <p:sldId id="301" r:id="rId18"/>
    <p:sldId id="304" r:id="rId19"/>
    <p:sldId id="307" r:id="rId20"/>
    <p:sldId id="310" r:id="rId21"/>
    <p:sldId id="313" r:id="rId22"/>
    <p:sldId id="316" r:id="rId23"/>
    <p:sldId id="319" r:id="rId24"/>
    <p:sldId id="322" r:id="rId25"/>
    <p:sldId id="325" r:id="rId26"/>
    <p:sldId id="328" r:id="rId27"/>
    <p:sldId id="331" r:id="rId28"/>
    <p:sldId id="334" r:id="rId29"/>
    <p:sldId id="337" r:id="rId30"/>
    <p:sldId id="340" r:id="rId31"/>
    <p:sldId id="343" r:id="rId32"/>
    <p:sldId id="346" r:id="rId33"/>
    <p:sldId id="349" r:id="rId34"/>
    <p:sldId id="352" r:id="rId35"/>
    <p:sldId id="355" r:id="rId36"/>
    <p:sldId id="358" r:id="rId37"/>
    <p:sldId id="361" r:id="rId38"/>
    <p:sldId id="364" r:id="rId39"/>
    <p:sldId id="367" r:id="rId40"/>
    <p:sldId id="370" r:id="rId41"/>
    <p:sldId id="373" r:id="rId42"/>
    <p:sldId id="376" r:id="rId43"/>
    <p:sldId id="379" r:id="rId44"/>
    <p:sldId id="382" r:id="rId45"/>
    <p:sldId id="385" r:id="rId46"/>
    <p:sldId id="388" r:id="rId47"/>
    <p:sldId id="391" r:id="rId48"/>
    <p:sldId id="394" r:id="rId49"/>
    <p:sldId id="397" r:id="rId50"/>
    <p:sldId id="400" r:id="rId51"/>
  </p:sldIdLst>
  <p:sldSz cx="12192000" cy="6858000"/>
  <p:notesSz cx="6858000" cy="9144000"/>
  <p:embeddedFontLst>
    <p:embeddedFont>
      <p:font typeface="微软雅黑" panose="020B0503020204020204" charset="-122"/>
      <p:regular r:id="rId57"/>
    </p:embeddedFont>
    <p:embeddedFont>
      <p:font typeface="Calibri" panose="020F0502020204030204" charset="0"/>
      <p:regular r:id="rId58"/>
      <p:bold r:id="rId59"/>
      <p:italic r:id="rId60"/>
      <p:boldItalic r:id="rId61"/>
    </p:embeddedFont>
  </p:embeddedFontLst>
  <p:custDataLst>
    <p:tags r:id="rId6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eng, Stanley CN ." initials="SSC." lastIdx="1" clrIdx="0"/>
  <p:cmAuthor id="1" name="isakoff" initials="i" lastIdx="1" clrIdx="0"/>
  <p:cmAuthor id="2" name="PPTer_Tang" initials="P" lastIdx="1" clrIdx="0"/>
  <p:cmAuthor id="3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/>
    <p:restoredTop sz="0"/>
  </p:normalViewPr>
  <p:slideViewPr>
    <p:cSldViewPr>
      <p:cViewPr varScale="1">
        <p:scale>
          <a:sx n="116" d="100"/>
          <a:sy n="116" d="100"/>
        </p:scale>
        <p:origin x="13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2" Type="http://schemas.openxmlformats.org/officeDocument/2006/relationships/tags" Target="tags/tag2.xml"/><Relationship Id="rId61" Type="http://schemas.openxmlformats.org/officeDocument/2006/relationships/font" Target="fonts/font5.fntdata"/><Relationship Id="rId60" Type="http://schemas.openxmlformats.org/officeDocument/2006/relationships/font" Target="fonts/font4.fntdata"/><Relationship Id="rId6" Type="http://schemas.openxmlformats.org/officeDocument/2006/relationships/slide" Target="slides/slide4.xml"/><Relationship Id="rId59" Type="http://schemas.openxmlformats.org/officeDocument/2006/relationships/font" Target="fonts/font3.fntdata"/><Relationship Id="rId58" Type="http://schemas.openxmlformats.org/officeDocument/2006/relationships/font" Target="fonts/font2.fntdata"/><Relationship Id="rId57" Type="http://schemas.openxmlformats.org/officeDocument/2006/relationships/font" Target="fonts/font1.fntdata"/><Relationship Id="rId56" Type="http://schemas.openxmlformats.org/officeDocument/2006/relationships/commentAuthors" Target="commentAuthors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handoutMaster" Target="handoutMasters/handoutMaster1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获取4W+方案请关注公众号：何策网 /  客服微信：1024780  / 网站：www.hecewang.com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获取4W+方案请关注公众号：何策网 /  客服微信：1024780  / 网站：www.hecewang.com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获取4W+方案请关注公众号：何策网 /  客服微信：1024780  / 网站：www.hecewang.com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获取4W+方案请关注公众号：何策网 /  客服微信：1024780  / 网站：www.hecewang.com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获取4W+方案请关注公众号：何策网 /  客服微信：1024780  / 网站：www.hecewang.com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93E3B47-94AA-47EF-B1D6-EC6FDE49AC1B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DB47D59-97EF-4CBA-99EB-7AEAE4B9954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5FB7668-9448-4EB3-831B-9EA242BEBB03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B311DBF-AD70-4DA1-B811-6AE3C41C0A7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CA6D1E7-5074-4B8D-A9EE-7D639456572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F87D3CFF-76A7-4593-89E1-AFB6AD9B285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BB3C0D8E-78A4-4393-A882-9C531C06A27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354FFE3B-B05A-41F4-BCA1-9677C803932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1DCAF041-6CB4-4901-96D9-8F4F645CA9F3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6FB9A18-F7A6-41BE-96A9-2240EC8509C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DBCFDC2-7911-478E-90BD-3A9D4822066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6" Type="http://schemas.openxmlformats.org/officeDocument/2006/relationships/theme" Target="../theme/theme1.xml"/><Relationship Id="rId65" Type="http://schemas.openxmlformats.org/officeDocument/2006/relationships/slideLayout" Target="../slideLayouts/slideLayout65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0.xml"/><Relationship Id="rId1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2.xml"/><Relationship Id="rId1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3.xml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.xml"/><Relationship Id="rId1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7.xml"/><Relationship Id="rId1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1.xml"/><Relationship Id="rId1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2.xml"/><Relationship Id="rId1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4.xml"/><Relationship Id="rId1" Type="http://schemas.openxmlformats.org/officeDocument/2006/relationships/image" Target="../media/image15.jpe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5.xml"/><Relationship Id="rId3" Type="http://schemas.openxmlformats.org/officeDocument/2006/relationships/image" Target="../media/image26.png"/><Relationship Id="rId2" Type="http://schemas.openxmlformats.org/officeDocument/2006/relationships/tags" Target="../tags/tag1.xml"/><Relationship Id="rId1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7.xml"/><Relationship Id="rId1" Type="http://schemas.openxmlformats.org/officeDocument/2006/relationships/image" Target="../media/image2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1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28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0.xml"/><Relationship Id="rId1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1.xml"/><Relationship Id="rId1" Type="http://schemas.openxmlformats.org/officeDocument/2006/relationships/image" Target="../media/image1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2.xml"/><Relationship Id="rId1" Type="http://schemas.openxmlformats.org/officeDocument/2006/relationships/image" Target="../media/image30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3.xml"/><Relationship Id="rId1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4.xml"/><Relationship Id="rId1" Type="http://schemas.openxmlformats.org/officeDocument/2006/relationships/image" Target="../media/image15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5.xml"/><Relationship Id="rId1" Type="http://schemas.openxmlformats.org/officeDocument/2006/relationships/image" Target="../media/image3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6.xml"/><Relationship Id="rId1" Type="http://schemas.openxmlformats.org/officeDocument/2006/relationships/image" Target="../media/image33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7.xml"/><Relationship Id="rId1" Type="http://schemas.openxmlformats.org/officeDocument/2006/relationships/image" Target="../media/image15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34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2.xml"/><Relationship Id="rId1" Type="http://schemas.openxmlformats.org/officeDocument/2006/relationships/image" Target="../media/image15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3.xml"/><Relationship Id="rId1" Type="http://schemas.openxmlformats.org/officeDocument/2006/relationships/image" Target="../media/image3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4.xml"/><Relationship Id="rId1" Type="http://schemas.openxmlformats.org/officeDocument/2006/relationships/image" Target="../media/image36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5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2733040" y="2668270"/>
            <a:ext cx="5365750" cy="953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7435"/>
              </a:lnSpc>
              <a:spcBef>
                <a:spcPct val="0"/>
              </a:spcBef>
              <a:spcAft>
                <a:spcPct val="0"/>
              </a:spcAft>
            </a:pP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endParaRPr sz="5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30500" y="3736340"/>
            <a:ext cx="4866640" cy="31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sz="1800"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</a:t>
            </a:r>
            <a:r>
              <a:rPr sz="1800"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别</a:t>
            </a:r>
            <a:r>
              <a:rPr sz="1800"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</a:t>
            </a:r>
            <a:r>
              <a:rPr sz="1800"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r>
              <a:rPr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</a:t>
            </a:r>
            <a:r>
              <a:rPr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r>
              <a:rPr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endParaRPr lang="zh-CN"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898525" y="1862372"/>
            <a:ext cx="5130165" cy="493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385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SPTHMJ+STXihei" panose="02000500000000000000"/>
              </a:rPr>
              <a:t>本次三月主题活动分为两大类：</a:t>
            </a:r>
            <a:endParaRPr sz="2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SPTHMJ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8525" y="2628855"/>
            <a:ext cx="4990464" cy="1607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SPTHMJ+STXihei" panose="02000500000000000000"/>
              </a:rPr>
              <a:t>一、结合春日习俗、春日活动类暖场：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SPTHMJ+STXihei" panose="02000500000000000000"/>
            </a:endParaRPr>
          </a:p>
          <a:p>
            <a:pPr marL="0" marR="0">
              <a:lnSpc>
                <a:spcPts val="2760"/>
              </a:lnSpc>
              <a:spcBef>
                <a:spcPts val="204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SPTHMJ+STXihei" panose="02000500000000000000"/>
              </a:rPr>
              <a:t>春日踏青，纸鸢，花花草木，收集春天等；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SPTHMJ+STXihei" panose="02000500000000000000"/>
            </a:endParaRPr>
          </a:p>
          <a:p>
            <a:pPr marL="0" marR="0">
              <a:lnSpc>
                <a:spcPts val="2760"/>
              </a:lnSpc>
              <a:spcBef>
                <a:spcPts val="204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SPTHMJ+STXihei" panose="02000500000000000000"/>
              </a:rPr>
              <a:t>二、结合节日类暖场：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SPTHMJ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8525" y="4457655"/>
            <a:ext cx="4990464" cy="388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SPTHMJ+STXihei" panose="02000500000000000000"/>
              </a:rPr>
              <a:t>女神节、植树节等与三月美好相关的时节；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SPTHMJ+STXihei" panose="0200050000000000000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7665059" y="6314573"/>
            <a:ext cx="2905760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3月份主要活动女神节，植树节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1183005" y="4492244"/>
            <a:ext cx="1066800" cy="423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3305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第一周</a:t>
            </a:r>
            <a:endParaRPr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54170" y="4486529"/>
            <a:ext cx="1066800" cy="457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3305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第二周</a:t>
            </a:r>
            <a:endParaRPr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76794" y="4480814"/>
            <a:ext cx="1066800" cy="457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3305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第三周</a:t>
            </a:r>
            <a:endParaRPr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15880" y="4489069"/>
            <a:ext cx="1066800" cy="457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3305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第四周</a:t>
            </a:r>
            <a:endParaRPr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9715" y="4997024"/>
            <a:ext cx="2924031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（3月4日-3月5日/3月7日-3月8日）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52850" y="4991309"/>
            <a:ext cx="1875368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（3月11日-3月12日）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75475" y="4985594"/>
            <a:ext cx="1875368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（3月18日-3月19日）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14559" y="4993849"/>
            <a:ext cx="1875368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（3月25日-3月26日）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8839" y="5368163"/>
            <a:ext cx="1524000" cy="9972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女神宠爱行动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  <a:p>
            <a:pPr marL="152400" marR="0">
              <a:lnSpc>
                <a:spcPts val="1935"/>
              </a:lnSpc>
              <a:spcBef>
                <a:spcPts val="62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女神的下午茶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  <a:p>
            <a:pPr marL="241300" marR="0">
              <a:lnSpc>
                <a:spcPts val="1935"/>
              </a:lnSpc>
              <a:spcBef>
                <a:spcPts val="63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闻香识女人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46804" y="5362447"/>
            <a:ext cx="1936750" cy="9972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320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播种春天行动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1935"/>
              </a:lnSpc>
              <a:spcBef>
                <a:spcPts val="62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植物研究所、栽种课堂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83870" marR="0">
              <a:lnSpc>
                <a:spcPts val="1935"/>
              </a:lnSpc>
              <a:spcBef>
                <a:spcPts val="63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苔藓画DIY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72630" y="5356732"/>
            <a:ext cx="1524000" cy="677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放飞春天行动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  <a:p>
            <a:pPr marL="241300" marR="0">
              <a:lnSpc>
                <a:spcPts val="1935"/>
              </a:lnSpc>
              <a:spcBef>
                <a:spcPts val="62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七彩风筝节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11715" y="5364988"/>
            <a:ext cx="1524000" cy="677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收集春天行动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0670" marR="0">
              <a:lnSpc>
                <a:spcPts val="1935"/>
              </a:lnSpc>
              <a:spcBef>
                <a:spcPts val="62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浮游花DIY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13930" y="6070174"/>
            <a:ext cx="1044575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帐篷风车节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857105" y="6078429"/>
            <a:ext cx="1639120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非遗体验-植物拓印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20139" y="6401644"/>
            <a:ext cx="1044575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EHTFQT+STXihei" panose="02000500000000000000"/>
              </a:rPr>
              <a:t>鲜花派送站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EHTFQT+STXihei" panose="0200050000000000000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95395" y="6395929"/>
            <a:ext cx="1639120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云上种树-浇绿计划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4474209" y="1683429"/>
            <a:ext cx="2976244" cy="704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5500"/>
              </a:lnSpc>
              <a:spcBef>
                <a:spcPct val="0"/>
              </a:spcBef>
              <a:spcAft>
                <a:spcPct val="0"/>
              </a:spcAft>
            </a:pPr>
            <a:r>
              <a:rPr sz="4000">
                <a:solidFill>
                  <a:srgbClr val="FF8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3月活动排期</a:t>
            </a:r>
            <a:endParaRPr sz="4000">
              <a:solidFill>
                <a:srgbClr val="FF883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0430" y="3039319"/>
            <a:ext cx="866139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CCOJRP+STXihei" panose="02000500000000000000"/>
              </a:rPr>
              <a:t>主题档期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CCOJRP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71089" y="3039319"/>
            <a:ext cx="873098" cy="17881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活动地点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1935"/>
              </a:lnSpc>
              <a:spcBef>
                <a:spcPts val="996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1F舞台区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46879" y="3039319"/>
            <a:ext cx="706975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3月4日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49670" y="3039319"/>
            <a:ext cx="706975" cy="1080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3月5日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9690" marR="0">
              <a:lnSpc>
                <a:spcPts val="1935"/>
              </a:lnSpc>
              <a:spcBef>
                <a:spcPts val="439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日/休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08644" y="3039319"/>
            <a:ext cx="805828" cy="1080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3月11日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9220" marR="0">
              <a:lnSpc>
                <a:spcPts val="1935"/>
              </a:lnSpc>
              <a:spcBef>
                <a:spcPts val="439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六/休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253980" y="3039319"/>
            <a:ext cx="805828" cy="1080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3月12日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9220" marR="0">
              <a:lnSpc>
                <a:spcPts val="1935"/>
              </a:lnSpc>
              <a:spcBef>
                <a:spcPts val="439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日/休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06570" y="3836244"/>
            <a:ext cx="587246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六/休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89704" y="4419174"/>
            <a:ext cx="1223010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COJRP+STXihei" panose="02000500000000000000"/>
              </a:rPr>
              <a:t>女神宠爱行动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CCOJRP+STXihei" panose="0200050000000000000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73445" y="4419174"/>
            <a:ext cx="1260838" cy="60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女神宠爱行动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1935"/>
              </a:lnSpc>
              <a:spcBef>
                <a:spcPts val="63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&lt;闻香识女人&gt;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01000" y="4419174"/>
            <a:ext cx="1223010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COJRP+STXihei" panose="02000500000000000000"/>
              </a:rPr>
              <a:t>播种春天行动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CCOJRP+STXihei" panose="0200050000000000000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46334" y="4419174"/>
            <a:ext cx="1223010" cy="60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播种春天行动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marR="0">
              <a:lnSpc>
                <a:spcPts val="1935"/>
              </a:lnSpc>
              <a:spcBef>
                <a:spcPts val="63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&lt;苔藓画DIY&gt;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49350" y="4543634"/>
            <a:ext cx="366343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COJRP+STXihei" panose="02000500000000000000"/>
              </a:rPr>
              <a:t>PR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CCOJRP+STXihei" panose="0200050000000000000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81754" y="4739214"/>
            <a:ext cx="1439273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&lt;女神的下午茶&gt;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596505" y="4739214"/>
            <a:ext cx="2033818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&lt;植物研究所-栽种课堂&gt;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4533900" y="1543094"/>
            <a:ext cx="2973070" cy="704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5500"/>
              </a:lnSpc>
              <a:spcBef>
                <a:spcPct val="0"/>
              </a:spcBef>
              <a:spcAft>
                <a:spcPct val="0"/>
              </a:spcAft>
            </a:pPr>
            <a:r>
              <a:rPr sz="4000">
                <a:solidFill>
                  <a:srgbClr val="FF8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3月活动排期</a:t>
            </a:r>
            <a:endParaRPr sz="4000">
              <a:solidFill>
                <a:srgbClr val="FF883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70000" y="2846279"/>
            <a:ext cx="866140" cy="1521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主题档期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9715" marR="0">
              <a:lnSpc>
                <a:spcPts val="1935"/>
              </a:lnSpc>
              <a:spcBef>
                <a:spcPts val="786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SP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14065" y="2846279"/>
            <a:ext cx="873098" cy="1877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活动地点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1935"/>
              </a:lnSpc>
              <a:spcBef>
                <a:spcPts val="1066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1F服务台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81295" y="2846279"/>
            <a:ext cx="707389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3月7日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16115" y="2846279"/>
            <a:ext cx="707389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3月8日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19284" y="2846279"/>
            <a:ext cx="806450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3月12日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51975" y="3558114"/>
            <a:ext cx="944116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植树节/休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22975" y="3593674"/>
            <a:ext cx="944116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女神节/班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64859" y="4315669"/>
            <a:ext cx="1260838" cy="6038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女神宠爱行动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1935"/>
              </a:lnSpc>
              <a:spcBef>
                <a:spcPts val="63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&lt;鲜花派送站&gt;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12909" y="4315669"/>
            <a:ext cx="1223010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RQMWTV+STXihei" panose="02000500000000000000"/>
              </a:rPr>
              <a:t>播种春天行动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RQMWTV+STXihei" panose="0200050000000000000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97950" y="4635709"/>
            <a:ext cx="1855383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&lt;云上种树-浇绿计划&gt;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4533265" y="1789474"/>
            <a:ext cx="2976244" cy="704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5500"/>
              </a:lnSpc>
              <a:spcBef>
                <a:spcPct val="0"/>
              </a:spcBef>
              <a:spcAft>
                <a:spcPct val="0"/>
              </a:spcAft>
            </a:pPr>
            <a:r>
              <a:rPr sz="4000">
                <a:solidFill>
                  <a:srgbClr val="FF883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3月活动排期</a:t>
            </a:r>
            <a:endParaRPr sz="4000">
              <a:solidFill>
                <a:srgbClr val="FF883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400" y="3186639"/>
            <a:ext cx="866139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IHOAEA+STXihei" panose="02000500000000000000"/>
              </a:rPr>
              <a:t>主题档期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IHOAEA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58695" y="3186639"/>
            <a:ext cx="873098" cy="178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75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活动地点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1935"/>
              </a:lnSpc>
              <a:spcBef>
                <a:spcPts val="995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1F舞台区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9540" y="3186639"/>
            <a:ext cx="805828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3月18日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3429" y="3186639"/>
            <a:ext cx="805828" cy="1038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3月19日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9220" marR="0">
              <a:lnSpc>
                <a:spcPts val="1935"/>
              </a:lnSpc>
              <a:spcBef>
                <a:spcPts val="405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日/休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0190" y="3186639"/>
            <a:ext cx="805828" cy="1038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3月25日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8585" marR="0">
              <a:lnSpc>
                <a:spcPts val="1935"/>
              </a:lnSpc>
              <a:spcBef>
                <a:spcPts val="405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六/休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27284" y="3186639"/>
            <a:ext cx="805828" cy="1038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3月26日</a:t>
            </a:r>
            <a:endParaRPr sz="1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9220" marR="0">
              <a:lnSpc>
                <a:spcPts val="1935"/>
              </a:lnSpc>
              <a:spcBef>
                <a:spcPts val="405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日/休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48759" y="3941019"/>
            <a:ext cx="587246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六/休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12845" y="4565859"/>
            <a:ext cx="1260838" cy="60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放飞春天行动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1935"/>
              </a:lnSpc>
              <a:spcBef>
                <a:spcPts val="63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&lt;七彩风筝节&gt;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26734" y="4565859"/>
            <a:ext cx="1260838" cy="60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放飞春天行动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1935"/>
              </a:lnSpc>
              <a:spcBef>
                <a:spcPts val="63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&lt;帐篷风车节&gt;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61909" y="4565859"/>
            <a:ext cx="1223010" cy="603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收集春天行动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" marR="0">
              <a:lnSpc>
                <a:spcPts val="1935"/>
              </a:lnSpc>
              <a:spcBef>
                <a:spcPts val="635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&lt;浮游花DIY&gt;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819640" y="4565859"/>
            <a:ext cx="1223010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IHOAEA+STXihei" panose="02000500000000000000"/>
              </a:rPr>
              <a:t>收集春天计划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IHOAEA+STXihei" panose="0200050000000000000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63319" y="4690319"/>
            <a:ext cx="366343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IHOAEA+STXihei" panose="02000500000000000000"/>
              </a:rPr>
              <a:t>PR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IHOAEA+STXihei" panose="0200050000000000000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504044" y="4885899"/>
            <a:ext cx="1855383" cy="283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935"/>
              </a:lnSpc>
              <a:spcBef>
                <a:spcPct val="0"/>
              </a:spcBef>
              <a:spcAft>
                <a:spcPct val="0"/>
              </a:spcAft>
            </a:pPr>
            <a:r>
              <a:rPr sz="1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&lt;非遗体验-植物拓印&gt;</a:t>
            </a:r>
            <a:endParaRPr sz="1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2989579" y="2678048"/>
            <a:ext cx="4038600" cy="953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7435"/>
              </a:lnSpc>
              <a:spcBef>
                <a:spcPct val="0"/>
              </a:spcBef>
              <a:spcAft>
                <a:spcPct val="0"/>
              </a:spcAft>
            </a:pP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5400" spc="16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5400" spc="16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5400" spc="16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</a:t>
            </a:r>
            <a:endParaRPr sz="5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8904" y="3793997"/>
            <a:ext cx="2434030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A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C</a:t>
            </a:r>
            <a:r>
              <a:rPr sz="1800" spc="105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T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I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V</a:t>
            </a:r>
            <a:r>
              <a:rPr sz="1800" spc="105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I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T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Y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SSNJNN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88609" y="3793997"/>
            <a:ext cx="2335124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C</a:t>
            </a:r>
            <a:r>
              <a:rPr sz="1800" spc="105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O</a:t>
            </a:r>
            <a:r>
              <a:rPr sz="1800" spc="105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N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T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E</a:t>
            </a:r>
            <a:r>
              <a:rPr sz="1800"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N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SSNJNN+STXihei" panose="02000500000000000000"/>
              </a:rPr>
              <a:t>T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SSNJNN+STXihei" panose="0200050000000000000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6580" y="3504565"/>
            <a:ext cx="6449695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午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茶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烘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焙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堂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18770" y="522350"/>
            <a:ext cx="4469764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活动签到-樱花花束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700" y="5872905"/>
            <a:ext cx="9956165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望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72109" y="119125"/>
            <a:ext cx="6031865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樱花下午茶-春日限定美食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075" y="6419640"/>
            <a:ext cx="5688965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题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茶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茶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口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吃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色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漫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6946900" y="809879"/>
            <a:ext cx="3648075" cy="423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3305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2400" spc="4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意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</a:t>
            </a:r>
            <a:endParaRPr sz="2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40550" y="1743964"/>
            <a:ext cx="3650615" cy="12801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>
              <a:lnSpc>
                <a:spcPts val="3305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2400" spc="4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endParaRPr sz="2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3305"/>
              </a:lnSpc>
              <a:spcBef>
                <a:spcPts val="3170"/>
              </a:spcBef>
              <a:spcAft>
                <a:spcPct val="0"/>
              </a:spcAft>
            </a:pP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2400" spc="4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</a:t>
            </a:r>
            <a:endParaRPr sz="2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31659" y="3459734"/>
            <a:ext cx="4206875" cy="457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3305"/>
              </a:lnSpc>
              <a:spcBef>
                <a:spcPct val="0"/>
              </a:spcBef>
              <a:spcAft>
                <a:spcPct val="0"/>
              </a:spcAft>
            </a:pP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2400" spc="40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宣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r>
              <a:rPr sz="2400" spc="1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障</a:t>
            </a:r>
            <a:endParaRPr sz="2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4" name="object 4"/>
          <p:cNvSpPr txBox="1"/>
          <p:nvPr/>
        </p:nvSpPr>
        <p:spPr>
          <a:xfrm>
            <a:off x="10347007" y="189655"/>
            <a:ext cx="354965" cy="405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樱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花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主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题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的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甜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品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台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，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少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女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心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满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分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2100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93792" y="2962655"/>
            <a:ext cx="609600" cy="32711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春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4100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日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4100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限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4100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定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4100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美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4100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食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293792" y="143892"/>
            <a:ext cx="609600" cy="2738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樱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4100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花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4100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下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4100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午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  <a:p>
            <a:pPr marL="0" marR="0">
              <a:lnSpc>
                <a:spcPts val="4100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QOECLF+STXihei" panose="02000500000000000000"/>
              </a:rPr>
              <a:t>茶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QOECLF+STXihei" panose="02000500000000000000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147320" y="71500"/>
            <a:ext cx="6031864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樱花下午茶-春日限定美食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76975" y="286810"/>
            <a:ext cx="5955665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147954" y="71500"/>
            <a:ext cx="6031865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樱花下午茶-春日限定美食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50304" y="332530"/>
            <a:ext cx="5955665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614680" y="131825"/>
            <a:ext cx="269240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PNLLDN+STXihei" panose="02000500000000000000"/>
              </a:rPr>
              <a:t>女神留影区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PNLLDN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7350" y="6071660"/>
            <a:ext cx="11518265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茶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游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园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游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搭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照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们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照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念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614680" y="528066"/>
            <a:ext cx="217170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VVTEBR+STXihei" panose="02000500000000000000"/>
              </a:rPr>
              <a:t>烘焙课堂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VVTEBR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034" y="6071025"/>
            <a:ext cx="4888865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烘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糕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16580" y="3504565"/>
            <a:ext cx="628650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闻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鉴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18770" y="522350"/>
            <a:ext cx="4469764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活动签到-鲜花花束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700" y="5872905"/>
            <a:ext cx="9956165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望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83540" y="142620"/>
            <a:ext cx="269240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IGIJLM+STXihei" panose="02000500000000000000"/>
              </a:rPr>
              <a:t>调香品鉴会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IGIJLM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5440" y="5695105"/>
            <a:ext cx="10756265" cy="843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鉴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鉴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②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③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闻（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④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试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⑤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据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装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瓶（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搅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装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瓶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芬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致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~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16779" y="3504311"/>
            <a:ext cx="2946400" cy="667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鲜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派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送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站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96240" y="485520"/>
            <a:ext cx="269240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BGOCA+STXihei" panose="02000500000000000000"/>
              </a:rPr>
              <a:t>鲜花派送站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KBGOCA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75684" y="1197400"/>
            <a:ext cx="5422265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访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客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2989579" y="2678048"/>
            <a:ext cx="4038600" cy="953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7435"/>
              </a:lnSpc>
              <a:spcBef>
                <a:spcPct val="0"/>
              </a:spcBef>
              <a:spcAft>
                <a:spcPct val="0"/>
              </a:spcAft>
            </a:pP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</a:t>
            </a:r>
            <a:r>
              <a:rPr sz="5400" spc="16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意</a:t>
            </a:r>
            <a:r>
              <a:rPr sz="5400" spc="16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思</a:t>
            </a:r>
            <a:r>
              <a:rPr sz="5400" spc="16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</a:t>
            </a:r>
            <a:endParaRPr sz="5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29204" y="3793997"/>
            <a:ext cx="2534259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C</a:t>
            </a:r>
            <a:r>
              <a:rPr sz="1800" spc="105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R</a:t>
            </a:r>
            <a:r>
              <a:rPr sz="1800" spc="105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E</a:t>
            </a:r>
            <a:r>
              <a:rPr sz="1800" spc="10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A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T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I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V</a:t>
            </a:r>
            <a:r>
              <a:rPr sz="1800" spc="105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E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WIAODK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9240" y="3794125"/>
            <a:ext cx="2745105" cy="3371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T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H</a:t>
            </a:r>
            <a:r>
              <a:rPr sz="1800" spc="105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I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N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K</a:t>
            </a:r>
            <a:r>
              <a:rPr sz="1800" spc="105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I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N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WIAODK+STXihei" panose="02000500000000000000"/>
              </a:rPr>
              <a:t>G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WIAODK+STXihei" panose="02000500000000000000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播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56280" y="3504565"/>
            <a:ext cx="632333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究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栽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堂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70840" y="396620"/>
            <a:ext cx="4990464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植物研究所-栽种课堂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6534" y="5717330"/>
            <a:ext cx="11823065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树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护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壤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搭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巧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亲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4A广告文件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603865" y="1412875"/>
            <a:ext cx="1435735" cy="40957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播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52975" y="3504311"/>
            <a:ext cx="2873527" cy="667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苔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藓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画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sz="3600" spc="10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244475" y="743330"/>
            <a:ext cx="8118475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绿意时光</a:t>
            </a:r>
            <a:r>
              <a:rPr sz="3600" spc="19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藓趣盎然（苔藓画DIY）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6859" y="5771305"/>
            <a:ext cx="11823065" cy="562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招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欲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滴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绵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苔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藓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然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纯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色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森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林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景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享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乐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趣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播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00780" y="3504565"/>
            <a:ext cx="5348605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树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浇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749675" y="692530"/>
            <a:ext cx="4469765" cy="667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云上种树-浇绿计划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7800" y="1077385"/>
            <a:ext cx="3147060" cy="5231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互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众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4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号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填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息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9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颗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树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4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9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4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满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4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9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树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苗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4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600" spc="99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毕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9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奖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树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4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奖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914775" y="705230"/>
            <a:ext cx="4469765" cy="667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云上种树-浇绿计划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3080" y="5473827"/>
            <a:ext cx="3081020" cy="211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50"/>
              </a:lnSpc>
              <a:spcBef>
                <a:spcPct val="0"/>
              </a:spcBef>
              <a:spcAft>
                <a:spcPct val="0"/>
              </a:spcAft>
            </a:pP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奖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果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蔬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</a:t>
            </a:r>
            <a:endParaRPr sz="1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08729" y="5477636"/>
            <a:ext cx="2844800" cy="2479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50"/>
              </a:lnSpc>
              <a:spcBef>
                <a:spcPct val="0"/>
              </a:spcBef>
              <a:spcAft>
                <a:spcPct val="0"/>
              </a:spcAft>
            </a:pP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奖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星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巴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克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限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杯</a:t>
            </a:r>
            <a:endParaRPr sz="1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48169" y="5485257"/>
            <a:ext cx="2082800" cy="2479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50"/>
              </a:lnSpc>
              <a:spcBef>
                <a:spcPct val="0"/>
              </a:spcBef>
              <a:spcAft>
                <a:spcPct val="0"/>
              </a:spcAft>
            </a:pP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奖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果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礼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盒</a:t>
            </a:r>
            <a:endParaRPr sz="1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08794" y="5480811"/>
            <a:ext cx="2082800" cy="2479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1650"/>
              </a:lnSpc>
              <a:spcBef>
                <a:spcPct val="0"/>
              </a:spcBef>
              <a:spcAft>
                <a:spcPct val="0"/>
              </a:spcAft>
            </a:pP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阳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奖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2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盆</a:t>
            </a:r>
            <a:endParaRPr sz="1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飞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16779" y="3504311"/>
            <a:ext cx="2946400" cy="667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七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彩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筝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13054" y="622045"/>
            <a:ext cx="9801859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七彩风筝节（风筝彩绘+最美风筝争霸赛）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3989" y="5985935"/>
            <a:ext cx="11209854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筝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勒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色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漫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绘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独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筝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~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13054" y="622045"/>
            <a:ext cx="9801859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七彩风筝节（风筝彩绘+最美风筝争霸赛）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7680" y="2361990"/>
            <a:ext cx="3555365" cy="2752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082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筝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霸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赛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2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斗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筝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9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友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4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筝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照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扫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4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投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169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礼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4686934" y="355555"/>
            <a:ext cx="2921634" cy="815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940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PULSV+STXihei" panose="02000500000000000000"/>
              </a:rPr>
              <a:t>积攒了许久的渴望</a:t>
            </a:r>
            <a:endParaRPr sz="20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PULSV+STXihei" panose="02000500000000000000"/>
            </a:endParaRPr>
          </a:p>
          <a:p>
            <a:pPr marL="0" marR="0">
              <a:lnSpc>
                <a:spcPts val="2760"/>
              </a:lnSpc>
              <a:spcBef>
                <a:spcPts val="84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PULSV+STXihei" panose="02000500000000000000"/>
              </a:rPr>
              <a:t>终于可以纵身趣野一场</a:t>
            </a:r>
            <a:endParaRPr sz="20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PULSV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9034" y="1269955"/>
            <a:ext cx="4877434" cy="84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PULSV+STXihei" panose="02000500000000000000"/>
              </a:rPr>
              <a:t>春天的意义，不止是一个季节那么简单</a:t>
            </a:r>
            <a:endParaRPr sz="20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PULSV+STXihei" panose="02000500000000000000"/>
            </a:endParaRPr>
          </a:p>
          <a:p>
            <a:pPr marL="698500" marR="0">
              <a:lnSpc>
                <a:spcPts val="2760"/>
              </a:lnSpc>
              <a:spcBef>
                <a:spcPts val="84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PULSV+STXihei" panose="02000500000000000000"/>
              </a:rPr>
              <a:t>它以独有的生命力和明媚感</a:t>
            </a:r>
            <a:endParaRPr sz="20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PULSV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70934" y="2220512"/>
            <a:ext cx="4850765" cy="526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3850"/>
              </a:lnSpc>
              <a:spcBef>
                <a:spcPct val="0"/>
              </a:spcBef>
              <a:spcAft>
                <a:spcPct val="0"/>
              </a:spcAft>
            </a:pP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唤</a:t>
            </a:r>
            <a:r>
              <a:rPr sz="28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醒</a:t>
            </a:r>
            <a:r>
              <a:rPr sz="28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</a:t>
            </a:r>
            <a:r>
              <a:rPr sz="28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28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8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</a:t>
            </a:r>
            <a:r>
              <a:rPr sz="28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</a:t>
            </a:r>
            <a:r>
              <a:rPr sz="28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28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希</a:t>
            </a:r>
            <a:r>
              <a:rPr sz="2800" spc="3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望</a:t>
            </a:r>
            <a:endParaRPr sz="2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飞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16779" y="3504311"/>
            <a:ext cx="2946400" cy="667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帐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篷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25754" y="469645"/>
            <a:ext cx="737870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AMQCNP+STXihei" panose="02000500000000000000"/>
              </a:rPr>
              <a:t>帐篷风车节（保鲜膜风车作画）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AMQCNP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30840" y="2779820"/>
            <a:ext cx="1421765" cy="17800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席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坐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68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起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帐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篷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68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涂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鸦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63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享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68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庭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25754" y="469645"/>
            <a:ext cx="269240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NUDMQD+STXihei" panose="02000500000000000000"/>
              </a:rPr>
              <a:t>帐篷风车节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NUDMQD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5754" y="1292605"/>
            <a:ext cx="4775200" cy="667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NUDMQD+STXihei" panose="02000500000000000000"/>
              </a:rPr>
              <a:t>（保鲜膜风车作画）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NUDMQD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640" y="3062395"/>
            <a:ext cx="3555365" cy="14143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68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撒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欢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叶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68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滴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滴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195"/>
              </a:lnSpc>
              <a:spcBef>
                <a:spcPts val="635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记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集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52975" y="3504311"/>
            <a:ext cx="2873527" cy="667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浮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游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sz="3600" spc="10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3854" y="888745"/>
            <a:ext cx="7940675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浮生若梦 定格春天（浮游花DIY）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670" y="6080760"/>
            <a:ext cx="9851390" cy="3797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封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鲜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独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媚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久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存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味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~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622040" y="2523064"/>
            <a:ext cx="5199583" cy="77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065"/>
              </a:lnSpc>
              <a:spcBef>
                <a:spcPct val="0"/>
              </a:spcBef>
              <a:spcAft>
                <a:spcPct val="0"/>
              </a:spcAft>
            </a:pP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4400" spc="-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集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4400" spc="-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4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63465" y="3302507"/>
            <a:ext cx="274205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1800" spc="5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女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宠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爱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1800" spc="5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00780" y="3504565"/>
            <a:ext cx="525780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遗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植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拓</a:t>
            </a:r>
            <a:r>
              <a:rPr sz="3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印</a:t>
            </a:r>
            <a:endParaRPr sz="3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427355" y="393445"/>
            <a:ext cx="10197464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955"/>
              </a:lnSpc>
              <a:spcBef>
                <a:spcPct val="0"/>
              </a:spcBef>
              <a:spcAft>
                <a:spcPct val="0"/>
              </a:spcAft>
            </a:pPr>
            <a:r>
              <a:rPr sz="3600" spc="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衣染草木，身着山川（非遗体验-植物拓印）</a:t>
            </a:r>
            <a:endParaRPr sz="3600" spc="5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6215" y="6188075"/>
            <a:ext cx="7104380" cy="3562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然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神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奇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染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料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川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草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木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赴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色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彩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约</a:t>
            </a:r>
            <a:r>
              <a:rPr sz="1600" spc="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~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615441" y="923124"/>
            <a:ext cx="2590800" cy="1296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6610"/>
              </a:lnSpc>
              <a:spcBef>
                <a:spcPct val="0"/>
              </a:spcBef>
              <a:spcAft>
                <a:spcPct val="0"/>
              </a:spcAft>
            </a:pPr>
            <a:r>
              <a:rPr sz="4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线上传播</a:t>
            </a:r>
            <a:endParaRPr sz="4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6195" marR="0">
              <a:lnSpc>
                <a:spcPts val="3125"/>
              </a:lnSpc>
              <a:spcBef>
                <a:spcPts val="375"/>
              </a:spcBef>
              <a:spcAft>
                <a:spcPct val="0"/>
              </a:spcAft>
            </a:pPr>
            <a:r>
              <a:rPr sz="2250" spc="1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宣传资源:小红书</a:t>
            </a:r>
            <a:endParaRPr sz="2250" spc="18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0719" y="3170561"/>
            <a:ext cx="2768265" cy="388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本地小红书KOC分享，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0719" y="3780161"/>
            <a:ext cx="3717290" cy="998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VHFCSK+STXihei" panose="02000500000000000000"/>
              </a:rPr>
              <a:t>专注发帖种草，制造话题热度，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VHFCSK+STXihei" panose="02000500000000000000"/>
            </a:endParaRPr>
          </a:p>
          <a:p>
            <a:pPr marL="0" marR="0">
              <a:lnSpc>
                <a:spcPts val="2760"/>
              </a:lnSpc>
              <a:spcBef>
                <a:spcPts val="204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VHFCSK+STXihei" panose="02000500000000000000"/>
              </a:rPr>
              <a:t>引发素人红薯跟风参与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VHFCSK+STXihei" panose="02000500000000000000"/>
            </a:endParaRP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2733040" y="2921000"/>
            <a:ext cx="5475605" cy="953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7435"/>
              </a:lnSpc>
              <a:spcBef>
                <a:spcPct val="0"/>
              </a:spcBef>
              <a:spcAft>
                <a:spcPct val="0"/>
              </a:spcAft>
            </a:pP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您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</a:t>
            </a:r>
            <a:r>
              <a:rPr sz="5400" spc="-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看</a:t>
            </a:r>
            <a:endParaRPr sz="5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640080" y="1261192"/>
            <a:ext cx="3382645" cy="56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415"/>
              </a:lnSpc>
              <a:spcBef>
                <a:spcPct val="0"/>
              </a:spcBef>
              <a:spcAft>
                <a:spcPct val="0"/>
              </a:spcAft>
            </a:pP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</a:t>
            </a:r>
            <a:r>
              <a:rPr sz="3200" spc="-295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sz="3200" spc="-295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</a:t>
            </a:r>
            <a:r>
              <a:rPr sz="3200" spc="-295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</a:t>
            </a:r>
            <a:r>
              <a:rPr sz="3200" spc="-295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sz="3200" spc="-295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于</a:t>
            </a:r>
            <a:r>
              <a:rPr sz="3200" spc="-295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endParaRPr sz="3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080" y="1940515"/>
            <a:ext cx="3480434" cy="84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HAWAL+STXihei" panose="02000500000000000000"/>
              </a:rPr>
              <a:t>万物复苏的春天如约而至，</a:t>
            </a:r>
            <a:endParaRPr sz="20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LHAWAL+STXihei" panose="02000500000000000000"/>
            </a:endParaRPr>
          </a:p>
          <a:p>
            <a:pPr marL="0" marR="0">
              <a:lnSpc>
                <a:spcPts val="2760"/>
              </a:lnSpc>
              <a:spcBef>
                <a:spcPts val="84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HAWAL+STXihei" panose="02000500000000000000"/>
              </a:rPr>
              <a:t>作为疫情放开后</a:t>
            </a:r>
            <a:endParaRPr sz="20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LHAWAL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0080" y="2854915"/>
            <a:ext cx="3759834" cy="13031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 一 个 春 暖 花 开 的 季 节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760"/>
              </a:lnSpc>
              <a:spcBef>
                <a:spcPts val="84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春日凭借独有的活力与浪漫，</a:t>
            </a:r>
            <a:endParaRPr sz="20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760"/>
              </a:lnSpc>
              <a:spcBef>
                <a:spcPts val="84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焕发营销新的生机</a:t>
            </a:r>
            <a:endParaRPr sz="20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0080" y="4226515"/>
            <a:ext cx="1245234" cy="388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HAWAL+STXihei" panose="02000500000000000000"/>
              </a:rPr>
              <a:t>而春天，</a:t>
            </a:r>
            <a:endParaRPr sz="20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LHAWAL+STXihei" panose="0200050000000000000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0080" y="4683715"/>
            <a:ext cx="3076575" cy="845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本身也具有一</a:t>
            </a:r>
            <a:r>
              <a:rPr sz="2000" spc="-195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 伊 始 ，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760"/>
              </a:lnSpc>
              <a:spcBef>
                <a:spcPts val="84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 象 更 新 的 美 好 寓 意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3977640" y="1786972"/>
            <a:ext cx="4065599" cy="56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415"/>
              </a:lnSpc>
              <a:spcBef>
                <a:spcPct val="0"/>
              </a:spcBef>
              <a:spcAft>
                <a:spcPct val="0"/>
              </a:spcAft>
            </a:pP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r>
              <a:rPr sz="32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</a:t>
            </a:r>
            <a:r>
              <a:rPr sz="32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</a:t>
            </a:r>
            <a:r>
              <a:rPr sz="32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32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32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32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32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#</a:t>
            </a:r>
            <a:endParaRPr sz="3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46575" y="2677414"/>
            <a:ext cx="3429000" cy="2652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3305"/>
              </a:lnSpc>
              <a:spcBef>
                <a:spcPct val="0"/>
              </a:spcBef>
              <a:spcAft>
                <a:spcPct val="0"/>
              </a:spcAft>
            </a:pPr>
            <a:r>
              <a:rPr sz="24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拉开春季营销大战序幕</a:t>
            </a:r>
            <a:endParaRPr sz="24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5100" marR="0">
              <a:lnSpc>
                <a:spcPts val="3305"/>
              </a:lnSpc>
              <a:spcBef>
                <a:spcPts val="2455"/>
              </a:spcBef>
              <a:spcAft>
                <a:spcPct val="0"/>
              </a:spcAft>
            </a:pPr>
            <a:r>
              <a:rPr sz="24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打造“春季氛围感”</a:t>
            </a:r>
            <a:endParaRPr sz="24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5100" marR="0">
              <a:lnSpc>
                <a:spcPts val="3305"/>
              </a:lnSpc>
              <a:spcBef>
                <a:spcPts val="2405"/>
              </a:spcBef>
              <a:spcAft>
                <a:spcPct val="0"/>
              </a:spcAft>
            </a:pPr>
            <a:r>
              <a:rPr sz="24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来一场春日治愈之旅</a:t>
            </a:r>
            <a:endParaRPr sz="24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30200" marR="0">
              <a:lnSpc>
                <a:spcPts val="3305"/>
              </a:lnSpc>
              <a:spcBef>
                <a:spcPts val="2455"/>
              </a:spcBef>
              <a:spcAft>
                <a:spcPct val="0"/>
              </a:spcAft>
            </a:pPr>
            <a:r>
              <a:rPr sz="24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一起感受春日美好</a:t>
            </a:r>
            <a:endParaRPr sz="24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490855" y="207537"/>
            <a:ext cx="2337434" cy="56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415"/>
              </a:lnSpc>
              <a:spcBef>
                <a:spcPct val="0"/>
              </a:spcBef>
              <a:spcAft>
                <a:spcPct val="0"/>
              </a:spcAft>
            </a:pPr>
            <a:r>
              <a:rPr sz="3200" spc="30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活动主题：</a:t>
            </a:r>
            <a:endParaRPr sz="3200" spc="30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LPENAH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9750" y="879932"/>
            <a:ext cx="2434031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A</a:t>
            </a:r>
            <a:r>
              <a:rPr sz="1800" spc="104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C</a:t>
            </a:r>
            <a:r>
              <a:rPr sz="1800" spc="105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T</a:t>
            </a:r>
            <a:r>
              <a:rPr sz="1800" spc="104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I</a:t>
            </a:r>
            <a:r>
              <a:rPr sz="1800" spc="104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V</a:t>
            </a:r>
            <a:r>
              <a:rPr sz="1800" spc="105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I</a:t>
            </a:r>
            <a:r>
              <a:rPr sz="1800" spc="104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T</a:t>
            </a:r>
            <a:r>
              <a:rPr sz="1800" spc="104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Y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LPENAH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59454" y="879932"/>
            <a:ext cx="1623034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T</a:t>
            </a:r>
            <a:r>
              <a:rPr sz="1800" spc="104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H</a:t>
            </a:r>
            <a:r>
              <a:rPr sz="1800" spc="105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E</a:t>
            </a:r>
            <a:r>
              <a:rPr sz="1800" spc="105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M</a:t>
            </a:r>
            <a:r>
              <a:rPr sz="1800" spc="105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 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LPENAH+STXihei" panose="02000500000000000000"/>
              </a:rPr>
              <a:t>E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LPENAH+STXihei" panose="0200050000000000000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22245" y="1755140"/>
            <a:ext cx="7087235" cy="1059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8260"/>
              </a:lnSpc>
              <a:spcBef>
                <a:spcPct val="0"/>
              </a:spcBef>
              <a:spcAft>
                <a:spcPct val="0"/>
              </a:spcAft>
            </a:pPr>
            <a:r>
              <a:rPr sz="6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</a:t>
            </a:r>
            <a:r>
              <a:rPr sz="6000" spc="1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6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</a:t>
            </a:r>
            <a:r>
              <a:rPr sz="6000" spc="1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6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春</a:t>
            </a:r>
            <a:r>
              <a:rPr sz="6000" spc="1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6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</a:t>
            </a:r>
            <a:r>
              <a:rPr sz="6000" spc="1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6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</a:t>
            </a:r>
            <a:r>
              <a:rPr sz="6000" spc="15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6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endParaRPr sz="6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16654" y="3141300"/>
            <a:ext cx="4350385" cy="388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sz="2000" spc="100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sz="2000" spc="100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</a:t>
            </a:r>
            <a:r>
              <a:rPr sz="2000" spc="1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</a:t>
            </a:r>
            <a:r>
              <a:rPr sz="2000" spc="3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2000" spc="100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sz="2000" spc="1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特</a:t>
            </a:r>
            <a:r>
              <a:rPr sz="2000" spc="1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别</a:t>
            </a:r>
            <a:r>
              <a:rPr sz="2000" spc="1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</a:t>
            </a:r>
            <a:r>
              <a:rPr sz="2000" spc="1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endParaRPr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445769" y="229762"/>
            <a:ext cx="2337435" cy="56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4415"/>
              </a:lnSpc>
              <a:spcBef>
                <a:spcPct val="0"/>
              </a:spcBef>
              <a:spcAft>
                <a:spcPct val="0"/>
              </a:spcAft>
            </a:pPr>
            <a:r>
              <a:rPr sz="3200" spc="300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活动概述：</a:t>
            </a:r>
            <a:endParaRPr sz="3200" spc="300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cs typeface="KWRCQU+STXihei" panose="0200050000000000000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4665" y="906519"/>
            <a:ext cx="2328448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A</a:t>
            </a:r>
            <a:r>
              <a:rPr sz="1600" spc="110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C</a:t>
            </a:r>
            <a:r>
              <a:rPr sz="1600" spc="10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T</a:t>
            </a:r>
            <a:r>
              <a:rPr sz="1600" spc="109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I</a:t>
            </a:r>
            <a:r>
              <a:rPr sz="1600" spc="109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V</a:t>
            </a:r>
            <a:r>
              <a:rPr sz="1600" spc="110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I</a:t>
            </a:r>
            <a:r>
              <a:rPr sz="1600" spc="109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T</a:t>
            </a:r>
            <a:r>
              <a:rPr sz="1600" spc="109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Y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KWRCQU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02610" y="906519"/>
            <a:ext cx="2529992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O</a:t>
            </a:r>
            <a:r>
              <a:rPr sz="1600" spc="1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V</a:t>
            </a:r>
            <a:r>
              <a:rPr sz="1600" spc="110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E</a:t>
            </a:r>
            <a:r>
              <a:rPr sz="1600" spc="110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R</a:t>
            </a:r>
            <a:r>
              <a:rPr sz="1600" spc="1098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V</a:t>
            </a:r>
            <a:r>
              <a:rPr sz="1600" spc="110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I</a:t>
            </a:r>
            <a:r>
              <a:rPr sz="1600" spc="1097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E</a:t>
            </a:r>
            <a:r>
              <a:rPr sz="1600" spc="1102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 </a:t>
            </a:r>
            <a:r>
              <a:rPr sz="16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W</a:t>
            </a:r>
            <a:endParaRPr sz="16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KWRCQU+STXihei" panose="0200050000000000000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7994" y="1707470"/>
            <a:ext cx="2953385" cy="3887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 dirty="0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KWRCQU+STXihei" panose="02000500000000000000"/>
              </a:rPr>
              <a:t>活动主题：打包春天行动</a:t>
            </a:r>
            <a:endParaRPr sz="2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KWRCQU+STXihei" panose="0200050000000000000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88795" y="2275630"/>
            <a:ext cx="1932940" cy="3170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195"/>
              </a:lnSpc>
              <a:spcBef>
                <a:spcPct val="0"/>
              </a:spcBef>
              <a:spcAft>
                <a:spcPct val="0"/>
              </a:spcAft>
            </a:pPr>
            <a:r>
              <a:rPr sz="1600" dirty="0" err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xx项目</a:t>
            </a:r>
            <a:r>
              <a:rPr sz="16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3月特别企划</a:t>
            </a:r>
            <a:endParaRPr sz="16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7994" y="2804750"/>
            <a:ext cx="2515997" cy="998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活动时间：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2023年3月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760"/>
              </a:lnSpc>
              <a:spcBef>
                <a:spcPts val="204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活动地点：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xx项目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7994" y="4023950"/>
            <a:ext cx="4724400" cy="2587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760"/>
              </a:lnSpc>
              <a:spcBef>
                <a:spcPct val="0"/>
              </a:spcBef>
              <a:spcAft>
                <a:spcPct val="0"/>
              </a:spcAft>
            </a:pPr>
            <a:r>
              <a:rPr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•活动目的：</a:t>
            </a: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以“打包春天行动”为主题，结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480"/>
              </a:lnSpc>
              <a:spcBef>
                <a:spcPts val="183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合三月春日习俗，三月传统节点活动两大板块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480"/>
              </a:lnSpc>
              <a:spcBef>
                <a:spcPts val="184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打造具有春日氛围的“主题性营销”，形成具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480"/>
              </a:lnSpc>
              <a:spcBef>
                <a:spcPts val="189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有生机和浪漫的春日氛围，带动人流，促进销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>
              <a:lnSpc>
                <a:spcPts val="2480"/>
              </a:lnSpc>
              <a:spcBef>
                <a:spcPts val="1840"/>
              </a:spcBef>
              <a:spcAft>
                <a:spcPct val="0"/>
              </a:spcAft>
            </a:pPr>
            <a:r>
              <a:rPr sz="1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售；</a:t>
            </a:r>
            <a:endParaRPr sz="1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1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/>
        </p:txBody>
      </p:sp>
      <p:sp>
        <p:nvSpPr>
          <p:cNvPr id="3" name="object 3"/>
          <p:cNvSpPr txBox="1"/>
          <p:nvPr/>
        </p:nvSpPr>
        <p:spPr>
          <a:xfrm>
            <a:off x="2989579" y="2678048"/>
            <a:ext cx="4038600" cy="953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7435"/>
              </a:lnSpc>
              <a:spcBef>
                <a:spcPct val="0"/>
              </a:spcBef>
              <a:spcAft>
                <a:spcPct val="0"/>
              </a:spcAft>
            </a:pP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</a:t>
            </a:r>
            <a:r>
              <a:rPr sz="5400" spc="16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动</a:t>
            </a:r>
            <a:r>
              <a:rPr sz="5400" spc="16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</a:t>
            </a:r>
            <a:r>
              <a:rPr sz="5400" spc="16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4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划</a:t>
            </a:r>
            <a:endParaRPr sz="54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10154" y="3793997"/>
            <a:ext cx="2434030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A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C</a:t>
            </a:r>
            <a:r>
              <a:rPr sz="1800" spc="105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T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I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V</a:t>
            </a:r>
            <a:r>
              <a:rPr sz="1800" spc="105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I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T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Y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RDRVT+STXihei" panose="0200050000000000000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9859" y="3793997"/>
            <a:ext cx="2652977" cy="352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ts val="2480"/>
              </a:lnSpc>
              <a:spcBef>
                <a:spcPct val="0"/>
              </a:spcBef>
              <a:spcAft>
                <a:spcPct val="0"/>
              </a:spcAft>
            </a:pP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P</a:t>
            </a:r>
            <a:r>
              <a:rPr sz="1800" spc="1048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L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A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N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N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I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N</a:t>
            </a:r>
            <a:r>
              <a:rPr sz="1800" spc="1047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 </a:t>
            </a:r>
            <a:r>
              <a:rPr sz="18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HRDRVT+STXihei" panose="02000500000000000000"/>
              </a:rPr>
              <a:t>G</a:t>
            </a:r>
            <a:endParaRPr sz="18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HRDRVT+STXihei" panose="02000500000000000000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PLACING_PICTURE_USER_VIEWPORT" val="{&quot;height&quot;:1940,&quot;width&quot;:6800}"/>
  <p:tag name="KSO_WM_BEAUTIFY_FLAG" val=""/>
</p:tagLst>
</file>

<file path=ppt/tags/tag2.xml><?xml version="1.0" encoding="utf-8"?>
<p:tagLst xmlns:p="http://schemas.openxmlformats.org/presentationml/2006/main">
  <p:tag name="AS_NET" val="4.0.30319.42000"/>
  <p:tag name="AS_OS" val="Microsoft Windows NT 6.2.9200.0"/>
  <p:tag name="AS_RELEASE_DATE" val="2021.05.14"/>
  <p:tag name="AS_TITLE" val="Aspose.Slides for .NET 2.0"/>
  <p:tag name="AS_VERSION" val="21.5"/>
  <p:tag name="KSO_WPP_MARK_KEY" val="fd55bceb-caa7-416a-9a11-18957dc793bd"/>
  <p:tag name="COMMONDATA" val="eyJoZGlkIjoiMTA3MWQ1YTVhMjFiOGMzYTliOTNjZjljZDExZTk4OWQifQ=="/>
  <p:tag name="commondata" val="eyJoZGlkIjoiYTZmNjcyMWQ4NWZkZGVmNGIzZDY5ZmY0ODc1ODExYWEifQ=="/>
</p:tagLst>
</file>

<file path=ppt/theme/theme1.xml><?xml version="1.0" encoding="utf-8"?>
<a:theme xmlns:a="http://schemas.openxmlformats.org/drawingml/2006/main" name="pp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3643</Words>
  <PresentationFormat>宽屏</PresentationFormat>
  <Paragraphs>436</Paragraphs>
  <Slides>48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48</vt:i4>
      </vt:variant>
    </vt:vector>
  </HeadingPairs>
  <TitlesOfParts>
    <vt:vector size="76" baseType="lpstr">
      <vt:lpstr>Arial</vt:lpstr>
      <vt:lpstr>宋体</vt:lpstr>
      <vt:lpstr>Wingdings</vt:lpstr>
      <vt:lpstr>微软雅黑</vt:lpstr>
      <vt:lpstr>WIAODK+STXihei</vt:lpstr>
      <vt:lpstr>Sitka Text</vt:lpstr>
      <vt:lpstr>TPULSV+STXihei</vt:lpstr>
      <vt:lpstr>LHAWAL+STXihei</vt:lpstr>
      <vt:lpstr>LPENAH+STXihei</vt:lpstr>
      <vt:lpstr>KWRCQU+STXihei</vt:lpstr>
      <vt:lpstr>HRDRVT+STXihei</vt:lpstr>
      <vt:lpstr>Calibri</vt:lpstr>
      <vt:lpstr>Arial Unicode MS</vt:lpstr>
      <vt:lpstr>SPTHMJ+STXihei</vt:lpstr>
      <vt:lpstr>EHTFQT+STXihei</vt:lpstr>
      <vt:lpstr>CCOJRP+STXihei</vt:lpstr>
      <vt:lpstr>RQMWTV+STXihei</vt:lpstr>
      <vt:lpstr>IHOAEA+STXihei</vt:lpstr>
      <vt:lpstr>SSNJNN+STXihei</vt:lpstr>
      <vt:lpstr>QOECLF+STXihei</vt:lpstr>
      <vt:lpstr>PNLLDN+STXihei</vt:lpstr>
      <vt:lpstr>VVTEBR+STXihei</vt:lpstr>
      <vt:lpstr>IGIJLM+STXihei</vt:lpstr>
      <vt:lpstr>KBGOCA+STXihei</vt:lpstr>
      <vt:lpstr>AMQCNP+STXihei</vt:lpstr>
      <vt:lpstr>NUDMQD+STXihei</vt:lpstr>
      <vt:lpstr>VHFCSK+STXihei</vt:lpstr>
      <vt:lpstr>ppt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Printed>2023-03-01T12:44:00Z</cp:lastPrinted>
  <dcterms:created xsi:type="dcterms:W3CDTF">2023-03-01T04:44:00Z</dcterms:created>
  <dcterms:modified xsi:type="dcterms:W3CDTF">2024-03-08T09:51:09Z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BF91D1AEEC2C48A799A53C165714AA7E</vt:lpwstr>
  </property>
  <property fmtid="{D5CDD505-2E9C-101B-9397-08002B2CF9AE}" pid="3" name="KSOProductBuildVer">
    <vt:lpwstr>2052-12.1.0.16388</vt:lpwstr>
  </property>
</Properties>
</file>