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57"/>
  </p:handoutMasterIdLst>
  <p:sldIdLst>
    <p:sldId id="275" r:id="rId3"/>
    <p:sldId id="328" r:id="rId4"/>
    <p:sldId id="276" r:id="rId5"/>
    <p:sldId id="277" r:id="rId6"/>
    <p:sldId id="289" r:id="rId7"/>
    <p:sldId id="290" r:id="rId8"/>
    <p:sldId id="358" r:id="rId10"/>
    <p:sldId id="292" r:id="rId11"/>
    <p:sldId id="349" r:id="rId12"/>
    <p:sldId id="293" r:id="rId13"/>
    <p:sldId id="262" r:id="rId14"/>
    <p:sldId id="329" r:id="rId15"/>
    <p:sldId id="331" r:id="rId16"/>
    <p:sldId id="343" r:id="rId17"/>
    <p:sldId id="347" r:id="rId18"/>
    <p:sldId id="335" r:id="rId19"/>
    <p:sldId id="342" r:id="rId20"/>
    <p:sldId id="337" r:id="rId21"/>
    <p:sldId id="336" r:id="rId22"/>
    <p:sldId id="339" r:id="rId23"/>
    <p:sldId id="348" r:id="rId24"/>
    <p:sldId id="303" r:id="rId25"/>
    <p:sldId id="340" r:id="rId26"/>
    <p:sldId id="309" r:id="rId27"/>
    <p:sldId id="308" r:id="rId28"/>
    <p:sldId id="341" r:id="rId29"/>
    <p:sldId id="350" r:id="rId30"/>
    <p:sldId id="334" r:id="rId31"/>
    <p:sldId id="357" r:id="rId32"/>
    <p:sldId id="355" r:id="rId33"/>
    <p:sldId id="354" r:id="rId34"/>
    <p:sldId id="356" r:id="rId35"/>
    <p:sldId id="360" r:id="rId36"/>
    <p:sldId id="376" r:id="rId37"/>
    <p:sldId id="377" r:id="rId38"/>
    <p:sldId id="361" r:id="rId39"/>
    <p:sldId id="362" r:id="rId40"/>
    <p:sldId id="363" r:id="rId41"/>
    <p:sldId id="364" r:id="rId42"/>
    <p:sldId id="365" r:id="rId43"/>
    <p:sldId id="366" r:id="rId44"/>
    <p:sldId id="367" r:id="rId45"/>
    <p:sldId id="368" r:id="rId46"/>
    <p:sldId id="370" r:id="rId47"/>
    <p:sldId id="369" r:id="rId48"/>
    <p:sldId id="371" r:id="rId49"/>
    <p:sldId id="372" r:id="rId50"/>
    <p:sldId id="373" r:id="rId51"/>
    <p:sldId id="375" r:id="rId52"/>
    <p:sldId id="374" r:id="rId53"/>
    <p:sldId id="302" r:id="rId54"/>
    <p:sldId id="304" r:id="rId55"/>
    <p:sldId id="404" r:id="rId56"/>
  </p:sldIdLst>
  <p:sldSz cx="12192000" cy="6858000"/>
  <p:notesSz cx="6858000" cy="9144000"/>
  <p:custDataLst>
    <p:tags r:id="rId6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5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王琛" initials="" lastIdx="1" clrIdx="0"/>
  <p:cmAuthor id="1" name="kelly" initials="k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07A"/>
    <a:srgbClr val="FFFFFF"/>
    <a:srgbClr val="203864"/>
    <a:srgbClr val="4FD4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88" y="52"/>
      </p:cViewPr>
      <p:guideLst>
        <p:guide orient="horz" pos="2165"/>
        <p:guide pos="387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2" Type="http://schemas.openxmlformats.org/officeDocument/2006/relationships/tags" Target="tags/tag96.xml"/><Relationship Id="rId61" Type="http://schemas.openxmlformats.org/officeDocument/2006/relationships/commentAuthors" Target="commentAuthors.xml"/><Relationship Id="rId60" Type="http://schemas.openxmlformats.org/officeDocument/2006/relationships/tableStyles" Target="tableStyles.xml"/><Relationship Id="rId6" Type="http://schemas.openxmlformats.org/officeDocument/2006/relationships/slide" Target="slides/slide4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handoutMaster" Target="handoutMasters/handoutMaster1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.xml"/><Relationship Id="rId2" Type="http://schemas.openxmlformats.org/officeDocument/2006/relationships/image" Target="../media/image16.jpeg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2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4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76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77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78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80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image" Target="../media/image55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" Type="http://schemas.openxmlformats.org/officeDocument/2006/relationships/image" Target="../media/image5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3.jpeg"/><Relationship Id="rId1" Type="http://schemas.openxmlformats.org/officeDocument/2006/relationships/image" Target="../media/image62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image" Target="../media/image64.jpe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4.xml"/><Relationship Id="rId2" Type="http://schemas.openxmlformats.org/officeDocument/2006/relationships/image" Target="../media/image66.jpeg"/><Relationship Id="rId1" Type="http://schemas.openxmlformats.org/officeDocument/2006/relationships/image" Target="../media/image65.jpe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5.xml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image" Target="../media/image69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8.xml"/><Relationship Id="rId2" Type="http://schemas.openxmlformats.org/officeDocument/2006/relationships/image" Target="../media/image71.jpeg"/><Relationship Id="rId1" Type="http://schemas.openxmlformats.org/officeDocument/2006/relationships/image" Target="../media/image70.jpe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9.xml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0.xml"/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image" Target="../media/image77.jpe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3.xml"/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image" Target="../media/image8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3.jpeg"/><Relationship Id="rId1" Type="http://schemas.openxmlformats.org/officeDocument/2006/relationships/image" Target="../media/image8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5.jpeg"/><Relationship Id="rId1" Type="http://schemas.openxmlformats.org/officeDocument/2006/relationships/image" Target="../media/image84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86995" y="635"/>
            <a:ext cx="12325985" cy="6858635"/>
            <a:chOff x="-137" y="1"/>
            <a:chExt cx="19411" cy="108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lum bright="6000" contrast="12000"/>
            </a:blip>
            <a:srcRect l="8846" r="6822"/>
            <a:stretch>
              <a:fillRect/>
            </a:stretch>
          </p:blipFill>
          <p:spPr>
            <a:xfrm rot="5400000" flipH="1">
              <a:off x="4989" y="-3485"/>
              <a:ext cx="10799" cy="1777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lum bright="6000" contrast="12000"/>
            </a:blip>
            <a:srcRect l="8846" r="6822"/>
            <a:stretch>
              <a:fillRect/>
            </a:stretch>
          </p:blipFill>
          <p:spPr>
            <a:xfrm rot="16200000">
              <a:off x="3505" y="-3641"/>
              <a:ext cx="10801" cy="18084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766445" y="1852930"/>
            <a:ext cx="10631170" cy="2960370"/>
          </a:xfrm>
          <a:prstGeom prst="rect">
            <a:avLst/>
          </a:prstGeom>
          <a:solidFill>
            <a:schemeClr val="tx1">
              <a:lumMod val="95000"/>
              <a:lumOff val="5000"/>
              <a:alpha val="52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北魏楷书简体" panose="03000509000000000000" charset="-122"/>
              <a:ea typeface="方正北魏楷书简体" panose="03000509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4370" y="2110105"/>
            <a:ext cx="1039558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altLang="zh-CN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方正大标宋简体" panose="02010601030101010101" charset="-122"/>
                <a:cs typeface="Arial" panose="020B0604020202020204" pitchFamily="34" charset="0"/>
              </a:rPr>
              <a:t>2023</a:t>
            </a:r>
            <a:r>
              <a:rPr lang="zh-CN" alt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方正大标宋简体" panose="02010601030101010101" charset="-122"/>
                <a:cs typeface="Arial" panose="020B0604020202020204" pitchFamily="34" charset="0"/>
              </a:rPr>
              <a:t>夏日破暑计划主题</a:t>
            </a:r>
            <a:endParaRPr lang="zh-CN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方正大标宋简体" panose="02010601030101010101" charset="-122"/>
              <a:cs typeface="Arial" panose="020B0604020202020204" pitchFamily="34" charset="0"/>
            </a:endParaRPr>
          </a:p>
          <a:p>
            <a:pPr algn="r">
              <a:lnSpc>
                <a:spcPct val="100000"/>
              </a:lnSpc>
            </a:pPr>
            <a:r>
              <a:rPr lang="en-US" altLang="zh-CN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方正大标宋简体" panose="02010601030101010101" charset="-122"/>
                <a:cs typeface="Arial" panose="020B0604020202020204" pitchFamily="34" charset="0"/>
              </a:rPr>
              <a:t>8</a:t>
            </a:r>
            <a:r>
              <a:rPr lang="zh-CN" alt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方正大标宋简体" panose="02010601030101010101" charset="-122"/>
                <a:cs typeface="Arial" panose="020B0604020202020204" pitchFamily="34" charset="0"/>
              </a:rPr>
              <a:t>月主题活动</a:t>
            </a:r>
            <a:r>
              <a:rPr lang="zh-CN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 </a:t>
            </a:r>
            <a:endParaRPr lang="zh-CN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01000" y="4105275"/>
            <a:ext cx="2887980" cy="707390"/>
            <a:chOff x="8104" y="7072"/>
            <a:chExt cx="4548" cy="1114"/>
          </a:xfrm>
        </p:grpSpPr>
        <p:sp>
          <p:nvSpPr>
            <p:cNvPr id="11" name="矩形 10"/>
            <p:cNvSpPr/>
            <p:nvPr/>
          </p:nvSpPr>
          <p:spPr>
            <a:xfrm>
              <a:off x="8104" y="7072"/>
              <a:ext cx="4549" cy="11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730" y="7170"/>
              <a:ext cx="3562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【策划方案】</a:t>
              </a:r>
              <a:endPara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2609850" y="3762375"/>
            <a:ext cx="958214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600325" y="3352800"/>
            <a:ext cx="0" cy="4095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885718" y="3352799"/>
            <a:ext cx="0" cy="4095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336325" y="3337409"/>
            <a:ext cx="0" cy="4095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9618466" y="3352799"/>
            <a:ext cx="0" cy="4095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571352" y="3330272"/>
            <a:ext cx="0" cy="4095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851580" y="2742677"/>
            <a:ext cx="1620957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/>
              <a:t>样板间开放活动</a:t>
            </a:r>
            <a:endParaRPr lang="en-US" altLang="zh-CN" sz="1600" dirty="0"/>
          </a:p>
          <a:p>
            <a:pPr algn="ctr"/>
            <a:r>
              <a:rPr lang="zh-CN" altLang="en-US" sz="1600" dirty="0"/>
              <a:t>小小书画家</a:t>
            </a:r>
            <a:endParaRPr lang="zh-CN" altLang="en-US" sz="1600" dirty="0"/>
          </a:p>
        </p:txBody>
      </p:sp>
      <p:sp>
        <p:nvSpPr>
          <p:cNvPr id="17" name="文本框 16"/>
          <p:cNvSpPr txBox="1"/>
          <p:nvPr/>
        </p:nvSpPr>
        <p:spPr>
          <a:xfrm>
            <a:off x="8738347" y="2553116"/>
            <a:ext cx="1620955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升筹                    </a:t>
            </a:r>
            <a:r>
              <a:rPr lang="zh-CN" altLang="en-US" sz="1600" dirty="0">
                <a:sym typeface="+mn-ea"/>
              </a:rPr>
              <a:t>捕鱼达人            热气球之旅</a:t>
            </a:r>
            <a:endParaRPr lang="en-US" altLang="zh-CN" sz="1600" dirty="0"/>
          </a:p>
        </p:txBody>
      </p:sp>
      <p:sp>
        <p:nvSpPr>
          <p:cNvPr id="18" name="文本框 17"/>
          <p:cNvSpPr txBox="1"/>
          <p:nvPr/>
        </p:nvSpPr>
        <p:spPr>
          <a:xfrm>
            <a:off x="6590872" y="2768023"/>
            <a:ext cx="1468497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冰纷水果节</a:t>
            </a:r>
            <a:endParaRPr lang="en-US" altLang="zh-CN" sz="1600" dirty="0"/>
          </a:p>
          <a:p>
            <a:pPr algn="ctr"/>
            <a:r>
              <a:rPr lang="zh-CN" altLang="en-US" sz="1600" dirty="0"/>
              <a:t>我是大胃王</a:t>
            </a:r>
            <a:endParaRPr lang="en-US" altLang="zh-CN" sz="1600" dirty="0"/>
          </a:p>
        </p:txBody>
      </p:sp>
      <p:sp>
        <p:nvSpPr>
          <p:cNvPr id="19" name="文本框 18"/>
          <p:cNvSpPr txBox="1"/>
          <p:nvPr/>
        </p:nvSpPr>
        <p:spPr>
          <a:xfrm>
            <a:off x="4476743" y="2745663"/>
            <a:ext cx="1005403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/>
              <a:t>冰临城夏</a:t>
            </a:r>
            <a:endParaRPr lang="en-US" altLang="zh-CN" sz="1600" dirty="0"/>
          </a:p>
          <a:p>
            <a:pPr algn="ctr"/>
            <a:r>
              <a:rPr lang="zh-CN" altLang="en-US" sz="1600" dirty="0"/>
              <a:t>冰爽一夏</a:t>
            </a:r>
            <a:endParaRPr lang="zh-CN" altLang="en-US" sz="1600" dirty="0"/>
          </a:p>
        </p:txBody>
      </p:sp>
      <p:sp>
        <p:nvSpPr>
          <p:cNvPr id="20" name="文本框 19"/>
          <p:cNvSpPr txBox="1"/>
          <p:nvPr/>
        </p:nvSpPr>
        <p:spPr>
          <a:xfrm>
            <a:off x="10933816" y="2752634"/>
            <a:ext cx="1199743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ym typeface="+mn-ea"/>
              </a:rPr>
              <a:t>水果一折大抢购</a:t>
            </a:r>
            <a:endParaRPr lang="en-US" altLang="zh-CN" sz="1600" dirty="0"/>
          </a:p>
        </p:txBody>
      </p:sp>
      <p:sp>
        <p:nvSpPr>
          <p:cNvPr id="2" name="空心弧 1"/>
          <p:cNvSpPr/>
          <p:nvPr/>
        </p:nvSpPr>
        <p:spPr>
          <a:xfrm rot="10800000" flipV="1">
            <a:off x="2667932" y="5012731"/>
            <a:ext cx="9181158" cy="92837"/>
          </a:xfrm>
          <a:prstGeom prst="blockArc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5136128" y="4027645"/>
            <a:ext cx="1952320" cy="772447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三点半课堂               陶艺</a:t>
            </a:r>
            <a:r>
              <a:rPr lang="en-US" altLang="zh-CN" dirty="0" err="1"/>
              <a:t>diy</a:t>
            </a:r>
            <a:endParaRPr lang="en-US" altLang="zh-CN" dirty="0"/>
          </a:p>
          <a:p>
            <a:pPr algn="ctr"/>
            <a:r>
              <a:rPr lang="en-US" altLang="zh-CN" dirty="0"/>
              <a:t>2</a:t>
            </a:r>
            <a:r>
              <a:rPr lang="zh-CN" altLang="en-US" dirty="0"/>
              <a:t>场</a:t>
            </a:r>
            <a:endParaRPr lang="zh-CN" altLang="en-US" dirty="0"/>
          </a:p>
        </p:txBody>
      </p:sp>
      <p:sp>
        <p:nvSpPr>
          <p:cNvPr id="22" name="空心弧 21"/>
          <p:cNvSpPr/>
          <p:nvPr/>
        </p:nvSpPr>
        <p:spPr>
          <a:xfrm rot="10800000">
            <a:off x="9704948" y="3696417"/>
            <a:ext cx="2209190" cy="278598"/>
          </a:xfrm>
          <a:prstGeom prst="blockArc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空心弧 22"/>
          <p:cNvSpPr/>
          <p:nvPr/>
        </p:nvSpPr>
        <p:spPr>
          <a:xfrm rot="10800000">
            <a:off x="7409276" y="3657196"/>
            <a:ext cx="2209190" cy="278598"/>
          </a:xfrm>
          <a:prstGeom prst="blockArc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空心弧 23"/>
          <p:cNvSpPr/>
          <p:nvPr/>
        </p:nvSpPr>
        <p:spPr>
          <a:xfrm rot="10800000">
            <a:off x="5007693" y="3674277"/>
            <a:ext cx="2209190" cy="278598"/>
          </a:xfrm>
          <a:prstGeom prst="blockArc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10037827" y="4009291"/>
            <a:ext cx="1695450" cy="77244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三点半课堂</a:t>
            </a:r>
            <a:endParaRPr lang="en-US" altLang="zh-CN" dirty="0"/>
          </a:p>
          <a:p>
            <a:pPr algn="ctr"/>
            <a:r>
              <a:rPr lang="zh-CN" altLang="en-US" dirty="0"/>
              <a:t>油画</a:t>
            </a:r>
            <a:r>
              <a:rPr lang="en-US" altLang="zh-CN" dirty="0" err="1"/>
              <a:t>diy</a:t>
            </a:r>
            <a:endParaRPr lang="en-US" altLang="zh-CN" dirty="0"/>
          </a:p>
          <a:p>
            <a:pPr algn="ctr"/>
            <a:r>
              <a:rPr lang="en-US" altLang="zh-CN" dirty="0"/>
              <a:t>2</a:t>
            </a:r>
            <a:r>
              <a:rPr lang="zh-CN" altLang="en-US" dirty="0"/>
              <a:t>场</a:t>
            </a:r>
            <a:endParaRPr lang="zh-CN" altLang="en-US" dirty="0"/>
          </a:p>
        </p:txBody>
      </p:sp>
      <p:sp>
        <p:nvSpPr>
          <p:cNvPr id="26" name="矩形: 圆角 25"/>
          <p:cNvSpPr/>
          <p:nvPr/>
        </p:nvSpPr>
        <p:spPr>
          <a:xfrm>
            <a:off x="7630764" y="4009291"/>
            <a:ext cx="1695450" cy="772447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/>
              <a:t>三点半课堂           </a:t>
            </a:r>
            <a:r>
              <a:rPr lang="zh-CN" altLang="en-US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粘土手作体验</a:t>
            </a:r>
            <a:r>
              <a:rPr lang="en-US" altLang="zh-CN" dirty="0"/>
              <a:t>2</a:t>
            </a:r>
            <a:r>
              <a:rPr lang="zh-CN" altLang="en-US" dirty="0"/>
              <a:t>场</a:t>
            </a:r>
            <a:endParaRPr lang="zh-CN" altLang="en-US" dirty="0"/>
          </a:p>
          <a:p>
            <a:pPr algn="ctr"/>
            <a:endParaRPr lang="zh-CN" altLang="en-US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2662059" y="4027644"/>
            <a:ext cx="1952320" cy="80417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三点半课堂</a:t>
            </a:r>
            <a:endParaRPr lang="en-US" altLang="zh-CN" dirty="0"/>
          </a:p>
          <a:p>
            <a:pPr algn="ctr"/>
            <a:r>
              <a:rPr lang="zh-CN" altLang="en-US" dirty="0"/>
              <a:t>儿童乐园 </a:t>
            </a:r>
            <a:endParaRPr lang="en-US" altLang="zh-CN" dirty="0"/>
          </a:p>
          <a:p>
            <a:pPr algn="ctr"/>
            <a:r>
              <a:rPr lang="en-US" altLang="zh-CN" dirty="0"/>
              <a:t>2</a:t>
            </a:r>
            <a:r>
              <a:rPr lang="zh-CN" altLang="en-US" dirty="0"/>
              <a:t>场            </a:t>
            </a:r>
            <a:endParaRPr lang="zh-CN" altLang="en-US" dirty="0"/>
          </a:p>
        </p:txBody>
      </p:sp>
      <p:sp>
        <p:nvSpPr>
          <p:cNvPr id="28" name="空心弧 27"/>
          <p:cNvSpPr/>
          <p:nvPr/>
        </p:nvSpPr>
        <p:spPr>
          <a:xfrm rot="10800000">
            <a:off x="2606109" y="3689908"/>
            <a:ext cx="2209190" cy="278598"/>
          </a:xfrm>
          <a:prstGeom prst="blockArc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2729065" y="5312220"/>
            <a:ext cx="1952320" cy="54435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龙虾夜宴</a:t>
            </a:r>
            <a:endParaRPr lang="en-US" altLang="zh-CN" dirty="0"/>
          </a:p>
          <a:p>
            <a:pPr algn="ctr"/>
            <a:r>
              <a:rPr lang="en-US" altLang="zh-CN" dirty="0"/>
              <a:t>2</a:t>
            </a:r>
            <a:r>
              <a:rPr lang="zh-CN" altLang="en-US" dirty="0"/>
              <a:t>场              </a:t>
            </a:r>
            <a:endParaRPr lang="zh-CN" altLang="en-US" dirty="0"/>
          </a:p>
        </p:txBody>
      </p:sp>
      <p:sp>
        <p:nvSpPr>
          <p:cNvPr id="30" name="矩形: 圆角 29"/>
          <p:cNvSpPr/>
          <p:nvPr/>
        </p:nvSpPr>
        <p:spPr>
          <a:xfrm>
            <a:off x="5179914" y="5286480"/>
            <a:ext cx="1952320" cy="54435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广场舞大赛</a:t>
            </a:r>
            <a:endParaRPr lang="en-US" altLang="zh-CN" dirty="0"/>
          </a:p>
          <a:p>
            <a:pPr algn="ctr"/>
            <a:r>
              <a:rPr lang="en-US" altLang="zh-CN" dirty="0"/>
              <a:t>3</a:t>
            </a:r>
            <a:r>
              <a:rPr lang="zh-CN" altLang="en-US" dirty="0"/>
              <a:t>场</a:t>
            </a:r>
            <a:endParaRPr lang="en-US" altLang="zh-CN" dirty="0"/>
          </a:p>
        </p:txBody>
      </p:sp>
      <p:sp>
        <p:nvSpPr>
          <p:cNvPr id="31" name="矩形: 圆角 30"/>
          <p:cNvSpPr/>
          <p:nvPr/>
        </p:nvSpPr>
        <p:spPr>
          <a:xfrm>
            <a:off x="7539966" y="5312220"/>
            <a:ext cx="1952320" cy="54435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真人娃娃机</a:t>
            </a:r>
            <a:endParaRPr lang="en-US" altLang="zh-CN" dirty="0"/>
          </a:p>
          <a:p>
            <a:pPr algn="ctr"/>
            <a:r>
              <a:rPr lang="en-US" altLang="zh-CN" dirty="0"/>
              <a:t>2</a:t>
            </a:r>
            <a:r>
              <a:rPr lang="zh-CN" altLang="en-US" dirty="0"/>
              <a:t>场</a:t>
            </a:r>
            <a:endParaRPr lang="en-US" altLang="zh-CN" dirty="0"/>
          </a:p>
        </p:txBody>
      </p:sp>
      <p:sp>
        <p:nvSpPr>
          <p:cNvPr id="32" name="矩形: 圆角 31"/>
          <p:cNvSpPr/>
          <p:nvPr/>
        </p:nvSpPr>
        <p:spPr>
          <a:xfrm>
            <a:off x="9896780" y="5286481"/>
            <a:ext cx="1952320" cy="54435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草坪电影院</a:t>
            </a:r>
            <a:endParaRPr lang="en-US" altLang="zh-CN" dirty="0"/>
          </a:p>
          <a:p>
            <a:pPr algn="ctr"/>
            <a:r>
              <a:rPr lang="en-US" altLang="zh-CN" dirty="0"/>
              <a:t>1</a:t>
            </a:r>
            <a:r>
              <a:rPr lang="zh-CN" altLang="en-US" dirty="0"/>
              <a:t>场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>
            <a:off x="2390775" y="3352798"/>
            <a:ext cx="0" cy="256222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1155817" y="409680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下午场活动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1440025" y="537311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晚场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4812951" y="1127068"/>
            <a:ext cx="325762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月整场活动主线图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1162050" y="2506412"/>
            <a:ext cx="0" cy="365626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110947" y="5415120"/>
            <a:ext cx="963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/>
              <a:t>5000</a:t>
            </a:r>
            <a:r>
              <a:rPr lang="zh-CN" altLang="en-US" sz="800" dirty="0"/>
              <a:t>元一场标准，预计</a:t>
            </a:r>
            <a:r>
              <a:rPr lang="en-US" altLang="zh-CN" sz="800" dirty="0"/>
              <a:t>40000</a:t>
            </a:r>
            <a:r>
              <a:rPr lang="zh-CN" altLang="en-US" sz="800" dirty="0"/>
              <a:t>元</a:t>
            </a:r>
            <a:endParaRPr lang="zh-CN" altLang="en-US" sz="800" dirty="0"/>
          </a:p>
        </p:txBody>
      </p:sp>
      <p:sp>
        <p:nvSpPr>
          <p:cNvPr id="44" name="文本框 43"/>
          <p:cNvSpPr txBox="1"/>
          <p:nvPr/>
        </p:nvSpPr>
        <p:spPr>
          <a:xfrm>
            <a:off x="131580" y="221559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预计费用</a:t>
            </a:r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148606" y="4136695"/>
            <a:ext cx="963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/>
              <a:t>5000</a:t>
            </a:r>
            <a:r>
              <a:rPr lang="zh-CN" altLang="en-US" sz="800" dirty="0"/>
              <a:t>元一场标准，预计</a:t>
            </a:r>
            <a:r>
              <a:rPr lang="en-US" altLang="zh-CN" sz="800" dirty="0"/>
              <a:t>40000</a:t>
            </a:r>
            <a:r>
              <a:rPr lang="zh-CN" altLang="en-US" sz="800" dirty="0"/>
              <a:t>元</a:t>
            </a:r>
            <a:endParaRPr lang="zh-CN" altLang="en-US" sz="800" dirty="0"/>
          </a:p>
        </p:txBody>
      </p:sp>
      <p:sp>
        <p:nvSpPr>
          <p:cNvPr id="47" name="文本框 46"/>
          <p:cNvSpPr txBox="1"/>
          <p:nvPr/>
        </p:nvSpPr>
        <p:spPr>
          <a:xfrm>
            <a:off x="195614" y="2842329"/>
            <a:ext cx="963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/>
              <a:t>25000</a:t>
            </a:r>
            <a:r>
              <a:rPr lang="zh-CN" altLang="en-US" sz="800" dirty="0"/>
              <a:t>元周标准，预计</a:t>
            </a:r>
            <a:r>
              <a:rPr lang="en-US" altLang="zh-CN" sz="800" dirty="0"/>
              <a:t>100000</a:t>
            </a:r>
            <a:r>
              <a:rPr lang="zh-CN" altLang="en-US" sz="800" dirty="0"/>
              <a:t>元</a:t>
            </a:r>
            <a:endParaRPr lang="zh-CN" alt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16726" t="1996" r="9736" b="1647"/>
          <a:stretch>
            <a:fillRect/>
          </a:stretch>
        </p:blipFill>
        <p:spPr>
          <a:xfrm rot="16200000">
            <a:off x="2819400" y="-2559685"/>
            <a:ext cx="6551930" cy="1197673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7315" y="153035"/>
            <a:ext cx="11938000" cy="655129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05510" y="1663065"/>
            <a:ext cx="10443885" cy="34397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4400" b="1" dirty="0">
                <a:solidFill>
                  <a:srgbClr val="4FD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关于夏天，你最幸福的状态是什么？</a:t>
            </a:r>
            <a:endParaRPr lang="zh-CN" altLang="en-US" sz="4400" dirty="0">
              <a:solidFill>
                <a:srgbClr val="4FD4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——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空调、wifi？！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不！在</a:t>
            </a:r>
            <a:r>
              <a:rPr lang="en-US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XXXX</a:t>
            </a:r>
            <a:endParaRPr lang="en-US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带你</a:t>
            </a:r>
            <a:r>
              <a:rPr lang="zh-CN" altLang="en-US" sz="4800" b="1" u="sng" dirty="0">
                <a:solidFill>
                  <a:srgbClr val="4FD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体验什么是夏天最幸福的时刻！！</a:t>
            </a:r>
            <a:endParaRPr lang="zh-CN" altLang="en-US" sz="4800" b="1" u="sng" dirty="0">
              <a:solidFill>
                <a:srgbClr val="4FD4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3172" r="9054"/>
          <a:stretch>
            <a:fillRect/>
          </a:stretch>
        </p:blipFill>
        <p:spPr>
          <a:xfrm rot="16200000">
            <a:off x="2825115" y="-2555240"/>
            <a:ext cx="6541770" cy="119684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7315" y="153035"/>
            <a:ext cx="11973560" cy="655129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80442" y="1823085"/>
            <a:ext cx="8427307" cy="3142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冰西瓜、打水仗、吃雪糕、冲浪</a:t>
            </a:r>
            <a:endParaRPr lang="zh-CN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 marL="22225" algn="ctr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如今，让我们通过真正的寻夏之旅，用欢乐激起夏日的浪花 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marL="22225" algn="ctr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 </a:t>
            </a:r>
            <a:r>
              <a:rPr lang="zh-CN" altLang="en-US" sz="3600" b="1" u="sng" dirty="0">
                <a:solidFill>
                  <a:srgbClr val="4FD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赴一场夏日破暑计划</a:t>
            </a:r>
            <a:endParaRPr lang="zh-CN" altLang="en-US" sz="3600" b="1" u="sng" dirty="0">
              <a:solidFill>
                <a:srgbClr val="4FD4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marL="22225" algn="ctr">
              <a:lnSpc>
                <a:spcPct val="130000"/>
              </a:lnSpc>
            </a:pPr>
            <a:r>
              <a:rPr lang="zh-CN" altLang="en-US" sz="3600" b="1" u="sng" dirty="0">
                <a:solidFill>
                  <a:srgbClr val="4FD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玩转一夏</a:t>
            </a:r>
            <a:endParaRPr lang="zh-CN" altLang="en-US" sz="3600" b="1" u="sng" dirty="0">
              <a:solidFill>
                <a:srgbClr val="4FD4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marL="22225" algn="ctr">
              <a:lnSpc>
                <a:spcPct val="130000"/>
              </a:lnSpc>
            </a:pPr>
            <a:r>
              <a:rPr lang="en-US" altLang="zh-CN" sz="3600" b="1" u="sng" dirty="0">
                <a:solidFill>
                  <a:srgbClr val="4FD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XXXX</a:t>
            </a: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在这个酣畅淋漓的季节期待</a:t>
            </a:r>
            <a:r>
              <a:rPr lang="zh-CN" altLang="en-US" sz="3600" b="1" u="sng" dirty="0">
                <a:solidFill>
                  <a:srgbClr val="4FD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与你燃爆全城！</a:t>
            </a:r>
            <a:endParaRPr lang="zh-CN" altLang="en-US" sz="3600" b="1" u="sng" dirty="0">
              <a:solidFill>
                <a:srgbClr val="4FD4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3770" y="210820"/>
            <a:ext cx="8572500" cy="64363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35" y="210820"/>
            <a:ext cx="8573135" cy="64363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13030" y="142875"/>
            <a:ext cx="11937365" cy="657352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/>
              <a:t>c</a:t>
            </a:r>
            <a:endParaRPr lang="en-US" altLang="zh-CN"/>
          </a:p>
        </p:txBody>
      </p:sp>
      <p:sp>
        <p:nvSpPr>
          <p:cNvPr id="23" name="标题 1"/>
          <p:cNvSpPr txBox="1"/>
          <p:nvPr/>
        </p:nvSpPr>
        <p:spPr>
          <a:xfrm>
            <a:off x="914400" y="842010"/>
            <a:ext cx="5601970" cy="83820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6600" b="1" u="sng" dirty="0">
                <a:solidFill>
                  <a:srgbClr val="4FD4FF"/>
                </a:solidFill>
                <a:effectLst/>
                <a:latin typeface="华文宋体" panose="02010600040101010101" charset="-122"/>
                <a:ea typeface="华文宋体" panose="02010600040101010101" charset="-122"/>
              </a:rPr>
              <a:t>RIGINALITY</a:t>
            </a:r>
            <a:endParaRPr lang="en-US" altLang="zh-CN" sz="6600" b="1" u="sng" dirty="0">
              <a:solidFill>
                <a:srgbClr val="4FD4FF"/>
              </a:solidFill>
              <a:effectLst/>
              <a:latin typeface="华文宋体" panose="02010600040101010101" charset="-122"/>
              <a:ea typeface="华文宋体" panose="0201060004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46602" y="1680500"/>
            <a:ext cx="18084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创意设想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14400" y="2761615"/>
            <a:ext cx="10068560" cy="2861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通过打造一场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“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吃喝玩乐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”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的夏日行动，打响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“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破暑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”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的口号</a:t>
            </a:r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 u="sng">
                <a:solidFill>
                  <a:srgbClr val="4FD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通过一场场畅酣淋漓的活动，玩转最纳凉的夏日色彩</a:t>
            </a:r>
            <a:endParaRPr lang="zh-CN" altLang="en-US" sz="3200" b="1" u="sng">
              <a:solidFill>
                <a:srgbClr val="4FD4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 u="sng">
                <a:solidFill>
                  <a:srgbClr val="4FD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治愈枯燥闷热的都市生活</a:t>
            </a:r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让每个身处城市生活者在</a:t>
            </a:r>
            <a:r>
              <a:rPr lang="zh-CN" altLang="en-US" sz="32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繁华中呼吸自然，在自然里享受夏趣</a:t>
            </a:r>
            <a:endParaRPr lang="zh-CN" altLang="en-US" sz="3200" b="1" u="sng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l="2298" t="11213" b="24305"/>
          <a:stretch>
            <a:fillRect/>
          </a:stretch>
        </p:blipFill>
        <p:spPr>
          <a:xfrm>
            <a:off x="175260" y="643890"/>
            <a:ext cx="11840845" cy="55708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0810" y="572770"/>
            <a:ext cx="11885930" cy="571373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/>
              <a:t>c</a:t>
            </a:r>
            <a:endParaRPr lang="en-US" altLang="zh-CN"/>
          </a:p>
        </p:txBody>
      </p:sp>
      <p:sp>
        <p:nvSpPr>
          <p:cNvPr id="13" name="椭圆 12"/>
          <p:cNvSpPr/>
          <p:nvPr/>
        </p:nvSpPr>
        <p:spPr>
          <a:xfrm>
            <a:off x="-54610" y="2722880"/>
            <a:ext cx="1411605" cy="1411605"/>
          </a:xfrm>
          <a:prstGeom prst="ellipse">
            <a:avLst/>
          </a:prstGeom>
          <a:solidFill>
            <a:srgbClr val="4FD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3798570" y="1780540"/>
            <a:ext cx="0" cy="3716655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2148840" y="1772920"/>
            <a:ext cx="1212850" cy="3745230"/>
            <a:chOff x="1108" y="1301"/>
            <a:chExt cx="1910" cy="5898"/>
          </a:xfrm>
        </p:grpSpPr>
        <p:sp>
          <p:nvSpPr>
            <p:cNvPr id="17" name="文本框 16"/>
            <p:cNvSpPr txBox="1"/>
            <p:nvPr/>
          </p:nvSpPr>
          <p:spPr>
            <a:xfrm>
              <a:off x="1108" y="1479"/>
              <a:ext cx="1887" cy="57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6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活动</a:t>
              </a:r>
              <a:r>
                <a:rPr lang="zh-CN" altLang="en-US" sz="6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概况</a:t>
              </a:r>
              <a:endPara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327" y="1301"/>
              <a:ext cx="1691" cy="5876"/>
            </a:xfrm>
            <a:prstGeom prst="rect">
              <a:avLst/>
            </a:prstGeom>
            <a:noFill/>
            <a:ln w="41275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046855" y="2535555"/>
            <a:ext cx="7688580" cy="1974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活动主题：</a:t>
            </a:r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夏日破暑计划主题</a:t>
            </a:r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月主题活动       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l">
              <a:lnSpc>
                <a:spcPct val="17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活动时间：</a:t>
            </a:r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2023</a:t>
            </a: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月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l">
              <a:lnSpc>
                <a:spcPct val="17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活动地点：售楼处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905" y="-635"/>
            <a:ext cx="12219940" cy="683196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61360" y="2544657"/>
            <a:ext cx="566928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algn="ctr">
              <a:buNone/>
            </a:pPr>
            <a:r>
              <a:rPr lang="zh-CN" alt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周末主题活动</a:t>
            </a:r>
            <a:endParaRPr lang="zh-CN" alt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24835" y="3799205"/>
            <a:ext cx="596646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X</a:t>
            </a:r>
            <a:r>
              <a:rPr lang="zh-CN" altLang="en-US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X</a:t>
            </a:r>
            <a:r>
              <a:rPr lang="zh-CN" altLang="en-US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日</a:t>
            </a:r>
            <a:r>
              <a:rPr lang="en-US" altLang="zh-CN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-X</a:t>
            </a:r>
            <a:r>
              <a:rPr lang="zh-CN" altLang="zh-CN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X</a:t>
            </a:r>
            <a:r>
              <a:rPr lang="zh-CN" altLang="en-US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日：冰临城夏</a:t>
            </a:r>
            <a:endParaRPr lang="zh-CN" altLang="en-US" sz="240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月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日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-X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月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日：缤纷水果</a:t>
            </a:r>
            <a:endParaRPr lang="zh-CN" altLang="en-US" sz="2400" kern="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月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日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-X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月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日：上天入海</a:t>
            </a:r>
            <a:endParaRPr lang="zh-CN" altLang="en-US" sz="2400" kern="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月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日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-X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月</a:t>
            </a:r>
            <a:r>
              <a:rPr lang="en-US" altLang="zh-CN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X</a:t>
            </a:r>
            <a:r>
              <a:rPr lang="zh-CN" altLang="en-US" sz="24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日：限时夏日</a:t>
            </a:r>
            <a:endParaRPr lang="zh-CN" altLang="en-US" sz="2400" kern="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815340" y="374353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t="7765" b="8521"/>
          <a:stretch>
            <a:fillRect/>
          </a:stretch>
        </p:blipFill>
        <p:spPr>
          <a:xfrm>
            <a:off x="29210" y="27940"/>
            <a:ext cx="12132945" cy="680212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720465" y="1054735"/>
            <a:ext cx="4749165" cy="4749165"/>
          </a:xfrm>
          <a:prstGeom prst="ellipse">
            <a:avLst/>
          </a:prstGeom>
          <a:solidFill>
            <a:srgbClr val="00B0F0">
              <a:alpha val="31000"/>
            </a:srgb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4152265" y="2576830"/>
            <a:ext cx="38881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冰临城夏</a:t>
            </a:r>
            <a:endParaRPr lang="zh-CN" altLang="en-US" sz="6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sp>
        <p:nvSpPr>
          <p:cNvPr id="9" name="文本框 20"/>
          <p:cNvSpPr txBox="1"/>
          <p:nvPr>
            <p:custDataLst>
              <p:tags r:id="rId2"/>
            </p:custDataLst>
          </p:nvPr>
        </p:nvSpPr>
        <p:spPr>
          <a:xfrm>
            <a:off x="-1264" y="415745"/>
            <a:ext cx="2699778" cy="523220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月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日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-X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月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日</a:t>
            </a:r>
            <a:endParaRPr lang="zh-CN" altLang="en-US" sz="2800" kern="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905" y="563245"/>
            <a:ext cx="5846445" cy="764540"/>
            <a:chOff x="-3" y="887"/>
            <a:chExt cx="9207" cy="1204"/>
          </a:xfrm>
        </p:grpSpPr>
        <p:sp>
          <p:nvSpPr>
            <p:cNvPr id="3" name="矩形 2"/>
            <p:cNvSpPr/>
            <p:nvPr/>
          </p:nvSpPr>
          <p:spPr>
            <a:xfrm>
              <a:off x="-3" y="887"/>
              <a:ext cx="9207" cy="1204"/>
            </a:xfrm>
            <a:prstGeom prst="rect">
              <a:avLst/>
            </a:prstGeom>
            <a:solidFill>
              <a:srgbClr val="4FD4FF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70" y="1029"/>
              <a:ext cx="5728" cy="9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R="0" indent="0" algn="ctr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  <a:cs typeface="方正大标宋简体" panose="02010601030101010101" charset="-122"/>
                  <a:sym typeface="+mn-ea"/>
                </a:rPr>
                <a:t>XXXX8</a:t>
              </a:r>
              <a:r>
                <a:rPr lang="zh-CN" altLang="en-US" sz="3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  <a:cs typeface="方正大标宋简体" panose="02010601030101010101" charset="-122"/>
                  <a:sym typeface="+mn-ea"/>
                </a:rPr>
                <a:t>月主题活动</a:t>
              </a:r>
              <a:endParaRPr lang="zh-CN" altLang="en-US" sz="32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endParaRPr>
            </a:p>
          </p:txBody>
        </p:sp>
      </p:grpSp>
      <p:graphicFrame>
        <p:nvGraphicFramePr>
          <p:cNvPr id="2" name="表格 1"/>
          <p:cNvGraphicFramePr/>
          <p:nvPr/>
        </p:nvGraphicFramePr>
        <p:xfrm>
          <a:off x="161290" y="1815465"/>
          <a:ext cx="11784330" cy="3422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9180"/>
                <a:gridCol w="2566035"/>
                <a:gridCol w="2374900"/>
                <a:gridCol w="4514215"/>
              </a:tblGrid>
              <a:tr h="5873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时间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时间节点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区域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内容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</a:tr>
              <a:tr h="478790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月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日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-X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月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日</a:t>
                      </a:r>
                      <a:endParaRPr lang="zh-CN" altLang="en-US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8:30-9:00</a:t>
                      </a:r>
                      <a:endParaRPr lang="en-US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入口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签到、</a:t>
                      </a:r>
                      <a:r>
                        <a:rPr lang="zh-CN" altLang="en-US" sz="200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sym typeface="+mn-ea"/>
                        </a:rPr>
                        <a:t>每人领取一个西瓜</a:t>
                      </a:r>
                      <a:endParaRPr lang="zh-CN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155"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9:00-9:30</a:t>
                      </a:r>
                      <a:endParaRPr lang="en-US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品鉴区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茶歇品鉴</a:t>
                      </a:r>
                      <a:endParaRPr lang="zh-CN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520">
                <a:tc vMerge="1"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9:30-17:00</a:t>
                      </a:r>
                      <a:endParaRPr lang="en-US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凿冰取钱区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sym typeface="+mn-ea"/>
                        </a:rPr>
                        <a:t>来宾需用冰锥挖凿来获得钱币</a:t>
                      </a:r>
                      <a:endParaRPr lang="zh-CN" altLang="en-US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雕西瓜区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  <a:sym typeface="+mn-ea"/>
                        </a:rPr>
                        <a:t>来宾互动体验雕西瓜</a:t>
                      </a:r>
                      <a:endParaRPr lang="zh-CN" altLang="en-US" sz="200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  <a:sym typeface="+mn-ea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1385">
                <a:tc vMerge="1">
                  <a:tcPr/>
                </a:tc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玩水区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  <a:sym typeface="+mn-ea"/>
                        </a:rPr>
                        <a:t>放置几个小型泳池及水枪道具，可通过组织不同队伍进行水仗游戏</a:t>
                      </a:r>
                      <a:endParaRPr lang="zh-CN" altLang="en-US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  <a:sym typeface="+mn-ea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14030"/>
          <a:stretch>
            <a:fillRect/>
          </a:stretch>
        </p:blipFill>
        <p:spPr>
          <a:xfrm>
            <a:off x="116205" y="144145"/>
            <a:ext cx="5708015" cy="44196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6205" y="5112385"/>
            <a:ext cx="10409555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6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现场大片的西瓜或被</a:t>
            </a:r>
            <a:r>
              <a:rPr lang="en-US" altLang="zh-CN">
                <a:latin typeface="方正大标宋简体" panose="02010601030101010101" charset="-122"/>
                <a:ea typeface="方正大标宋简体" panose="02010601030101010101" charset="-122"/>
              </a:rPr>
              <a:t>“</a:t>
            </a: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藏</a:t>
            </a:r>
            <a:r>
              <a:rPr lang="en-US" altLang="zh-CN">
                <a:latin typeface="方正大标宋简体" panose="02010601030101010101" charset="-122"/>
                <a:ea typeface="方正大标宋简体" panose="02010601030101010101" charset="-122"/>
              </a:rPr>
              <a:t>”</a:t>
            </a: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在冰块里的或者被泡在冰水中等着现场来宾迟掉或者打包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60000"/>
              </a:lnSpc>
            </a:pPr>
            <a:r>
              <a:rPr lang="zh-CN" altLang="en-US" u="sng">
                <a:latin typeface="方正大标宋简体" panose="02010601030101010101" charset="-122"/>
                <a:ea typeface="方正大标宋简体" panose="02010601030101010101" charset="-122"/>
              </a:rPr>
              <a:t>备注：现场前来签到的嘉宾均可</a:t>
            </a:r>
            <a:r>
              <a:rPr lang="en-US" altLang="zh-CN" u="sng">
                <a:latin typeface="方正大标宋简体" panose="02010601030101010101" charset="-122"/>
                <a:ea typeface="方正大标宋简体" panose="02010601030101010101" charset="-122"/>
              </a:rPr>
              <a:t>0</a:t>
            </a:r>
            <a:r>
              <a:rPr lang="zh-CN" altLang="en-US" u="sng">
                <a:latin typeface="方正大标宋简体" panose="02010601030101010101" charset="-122"/>
                <a:ea typeface="方正大标宋简体" panose="02010601030101010101" charset="-122"/>
              </a:rPr>
              <a:t>元抱西瓜回家</a:t>
            </a:r>
            <a:endParaRPr lang="zh-CN" altLang="en-US" u="sng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095" y="144145"/>
            <a:ext cx="6599555" cy="44196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77165" y="4674870"/>
            <a:ext cx="4187825" cy="656590"/>
            <a:chOff x="110" y="8701"/>
            <a:chExt cx="8559" cy="1122"/>
          </a:xfrm>
        </p:grpSpPr>
        <p:sp>
          <p:nvSpPr>
            <p:cNvPr id="10" name="矩形 9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0</a:t>
              </a:r>
              <a:r>
                <a:rPr lang="zh-CN" altLang="en-US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元西瓜抱回家</a:t>
              </a:r>
              <a:endParaRPr lang="zh-CN" altLang="en-US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77165" y="5080000"/>
            <a:ext cx="104095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现场可放置专属西瓜的互动艺术，来宾在此可体验雕西瓜，感受西瓜的另一种指尖艺术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6050" y="156210"/>
            <a:ext cx="11821795" cy="4187190"/>
            <a:chOff x="142" y="180"/>
            <a:chExt cx="18617" cy="659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2" y="180"/>
              <a:ext cx="9848" cy="6594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68" y="180"/>
              <a:ext cx="8791" cy="659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77165" y="4674870"/>
            <a:ext cx="4187825" cy="656590"/>
            <a:chOff x="110" y="8701"/>
            <a:chExt cx="8559" cy="1122"/>
          </a:xfrm>
        </p:grpSpPr>
        <p:sp>
          <p:nvSpPr>
            <p:cNvPr id="9" name="矩形 8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雕西瓜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69545" y="5290185"/>
            <a:ext cx="1040955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现场除了冰镇西瓜的甜蜜清凉，还有无限惊喜奖品等你来敲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现场放置巨大冰块，里面分别冰镇着不同数额的钱币，来宾需用冰锥挖凿来获得钱币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rgbClr val="FF0000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备注：来宾需通过现场道具：冰锥，挖凿获得的才算数</a:t>
            </a:r>
            <a:endParaRPr lang="zh-CN" altLang="en-US" b="1" u="sng">
              <a:solidFill>
                <a:srgbClr val="FF0000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7165" y="4605020"/>
            <a:ext cx="4187825" cy="656590"/>
            <a:chOff x="110" y="8701"/>
            <a:chExt cx="8559" cy="1122"/>
          </a:xfrm>
        </p:grpSpPr>
        <p:sp>
          <p:nvSpPr>
            <p:cNvPr id="9" name="矩形 8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凿冰取钱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485" y="234315"/>
            <a:ext cx="6281420" cy="41814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615" y="234315"/>
            <a:ext cx="6267450" cy="4181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635" y="191770"/>
            <a:ext cx="6267450" cy="41814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795" y="191770"/>
            <a:ext cx="6267450" cy="41814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8915" y="5489575"/>
            <a:ext cx="8670925" cy="11703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夏天到了，喜欢玩水是每一个城市青年的向往！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如今，</a:t>
            </a:r>
            <a:r>
              <a:rPr lang="en-US" altLang="zh-CN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XX</a:t>
            </a: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为你打造专属的水世界，在欢乐与水花中感受童年般的清凉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现场放置几个小型泳池及水枪道具，可通过组织不同队伍进行水仗游戏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8915" y="4642485"/>
            <a:ext cx="5389880" cy="692720"/>
            <a:chOff x="-12" y="8521"/>
            <a:chExt cx="8813" cy="1291"/>
          </a:xfrm>
        </p:grpSpPr>
        <p:sp>
          <p:nvSpPr>
            <p:cNvPr id="8" name="矩形 7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76" y="8558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有趣的水 </a:t>
              </a:r>
              <a:r>
                <a:rPr lang="zh-CN" altLang="zh-CN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冰凉一夏</a:t>
              </a:r>
              <a:endParaRPr lang="zh-CN" altLang="zh-CN" sz="3600" b="1" u="sng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7285" y="-1905"/>
            <a:ext cx="8512810" cy="6848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17522" t="4421" r="28967" b="13098"/>
          <a:stretch>
            <a:fillRect/>
          </a:stretch>
        </p:blipFill>
        <p:spPr>
          <a:xfrm>
            <a:off x="1270" y="-1905"/>
            <a:ext cx="6560185" cy="687006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14300" y="184150"/>
            <a:ext cx="11962765" cy="6475730"/>
          </a:xfrm>
          <a:prstGeom prst="rect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335020" y="1045210"/>
            <a:ext cx="4749165" cy="4749165"/>
          </a:xfrm>
          <a:prstGeom prst="ellipse">
            <a:avLst/>
          </a:prstGeom>
          <a:solidFill>
            <a:srgbClr val="00B0F0">
              <a:alpha val="57000"/>
            </a:srgb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/>
          </a:p>
        </p:txBody>
      </p:sp>
      <p:sp>
        <p:nvSpPr>
          <p:cNvPr id="18" name="文本框 17"/>
          <p:cNvSpPr txBox="1"/>
          <p:nvPr/>
        </p:nvSpPr>
        <p:spPr>
          <a:xfrm>
            <a:off x="3335020" y="2866390"/>
            <a:ext cx="462216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缤纷水果</a:t>
            </a:r>
            <a:endParaRPr lang="zh-CN" altLang="en-US" sz="6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sp>
        <p:nvSpPr>
          <p:cNvPr id="19" name="文本框 20"/>
          <p:cNvSpPr txBox="1"/>
          <p:nvPr>
            <p:custDataLst>
              <p:tags r:id="rId3"/>
            </p:custDataLst>
          </p:nvPr>
        </p:nvSpPr>
        <p:spPr>
          <a:xfrm>
            <a:off x="-1264" y="415745"/>
            <a:ext cx="2699778" cy="523220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月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日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-X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月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日</a:t>
            </a:r>
            <a:endParaRPr lang="zh-CN" altLang="en-US" sz="2800" kern="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457326" y="3973407"/>
            <a:ext cx="83769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带领一众鲜果，致敬夏日大胃王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905" y="563245"/>
            <a:ext cx="5846445" cy="764540"/>
            <a:chOff x="-3" y="887"/>
            <a:chExt cx="9207" cy="1204"/>
          </a:xfrm>
        </p:grpSpPr>
        <p:sp>
          <p:nvSpPr>
            <p:cNvPr id="3" name="矩形 2"/>
            <p:cNvSpPr/>
            <p:nvPr/>
          </p:nvSpPr>
          <p:spPr>
            <a:xfrm>
              <a:off x="-3" y="887"/>
              <a:ext cx="9207" cy="1204"/>
            </a:xfrm>
            <a:prstGeom prst="rect">
              <a:avLst/>
            </a:prstGeom>
            <a:solidFill>
              <a:srgbClr val="4FD4FF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70" y="1029"/>
              <a:ext cx="5728" cy="9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R="0" indent="0" algn="ctr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  <a:cs typeface="方正大标宋简体" panose="02010601030101010101" charset="-122"/>
                  <a:sym typeface="+mn-ea"/>
                </a:rPr>
                <a:t>XXXX8</a:t>
              </a:r>
              <a:r>
                <a:rPr lang="zh-CN" altLang="en-US" sz="3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  <a:cs typeface="方正大标宋简体" panose="02010601030101010101" charset="-122"/>
                  <a:sym typeface="+mn-ea"/>
                </a:rPr>
                <a:t>月主题活动</a:t>
              </a:r>
              <a:endParaRPr lang="zh-CN" altLang="en-US" sz="32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endParaRPr>
            </a:p>
          </p:txBody>
        </p:sp>
      </p:grpSp>
      <p:graphicFrame>
        <p:nvGraphicFramePr>
          <p:cNvPr id="2" name="表格 1"/>
          <p:cNvGraphicFramePr/>
          <p:nvPr/>
        </p:nvGraphicFramePr>
        <p:xfrm>
          <a:off x="161290" y="1686560"/>
          <a:ext cx="11870055" cy="417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5580"/>
                <a:gridCol w="2737485"/>
                <a:gridCol w="2656840"/>
                <a:gridCol w="3740150"/>
              </a:tblGrid>
              <a:tr h="6915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时间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时间节点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区域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内容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</a:tr>
              <a:tr h="563880">
                <a:tc rowSpan="6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月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日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-X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月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日</a:t>
                      </a:r>
                      <a:endParaRPr lang="zh-CN" altLang="en-US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8:30-9:00</a:t>
                      </a:r>
                      <a:endParaRPr lang="en-US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入口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签到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245"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9:00-9:30</a:t>
                      </a:r>
                      <a:endParaRPr lang="en-US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品鉴区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鲜果品鉴</a:t>
                      </a:r>
                      <a:endParaRPr lang="zh-CN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245">
                <a:tc vMerge="1">
                  <a:tcPr/>
                </a:tc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9:30-17:00</a:t>
                      </a:r>
                      <a:endParaRPr 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比拼区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水果大胃王大赛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515"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制作区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拼果创意大赛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 vMerge="1">
                  <a:tcPr/>
                </a:tc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颁奖区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大胃王、创意大赛优胜者颁奖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880"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拍照区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合影留念</a:t>
                      </a:r>
                      <a:endParaRPr lang="zh-CN" altLang="en-US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83515" y="165735"/>
            <a:ext cx="11853545" cy="4063365"/>
            <a:chOff x="289" y="261"/>
            <a:chExt cx="18667" cy="6399"/>
          </a:xfrm>
        </p:grpSpPr>
        <p:grpSp>
          <p:nvGrpSpPr>
            <p:cNvPr id="12" name="组合 11"/>
            <p:cNvGrpSpPr/>
            <p:nvPr/>
          </p:nvGrpSpPr>
          <p:grpSpPr>
            <a:xfrm>
              <a:off x="9357" y="261"/>
              <a:ext cx="9599" cy="6399"/>
              <a:chOff x="3729" y="872"/>
              <a:chExt cx="15384" cy="10256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729" y="872"/>
                <a:ext cx="15384" cy="10256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89" y="1489"/>
                <a:ext cx="1546" cy="577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53" y="2110"/>
                <a:ext cx="857" cy="429"/>
              </a:xfrm>
              <a:prstGeom prst="rect">
                <a:avLst/>
              </a:prstGeom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289" y="262"/>
              <a:ext cx="9601" cy="6398"/>
              <a:chOff x="470" y="984"/>
              <a:chExt cx="15218" cy="10141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0" y="984"/>
                <a:ext cx="15218" cy="10141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/>
              <a:srcRect t="5359"/>
              <a:stretch>
                <a:fillRect/>
              </a:stretch>
            </p:blipFill>
            <p:spPr>
              <a:xfrm>
                <a:off x="1156" y="1532"/>
                <a:ext cx="1218" cy="546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/>
              <a:srcRect t="5359"/>
              <a:stretch>
                <a:fillRect/>
              </a:stretch>
            </p:blipFill>
            <p:spPr>
              <a:xfrm>
                <a:off x="1180" y="1864"/>
                <a:ext cx="1218" cy="546"/>
              </a:xfrm>
              <a:prstGeom prst="rect">
                <a:avLst/>
              </a:prstGeom>
            </p:spPr>
          </p:pic>
        </p:grpSp>
      </p:grpSp>
      <p:sp>
        <p:nvSpPr>
          <p:cNvPr id="14" name="文本框 13"/>
          <p:cNvSpPr txBox="1"/>
          <p:nvPr/>
        </p:nvSpPr>
        <p:spPr>
          <a:xfrm>
            <a:off x="180975" y="5335905"/>
            <a:ext cx="10890885" cy="865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现场来宾可在此体验品尝多汁的西瓜、爽口的苹果、鲜嫩的荔枝、香甜的香蕉、多汁味美的芒果……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琳琅满目的时令水果让您大呼过瘾。新力由多种水果带你领略异地风味的舌尖新体验。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-91791" y="4488815"/>
            <a:ext cx="5662646" cy="692720"/>
            <a:chOff x="-458" y="8521"/>
            <a:chExt cx="9259" cy="1291"/>
          </a:xfrm>
        </p:grpSpPr>
        <p:sp>
          <p:nvSpPr>
            <p:cNvPr id="16" name="矩形 15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-458" y="8565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600" b="1" u="sng" dirty="0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鲜果品鉴</a:t>
              </a:r>
              <a:endParaRPr lang="zh-CN" altLang="zh-CN" sz="3600" b="1" u="sng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endParaRPr>
            </a:p>
          </p:txBody>
        </p:sp>
      </p:grpSp>
    </p:spTree>
    <p:custDataLst>
      <p:tags r:id="rId6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69875" y="168275"/>
            <a:ext cx="11711305" cy="4484370"/>
            <a:chOff x="205" y="199"/>
            <a:chExt cx="18443" cy="70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014" y="199"/>
              <a:ext cx="10634" cy="706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" y="199"/>
              <a:ext cx="8778" cy="7062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269875" y="4876800"/>
            <a:ext cx="5389880" cy="692720"/>
            <a:chOff x="-12" y="8521"/>
            <a:chExt cx="8813" cy="1291"/>
          </a:xfrm>
        </p:grpSpPr>
        <p:sp>
          <p:nvSpPr>
            <p:cNvPr id="16" name="矩形 15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76" y="8558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水果大胃王大赛</a:t>
              </a:r>
              <a:endParaRPr lang="zh-CN" altLang="zh-CN" sz="3600" b="1" u="sng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69875" y="5625465"/>
            <a:ext cx="11711940" cy="865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现场举行吃瓜大赛，不仅有免费的西瓜可以吃，胃口够大，还能赢大奖回家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b="1" u="sng">
                <a:solidFill>
                  <a:srgbClr val="FF0000"/>
                </a:solidFill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游戏规则：现场每人面前放置一样数量的西瓜，在规定时间内，最先吃完者优胜（三名），要求瓜肉不掉落</a:t>
            </a:r>
            <a:endParaRPr lang="zh-CN" altLang="en-US" b="1" u="sng">
              <a:solidFill>
                <a:srgbClr val="FF0000"/>
              </a:solidFill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215900" y="5493385"/>
            <a:ext cx="117887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夏日炎炎，光吃西瓜当然还不够过瘾！，一场创意十足的水果拼盘及创意雕刻即将可上演，</a:t>
            </a:r>
            <a:endParaRPr lang="zh-CN" altLang="en-US" sz="2000" dirty="0">
              <a:solidFill>
                <a:schemeClr val="tx1"/>
              </a:solidFill>
              <a:effectLst/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现场十余种水果任您挑选，多种多样的造型随意搭配，</a:t>
            </a:r>
            <a:endParaRPr lang="zh-CN" altLang="en-US" sz="2000" dirty="0">
              <a:solidFill>
                <a:schemeClr val="tx1"/>
              </a:solidFill>
              <a:effectLst/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请尽情发挥您独有的想法，拼出专属于您的水果拼盘及造型。</a:t>
            </a:r>
            <a:endParaRPr lang="zh-CN" altLang="en-US" sz="2000" dirty="0">
              <a:solidFill>
                <a:schemeClr val="tx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0675" y="191770"/>
            <a:ext cx="11382375" cy="4360545"/>
            <a:chOff x="219" y="192"/>
            <a:chExt cx="17925" cy="686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 t="67039"/>
            <a:stretch>
              <a:fillRect/>
            </a:stretch>
          </p:blipFill>
          <p:spPr>
            <a:xfrm>
              <a:off x="4557" y="192"/>
              <a:ext cx="7029" cy="6867"/>
            </a:xfrm>
            <a:prstGeom prst="rect">
              <a:avLst/>
            </a:prstGeom>
          </p:spPr>
        </p:pic>
        <p:pic>
          <p:nvPicPr>
            <p:cNvPr id="3" name="图片 2" descr="01ad5f23d94dbafeee7df124029afa1caa9b47cf1c751-SO4n3m_fw6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86" y="192"/>
              <a:ext cx="6558" cy="6866"/>
            </a:xfrm>
            <a:prstGeom prst="rect">
              <a:avLst/>
            </a:prstGeom>
          </p:spPr>
        </p:pic>
        <p:pic>
          <p:nvPicPr>
            <p:cNvPr id="6" name="图片 5" descr="图片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" y="192"/>
              <a:ext cx="4338" cy="6866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292735" y="4670425"/>
            <a:ext cx="5389880" cy="692720"/>
            <a:chOff x="-12" y="8521"/>
            <a:chExt cx="8813" cy="1291"/>
          </a:xfrm>
        </p:grpSpPr>
        <p:sp>
          <p:nvSpPr>
            <p:cNvPr id="16" name="矩形 15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76" y="8558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拼果创意大赛</a:t>
              </a:r>
              <a:endParaRPr lang="zh-CN" altLang="zh-CN" sz="3600" b="1" u="sng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48920" y="141605"/>
            <a:ext cx="11600180" cy="4518025"/>
            <a:chOff x="260" y="311"/>
            <a:chExt cx="18268" cy="711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623" y="311"/>
              <a:ext cx="7905" cy="711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" y="311"/>
              <a:ext cx="10679" cy="7115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201295" y="5645785"/>
            <a:ext cx="11788775" cy="85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现场来宾通过发挥自己的想象，展示作品，由现场的来宾通过投票评比决胜出</a:t>
            </a:r>
            <a:r>
              <a:rPr lang="en-US" altLang="zh-CN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“</a:t>
            </a:r>
            <a:r>
              <a:rPr lang="zh-CN" altLang="en-US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水果最佳创意奖</a:t>
            </a:r>
            <a:r>
              <a:rPr lang="en-US" altLang="zh-CN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”</a:t>
            </a:r>
            <a:endParaRPr lang="en-US" altLang="zh-CN" sz="2000" dirty="0">
              <a:solidFill>
                <a:schemeClr val="tx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并对水果大胃王的优胜者进行颁奖，并获得奖品</a:t>
            </a:r>
            <a:endParaRPr lang="zh-CN" altLang="en-US" sz="2000" dirty="0">
              <a:solidFill>
                <a:schemeClr val="tx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08915" y="4838065"/>
            <a:ext cx="5389880" cy="692720"/>
            <a:chOff x="-12" y="8521"/>
            <a:chExt cx="8813" cy="1291"/>
          </a:xfrm>
        </p:grpSpPr>
        <p:sp>
          <p:nvSpPr>
            <p:cNvPr id="16" name="矩形 15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76" y="8558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水果大比拼颁奖</a:t>
              </a:r>
              <a:endParaRPr lang="zh-CN" altLang="zh-CN" sz="3600" b="1" u="sng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31839" t="10872" b="14919"/>
          <a:stretch>
            <a:fillRect/>
          </a:stretch>
        </p:blipFill>
        <p:spPr>
          <a:xfrm>
            <a:off x="-3175" y="-5715"/>
            <a:ext cx="8087360" cy="6851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26821" r="20260"/>
          <a:stretch>
            <a:fillRect/>
          </a:stretch>
        </p:blipFill>
        <p:spPr>
          <a:xfrm>
            <a:off x="5760085" y="-5715"/>
            <a:ext cx="6413500" cy="685228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14300" y="137160"/>
            <a:ext cx="11962765" cy="6475730"/>
          </a:xfrm>
          <a:prstGeom prst="rect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335020" y="1045210"/>
            <a:ext cx="4749165" cy="4749165"/>
          </a:xfrm>
          <a:prstGeom prst="ellipse">
            <a:avLst/>
          </a:prstGeom>
          <a:solidFill>
            <a:srgbClr val="00B0F0">
              <a:alpha val="46000"/>
            </a:srgb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/>
          </a:p>
        </p:txBody>
      </p:sp>
      <p:sp>
        <p:nvSpPr>
          <p:cNvPr id="4" name="文本框 20"/>
          <p:cNvSpPr txBox="1"/>
          <p:nvPr>
            <p:custDataLst>
              <p:tags r:id="rId3"/>
            </p:custDataLst>
          </p:nvPr>
        </p:nvSpPr>
        <p:spPr>
          <a:xfrm>
            <a:off x="-1264" y="415745"/>
            <a:ext cx="2699778" cy="523220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月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日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-X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月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日</a:t>
            </a:r>
            <a:endParaRPr lang="zh-CN" altLang="en-US" sz="2800" kern="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77845" y="3589020"/>
            <a:ext cx="52641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带领一众捕鱼达人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algn="ctr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开启一场热气球之旅，刷新城市的新高度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65550" y="2482215"/>
            <a:ext cx="38881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上天入海</a:t>
            </a:r>
            <a:endParaRPr lang="zh-CN" altLang="en-US" sz="6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905" y="563245"/>
            <a:ext cx="5846445" cy="764540"/>
            <a:chOff x="-3" y="887"/>
            <a:chExt cx="9207" cy="1204"/>
          </a:xfrm>
        </p:grpSpPr>
        <p:sp>
          <p:nvSpPr>
            <p:cNvPr id="3" name="矩形 2"/>
            <p:cNvSpPr/>
            <p:nvPr/>
          </p:nvSpPr>
          <p:spPr>
            <a:xfrm>
              <a:off x="-3" y="887"/>
              <a:ext cx="9207" cy="1204"/>
            </a:xfrm>
            <a:prstGeom prst="rect">
              <a:avLst/>
            </a:prstGeom>
            <a:solidFill>
              <a:srgbClr val="4FD4FF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70" y="1029"/>
              <a:ext cx="5728" cy="9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R="0" indent="0" algn="ctr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  <a:cs typeface="方正大标宋简体" panose="02010601030101010101" charset="-122"/>
                  <a:sym typeface="+mn-ea"/>
                </a:rPr>
                <a:t>XXXX8</a:t>
              </a:r>
              <a:r>
                <a:rPr lang="zh-CN" altLang="en-US" sz="3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  <a:cs typeface="方正大标宋简体" panose="02010601030101010101" charset="-122"/>
                  <a:sym typeface="+mn-ea"/>
                </a:rPr>
                <a:t>月主题活动</a:t>
              </a:r>
              <a:endParaRPr lang="zh-CN" altLang="en-US" sz="32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endParaRPr>
            </a:p>
          </p:txBody>
        </p:sp>
      </p:grpSp>
      <p:graphicFrame>
        <p:nvGraphicFramePr>
          <p:cNvPr id="2" name="表格 1"/>
          <p:cNvGraphicFramePr/>
          <p:nvPr/>
        </p:nvGraphicFramePr>
        <p:xfrm>
          <a:off x="161290" y="1815465"/>
          <a:ext cx="11870055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5580"/>
                <a:gridCol w="2737485"/>
                <a:gridCol w="2656840"/>
                <a:gridCol w="3740150"/>
              </a:tblGrid>
              <a:tr h="6915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时间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时间节点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区域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800" b="1">
                          <a:solidFill>
                            <a:schemeClr val="bg1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内容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D4FF"/>
                    </a:solidFill>
                  </a:tcPr>
                </a:tc>
              </a:tr>
              <a:tr h="563880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月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日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-X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月</a:t>
                      </a:r>
                      <a:r>
                        <a:rPr lang="en-US" altLang="zh-CN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X</a:t>
                      </a: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日</a:t>
                      </a:r>
                      <a:endParaRPr lang="zh-CN" altLang="en-US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8:30-9:00</a:t>
                      </a:r>
                      <a:endParaRPr lang="en-US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入口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签到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245"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9:00-9:30</a:t>
                      </a:r>
                      <a:endParaRPr lang="en-US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品鉴区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茶歇品鉴</a:t>
                      </a:r>
                      <a:endParaRPr lang="zh-CN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245">
                <a:tc vMerge="1">
                  <a:tcPr/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9:30-17:00</a:t>
                      </a:r>
                      <a:endParaRPr 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金鱼捕捞区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小朋友捕捞金鱼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515"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真人版捕鱼达人区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  <a:sym typeface="+mn-ea"/>
                        </a:rPr>
                        <a:t>限时捕鱼，捕多少送多少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  <a:sym typeface="+mn-ea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 vMerge="1">
                  <a:tcPr/>
                </a:tc>
                <a:tc vMerge="1"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</a:rPr>
                        <a:t>热气球体验区</a:t>
                      </a:r>
                      <a:endParaRPr lang="zh-CN" altLang="en-US" sz="2000" b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 dirty="0">
                          <a:solidFill>
                            <a:srgbClr val="203864"/>
                          </a:solidFill>
                          <a:latin typeface="方正大标宋简体" panose="02010601030101010101" charset="-122"/>
                          <a:ea typeface="方正大标宋简体" panose="02010601030101010101" charset="-122"/>
                          <a:cs typeface="方正大标宋简体" panose="02010601030101010101" charset="-122"/>
                        </a:rPr>
                        <a:t>凭借体验券即可上去体验</a:t>
                      </a:r>
                      <a:endParaRPr lang="zh-CN" altLang="en-US" sz="2000" b="0" dirty="0">
                        <a:solidFill>
                          <a:srgbClr val="203864"/>
                        </a:solidFill>
                        <a:latin typeface="方正大标宋简体" panose="02010601030101010101" charset="-122"/>
                        <a:ea typeface="方正大标宋简体" panose="02010601030101010101" charset="-122"/>
                        <a:cs typeface="方正大标宋简体" panose="02010601030101010101" charset="-122"/>
                      </a:endParaRPr>
                    </a:p>
                  </a:txBody>
                  <a:tcPr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b="8247"/>
          <a:stretch>
            <a:fillRect/>
          </a:stretch>
        </p:blipFill>
        <p:spPr>
          <a:xfrm>
            <a:off x="5180965" y="264160"/>
            <a:ext cx="6831965" cy="41814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" y="264160"/>
            <a:ext cx="6267450" cy="41814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7155" y="5560695"/>
            <a:ext cx="8670925" cy="8259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夏日炎炎，内心澎湃，什么才能让您和孩子怦然心动？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将在售楼处内场摆置捕鱼场，给您和孩子不一样的夏日清凉！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7155" y="4656455"/>
            <a:ext cx="4365625" cy="692785"/>
            <a:chOff x="-12" y="8521"/>
            <a:chExt cx="8813" cy="1291"/>
          </a:xfrm>
        </p:grpSpPr>
        <p:sp>
          <p:nvSpPr>
            <p:cNvPr id="5" name="矩形 4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76" y="8558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捕捞金鱼</a:t>
              </a:r>
              <a:endParaRPr lang="zh-CN" altLang="zh-CN" sz="3600" b="1" u="sng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855" y="202565"/>
            <a:ext cx="6330950" cy="4218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770" y="202565"/>
            <a:ext cx="6330315" cy="42176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6855" y="5335905"/>
            <a:ext cx="11885930" cy="1419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游戏规则：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1、限时捕鱼，捕多少送多少。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2、扑鱼顺序：活动参与顺序 ，由工作人员发放的参与券号码顺序参与活动！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3、参与券数量有限，抓住机会，成为扑鱼达人、抓多少，带走多少！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6855" y="4585970"/>
            <a:ext cx="4365625" cy="692785"/>
            <a:chOff x="-12" y="8521"/>
            <a:chExt cx="8813" cy="1291"/>
          </a:xfrm>
        </p:grpSpPr>
        <p:sp>
          <p:nvSpPr>
            <p:cNvPr id="5" name="矩形 4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76" y="8558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真人版捕鱼达人</a:t>
              </a:r>
              <a:endParaRPr lang="zh-CN" altLang="zh-CN" sz="3600" b="1" u="sng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0230" y="155575"/>
            <a:ext cx="6452870" cy="429641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51130" y="149225"/>
            <a:ext cx="5909267" cy="4289425"/>
            <a:chOff x="367" y="441"/>
            <a:chExt cx="9051" cy="657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rcRect r="8297"/>
            <a:stretch>
              <a:fillRect/>
            </a:stretch>
          </p:blipFill>
          <p:spPr>
            <a:xfrm>
              <a:off x="367" y="441"/>
              <a:ext cx="9051" cy="657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10" y="6341"/>
              <a:ext cx="2408" cy="540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151130" y="4831715"/>
            <a:ext cx="4187825" cy="656590"/>
            <a:chOff x="110" y="8701"/>
            <a:chExt cx="8559" cy="1122"/>
          </a:xfrm>
        </p:grpSpPr>
        <p:sp>
          <p:nvSpPr>
            <p:cNvPr id="10" name="矩形 9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登高俯瞰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68910" y="5694045"/>
            <a:ext cx="10975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200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rPr>
              <a:t>凭借签到获取的热气球体验券，体验一次登高繁华城市中心的机会</a:t>
            </a:r>
            <a:endParaRPr lang="zh-CN" altLang="en-US" sz="2000">
              <a:solidFill>
                <a:schemeClr val="tx1"/>
              </a:solidFill>
              <a:effectLst/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9855" y="130810"/>
            <a:ext cx="11927840" cy="4578985"/>
            <a:chOff x="259" y="487"/>
            <a:chExt cx="18784" cy="721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9" y="487"/>
              <a:ext cx="10806" cy="721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rcRect t="5744" r="26644" b="5827"/>
            <a:stretch>
              <a:fillRect/>
            </a:stretch>
          </p:blipFill>
          <p:spPr>
            <a:xfrm>
              <a:off x="9658" y="487"/>
              <a:ext cx="9385" cy="7211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168910" y="5694045"/>
            <a:ext cx="10975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200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rPr>
              <a:t>现场来宾均可在</a:t>
            </a:r>
            <a:r>
              <a:rPr lang="zh-CN" altLang="en-US" sz="200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新力</a:t>
            </a:r>
            <a:r>
              <a:rPr lang="en-US" altLang="zh-CN" sz="200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·</a:t>
            </a:r>
            <a:r>
              <a:rPr lang="zh-CN" altLang="en-US" sz="2000"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帝泊湾</a:t>
            </a:r>
            <a:r>
              <a:rPr lang="zh-CN" altLang="en-US" sz="200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rPr>
              <a:t>体验一次登高俯瞰城市美景的机会</a:t>
            </a:r>
            <a:endParaRPr lang="zh-CN" altLang="en-US" sz="2000">
              <a:solidFill>
                <a:schemeClr val="tx1"/>
              </a:solidFill>
              <a:effectLst/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2075" y="4831715"/>
            <a:ext cx="4187825" cy="656590"/>
            <a:chOff x="110" y="8701"/>
            <a:chExt cx="8559" cy="1122"/>
          </a:xfrm>
        </p:grpSpPr>
        <p:sp>
          <p:nvSpPr>
            <p:cNvPr id="9" name="矩形 8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热气球体验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t="3376" b="12752"/>
          <a:stretch>
            <a:fillRect/>
          </a:stretch>
        </p:blipFill>
        <p:spPr>
          <a:xfrm>
            <a:off x="80010" y="70485"/>
            <a:ext cx="12031345" cy="671703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3720465" y="1054735"/>
            <a:ext cx="4749165" cy="4749165"/>
          </a:xfrm>
          <a:prstGeom prst="ellipse">
            <a:avLst/>
          </a:prstGeom>
          <a:solidFill>
            <a:srgbClr val="00B0F0">
              <a:alpha val="55000"/>
            </a:srgb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3856990" y="2715260"/>
            <a:ext cx="447548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限时夏日</a:t>
            </a:r>
            <a:endParaRPr lang="zh-CN" altLang="en-US" sz="6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07541" y="3987377"/>
            <a:ext cx="837692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水果一折大狂欢 低价大抢购</a:t>
            </a:r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  <p:sp>
        <p:nvSpPr>
          <p:cNvPr id="9" name="文本框 20"/>
          <p:cNvSpPr txBox="1"/>
          <p:nvPr>
            <p:custDataLst>
              <p:tags r:id="rId2"/>
            </p:custDataLst>
          </p:nvPr>
        </p:nvSpPr>
        <p:spPr>
          <a:xfrm>
            <a:off x="-1264" y="415745"/>
            <a:ext cx="2699778" cy="523220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月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日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-X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月</a:t>
            </a:r>
            <a:r>
              <a:rPr lang="en-US" altLang="zh-CN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X</a:t>
            </a:r>
            <a:r>
              <a:rPr lang="zh-CN" altLang="en-US" sz="2800" kern="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日</a:t>
            </a:r>
            <a:endParaRPr lang="zh-CN" altLang="en-US" sz="2800" kern="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0" y="94615"/>
            <a:ext cx="4563110" cy="45631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810" y="94615"/>
            <a:ext cx="6838315" cy="456247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40360" y="95250"/>
            <a:ext cx="11401425" cy="4563110"/>
            <a:chOff x="243" y="149"/>
            <a:chExt cx="17955" cy="718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3" y="149"/>
              <a:ext cx="7186" cy="718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29" y="149"/>
              <a:ext cx="10769" cy="7185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168910" y="4774565"/>
            <a:ext cx="5003800" cy="646019"/>
            <a:chOff x="110" y="8701"/>
            <a:chExt cx="8559" cy="1122"/>
          </a:xfrm>
        </p:grpSpPr>
        <p:sp>
          <p:nvSpPr>
            <p:cNvPr id="10" name="矩形 9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9" y="8754"/>
              <a:ext cx="7820" cy="1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来宾签到、领体验券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68910" y="5596255"/>
            <a:ext cx="10975975" cy="476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rPr>
              <a:t>来宾签到、领取印有主题</a:t>
            </a:r>
            <a:r>
              <a:rPr lang="en-US" altLang="zh-CN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rPr>
              <a:t>LOGO</a:t>
            </a:r>
            <a:r>
              <a:rPr lang="zh-CN" altLang="en-US" sz="2000" dirty="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rPr>
              <a:t>的购物袋及抢购体验券</a:t>
            </a:r>
            <a:endParaRPr lang="zh-CN" altLang="en-US" sz="2000" b="1" u="sng" dirty="0">
              <a:solidFill>
                <a:srgbClr val="FF0000"/>
              </a:solidFill>
              <a:effectLst/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9150" y="234950"/>
            <a:ext cx="6259195" cy="41814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10" y="234950"/>
            <a:ext cx="6267450" cy="41814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68910" y="4676775"/>
            <a:ext cx="4187825" cy="656590"/>
            <a:chOff x="110" y="8701"/>
            <a:chExt cx="8559" cy="1122"/>
          </a:xfrm>
        </p:grpSpPr>
        <p:sp>
          <p:nvSpPr>
            <p:cNvPr id="10" name="矩形 9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一折鲜果大抢购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68910" y="5582285"/>
            <a:ext cx="1097597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2000">
                <a:solidFill>
                  <a:schemeClr val="tx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rPr>
              <a:t>现场设立各式水果摊位，标明价格，供来宾挑选购买</a:t>
            </a:r>
            <a:endParaRPr lang="zh-CN" altLang="en-US" sz="2000">
              <a:solidFill>
                <a:schemeClr val="tx1"/>
              </a:solidFill>
              <a:effectLst/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2000" b="1" u="sng">
                <a:solidFill>
                  <a:srgbClr val="FF0000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rPr>
              <a:t>备注：来宾需将水果装入袋中，仅此一袋可购；需凭体验券兑换一折抢购的资格</a:t>
            </a:r>
            <a:endParaRPr lang="zh-CN" altLang="en-US" sz="2000" b="1" u="sng">
              <a:solidFill>
                <a:srgbClr val="FF0000"/>
              </a:solidFill>
              <a:effectLst/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905" y="-635"/>
            <a:ext cx="12219940" cy="6831965"/>
          </a:xfrm>
          <a:prstGeom prst="rect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61360" y="2544657"/>
            <a:ext cx="566928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algn="ctr">
              <a:buNone/>
            </a:pPr>
            <a:r>
              <a:rPr lang="zh-CN" alt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系列主题活动</a:t>
            </a:r>
            <a:endParaRPr lang="zh-CN" alt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89835" y="3944620"/>
            <a:ext cx="7212330" cy="11350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2400" dirty="0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下午场：趣味一夏；陶艺人生；黏土沙雕；指尖艺境</a:t>
            </a:r>
            <a:endParaRPr lang="zh-CN" altLang="en-US" sz="2400" dirty="0">
              <a:solidFill>
                <a:schemeClr val="bg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CN" altLang="en-US" sz="2400" dirty="0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晚上场：龙虾盛宴；舞动人生；魔幻泡泡；露天电影</a:t>
            </a:r>
            <a:endParaRPr lang="zh-CN" altLang="en-US" sz="2400" dirty="0">
              <a:solidFill>
                <a:schemeClr val="bg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815340" y="374353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-161" t="3532" r="499" b="7258"/>
          <a:stretch>
            <a:fillRect/>
          </a:stretch>
        </p:blipFill>
        <p:spPr>
          <a:xfrm>
            <a:off x="-15240" y="-5080"/>
            <a:ext cx="12221210" cy="691705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6350" y="-5080"/>
            <a:ext cx="12212320" cy="691705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80105" y="3024505"/>
            <a:ext cx="629412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88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繁体" panose="02010601030101010101" charset="-122"/>
                <a:ea typeface="方正大标宋繁体" panose="02010601030101010101" charset="-122"/>
                <a:sym typeface="+mn-ea"/>
              </a:rPr>
              <a:t>趣味一夏</a:t>
            </a:r>
            <a:endParaRPr lang="zh-CN" altLang="zh-CN" sz="88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繁体" panose="02010601030101010101" charset="-122"/>
              <a:ea typeface="方正大标宋繁体" panose="02010601030101010101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4490" y="527050"/>
            <a:ext cx="3353435" cy="855677"/>
            <a:chOff x="1368" y="2025"/>
            <a:chExt cx="5460" cy="1737"/>
          </a:xfrm>
        </p:grpSpPr>
        <p:sp>
          <p:nvSpPr>
            <p:cNvPr id="19" name="矩形 18"/>
            <p:cNvSpPr/>
            <p:nvPr/>
          </p:nvSpPr>
          <p:spPr>
            <a:xfrm>
              <a:off x="1368" y="2025"/>
              <a:ext cx="5460" cy="161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84" y="2077"/>
              <a:ext cx="4330" cy="1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下午场</a:t>
              </a:r>
              <a:endPara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124835" y="4525645"/>
            <a:ext cx="59664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2400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真人娃娃机；弹弓雀仔；智能拼图 </a:t>
            </a:r>
            <a:endParaRPr lang="zh-CN" altLang="en-US" sz="2400">
              <a:solidFill>
                <a:schemeClr val="bg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815340" y="446997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3"/>
          <p:cNvSpPr/>
          <p:nvPr>
            <p:custDataLst>
              <p:tags r:id="rId2"/>
            </p:custDataLst>
          </p:nvPr>
        </p:nvSpPr>
        <p:spPr>
          <a:xfrm>
            <a:off x="1273810" y="1923927"/>
            <a:ext cx="4400729" cy="24900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700" b="1">
                <a:latin typeface="方正手迹-朱敬一体 简" panose="02000500000000000000" charset="-122"/>
                <a:ea typeface="方正手迹-朱敬一体 简" panose="02000500000000000000" charset="-122"/>
              </a:rPr>
              <a:t>1</a:t>
            </a:r>
            <a:endParaRPr lang="en-US" altLang="zh-CN" sz="28700" b="1">
              <a:latin typeface="方正手迹-朱敬一体 简" panose="02000500000000000000" charset="-122"/>
              <a:ea typeface="方正手迹-朱敬一体 简" panose="02000500000000000000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340" y="76835"/>
            <a:ext cx="6096000" cy="41052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4940" y="5255260"/>
            <a:ext cx="11651615" cy="1252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</a:rPr>
              <a:t>你体验过「一分钟致富」的快感吗？够胆你就来。带你 “一分钟走向人生巅峰”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b="1" u="sng" dirty="0">
                <a:solidFill>
                  <a:srgbClr val="203864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游戏规则：参与者代替娃娃机，悬在堆满奖品的奖池上方，随意抓取。1分钟内，参与者就可以拿着礼品，满载而归啦！</a:t>
            </a:r>
            <a:endParaRPr lang="zh-CN" altLang="en-US" b="1" u="sng" dirty="0">
              <a:solidFill>
                <a:srgbClr val="203864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4940" y="4349115"/>
            <a:ext cx="4187825" cy="656590"/>
            <a:chOff x="110" y="8701"/>
            <a:chExt cx="8559" cy="1122"/>
          </a:xfrm>
        </p:grpSpPr>
        <p:sp>
          <p:nvSpPr>
            <p:cNvPr id="10" name="矩形 9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真人娃娃机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" y="76835"/>
            <a:ext cx="6161405" cy="41052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" y="163195"/>
            <a:ext cx="6267450" cy="41814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340" y="163195"/>
            <a:ext cx="6267450" cy="41814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9060" y="5436870"/>
            <a:ext cx="11651615" cy="43813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b="1" u="sng" dirty="0">
                <a:solidFill>
                  <a:srgbClr val="203864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游戏规则：现场放置一定数量的公仔，来宾可每人体验五次的弹弓机会，射下来的公仔即可抱回家啦</a:t>
            </a:r>
            <a:endParaRPr lang="en-US" altLang="zh-CN" b="1" u="sng" dirty="0">
              <a:solidFill>
                <a:srgbClr val="203864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9060" y="4530725"/>
            <a:ext cx="4187825" cy="656590"/>
            <a:chOff x="110" y="8701"/>
            <a:chExt cx="8559" cy="1122"/>
          </a:xfrm>
        </p:grpSpPr>
        <p:sp>
          <p:nvSpPr>
            <p:cNvPr id="10" name="矩形 9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弹弓雀仔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" y="168275"/>
            <a:ext cx="6085205" cy="40506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065" y="168275"/>
            <a:ext cx="6072505" cy="405003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99060" y="4530725"/>
            <a:ext cx="4187825" cy="656590"/>
            <a:chOff x="110" y="8701"/>
            <a:chExt cx="8559" cy="1122"/>
          </a:xfrm>
        </p:grpSpPr>
        <p:sp>
          <p:nvSpPr>
            <p:cNvPr id="10" name="矩形 9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智能拼图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9060" y="5436870"/>
            <a:ext cx="11651615" cy="478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b="1" u="sng">
                <a:solidFill>
                  <a:srgbClr val="203864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游戏规则：在规定时间内，来宾能完整的将拼图拼好，即可获得由新力提供的小礼品一份</a:t>
            </a:r>
            <a:endParaRPr lang="zh-CN" altLang="en-US" b="1" u="sng">
              <a:solidFill>
                <a:srgbClr val="203864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-6350" y="-5080"/>
            <a:ext cx="12212320" cy="691705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80105" y="3024505"/>
            <a:ext cx="629412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8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繁体" panose="02010601030101010101" charset="-122"/>
                <a:ea typeface="方正大标宋繁体" panose="02010601030101010101" charset="-122"/>
                <a:sym typeface="+mn-ea"/>
              </a:rPr>
              <a:t>龙虾盛宴</a:t>
            </a:r>
            <a:endParaRPr lang="zh-CN" altLang="zh-CN" sz="88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繁体" panose="02010601030101010101" charset="-122"/>
              <a:ea typeface="方正大标宋繁体" panose="02010601030101010101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4490" y="527050"/>
            <a:ext cx="3353435" cy="855677"/>
            <a:chOff x="1368" y="2025"/>
            <a:chExt cx="5460" cy="1737"/>
          </a:xfrm>
        </p:grpSpPr>
        <p:sp>
          <p:nvSpPr>
            <p:cNvPr id="19" name="矩形 18"/>
            <p:cNvSpPr/>
            <p:nvPr/>
          </p:nvSpPr>
          <p:spPr>
            <a:xfrm>
              <a:off x="1368" y="2025"/>
              <a:ext cx="5460" cy="161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84" y="2077"/>
              <a:ext cx="4330" cy="1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晚上场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188546" y="4525730"/>
            <a:ext cx="5966460" cy="5810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2400" dirty="0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龙虾晚宴</a:t>
            </a:r>
            <a:endParaRPr lang="zh-CN" altLang="en-US" sz="2400" dirty="0">
              <a:solidFill>
                <a:schemeClr val="bg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815340" y="446997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3"/>
          <p:cNvSpPr/>
          <p:nvPr>
            <p:custDataLst>
              <p:tags r:id="rId2"/>
            </p:custDataLst>
          </p:nvPr>
        </p:nvSpPr>
        <p:spPr>
          <a:xfrm>
            <a:off x="1273810" y="1923927"/>
            <a:ext cx="4400729" cy="24900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700" b="1" dirty="0">
                <a:latin typeface="方正手迹-朱敬一体 简" panose="02000500000000000000" charset="-122"/>
                <a:ea typeface="方正手迹-朱敬一体 简" panose="02000500000000000000" charset="-122"/>
              </a:rPr>
              <a:t>1</a:t>
            </a:r>
            <a:endParaRPr lang="en-US" altLang="zh-CN" sz="28700" b="1" dirty="0">
              <a:latin typeface="方正手迹-朱敬一体 简" panose="02000500000000000000" charset="-122"/>
              <a:ea typeface="方正手迹-朱敬一体 简" panose="02000500000000000000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99060" y="4530725"/>
            <a:ext cx="4187825" cy="656590"/>
            <a:chOff x="110" y="8701"/>
            <a:chExt cx="8559" cy="1122"/>
          </a:xfrm>
        </p:grpSpPr>
        <p:sp>
          <p:nvSpPr>
            <p:cNvPr id="10" name="矩形 9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 dirty="0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龙虾盛宴</a:t>
              </a:r>
              <a:endParaRPr lang="zh-CN" altLang="zh-CN" sz="3200" b="1" u="sng" dirty="0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9060" y="5436870"/>
            <a:ext cx="11651615" cy="8259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dirty="0">
                <a:ea typeface="方正大标宋简体" panose="02010601030101010101" charset="-122"/>
              </a:rPr>
              <a:t>现场邀请专业的厨师烹制美味小龙虾</a:t>
            </a:r>
            <a:endParaRPr lang="en-US" altLang="zh-CN" dirty="0">
              <a:ea typeface="方正大标宋简体" panose="0201060103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dirty="0">
                <a:ea typeface="方正大标宋简体" panose="02010601030101010101" charset="-122"/>
              </a:rPr>
              <a:t>享受舌尖的味蕾极致</a:t>
            </a:r>
            <a:endParaRPr lang="zh-CN" altLang="en-US" dirty="0">
              <a:ea typeface="方正大标宋简体" panose="02010601030101010101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02198"/>
            <a:ext cx="5148261" cy="417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261" y="102198"/>
            <a:ext cx="6667500" cy="4178972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5136" b="10628"/>
          <a:stretch>
            <a:fillRect/>
          </a:stretch>
        </p:blipFill>
        <p:spPr>
          <a:xfrm>
            <a:off x="-34290" y="-23495"/>
            <a:ext cx="12259945" cy="690435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34290" y="-23495"/>
            <a:ext cx="12240260" cy="6904355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40735" y="3024505"/>
            <a:ext cx="629412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88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陶艺人生</a:t>
            </a:r>
            <a:endParaRPr lang="zh-CN" altLang="zh-CN" sz="88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4490" y="527050"/>
            <a:ext cx="3353435" cy="855677"/>
            <a:chOff x="1368" y="2025"/>
            <a:chExt cx="5460" cy="1737"/>
          </a:xfrm>
        </p:grpSpPr>
        <p:sp>
          <p:nvSpPr>
            <p:cNvPr id="19" name="矩形 18"/>
            <p:cNvSpPr/>
            <p:nvPr/>
          </p:nvSpPr>
          <p:spPr>
            <a:xfrm>
              <a:off x="1368" y="2025"/>
              <a:ext cx="5460" cy="161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84" y="2077"/>
              <a:ext cx="4330" cy="1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下午场</a:t>
              </a:r>
              <a:endPara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124835" y="4525645"/>
            <a:ext cx="59664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2400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陶艺</a:t>
            </a:r>
            <a:r>
              <a:rPr lang="en-US" altLang="zh-CN" sz="2400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DIY</a:t>
            </a:r>
            <a:endParaRPr lang="en-US" altLang="zh-CN" sz="2400">
              <a:solidFill>
                <a:schemeClr val="bg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815340" y="446997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3"/>
          <p:cNvSpPr/>
          <p:nvPr>
            <p:custDataLst>
              <p:tags r:id="rId2"/>
            </p:custDataLst>
          </p:nvPr>
        </p:nvSpPr>
        <p:spPr>
          <a:xfrm>
            <a:off x="1273810" y="1923927"/>
            <a:ext cx="4400729" cy="24900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700" b="1">
                <a:latin typeface="方正手迹-朱敬一体 简" panose="02000500000000000000" charset="-122"/>
                <a:ea typeface="方正手迹-朱敬一体 简" panose="02000500000000000000" charset="-122"/>
              </a:rPr>
              <a:t>2</a:t>
            </a:r>
            <a:endParaRPr lang="en-US" altLang="zh-CN" sz="28700" b="1">
              <a:latin typeface="方正手迹-朱敬一体 简" panose="02000500000000000000" charset="-122"/>
              <a:ea typeface="方正手迹-朱敬一体 简" panose="02000500000000000000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8110" y="140970"/>
            <a:ext cx="11931015" cy="4295775"/>
            <a:chOff x="252" y="244"/>
            <a:chExt cx="17917" cy="645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569" y="245"/>
              <a:ext cx="9600" cy="645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2" y="245"/>
              <a:ext cx="4836" cy="645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rcRect r="36993"/>
            <a:stretch>
              <a:fillRect/>
            </a:stretch>
          </p:blipFill>
          <p:spPr>
            <a:xfrm>
              <a:off x="5066" y="244"/>
              <a:ext cx="5418" cy="6451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99060" y="4642485"/>
            <a:ext cx="4187825" cy="656590"/>
            <a:chOff x="110" y="8701"/>
            <a:chExt cx="8559" cy="1122"/>
          </a:xfrm>
        </p:grpSpPr>
        <p:sp>
          <p:nvSpPr>
            <p:cNvPr id="11" name="矩形 10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陶艺</a:t>
              </a:r>
              <a:r>
                <a:rPr lang="en-US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DIY</a:t>
              </a:r>
              <a:endParaRPr lang="en-US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99060" y="5436870"/>
            <a:ext cx="11651615" cy="865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现场将放置各式不同的陶瓷，供来宾自助上色涂绘，勾画专属自己的独一无二</a:t>
            </a:r>
            <a:endParaRPr lang="zh-CN" altLang="en-US" dirty="0">
              <a:solidFill>
                <a:schemeClr val="tx1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40000"/>
              </a:lnSpc>
            </a:pPr>
            <a:endParaRPr lang="zh-CN" altLang="en-US" dirty="0">
              <a:solidFill>
                <a:schemeClr val="tx1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12681" b="2361"/>
          <a:stretch>
            <a:fillRect/>
          </a:stretch>
        </p:blipFill>
        <p:spPr>
          <a:xfrm>
            <a:off x="0" y="-1905"/>
            <a:ext cx="12205335" cy="691324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635" y="-1905"/>
            <a:ext cx="12206605" cy="6882765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40735" y="3024505"/>
            <a:ext cx="629412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88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舞动人生</a:t>
            </a:r>
            <a:endParaRPr lang="zh-CN" altLang="zh-CN" sz="88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4490" y="527050"/>
            <a:ext cx="3353435" cy="855677"/>
            <a:chOff x="1368" y="2025"/>
            <a:chExt cx="5460" cy="1737"/>
          </a:xfrm>
        </p:grpSpPr>
        <p:sp>
          <p:nvSpPr>
            <p:cNvPr id="19" name="矩形 18"/>
            <p:cNvSpPr/>
            <p:nvPr/>
          </p:nvSpPr>
          <p:spPr>
            <a:xfrm>
              <a:off x="1368" y="2025"/>
              <a:ext cx="5460" cy="161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84" y="2077"/>
              <a:ext cx="4330" cy="1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晚上场</a:t>
              </a:r>
              <a:endPara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124835" y="4525645"/>
            <a:ext cx="59664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2400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广场舞大赛</a:t>
            </a:r>
            <a:endParaRPr lang="zh-CN" altLang="en-US" sz="2400">
              <a:solidFill>
                <a:schemeClr val="bg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815340" y="446997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3"/>
          <p:cNvSpPr/>
          <p:nvPr>
            <p:custDataLst>
              <p:tags r:id="rId2"/>
            </p:custDataLst>
          </p:nvPr>
        </p:nvSpPr>
        <p:spPr>
          <a:xfrm>
            <a:off x="1273810" y="1923927"/>
            <a:ext cx="4400729" cy="24900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700" b="1" dirty="0">
                <a:latin typeface="方正手迹-朱敬一体 简" panose="02000500000000000000" charset="-122"/>
                <a:ea typeface="方正手迹-朱敬一体 简" panose="02000500000000000000" charset="-122"/>
              </a:rPr>
              <a:t>2</a:t>
            </a:r>
            <a:endParaRPr lang="en-US" altLang="zh-CN" sz="28700" b="1" dirty="0">
              <a:latin typeface="方正手迹-朱敬一体 简" panose="02000500000000000000" charset="-122"/>
              <a:ea typeface="方正手迹-朱敬一体 简" panose="02000500000000000000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510" y="185420"/>
            <a:ext cx="7131685" cy="39808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184785"/>
            <a:ext cx="5971540" cy="39814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61925" y="4372610"/>
            <a:ext cx="4187825" cy="656590"/>
            <a:chOff x="110" y="8701"/>
            <a:chExt cx="8559" cy="1122"/>
          </a:xfrm>
        </p:grpSpPr>
        <p:sp>
          <p:nvSpPr>
            <p:cNvPr id="11" name="矩形 10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广场舞大赛</a:t>
              </a:r>
              <a:endParaRPr lang="zh-CN" altLang="en-US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1925" y="5180965"/>
            <a:ext cx="11651615" cy="1252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b="1" u="sng">
                <a:solidFill>
                  <a:srgbClr val="203864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比赛规则：赛前抽签决定出场顺序，抽签由领队们公开现场抽取</a:t>
            </a:r>
            <a:endParaRPr lang="zh-CN" altLang="en-US" b="1" u="sng">
              <a:solidFill>
                <a:srgbClr val="203864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b="1" u="sng">
                <a:solidFill>
                  <a:srgbClr val="203864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               各参赛队上台表演，表演结束评委现场打分亮分，并有专业舞蹈老师现场点评</a:t>
            </a:r>
            <a:endParaRPr lang="zh-CN" altLang="en-US" b="1" u="sng">
              <a:solidFill>
                <a:srgbClr val="203864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b="1" u="sng">
                <a:solidFill>
                  <a:srgbClr val="203864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               每队以最后的总分排名，淘汰一半的队伍，再经过一轮总决赛决胜出冠军、亚军、季军及纪念奖</a:t>
            </a:r>
            <a:endParaRPr lang="zh-CN" altLang="en-US" b="1" u="sng">
              <a:solidFill>
                <a:srgbClr val="203864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9700" y="249555"/>
            <a:ext cx="11955780" cy="4237990"/>
            <a:chOff x="220" y="393"/>
            <a:chExt cx="18828" cy="667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20" y="393"/>
              <a:ext cx="9971" cy="667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45" y="393"/>
              <a:ext cx="10003" cy="6674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139700" y="4659630"/>
            <a:ext cx="4187825" cy="656590"/>
            <a:chOff x="110" y="8701"/>
            <a:chExt cx="8559" cy="1122"/>
          </a:xfrm>
        </p:grpSpPr>
        <p:sp>
          <p:nvSpPr>
            <p:cNvPr id="11" name="矩形 10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颁奖</a:t>
              </a:r>
              <a:endParaRPr lang="zh-CN" altLang="en-US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39700" y="5469890"/>
            <a:ext cx="11651615" cy="43813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由比赛决胜出冠军、亚军、季军及纪念奖，由领导颁奖并送上优胜礼品</a:t>
            </a:r>
            <a:endParaRPr lang="zh-CN" altLang="en-US" dirty="0">
              <a:solidFill>
                <a:schemeClr val="tx1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13420" b="7660"/>
          <a:stretch>
            <a:fillRect/>
          </a:stretch>
        </p:blipFill>
        <p:spPr>
          <a:xfrm>
            <a:off x="-48895" y="-212090"/>
            <a:ext cx="12289155" cy="728154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48895" y="-212090"/>
            <a:ext cx="12289155" cy="7280910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40735" y="3024505"/>
            <a:ext cx="629412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88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黏土沙雕</a:t>
            </a:r>
            <a:endParaRPr lang="zh-CN" altLang="zh-CN" sz="88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4490" y="527050"/>
            <a:ext cx="3353435" cy="855677"/>
            <a:chOff x="1368" y="2025"/>
            <a:chExt cx="5460" cy="1737"/>
          </a:xfrm>
        </p:grpSpPr>
        <p:sp>
          <p:nvSpPr>
            <p:cNvPr id="19" name="矩形 18"/>
            <p:cNvSpPr/>
            <p:nvPr/>
          </p:nvSpPr>
          <p:spPr>
            <a:xfrm>
              <a:off x="1368" y="2025"/>
              <a:ext cx="5460" cy="161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84" y="2077"/>
              <a:ext cx="4330" cy="1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下午场</a:t>
              </a:r>
              <a:endPara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815340" y="446997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3"/>
          <p:cNvSpPr/>
          <p:nvPr>
            <p:custDataLst>
              <p:tags r:id="rId2"/>
            </p:custDataLst>
          </p:nvPr>
        </p:nvSpPr>
        <p:spPr>
          <a:xfrm>
            <a:off x="1026070" y="1917330"/>
            <a:ext cx="4400729" cy="24900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700" b="1" dirty="0">
                <a:latin typeface="方正手迹-朱敬一体 简" panose="02000500000000000000" charset="-122"/>
                <a:ea typeface="方正手迹-朱敬一体 简" panose="02000500000000000000" charset="-122"/>
              </a:rPr>
              <a:t>3</a:t>
            </a:r>
            <a:endParaRPr lang="en-US" altLang="zh-CN" sz="28700" b="1" dirty="0">
              <a:latin typeface="方正手迹-朱敬一体 简" panose="02000500000000000000" charset="-122"/>
              <a:ea typeface="方正手迹-朱敬一体 简" panose="020005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07541" y="4672542"/>
            <a:ext cx="8376920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zh-CN" altLang="en-US" sz="240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迷上黏土，爱上泥</a:t>
            </a:r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10185" y="5099685"/>
            <a:ext cx="1040955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双手造物你心中最美大自然，一片树叶，一朵花，一个花瓣，一缕阳光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都将通过黏土造就属于你的小天地，用手作劳动的力量发掘黏土世界的梦幻神奇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10185" y="259715"/>
            <a:ext cx="11099165" cy="4321175"/>
            <a:chOff x="331" y="409"/>
            <a:chExt cx="17479" cy="680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rcRect t="7185"/>
            <a:stretch>
              <a:fillRect/>
            </a:stretch>
          </p:blipFill>
          <p:spPr>
            <a:xfrm>
              <a:off x="9553" y="409"/>
              <a:ext cx="8257" cy="680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rcRect t="11797"/>
            <a:stretch>
              <a:fillRect/>
            </a:stretch>
          </p:blipFill>
          <p:spPr>
            <a:xfrm>
              <a:off x="331" y="450"/>
              <a:ext cx="9222" cy="676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247650" y="4838065"/>
            <a:ext cx="4365625" cy="692785"/>
            <a:chOff x="-12" y="8521"/>
            <a:chExt cx="8813" cy="1291"/>
          </a:xfrm>
        </p:grpSpPr>
        <p:sp>
          <p:nvSpPr>
            <p:cNvPr id="9" name="矩形 8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76" y="8558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粘土的魔术</a:t>
              </a:r>
              <a:endParaRPr lang="zh-CN" altLang="en-US" sz="3600" b="1" u="sng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13899" b="5325"/>
          <a:stretch>
            <a:fillRect/>
          </a:stretch>
        </p:blipFill>
        <p:spPr>
          <a:xfrm>
            <a:off x="107315" y="120015"/>
            <a:ext cx="4164965" cy="50476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7315" y="5930265"/>
            <a:ext cx="8867775" cy="810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用一块黏土，创一份礼物，</a:t>
            </a: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用劳动手作创就自己的童话世界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现场将有专业指导老师现场教授来宾如何采用黏土，如何通过色彩搭配完成心中作品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280" y="133985"/>
            <a:ext cx="7124700" cy="503364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07315" y="5278755"/>
            <a:ext cx="4365625" cy="692785"/>
            <a:chOff x="-12" y="8521"/>
            <a:chExt cx="8813" cy="1291"/>
          </a:xfrm>
        </p:grpSpPr>
        <p:sp>
          <p:nvSpPr>
            <p:cNvPr id="3" name="矩形 2"/>
            <p:cNvSpPr/>
            <p:nvPr/>
          </p:nvSpPr>
          <p:spPr>
            <a:xfrm>
              <a:off x="-12" y="8521"/>
              <a:ext cx="8813" cy="1291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76" y="8558"/>
              <a:ext cx="7863" cy="1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u="sng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粘土手作体验</a:t>
              </a:r>
              <a:endParaRPr lang="zh-CN" altLang="en-US" sz="3600" b="1" u="sng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21626"/>
          <a:stretch>
            <a:fillRect/>
          </a:stretch>
        </p:blipFill>
        <p:spPr>
          <a:xfrm>
            <a:off x="-17780" y="-15240"/>
            <a:ext cx="12269470" cy="689800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48895" y="-15240"/>
            <a:ext cx="12289155" cy="6898005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40735" y="3024505"/>
            <a:ext cx="629412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88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魔幻泡泡</a:t>
            </a:r>
            <a:endParaRPr lang="zh-CN" altLang="zh-CN" sz="88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4490" y="527050"/>
            <a:ext cx="3353435" cy="855677"/>
            <a:chOff x="1368" y="2025"/>
            <a:chExt cx="5460" cy="1737"/>
          </a:xfrm>
        </p:grpSpPr>
        <p:sp>
          <p:nvSpPr>
            <p:cNvPr id="19" name="矩形 18"/>
            <p:cNvSpPr/>
            <p:nvPr/>
          </p:nvSpPr>
          <p:spPr>
            <a:xfrm>
              <a:off x="1368" y="2025"/>
              <a:ext cx="5460" cy="161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84" y="2077"/>
              <a:ext cx="4330" cy="1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晚上场</a:t>
              </a:r>
              <a:endPara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815340" y="446997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3"/>
          <p:cNvSpPr/>
          <p:nvPr>
            <p:custDataLst>
              <p:tags r:id="rId2"/>
            </p:custDataLst>
          </p:nvPr>
        </p:nvSpPr>
        <p:spPr>
          <a:xfrm>
            <a:off x="1124813" y="1917330"/>
            <a:ext cx="4400729" cy="24900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700" b="1" dirty="0">
                <a:latin typeface="方正手迹-朱敬一体 简" panose="02000500000000000000" charset="-122"/>
                <a:ea typeface="方正手迹-朱敬一体 简" panose="02000500000000000000" charset="-122"/>
              </a:rPr>
              <a:t>3</a:t>
            </a:r>
            <a:endParaRPr lang="en-US" altLang="zh-CN" sz="28700" b="1" dirty="0">
              <a:latin typeface="方正手迹-朱敬一体 简" panose="02000500000000000000" charset="-122"/>
              <a:ea typeface="方正手迹-朱敬一体 简" panose="020005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07541" y="4672542"/>
            <a:ext cx="8376920" cy="4702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zh-CN" altLang="en-US" sz="2400" dirty="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泡泡秀；嬉戏泡泡；趣味娃娃机</a:t>
            </a:r>
            <a:endParaRPr lang="zh-CN" altLang="en-US" sz="2400" dirty="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96850" y="83820"/>
            <a:ext cx="11788140" cy="4540885"/>
            <a:chOff x="310" y="132"/>
            <a:chExt cx="17804" cy="685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0" y="132"/>
              <a:ext cx="7502" cy="685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12" y="132"/>
              <a:ext cx="10302" cy="6858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177800" y="5706745"/>
            <a:ext cx="91935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在孩子的世界里，美丽的泡泡永远是最美的憧憬，追逐飞舞的泡泡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现场将有专业泡泡师现场表演泡泡秀，注意咯，泡泡飞来喽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7165" y="4856480"/>
            <a:ext cx="4187825" cy="656590"/>
            <a:chOff x="110" y="8701"/>
            <a:chExt cx="8559" cy="1122"/>
          </a:xfrm>
        </p:grpSpPr>
        <p:sp>
          <p:nvSpPr>
            <p:cNvPr id="9" name="矩形 8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泡泡秀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555" y="169545"/>
            <a:ext cx="3216275" cy="42868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830" y="168910"/>
            <a:ext cx="5716270" cy="42875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r="12987"/>
          <a:stretch>
            <a:fillRect/>
          </a:stretch>
        </p:blipFill>
        <p:spPr>
          <a:xfrm>
            <a:off x="7017385" y="168910"/>
            <a:ext cx="4973320" cy="42875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7800" y="5706745"/>
            <a:ext cx="919353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现场放置泡泡池及泡泡枪等互动装置，供来宾尽情享受泡泡世界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7165" y="4856480"/>
            <a:ext cx="4187825" cy="656590"/>
            <a:chOff x="110" y="8701"/>
            <a:chExt cx="8559" cy="1122"/>
          </a:xfrm>
        </p:grpSpPr>
        <p:sp>
          <p:nvSpPr>
            <p:cNvPr id="9" name="矩形 8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嬉戏泡泡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04205" y="149225"/>
            <a:ext cx="6272530" cy="41821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" y="149225"/>
            <a:ext cx="6267450" cy="41814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0335" y="5563870"/>
            <a:ext cx="919353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现场放置娃娃机，供来宾体验</a:t>
            </a:r>
            <a:r>
              <a:rPr lang="zh-CN" altLang="en-US" u="heavy">
                <a:latin typeface="方正大标宋简体" panose="02010601030101010101" charset="-122"/>
                <a:ea typeface="方正大标宋简体" panose="02010601030101010101" charset="-122"/>
              </a:rPr>
              <a:t>抓娃娃的乐趣的</a:t>
            </a:r>
            <a:endParaRPr lang="zh-CN" altLang="en-US" u="heavy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9700" y="4713605"/>
            <a:ext cx="4187825" cy="656590"/>
            <a:chOff x="110" y="8701"/>
            <a:chExt cx="8559" cy="1122"/>
          </a:xfrm>
        </p:grpSpPr>
        <p:sp>
          <p:nvSpPr>
            <p:cNvPr id="9" name="矩形 8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娃娃机体验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18762" b="7141"/>
          <a:stretch>
            <a:fillRect/>
          </a:stretch>
        </p:blipFill>
        <p:spPr>
          <a:xfrm>
            <a:off x="7620" y="-45085"/>
            <a:ext cx="12176760" cy="693864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-66252"/>
            <a:ext cx="12176760" cy="6928485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40735" y="3024505"/>
            <a:ext cx="629412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88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指尖艺境</a:t>
            </a:r>
            <a:endParaRPr lang="zh-CN" altLang="zh-CN" sz="88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4490" y="527050"/>
            <a:ext cx="3353435" cy="855677"/>
            <a:chOff x="1368" y="2025"/>
            <a:chExt cx="5460" cy="1737"/>
          </a:xfrm>
        </p:grpSpPr>
        <p:sp>
          <p:nvSpPr>
            <p:cNvPr id="19" name="矩形 18"/>
            <p:cNvSpPr/>
            <p:nvPr/>
          </p:nvSpPr>
          <p:spPr>
            <a:xfrm>
              <a:off x="1368" y="2025"/>
              <a:ext cx="5460" cy="161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84" y="2077"/>
              <a:ext cx="4330" cy="1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下午场</a:t>
              </a:r>
              <a:endPara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815340" y="446997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3"/>
          <p:cNvSpPr/>
          <p:nvPr>
            <p:custDataLst>
              <p:tags r:id="rId2"/>
            </p:custDataLst>
          </p:nvPr>
        </p:nvSpPr>
        <p:spPr>
          <a:xfrm>
            <a:off x="815340" y="1918065"/>
            <a:ext cx="4400729" cy="24900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700" b="1" dirty="0">
                <a:latin typeface="方正手迹-朱敬一体 简" panose="02000500000000000000" charset="-122"/>
                <a:ea typeface="方正手迹-朱敬一体 简" panose="02000500000000000000" charset="-122"/>
              </a:rPr>
              <a:t>4</a:t>
            </a:r>
            <a:endParaRPr lang="en-US" altLang="zh-CN" sz="28700" b="1" dirty="0">
              <a:latin typeface="方正手迹-朱敬一体 简" panose="02000500000000000000" charset="-122"/>
              <a:ea typeface="方正手迹-朱敬一体 简" panose="020005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07541" y="4672542"/>
            <a:ext cx="8376920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zh-CN" altLang="en-US" sz="240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油画</a:t>
            </a:r>
            <a:r>
              <a:rPr lang="en-US" altLang="zh-CN" sz="2400">
                <a:solidFill>
                  <a:schemeClr val="bg1"/>
                </a:solidFill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DIY</a:t>
            </a:r>
            <a:endParaRPr lang="en-US" altLang="zh-CN" sz="2400">
              <a:solidFill>
                <a:schemeClr val="bg1"/>
              </a:solidFill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68605" y="168275"/>
            <a:ext cx="11462385" cy="4815840"/>
            <a:chOff x="423" y="265"/>
            <a:chExt cx="18051" cy="758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 b="5947"/>
            <a:stretch>
              <a:fillRect/>
            </a:stretch>
          </p:blipFill>
          <p:spPr>
            <a:xfrm>
              <a:off x="423" y="265"/>
              <a:ext cx="6050" cy="758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b="5087"/>
            <a:stretch>
              <a:fillRect/>
            </a:stretch>
          </p:blipFill>
          <p:spPr>
            <a:xfrm>
              <a:off x="6473" y="266"/>
              <a:ext cx="5994" cy="7583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5303"/>
            <a:stretch>
              <a:fillRect/>
            </a:stretch>
          </p:blipFill>
          <p:spPr>
            <a:xfrm>
              <a:off x="12467" y="266"/>
              <a:ext cx="6007" cy="758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rcRect b="5303"/>
            <a:stretch>
              <a:fillRect/>
            </a:stretch>
          </p:blipFill>
          <p:spPr>
            <a:xfrm>
              <a:off x="12467" y="265"/>
              <a:ext cx="6007" cy="7583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280035" y="5969000"/>
            <a:ext cx="919353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现场来宾可在此体验色彩和涂绘的乐趣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79400" y="5118735"/>
            <a:ext cx="4187825" cy="656590"/>
            <a:chOff x="110" y="8701"/>
            <a:chExt cx="8559" cy="1122"/>
          </a:xfrm>
        </p:grpSpPr>
        <p:sp>
          <p:nvSpPr>
            <p:cNvPr id="13" name="矩形 12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油画</a:t>
              </a:r>
              <a:r>
                <a:rPr lang="en-US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DIY</a:t>
              </a:r>
              <a:endParaRPr lang="en-US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13117" b="12045"/>
          <a:stretch>
            <a:fillRect/>
          </a:stretch>
        </p:blipFill>
        <p:spPr>
          <a:xfrm>
            <a:off x="-17780" y="1270"/>
            <a:ext cx="12226925" cy="685546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17780" y="635"/>
            <a:ext cx="12258040" cy="6767830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40735" y="3024505"/>
            <a:ext cx="629412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88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sym typeface="+mn-ea"/>
              </a:rPr>
              <a:t>露天电影</a:t>
            </a:r>
            <a:endParaRPr lang="zh-CN" altLang="zh-CN" sz="88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64490" y="527050"/>
            <a:ext cx="3353435" cy="855677"/>
            <a:chOff x="1368" y="2025"/>
            <a:chExt cx="5460" cy="1737"/>
          </a:xfrm>
        </p:grpSpPr>
        <p:sp>
          <p:nvSpPr>
            <p:cNvPr id="19" name="矩形 18"/>
            <p:cNvSpPr/>
            <p:nvPr/>
          </p:nvSpPr>
          <p:spPr>
            <a:xfrm>
              <a:off x="1368" y="2025"/>
              <a:ext cx="5460" cy="161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84" y="2077"/>
              <a:ext cx="4330" cy="1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晚上场</a:t>
              </a:r>
              <a:endParaRPr lang="zh-CN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815340" y="4469977"/>
            <a:ext cx="1071287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3"/>
          <p:cNvSpPr/>
          <p:nvPr>
            <p:custDataLst>
              <p:tags r:id="rId2"/>
            </p:custDataLst>
          </p:nvPr>
        </p:nvSpPr>
        <p:spPr>
          <a:xfrm>
            <a:off x="928370" y="1915877"/>
            <a:ext cx="4400729" cy="24900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700" b="1" dirty="0">
                <a:latin typeface="方正手迹-朱敬一体 简" panose="02000500000000000000" charset="-122"/>
                <a:ea typeface="方正手迹-朱敬一体 简" panose="02000500000000000000" charset="-122"/>
              </a:rPr>
              <a:t>4</a:t>
            </a:r>
            <a:endParaRPr lang="en-US" altLang="zh-CN" sz="28700" b="1" dirty="0">
              <a:latin typeface="方正手迹-朱敬一体 简" panose="02000500000000000000" charset="-122"/>
              <a:ea typeface="方正手迹-朱敬一体 简" panose="020005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06906" y="4666827"/>
            <a:ext cx="837692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让我们来场专属夏天的浪漫吧！</a:t>
            </a:r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255" y="5090795"/>
            <a:ext cx="8254365" cy="152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</a:rPr>
              <a:t>夜色就是天然的暗房，草地是最好的座椅，江风是最好的陪伴者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</a:rPr>
              <a:t>幕布一挂，电影开场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方正大标宋简体" panose="02010601030101010101" charset="-122"/>
                <a:ea typeface="方正大标宋简体" panose="02010601030101010101" charset="-122"/>
              </a:rPr>
              <a:t>在盛夏的夜晚，约一场露天电影吧</a:t>
            </a:r>
            <a:endParaRPr lang="zh-CN" altLang="en-US" dirty="0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165" y="172085"/>
            <a:ext cx="6565265" cy="43770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10740" t="19433" b="13262"/>
          <a:stretch>
            <a:fillRect/>
          </a:stretch>
        </p:blipFill>
        <p:spPr>
          <a:xfrm>
            <a:off x="6266180" y="172085"/>
            <a:ext cx="5803900" cy="43764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77165" y="4674870"/>
            <a:ext cx="4187825" cy="656590"/>
            <a:chOff x="110" y="8701"/>
            <a:chExt cx="8559" cy="1122"/>
          </a:xfrm>
        </p:grpSpPr>
        <p:sp>
          <p:nvSpPr>
            <p:cNvPr id="9" name="矩形 8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一场记忆的影像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0030" y="159385"/>
            <a:ext cx="11711305" cy="4162425"/>
            <a:chOff x="378" y="341"/>
            <a:chExt cx="18443" cy="655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19" y="341"/>
              <a:ext cx="9802" cy="655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8" y="341"/>
              <a:ext cx="9870" cy="6555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177165" y="5177790"/>
            <a:ext cx="825436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现场可放置爆米花。可乐等观影零食，供来宾品鉴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大标宋简体" panose="02010601030101010101" charset="-122"/>
                <a:ea typeface="方正大标宋简体" panose="02010601030101010101" charset="-122"/>
              </a:rPr>
              <a:t>享受最舒适的观影体验</a:t>
            </a:r>
            <a:endParaRPr lang="zh-CN" altLang="en-US"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7165" y="4674870"/>
            <a:ext cx="4187825" cy="656590"/>
            <a:chOff x="110" y="8701"/>
            <a:chExt cx="8559" cy="1122"/>
          </a:xfrm>
        </p:grpSpPr>
        <p:sp>
          <p:nvSpPr>
            <p:cNvPr id="9" name="矩形 8"/>
            <p:cNvSpPr/>
            <p:nvPr/>
          </p:nvSpPr>
          <p:spPr>
            <a:xfrm>
              <a:off x="110" y="8701"/>
              <a:ext cx="8559" cy="1122"/>
            </a:xfrm>
            <a:prstGeom prst="rect">
              <a:avLst/>
            </a:prstGeom>
            <a:solidFill>
              <a:srgbClr val="067B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9" y="8754"/>
              <a:ext cx="7820" cy="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3200" b="1" u="sng">
                  <a:solidFill>
                    <a:schemeClr val="bg1"/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</a:rPr>
                <a:t>爆米花零食</a:t>
              </a:r>
              <a:endParaRPr lang="zh-CN" altLang="zh-CN" sz="3200" b="1" u="sng">
                <a:solidFill>
                  <a:schemeClr val="bg1"/>
                </a:solidFill>
                <a:effectLst/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86995" y="635"/>
            <a:ext cx="12325985" cy="6858635"/>
            <a:chOff x="-137" y="1"/>
            <a:chExt cx="19411" cy="108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lum bright="6000" contrast="12000"/>
            </a:blip>
            <a:srcRect l="8846" r="6822"/>
            <a:stretch>
              <a:fillRect/>
            </a:stretch>
          </p:blipFill>
          <p:spPr>
            <a:xfrm rot="5400000" flipH="1">
              <a:off x="4989" y="-3485"/>
              <a:ext cx="10799" cy="1777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lum bright="6000" contrast="12000"/>
            </a:blip>
            <a:srcRect l="8846" r="6822"/>
            <a:stretch>
              <a:fillRect/>
            </a:stretch>
          </p:blipFill>
          <p:spPr>
            <a:xfrm rot="16200000">
              <a:off x="3505" y="-3641"/>
              <a:ext cx="10801" cy="18084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766445" y="1852930"/>
            <a:ext cx="10631170" cy="2960370"/>
          </a:xfrm>
          <a:prstGeom prst="rect">
            <a:avLst/>
          </a:prstGeom>
          <a:solidFill>
            <a:schemeClr val="tx1">
              <a:lumMod val="95000"/>
              <a:lumOff val="5000"/>
              <a:alpha val="52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北魏楷书简体" panose="03000509000000000000" charset="-122"/>
              <a:ea typeface="方正北魏楷书简体" panose="03000509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81500" y="2780030"/>
            <a:ext cx="34004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方正大标宋简体" panose="02010601030101010101" charset="-122"/>
                <a:cs typeface="Arial" panose="020B0604020202020204" pitchFamily="34" charset="0"/>
              </a:rPr>
              <a:t>THANK</a:t>
            </a:r>
            <a:r>
              <a:rPr lang="zh-CN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 </a:t>
            </a:r>
            <a:endParaRPr lang="zh-CN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MH" val="20160714220232"/>
  <p:tag name="MH_LIBRARY" val="GRAPHIC"/>
  <p:tag name="MH_ORDER" val="文本框 20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p="http://schemas.openxmlformats.org/presentationml/2006/main">
  <p:tag name="MH" val="20160714220232"/>
  <p:tag name="MH_LIBRARY" val="GRAPHIC"/>
  <p:tag name="MH_ORDER" val="文本框 20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2.xml><?xml version="1.0" encoding="utf-8"?>
<p:tagLst xmlns:p="http://schemas.openxmlformats.org/presentationml/2006/main">
  <p:tag name="MH" val="20160714220232"/>
  <p:tag name="MH_LIBRARY" val="GRAPHIC"/>
  <p:tag name="MH_ORDER" val="文本框 20"/>
</p:tagLst>
</file>

<file path=ppt/tags/tag73.xml><?xml version="1.0" encoding="utf-8"?>
<p:tagLst xmlns:p="http://schemas.openxmlformats.org/presentationml/2006/main">
  <p:tag name="MH" val="20160714220232"/>
  <p:tag name="MH_LIBRARY" val="GRAPHIC"/>
  <p:tag name="MH_ORDER" val="文本框 20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5.xml><?xml version="1.0" encoding="utf-8"?>
<p:tagLst xmlns:p="http://schemas.openxmlformats.org/presentationml/2006/main">
  <p:tag name="KSO_WM_TEMPLATE_CATEGORY" val="custom"/>
  <p:tag name="KSO_WM_TEMPLATE_INDEX" val="20185070"/>
  <p:tag name="KSO_WM_UNIT_TYPE" val="e"/>
  <p:tag name="KSO_WM_UNIT_INDEX" val="1"/>
  <p:tag name="KSO_WM_UNIT_ID" val="custom20185070_3*e*1"/>
  <p:tag name="KSO_WM_UNIT_LAYERLEVEL" val="1"/>
  <p:tag name="KSO_WM_UNIT_VALUE" val="9"/>
  <p:tag name="KSO_WM_UNIT_HIGHLIGHT" val="0"/>
  <p:tag name="KSO_WM_UNIT_COMPATIBLE" val="1"/>
  <p:tag name="KSO_WM_UNIT_CLEAR" val="0"/>
  <p:tag name="KSO_WM_BEAUTIFY_FLAG" val="#wm#"/>
  <p:tag name="KSO_WM_TAG_VERSION" val="1.0"/>
  <p:tag name="KSO_WM_UNIT_PRESET_TEXT" val="0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185070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185070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185070"/>
</p:tagLst>
</file>

<file path=ppt/tags/tag79.xml><?xml version="1.0" encoding="utf-8"?>
<p:tagLst xmlns:p="http://schemas.openxmlformats.org/presentationml/2006/main">
  <p:tag name="KSO_WM_TEMPLATE_CATEGORY" val="custom"/>
  <p:tag name="KSO_WM_TEMPLATE_INDEX" val="20185070"/>
  <p:tag name="KSO_WM_UNIT_TYPE" val="e"/>
  <p:tag name="KSO_WM_UNIT_INDEX" val="1"/>
  <p:tag name="KSO_WM_UNIT_ID" val="custom20185070_3*e*1"/>
  <p:tag name="KSO_WM_UNIT_LAYERLEVEL" val="1"/>
  <p:tag name="KSO_WM_UNIT_VALUE" val="9"/>
  <p:tag name="KSO_WM_UNIT_HIGHLIGHT" val="0"/>
  <p:tag name="KSO_WM_UNIT_COMPATIBLE" val="1"/>
  <p:tag name="KSO_WM_UNIT_CLEAR" val="0"/>
  <p:tag name="KSO_WM_BEAUTIFY_FLAG" val="#wm#"/>
  <p:tag name="KSO_WM_TAG_VERSION" val="1.0"/>
  <p:tag name="KSO_WM_UNIT_PRESET_TEXT" val="01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185070"/>
</p:tagLst>
</file>

<file path=ppt/tags/tag81.xml><?xml version="1.0" encoding="utf-8"?>
<p:tagLst xmlns:p="http://schemas.openxmlformats.org/presentationml/2006/main">
  <p:tag name="KSO_WM_TEMPLATE_CATEGORY" val="custom"/>
  <p:tag name="KSO_WM_TEMPLATE_INDEX" val="20185070"/>
  <p:tag name="KSO_WM_UNIT_TYPE" val="e"/>
  <p:tag name="KSO_WM_UNIT_INDEX" val="1"/>
  <p:tag name="KSO_WM_UNIT_ID" val="custom20185070_3*e*1"/>
  <p:tag name="KSO_WM_UNIT_LAYERLEVEL" val="1"/>
  <p:tag name="KSO_WM_UNIT_VALUE" val="9"/>
  <p:tag name="KSO_WM_UNIT_HIGHLIGHT" val="0"/>
  <p:tag name="KSO_WM_UNIT_COMPATIBLE" val="1"/>
  <p:tag name="KSO_WM_UNIT_CLEAR" val="0"/>
  <p:tag name="KSO_WM_BEAUTIFY_FLAG" val="#wm#"/>
  <p:tag name="KSO_WM_TAG_VERSION" val="1.0"/>
  <p:tag name="KSO_WM_UNIT_PRESET_TEXT" val="01"/>
</p:tagLst>
</file>

<file path=ppt/tags/tag82.xml><?xml version="1.0" encoding="utf-8"?>
<p:tagLst xmlns:p="http://schemas.openxmlformats.org/presentationml/2006/main">
  <p:tag name="KSO_WM_TEMPLATE_CATEGORY" val="custom"/>
  <p:tag name="KSO_WM_TEMPLATE_INDEX" val="20185070"/>
  <p:tag name="KSO_WM_UNIT_TYPE" val="e"/>
  <p:tag name="KSO_WM_UNIT_INDEX" val="1"/>
  <p:tag name="KSO_WM_UNIT_ID" val="custom20185070_3*e*1"/>
  <p:tag name="KSO_WM_UNIT_LAYERLEVEL" val="1"/>
  <p:tag name="KSO_WM_UNIT_VALUE" val="9"/>
  <p:tag name="KSO_WM_UNIT_HIGHLIGHT" val="0"/>
  <p:tag name="KSO_WM_UNIT_COMPATIBLE" val="1"/>
  <p:tag name="KSO_WM_UNIT_CLEAR" val="0"/>
  <p:tag name="KSO_WM_BEAUTIFY_FLAG" val="#wm#"/>
  <p:tag name="KSO_WM_TAG_VERSION" val="1.0"/>
  <p:tag name="KSO_WM_UNIT_PRESET_TEXT" val="01"/>
</p:tagLst>
</file>

<file path=ppt/tags/tag83.xml><?xml version="1.0" encoding="utf-8"?>
<p:tagLst xmlns:p="http://schemas.openxmlformats.org/presentationml/2006/main">
  <p:tag name="KSO_WM_TEMPLATE_CATEGORY" val="custom"/>
  <p:tag name="KSO_WM_TEMPLATE_INDEX" val="20185070"/>
  <p:tag name="KSO_WM_UNIT_TYPE" val="e"/>
  <p:tag name="KSO_WM_UNIT_INDEX" val="1"/>
  <p:tag name="KSO_WM_UNIT_ID" val="custom20185070_3*e*1"/>
  <p:tag name="KSO_WM_UNIT_LAYERLEVEL" val="1"/>
  <p:tag name="KSO_WM_UNIT_VALUE" val="9"/>
  <p:tag name="KSO_WM_UNIT_HIGHLIGHT" val="0"/>
  <p:tag name="KSO_WM_UNIT_COMPATIBLE" val="1"/>
  <p:tag name="KSO_WM_UNIT_CLEAR" val="0"/>
  <p:tag name="KSO_WM_BEAUTIFY_FLAG" val="#wm#"/>
  <p:tag name="KSO_WM_TAG_VERSION" val="1.0"/>
  <p:tag name="KSO_WM_UNIT_PRESET_TEXT" val="01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6.xml><?xml version="1.0" encoding="utf-8"?>
<p:tagLst xmlns:p="http://schemas.openxmlformats.org/presentationml/2006/main">
  <p:tag name="KSO_WM_TEMPLATE_CATEGORY" val="custom"/>
  <p:tag name="KSO_WM_TEMPLATE_INDEX" val="20185070"/>
  <p:tag name="KSO_WM_UNIT_TYPE" val="e"/>
  <p:tag name="KSO_WM_UNIT_INDEX" val="1"/>
  <p:tag name="KSO_WM_UNIT_ID" val="custom20185070_3*e*1"/>
  <p:tag name="KSO_WM_UNIT_LAYERLEVEL" val="1"/>
  <p:tag name="KSO_WM_UNIT_VALUE" val="9"/>
  <p:tag name="KSO_WM_UNIT_HIGHLIGHT" val="0"/>
  <p:tag name="KSO_WM_UNIT_COMPATIBLE" val="1"/>
  <p:tag name="KSO_WM_UNIT_CLEAR" val="0"/>
  <p:tag name="KSO_WM_BEAUTIFY_FLAG" val="#wm#"/>
  <p:tag name="KSO_WM_TAG_VERSION" val="1.0"/>
  <p:tag name="KSO_WM_UNIT_PRESET_TEXT" val="0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1.xml><?xml version="1.0" encoding="utf-8"?>
<p:tagLst xmlns:p="http://schemas.openxmlformats.org/presentationml/2006/main">
  <p:tag name="KSO_WM_TEMPLATE_CATEGORY" val="custom"/>
  <p:tag name="KSO_WM_TEMPLATE_INDEX" val="20185070"/>
  <p:tag name="KSO_WM_UNIT_TYPE" val="e"/>
  <p:tag name="KSO_WM_UNIT_INDEX" val="1"/>
  <p:tag name="KSO_WM_UNIT_ID" val="custom20185070_3*e*1"/>
  <p:tag name="KSO_WM_UNIT_LAYERLEVEL" val="1"/>
  <p:tag name="KSO_WM_UNIT_VALUE" val="9"/>
  <p:tag name="KSO_WM_UNIT_HIGHLIGHT" val="0"/>
  <p:tag name="KSO_WM_UNIT_COMPATIBLE" val="1"/>
  <p:tag name="KSO_WM_UNIT_CLEAR" val="0"/>
  <p:tag name="KSO_WM_BEAUTIFY_FLAG" val="#wm#"/>
  <p:tag name="KSO_WM_TAG_VERSION" val="1.0"/>
  <p:tag name="KSO_WM_UNIT_PRESET_TEXT" val="0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4.xml><?xml version="1.0" encoding="utf-8"?>
<p:tagLst xmlns:p="http://schemas.openxmlformats.org/presentationml/2006/main">
  <p:tag name="KSO_WM_TEMPLATE_CATEGORY" val="custom"/>
  <p:tag name="KSO_WM_TEMPLATE_INDEX" val="20185070"/>
  <p:tag name="KSO_WM_UNIT_TYPE" val="e"/>
  <p:tag name="KSO_WM_UNIT_INDEX" val="1"/>
  <p:tag name="KSO_WM_UNIT_ID" val="custom20185070_3*e*1"/>
  <p:tag name="KSO_WM_UNIT_LAYERLEVEL" val="1"/>
  <p:tag name="KSO_WM_UNIT_VALUE" val="9"/>
  <p:tag name="KSO_WM_UNIT_HIGHLIGHT" val="0"/>
  <p:tag name="KSO_WM_UNIT_COMPATIBLE" val="1"/>
  <p:tag name="KSO_WM_UNIT_CLEAR" val="0"/>
  <p:tag name="KSO_WM_BEAUTIFY_FLAG" val="#wm#"/>
  <p:tag name="KSO_WM_TAG_VERSION" val="1.0"/>
  <p:tag name="KSO_WM_UNIT_PRESET_TEXT" val="0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96.xml><?xml version="1.0" encoding="utf-8"?>
<p:tagLst xmlns:p="http://schemas.openxmlformats.org/presentationml/2006/main">
  <p:tag name="COMMONDATA" val="eyJoZGlkIjoiZTFmMDc4YTYxZWY3MGZjYWI5Y2I2NGIxYjYwYTMwZjYifQ=="/>
  <p:tag name="KSO_WPP_MARK_KEY" val="41b1631e-2093-46e5-9823-3842fa69c1fd"/>
</p:tagLst>
</file>

<file path=ppt/theme/theme1.xml><?xml version="1.0" encoding="utf-8"?>
<a:theme xmlns:a="http://schemas.openxmlformats.org/drawingml/2006/main" name="更多免费方案资料加微信：anran1468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3250</Words>
  <Application>WPS 演示</Application>
  <PresentationFormat>宽屏</PresentationFormat>
  <Paragraphs>489</Paragraphs>
  <Slides>53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6" baseType="lpstr">
      <vt:lpstr>Arial</vt:lpstr>
      <vt:lpstr>宋体</vt:lpstr>
      <vt:lpstr>Wingdings</vt:lpstr>
      <vt:lpstr>Wingdings</vt:lpstr>
      <vt:lpstr>微软雅黑</vt:lpstr>
      <vt:lpstr>方正北魏楷书简体</vt:lpstr>
      <vt:lpstr>方正大标宋简体</vt:lpstr>
      <vt:lpstr>Arial Unicode MS</vt:lpstr>
      <vt:lpstr>楷体</vt:lpstr>
      <vt:lpstr>华文宋体</vt:lpstr>
      <vt:lpstr>方正大标宋繁体</vt:lpstr>
      <vt:lpstr>方正手迹-朱敬一体 简</vt:lpstr>
      <vt:lpstr>更多免费方案资料加微信：anran1468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安柏啦</cp:lastModifiedBy>
  <cp:revision>28</cp:revision>
  <dcterms:created xsi:type="dcterms:W3CDTF">2019-07-29T06:47:00Z</dcterms:created>
  <dcterms:modified xsi:type="dcterms:W3CDTF">2023-08-14T02:39:05Z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8C2FED98B7FB4B33A1B5E771A98B27D0_13</vt:lpwstr>
  </property>
</Properties>
</file>