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2"/>
    <p:sldMasterId id="2147483666" r:id="rId3"/>
  </p:sldMasterIdLst>
  <p:notesMasterIdLst>
    <p:notesMasterId r:id="rId33"/>
  </p:notesMasterIdLst>
  <p:handoutMasterIdLst>
    <p:handoutMasterId r:id="rId34"/>
  </p:handoutMasterIdLst>
  <p:sldIdLst>
    <p:sldId id="553" r:id="rId4"/>
    <p:sldId id="586" r:id="rId5"/>
    <p:sldId id="587" r:id="rId6"/>
    <p:sldId id="558" r:id="rId7"/>
    <p:sldId id="560" r:id="rId8"/>
    <p:sldId id="561" r:id="rId9"/>
    <p:sldId id="562" r:id="rId10"/>
    <p:sldId id="564" r:id="rId11"/>
    <p:sldId id="565" r:id="rId12"/>
    <p:sldId id="588" r:id="rId13"/>
    <p:sldId id="568" r:id="rId14"/>
    <p:sldId id="569" r:id="rId15"/>
    <p:sldId id="570" r:id="rId16"/>
    <p:sldId id="571" r:id="rId17"/>
    <p:sldId id="572" r:id="rId18"/>
    <p:sldId id="573" r:id="rId19"/>
    <p:sldId id="574" r:id="rId20"/>
    <p:sldId id="589" r:id="rId21"/>
    <p:sldId id="576" r:id="rId22"/>
    <p:sldId id="577" r:id="rId23"/>
    <p:sldId id="578" r:id="rId24"/>
    <p:sldId id="590" r:id="rId25"/>
    <p:sldId id="580" r:id="rId26"/>
    <p:sldId id="581" r:id="rId27"/>
    <p:sldId id="582" r:id="rId28"/>
    <p:sldId id="583" r:id="rId29"/>
    <p:sldId id="584" r:id="rId30"/>
    <p:sldId id="585" r:id="rId31"/>
    <p:sldId id="592" r:id="rId32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3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108E5F-FF45-4736-A969-DE70D5E2D813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1B6F4-8D23-4573-BCB1-C196626E6F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7844330-D65E-433C-A90B-DC730FD555C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66" y="932538"/>
            <a:ext cx="5627919" cy="56279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966" y="932538"/>
            <a:ext cx="5627919" cy="562791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232229" y="210457"/>
            <a:ext cx="11713028" cy="6437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16600" y="816600"/>
            <a:ext cx="936000" cy="93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雷锋PPT网www.LFPPT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9B9EB2-0717-409A-B1C1-EC7F80FF8E51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2DDA3C-55E3-436C-8907-1B92F441DF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9150C-93EE-4251-874F-1D3F3590A3A0}" type="datetimeFigureOut">
              <a:rPr lang="zh-CN" altLang="en-US" smtClean="0"/>
              <a:t>2023/7/25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1CFB8-AB92-4CE1-90CE-B4D9194C7A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" y="0"/>
            <a:ext cx="12189534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1219200" rtl="0" eaLnBrk="1" latinLnBrk="0" hangingPunct="1">
        <a:lnSpc>
          <a:spcPct val="90000"/>
        </a:lnSpc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00" indent="-304800" algn="l" defTabSz="1219200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"/>
          <p:cNvSpPr txBox="1"/>
          <p:nvPr/>
        </p:nvSpPr>
        <p:spPr>
          <a:xfrm>
            <a:off x="1342244" y="3443720"/>
            <a:ext cx="5086649" cy="6258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抖音运营机制及玩法攻略</a:t>
            </a:r>
          </a:p>
        </p:txBody>
      </p:sp>
      <p:sp>
        <p:nvSpPr>
          <p:cNvPr id="21" name="www.LFPPT.com"/>
          <p:cNvSpPr txBox="1"/>
          <p:nvPr/>
        </p:nvSpPr>
        <p:spPr>
          <a:xfrm>
            <a:off x="1291444" y="2304145"/>
            <a:ext cx="5724644" cy="120032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 w="25400">
                  <a:noFill/>
                  <a:prstDash val="solid"/>
                </a:ln>
                <a:solidFill>
                  <a:srgbClr val="3875FF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玩转抖音攻略</a:t>
            </a:r>
          </a:p>
        </p:txBody>
      </p:sp>
      <p:sp>
        <p:nvSpPr>
          <p:cNvPr id="15" name="3"/>
          <p:cNvSpPr/>
          <p:nvPr/>
        </p:nvSpPr>
        <p:spPr>
          <a:xfrm>
            <a:off x="1690585" y="4567646"/>
            <a:ext cx="1800000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主讲：代用名</a:t>
            </a:r>
          </a:p>
        </p:txBody>
      </p:sp>
      <p:sp>
        <p:nvSpPr>
          <p:cNvPr id="19" name="4"/>
          <p:cNvSpPr/>
          <p:nvPr/>
        </p:nvSpPr>
        <p:spPr>
          <a:xfrm>
            <a:off x="3962400" y="4567646"/>
            <a:ext cx="1800000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时间：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/>
      <p:bldP spid="15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1"/>
          <p:cNvGrpSpPr/>
          <p:nvPr/>
        </p:nvGrpSpPr>
        <p:grpSpPr>
          <a:xfrm>
            <a:off x="1121562" y="3077435"/>
            <a:ext cx="1846659" cy="1441442"/>
            <a:chOff x="2321874" y="1266673"/>
            <a:chExt cx="2211479" cy="1726209"/>
          </a:xfrm>
        </p:grpSpPr>
        <p:sp>
          <p:nvSpPr>
            <p:cNvPr id="47" name="矩形: 圆角 46"/>
            <p:cNvSpPr/>
            <p:nvPr/>
          </p:nvSpPr>
          <p:spPr>
            <a:xfrm>
              <a:off x="2993791" y="1266673"/>
              <a:ext cx="867642" cy="8676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阿里巴巴普惠体 B" panose="00020600040101010101" pitchFamily="18" charset="-122"/>
                </a:rPr>
                <a:t>01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2321874" y="2329438"/>
              <a:ext cx="2211479" cy="663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运营机制</a:t>
              </a:r>
            </a:p>
          </p:txBody>
        </p:sp>
      </p:grpSp>
      <p:grpSp>
        <p:nvGrpSpPr>
          <p:cNvPr id="49" name="2"/>
          <p:cNvGrpSpPr/>
          <p:nvPr/>
        </p:nvGrpSpPr>
        <p:grpSpPr>
          <a:xfrm>
            <a:off x="3762542" y="3077435"/>
            <a:ext cx="1846659" cy="1441442"/>
            <a:chOff x="2321873" y="1266673"/>
            <a:chExt cx="2211478" cy="1726209"/>
          </a:xfrm>
        </p:grpSpPr>
        <p:sp>
          <p:nvSpPr>
            <p:cNvPr id="50" name="矩形: 圆角 49"/>
            <p:cNvSpPr/>
            <p:nvPr/>
          </p:nvSpPr>
          <p:spPr>
            <a:xfrm>
              <a:off x="2993791" y="1266673"/>
              <a:ext cx="867642" cy="8676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321873" y="2329438"/>
              <a:ext cx="2211478" cy="663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对标账号</a:t>
              </a:r>
            </a:p>
          </p:txBody>
        </p:sp>
      </p:grpSp>
      <p:grpSp>
        <p:nvGrpSpPr>
          <p:cNvPr id="52" name="3"/>
          <p:cNvGrpSpPr/>
          <p:nvPr/>
        </p:nvGrpSpPr>
        <p:grpSpPr>
          <a:xfrm>
            <a:off x="6403522" y="3077435"/>
            <a:ext cx="1846659" cy="1441442"/>
            <a:chOff x="2321872" y="1266673"/>
            <a:chExt cx="2211478" cy="1726209"/>
          </a:xfrm>
        </p:grpSpPr>
        <p:sp>
          <p:nvSpPr>
            <p:cNvPr id="53" name="矩形: 圆角 52"/>
            <p:cNvSpPr/>
            <p:nvPr/>
          </p:nvSpPr>
          <p:spPr>
            <a:xfrm>
              <a:off x="2993791" y="1266673"/>
              <a:ext cx="867642" cy="8676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321872" y="2329438"/>
              <a:ext cx="2211478" cy="663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内容制作</a:t>
              </a:r>
            </a:p>
          </p:txBody>
        </p:sp>
      </p:grpSp>
      <p:sp>
        <p:nvSpPr>
          <p:cNvPr id="55" name="4"/>
          <p:cNvSpPr/>
          <p:nvPr/>
        </p:nvSpPr>
        <p:spPr>
          <a:xfrm>
            <a:off x="3335329" y="3820377"/>
            <a:ext cx="60105" cy="6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  <p:sp>
        <p:nvSpPr>
          <p:cNvPr id="56" name="5"/>
          <p:cNvSpPr/>
          <p:nvPr/>
        </p:nvSpPr>
        <p:spPr>
          <a:xfrm>
            <a:off x="5976309" y="3820377"/>
            <a:ext cx="60105" cy="6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  <p:grpSp>
        <p:nvGrpSpPr>
          <p:cNvPr id="57" name="6"/>
          <p:cNvGrpSpPr/>
          <p:nvPr/>
        </p:nvGrpSpPr>
        <p:grpSpPr>
          <a:xfrm>
            <a:off x="9044499" y="3077435"/>
            <a:ext cx="1846659" cy="1441442"/>
            <a:chOff x="2321872" y="1266673"/>
            <a:chExt cx="2211478" cy="1726209"/>
          </a:xfrm>
        </p:grpSpPr>
        <p:sp>
          <p:nvSpPr>
            <p:cNvPr id="58" name="矩形: 圆角 57"/>
            <p:cNvSpPr/>
            <p:nvPr/>
          </p:nvSpPr>
          <p:spPr>
            <a:xfrm>
              <a:off x="2993791" y="1266673"/>
              <a:ext cx="867642" cy="86764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04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321872" y="2329438"/>
              <a:ext cx="2211478" cy="66344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盈利模式</a:t>
              </a:r>
            </a:p>
          </p:txBody>
        </p:sp>
      </p:grpSp>
      <p:sp>
        <p:nvSpPr>
          <p:cNvPr id="60" name="7"/>
          <p:cNvSpPr/>
          <p:nvPr/>
        </p:nvSpPr>
        <p:spPr>
          <a:xfrm>
            <a:off x="8617289" y="3820377"/>
            <a:ext cx="60105" cy="6985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阿里巴巴普惠体 B" panose="00020600040101010101" pitchFamily="18" charset="-122"/>
            </a:endParaRPr>
          </a:p>
        </p:txBody>
      </p:sp>
      <p:grpSp>
        <p:nvGrpSpPr>
          <p:cNvPr id="61" name="8"/>
          <p:cNvGrpSpPr/>
          <p:nvPr/>
        </p:nvGrpSpPr>
        <p:grpSpPr>
          <a:xfrm>
            <a:off x="4914900" y="1401729"/>
            <a:ext cx="2362200" cy="1268900"/>
            <a:chOff x="4914900" y="1345037"/>
            <a:chExt cx="2362200" cy="1268900"/>
          </a:xfrm>
        </p:grpSpPr>
        <p:sp>
          <p:nvSpPr>
            <p:cNvPr id="62" name="文本框 61"/>
            <p:cNvSpPr txBox="1"/>
            <p:nvPr/>
          </p:nvSpPr>
          <p:spPr>
            <a:xfrm>
              <a:off x="5328304" y="1345037"/>
              <a:ext cx="1535392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dist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目录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lt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914900" y="2152272"/>
              <a:ext cx="2362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CATALOGUE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"/>
          <p:cNvSpPr txBox="1"/>
          <p:nvPr/>
        </p:nvSpPr>
        <p:spPr>
          <a:xfrm>
            <a:off x="2478324" y="3001635"/>
            <a:ext cx="3240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运营机制</a:t>
            </a:r>
          </a:p>
        </p:txBody>
      </p:sp>
      <p:sp>
        <p:nvSpPr>
          <p:cNvPr id="12" name="2"/>
          <p:cNvSpPr/>
          <p:nvPr/>
        </p:nvSpPr>
        <p:spPr>
          <a:xfrm>
            <a:off x="3774324" y="2093686"/>
            <a:ext cx="648000" cy="63789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zh-CN" altLang="en-US" sz="2000" b="0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3"/>
          <p:cNvSpPr txBox="1"/>
          <p:nvPr/>
        </p:nvSpPr>
        <p:spPr>
          <a:xfrm>
            <a:off x="2100648" y="4102687"/>
            <a:ext cx="39953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Video production introduction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"/>
          <p:cNvSpPr/>
          <p:nvPr/>
        </p:nvSpPr>
        <p:spPr>
          <a:xfrm>
            <a:off x="2268165" y="3158866"/>
            <a:ext cx="1989439" cy="580767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去中心化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9" name="2"/>
          <p:cNvSpPr/>
          <p:nvPr/>
        </p:nvSpPr>
        <p:spPr>
          <a:xfrm>
            <a:off x="4936381" y="3138271"/>
            <a:ext cx="1989439" cy="580767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算法机制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0" name="3"/>
          <p:cNvSpPr/>
          <p:nvPr/>
        </p:nvSpPr>
        <p:spPr>
          <a:xfrm>
            <a:off x="7717351" y="3130034"/>
            <a:ext cx="1989439" cy="580767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叠加推荐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4"/>
          <p:cNvCxnSpPr/>
          <p:nvPr/>
        </p:nvCxnSpPr>
        <p:spPr>
          <a:xfrm>
            <a:off x="1828801" y="2861180"/>
            <a:ext cx="8520547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5"/>
          <p:cNvSpPr/>
          <p:nvPr/>
        </p:nvSpPr>
        <p:spPr>
          <a:xfrm>
            <a:off x="3190010" y="2788443"/>
            <a:ext cx="135083" cy="135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6"/>
          <p:cNvSpPr/>
          <p:nvPr/>
        </p:nvSpPr>
        <p:spPr>
          <a:xfrm>
            <a:off x="5846621" y="2784979"/>
            <a:ext cx="135083" cy="135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7"/>
          <p:cNvSpPr/>
          <p:nvPr/>
        </p:nvSpPr>
        <p:spPr>
          <a:xfrm>
            <a:off x="8631384" y="2784979"/>
            <a:ext cx="135083" cy="135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8"/>
          <p:cNvSpPr txBox="1"/>
          <p:nvPr/>
        </p:nvSpPr>
        <p:spPr>
          <a:xfrm>
            <a:off x="0" y="6750278"/>
            <a:ext cx="360000" cy="107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docerID:327037375</a:t>
            </a:r>
          </a:p>
        </p:txBody>
      </p:sp>
      <p:sp>
        <p:nvSpPr>
          <p:cNvPr id="10" name="9"/>
          <p:cNvSpPr txBox="1"/>
          <p:nvPr/>
        </p:nvSpPr>
        <p:spPr>
          <a:xfrm>
            <a:off x="2895600" y="2040297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1" name="10"/>
          <p:cNvSpPr txBox="1"/>
          <p:nvPr/>
        </p:nvSpPr>
        <p:spPr>
          <a:xfrm>
            <a:off x="5562600" y="2036833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ln>
                  <a:solidFill>
                    <a:schemeClr val="tx1"/>
                  </a:solidFill>
                </a:ln>
                <a:solidFill>
                  <a:srgbClr val="FDF329"/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2" name="11"/>
          <p:cNvSpPr txBox="1"/>
          <p:nvPr/>
        </p:nvSpPr>
        <p:spPr>
          <a:xfrm>
            <a:off x="8364165" y="1981416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ln>
                  <a:solidFill>
                    <a:schemeClr val="tx1"/>
                  </a:solidFill>
                </a:ln>
                <a:solidFill>
                  <a:srgbClr val="FDF329"/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4" name="12"/>
          <p:cNvSpPr txBox="1"/>
          <p:nvPr/>
        </p:nvSpPr>
        <p:spPr>
          <a:xfrm>
            <a:off x="2003178" y="4521417"/>
            <a:ext cx="21289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公众号你关注了谁，就可以看谁的内容，粉丝越多，流量越大。</a:t>
            </a:r>
          </a:p>
        </p:txBody>
      </p:sp>
      <p:sp>
        <p:nvSpPr>
          <p:cNvPr id="35" name="13"/>
          <p:cNvSpPr txBox="1"/>
          <p:nvPr/>
        </p:nvSpPr>
        <p:spPr>
          <a:xfrm>
            <a:off x="8229600" y="4419817"/>
            <a:ext cx="2438400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你的粉丝不是你的，是抖音官方的，你视频的播放量，依然依托于你每一条视频本身的内容。</a:t>
            </a:r>
          </a:p>
        </p:txBody>
      </p:sp>
      <p:grpSp>
        <p:nvGrpSpPr>
          <p:cNvPr id="25" name="14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6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运营机制</a:t>
              </a:r>
            </a:p>
          </p:txBody>
        </p:sp>
        <p:sp>
          <p:nvSpPr>
            <p:cNvPr id="27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3" name="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656" y="4724400"/>
            <a:ext cx="1672689" cy="1038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1"/>
          <p:cNvSpPr/>
          <p:nvPr/>
        </p:nvSpPr>
        <p:spPr>
          <a:xfrm>
            <a:off x="1266093" y="4293897"/>
            <a:ext cx="9808308" cy="133643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2"/>
          <p:cNvSpPr/>
          <p:nvPr/>
        </p:nvSpPr>
        <p:spPr>
          <a:xfrm>
            <a:off x="1549134" y="4468800"/>
            <a:ext cx="922816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基础推荐机制会给每一个视频分配一定的流量，一般按照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1-200——500——1000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，这样一个阶梯性的流量。视频的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875FF">
                    <a:lumMod val="7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完整播放率，互动率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才是决定你能否进入下一个流量池的最关键，并且实时更新</a:t>
            </a:r>
          </a:p>
        </p:txBody>
      </p:sp>
      <p:sp>
        <p:nvSpPr>
          <p:cNvPr id="14" name="3"/>
          <p:cNvSpPr/>
          <p:nvPr/>
        </p:nvSpPr>
        <p:spPr>
          <a:xfrm>
            <a:off x="3863487" y="2880391"/>
            <a:ext cx="791007" cy="48837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4"/>
          <p:cNvSpPr/>
          <p:nvPr/>
        </p:nvSpPr>
        <p:spPr>
          <a:xfrm>
            <a:off x="7176589" y="2860142"/>
            <a:ext cx="901043" cy="488373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5"/>
          <p:cNvGrpSpPr/>
          <p:nvPr/>
        </p:nvGrpSpPr>
        <p:grpSpPr>
          <a:xfrm>
            <a:off x="2063693" y="2232000"/>
            <a:ext cx="1440000" cy="1440000"/>
            <a:chOff x="2098431" y="3377983"/>
            <a:chExt cx="1440000" cy="1439999"/>
          </a:xfrm>
        </p:grpSpPr>
        <p:sp>
          <p:nvSpPr>
            <p:cNvPr id="13" name="A"/>
            <p:cNvSpPr/>
            <p:nvPr/>
          </p:nvSpPr>
          <p:spPr>
            <a:xfrm>
              <a:off x="2098431" y="3377983"/>
              <a:ext cx="1440000" cy="143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A"/>
            <p:cNvSpPr/>
            <p:nvPr/>
          </p:nvSpPr>
          <p:spPr>
            <a:xfrm>
              <a:off x="2303805" y="4218214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流量池</a:t>
              </a:r>
            </a:p>
          </p:txBody>
        </p:sp>
        <p:sp>
          <p:nvSpPr>
            <p:cNvPr id="19" name="A"/>
            <p:cNvSpPr txBox="1"/>
            <p:nvPr/>
          </p:nvSpPr>
          <p:spPr>
            <a:xfrm>
              <a:off x="2482539" y="3473560"/>
              <a:ext cx="519694" cy="707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A</a:t>
              </a:r>
              <a:endPara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" name="6"/>
          <p:cNvGrpSpPr/>
          <p:nvPr/>
        </p:nvGrpSpPr>
        <p:grpSpPr>
          <a:xfrm>
            <a:off x="5122734" y="2232000"/>
            <a:ext cx="1440000" cy="1440000"/>
            <a:chOff x="5330039" y="3372837"/>
            <a:chExt cx="1440000" cy="1439999"/>
          </a:xfrm>
        </p:grpSpPr>
        <p:sp>
          <p:nvSpPr>
            <p:cNvPr id="15" name="A"/>
            <p:cNvSpPr/>
            <p:nvPr/>
          </p:nvSpPr>
          <p:spPr>
            <a:xfrm>
              <a:off x="5330039" y="3372837"/>
              <a:ext cx="1440000" cy="143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8" name="www.LFPPT.com"/>
            <p:cNvSpPr/>
            <p:nvPr/>
          </p:nvSpPr>
          <p:spPr>
            <a:xfrm>
              <a:off x="5624017" y="4169190"/>
              <a:ext cx="87716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流量池</a:t>
              </a:r>
            </a:p>
          </p:txBody>
        </p:sp>
        <p:sp>
          <p:nvSpPr>
            <p:cNvPr id="20" name="A"/>
            <p:cNvSpPr txBox="1"/>
            <p:nvPr/>
          </p:nvSpPr>
          <p:spPr>
            <a:xfrm>
              <a:off x="5793133" y="3412813"/>
              <a:ext cx="538930" cy="7694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ln>
                    <a:solidFill>
                      <a:schemeClr val="tx1"/>
                    </a:solidFill>
                  </a:ln>
                  <a:solidFill>
                    <a:srgbClr val="00A6D9"/>
                  </a:solidFill>
                  <a:latin typeface="Impact" panose="020B0806030902050204" pitchFamily="34" charset="0"/>
                  <a:ea typeface="思源宋体 CN Heavy" panose="02020900000000000000" pitchFamily="18" charset="-122"/>
                </a:defRPr>
              </a:lvl1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B</a:t>
              </a:r>
              <a:endPara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32" name="7"/>
          <p:cNvGrpSpPr/>
          <p:nvPr/>
        </p:nvGrpSpPr>
        <p:grpSpPr>
          <a:xfrm>
            <a:off x="8466000" y="2182069"/>
            <a:ext cx="1440000" cy="1489931"/>
            <a:chOff x="5335506" y="3307305"/>
            <a:chExt cx="1439999" cy="1489930"/>
          </a:xfrm>
        </p:grpSpPr>
        <p:sp>
          <p:nvSpPr>
            <p:cNvPr id="33" name="A"/>
            <p:cNvSpPr/>
            <p:nvPr/>
          </p:nvSpPr>
          <p:spPr>
            <a:xfrm>
              <a:off x="5335506" y="3357236"/>
              <a:ext cx="1439999" cy="14399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4" name="A"/>
            <p:cNvSpPr/>
            <p:nvPr/>
          </p:nvSpPr>
          <p:spPr>
            <a:xfrm>
              <a:off x="5639618" y="4169189"/>
              <a:ext cx="8771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流量池</a:t>
              </a:r>
            </a:p>
          </p:txBody>
        </p:sp>
        <p:sp>
          <p:nvSpPr>
            <p:cNvPr id="35" name="A"/>
            <p:cNvSpPr txBox="1"/>
            <p:nvPr/>
          </p:nvSpPr>
          <p:spPr>
            <a:xfrm>
              <a:off x="5842397" y="3307305"/>
              <a:ext cx="4716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ln>
                    <a:solidFill>
                      <a:schemeClr val="tx1"/>
                    </a:solidFill>
                  </a:ln>
                  <a:solidFill>
                    <a:srgbClr val="00A6D9"/>
                  </a:solidFill>
                  <a:latin typeface="Impact" panose="020B0806030902050204" pitchFamily="34" charset="0"/>
                  <a:ea typeface="思源宋体 CN Heavy" panose="02020900000000000000" pitchFamily="18" charset="-122"/>
                </a:defRPr>
              </a:lvl1pPr>
            </a:lstStyle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c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1" name="8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2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运营机制</a:t>
              </a:r>
            </a:p>
          </p:txBody>
        </p:sp>
        <p:sp>
          <p:nvSpPr>
            <p:cNvPr id="23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0" grpId="0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1"/>
          <p:cNvSpPr/>
          <p:nvPr/>
        </p:nvSpPr>
        <p:spPr>
          <a:xfrm>
            <a:off x="5360989" y="3427885"/>
            <a:ext cx="551021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系统就会自动的判断这个视频是很受欢迎的，因此会自动对该视频进行加权，这样叠加推荐会给你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300w;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要想发布视频之后获得叠加流量，在发布视频的时候要多引导用户进行留言和评论，增加互动获取更多曝光。</a:t>
            </a:r>
          </a:p>
        </p:txBody>
      </p:sp>
      <p:sp>
        <p:nvSpPr>
          <p:cNvPr id="5" name="2"/>
          <p:cNvSpPr/>
          <p:nvPr/>
        </p:nvSpPr>
        <p:spPr>
          <a:xfrm>
            <a:off x="5384800" y="2324052"/>
            <a:ext cx="5486400" cy="941253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如果转发量达到了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300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，就会叠加推荐到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3000w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，根据这个数据依次类推。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" name="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7" name="文本框 6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运营机制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12" name="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34778" y="2479637"/>
            <a:ext cx="2840222" cy="28737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"/>
          <p:cNvSpPr/>
          <p:nvPr/>
        </p:nvSpPr>
        <p:spPr>
          <a:xfrm>
            <a:off x="1633204" y="2920724"/>
            <a:ext cx="1905161" cy="489199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消重机制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2"/>
          <p:cNvSpPr/>
          <p:nvPr/>
        </p:nvSpPr>
        <p:spPr>
          <a:xfrm>
            <a:off x="4006850" y="2900137"/>
            <a:ext cx="1905161" cy="489200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审核机制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3"/>
          <p:cNvSpPr/>
          <p:nvPr/>
        </p:nvSpPr>
        <p:spPr>
          <a:xfrm>
            <a:off x="6378315" y="2891890"/>
            <a:ext cx="1905161" cy="489199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特征识别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12" name="4"/>
          <p:cNvCxnSpPr/>
          <p:nvPr/>
        </p:nvCxnSpPr>
        <p:spPr>
          <a:xfrm>
            <a:off x="1556897" y="2519757"/>
            <a:ext cx="921270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5"/>
          <p:cNvSpPr/>
          <p:nvPr/>
        </p:nvSpPr>
        <p:spPr>
          <a:xfrm>
            <a:off x="2519522" y="2447021"/>
            <a:ext cx="135083" cy="1350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4" name="6"/>
          <p:cNvSpPr/>
          <p:nvPr/>
        </p:nvSpPr>
        <p:spPr>
          <a:xfrm>
            <a:off x="4888206" y="2467002"/>
            <a:ext cx="135083" cy="1350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5" name="7"/>
          <p:cNvSpPr/>
          <p:nvPr/>
        </p:nvSpPr>
        <p:spPr>
          <a:xfrm>
            <a:off x="7256890" y="2467002"/>
            <a:ext cx="135083" cy="1350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8"/>
          <p:cNvSpPr txBox="1"/>
          <p:nvPr/>
        </p:nvSpPr>
        <p:spPr>
          <a:xfrm>
            <a:off x="2228850" y="1675162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01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7" name="9"/>
          <p:cNvSpPr txBox="1"/>
          <p:nvPr/>
        </p:nvSpPr>
        <p:spPr>
          <a:xfrm>
            <a:off x="4597400" y="1675162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ln>
                  <a:solidFill>
                    <a:schemeClr val="tx1"/>
                  </a:solidFill>
                </a:ln>
                <a:solidFill>
                  <a:srgbClr val="FDF329"/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10"/>
          <p:cNvSpPr txBox="1"/>
          <p:nvPr/>
        </p:nvSpPr>
        <p:spPr>
          <a:xfrm>
            <a:off x="6953250" y="1675162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ln>
                  <a:solidFill>
                    <a:schemeClr val="tx1"/>
                  </a:solidFill>
                </a:ln>
                <a:solidFill>
                  <a:srgbClr val="FDF329"/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9" name="11"/>
          <p:cNvSpPr/>
          <p:nvPr/>
        </p:nvSpPr>
        <p:spPr>
          <a:xfrm>
            <a:off x="9625573" y="2431834"/>
            <a:ext cx="135083" cy="1350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0" name="12"/>
          <p:cNvSpPr txBox="1"/>
          <p:nvPr/>
        </p:nvSpPr>
        <p:spPr>
          <a:xfrm>
            <a:off x="9328150" y="1675162"/>
            <a:ext cx="7264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>
                <a:ln>
                  <a:solidFill>
                    <a:schemeClr val="tx1"/>
                  </a:solidFill>
                </a:ln>
                <a:solidFill>
                  <a:srgbClr val="FDF329"/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739BF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1" name="13"/>
          <p:cNvSpPr/>
          <p:nvPr/>
        </p:nvSpPr>
        <p:spPr>
          <a:xfrm>
            <a:off x="8747695" y="2880177"/>
            <a:ext cx="1905161" cy="489200"/>
          </a:xfrm>
          <a:prstGeom prst="roundRect">
            <a:avLst>
              <a:gd name="adj" fmla="val 815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人工干预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2" name="14"/>
          <p:cNvSpPr/>
          <p:nvPr/>
        </p:nvSpPr>
        <p:spPr>
          <a:xfrm>
            <a:off x="1502886" y="3733800"/>
            <a:ext cx="5664127" cy="231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为了维护平台的用户好感度，官方肯定会保护原创。如果你的视频是别人发过的，那么视频很大可能得不到推荐。这里的重复视频，包括照搬别人的视频，以及高度相似的视频。当然，抖音的消重机制并不是特别严格，否则也不会出现发第二次更火的说法了，也有很多人利用了这个空子谋取了利益，总的来说，想要在抖音上长期健康的发展，还是要好好做原创内容。</a:t>
            </a:r>
          </a:p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6" name="15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7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运营机制</a:t>
              </a:r>
            </a:p>
          </p:txBody>
        </p:sp>
        <p:sp>
          <p:nvSpPr>
            <p:cNvPr id="28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3" name="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943" y="3962400"/>
            <a:ext cx="1989282" cy="134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1"/>
          <p:cNvSpPr/>
          <p:nvPr/>
        </p:nvSpPr>
        <p:spPr>
          <a:xfrm>
            <a:off x="4763477" y="4177583"/>
            <a:ext cx="6377355" cy="123092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在机器审核的算法中有一个拦截库，视频发布上去后立即进入审核状态，机器自动比对视频标题、内容是否跟库里能匹配上，如果能匹配，那么就不通过审核。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43" name="2"/>
          <p:cNvGrpSpPr/>
          <p:nvPr/>
        </p:nvGrpSpPr>
        <p:grpSpPr>
          <a:xfrm>
            <a:off x="8331200" y="2517748"/>
            <a:ext cx="2801816" cy="1324708"/>
            <a:chOff x="4747846" y="1043354"/>
            <a:chExt cx="2801816" cy="1324708"/>
          </a:xfrm>
        </p:grpSpPr>
        <p:sp>
          <p:nvSpPr>
            <p:cNvPr id="44" name="矩形 43"/>
            <p:cNvSpPr/>
            <p:nvPr/>
          </p:nvSpPr>
          <p:spPr>
            <a:xfrm>
              <a:off x="4747846" y="1043354"/>
              <a:ext cx="2801816" cy="13247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t" anchorCtr="0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人工审核</a:t>
              </a:r>
            </a:p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747846" y="1805354"/>
              <a:ext cx="2801816" cy="56270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做一些机器无法判断的审核</a:t>
              </a:r>
            </a:p>
          </p:txBody>
        </p:sp>
      </p:grpSp>
      <p:grpSp>
        <p:nvGrpSpPr>
          <p:cNvPr id="24" name="3"/>
          <p:cNvGrpSpPr/>
          <p:nvPr/>
        </p:nvGrpSpPr>
        <p:grpSpPr>
          <a:xfrm>
            <a:off x="4783016" y="2517748"/>
            <a:ext cx="2801816" cy="1324708"/>
            <a:chOff x="4747846" y="1043354"/>
            <a:chExt cx="2801816" cy="1324708"/>
          </a:xfrm>
        </p:grpSpPr>
        <p:sp>
          <p:nvSpPr>
            <p:cNvPr id="22" name="矩形 21"/>
            <p:cNvSpPr/>
            <p:nvPr/>
          </p:nvSpPr>
          <p:spPr>
            <a:xfrm>
              <a:off x="4747846" y="1043354"/>
              <a:ext cx="2801816" cy="13247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16000" rtlCol="0" anchor="t" anchorCtr="0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机器审核</a:t>
              </a:r>
            </a:p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47846" y="1805354"/>
              <a:ext cx="2801816" cy="56270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一般都是机器审核为主</a:t>
              </a:r>
            </a:p>
          </p:txBody>
        </p:sp>
      </p:grpSp>
      <p:grpSp>
        <p:nvGrpSpPr>
          <p:cNvPr id="15" name="4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6" name="文本框 15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运营机制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4" name="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8984" y="2800091"/>
            <a:ext cx="3272705" cy="2700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1"/>
          <p:cNvSpPr/>
          <p:nvPr/>
        </p:nvSpPr>
        <p:spPr>
          <a:xfrm>
            <a:off x="4978400" y="2286000"/>
            <a:ext cx="5931877" cy="1629507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2"/>
          <p:cNvSpPr/>
          <p:nvPr/>
        </p:nvSpPr>
        <p:spPr>
          <a:xfrm>
            <a:off x="1934009" y="2108201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特征识别</a:t>
            </a:r>
          </a:p>
        </p:txBody>
      </p:sp>
      <p:cxnSp>
        <p:nvCxnSpPr>
          <p:cNvPr id="14" name="3"/>
          <p:cNvCxnSpPr/>
          <p:nvPr/>
        </p:nvCxnSpPr>
        <p:spPr>
          <a:xfrm>
            <a:off x="1762369" y="2735087"/>
            <a:ext cx="237978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4"/>
          <p:cNvSpPr/>
          <p:nvPr/>
        </p:nvSpPr>
        <p:spPr>
          <a:xfrm>
            <a:off x="1586523" y="2819400"/>
            <a:ext cx="2743200" cy="1358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抖音系统会根据视频的内容和标题，对这条发布的视频打标签， 并匹配相关的用户人群，准备推送这条视频给这部分人群。</a:t>
            </a:r>
          </a:p>
        </p:txBody>
      </p:sp>
      <p:sp>
        <p:nvSpPr>
          <p:cNvPr id="27" name="5"/>
          <p:cNvSpPr/>
          <p:nvPr/>
        </p:nvSpPr>
        <p:spPr>
          <a:xfrm>
            <a:off x="5713655" y="2133600"/>
            <a:ext cx="515815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你每天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刷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的视频类型构成了你的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用户标签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，你账号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发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的内容才决定你的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创作者标签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。</a:t>
            </a:r>
          </a:p>
        </p:txBody>
      </p:sp>
      <p:sp>
        <p:nvSpPr>
          <p:cNvPr id="38" name="6"/>
          <p:cNvSpPr/>
          <p:nvPr/>
        </p:nvSpPr>
        <p:spPr>
          <a:xfrm>
            <a:off x="5494215" y="263964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9" name="7"/>
          <p:cNvSpPr/>
          <p:nvPr/>
        </p:nvSpPr>
        <p:spPr>
          <a:xfrm>
            <a:off x="5494215" y="340164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cxnSp>
        <p:nvCxnSpPr>
          <p:cNvPr id="41" name="8"/>
          <p:cNvCxnSpPr/>
          <p:nvPr/>
        </p:nvCxnSpPr>
        <p:spPr>
          <a:xfrm>
            <a:off x="5341815" y="3124200"/>
            <a:ext cx="502920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9"/>
          <p:cNvSpPr/>
          <p:nvPr/>
        </p:nvSpPr>
        <p:spPr>
          <a:xfrm>
            <a:off x="1586523" y="4445001"/>
            <a:ext cx="93237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由于机器并不能完全准确的判断视频是否违规，质量如何，而且由于机器是基于以往数据来判断，并不能很完整的预测用户发布视频的方式等。诸多因素后，引入了人工干预机制。通过审核员的经验判断出已发布视频是否违规，并举报，可填补一部分抖音机器审核的漏洞。</a:t>
            </a:r>
          </a:p>
        </p:txBody>
      </p:sp>
      <p:grpSp>
        <p:nvGrpSpPr>
          <p:cNvPr id="11" name="10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2" name="文本框 11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运营机制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8" grpId="0"/>
      <p:bldP spid="24" grpId="0"/>
      <p:bldP spid="27" grpId="0"/>
      <p:bldP spid="38" grpId="0" animBg="1"/>
      <p:bldP spid="39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/>
          <p:cNvSpPr txBox="1"/>
          <p:nvPr/>
        </p:nvSpPr>
        <p:spPr>
          <a:xfrm>
            <a:off x="2607628" y="3074206"/>
            <a:ext cx="3240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对标账号</a:t>
            </a:r>
          </a:p>
        </p:txBody>
      </p:sp>
      <p:sp>
        <p:nvSpPr>
          <p:cNvPr id="4" name="2"/>
          <p:cNvSpPr/>
          <p:nvPr/>
        </p:nvSpPr>
        <p:spPr>
          <a:xfrm>
            <a:off x="3903628" y="2166257"/>
            <a:ext cx="648000" cy="63789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02</a:t>
            </a:r>
            <a:endParaRPr kumimoji="0" lang="zh-CN" altLang="en-US" sz="2000" b="0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3"/>
          <p:cNvSpPr txBox="1"/>
          <p:nvPr/>
        </p:nvSpPr>
        <p:spPr>
          <a:xfrm>
            <a:off x="2229952" y="4175258"/>
            <a:ext cx="39953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Video production introduction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/>
          <p:cNvSpPr txBox="1"/>
          <p:nvPr/>
        </p:nvSpPr>
        <p:spPr>
          <a:xfrm>
            <a:off x="1404304" y="2606695"/>
            <a:ext cx="473858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想要做出好的内容，一定不要闭门造车，需要大量参考已经经过市场验证的优秀内容，而你在看的时候不要把自己带入用户，而是</a:t>
            </a:r>
          </a:p>
        </p:txBody>
      </p:sp>
      <p:sp>
        <p:nvSpPr>
          <p:cNvPr id="10" name="2"/>
          <p:cNvSpPr/>
          <p:nvPr/>
        </p:nvSpPr>
        <p:spPr>
          <a:xfrm flipH="1">
            <a:off x="7936900" y="1609580"/>
            <a:ext cx="2575499" cy="1177637"/>
          </a:xfrm>
          <a:custGeom>
            <a:avLst/>
            <a:gdLst>
              <a:gd name="connsiteX0" fmla="*/ 1087582 w 2299854"/>
              <a:gd name="connsiteY0" fmla="*/ 0 h 1080656"/>
              <a:gd name="connsiteX1" fmla="*/ 2175164 w 2299854"/>
              <a:gd name="connsiteY1" fmla="*/ 540328 h 1080656"/>
              <a:gd name="connsiteX2" fmla="*/ 2153068 w 2299854"/>
              <a:gd name="connsiteY2" fmla="*/ 649223 h 1080656"/>
              <a:gd name="connsiteX3" fmla="*/ 2095211 w 2299854"/>
              <a:gd name="connsiteY3" fmla="*/ 741822 h 1080656"/>
              <a:gd name="connsiteX4" fmla="*/ 2299854 w 2299854"/>
              <a:gd name="connsiteY4" fmla="*/ 983673 h 1080656"/>
              <a:gd name="connsiteX5" fmla="*/ 1906700 w 2299854"/>
              <a:gd name="connsiteY5" fmla="*/ 892242 h 1080656"/>
              <a:gd name="connsiteX6" fmla="*/ 1856619 w 2299854"/>
              <a:gd name="connsiteY6" fmla="*/ 922398 h 1080656"/>
              <a:gd name="connsiteX7" fmla="*/ 1087582 w 2299854"/>
              <a:gd name="connsiteY7" fmla="*/ 1080656 h 1080656"/>
              <a:gd name="connsiteX8" fmla="*/ 0 w 2299854"/>
              <a:gd name="connsiteY8" fmla="*/ 540328 h 1080656"/>
              <a:gd name="connsiteX9" fmla="*/ 1087582 w 2299854"/>
              <a:gd name="connsiteY9" fmla="*/ 0 h 108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9854" h="1080656">
                <a:moveTo>
                  <a:pt x="1087582" y="0"/>
                </a:moveTo>
                <a:cubicBezTo>
                  <a:pt x="1688237" y="0"/>
                  <a:pt x="2175164" y="241913"/>
                  <a:pt x="2175164" y="540328"/>
                </a:cubicBezTo>
                <a:cubicBezTo>
                  <a:pt x="2175164" y="577630"/>
                  <a:pt x="2167556" y="614049"/>
                  <a:pt x="2153068" y="649223"/>
                </a:cubicBezTo>
                <a:lnTo>
                  <a:pt x="2095211" y="741822"/>
                </a:lnTo>
                <a:lnTo>
                  <a:pt x="2299854" y="983673"/>
                </a:lnTo>
                <a:lnTo>
                  <a:pt x="1906700" y="892242"/>
                </a:lnTo>
                <a:lnTo>
                  <a:pt x="1856619" y="922398"/>
                </a:lnTo>
                <a:cubicBezTo>
                  <a:pt x="1659805" y="1020178"/>
                  <a:pt x="1387910" y="1080656"/>
                  <a:pt x="1087582" y="1080656"/>
                </a:cubicBezTo>
                <a:cubicBezTo>
                  <a:pt x="486927" y="1080656"/>
                  <a:pt x="0" y="838743"/>
                  <a:pt x="0" y="540328"/>
                </a:cubicBezTo>
                <a:cubicBezTo>
                  <a:pt x="0" y="241913"/>
                  <a:pt x="486927" y="0"/>
                  <a:pt x="10875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096000" y="1282429"/>
            <a:ext cx="2100898" cy="4293141"/>
          </a:xfrm>
          <a:prstGeom prst="rect">
            <a:avLst/>
          </a:prstGeom>
        </p:spPr>
      </p:pic>
      <p:sp>
        <p:nvSpPr>
          <p:cNvPr id="11" name="4"/>
          <p:cNvSpPr/>
          <p:nvPr/>
        </p:nvSpPr>
        <p:spPr>
          <a:xfrm>
            <a:off x="8353305" y="1907685"/>
            <a:ext cx="2100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为什么他开头这么说，有什么好处？</a:t>
            </a:r>
          </a:p>
        </p:txBody>
      </p:sp>
      <p:sp>
        <p:nvSpPr>
          <p:cNvPr id="20" name="5"/>
          <p:cNvSpPr/>
          <p:nvPr/>
        </p:nvSpPr>
        <p:spPr>
          <a:xfrm>
            <a:off x="1377462" y="4478215"/>
            <a:ext cx="9437076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创作者跟用户的差别在于：用户只管自己的情绪有没有得到满足，全程被动接受，跟着视频哭哭笑笑，像一个提线木偶，而创作者就是背后提线的那个人。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5" name="6"/>
          <p:cNvSpPr/>
          <p:nvPr/>
        </p:nvSpPr>
        <p:spPr>
          <a:xfrm flipH="1">
            <a:off x="8038229" y="2942011"/>
            <a:ext cx="2832971" cy="1302708"/>
          </a:xfrm>
          <a:custGeom>
            <a:avLst/>
            <a:gdLst>
              <a:gd name="connsiteX0" fmla="*/ 1227551 w 2680570"/>
              <a:gd name="connsiteY0" fmla="*/ 0 h 1302708"/>
              <a:gd name="connsiteX1" fmla="*/ 2430163 w 2680570"/>
              <a:gd name="connsiteY1" fmla="*/ 520084 h 1302708"/>
              <a:gd name="connsiteX2" fmla="*/ 2435912 w 2680570"/>
              <a:gd name="connsiteY2" fmla="*/ 550345 h 1302708"/>
              <a:gd name="connsiteX3" fmla="*/ 2680570 w 2680570"/>
              <a:gd name="connsiteY3" fmla="*/ 613775 h 1302708"/>
              <a:gd name="connsiteX4" fmla="*/ 2438449 w 2680570"/>
              <a:gd name="connsiteY4" fmla="*/ 739010 h 1302708"/>
              <a:gd name="connsiteX5" fmla="*/ 2430163 w 2680570"/>
              <a:gd name="connsiteY5" fmla="*/ 782625 h 1302708"/>
              <a:gd name="connsiteX6" fmla="*/ 1227551 w 2680570"/>
              <a:gd name="connsiteY6" fmla="*/ 1302708 h 1302708"/>
              <a:gd name="connsiteX7" fmla="*/ 0 w 2680570"/>
              <a:gd name="connsiteY7" fmla="*/ 651354 h 1302708"/>
              <a:gd name="connsiteX8" fmla="*/ 1227551 w 2680570"/>
              <a:gd name="connsiteY8" fmla="*/ 0 h 1302708"/>
              <a:gd name="connsiteX0-1" fmla="*/ 1227551 w 2832970"/>
              <a:gd name="connsiteY0-2" fmla="*/ 0 h 1302708"/>
              <a:gd name="connsiteX1-3" fmla="*/ 2430163 w 2832970"/>
              <a:gd name="connsiteY1-4" fmla="*/ 520084 h 1302708"/>
              <a:gd name="connsiteX2-5" fmla="*/ 2435912 w 2832970"/>
              <a:gd name="connsiteY2-6" fmla="*/ 550345 h 1302708"/>
              <a:gd name="connsiteX3-7" fmla="*/ 2832970 w 2832970"/>
              <a:gd name="connsiteY3-8" fmla="*/ 625498 h 1302708"/>
              <a:gd name="connsiteX4-9" fmla="*/ 2438449 w 2832970"/>
              <a:gd name="connsiteY4-10" fmla="*/ 739010 h 1302708"/>
              <a:gd name="connsiteX5-11" fmla="*/ 2430163 w 2832970"/>
              <a:gd name="connsiteY5-12" fmla="*/ 782625 h 1302708"/>
              <a:gd name="connsiteX6-13" fmla="*/ 1227551 w 2832970"/>
              <a:gd name="connsiteY6-14" fmla="*/ 1302708 h 1302708"/>
              <a:gd name="connsiteX7-15" fmla="*/ 0 w 2832970"/>
              <a:gd name="connsiteY7-16" fmla="*/ 651354 h 1302708"/>
              <a:gd name="connsiteX8-17" fmla="*/ 1227551 w 2832970"/>
              <a:gd name="connsiteY8-18" fmla="*/ 0 h 13027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832970" h="1302708">
                <a:moveTo>
                  <a:pt x="1227551" y="0"/>
                </a:moveTo>
                <a:cubicBezTo>
                  <a:pt x="1820764" y="0"/>
                  <a:pt x="2315698" y="223272"/>
                  <a:pt x="2430163" y="520084"/>
                </a:cubicBezTo>
                <a:lnTo>
                  <a:pt x="2435912" y="550345"/>
                </a:lnTo>
                <a:lnTo>
                  <a:pt x="2832970" y="625498"/>
                </a:lnTo>
                <a:lnTo>
                  <a:pt x="2438449" y="739010"/>
                </a:lnTo>
                <a:lnTo>
                  <a:pt x="2430163" y="782625"/>
                </a:lnTo>
                <a:cubicBezTo>
                  <a:pt x="2315698" y="1079436"/>
                  <a:pt x="1820764" y="1302708"/>
                  <a:pt x="1227551" y="1302708"/>
                </a:cubicBezTo>
                <a:cubicBezTo>
                  <a:pt x="549593" y="1302708"/>
                  <a:pt x="0" y="1011087"/>
                  <a:pt x="0" y="651354"/>
                </a:cubicBezTo>
                <a:cubicBezTo>
                  <a:pt x="0" y="291621"/>
                  <a:pt x="549593" y="0"/>
                  <a:pt x="122755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7"/>
          <p:cNvSpPr/>
          <p:nvPr/>
        </p:nvSpPr>
        <p:spPr>
          <a:xfrm>
            <a:off x="8676715" y="3203491"/>
            <a:ext cx="21109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他的评论区留言是什么样的？哪些评论能够引发讨论？</a:t>
            </a:r>
          </a:p>
        </p:txBody>
      </p:sp>
      <p:grpSp>
        <p:nvGrpSpPr>
          <p:cNvPr id="12" name="8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3" name="www.LFPPT.com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/>
      <p:bldP spid="20" grpId="0" animBg="1"/>
      <p:bldP spid="3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1"/>
          <p:cNvSpPr/>
          <p:nvPr/>
        </p:nvSpPr>
        <p:spPr>
          <a:xfrm>
            <a:off x="1058780" y="3249656"/>
            <a:ext cx="10190747" cy="2514600"/>
          </a:xfrm>
          <a:custGeom>
            <a:avLst/>
            <a:gdLst>
              <a:gd name="connsiteX0" fmla="*/ 0 w 10190747"/>
              <a:gd name="connsiteY0" fmla="*/ 0 h 2514600"/>
              <a:gd name="connsiteX1" fmla="*/ 10120966 w 10190747"/>
              <a:gd name="connsiteY1" fmla="*/ 0 h 2514600"/>
              <a:gd name="connsiteX2" fmla="*/ 9962148 w 10190747"/>
              <a:gd name="connsiteY2" fmla="*/ 252665 h 2514600"/>
              <a:gd name="connsiteX3" fmla="*/ 10190747 w 10190747"/>
              <a:gd name="connsiteY3" fmla="*/ 618425 h 2514600"/>
              <a:gd name="connsiteX4" fmla="*/ 10190747 w 10190747"/>
              <a:gd name="connsiteY4" fmla="*/ 654865 h 2514600"/>
              <a:gd name="connsiteX5" fmla="*/ 9950116 w 10190747"/>
              <a:gd name="connsiteY5" fmla="*/ 998623 h 2514600"/>
              <a:gd name="connsiteX6" fmla="*/ 10190747 w 10190747"/>
              <a:gd name="connsiteY6" fmla="*/ 1293943 h 2514600"/>
              <a:gd name="connsiteX7" fmla="*/ 10190747 w 10190747"/>
              <a:gd name="connsiteY7" fmla="*/ 1353556 h 2514600"/>
              <a:gd name="connsiteX8" fmla="*/ 9926053 w 10190747"/>
              <a:gd name="connsiteY8" fmla="*/ 1684423 h 2514600"/>
              <a:gd name="connsiteX9" fmla="*/ 10190747 w 10190747"/>
              <a:gd name="connsiteY9" fmla="*/ 1926101 h 2514600"/>
              <a:gd name="connsiteX10" fmla="*/ 10190747 w 10190747"/>
              <a:gd name="connsiteY10" fmla="*/ 1952126 h 2514600"/>
              <a:gd name="connsiteX11" fmla="*/ 9914021 w 10190747"/>
              <a:gd name="connsiteY11" fmla="*/ 2298034 h 2514600"/>
              <a:gd name="connsiteX12" fmla="*/ 10182151 w 10190747"/>
              <a:gd name="connsiteY12" fmla="*/ 2514600 h 2514600"/>
              <a:gd name="connsiteX13" fmla="*/ 0 w 10190747"/>
              <a:gd name="connsiteY13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190747" h="2514600">
                <a:moveTo>
                  <a:pt x="0" y="0"/>
                </a:moveTo>
                <a:lnTo>
                  <a:pt x="10120966" y="0"/>
                </a:lnTo>
                <a:lnTo>
                  <a:pt x="9962148" y="252665"/>
                </a:lnTo>
                <a:lnTo>
                  <a:pt x="10190747" y="618425"/>
                </a:lnTo>
                <a:lnTo>
                  <a:pt x="10190747" y="654865"/>
                </a:lnTo>
                <a:lnTo>
                  <a:pt x="9950116" y="998623"/>
                </a:lnTo>
                <a:lnTo>
                  <a:pt x="10190747" y="1293943"/>
                </a:lnTo>
                <a:lnTo>
                  <a:pt x="10190747" y="1353556"/>
                </a:lnTo>
                <a:lnTo>
                  <a:pt x="9926053" y="1684423"/>
                </a:lnTo>
                <a:lnTo>
                  <a:pt x="10190747" y="1926101"/>
                </a:lnTo>
                <a:lnTo>
                  <a:pt x="10190747" y="1952126"/>
                </a:lnTo>
                <a:lnTo>
                  <a:pt x="9914021" y="2298034"/>
                </a:lnTo>
                <a:lnTo>
                  <a:pt x="10182151" y="2514600"/>
                </a:lnTo>
                <a:lnTo>
                  <a:pt x="0" y="251460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2"/>
          <p:cNvSpPr/>
          <p:nvPr/>
        </p:nvSpPr>
        <p:spPr>
          <a:xfrm>
            <a:off x="1319463" y="2343279"/>
            <a:ext cx="1624264" cy="553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飞瓜数据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9" name="3"/>
          <p:cNvSpPr/>
          <p:nvPr/>
        </p:nvSpPr>
        <p:spPr>
          <a:xfrm>
            <a:off x="3231481" y="2343279"/>
            <a:ext cx="1624264" cy="553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抖大大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0" name="4"/>
          <p:cNvSpPr/>
          <p:nvPr/>
        </p:nvSpPr>
        <p:spPr>
          <a:xfrm>
            <a:off x="5143500" y="2343279"/>
            <a:ext cx="1624264" cy="553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蝉妈妈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1" name="5"/>
          <p:cNvSpPr/>
          <p:nvPr/>
        </p:nvSpPr>
        <p:spPr>
          <a:xfrm>
            <a:off x="7055517" y="2343279"/>
            <a:ext cx="1624264" cy="553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乐观数据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2" name="6"/>
          <p:cNvSpPr/>
          <p:nvPr/>
        </p:nvSpPr>
        <p:spPr>
          <a:xfrm>
            <a:off x="8967536" y="2343279"/>
            <a:ext cx="1624264" cy="553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卡思数据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7"/>
          <p:cNvSpPr txBox="1"/>
          <p:nvPr/>
        </p:nvSpPr>
        <p:spPr>
          <a:xfrm>
            <a:off x="4710546" y="4398125"/>
            <a:ext cx="565265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另外不要找很早之前就发布作品的，这样的账号不具备参考性，要找最近活跃度，最快速起来的帐号。</a:t>
            </a:r>
          </a:p>
        </p:txBody>
      </p:sp>
      <p:sp>
        <p:nvSpPr>
          <p:cNvPr id="13" name="8"/>
          <p:cNvSpPr/>
          <p:nvPr/>
        </p:nvSpPr>
        <p:spPr>
          <a:xfrm>
            <a:off x="4775200" y="3632200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模仿，是最好的学习方式。</a:t>
            </a:r>
          </a:p>
        </p:txBody>
      </p:sp>
      <p:cxnSp>
        <p:nvCxnSpPr>
          <p:cNvPr id="17" name="9"/>
          <p:cNvCxnSpPr/>
          <p:nvPr/>
        </p:nvCxnSpPr>
        <p:spPr>
          <a:xfrm>
            <a:off x="4702889" y="4303331"/>
            <a:ext cx="5458691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10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4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25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5" name="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927" y="3761409"/>
            <a:ext cx="1530563" cy="12734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9" grpId="0" animBg="1"/>
      <p:bldP spid="69" grpId="0" animBg="1"/>
      <p:bldP spid="70" grpId="0" animBg="1"/>
      <p:bldP spid="71" grpId="0" animBg="1"/>
      <p:bldP spid="72" grpId="0" animBg="1"/>
      <p:bldP spid="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1"/>
          <p:cNvGrpSpPr/>
          <p:nvPr/>
        </p:nvGrpSpPr>
        <p:grpSpPr>
          <a:xfrm>
            <a:off x="1752600" y="2355513"/>
            <a:ext cx="1368000" cy="1371600"/>
            <a:chOff x="2317958" y="3320715"/>
            <a:chExt cx="1367999" cy="1371600"/>
          </a:xfrm>
        </p:grpSpPr>
        <p:sp>
          <p:nvSpPr>
            <p:cNvPr id="49" name="A"/>
            <p:cNvSpPr/>
            <p:nvPr/>
          </p:nvSpPr>
          <p:spPr>
            <a:xfrm>
              <a:off x="2317958" y="3320715"/>
              <a:ext cx="1367999" cy="1371600"/>
            </a:xfrm>
            <a:prstGeom prst="roundRect">
              <a:avLst>
                <a:gd name="adj" fmla="val 3509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44000" rtlCol="0" anchor="t" anchorCtr="0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739BFD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7" name="A"/>
            <p:cNvSpPr/>
            <p:nvPr/>
          </p:nvSpPr>
          <p:spPr>
            <a:xfrm>
              <a:off x="2317958" y="4014537"/>
              <a:ext cx="1367999" cy="673768"/>
            </a:xfrm>
            <a:custGeom>
              <a:avLst/>
              <a:gdLst>
                <a:gd name="connsiteX0" fmla="*/ 0 w 1371600"/>
                <a:gd name="connsiteY0" fmla="*/ 0 h 673768"/>
                <a:gd name="connsiteX1" fmla="*/ 1371600 w 1371600"/>
                <a:gd name="connsiteY1" fmla="*/ 0 h 673768"/>
                <a:gd name="connsiteX2" fmla="*/ 1371600 w 1371600"/>
                <a:gd name="connsiteY2" fmla="*/ 625639 h 673768"/>
                <a:gd name="connsiteX3" fmla="*/ 1323471 w 1371600"/>
                <a:gd name="connsiteY3" fmla="*/ 673768 h 673768"/>
                <a:gd name="connsiteX4" fmla="*/ 48129 w 1371600"/>
                <a:gd name="connsiteY4" fmla="*/ 673768 h 673768"/>
                <a:gd name="connsiteX5" fmla="*/ 0 w 1371600"/>
                <a:gd name="connsiteY5" fmla="*/ 625639 h 67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600" h="673768">
                  <a:moveTo>
                    <a:pt x="0" y="0"/>
                  </a:moveTo>
                  <a:lnTo>
                    <a:pt x="1371600" y="0"/>
                  </a:lnTo>
                  <a:lnTo>
                    <a:pt x="1371600" y="625639"/>
                  </a:lnTo>
                  <a:cubicBezTo>
                    <a:pt x="1371600" y="652220"/>
                    <a:pt x="1350052" y="673768"/>
                    <a:pt x="1323471" y="673768"/>
                  </a:cubicBezTo>
                  <a:lnTo>
                    <a:pt x="48129" y="673768"/>
                  </a:lnTo>
                  <a:cubicBezTo>
                    <a:pt x="21548" y="673768"/>
                    <a:pt x="0" y="652220"/>
                    <a:pt x="0" y="6256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IP</a:t>
              </a: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打造</a:t>
              </a: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69" name="2"/>
          <p:cNvGrpSpPr/>
          <p:nvPr/>
        </p:nvGrpSpPr>
        <p:grpSpPr>
          <a:xfrm>
            <a:off x="3820776" y="2355515"/>
            <a:ext cx="1371602" cy="1371600"/>
            <a:chOff x="2308058" y="3320715"/>
            <a:chExt cx="1371600" cy="1371600"/>
          </a:xfrm>
        </p:grpSpPr>
        <p:sp>
          <p:nvSpPr>
            <p:cNvPr id="70" name="A"/>
            <p:cNvSpPr/>
            <p:nvPr/>
          </p:nvSpPr>
          <p:spPr>
            <a:xfrm>
              <a:off x="2308058" y="3320715"/>
              <a:ext cx="1371600" cy="1371600"/>
            </a:xfrm>
            <a:prstGeom prst="roundRect">
              <a:avLst>
                <a:gd name="adj" fmla="val 3509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44000" rtlCol="0" anchor="t" anchorCtr="0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739BFD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1" name="A"/>
            <p:cNvSpPr/>
            <p:nvPr/>
          </p:nvSpPr>
          <p:spPr>
            <a:xfrm>
              <a:off x="2308058" y="4014537"/>
              <a:ext cx="1371600" cy="673768"/>
            </a:xfrm>
            <a:custGeom>
              <a:avLst/>
              <a:gdLst>
                <a:gd name="connsiteX0" fmla="*/ 0 w 1371600"/>
                <a:gd name="connsiteY0" fmla="*/ 0 h 673768"/>
                <a:gd name="connsiteX1" fmla="*/ 1371600 w 1371600"/>
                <a:gd name="connsiteY1" fmla="*/ 0 h 673768"/>
                <a:gd name="connsiteX2" fmla="*/ 1371600 w 1371600"/>
                <a:gd name="connsiteY2" fmla="*/ 625639 h 673768"/>
                <a:gd name="connsiteX3" fmla="*/ 1323471 w 1371600"/>
                <a:gd name="connsiteY3" fmla="*/ 673768 h 673768"/>
                <a:gd name="connsiteX4" fmla="*/ 48129 w 1371600"/>
                <a:gd name="connsiteY4" fmla="*/ 673768 h 673768"/>
                <a:gd name="connsiteX5" fmla="*/ 0 w 1371600"/>
                <a:gd name="connsiteY5" fmla="*/ 625639 h 67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600" h="673768">
                  <a:moveTo>
                    <a:pt x="0" y="0"/>
                  </a:moveTo>
                  <a:lnTo>
                    <a:pt x="1371600" y="0"/>
                  </a:lnTo>
                  <a:lnTo>
                    <a:pt x="1371600" y="625639"/>
                  </a:lnTo>
                  <a:cubicBezTo>
                    <a:pt x="1371600" y="652220"/>
                    <a:pt x="1350052" y="673768"/>
                    <a:pt x="1323471" y="673768"/>
                  </a:cubicBezTo>
                  <a:lnTo>
                    <a:pt x="48129" y="673768"/>
                  </a:lnTo>
                  <a:cubicBezTo>
                    <a:pt x="21548" y="673768"/>
                    <a:pt x="0" y="652220"/>
                    <a:pt x="0" y="6256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 </a:t>
              </a: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短视频带货</a:t>
              </a:r>
            </a:p>
          </p:txBody>
        </p:sp>
      </p:grpSp>
      <p:grpSp>
        <p:nvGrpSpPr>
          <p:cNvPr id="74" name="3"/>
          <p:cNvGrpSpPr/>
          <p:nvPr/>
        </p:nvGrpSpPr>
        <p:grpSpPr>
          <a:xfrm>
            <a:off x="1752600" y="4267200"/>
            <a:ext cx="1368000" cy="1371600"/>
            <a:chOff x="2308058" y="3320715"/>
            <a:chExt cx="1367999" cy="1371600"/>
          </a:xfrm>
        </p:grpSpPr>
        <p:sp>
          <p:nvSpPr>
            <p:cNvPr id="75" name="A"/>
            <p:cNvSpPr/>
            <p:nvPr/>
          </p:nvSpPr>
          <p:spPr>
            <a:xfrm>
              <a:off x="2308058" y="3320715"/>
              <a:ext cx="1367999" cy="1371600"/>
            </a:xfrm>
            <a:prstGeom prst="roundRect">
              <a:avLst>
                <a:gd name="adj" fmla="val 3509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44000" rtlCol="0" anchor="t" anchorCtr="0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739BFD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6" name="A"/>
            <p:cNvSpPr/>
            <p:nvPr/>
          </p:nvSpPr>
          <p:spPr>
            <a:xfrm>
              <a:off x="2308058" y="4014537"/>
              <a:ext cx="1367999" cy="673768"/>
            </a:xfrm>
            <a:custGeom>
              <a:avLst/>
              <a:gdLst>
                <a:gd name="connsiteX0" fmla="*/ 0 w 1371600"/>
                <a:gd name="connsiteY0" fmla="*/ 0 h 673768"/>
                <a:gd name="connsiteX1" fmla="*/ 1371600 w 1371600"/>
                <a:gd name="connsiteY1" fmla="*/ 0 h 673768"/>
                <a:gd name="connsiteX2" fmla="*/ 1371600 w 1371600"/>
                <a:gd name="connsiteY2" fmla="*/ 625639 h 673768"/>
                <a:gd name="connsiteX3" fmla="*/ 1323471 w 1371600"/>
                <a:gd name="connsiteY3" fmla="*/ 673768 h 673768"/>
                <a:gd name="connsiteX4" fmla="*/ 48129 w 1371600"/>
                <a:gd name="connsiteY4" fmla="*/ 673768 h 673768"/>
                <a:gd name="connsiteX5" fmla="*/ 0 w 1371600"/>
                <a:gd name="connsiteY5" fmla="*/ 625639 h 67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600" h="673768">
                  <a:moveTo>
                    <a:pt x="0" y="0"/>
                  </a:moveTo>
                  <a:lnTo>
                    <a:pt x="1371600" y="0"/>
                  </a:lnTo>
                  <a:lnTo>
                    <a:pt x="1371600" y="625639"/>
                  </a:lnTo>
                  <a:cubicBezTo>
                    <a:pt x="1371600" y="652220"/>
                    <a:pt x="1350052" y="673768"/>
                    <a:pt x="1323471" y="673768"/>
                  </a:cubicBezTo>
                  <a:lnTo>
                    <a:pt x="48129" y="673768"/>
                  </a:lnTo>
                  <a:cubicBezTo>
                    <a:pt x="21548" y="673768"/>
                    <a:pt x="0" y="652220"/>
                    <a:pt x="0" y="6256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直播带货</a:t>
              </a:r>
            </a:p>
          </p:txBody>
        </p:sp>
      </p:grpSp>
      <p:grpSp>
        <p:nvGrpSpPr>
          <p:cNvPr id="79" name="4"/>
          <p:cNvGrpSpPr/>
          <p:nvPr/>
        </p:nvGrpSpPr>
        <p:grpSpPr>
          <a:xfrm>
            <a:off x="3820776" y="4267200"/>
            <a:ext cx="1368000" cy="1371600"/>
            <a:chOff x="2308058" y="3320715"/>
            <a:chExt cx="1367998" cy="1371600"/>
          </a:xfrm>
        </p:grpSpPr>
        <p:sp>
          <p:nvSpPr>
            <p:cNvPr id="80" name="A"/>
            <p:cNvSpPr/>
            <p:nvPr/>
          </p:nvSpPr>
          <p:spPr>
            <a:xfrm>
              <a:off x="2308058" y="3320715"/>
              <a:ext cx="1367998" cy="1371600"/>
            </a:xfrm>
            <a:prstGeom prst="roundRect">
              <a:avLst>
                <a:gd name="adj" fmla="val 3509"/>
              </a:avLst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44000" rtlCol="0" anchor="t" anchorCtr="0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739BFD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04</a:t>
              </a: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739BFD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81" name="A"/>
            <p:cNvSpPr/>
            <p:nvPr/>
          </p:nvSpPr>
          <p:spPr>
            <a:xfrm>
              <a:off x="2308058" y="4014537"/>
              <a:ext cx="1367998" cy="673768"/>
            </a:xfrm>
            <a:custGeom>
              <a:avLst/>
              <a:gdLst>
                <a:gd name="connsiteX0" fmla="*/ 0 w 1371600"/>
                <a:gd name="connsiteY0" fmla="*/ 0 h 673768"/>
                <a:gd name="connsiteX1" fmla="*/ 1371600 w 1371600"/>
                <a:gd name="connsiteY1" fmla="*/ 0 h 673768"/>
                <a:gd name="connsiteX2" fmla="*/ 1371600 w 1371600"/>
                <a:gd name="connsiteY2" fmla="*/ 625639 h 673768"/>
                <a:gd name="connsiteX3" fmla="*/ 1323471 w 1371600"/>
                <a:gd name="connsiteY3" fmla="*/ 673768 h 673768"/>
                <a:gd name="connsiteX4" fmla="*/ 48129 w 1371600"/>
                <a:gd name="connsiteY4" fmla="*/ 673768 h 673768"/>
                <a:gd name="connsiteX5" fmla="*/ 0 w 1371600"/>
                <a:gd name="connsiteY5" fmla="*/ 625639 h 673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600" h="673768">
                  <a:moveTo>
                    <a:pt x="0" y="0"/>
                  </a:moveTo>
                  <a:lnTo>
                    <a:pt x="1371600" y="0"/>
                  </a:lnTo>
                  <a:lnTo>
                    <a:pt x="1371600" y="625639"/>
                  </a:lnTo>
                  <a:cubicBezTo>
                    <a:pt x="1371600" y="652220"/>
                    <a:pt x="1350052" y="673768"/>
                    <a:pt x="1323471" y="673768"/>
                  </a:cubicBezTo>
                  <a:lnTo>
                    <a:pt x="48129" y="673768"/>
                  </a:lnTo>
                  <a:cubicBezTo>
                    <a:pt x="21548" y="673768"/>
                    <a:pt x="0" y="652220"/>
                    <a:pt x="0" y="6256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定位建议</a:t>
              </a:r>
            </a:p>
          </p:txBody>
        </p:sp>
      </p:grpSp>
      <p:grpSp>
        <p:nvGrpSpPr>
          <p:cNvPr id="23" name="5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4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25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6" name="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9798" y="1023103"/>
            <a:ext cx="5399999" cy="5399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"/>
          <p:cNvSpPr/>
          <p:nvPr/>
        </p:nvSpPr>
        <p:spPr>
          <a:xfrm>
            <a:off x="1326027" y="231140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2"/>
          <p:cNvSpPr/>
          <p:nvPr/>
        </p:nvSpPr>
        <p:spPr>
          <a:xfrm>
            <a:off x="1478427" y="2452134"/>
            <a:ext cx="2535381" cy="572775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优    点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3"/>
          <p:cNvSpPr/>
          <p:nvPr/>
        </p:nvSpPr>
        <p:spPr>
          <a:xfrm>
            <a:off x="1755976" y="330692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带货产品不受限制</a:t>
            </a:r>
          </a:p>
        </p:txBody>
      </p:sp>
      <p:sp>
        <p:nvSpPr>
          <p:cNvPr id="24" name="4"/>
          <p:cNvSpPr/>
          <p:nvPr/>
        </p:nvSpPr>
        <p:spPr>
          <a:xfrm>
            <a:off x="1685515" y="3650461"/>
            <a:ext cx="2152559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只要你的标签足够鲜明，那不管你身处何地，什么样的身份，都不影响别人喜欢你。</a:t>
            </a:r>
          </a:p>
        </p:txBody>
      </p:sp>
      <p:sp>
        <p:nvSpPr>
          <p:cNvPr id="47" name="5"/>
          <p:cNvSpPr/>
          <p:nvPr/>
        </p:nvSpPr>
        <p:spPr>
          <a:xfrm>
            <a:off x="4678827" y="231140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6"/>
          <p:cNvSpPr/>
          <p:nvPr/>
        </p:nvSpPr>
        <p:spPr>
          <a:xfrm>
            <a:off x="4831227" y="2438279"/>
            <a:ext cx="2535381" cy="651163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挑      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5" name="7"/>
          <p:cNvSpPr/>
          <p:nvPr/>
        </p:nvSpPr>
        <p:spPr>
          <a:xfrm>
            <a:off x="5076487" y="3779435"/>
            <a:ext cx="2262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需要坚持发垂直作品</a:t>
            </a:r>
          </a:p>
        </p:txBody>
      </p:sp>
      <p:sp>
        <p:nvSpPr>
          <p:cNvPr id="26" name="8"/>
          <p:cNvSpPr/>
          <p:nvPr/>
        </p:nvSpPr>
        <p:spPr>
          <a:xfrm>
            <a:off x="5207122" y="4345650"/>
            <a:ext cx="1992853" cy="430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强调自己的人设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IP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7" name="9"/>
          <p:cNvSpPr/>
          <p:nvPr/>
        </p:nvSpPr>
        <p:spPr>
          <a:xfrm>
            <a:off x="5400449" y="3303277"/>
            <a:ext cx="1337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树立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IP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形象</a:t>
            </a:r>
          </a:p>
        </p:txBody>
      </p:sp>
      <p:sp>
        <p:nvSpPr>
          <p:cNvPr id="50" name="10"/>
          <p:cNvSpPr/>
          <p:nvPr/>
        </p:nvSpPr>
        <p:spPr>
          <a:xfrm>
            <a:off x="8031627" y="231140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1" name="11"/>
          <p:cNvSpPr/>
          <p:nvPr/>
        </p:nvSpPr>
        <p:spPr>
          <a:xfrm>
            <a:off x="8184027" y="2470363"/>
            <a:ext cx="2535381" cy="651163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怎  么  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8" name="12"/>
          <p:cNvSpPr/>
          <p:nvPr/>
        </p:nvSpPr>
        <p:spPr>
          <a:xfrm>
            <a:off x="8454920" y="3234827"/>
            <a:ext cx="2258291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哪些行业领域可以做</a:t>
            </a:r>
          </a:p>
        </p:txBody>
      </p:sp>
      <p:sp>
        <p:nvSpPr>
          <p:cNvPr id="29" name="13"/>
          <p:cNvSpPr/>
          <p:nvPr/>
        </p:nvSpPr>
        <p:spPr>
          <a:xfrm>
            <a:off x="8445075" y="3695624"/>
            <a:ext cx="2299125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想要做出好的账号，你首先得知道什么是好的账号，提高审美，你才有可能顺势提升能力。</a:t>
            </a:r>
          </a:p>
        </p:txBody>
      </p:sp>
      <p:grpSp>
        <p:nvGrpSpPr>
          <p:cNvPr id="22" name="14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30" name="文本框 29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3" grpId="0"/>
      <p:bldP spid="24" grpId="0"/>
      <p:bldP spid="47" grpId="0" animBg="1"/>
      <p:bldP spid="20" grpId="0" animBg="1"/>
      <p:bldP spid="25" grpId="0"/>
      <p:bldP spid="26" grpId="0"/>
      <p:bldP spid="27" grpId="0"/>
      <p:bldP spid="50" grpId="0" animBg="1"/>
      <p:bldP spid="51" grpId="0" animBg="1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1"/>
          <p:cNvSpPr/>
          <p:nvPr/>
        </p:nvSpPr>
        <p:spPr>
          <a:xfrm>
            <a:off x="1326027" y="247486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4" name="2"/>
          <p:cNvSpPr/>
          <p:nvPr/>
        </p:nvSpPr>
        <p:spPr>
          <a:xfrm>
            <a:off x="1478427" y="2615594"/>
            <a:ext cx="2535381" cy="572775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优    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6" name="3"/>
          <p:cNvSpPr/>
          <p:nvPr/>
        </p:nvSpPr>
        <p:spPr>
          <a:xfrm>
            <a:off x="1948480" y="3470383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变现不受限制</a:t>
            </a:r>
          </a:p>
        </p:txBody>
      </p:sp>
      <p:sp>
        <p:nvSpPr>
          <p:cNvPr id="37" name="4"/>
          <p:cNvSpPr/>
          <p:nvPr/>
        </p:nvSpPr>
        <p:spPr>
          <a:xfrm>
            <a:off x="1709578" y="3922205"/>
            <a:ext cx="21525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另外赚多少也没有上限，完全看你视频播放量以及效果。</a:t>
            </a:r>
          </a:p>
        </p:txBody>
      </p:sp>
      <p:sp>
        <p:nvSpPr>
          <p:cNvPr id="60" name="5"/>
          <p:cNvSpPr/>
          <p:nvPr/>
        </p:nvSpPr>
        <p:spPr>
          <a:xfrm>
            <a:off x="4678827" y="247486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8" name="6"/>
          <p:cNvSpPr/>
          <p:nvPr/>
        </p:nvSpPr>
        <p:spPr>
          <a:xfrm>
            <a:off x="4831227" y="2601739"/>
            <a:ext cx="2535381" cy="651163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挑      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0" name="7"/>
          <p:cNvSpPr/>
          <p:nvPr/>
        </p:nvSpPr>
        <p:spPr>
          <a:xfrm>
            <a:off x="5016330" y="3834613"/>
            <a:ext cx="2262159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一定要多发视频，一天发一个视频和一天发五个视频所带来的收益肯定是不一样的。</a:t>
            </a:r>
          </a:p>
        </p:txBody>
      </p:sp>
      <p:sp>
        <p:nvSpPr>
          <p:cNvPr id="52" name="8"/>
          <p:cNvSpPr/>
          <p:nvPr/>
        </p:nvSpPr>
        <p:spPr>
          <a:xfrm>
            <a:off x="5472639" y="34787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考验执行力</a:t>
            </a:r>
          </a:p>
        </p:txBody>
      </p:sp>
      <p:sp>
        <p:nvSpPr>
          <p:cNvPr id="74" name="9"/>
          <p:cNvSpPr/>
          <p:nvPr/>
        </p:nvSpPr>
        <p:spPr>
          <a:xfrm>
            <a:off x="8031627" y="247486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3" name="10"/>
          <p:cNvSpPr/>
          <p:nvPr/>
        </p:nvSpPr>
        <p:spPr>
          <a:xfrm>
            <a:off x="8184027" y="2633823"/>
            <a:ext cx="2535381" cy="651163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怎  么  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5" name="11"/>
          <p:cNvSpPr/>
          <p:nvPr/>
        </p:nvSpPr>
        <p:spPr>
          <a:xfrm>
            <a:off x="8454920" y="3398287"/>
            <a:ext cx="2258291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把产品卖点讲清楚</a:t>
            </a:r>
          </a:p>
        </p:txBody>
      </p:sp>
      <p:sp>
        <p:nvSpPr>
          <p:cNvPr id="66" name="12"/>
          <p:cNvSpPr/>
          <p:nvPr/>
        </p:nvSpPr>
        <p:spPr>
          <a:xfrm>
            <a:off x="8372886" y="3907210"/>
            <a:ext cx="229912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多发视频不等于随意乱发，你肯定还是要把产品的卖点介绍清楚，</a:t>
            </a:r>
          </a:p>
        </p:txBody>
      </p:sp>
      <p:grpSp>
        <p:nvGrpSpPr>
          <p:cNvPr id="17" name="1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8" name="文本框 17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34" grpId="0" animBg="1"/>
      <p:bldP spid="36" grpId="0"/>
      <p:bldP spid="37" grpId="0"/>
      <p:bldP spid="60" grpId="0" animBg="1"/>
      <p:bldP spid="48" grpId="0" animBg="1"/>
      <p:bldP spid="50" grpId="0"/>
      <p:bldP spid="52" grpId="0"/>
      <p:bldP spid="74" grpId="0" animBg="1"/>
      <p:bldP spid="63" grpId="0" animBg="1"/>
      <p:bldP spid="65" grpId="0"/>
      <p:bldP spid="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1"/>
          <p:cNvSpPr/>
          <p:nvPr/>
        </p:nvSpPr>
        <p:spPr>
          <a:xfrm>
            <a:off x="1326027" y="231140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2" name="2"/>
          <p:cNvSpPr/>
          <p:nvPr/>
        </p:nvSpPr>
        <p:spPr>
          <a:xfrm>
            <a:off x="1478427" y="2452134"/>
            <a:ext cx="2535381" cy="572775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优    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4" name="3"/>
          <p:cNvSpPr/>
          <p:nvPr/>
        </p:nvSpPr>
        <p:spPr>
          <a:xfrm>
            <a:off x="1876290" y="331895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销量是没有上限</a:t>
            </a:r>
          </a:p>
        </p:txBody>
      </p:sp>
      <p:sp>
        <p:nvSpPr>
          <p:cNvPr id="45" name="4"/>
          <p:cNvSpPr/>
          <p:nvPr/>
        </p:nvSpPr>
        <p:spPr>
          <a:xfrm>
            <a:off x="1661452" y="3686556"/>
            <a:ext cx="2308971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只要你时间充分，有一定口才，并辅以一定的优惠政策，那你的直播带货销量是没有上限的。</a:t>
            </a:r>
          </a:p>
        </p:txBody>
      </p:sp>
      <p:sp>
        <p:nvSpPr>
          <p:cNvPr id="67" name="5"/>
          <p:cNvSpPr/>
          <p:nvPr/>
        </p:nvSpPr>
        <p:spPr>
          <a:xfrm>
            <a:off x="4678827" y="231140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6" name="6"/>
          <p:cNvSpPr/>
          <p:nvPr/>
        </p:nvSpPr>
        <p:spPr>
          <a:xfrm>
            <a:off x="4831227" y="2438279"/>
            <a:ext cx="2535381" cy="651163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挑      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8" name="7"/>
          <p:cNvSpPr/>
          <p:nvPr/>
        </p:nvSpPr>
        <p:spPr>
          <a:xfrm>
            <a:off x="4944139" y="3671153"/>
            <a:ext cx="2431219" cy="1895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不过比较考验你对直播间玩法的熟悉程度，对直播间五大流量入口，提升直播间权重，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feed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流玩法有一定了解。</a:t>
            </a:r>
          </a:p>
        </p:txBody>
      </p:sp>
      <p:sp>
        <p:nvSpPr>
          <p:cNvPr id="59" name="8"/>
          <p:cNvSpPr/>
          <p:nvPr/>
        </p:nvSpPr>
        <p:spPr>
          <a:xfrm>
            <a:off x="5244040" y="3327339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深度熟悉直播间</a:t>
            </a:r>
          </a:p>
        </p:txBody>
      </p:sp>
      <p:sp>
        <p:nvSpPr>
          <p:cNvPr id="81" name="9"/>
          <p:cNvSpPr/>
          <p:nvPr/>
        </p:nvSpPr>
        <p:spPr>
          <a:xfrm>
            <a:off x="8031627" y="2311401"/>
            <a:ext cx="2812472" cy="3449783"/>
          </a:xfrm>
          <a:prstGeom prst="roundRect">
            <a:avLst>
              <a:gd name="adj" fmla="val 631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0" name="10"/>
          <p:cNvSpPr/>
          <p:nvPr/>
        </p:nvSpPr>
        <p:spPr>
          <a:xfrm>
            <a:off x="8184027" y="2470363"/>
            <a:ext cx="2535381" cy="651163"/>
          </a:xfrm>
          <a:prstGeom prst="roundRect">
            <a:avLst>
              <a:gd name="adj" fmla="val 31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怎  么  做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2" name="11"/>
          <p:cNvSpPr/>
          <p:nvPr/>
        </p:nvSpPr>
        <p:spPr>
          <a:xfrm>
            <a:off x="8599299" y="3234827"/>
            <a:ext cx="2258291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制度越来越规范</a:t>
            </a:r>
          </a:p>
        </p:txBody>
      </p:sp>
      <p:sp>
        <p:nvSpPr>
          <p:cNvPr id="73" name="12"/>
          <p:cNvSpPr/>
          <p:nvPr/>
        </p:nvSpPr>
        <p:spPr>
          <a:xfrm>
            <a:off x="8360854" y="3713487"/>
            <a:ext cx="2299125" cy="1526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需要你有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1000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粉丝，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条作品，以及实名认证，开通橱窗还需要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500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保证金。</a:t>
            </a:r>
          </a:p>
        </p:txBody>
      </p:sp>
      <p:grpSp>
        <p:nvGrpSpPr>
          <p:cNvPr id="17" name="1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8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19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42" grpId="0" animBg="1"/>
      <p:bldP spid="44" grpId="0"/>
      <p:bldP spid="45" grpId="0"/>
      <p:bldP spid="67" grpId="0" animBg="1"/>
      <p:bldP spid="56" grpId="0" animBg="1"/>
      <p:bldP spid="58" grpId="0"/>
      <p:bldP spid="59" grpId="0"/>
      <p:bldP spid="81" grpId="0" animBg="1"/>
      <p:bldP spid="70" grpId="0" animBg="1"/>
      <p:bldP spid="72" grpId="0"/>
      <p:bldP spid="7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"/>
          <p:cNvSpPr/>
          <p:nvPr/>
        </p:nvSpPr>
        <p:spPr>
          <a:xfrm>
            <a:off x="5384800" y="2613899"/>
            <a:ext cx="5283200" cy="222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结合自己的兴趣爱好，可以参考上面的行业和品类截图，再结合自己手头拥有的资源，不管是产品供应链，电商老板，达人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mcn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，还是想要创业的素人，都能找到自己擅长并能持久下去的点。</a:t>
            </a:r>
          </a:p>
        </p:txBody>
      </p:sp>
      <p:grpSp>
        <p:nvGrpSpPr>
          <p:cNvPr id="4" name="2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5" name="文本框 4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对标账号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7" name="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24857" y="2613899"/>
            <a:ext cx="3722914" cy="2534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/>
          <p:cNvSpPr txBox="1"/>
          <p:nvPr/>
        </p:nvSpPr>
        <p:spPr>
          <a:xfrm>
            <a:off x="2607629" y="3059691"/>
            <a:ext cx="3240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内容制作</a:t>
            </a:r>
          </a:p>
        </p:txBody>
      </p:sp>
      <p:sp>
        <p:nvSpPr>
          <p:cNvPr id="4" name="2"/>
          <p:cNvSpPr/>
          <p:nvPr/>
        </p:nvSpPr>
        <p:spPr>
          <a:xfrm>
            <a:off x="3903629" y="2151742"/>
            <a:ext cx="648000" cy="63789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03</a:t>
            </a:r>
            <a:endParaRPr kumimoji="0" lang="zh-CN" altLang="en-US" sz="2000" b="0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3"/>
          <p:cNvSpPr txBox="1"/>
          <p:nvPr/>
        </p:nvSpPr>
        <p:spPr>
          <a:xfrm>
            <a:off x="2229953" y="4160743"/>
            <a:ext cx="39953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Video production introduction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1"/>
          <p:cNvSpPr/>
          <p:nvPr/>
        </p:nvSpPr>
        <p:spPr>
          <a:xfrm>
            <a:off x="1727201" y="2272716"/>
            <a:ext cx="2534652" cy="3372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账号的变现能力和你的粉丝数并不成正比。在执行上是先涨粉，因为你没有粉丝就没有变现资格。做帐号之前要规划好自己的目标用户，用户画像越具体，粉丝类型越精准，哪怕数量不多，粘性强，变现能力也会足够强。</a:t>
            </a:r>
          </a:p>
        </p:txBody>
      </p:sp>
      <p:sp>
        <p:nvSpPr>
          <p:cNvPr id="46" name="2"/>
          <p:cNvSpPr/>
          <p:nvPr/>
        </p:nvSpPr>
        <p:spPr>
          <a:xfrm>
            <a:off x="8229600" y="2272716"/>
            <a:ext cx="2452357" cy="3372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不要一门心思盯着别人的爆款视频，哪个火就去拍哪个。会打乱你的创作者标签，导致账号杂乱无章，粉丝也不垂直。相比粉丝的数量，更影响变现的，是粉丝的质量，贪多嚼不烂。</a:t>
            </a:r>
          </a:p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5" name="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6" name="www.LFPPT.com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内容制作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4" name="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9632" y="93807"/>
            <a:ext cx="3572188" cy="6350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"/>
          <p:cNvSpPr/>
          <p:nvPr/>
        </p:nvSpPr>
        <p:spPr>
          <a:xfrm>
            <a:off x="1330712" y="2362199"/>
            <a:ext cx="3444488" cy="14447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marL="0" marR="0" lvl="0" indent="0" algn="l" defTabSz="1219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护肤达人，搞笑博主，励志宝妈等等都可以是你的标签。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8" name="2"/>
          <p:cNvSpPr/>
          <p:nvPr/>
        </p:nvSpPr>
        <p:spPr>
          <a:xfrm>
            <a:off x="1354253" y="4140201"/>
            <a:ext cx="9722624" cy="1728439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3" name="3"/>
          <p:cNvSpPr/>
          <p:nvPr/>
        </p:nvSpPr>
        <p:spPr>
          <a:xfrm>
            <a:off x="1625601" y="4455224"/>
            <a:ext cx="6613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如何辨别自己的账号有没有被系统打上标签？</a:t>
            </a:r>
          </a:p>
        </p:txBody>
      </p:sp>
      <p:sp>
        <p:nvSpPr>
          <p:cNvPr id="14" name="4"/>
          <p:cNvSpPr/>
          <p:nvPr/>
        </p:nvSpPr>
        <p:spPr>
          <a:xfrm>
            <a:off x="1626308" y="4953000"/>
            <a:ext cx="914445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可以用别人的账号搜索自己的抖音号，然后点击右边的三角符号，会有一个推荐关注，推荐关注的类型就是跟你标签相似的帐号，如果推荐关注的是通讯录好友，那说明你的账号还没有打上标签。</a:t>
            </a:r>
          </a:p>
        </p:txBody>
      </p:sp>
      <p:sp>
        <p:nvSpPr>
          <p:cNvPr id="15" name="5"/>
          <p:cNvSpPr/>
          <p:nvPr/>
        </p:nvSpPr>
        <p:spPr>
          <a:xfrm>
            <a:off x="5029200" y="2499801"/>
            <a:ext cx="614464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如果发布的视频内容没有营养，而且账号内容还不垂直，今天发护肤小技巧，明天又讲健身知识，这样系统不知道把你的内容推荐给什么样的粉丝，就没有办法给你打上标签。</a:t>
            </a:r>
          </a:p>
        </p:txBody>
      </p:sp>
      <p:grpSp>
        <p:nvGrpSpPr>
          <p:cNvPr id="9" name="6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0" name="文本框 9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内容制作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 animBg="1"/>
      <p:bldP spid="13" grpId="0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962613" y="2963076"/>
            <a:ext cx="2160000" cy="39600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图 文 形 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3" name="2"/>
          <p:cNvSpPr/>
          <p:nvPr/>
        </p:nvSpPr>
        <p:spPr>
          <a:xfrm>
            <a:off x="4425890" y="4712578"/>
            <a:ext cx="2160000" cy="39600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模 仿 形 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3"/>
          <p:cNvSpPr/>
          <p:nvPr/>
        </p:nvSpPr>
        <p:spPr>
          <a:xfrm>
            <a:off x="4324712" y="2951925"/>
            <a:ext cx="2160000" cy="39600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脱口秀的形式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1" name="4"/>
          <p:cNvSpPr/>
          <p:nvPr/>
        </p:nvSpPr>
        <p:spPr>
          <a:xfrm>
            <a:off x="1931597" y="4733021"/>
            <a:ext cx="2160000" cy="396000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no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情景短剧的形式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2" name="5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5" name="文本框 24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内容制作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5" name="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3656" y="1699137"/>
            <a:ext cx="3718115" cy="38905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"/>
          <p:cNvSpPr txBox="1"/>
          <p:nvPr/>
        </p:nvSpPr>
        <p:spPr>
          <a:xfrm>
            <a:off x="2694715" y="2987120"/>
            <a:ext cx="3240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dist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0" i="0" u="none" strike="noStrike" kern="1200" cap="none" spc="0" normalizeH="0" baseline="0" noProof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盈利模式</a:t>
            </a:r>
          </a:p>
        </p:txBody>
      </p:sp>
      <p:sp>
        <p:nvSpPr>
          <p:cNvPr id="4" name="2"/>
          <p:cNvSpPr/>
          <p:nvPr/>
        </p:nvSpPr>
        <p:spPr>
          <a:xfrm>
            <a:off x="3990715" y="2079171"/>
            <a:ext cx="648000" cy="637894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 anchorCtr="1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3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04</a:t>
            </a:r>
            <a:endParaRPr kumimoji="0" lang="zh-CN" altLang="en-US" sz="2000" b="0" i="0" u="none" strike="noStrike" kern="1200" cap="none" spc="3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3"/>
          <p:cNvSpPr txBox="1"/>
          <p:nvPr/>
        </p:nvSpPr>
        <p:spPr>
          <a:xfrm>
            <a:off x="2317039" y="4088172"/>
            <a:ext cx="399535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Video production introduction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1"/>
          <p:cNvSpPr/>
          <p:nvPr/>
        </p:nvSpPr>
        <p:spPr>
          <a:xfrm>
            <a:off x="1175834" y="4016297"/>
            <a:ext cx="9898567" cy="18511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2"/>
          <p:cNvSpPr/>
          <p:nvPr/>
        </p:nvSpPr>
        <p:spPr>
          <a:xfrm>
            <a:off x="1174031" y="2585767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如何选择适合你的变现模式</a:t>
            </a:r>
          </a:p>
        </p:txBody>
      </p:sp>
      <p:sp>
        <p:nvSpPr>
          <p:cNvPr id="3" name="3"/>
          <p:cNvSpPr/>
          <p:nvPr/>
        </p:nvSpPr>
        <p:spPr>
          <a:xfrm>
            <a:off x="7066832" y="2490718"/>
            <a:ext cx="39059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如果定位比较垂直，粉丝精准，商家也会更愿意跟你合作，所以在定位的时候就要确定好自己的变现模式。</a:t>
            </a:r>
          </a:p>
        </p:txBody>
      </p:sp>
      <p:sp>
        <p:nvSpPr>
          <p:cNvPr id="4" name="4"/>
          <p:cNvSpPr/>
          <p:nvPr/>
        </p:nvSpPr>
        <p:spPr>
          <a:xfrm>
            <a:off x="1200647" y="3074313"/>
            <a:ext cx="35877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取决于粉丝的类型以及粘性。</a:t>
            </a:r>
          </a:p>
        </p:txBody>
      </p:sp>
      <p:sp>
        <p:nvSpPr>
          <p:cNvPr id="15" name="5"/>
          <p:cNvSpPr/>
          <p:nvPr/>
        </p:nvSpPr>
        <p:spPr>
          <a:xfrm>
            <a:off x="1611752" y="4408958"/>
            <a:ext cx="1266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1.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广告变现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6" name="6"/>
          <p:cNvSpPr/>
          <p:nvPr/>
        </p:nvSpPr>
        <p:spPr>
          <a:xfrm>
            <a:off x="3507510" y="4408285"/>
            <a:ext cx="18678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短视频橱窗带货</a:t>
            </a:r>
          </a:p>
        </p:txBody>
      </p:sp>
      <p:sp>
        <p:nvSpPr>
          <p:cNvPr id="17" name="7"/>
          <p:cNvSpPr/>
          <p:nvPr/>
        </p:nvSpPr>
        <p:spPr>
          <a:xfrm>
            <a:off x="5818881" y="4385306"/>
            <a:ext cx="2073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3.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抖音引流实体变现</a:t>
            </a:r>
          </a:p>
        </p:txBody>
      </p:sp>
      <p:sp>
        <p:nvSpPr>
          <p:cNvPr id="18" name="8"/>
          <p:cNvSpPr/>
          <p:nvPr/>
        </p:nvSpPr>
        <p:spPr>
          <a:xfrm>
            <a:off x="8353639" y="4354893"/>
            <a:ext cx="24833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4.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微信私域引流后端变现</a:t>
            </a:r>
          </a:p>
        </p:txBody>
      </p:sp>
      <p:sp>
        <p:nvSpPr>
          <p:cNvPr id="5" name="9"/>
          <p:cNvSpPr/>
          <p:nvPr/>
        </p:nvSpPr>
        <p:spPr>
          <a:xfrm>
            <a:off x="1611752" y="5030386"/>
            <a:ext cx="14638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5.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小程序变现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9" name="10"/>
          <p:cNvSpPr/>
          <p:nvPr/>
        </p:nvSpPr>
        <p:spPr>
          <a:xfrm>
            <a:off x="3507510" y="5041536"/>
            <a:ext cx="20794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6.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知识付费培训变现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0" name="11"/>
          <p:cNvSpPr/>
          <p:nvPr/>
        </p:nvSpPr>
        <p:spPr>
          <a:xfrm>
            <a:off x="5818881" y="5030386"/>
            <a:ext cx="16690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7.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直播打赏变现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1" name="12"/>
          <p:cNvSpPr/>
          <p:nvPr/>
        </p:nvSpPr>
        <p:spPr>
          <a:xfrm>
            <a:off x="8353639" y="4996932"/>
            <a:ext cx="12586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8. 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直播带货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1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5" name="文本框 24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盈利模式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7" name="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408" y="2669635"/>
            <a:ext cx="1399034" cy="86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" grpId="0"/>
      <p:bldP spid="3" grpId="0"/>
      <p:bldP spid="4" grpId="0"/>
      <p:bldP spid="15" grpId="0"/>
      <p:bldP spid="16" grpId="0"/>
      <p:bldP spid="17" grpId="0"/>
      <p:bldP spid="18" grpId="0"/>
      <p:bldP spid="5" grpId="0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1"/>
          <p:cNvSpPr/>
          <p:nvPr/>
        </p:nvSpPr>
        <p:spPr>
          <a:xfrm>
            <a:off x="5791200" y="2642549"/>
            <a:ext cx="4978400" cy="546410"/>
          </a:xfrm>
          <a:prstGeom prst="roundRect">
            <a:avLst>
              <a:gd name="adj" fmla="val 476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有  用</a:t>
            </a: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5" name="2"/>
          <p:cNvSpPr/>
          <p:nvPr/>
        </p:nvSpPr>
        <p:spPr>
          <a:xfrm>
            <a:off x="1769248" y="3124201"/>
            <a:ext cx="3513953" cy="888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爆款视频之所以称之为爆款，一定是符合绝大多数人的喜好，</a:t>
            </a:r>
          </a:p>
        </p:txBody>
      </p:sp>
      <p:sp>
        <p:nvSpPr>
          <p:cNvPr id="22" name="3"/>
          <p:cNvSpPr/>
          <p:nvPr/>
        </p:nvSpPr>
        <p:spPr>
          <a:xfrm>
            <a:off x="1912895" y="2450045"/>
            <a:ext cx="3107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爆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款视频的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四要素</a:t>
            </a:r>
          </a:p>
        </p:txBody>
      </p:sp>
      <p:sp>
        <p:nvSpPr>
          <p:cNvPr id="48" name="4"/>
          <p:cNvSpPr/>
          <p:nvPr/>
        </p:nvSpPr>
        <p:spPr>
          <a:xfrm>
            <a:off x="5791200" y="4210561"/>
            <a:ext cx="4978400" cy="546411"/>
          </a:xfrm>
          <a:prstGeom prst="roundRect">
            <a:avLst>
              <a:gd name="adj" fmla="val 476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有 共 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7" name="5"/>
          <p:cNvSpPr/>
          <p:nvPr/>
        </p:nvSpPr>
        <p:spPr>
          <a:xfrm>
            <a:off x="5791200" y="3424862"/>
            <a:ext cx="4978400" cy="546410"/>
          </a:xfrm>
          <a:prstGeom prst="roundRect">
            <a:avLst>
              <a:gd name="adj" fmla="val 476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有  趣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9" name="6"/>
          <p:cNvSpPr/>
          <p:nvPr/>
        </p:nvSpPr>
        <p:spPr>
          <a:xfrm>
            <a:off x="5791200" y="4957002"/>
            <a:ext cx="4978400" cy="546411"/>
          </a:xfrm>
          <a:prstGeom prst="roundRect">
            <a:avLst>
              <a:gd name="adj" fmla="val 476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有  槽  点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17" name="7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23" name="A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盈利模式</a:t>
              </a:r>
            </a:p>
          </p:txBody>
        </p:sp>
        <p:sp>
          <p:nvSpPr>
            <p:cNvPr id="24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6" name="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8436" y="4210561"/>
            <a:ext cx="2034878" cy="21761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"/>
          <p:cNvSpPr/>
          <p:nvPr/>
        </p:nvSpPr>
        <p:spPr>
          <a:xfrm>
            <a:off x="1524000" y="2151972"/>
            <a:ext cx="2341418" cy="1009355"/>
          </a:xfrm>
          <a:prstGeom prst="roundRect">
            <a:avLst>
              <a:gd name="adj" fmla="val 638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不能讲的太专业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2" name="2"/>
          <p:cNvSpPr txBox="1"/>
          <p:nvPr/>
        </p:nvSpPr>
        <p:spPr>
          <a:xfrm>
            <a:off x="1524000" y="3526349"/>
            <a:ext cx="5994400" cy="2264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首先我们不可能每一个视频都能做到爆款，爆款本身就是有偶然性的，也不要因为视频播放量不好而放弃，因为并不是每一条视频，都能带来粉丝。一定是其中的某一条视频，而一旦你的一条视频爆了，你的粉丝一定会回到你之前辛辛苦苦拍摄的视频上。所以前期的积累十分重要，没有前期的积累，就算你的视频爆了，大家一看你的主页没有内容，也很难去关注你。</a:t>
            </a:r>
          </a:p>
        </p:txBody>
      </p:sp>
      <p:sp>
        <p:nvSpPr>
          <p:cNvPr id="24" name="3"/>
          <p:cNvSpPr/>
          <p:nvPr/>
        </p:nvSpPr>
        <p:spPr>
          <a:xfrm>
            <a:off x="4713196" y="2151972"/>
            <a:ext cx="2341418" cy="1009355"/>
          </a:xfrm>
          <a:prstGeom prst="roundRect">
            <a:avLst>
              <a:gd name="adj" fmla="val 638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要用通俗的语言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5" name="4"/>
          <p:cNvSpPr/>
          <p:nvPr/>
        </p:nvSpPr>
        <p:spPr>
          <a:xfrm>
            <a:off x="7902392" y="2151973"/>
            <a:ext cx="2341419" cy="1009354"/>
          </a:xfrm>
          <a:prstGeom prst="roundRect">
            <a:avLst>
              <a:gd name="adj" fmla="val 638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讲一些人们经常讨论的话题。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13" name="5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14" name="www.LFPPT.com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盈利模式</a:t>
              </a:r>
            </a:p>
          </p:txBody>
        </p:sp>
        <p:sp>
          <p:nvSpPr>
            <p:cNvPr id="15" name="A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10" name="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02720" y="3696674"/>
            <a:ext cx="1755679" cy="1877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"/>
          <p:cNvSpPr/>
          <p:nvPr/>
        </p:nvSpPr>
        <p:spPr>
          <a:xfrm>
            <a:off x="1625602" y="4368477"/>
            <a:ext cx="9042398" cy="13465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抖音是一个公域平台，有人喜欢，就有人不喜欢。我们要做的就是让他们自由的去讨论，所以这条视频帮我把其他视频的播放量也带上来了。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2"/>
          <p:cNvSpPr txBox="1"/>
          <p:nvPr/>
        </p:nvSpPr>
        <p:spPr>
          <a:xfrm>
            <a:off x="1625601" y="2361924"/>
            <a:ext cx="6146799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6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人都是有好为人师的心理，你笃定自己的判断时，一定会有人来否定你，教育你。这样一来你的评论区就会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提高互动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，别人在围观评论区的时候，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完播率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也会提升。这两个数据，是决定你视频播放量的关键。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7" name="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8" name="文本框 7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盈利模式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"/>
          <p:cNvSpPr/>
          <p:nvPr/>
        </p:nvSpPr>
        <p:spPr>
          <a:xfrm>
            <a:off x="1572322" y="4002669"/>
            <a:ext cx="9047356" cy="16615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短视频时代给了我们每一个人逆风翻盘的机会，而决定它是神话还是现实的，是你自己。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2"/>
          <p:cNvSpPr/>
          <p:nvPr/>
        </p:nvSpPr>
        <p:spPr>
          <a:xfrm>
            <a:off x="1524001" y="2604209"/>
            <a:ext cx="5743103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在抖音赚钱，绝对不是叫嚣者眼中的神话，而是实践者努力的现实。</a:t>
            </a:r>
          </a:p>
        </p:txBody>
      </p:sp>
      <p:grpSp>
        <p:nvGrpSpPr>
          <p:cNvPr id="6" name="3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7" name="文本框 6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盈利模式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4" name="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26857" y="1160622"/>
            <a:ext cx="2941142" cy="2941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"/>
          <p:cNvSpPr txBox="1"/>
          <p:nvPr/>
        </p:nvSpPr>
        <p:spPr>
          <a:xfrm>
            <a:off x="1600200" y="2895600"/>
            <a:ext cx="40386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梦想还是要有的万一实现了呢？</a:t>
            </a:r>
          </a:p>
        </p:txBody>
      </p:sp>
      <p:grpSp>
        <p:nvGrpSpPr>
          <p:cNvPr id="5" name="2"/>
          <p:cNvGrpSpPr/>
          <p:nvPr/>
        </p:nvGrpSpPr>
        <p:grpSpPr>
          <a:xfrm>
            <a:off x="1839000" y="883623"/>
            <a:ext cx="5400000" cy="815514"/>
            <a:chOff x="1676400" y="704995"/>
            <a:chExt cx="5400000" cy="815514"/>
          </a:xfrm>
        </p:grpSpPr>
        <p:sp>
          <p:nvSpPr>
            <p:cNvPr id="6" name="文本框 5"/>
            <p:cNvSpPr txBox="1"/>
            <p:nvPr/>
          </p:nvSpPr>
          <p:spPr>
            <a:xfrm>
              <a:off x="1676400" y="704995"/>
              <a:ext cx="5400000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>
                  <a:ln>
                    <a:noFill/>
                  </a:ln>
                  <a:solidFill>
                    <a:srgbClr val="3875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lt"/>
                </a:rPr>
                <a:t>盈利模式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676400" y="1178941"/>
              <a:ext cx="2736000" cy="341568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思源黑体 Light" panose="020B0300000000000000" pitchFamily="34" charset="-122"/>
                </a:rPr>
                <a:t>Video production introduction</a:t>
              </a:r>
            </a:p>
          </p:txBody>
        </p:sp>
      </p:grpSp>
      <p:pic>
        <p:nvPicPr>
          <p:cNvPr id="8" name="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7343" y="1173777"/>
            <a:ext cx="4800600" cy="480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"/>
          <p:cNvSpPr txBox="1"/>
          <p:nvPr/>
        </p:nvSpPr>
        <p:spPr>
          <a:xfrm>
            <a:off x="1342244" y="3443720"/>
            <a:ext cx="5086649" cy="625877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465" b="1" i="0" u="none" strike="noStrike" kern="1200" cap="none" spc="0" normalizeH="0" baseline="0" noProof="0" dirty="0">
                <a:ln>
                  <a:noFill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抖音运营机制及玩法攻略</a:t>
            </a:r>
          </a:p>
        </p:txBody>
      </p:sp>
      <p:sp>
        <p:nvSpPr>
          <p:cNvPr id="21" name="2"/>
          <p:cNvSpPr txBox="1"/>
          <p:nvPr/>
        </p:nvSpPr>
        <p:spPr>
          <a:xfrm>
            <a:off x="1342244" y="2050145"/>
            <a:ext cx="5724644" cy="120032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0" marR="0" lvl="0" indent="0" algn="l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 w="25400">
                  <a:noFill/>
                  <a:prstDash val="solid"/>
                </a:ln>
                <a:solidFill>
                  <a:srgbClr val="3875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玩转抖音攻略</a:t>
            </a:r>
          </a:p>
        </p:txBody>
      </p:sp>
      <p:sp>
        <p:nvSpPr>
          <p:cNvPr id="15" name="3"/>
          <p:cNvSpPr/>
          <p:nvPr/>
        </p:nvSpPr>
        <p:spPr>
          <a:xfrm>
            <a:off x="1690585" y="4567646"/>
            <a:ext cx="1800000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主讲：代用名</a:t>
            </a:r>
          </a:p>
        </p:txBody>
      </p:sp>
      <p:sp>
        <p:nvSpPr>
          <p:cNvPr id="19" name="4"/>
          <p:cNvSpPr/>
          <p:nvPr/>
        </p:nvSpPr>
        <p:spPr>
          <a:xfrm>
            <a:off x="3962400" y="4567646"/>
            <a:ext cx="1800000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时间：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1" grpId="0"/>
      <p:bldP spid="15" grpId="0" animBg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MzY2Y4NGI0MmYwZmY2YjUyZTg1ZDBkOTZkZTZiY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更多免费方案资料加微信：anran146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更多免费方案资料加微信：anran1468 ">
  <a:themeElements>
    <a:clrScheme name="自定义 785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3875FF"/>
      </a:accent1>
      <a:accent2>
        <a:srgbClr val="739BFD"/>
      </a:accent2>
      <a:accent3>
        <a:srgbClr val="3875FF"/>
      </a:accent3>
      <a:accent4>
        <a:srgbClr val="739BFD"/>
      </a:accent4>
      <a:accent5>
        <a:srgbClr val="3875FF"/>
      </a:accent5>
      <a:accent6>
        <a:srgbClr val="739BFD"/>
      </a:accent6>
      <a:hlink>
        <a:srgbClr val="3875FF"/>
      </a:hlink>
      <a:folHlink>
        <a:srgbClr val="739BFD"/>
      </a:folHlink>
    </a:clrScheme>
    <a:fontScheme name="121212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更多免费方案资料加微信：anran1468  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1923</Words>
  <Application>Microsoft Office PowerPoint</Application>
  <PresentationFormat>宽屏</PresentationFormat>
  <Paragraphs>201</Paragraphs>
  <Slides>29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29</vt:i4>
      </vt:variant>
    </vt:vector>
  </HeadingPairs>
  <TitlesOfParts>
    <vt:vector size="37" baseType="lpstr">
      <vt:lpstr>等线</vt:lpstr>
      <vt:lpstr>等线 Light</vt:lpstr>
      <vt:lpstr>微软雅黑</vt:lpstr>
      <vt:lpstr>Arial</vt:lpstr>
      <vt:lpstr>Calibri</vt:lpstr>
      <vt:lpstr>更多免费方案资料加微信：anran1468</vt:lpstr>
      <vt:lpstr>更多免费方案资料加微信：anran1468 </vt:lpstr>
      <vt:lpstr>更多免费方案资料加微信：anran1468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2023-07-25T02:12:13Z</dcterms:created>
  <dcterms:modified xsi:type="dcterms:W3CDTF">2023-07-25T02:12:18Z</dcterms:modified>
</cp:coreProperties>
</file>