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74"/>
  </p:notesMasterIdLst>
  <p:handoutMasterIdLst>
    <p:handoutMasterId r:id="rId75"/>
  </p:handoutMasterIdLst>
  <p:sldIdLst>
    <p:sldId id="256" r:id="rId3"/>
    <p:sldId id="528" r:id="rId4"/>
    <p:sldId id="322" r:id="rId5"/>
    <p:sldId id="323" r:id="rId6"/>
    <p:sldId id="291" r:id="rId7"/>
    <p:sldId id="258" r:id="rId8"/>
    <p:sldId id="442" r:id="rId9"/>
    <p:sldId id="334" r:id="rId10"/>
    <p:sldId id="439" r:id="rId11"/>
    <p:sldId id="491" r:id="rId12"/>
    <p:sldId id="492" r:id="rId13"/>
    <p:sldId id="493" r:id="rId14"/>
    <p:sldId id="325" r:id="rId15"/>
    <p:sldId id="355" r:id="rId16"/>
    <p:sldId id="370" r:id="rId17"/>
    <p:sldId id="407" r:id="rId18"/>
    <p:sldId id="408" r:id="rId19"/>
    <p:sldId id="359" r:id="rId20"/>
    <p:sldId id="360" r:id="rId21"/>
    <p:sldId id="361" r:id="rId22"/>
    <p:sldId id="362" r:id="rId23"/>
    <p:sldId id="363" r:id="rId24"/>
    <p:sldId id="364" r:id="rId25"/>
    <p:sldId id="365" r:id="rId26"/>
    <p:sldId id="366" r:id="rId27"/>
    <p:sldId id="406" r:id="rId28"/>
    <p:sldId id="324" r:id="rId29"/>
    <p:sldId id="443" r:id="rId30"/>
    <p:sldId id="339" r:id="rId31"/>
    <p:sldId id="332" r:id="rId32"/>
    <p:sldId id="489" r:id="rId33"/>
    <p:sldId id="490" r:id="rId34"/>
    <p:sldId id="485" r:id="rId35"/>
    <p:sldId id="486" r:id="rId36"/>
    <p:sldId id="487" r:id="rId37"/>
    <p:sldId id="488" r:id="rId38"/>
    <p:sldId id="444" r:id="rId39"/>
    <p:sldId id="501" r:id="rId40"/>
    <p:sldId id="502" r:id="rId41"/>
    <p:sldId id="503" r:id="rId42"/>
    <p:sldId id="445" r:id="rId43"/>
    <p:sldId id="499" r:id="rId44"/>
    <p:sldId id="495" r:id="rId45"/>
    <p:sldId id="496" r:id="rId46"/>
    <p:sldId id="497" r:id="rId47"/>
    <p:sldId id="498" r:id="rId48"/>
    <p:sldId id="350" r:id="rId49"/>
    <p:sldId id="351" r:id="rId50"/>
    <p:sldId id="483" r:id="rId51"/>
    <p:sldId id="484" r:id="rId52"/>
    <p:sldId id="506" r:id="rId53"/>
    <p:sldId id="520" r:id="rId54"/>
    <p:sldId id="521" r:id="rId55"/>
    <p:sldId id="523" r:id="rId56"/>
    <p:sldId id="524" r:id="rId57"/>
    <p:sldId id="525" r:id="rId58"/>
    <p:sldId id="526" r:id="rId59"/>
    <p:sldId id="522" r:id="rId60"/>
    <p:sldId id="507" r:id="rId61"/>
    <p:sldId id="508" r:id="rId62"/>
    <p:sldId id="509" r:id="rId63"/>
    <p:sldId id="510" r:id="rId64"/>
    <p:sldId id="515" r:id="rId65"/>
    <p:sldId id="511" r:id="rId66"/>
    <p:sldId id="512" r:id="rId67"/>
    <p:sldId id="513" r:id="rId68"/>
    <p:sldId id="514" r:id="rId69"/>
    <p:sldId id="516" r:id="rId70"/>
    <p:sldId id="517" r:id="rId71"/>
    <p:sldId id="518" r:id="rId72"/>
    <p:sldId id="307" r:id="rId73"/>
  </p:sldIdLst>
  <p:sldSz cx="12192000" cy="6858000"/>
  <p:notesSz cx="6858000" cy="9144000"/>
  <p:embeddedFontLst>
    <p:embeddedFont>
      <p:font typeface="微软雅黑" panose="020B0503020204020204" pitchFamily="34" charset="-122"/>
      <p:regular r:id="rId80"/>
    </p:embeddedFont>
    <p:embeddedFont>
      <p:font typeface="华文楷体" panose="02010600040101010101" charset="-122"/>
      <p:regular r:id="rId81"/>
    </p:embeddedFont>
    <p:embeddedFont>
      <p:font typeface="幼圆" panose="02010509060101010101" charset="-122"/>
      <p:regular r:id="rId82"/>
    </p:embeddedFont>
    <p:embeddedFont>
      <p:font typeface="新宋体" panose="02010609030101010101" charset="-122"/>
      <p:regular r:id="rId83"/>
    </p:embeddedFont>
    <p:embeddedFont>
      <p:font typeface="等线" panose="02010600030101010101" charset="-122"/>
      <p:regular r:id="rId84"/>
    </p:embeddedFont>
    <p:embeddedFont>
      <p:font typeface="华文仿宋" panose="02010600040101010101" charset="-122"/>
      <p:regular r:id="rId85"/>
    </p:embeddedFont>
    <p:embeddedFont>
      <p:font typeface="锐字真言体免费商用" panose="02010600030101010101" charset="-122"/>
      <p:regular r:id="rId86"/>
    </p:embeddedFont>
    <p:embeddedFont>
      <p:font typeface="Calibri" panose="020F0502020204030204" charset="0"/>
      <p:regular r:id="rId87"/>
      <p:bold r:id="rId88"/>
      <p:italic r:id="rId89"/>
      <p:boldItalic r:id="rId90"/>
    </p:embeddedFont>
  </p:embeddedFontLst>
  <p:custDataLst>
    <p:tags r:id="rId9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作者" initials="A" lastIdx="5" clrIdx="0"/>
  <p:cmAuthor id="7" name="MSoffice" initials="M" lastIdx="1" clrIdx="2"/>
  <p:cmAuthor id="1" name="Administrator" initials="A" lastIdx="3" clrIdx="0"/>
  <p:cmAuthor id="8" name="User" initials="U" lastIdx="1" clrIdx="0"/>
  <p:cmAuthor id="2" name="宪平 孟" initials="宪" lastIdx="1" clrIdx="2"/>
  <p:cmAuthor id="9" name="李 晶" initials="李" lastIdx="1" clrIdx="4"/>
  <p:cmAuthor id="3" name="孔 融" initials="孔" lastIdx="1" clrIdx="0"/>
  <p:cmAuthor id="10" name="microsoft" initials="m" lastIdx="0" clrIdx="0"/>
  <p:cmAuthor id="5" name="俞寅达" initials="俞" lastIdx="10" clrIdx="0"/>
  <p:cmAuthor id="6" name="李丞" initials="李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CF9C"/>
    <a:srgbClr val="487A3C"/>
    <a:srgbClr val="F9B407"/>
    <a:srgbClr val="51783E"/>
    <a:srgbClr val="EEF7E5"/>
    <a:srgbClr val="5F773F"/>
    <a:srgbClr val="F5FAF0"/>
    <a:srgbClr val="FBFDF9"/>
    <a:srgbClr val="344C35"/>
    <a:srgbClr val="2B55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606" autoAdjust="0"/>
    <p:restoredTop sz="94434" autoAdjust="0"/>
  </p:normalViewPr>
  <p:slideViewPr>
    <p:cSldViewPr snapToGrid="0" showGuides="1">
      <p:cViewPr varScale="1">
        <p:scale>
          <a:sx n="123" d="100"/>
          <a:sy n="123" d="100"/>
        </p:scale>
        <p:origin x="108" y="7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1" Type="http://schemas.openxmlformats.org/officeDocument/2006/relationships/tags" Target="tags/tag1.xml"/><Relationship Id="rId90" Type="http://schemas.openxmlformats.org/officeDocument/2006/relationships/font" Target="fonts/font11.fntdata"/><Relationship Id="rId9" Type="http://schemas.openxmlformats.org/officeDocument/2006/relationships/slide" Target="slides/slide7.xml"/><Relationship Id="rId89" Type="http://schemas.openxmlformats.org/officeDocument/2006/relationships/font" Target="fonts/font10.fntdata"/><Relationship Id="rId88" Type="http://schemas.openxmlformats.org/officeDocument/2006/relationships/font" Target="fonts/font9.fntdata"/><Relationship Id="rId87" Type="http://schemas.openxmlformats.org/officeDocument/2006/relationships/font" Target="fonts/font8.fntdata"/><Relationship Id="rId86" Type="http://schemas.openxmlformats.org/officeDocument/2006/relationships/font" Target="fonts/font7.fntdata"/><Relationship Id="rId85" Type="http://schemas.openxmlformats.org/officeDocument/2006/relationships/font" Target="fonts/font6.fntdata"/><Relationship Id="rId84" Type="http://schemas.openxmlformats.org/officeDocument/2006/relationships/font" Target="fonts/font5.fntdata"/><Relationship Id="rId83" Type="http://schemas.openxmlformats.org/officeDocument/2006/relationships/font" Target="fonts/font4.fntdata"/><Relationship Id="rId82" Type="http://schemas.openxmlformats.org/officeDocument/2006/relationships/font" Target="fonts/font3.fntdata"/><Relationship Id="rId81" Type="http://schemas.openxmlformats.org/officeDocument/2006/relationships/font" Target="fonts/font2.fntdata"/><Relationship Id="rId80" Type="http://schemas.openxmlformats.org/officeDocument/2006/relationships/font" Target="fonts/font1.fntdata"/><Relationship Id="rId8" Type="http://schemas.openxmlformats.org/officeDocument/2006/relationships/slide" Target="slides/slide6.xml"/><Relationship Id="rId79" Type="http://schemas.openxmlformats.org/officeDocument/2006/relationships/commentAuthors" Target="commentAuthors.xml"/><Relationship Id="rId78" Type="http://schemas.openxmlformats.org/officeDocument/2006/relationships/tableStyles" Target="tableStyles.xml"/><Relationship Id="rId77" Type="http://schemas.openxmlformats.org/officeDocument/2006/relationships/viewProps" Target="viewProps.xml"/><Relationship Id="rId76" Type="http://schemas.openxmlformats.org/officeDocument/2006/relationships/presProps" Target="presProps.xml"/><Relationship Id="rId75" Type="http://schemas.openxmlformats.org/officeDocument/2006/relationships/handoutMaster" Target="handoutMasters/handoutMaster1.xml"/><Relationship Id="rId74" Type="http://schemas.openxmlformats.org/officeDocument/2006/relationships/notesMaster" Target="notesMasters/notesMaster1.xml"/><Relationship Id="rId73" Type="http://schemas.openxmlformats.org/officeDocument/2006/relationships/slide" Target="slides/slide71.xml"/><Relationship Id="rId72" Type="http://schemas.openxmlformats.org/officeDocument/2006/relationships/slide" Target="slides/slide70.xml"/><Relationship Id="rId71" Type="http://schemas.openxmlformats.org/officeDocument/2006/relationships/slide" Target="slides/slide69.xml"/><Relationship Id="rId70" Type="http://schemas.openxmlformats.org/officeDocument/2006/relationships/slide" Target="slides/slide68.xml"/><Relationship Id="rId7" Type="http://schemas.openxmlformats.org/officeDocument/2006/relationships/slide" Target="slides/slide5.xml"/><Relationship Id="rId69" Type="http://schemas.openxmlformats.org/officeDocument/2006/relationships/slide" Target="slides/slide67.xml"/><Relationship Id="rId68" Type="http://schemas.openxmlformats.org/officeDocument/2006/relationships/slide" Target="slides/slide66.xml"/><Relationship Id="rId67" Type="http://schemas.openxmlformats.org/officeDocument/2006/relationships/slide" Target="slides/slide65.xml"/><Relationship Id="rId66" Type="http://schemas.openxmlformats.org/officeDocument/2006/relationships/slide" Target="slides/slide64.xml"/><Relationship Id="rId65" Type="http://schemas.openxmlformats.org/officeDocument/2006/relationships/slide" Target="slides/slide63.xml"/><Relationship Id="rId64" Type="http://schemas.openxmlformats.org/officeDocument/2006/relationships/slide" Target="slides/slide62.xml"/><Relationship Id="rId63" Type="http://schemas.openxmlformats.org/officeDocument/2006/relationships/slide" Target="slides/slide61.xml"/><Relationship Id="rId62" Type="http://schemas.openxmlformats.org/officeDocument/2006/relationships/slide" Target="slides/slide60.xml"/><Relationship Id="rId61" Type="http://schemas.openxmlformats.org/officeDocument/2006/relationships/slide" Target="slides/slide59.xml"/><Relationship Id="rId60" Type="http://schemas.openxmlformats.org/officeDocument/2006/relationships/slide" Target="slides/slide58.xml"/><Relationship Id="rId6" Type="http://schemas.openxmlformats.org/officeDocument/2006/relationships/slide" Target="slides/slide4.xml"/><Relationship Id="rId59" Type="http://schemas.openxmlformats.org/officeDocument/2006/relationships/slide" Target="slides/slide57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微软雅黑" panose="020B0503020204020204" pitchFamily="34" charset="-122"/>
              </a:defRPr>
            </a:lvl1pPr>
          </a:lstStyle>
          <a:p>
            <a:fld id="{E5DFE432-6270-47A7-847A-3BD3FDBD8C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微软雅黑" panose="020B0503020204020204" pitchFamily="34" charset="-122"/>
              </a:defRPr>
            </a:lvl1pPr>
          </a:lstStyle>
          <a:p>
            <a:fld id="{375C99AB-A938-4B03-BD13-96093DAA8B1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微软雅黑" panose="020B0503020204020204" pitchFamily="34" charset="-12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微软雅黑" panose="020B0503020204020204" pitchFamily="34" charset="-122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微软雅黑" panose="020B0503020204020204" pitchFamily="34" charset="-122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微软雅黑" panose="020B0503020204020204" pitchFamily="34" charset="-122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微软雅黑" panose="020B0503020204020204" pitchFamily="34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与封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椭圆 12"/>
          <p:cNvSpPr/>
          <p:nvPr userDrawn="1"/>
        </p:nvSpPr>
        <p:spPr>
          <a:xfrm>
            <a:off x="9486563" y="-279176"/>
            <a:ext cx="2067262" cy="2067260"/>
          </a:xfrm>
          <a:prstGeom prst="ellipse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微软雅黑" panose="020B0503020204020204" pitchFamily="34" charset="-122"/>
            </a:endParaRPr>
          </a:p>
        </p:txBody>
      </p:sp>
      <p:sp>
        <p:nvSpPr>
          <p:cNvPr id="3" name="椭圆 2"/>
          <p:cNvSpPr/>
          <p:nvPr userDrawn="1"/>
        </p:nvSpPr>
        <p:spPr>
          <a:xfrm>
            <a:off x="8690488" y="4308243"/>
            <a:ext cx="4265494" cy="4265494"/>
          </a:xfrm>
          <a:prstGeom prst="ellipse">
            <a:avLst/>
          </a:prstGeom>
          <a:solidFill>
            <a:schemeClr val="accent1">
              <a:lumMod val="40000"/>
              <a:lumOff val="6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4" name="椭圆 3"/>
          <p:cNvSpPr/>
          <p:nvPr userDrawn="1"/>
        </p:nvSpPr>
        <p:spPr>
          <a:xfrm>
            <a:off x="-637201" y="1071938"/>
            <a:ext cx="1875673" cy="1875673"/>
          </a:xfrm>
          <a:prstGeom prst="ellipse">
            <a:avLst/>
          </a:prstGeom>
          <a:solidFill>
            <a:schemeClr val="accent1">
              <a:lumMod val="40000"/>
              <a:lumOff val="6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 userDrawn="1"/>
        </p:nvSpPr>
        <p:spPr>
          <a:xfrm>
            <a:off x="1542001" y="5044812"/>
            <a:ext cx="1606590" cy="1606590"/>
          </a:xfrm>
          <a:prstGeom prst="ellipse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 userDrawn="1"/>
        </p:nvSpPr>
        <p:spPr>
          <a:xfrm>
            <a:off x="11799845" y="3611640"/>
            <a:ext cx="2048968" cy="2048968"/>
          </a:xfrm>
          <a:prstGeom prst="ellipse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 userDrawn="1"/>
        </p:nvSpPr>
        <p:spPr>
          <a:xfrm>
            <a:off x="9938956" y="168122"/>
            <a:ext cx="1162475" cy="1162475"/>
          </a:xfrm>
          <a:prstGeom prst="ellipse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 userDrawn="1"/>
        </p:nvSpPr>
        <p:spPr>
          <a:xfrm>
            <a:off x="376532" y="-710963"/>
            <a:ext cx="2720738" cy="2720738"/>
          </a:xfrm>
          <a:prstGeom prst="ellipse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 userDrawn="1"/>
        </p:nvSpPr>
        <p:spPr>
          <a:xfrm>
            <a:off x="9451589" y="1195136"/>
            <a:ext cx="439233" cy="439233"/>
          </a:xfrm>
          <a:prstGeom prst="ellipse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 userDrawn="1"/>
        </p:nvSpPr>
        <p:spPr>
          <a:xfrm>
            <a:off x="2791938" y="543561"/>
            <a:ext cx="953522" cy="953522"/>
          </a:xfrm>
          <a:prstGeom prst="ellipse">
            <a:avLst/>
          </a:prstGeom>
          <a:solidFill>
            <a:schemeClr val="accent1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1" name="任意多边形: 形状 10"/>
          <p:cNvSpPr/>
          <p:nvPr userDrawn="1"/>
        </p:nvSpPr>
        <p:spPr>
          <a:xfrm>
            <a:off x="747713" y="1020322"/>
            <a:ext cx="10696575" cy="4817356"/>
          </a:xfrm>
          <a:custGeom>
            <a:avLst/>
            <a:gdLst>
              <a:gd name="connsiteX0" fmla="*/ 212349 w 10696575"/>
              <a:gd name="connsiteY0" fmla="*/ 0 h 4817356"/>
              <a:gd name="connsiteX1" fmla="*/ 3994548 w 10696575"/>
              <a:gd name="connsiteY1" fmla="*/ 0 h 4817356"/>
              <a:gd name="connsiteX2" fmla="*/ 3994548 w 10696575"/>
              <a:gd name="connsiteY2" fmla="*/ 519661 h 4817356"/>
              <a:gd name="connsiteX3" fmla="*/ 6702027 w 10696575"/>
              <a:gd name="connsiteY3" fmla="*/ 519661 h 4817356"/>
              <a:gd name="connsiteX4" fmla="*/ 6702027 w 10696575"/>
              <a:gd name="connsiteY4" fmla="*/ 0 h 4817356"/>
              <a:gd name="connsiteX5" fmla="*/ 10484226 w 10696575"/>
              <a:gd name="connsiteY5" fmla="*/ 0 h 4817356"/>
              <a:gd name="connsiteX6" fmla="*/ 10696575 w 10696575"/>
              <a:gd name="connsiteY6" fmla="*/ 212349 h 4817356"/>
              <a:gd name="connsiteX7" fmla="*/ 10696575 w 10696575"/>
              <a:gd name="connsiteY7" fmla="*/ 4605007 h 4817356"/>
              <a:gd name="connsiteX8" fmla="*/ 10484226 w 10696575"/>
              <a:gd name="connsiteY8" fmla="*/ 4817356 h 4817356"/>
              <a:gd name="connsiteX9" fmla="*/ 212349 w 10696575"/>
              <a:gd name="connsiteY9" fmla="*/ 4817356 h 4817356"/>
              <a:gd name="connsiteX10" fmla="*/ 0 w 10696575"/>
              <a:gd name="connsiteY10" fmla="*/ 4605007 h 4817356"/>
              <a:gd name="connsiteX11" fmla="*/ 0 w 10696575"/>
              <a:gd name="connsiteY11" fmla="*/ 212349 h 4817356"/>
              <a:gd name="connsiteX12" fmla="*/ 212349 w 10696575"/>
              <a:gd name="connsiteY12" fmla="*/ 0 h 4817356"/>
              <a:gd name="connsiteX0-1" fmla="*/ 6702027 w 10696575"/>
              <a:gd name="connsiteY0-2" fmla="*/ 519661 h 4817356"/>
              <a:gd name="connsiteX1-3" fmla="*/ 6702027 w 10696575"/>
              <a:gd name="connsiteY1-4" fmla="*/ 0 h 4817356"/>
              <a:gd name="connsiteX2-5" fmla="*/ 10484226 w 10696575"/>
              <a:gd name="connsiteY2-6" fmla="*/ 0 h 4817356"/>
              <a:gd name="connsiteX3-7" fmla="*/ 10696575 w 10696575"/>
              <a:gd name="connsiteY3-8" fmla="*/ 212349 h 4817356"/>
              <a:gd name="connsiteX4-9" fmla="*/ 10696575 w 10696575"/>
              <a:gd name="connsiteY4-10" fmla="*/ 4605007 h 4817356"/>
              <a:gd name="connsiteX5-11" fmla="*/ 10484226 w 10696575"/>
              <a:gd name="connsiteY5-12" fmla="*/ 4817356 h 4817356"/>
              <a:gd name="connsiteX6-13" fmla="*/ 212349 w 10696575"/>
              <a:gd name="connsiteY6-14" fmla="*/ 4817356 h 4817356"/>
              <a:gd name="connsiteX7-15" fmla="*/ 0 w 10696575"/>
              <a:gd name="connsiteY7-16" fmla="*/ 4605007 h 4817356"/>
              <a:gd name="connsiteX8-17" fmla="*/ 0 w 10696575"/>
              <a:gd name="connsiteY8-18" fmla="*/ 212349 h 4817356"/>
              <a:gd name="connsiteX9-19" fmla="*/ 212349 w 10696575"/>
              <a:gd name="connsiteY9-20" fmla="*/ 0 h 4817356"/>
              <a:gd name="connsiteX10-21" fmla="*/ 3994548 w 10696575"/>
              <a:gd name="connsiteY10-22" fmla="*/ 0 h 4817356"/>
              <a:gd name="connsiteX11-23" fmla="*/ 3994548 w 10696575"/>
              <a:gd name="connsiteY11-24" fmla="*/ 519661 h 4817356"/>
              <a:gd name="connsiteX12-25" fmla="*/ 6793467 w 10696575"/>
              <a:gd name="connsiteY12-26" fmla="*/ 611101 h 4817356"/>
              <a:gd name="connsiteX0-27" fmla="*/ 6702027 w 10696575"/>
              <a:gd name="connsiteY0-28" fmla="*/ 519661 h 4817356"/>
              <a:gd name="connsiteX1-29" fmla="*/ 6702027 w 10696575"/>
              <a:gd name="connsiteY1-30" fmla="*/ 0 h 4817356"/>
              <a:gd name="connsiteX2-31" fmla="*/ 10484226 w 10696575"/>
              <a:gd name="connsiteY2-32" fmla="*/ 0 h 4817356"/>
              <a:gd name="connsiteX3-33" fmla="*/ 10696575 w 10696575"/>
              <a:gd name="connsiteY3-34" fmla="*/ 212349 h 4817356"/>
              <a:gd name="connsiteX4-35" fmla="*/ 10696575 w 10696575"/>
              <a:gd name="connsiteY4-36" fmla="*/ 4605007 h 4817356"/>
              <a:gd name="connsiteX5-37" fmla="*/ 10484226 w 10696575"/>
              <a:gd name="connsiteY5-38" fmla="*/ 4817356 h 4817356"/>
              <a:gd name="connsiteX6-39" fmla="*/ 212349 w 10696575"/>
              <a:gd name="connsiteY6-40" fmla="*/ 4817356 h 4817356"/>
              <a:gd name="connsiteX7-41" fmla="*/ 0 w 10696575"/>
              <a:gd name="connsiteY7-42" fmla="*/ 4605007 h 4817356"/>
              <a:gd name="connsiteX8-43" fmla="*/ 0 w 10696575"/>
              <a:gd name="connsiteY8-44" fmla="*/ 212349 h 4817356"/>
              <a:gd name="connsiteX9-45" fmla="*/ 212349 w 10696575"/>
              <a:gd name="connsiteY9-46" fmla="*/ 0 h 4817356"/>
              <a:gd name="connsiteX10-47" fmla="*/ 3994548 w 10696575"/>
              <a:gd name="connsiteY10-48" fmla="*/ 0 h 4817356"/>
              <a:gd name="connsiteX11-49" fmla="*/ 3994548 w 10696575"/>
              <a:gd name="connsiteY11-50" fmla="*/ 519661 h 4817356"/>
              <a:gd name="connsiteX0-51" fmla="*/ 6702027 w 10696575"/>
              <a:gd name="connsiteY0-52" fmla="*/ 0 h 4817356"/>
              <a:gd name="connsiteX1-53" fmla="*/ 10484226 w 10696575"/>
              <a:gd name="connsiteY1-54" fmla="*/ 0 h 4817356"/>
              <a:gd name="connsiteX2-55" fmla="*/ 10696575 w 10696575"/>
              <a:gd name="connsiteY2-56" fmla="*/ 212349 h 4817356"/>
              <a:gd name="connsiteX3-57" fmla="*/ 10696575 w 10696575"/>
              <a:gd name="connsiteY3-58" fmla="*/ 4605007 h 4817356"/>
              <a:gd name="connsiteX4-59" fmla="*/ 10484226 w 10696575"/>
              <a:gd name="connsiteY4-60" fmla="*/ 4817356 h 4817356"/>
              <a:gd name="connsiteX5-61" fmla="*/ 212349 w 10696575"/>
              <a:gd name="connsiteY5-62" fmla="*/ 4817356 h 4817356"/>
              <a:gd name="connsiteX6-63" fmla="*/ 0 w 10696575"/>
              <a:gd name="connsiteY6-64" fmla="*/ 4605007 h 4817356"/>
              <a:gd name="connsiteX7-65" fmla="*/ 0 w 10696575"/>
              <a:gd name="connsiteY7-66" fmla="*/ 212349 h 4817356"/>
              <a:gd name="connsiteX8-67" fmla="*/ 212349 w 10696575"/>
              <a:gd name="connsiteY8-68" fmla="*/ 0 h 4817356"/>
              <a:gd name="connsiteX9-69" fmla="*/ 3994548 w 10696575"/>
              <a:gd name="connsiteY9-70" fmla="*/ 0 h 4817356"/>
              <a:gd name="connsiteX10-71" fmla="*/ 3994548 w 10696575"/>
              <a:gd name="connsiteY10-72" fmla="*/ 519661 h 4817356"/>
              <a:gd name="connsiteX0-73" fmla="*/ 6702027 w 10696575"/>
              <a:gd name="connsiteY0-74" fmla="*/ 0 h 4817356"/>
              <a:gd name="connsiteX1-75" fmla="*/ 10484226 w 10696575"/>
              <a:gd name="connsiteY1-76" fmla="*/ 0 h 4817356"/>
              <a:gd name="connsiteX2-77" fmla="*/ 10696575 w 10696575"/>
              <a:gd name="connsiteY2-78" fmla="*/ 212349 h 4817356"/>
              <a:gd name="connsiteX3-79" fmla="*/ 10696575 w 10696575"/>
              <a:gd name="connsiteY3-80" fmla="*/ 4605007 h 4817356"/>
              <a:gd name="connsiteX4-81" fmla="*/ 10484226 w 10696575"/>
              <a:gd name="connsiteY4-82" fmla="*/ 4817356 h 4817356"/>
              <a:gd name="connsiteX5-83" fmla="*/ 212349 w 10696575"/>
              <a:gd name="connsiteY5-84" fmla="*/ 4817356 h 4817356"/>
              <a:gd name="connsiteX6-85" fmla="*/ 0 w 10696575"/>
              <a:gd name="connsiteY6-86" fmla="*/ 4605007 h 4817356"/>
              <a:gd name="connsiteX7-87" fmla="*/ 0 w 10696575"/>
              <a:gd name="connsiteY7-88" fmla="*/ 212349 h 4817356"/>
              <a:gd name="connsiteX8-89" fmla="*/ 212349 w 10696575"/>
              <a:gd name="connsiteY8-90" fmla="*/ 0 h 4817356"/>
              <a:gd name="connsiteX9-91" fmla="*/ 3994548 w 10696575"/>
              <a:gd name="connsiteY9-92" fmla="*/ 0 h 48173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0696575" h="4817356">
                <a:moveTo>
                  <a:pt x="6702027" y="0"/>
                </a:moveTo>
                <a:lnTo>
                  <a:pt x="10484226" y="0"/>
                </a:lnTo>
                <a:cubicBezTo>
                  <a:pt x="10601503" y="0"/>
                  <a:pt x="10696575" y="95072"/>
                  <a:pt x="10696575" y="212349"/>
                </a:cubicBezTo>
                <a:lnTo>
                  <a:pt x="10696575" y="4605007"/>
                </a:lnTo>
                <a:cubicBezTo>
                  <a:pt x="10696575" y="4722284"/>
                  <a:pt x="10601503" y="4817356"/>
                  <a:pt x="10484226" y="4817356"/>
                </a:cubicBezTo>
                <a:lnTo>
                  <a:pt x="212349" y="4817356"/>
                </a:lnTo>
                <a:cubicBezTo>
                  <a:pt x="95072" y="4817356"/>
                  <a:pt x="0" y="4722284"/>
                  <a:pt x="0" y="4605007"/>
                </a:cubicBezTo>
                <a:lnTo>
                  <a:pt x="0" y="212349"/>
                </a:lnTo>
                <a:cubicBezTo>
                  <a:pt x="0" y="95072"/>
                  <a:pt x="95072" y="0"/>
                  <a:pt x="212349" y="0"/>
                </a:cubicBezTo>
                <a:lnTo>
                  <a:pt x="3994548" y="0"/>
                </a:lnTo>
              </a:path>
            </a:pathLst>
          </a:custGeom>
          <a:noFill/>
          <a:ln w="19050">
            <a:solidFill>
              <a:schemeClr val="accent1"/>
            </a:solidFill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 userDrawn="1"/>
        </p:nvSpPr>
        <p:spPr>
          <a:xfrm>
            <a:off x="1339773" y="4848225"/>
            <a:ext cx="2011046" cy="2011046"/>
          </a:xfrm>
          <a:prstGeom prst="ellipse">
            <a:avLst/>
          </a:prstGeom>
          <a:noFill/>
          <a:ln>
            <a:solidFill>
              <a:srgbClr val="B1D4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分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 userDrawn="1"/>
        </p:nvSpPr>
        <p:spPr>
          <a:xfrm>
            <a:off x="9486563" y="-279176"/>
            <a:ext cx="2067262" cy="2067260"/>
          </a:xfrm>
          <a:prstGeom prst="ellipse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微软雅黑" panose="020B0503020204020204" pitchFamily="34" charset="-122"/>
            </a:endParaRPr>
          </a:p>
        </p:txBody>
      </p:sp>
      <p:sp>
        <p:nvSpPr>
          <p:cNvPr id="18" name="椭圆 17"/>
          <p:cNvSpPr/>
          <p:nvPr userDrawn="1"/>
        </p:nvSpPr>
        <p:spPr>
          <a:xfrm>
            <a:off x="8690488" y="4308243"/>
            <a:ext cx="4265494" cy="4265494"/>
          </a:xfrm>
          <a:prstGeom prst="ellipse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9" name="椭圆 18"/>
          <p:cNvSpPr/>
          <p:nvPr userDrawn="1"/>
        </p:nvSpPr>
        <p:spPr>
          <a:xfrm>
            <a:off x="-539476" y="1327479"/>
            <a:ext cx="1875673" cy="1875673"/>
          </a:xfrm>
          <a:prstGeom prst="ellipse">
            <a:avLst/>
          </a:prstGeom>
          <a:solidFill>
            <a:schemeClr val="accent1">
              <a:lumMod val="40000"/>
              <a:lumOff val="6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 userDrawn="1"/>
        </p:nvSpPr>
        <p:spPr>
          <a:xfrm>
            <a:off x="1542001" y="5044812"/>
            <a:ext cx="1606590" cy="1606590"/>
          </a:xfrm>
          <a:prstGeom prst="ellipse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微软雅黑" panose="020B0503020204020204" pitchFamily="34" charset="-122"/>
            </a:endParaRPr>
          </a:p>
        </p:txBody>
      </p:sp>
      <p:sp>
        <p:nvSpPr>
          <p:cNvPr id="21" name="椭圆 20"/>
          <p:cNvSpPr/>
          <p:nvPr userDrawn="1"/>
        </p:nvSpPr>
        <p:spPr>
          <a:xfrm>
            <a:off x="11799845" y="3611640"/>
            <a:ext cx="2048968" cy="2048968"/>
          </a:xfrm>
          <a:prstGeom prst="ellipse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微软雅黑" panose="020B0503020204020204" pitchFamily="34" charset="-122"/>
            </a:endParaRPr>
          </a:p>
        </p:txBody>
      </p:sp>
      <p:sp>
        <p:nvSpPr>
          <p:cNvPr id="22" name="椭圆 21"/>
          <p:cNvSpPr/>
          <p:nvPr userDrawn="1"/>
        </p:nvSpPr>
        <p:spPr>
          <a:xfrm>
            <a:off x="9938956" y="168122"/>
            <a:ext cx="1162475" cy="1162475"/>
          </a:xfrm>
          <a:prstGeom prst="ellipse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微软雅黑" panose="020B0503020204020204" pitchFamily="34" charset="-122"/>
            </a:endParaRPr>
          </a:p>
        </p:txBody>
      </p:sp>
      <p:sp>
        <p:nvSpPr>
          <p:cNvPr id="23" name="椭圆 22"/>
          <p:cNvSpPr/>
          <p:nvPr userDrawn="1"/>
        </p:nvSpPr>
        <p:spPr>
          <a:xfrm>
            <a:off x="1088711" y="-583981"/>
            <a:ext cx="2720738" cy="2720738"/>
          </a:xfrm>
          <a:prstGeom prst="ellipse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 userDrawn="1"/>
        </p:nvSpPr>
        <p:spPr>
          <a:xfrm>
            <a:off x="9451589" y="1195136"/>
            <a:ext cx="439233" cy="439233"/>
          </a:xfrm>
          <a:prstGeom prst="ellipse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微软雅黑" panose="020B0503020204020204" pitchFamily="34" charset="-122"/>
            </a:endParaRPr>
          </a:p>
        </p:txBody>
      </p:sp>
      <p:sp>
        <p:nvSpPr>
          <p:cNvPr id="25" name="椭圆 24"/>
          <p:cNvSpPr/>
          <p:nvPr userDrawn="1"/>
        </p:nvSpPr>
        <p:spPr>
          <a:xfrm>
            <a:off x="3332688" y="488585"/>
            <a:ext cx="953522" cy="953522"/>
          </a:xfrm>
          <a:prstGeom prst="ellipse">
            <a:avLst/>
          </a:prstGeom>
          <a:solidFill>
            <a:schemeClr val="accent1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26" name="椭圆 25"/>
          <p:cNvSpPr/>
          <p:nvPr userDrawn="1"/>
        </p:nvSpPr>
        <p:spPr>
          <a:xfrm>
            <a:off x="1339773" y="4848225"/>
            <a:ext cx="2011046" cy="2011046"/>
          </a:xfrm>
          <a:prstGeom prst="ellipse">
            <a:avLst/>
          </a:prstGeom>
          <a:noFill/>
          <a:ln>
            <a:solidFill>
              <a:srgbClr val="B1D4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微软雅黑" panose="020B0503020204020204" pitchFamily="3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DA330-99E0-4B4D-9C61-82CFEE5A232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02866-32EA-4EDE-B1EF-E5D366E4AC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 userDrawn="1"/>
        </p:nvSpPr>
        <p:spPr>
          <a:xfrm>
            <a:off x="3248526" y="-916243"/>
            <a:ext cx="8690486" cy="8690486"/>
          </a:xfrm>
          <a:prstGeom prst="ellipse">
            <a:avLst/>
          </a:prstGeom>
          <a:solidFill>
            <a:schemeClr val="accent4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 userDrawn="1"/>
        </p:nvSpPr>
        <p:spPr>
          <a:xfrm>
            <a:off x="3793430" y="-336884"/>
            <a:ext cx="7600678" cy="7600678"/>
          </a:xfrm>
          <a:prstGeom prst="ellipse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 userDrawn="1"/>
        </p:nvSpPr>
        <p:spPr>
          <a:xfrm>
            <a:off x="-825313" y="1852548"/>
            <a:ext cx="2720738" cy="2720738"/>
          </a:xfrm>
          <a:prstGeom prst="ellipse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 userDrawn="1"/>
        </p:nvSpPr>
        <p:spPr>
          <a:xfrm>
            <a:off x="639091" y="389837"/>
            <a:ext cx="2683920" cy="2683920"/>
          </a:xfrm>
          <a:prstGeom prst="ellipse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 userDrawn="1"/>
        </p:nvSpPr>
        <p:spPr>
          <a:xfrm>
            <a:off x="2526632" y="4639707"/>
            <a:ext cx="1549732" cy="1549732"/>
          </a:xfrm>
          <a:prstGeom prst="ellipse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 userDrawn="1"/>
        </p:nvSpPr>
        <p:spPr>
          <a:xfrm>
            <a:off x="918113" y="668859"/>
            <a:ext cx="2125876" cy="212587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 userDrawn="1"/>
        </p:nvSpPr>
        <p:spPr>
          <a:xfrm>
            <a:off x="10494960" y="622386"/>
            <a:ext cx="1444052" cy="1444052"/>
          </a:xfrm>
          <a:prstGeom prst="ellipse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DA330-99E0-4B4D-9C61-82CFEE5A232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02866-32EA-4EDE-B1EF-E5D366E4AC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DA330-99E0-4B4D-9C61-82CFEE5A232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02866-32EA-4EDE-B1EF-E5D366E4AC42}" type="slidenum">
              <a:rPr lang="zh-CN" altLang="en-US" smtClean="0"/>
            </a:fld>
            <a:endParaRPr lang="zh-CN" altLang="en-US"/>
          </a:p>
        </p:txBody>
      </p:sp>
      <p:sp>
        <p:nvSpPr>
          <p:cNvPr id="7" name="椭圆 6"/>
          <p:cNvSpPr/>
          <p:nvPr userDrawn="1"/>
        </p:nvSpPr>
        <p:spPr>
          <a:xfrm>
            <a:off x="7490338" y="6146568"/>
            <a:ext cx="4265494" cy="4265494"/>
          </a:xfrm>
          <a:prstGeom prst="ellipse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 userDrawn="1"/>
        </p:nvSpPr>
        <p:spPr>
          <a:xfrm>
            <a:off x="10329316" y="5916066"/>
            <a:ext cx="2048968" cy="2048968"/>
          </a:xfrm>
          <a:prstGeom prst="ellipse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dirty="0">
              <a:cs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 userDrawn="1"/>
        </p:nvSpPr>
        <p:spPr>
          <a:xfrm>
            <a:off x="650561" y="-1888906"/>
            <a:ext cx="2720738" cy="2720738"/>
          </a:xfrm>
          <a:prstGeom prst="ellipse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 userDrawn="1"/>
        </p:nvSpPr>
        <p:spPr>
          <a:xfrm>
            <a:off x="2818889" y="-340236"/>
            <a:ext cx="953522" cy="953522"/>
          </a:xfrm>
          <a:prstGeom prst="ellipse">
            <a:avLst/>
          </a:prstGeom>
          <a:solidFill>
            <a:schemeClr val="accent1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 userDrawn="1"/>
        </p:nvSpPr>
        <p:spPr>
          <a:xfrm>
            <a:off x="9400962" y="-774853"/>
            <a:ext cx="1162475" cy="1162475"/>
          </a:xfrm>
          <a:prstGeom prst="ellipse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dirty="0">
              <a:cs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 userDrawn="1"/>
        </p:nvSpPr>
        <p:spPr>
          <a:xfrm>
            <a:off x="-1404391" y="4527866"/>
            <a:ext cx="2011046" cy="2011046"/>
          </a:xfrm>
          <a:prstGeom prst="ellipse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微软雅黑" panose="020B0503020204020204" pitchFamily="34" charset="-122"/>
            </a:endParaRPr>
          </a:p>
        </p:txBody>
      </p:sp>
      <p:sp>
        <p:nvSpPr>
          <p:cNvPr id="13" name="椭圆 12"/>
          <p:cNvSpPr/>
          <p:nvPr userDrawn="1"/>
        </p:nvSpPr>
        <p:spPr>
          <a:xfrm>
            <a:off x="-1202163" y="4730094"/>
            <a:ext cx="1606590" cy="1606590"/>
          </a:xfrm>
          <a:prstGeom prst="ellipse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dirty="0"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AB2DA330-99E0-4B4D-9C61-82CFEE5A232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08E02866-32EA-4EDE-B1EF-E5D366E4AC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ransition>
    <p:random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6.jpeg"/><Relationship Id="rId1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8.jpeg"/><Relationship Id="rId1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0.jpeg"/><Relationship Id="rId1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2.jpeg"/><Relationship Id="rId1" Type="http://schemas.openxmlformats.org/officeDocument/2006/relationships/image" Target="../media/image3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4.jpeg"/><Relationship Id="rId1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6.jpeg"/><Relationship Id="rId1" Type="http://schemas.openxmlformats.org/officeDocument/2006/relationships/image" Target="../media/image3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8.jpeg"/><Relationship Id="rId1" Type="http://schemas.openxmlformats.org/officeDocument/2006/relationships/image" Target="../media/image3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40.jpeg"/><Relationship Id="rId1" Type="http://schemas.openxmlformats.org/officeDocument/2006/relationships/image" Target="../media/image3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42.jpeg"/><Relationship Id="rId1" Type="http://schemas.openxmlformats.org/officeDocument/2006/relationships/image" Target="../media/image4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44.jpeg"/><Relationship Id="rId1" Type="http://schemas.openxmlformats.org/officeDocument/2006/relationships/image" Target="../media/image4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46.jpeg"/><Relationship Id="rId1" Type="http://schemas.openxmlformats.org/officeDocument/2006/relationships/image" Target="../media/image45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49.jpeg"/><Relationship Id="rId1" Type="http://schemas.openxmlformats.org/officeDocument/2006/relationships/image" Target="../media/image4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51.jpeg"/><Relationship Id="rId1" Type="http://schemas.openxmlformats.org/officeDocument/2006/relationships/image" Target="../media/image5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53.jpeg"/><Relationship Id="rId1" Type="http://schemas.openxmlformats.org/officeDocument/2006/relationships/image" Target="../media/image5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55.jpeg"/><Relationship Id="rId1" Type="http://schemas.openxmlformats.org/officeDocument/2006/relationships/image" Target="../media/image5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57.jpeg"/><Relationship Id="rId1" Type="http://schemas.openxmlformats.org/officeDocument/2006/relationships/image" Target="../media/image56.jpeg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image" Target="../media/image58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62.jpeg"/><Relationship Id="rId1" Type="http://schemas.openxmlformats.org/officeDocument/2006/relationships/image" Target="../media/image6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64.jpeg"/><Relationship Id="rId1" Type="http://schemas.openxmlformats.org/officeDocument/2006/relationships/image" Target="../media/image63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5.jpeg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image" Target="../media/image66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70.jpeg"/><Relationship Id="rId1" Type="http://schemas.openxmlformats.org/officeDocument/2006/relationships/image" Target="../media/image69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72.jpeg"/><Relationship Id="rId1" Type="http://schemas.openxmlformats.org/officeDocument/2006/relationships/image" Target="../media/image71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73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75.jpeg"/><Relationship Id="rId1" Type="http://schemas.openxmlformats.org/officeDocument/2006/relationships/image" Target="../media/image74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77.jpeg"/><Relationship Id="rId1" Type="http://schemas.openxmlformats.org/officeDocument/2006/relationships/image" Target="../media/image76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79.jpeg"/><Relationship Id="rId1" Type="http://schemas.openxmlformats.org/officeDocument/2006/relationships/image" Target="../media/image78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81.jpeg"/><Relationship Id="rId1" Type="http://schemas.openxmlformats.org/officeDocument/2006/relationships/image" Target="../media/image80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83.jpeg"/><Relationship Id="rId1" Type="http://schemas.openxmlformats.org/officeDocument/2006/relationships/image" Target="../media/image82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85.jpeg"/><Relationship Id="rId1" Type="http://schemas.openxmlformats.org/officeDocument/2006/relationships/image" Target="../media/image84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87.jpeg"/><Relationship Id="rId1" Type="http://schemas.openxmlformats.org/officeDocument/2006/relationships/image" Target="../media/image86.jpeg"/></Relationships>
</file>

<file path=ppt/slides/_rels/slide5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image" Target="../media/image88.jpe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91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93.jpeg"/><Relationship Id="rId1" Type="http://schemas.openxmlformats.org/officeDocument/2006/relationships/image" Target="../media/image92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95.jpeg"/><Relationship Id="rId1" Type="http://schemas.openxmlformats.org/officeDocument/2006/relationships/image" Target="../media/image94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97.jpeg"/><Relationship Id="rId1" Type="http://schemas.openxmlformats.org/officeDocument/2006/relationships/image" Target="../media/image96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99.jpeg"/><Relationship Id="rId1" Type="http://schemas.openxmlformats.org/officeDocument/2006/relationships/image" Target="../media/image98.jpe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91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01.jpeg"/><Relationship Id="rId1" Type="http://schemas.openxmlformats.org/officeDocument/2006/relationships/image" Target="../media/image100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03.jpeg"/><Relationship Id="rId1" Type="http://schemas.openxmlformats.org/officeDocument/2006/relationships/image" Target="../media/image102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05.jpeg"/><Relationship Id="rId1" Type="http://schemas.openxmlformats.org/officeDocument/2006/relationships/image" Target="../media/image104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07.jpeg"/><Relationship Id="rId1" Type="http://schemas.openxmlformats.org/officeDocument/2006/relationships/image" Target="../media/image106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09.jpeg"/><Relationship Id="rId1" Type="http://schemas.openxmlformats.org/officeDocument/2006/relationships/image" Target="../media/image108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11.jpeg"/><Relationship Id="rId1" Type="http://schemas.openxmlformats.org/officeDocument/2006/relationships/image" Target="../media/image110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13.jpeg"/><Relationship Id="rId1" Type="http://schemas.openxmlformats.org/officeDocument/2006/relationships/image" Target="../media/image112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15.jpeg"/><Relationship Id="rId1" Type="http://schemas.openxmlformats.org/officeDocument/2006/relationships/image" Target="../media/image114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17.jpeg"/><Relationship Id="rId1" Type="http://schemas.openxmlformats.org/officeDocument/2006/relationships/image" Target="../media/image116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19.jpeg"/><Relationship Id="rId1" Type="http://schemas.openxmlformats.org/officeDocument/2006/relationships/image" Target="../media/image118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21.jpeg"/><Relationship Id="rId1" Type="http://schemas.openxmlformats.org/officeDocument/2006/relationships/image" Target="../media/image120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23.jpeg"/><Relationship Id="rId1" Type="http://schemas.openxmlformats.org/officeDocument/2006/relationships/image" Target="../media/image122.jpe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523992" y="2297072"/>
            <a:ext cx="9144000" cy="121793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7200" b="1" dirty="0">
                <a:solidFill>
                  <a:schemeClr val="tx2"/>
                </a:solidFill>
                <a:latin typeface="+mj-ea"/>
                <a:ea typeface="+mj-ea"/>
                <a:cs typeface="微软雅黑" panose="020B0503020204020204" pitchFamily="34" charset="-122"/>
              </a:rPr>
              <a:t>春季暖场活动创意集锦</a:t>
            </a:r>
            <a:endParaRPr lang="zh-CN" altLang="en-US" sz="7200" b="1" dirty="0">
              <a:solidFill>
                <a:schemeClr val="tx2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006600" y="3570497"/>
            <a:ext cx="8185150" cy="2025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dist">
              <a:lnSpc>
                <a:spcPct val="110000"/>
              </a:lnSpc>
            </a:pPr>
            <a:r>
              <a:rPr lang="en-US" altLang="zh-CN" sz="1200" dirty="0">
                <a:solidFill>
                  <a:schemeClr val="tx2"/>
                </a:solidFill>
                <a:latin typeface="+mj-ea"/>
                <a:ea typeface="+mj-ea"/>
                <a:cs typeface="微软雅黑" panose="020B0503020204020204" pitchFamily="34" charset="-122"/>
              </a:rPr>
              <a:t>Warm field activities in spring</a:t>
            </a:r>
            <a:endParaRPr lang="en-US" altLang="zh-CN" sz="1200" dirty="0">
              <a:solidFill>
                <a:schemeClr val="tx2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4529132" y="3849945"/>
            <a:ext cx="3133725" cy="399021"/>
            <a:chOff x="4529137" y="4600029"/>
            <a:chExt cx="3133725" cy="399021"/>
          </a:xfrm>
        </p:grpSpPr>
        <p:sp>
          <p:nvSpPr>
            <p:cNvPr id="15" name="矩形: 圆角 14"/>
            <p:cNvSpPr/>
            <p:nvPr/>
          </p:nvSpPr>
          <p:spPr>
            <a:xfrm>
              <a:off x="4529137" y="4600029"/>
              <a:ext cx="3133725" cy="399021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496826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424803" y="4667650"/>
              <a:ext cx="1342390" cy="24574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+mj-ea"/>
                  <a:ea typeface="+mj-ea"/>
                  <a:cs typeface="微软雅黑" panose="020B0503020204020204" pitchFamily="34" charset="-122"/>
                </a:rPr>
                <a:t>3-5</a:t>
              </a:r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  <a:cs typeface="微软雅黑" panose="020B0503020204020204" pitchFamily="34" charset="-122"/>
                </a:rPr>
                <a:t>月暖场活动</a:t>
              </a:r>
              <a:endParaRPr lang="zh-CN" altLang="en-US" sz="1600" dirty="0">
                <a:solidFill>
                  <a:schemeClr val="bg1"/>
                </a:solidFill>
                <a:latin typeface="+mj-ea"/>
                <a:ea typeface="+mj-ea"/>
                <a:cs typeface="微软雅黑" panose="020B0503020204020204" pitchFamily="34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4836795" y="657860"/>
            <a:ext cx="254698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2023</a:t>
            </a:r>
            <a:endParaRPr lang="en-US" altLang="zh-CN" sz="4400" dirty="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椭圆 17"/>
          <p:cNvSpPr/>
          <p:nvPr/>
        </p:nvSpPr>
        <p:spPr>
          <a:xfrm>
            <a:off x="1542001" y="5044812"/>
            <a:ext cx="1606590" cy="1606590"/>
          </a:xfrm>
          <a:prstGeom prst="ellipse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微软雅黑" panose="020B0503020204020204" pitchFamily="34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1339773" y="4848225"/>
            <a:ext cx="2011046" cy="2011046"/>
          </a:xfrm>
          <a:prstGeom prst="ellipse">
            <a:avLst/>
          </a:prstGeom>
          <a:noFill/>
          <a:ln>
            <a:solidFill>
              <a:srgbClr val="B1D4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5560" y="2146300"/>
            <a:ext cx="8776439" cy="4711699"/>
          </a:xfrm>
          <a:prstGeom prst="rect">
            <a:avLst/>
          </a:prstGeom>
        </p:spPr>
      </p:pic>
      <p:sp>
        <p:nvSpPr>
          <p:cNvPr id="10" name="椭圆 9"/>
          <p:cNvSpPr/>
          <p:nvPr/>
        </p:nvSpPr>
        <p:spPr>
          <a:xfrm>
            <a:off x="9486563" y="-279176"/>
            <a:ext cx="2067262" cy="2067260"/>
          </a:xfrm>
          <a:prstGeom prst="ellipse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9938956" y="168122"/>
            <a:ext cx="1162475" cy="1162475"/>
          </a:xfrm>
          <a:prstGeom prst="ellipse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9451589" y="1195136"/>
            <a:ext cx="439233" cy="439233"/>
          </a:xfrm>
          <a:prstGeom prst="ellipse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微软雅黑" panose="020B0503020204020204" pitchFamily="3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-637201" y="1071938"/>
            <a:ext cx="1875673" cy="1875673"/>
          </a:xfrm>
          <a:prstGeom prst="ellipse">
            <a:avLst/>
          </a:prstGeom>
          <a:solidFill>
            <a:schemeClr val="accent1">
              <a:lumMod val="40000"/>
              <a:lumOff val="6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376532" y="-710963"/>
            <a:ext cx="2720738" cy="2720738"/>
          </a:xfrm>
          <a:prstGeom prst="ellipse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2791938" y="543561"/>
            <a:ext cx="953522" cy="953522"/>
          </a:xfrm>
          <a:prstGeom prst="ellipse">
            <a:avLst/>
          </a:prstGeom>
          <a:solidFill>
            <a:schemeClr val="accent1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1230503" y="1470660"/>
            <a:ext cx="5539978" cy="3667306"/>
            <a:chOff x="709803" y="1508760"/>
            <a:chExt cx="5539978" cy="3667306"/>
          </a:xfrm>
        </p:grpSpPr>
        <p:sp>
          <p:nvSpPr>
            <p:cNvPr id="5" name="文本框 4"/>
            <p:cNvSpPr txBox="1"/>
            <p:nvPr/>
          </p:nvSpPr>
          <p:spPr>
            <a:xfrm>
              <a:off x="709803" y="2322472"/>
              <a:ext cx="5539978" cy="23526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7200" b="1" dirty="0">
                  <a:solidFill>
                    <a:srgbClr val="A7CF9C"/>
                  </a:solidFill>
                  <a:latin typeface="+mj-ea"/>
                  <a:ea typeface="+mj-ea"/>
                  <a:cs typeface="微软雅黑" panose="020B0503020204020204" pitchFamily="34" charset="-122"/>
                </a:rPr>
                <a:t>春季暖场活动</a:t>
              </a:r>
              <a:br>
                <a:rPr lang="en-US" altLang="zh-CN" sz="7200" b="1" dirty="0">
                  <a:solidFill>
                    <a:srgbClr val="A7CF9C"/>
                  </a:solidFill>
                  <a:latin typeface="+mj-ea"/>
                  <a:ea typeface="+mj-ea"/>
                  <a:cs typeface="微软雅黑" panose="020B0503020204020204" pitchFamily="34" charset="-122"/>
                </a:rPr>
              </a:br>
              <a:r>
                <a:rPr lang="zh-CN" altLang="en-US" sz="7200" b="1" dirty="0">
                  <a:solidFill>
                    <a:srgbClr val="A7CF9C"/>
                  </a:solidFill>
                  <a:latin typeface="+mj-ea"/>
                  <a:ea typeface="+mj-ea"/>
                  <a:cs typeface="微软雅黑" panose="020B0503020204020204" pitchFamily="34" charset="-122"/>
                </a:rPr>
                <a:t>创意集锦</a:t>
              </a:r>
              <a:endParaRPr lang="zh-CN" altLang="en-US" sz="7200" b="1" dirty="0">
                <a:solidFill>
                  <a:srgbClr val="A7CF9C"/>
                </a:solidFill>
                <a:latin typeface="+mj-ea"/>
                <a:ea typeface="+mj-ea"/>
                <a:cs typeface="微软雅黑" panose="020B0503020204020204" pitchFamily="34" charset="-122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709803" y="4777045"/>
              <a:ext cx="3133725" cy="399021"/>
              <a:chOff x="4529137" y="4600029"/>
              <a:chExt cx="3133725" cy="399021"/>
            </a:xfrm>
          </p:grpSpPr>
          <p:sp>
            <p:nvSpPr>
              <p:cNvPr id="7" name="矩形: 圆角 6"/>
              <p:cNvSpPr/>
              <p:nvPr/>
            </p:nvSpPr>
            <p:spPr>
              <a:xfrm>
                <a:off x="4529137" y="4600029"/>
                <a:ext cx="3133725" cy="399021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496826"/>
                  </a:solidFill>
                  <a:cs typeface="微软雅黑" panose="020B0503020204020204" pitchFamily="34" charset="-122"/>
                </a:endParaRPr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5424803" y="4667650"/>
                <a:ext cx="1342390" cy="24574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  <a:latin typeface="+mj-ea"/>
                    <a:ea typeface="+mj-ea"/>
                    <a:cs typeface="微软雅黑" panose="020B0503020204020204" pitchFamily="34" charset="-122"/>
                  </a:rPr>
                  <a:t>3-5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+mj-ea"/>
                    <a:ea typeface="+mj-ea"/>
                    <a:cs typeface="微软雅黑" panose="020B0503020204020204" pitchFamily="34" charset="-122"/>
                  </a:rPr>
                  <a:t>月暖场活动</a:t>
                </a:r>
                <a:endParaRPr lang="zh-CN" altLang="en-US" sz="1600" dirty="0">
                  <a:solidFill>
                    <a:schemeClr val="bg1"/>
                  </a:solidFill>
                  <a:latin typeface="+mj-ea"/>
                  <a:ea typeface="+mj-ea"/>
                  <a:cs typeface="微软雅黑" panose="020B0503020204020204" pitchFamily="34" charset="-122"/>
                </a:endParaRPr>
              </a:p>
            </p:txBody>
          </p:sp>
        </p:grpSp>
        <p:sp>
          <p:nvSpPr>
            <p:cNvPr id="9" name="文本框 8"/>
            <p:cNvSpPr txBox="1"/>
            <p:nvPr/>
          </p:nvSpPr>
          <p:spPr>
            <a:xfrm>
              <a:off x="709803" y="1508760"/>
              <a:ext cx="2546985" cy="76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dirty="0">
                  <a:solidFill>
                    <a:srgbClr val="487A3C"/>
                  </a:solidFill>
                  <a:latin typeface="造字工房力黑（非商用）常规体" charset="-122"/>
                  <a:ea typeface="造字工房力黑（非商用）常规体" charset="-122"/>
                  <a:cs typeface="微软雅黑" panose="020B0503020204020204" pitchFamily="34" charset="-122"/>
                </a:rPr>
                <a:t>2023</a:t>
              </a:r>
              <a:endParaRPr lang="en-US" altLang="zh-CN" sz="4400" dirty="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图片 101"/>
          <p:cNvPicPr/>
          <p:nvPr/>
        </p:nvPicPr>
        <p:blipFill>
          <a:blip r:embed="rId1"/>
          <a:srcRect r="32576"/>
          <a:stretch>
            <a:fillRect/>
          </a:stretch>
        </p:blipFill>
        <p:spPr>
          <a:xfrm flipH="1">
            <a:off x="0" y="16933"/>
            <a:ext cx="8310033" cy="68410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矩形 1"/>
          <p:cNvSpPr/>
          <p:nvPr/>
        </p:nvSpPr>
        <p:spPr>
          <a:xfrm>
            <a:off x="5854701" y="-847"/>
            <a:ext cx="6337300" cy="6858847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65">
              <a:cs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134947" y="1225127"/>
            <a:ext cx="5825913" cy="4359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zh-CN" sz="3200">
                <a:latin typeface="华文楷体" panose="02010600040101010101" charset="-122"/>
                <a:ea typeface="华文楷体" panose="02010600040101010101" charset="-122"/>
                <a:cs typeface="微软雅黑" panose="020B0503020204020204" pitchFamily="34" charset="-122"/>
              </a:rPr>
              <a:t>“</a:t>
            </a:r>
            <a:r>
              <a:rPr lang="zh-CN" altLang="en-US" sz="3200">
                <a:latin typeface="华文楷体" panose="02010600040101010101" charset="-122"/>
                <a:ea typeface="华文楷体" panose="02010600040101010101" charset="-122"/>
                <a:cs typeface="微软雅黑" panose="020B0503020204020204" pitchFamily="34" charset="-122"/>
              </a:rPr>
              <a:t>东风好作阳和使，</a:t>
            </a:r>
            <a:endParaRPr lang="zh-CN" altLang="en-US" sz="3200">
              <a:latin typeface="华文楷体" panose="02010600040101010101" charset="-122"/>
              <a:ea typeface="华文楷体" panose="02010600040101010101" charset="-122"/>
              <a:cs typeface="微软雅黑" panose="020B0503020204020204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3200">
                <a:latin typeface="华文楷体" panose="02010600040101010101" charset="-122"/>
                <a:ea typeface="华文楷体" panose="02010600040101010101" charset="-122"/>
                <a:cs typeface="微软雅黑" panose="020B0503020204020204" pitchFamily="34" charset="-122"/>
              </a:rPr>
              <a:t>逢草逢花报发生。</a:t>
            </a:r>
            <a:r>
              <a:rPr lang="en-US" altLang="zh-CN" sz="3200">
                <a:latin typeface="华文楷体" panose="02010600040101010101" charset="-122"/>
                <a:ea typeface="华文楷体" panose="02010600040101010101" charset="-122"/>
                <a:cs typeface="微软雅黑" panose="020B0503020204020204" pitchFamily="34" charset="-122"/>
              </a:rPr>
              <a:t>”</a:t>
            </a:r>
            <a:endParaRPr lang="zh-CN" altLang="en-US" sz="3200">
              <a:latin typeface="华文楷体" panose="02010600040101010101" charset="-122"/>
              <a:ea typeface="华文楷体" panose="02010600040101010101" charset="-122"/>
              <a:cs typeface="微软雅黑" panose="020B0503020204020204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3200">
                <a:latin typeface="华文楷体" panose="02010600040101010101" charset="-122"/>
                <a:ea typeface="华文楷体" panose="02010600040101010101" charset="-122"/>
                <a:cs typeface="微软雅黑" panose="020B0503020204020204" pitchFamily="34" charset="-122"/>
              </a:rPr>
              <a:t>草长莺飞</a:t>
            </a:r>
            <a:endParaRPr lang="zh-CN" altLang="en-US" sz="3200">
              <a:latin typeface="华文楷体" panose="02010600040101010101" charset="-122"/>
              <a:ea typeface="华文楷体" panose="02010600040101010101" charset="-122"/>
              <a:cs typeface="微软雅黑" panose="020B0503020204020204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3200">
                <a:latin typeface="华文楷体" panose="02010600040101010101" charset="-122"/>
                <a:ea typeface="华文楷体" panose="02010600040101010101" charset="-122"/>
                <a:cs typeface="微软雅黑" panose="020B0503020204020204" pitchFamily="34" charset="-122"/>
              </a:rPr>
              <a:t>唯</a:t>
            </a:r>
            <a:r>
              <a:rPr lang="zh-CN" altLang="en-US" sz="4265" b="1">
                <a:latin typeface="华文楷体" panose="02010600040101010101" charset="-122"/>
                <a:ea typeface="华文楷体" panose="02010600040101010101" charset="-122"/>
                <a:cs typeface="微软雅黑" panose="020B0503020204020204" pitchFamily="34" charset="-122"/>
              </a:rPr>
              <a:t>春光不可辜负</a:t>
            </a:r>
            <a:endParaRPr lang="zh-CN" altLang="en-US" sz="3200">
              <a:latin typeface="华文楷体" panose="02010600040101010101" charset="-122"/>
              <a:ea typeface="华文楷体" panose="02010600040101010101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图片 100"/>
          <p:cNvPicPr/>
          <p:nvPr/>
        </p:nvPicPr>
        <p:blipFill>
          <a:blip r:embed="rId1"/>
          <a:srcRect r="30117"/>
          <a:stretch>
            <a:fillRect/>
          </a:stretch>
        </p:blipFill>
        <p:spPr>
          <a:xfrm>
            <a:off x="2768600" y="0"/>
            <a:ext cx="9418320" cy="68402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矩形 1"/>
          <p:cNvSpPr/>
          <p:nvPr/>
        </p:nvSpPr>
        <p:spPr>
          <a:xfrm>
            <a:off x="0" y="-18627"/>
            <a:ext cx="6204373" cy="68766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08187" y="883285"/>
            <a:ext cx="6323753" cy="4651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800" b="1">
                <a:latin typeface="华文楷体" panose="02010600040101010101" charset="-122"/>
                <a:ea typeface="华文楷体" panose="02010600040101010101" charset="-122"/>
                <a:cs typeface="微软雅黑" panose="020B0503020204020204" pitchFamily="34" charset="-122"/>
                <a:sym typeface="+mn-ea"/>
              </a:rPr>
              <a:t>春回大地</a:t>
            </a:r>
            <a:endParaRPr lang="zh-CN" altLang="en-US" sz="4800">
              <a:latin typeface="华文楷体" panose="02010600040101010101" charset="-122"/>
              <a:ea typeface="华文楷体" panose="02010600040101010101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735">
                <a:latin typeface="华文楷体" panose="02010600040101010101" charset="-122"/>
                <a:ea typeface="华文楷体" panose="02010600040101010101" charset="-122"/>
                <a:cs typeface="微软雅黑" panose="020B0503020204020204" pitchFamily="34" charset="-122"/>
                <a:sym typeface="+mn-ea"/>
              </a:rPr>
              <a:t>春暖花开，</a:t>
            </a:r>
            <a:endParaRPr lang="zh-CN" altLang="en-US" sz="3735">
              <a:latin typeface="华文楷体" panose="02010600040101010101" charset="-122"/>
              <a:ea typeface="华文楷体" panose="02010600040101010101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735">
                <a:latin typeface="华文楷体" panose="02010600040101010101" charset="-122"/>
                <a:ea typeface="华文楷体" panose="02010600040101010101" charset="-122"/>
                <a:cs typeface="微软雅黑" panose="020B0503020204020204" pitchFamily="34" charset="-122"/>
                <a:sym typeface="+mn-ea"/>
              </a:rPr>
              <a:t>自然与生活都在逐渐复苏，</a:t>
            </a:r>
            <a:endParaRPr lang="zh-CN" altLang="en-US" sz="3735">
              <a:latin typeface="华文楷体" panose="02010600040101010101" charset="-122"/>
              <a:ea typeface="华文楷体" panose="02010600040101010101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735">
                <a:latin typeface="华文楷体" panose="02010600040101010101" charset="-122"/>
                <a:ea typeface="华文楷体" panose="02010600040101010101" charset="-122"/>
                <a:cs typeface="微软雅黑" panose="020B0503020204020204" pitchFamily="34" charset="-122"/>
                <a:sym typeface="+mn-ea"/>
              </a:rPr>
              <a:t>趁着春光正好，</a:t>
            </a:r>
            <a:endParaRPr lang="zh-CN" altLang="en-US" sz="3735">
              <a:latin typeface="华文楷体" panose="02010600040101010101" charset="-122"/>
              <a:ea typeface="华文楷体" panose="02010600040101010101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sz="3735">
                <a:latin typeface="华文楷体" panose="02010600040101010101" charset="-122"/>
                <a:ea typeface="华文楷体" panose="02010600040101010101" charset="-122"/>
                <a:cs typeface="微软雅黑" panose="020B0503020204020204" pitchFamily="34" charset="-122"/>
                <a:sym typeface="+mn-ea"/>
              </a:rPr>
              <a:t>一起出发，共赴美好！</a:t>
            </a:r>
            <a:endParaRPr lang="zh-CN" sz="3735">
              <a:latin typeface="华文楷体" panose="02010600040101010101" charset="-122"/>
              <a:ea typeface="华文楷体" panose="02010600040101010101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5"/>
          <p:cNvSpPr txBox="1"/>
          <p:nvPr/>
        </p:nvSpPr>
        <p:spPr>
          <a:xfrm>
            <a:off x="198120" y="276134"/>
            <a:ext cx="254698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目录：</a:t>
            </a:r>
            <a:endParaRPr lang="zh-CN" altLang="en-US" sz="44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808355" y="1755140"/>
            <a:ext cx="3004820" cy="3890010"/>
            <a:chOff x="1257" y="2650"/>
            <a:chExt cx="4732" cy="6126"/>
          </a:xfrm>
        </p:grpSpPr>
        <p:sp>
          <p:nvSpPr>
            <p:cNvPr id="2" name="矩形: 圆角 1"/>
            <p:cNvSpPr/>
            <p:nvPr/>
          </p:nvSpPr>
          <p:spPr>
            <a:xfrm>
              <a:off x="1257" y="3562"/>
              <a:ext cx="4733" cy="5214"/>
            </a:xfrm>
            <a:prstGeom prst="roundRect">
              <a:avLst>
                <a:gd name="adj" fmla="val 3165"/>
              </a:avLst>
            </a:prstGeom>
            <a:noFill/>
            <a:ln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微软雅黑" panose="020B0503020204020204" pitchFamily="34" charset="-122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1850" y="2650"/>
              <a:ext cx="3303" cy="1710"/>
              <a:chOff x="2100262" y="1824803"/>
              <a:chExt cx="1195388" cy="1086100"/>
            </a:xfrm>
          </p:grpSpPr>
          <p:sp>
            <p:nvSpPr>
              <p:cNvPr id="4" name="任意多边形: 形状 3"/>
              <p:cNvSpPr/>
              <p:nvPr/>
            </p:nvSpPr>
            <p:spPr>
              <a:xfrm>
                <a:off x="2195512" y="1824803"/>
                <a:ext cx="1100138" cy="1013533"/>
              </a:xfrm>
              <a:custGeom>
                <a:avLst/>
                <a:gdLst>
                  <a:gd name="connsiteX0" fmla="*/ 0 w 981075"/>
                  <a:gd name="connsiteY0" fmla="*/ 0 h 903843"/>
                  <a:gd name="connsiteX1" fmla="*/ 981075 w 981075"/>
                  <a:gd name="connsiteY1" fmla="*/ 262878 h 903843"/>
                  <a:gd name="connsiteX2" fmla="*/ 981075 w 981075"/>
                  <a:gd name="connsiteY2" fmla="*/ 903843 h 903843"/>
                  <a:gd name="connsiteX3" fmla="*/ 0 w 981075"/>
                  <a:gd name="connsiteY3" fmla="*/ 640965 h 903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81075" h="903843">
                    <a:moveTo>
                      <a:pt x="0" y="0"/>
                    </a:moveTo>
                    <a:lnTo>
                      <a:pt x="981075" y="262878"/>
                    </a:lnTo>
                    <a:lnTo>
                      <a:pt x="981075" y="903843"/>
                    </a:lnTo>
                    <a:lnTo>
                      <a:pt x="0" y="640965"/>
                    </a:lnTo>
                    <a:close/>
                  </a:path>
                </a:pathLst>
              </a:custGeom>
              <a:solidFill>
                <a:schemeClr val="bg1"/>
              </a:solidFill>
              <a:ln w="190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5" name="任意多边形: 形状 4"/>
              <p:cNvSpPr/>
              <p:nvPr/>
            </p:nvSpPr>
            <p:spPr>
              <a:xfrm>
                <a:off x="2100262" y="1897370"/>
                <a:ext cx="1100138" cy="1013533"/>
              </a:xfrm>
              <a:custGeom>
                <a:avLst/>
                <a:gdLst>
                  <a:gd name="connsiteX0" fmla="*/ 0 w 981075"/>
                  <a:gd name="connsiteY0" fmla="*/ 0 h 903843"/>
                  <a:gd name="connsiteX1" fmla="*/ 981075 w 981075"/>
                  <a:gd name="connsiteY1" fmla="*/ 262878 h 903843"/>
                  <a:gd name="connsiteX2" fmla="*/ 981075 w 981075"/>
                  <a:gd name="connsiteY2" fmla="*/ 903843 h 903843"/>
                  <a:gd name="connsiteX3" fmla="*/ 0 w 981075"/>
                  <a:gd name="connsiteY3" fmla="*/ 640965 h 903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81075" h="903843">
                    <a:moveTo>
                      <a:pt x="0" y="0"/>
                    </a:moveTo>
                    <a:lnTo>
                      <a:pt x="981075" y="262878"/>
                    </a:lnTo>
                    <a:lnTo>
                      <a:pt x="981075" y="903843"/>
                    </a:lnTo>
                    <a:lnTo>
                      <a:pt x="0" y="640965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cs typeface="微软雅黑" panose="020B0503020204020204" pitchFamily="34" charset="-122"/>
                </a:endParaRPr>
              </a:p>
            </p:txBody>
          </p:sp>
        </p:grpSp>
        <p:sp>
          <p:nvSpPr>
            <p:cNvPr id="20" name="文本框 19"/>
            <p:cNvSpPr txBox="1"/>
            <p:nvPr/>
          </p:nvSpPr>
          <p:spPr>
            <a:xfrm>
              <a:off x="1850" y="5686"/>
              <a:ext cx="3571" cy="29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200000"/>
                </a:lnSpc>
              </a:pPr>
              <a:r>
                <a:rPr lang="zh-CN" altLang="en-US" sz="1200" dirty="0">
                  <a:solidFill>
                    <a:schemeClr val="tx2"/>
                  </a:solidFill>
                  <a:latin typeface="+mn-ea"/>
                  <a:cs typeface="微软雅黑" panose="020B0503020204020204" pitchFamily="34" charset="-122"/>
                </a:rPr>
                <a:t>春暖花开，花香四溢，故春日手作篇将从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  <a:cs typeface="微软雅黑" panose="020B0503020204020204" pitchFamily="34" charset="-122"/>
                </a:rPr>
                <a:t>“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  <a:cs typeface="微软雅黑" panose="020B0503020204020204" pitchFamily="34" charset="-122"/>
                </a:rPr>
                <a:t>春日花香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  <a:cs typeface="微软雅黑" panose="020B0503020204020204" pitchFamily="34" charset="-122"/>
                </a:rPr>
                <a:t>”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  <a:cs typeface="微软雅黑" panose="020B0503020204020204" pitchFamily="34" charset="-122"/>
                </a:rPr>
                <a:t>、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  <a:cs typeface="微软雅黑" panose="020B0503020204020204" pitchFamily="34" charset="-122"/>
                </a:rPr>
                <a:t>“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  <a:cs typeface="微软雅黑" panose="020B0503020204020204" pitchFamily="34" charset="-122"/>
                </a:rPr>
                <a:t>春日色彩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  <a:cs typeface="微软雅黑" panose="020B0503020204020204" pitchFamily="34" charset="-122"/>
                </a:rPr>
                <a:t>”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  <a:cs typeface="微软雅黑" panose="020B0503020204020204" pitchFamily="34" charset="-122"/>
                </a:rPr>
                <a:t>、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  <a:cs typeface="微软雅黑" panose="020B0503020204020204" pitchFamily="34" charset="-122"/>
                </a:rPr>
                <a:t>“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  <a:cs typeface="微软雅黑" panose="020B0503020204020204" pitchFamily="34" charset="-122"/>
                </a:rPr>
                <a:t>春日旋律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  <a:cs typeface="微软雅黑" panose="020B0503020204020204" pitchFamily="34" charset="-122"/>
                </a:rPr>
                <a:t>”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  <a:cs typeface="微软雅黑" panose="020B0503020204020204" pitchFamily="34" charset="-122"/>
                </a:rPr>
                <a:t>、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  <a:cs typeface="微软雅黑" panose="020B0503020204020204" pitchFamily="34" charset="-122"/>
                </a:rPr>
                <a:t>“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  <a:cs typeface="微软雅黑" panose="020B0503020204020204" pitchFamily="34" charset="-122"/>
                </a:rPr>
                <a:t>春日美食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  <a:cs typeface="微软雅黑" panose="020B0503020204020204" pitchFamily="34" charset="-122"/>
                </a:rPr>
                <a:t>”4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  <a:cs typeface="微软雅黑" panose="020B0503020204020204" pitchFamily="34" charset="-122"/>
                </a:rPr>
                <a:t>个角度对手作内容进行整合。</a:t>
              </a:r>
              <a:endParaRPr lang="zh-CN" altLang="en-US" sz="1200" dirty="0">
                <a:solidFill>
                  <a:schemeClr val="tx2"/>
                </a:solidFill>
                <a:latin typeface="+mn-ea"/>
                <a:cs typeface="微软雅黑" panose="020B0503020204020204" pitchFamily="34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850" y="5014"/>
              <a:ext cx="3571" cy="436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2"/>
                  </a:solidFill>
                  <a:latin typeface="+mj-ea"/>
                  <a:ea typeface="+mj-ea"/>
                  <a:cs typeface="微软雅黑" panose="020B0503020204020204" pitchFamily="34" charset="-122"/>
                </a:rPr>
                <a:t>DIY</a:t>
              </a:r>
              <a:r>
                <a:rPr lang="zh-CN" altLang="en-US" b="1" dirty="0">
                  <a:solidFill>
                    <a:schemeClr val="tx2"/>
                  </a:solidFill>
                  <a:latin typeface="+mj-ea"/>
                  <a:ea typeface="+mj-ea"/>
                  <a:cs typeface="微软雅黑" panose="020B0503020204020204" pitchFamily="34" charset="-122"/>
                </a:rPr>
                <a:t>篇</a:t>
              </a:r>
              <a:endParaRPr lang="zh-CN" altLang="en-US" b="1" dirty="0">
                <a:solidFill>
                  <a:schemeClr val="tx2"/>
                </a:solidFill>
                <a:latin typeface="+mj-ea"/>
                <a:ea typeface="+mj-ea"/>
                <a:cs typeface="微软雅黑" panose="020B0503020204020204" pitchFamily="34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2181" y="3256"/>
              <a:ext cx="2377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>
                  <a:solidFill>
                    <a:schemeClr val="bg1"/>
                  </a:solidFill>
                  <a:cs typeface="微软雅黑" panose="020B0503020204020204" pitchFamily="34" charset="-122"/>
                </a:rPr>
                <a:t>春日手作节</a:t>
              </a:r>
              <a:endParaRPr lang="zh-CN" altLang="en-US" b="1">
                <a:solidFill>
                  <a:schemeClr val="bg1"/>
                </a:solidFill>
                <a:cs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571206" y="1755140"/>
            <a:ext cx="3005138" cy="3890103"/>
            <a:chOff x="8175" y="2650"/>
            <a:chExt cx="4733" cy="6126"/>
          </a:xfrm>
        </p:grpSpPr>
        <p:sp>
          <p:nvSpPr>
            <p:cNvPr id="7" name="矩形: 圆角 6"/>
            <p:cNvSpPr/>
            <p:nvPr/>
          </p:nvSpPr>
          <p:spPr>
            <a:xfrm>
              <a:off x="8175" y="3562"/>
              <a:ext cx="4733" cy="5214"/>
            </a:xfrm>
            <a:prstGeom prst="roundRect">
              <a:avLst>
                <a:gd name="adj" fmla="val 3165"/>
              </a:avLst>
            </a:prstGeom>
            <a:noFill/>
            <a:ln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微软雅黑" panose="020B0503020204020204" pitchFamily="34" charset="-122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8940" y="2650"/>
              <a:ext cx="2997" cy="1710"/>
              <a:chOff x="2100262" y="1824803"/>
              <a:chExt cx="1195388" cy="1086100"/>
            </a:xfrm>
          </p:grpSpPr>
          <p:sp>
            <p:nvSpPr>
              <p:cNvPr id="9" name="任意多边形: 形状 8"/>
              <p:cNvSpPr/>
              <p:nvPr/>
            </p:nvSpPr>
            <p:spPr>
              <a:xfrm>
                <a:off x="2195512" y="1824803"/>
                <a:ext cx="1100138" cy="1013533"/>
              </a:xfrm>
              <a:custGeom>
                <a:avLst/>
                <a:gdLst>
                  <a:gd name="connsiteX0" fmla="*/ 0 w 981075"/>
                  <a:gd name="connsiteY0" fmla="*/ 0 h 903843"/>
                  <a:gd name="connsiteX1" fmla="*/ 981075 w 981075"/>
                  <a:gd name="connsiteY1" fmla="*/ 262878 h 903843"/>
                  <a:gd name="connsiteX2" fmla="*/ 981075 w 981075"/>
                  <a:gd name="connsiteY2" fmla="*/ 903843 h 903843"/>
                  <a:gd name="connsiteX3" fmla="*/ 0 w 981075"/>
                  <a:gd name="connsiteY3" fmla="*/ 640965 h 903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81075" h="903843">
                    <a:moveTo>
                      <a:pt x="0" y="0"/>
                    </a:moveTo>
                    <a:lnTo>
                      <a:pt x="981075" y="262878"/>
                    </a:lnTo>
                    <a:lnTo>
                      <a:pt x="981075" y="903843"/>
                    </a:lnTo>
                    <a:lnTo>
                      <a:pt x="0" y="640965"/>
                    </a:lnTo>
                    <a:close/>
                  </a:path>
                </a:pathLst>
              </a:custGeom>
              <a:solidFill>
                <a:schemeClr val="bg1"/>
              </a:solidFill>
              <a:ln w="19050">
                <a:solidFill>
                  <a:schemeClr val="accent3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dirty="0">
                  <a:cs typeface="微软雅黑" panose="020B0503020204020204" pitchFamily="34" charset="-122"/>
                </a:endParaRPr>
              </a:p>
            </p:txBody>
          </p:sp>
          <p:sp>
            <p:nvSpPr>
              <p:cNvPr id="10" name="任意多边形: 形状 9"/>
              <p:cNvSpPr/>
              <p:nvPr/>
            </p:nvSpPr>
            <p:spPr>
              <a:xfrm>
                <a:off x="2100262" y="1897370"/>
                <a:ext cx="1100138" cy="1013533"/>
              </a:xfrm>
              <a:custGeom>
                <a:avLst/>
                <a:gdLst>
                  <a:gd name="connsiteX0" fmla="*/ 0 w 981075"/>
                  <a:gd name="connsiteY0" fmla="*/ 0 h 903843"/>
                  <a:gd name="connsiteX1" fmla="*/ 981075 w 981075"/>
                  <a:gd name="connsiteY1" fmla="*/ 262878 h 903843"/>
                  <a:gd name="connsiteX2" fmla="*/ 981075 w 981075"/>
                  <a:gd name="connsiteY2" fmla="*/ 903843 h 903843"/>
                  <a:gd name="connsiteX3" fmla="*/ 0 w 981075"/>
                  <a:gd name="connsiteY3" fmla="*/ 640965 h 903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81075" h="903843">
                    <a:moveTo>
                      <a:pt x="0" y="0"/>
                    </a:moveTo>
                    <a:lnTo>
                      <a:pt x="981075" y="262878"/>
                    </a:lnTo>
                    <a:lnTo>
                      <a:pt x="981075" y="903843"/>
                    </a:lnTo>
                    <a:lnTo>
                      <a:pt x="0" y="64096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cs typeface="微软雅黑" panose="020B0503020204020204" pitchFamily="34" charset="-122"/>
                </a:endParaRPr>
              </a:p>
            </p:txBody>
          </p:sp>
        </p:grpSp>
        <p:sp>
          <p:nvSpPr>
            <p:cNvPr id="22" name="文本框 21"/>
            <p:cNvSpPr txBox="1"/>
            <p:nvPr/>
          </p:nvSpPr>
          <p:spPr>
            <a:xfrm>
              <a:off x="8756" y="5701"/>
              <a:ext cx="3571" cy="13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2"/>
                  </a:solidFill>
                  <a:latin typeface="+mn-ea"/>
                  <a:cs typeface="微软雅黑" panose="020B0503020204020204" pitchFamily="34" charset="-122"/>
                </a:rPr>
                <a:t>春天的味道，是独属于美食的，以春天的味道为切入点，举办品鉴会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  <a:cs typeface="微软雅黑" panose="020B0503020204020204" pitchFamily="34" charset="-122"/>
                </a:rPr>
                <a:t>/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  <a:cs typeface="微软雅黑" panose="020B0503020204020204" pitchFamily="34" charset="-122"/>
                </a:rPr>
                <a:t>沙龙活动。</a:t>
              </a:r>
              <a:endParaRPr lang="zh-CN" altLang="en-US" sz="1200" dirty="0">
                <a:solidFill>
                  <a:schemeClr val="tx2"/>
                </a:solidFill>
                <a:latin typeface="+mn-ea"/>
                <a:cs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756" y="5029"/>
              <a:ext cx="3571" cy="436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2"/>
                  </a:solidFill>
                  <a:latin typeface="+mj-ea"/>
                  <a:ea typeface="+mj-ea"/>
                  <a:cs typeface="微软雅黑" panose="020B0503020204020204" pitchFamily="34" charset="-122"/>
                </a:rPr>
                <a:t>互动篇</a:t>
              </a:r>
              <a:endParaRPr lang="zh-CN" altLang="en-US" b="1" dirty="0">
                <a:solidFill>
                  <a:schemeClr val="tx2"/>
                </a:solidFill>
                <a:latin typeface="+mj-ea"/>
                <a:ea typeface="+mj-ea"/>
                <a:cs typeface="微软雅黑" panose="020B0503020204020204" pitchFamily="3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9315" y="3256"/>
              <a:ext cx="241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>
                  <a:solidFill>
                    <a:schemeClr val="bg1"/>
                  </a:solidFill>
                  <a:cs typeface="微软雅黑" panose="020B0503020204020204" pitchFamily="34" charset="-122"/>
                  <a:sym typeface="+mn-ea"/>
                </a:rPr>
                <a:t>春日品鉴会</a:t>
              </a:r>
              <a:endParaRPr lang="zh-CN" altLang="en-US" b="1">
                <a:solidFill>
                  <a:schemeClr val="bg1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30" name="矩形 29"/>
          <p:cNvSpPr/>
          <p:nvPr/>
        </p:nvSpPr>
        <p:spPr>
          <a:xfrm>
            <a:off x="-40005" y="408305"/>
            <a:ext cx="238125" cy="50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8334375" y="1755140"/>
            <a:ext cx="3005455" cy="3890010"/>
            <a:chOff x="1257" y="2650"/>
            <a:chExt cx="4733" cy="6126"/>
          </a:xfrm>
        </p:grpSpPr>
        <p:sp>
          <p:nvSpPr>
            <p:cNvPr id="17" name="矩形: 圆角 1"/>
            <p:cNvSpPr/>
            <p:nvPr/>
          </p:nvSpPr>
          <p:spPr>
            <a:xfrm>
              <a:off x="1257" y="3562"/>
              <a:ext cx="4733" cy="5214"/>
            </a:xfrm>
            <a:prstGeom prst="roundRect">
              <a:avLst>
                <a:gd name="adj" fmla="val 3165"/>
              </a:avLst>
            </a:prstGeom>
            <a:noFill/>
            <a:ln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微软雅黑" panose="020B0503020204020204" pitchFamily="34" charset="-122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1850" y="2650"/>
              <a:ext cx="3303" cy="1710"/>
              <a:chOff x="2100262" y="1824803"/>
              <a:chExt cx="1195388" cy="1086100"/>
            </a:xfrm>
          </p:grpSpPr>
          <p:sp>
            <p:nvSpPr>
              <p:cNvPr id="19" name="任意多边形: 形状 3"/>
              <p:cNvSpPr/>
              <p:nvPr/>
            </p:nvSpPr>
            <p:spPr>
              <a:xfrm>
                <a:off x="2195512" y="1824803"/>
                <a:ext cx="1100138" cy="1013533"/>
              </a:xfrm>
              <a:custGeom>
                <a:avLst/>
                <a:gdLst>
                  <a:gd name="connsiteX0" fmla="*/ 0 w 981075"/>
                  <a:gd name="connsiteY0" fmla="*/ 0 h 903843"/>
                  <a:gd name="connsiteX1" fmla="*/ 981075 w 981075"/>
                  <a:gd name="connsiteY1" fmla="*/ 262878 h 903843"/>
                  <a:gd name="connsiteX2" fmla="*/ 981075 w 981075"/>
                  <a:gd name="connsiteY2" fmla="*/ 903843 h 903843"/>
                  <a:gd name="connsiteX3" fmla="*/ 0 w 981075"/>
                  <a:gd name="connsiteY3" fmla="*/ 640965 h 903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81075" h="903843">
                    <a:moveTo>
                      <a:pt x="0" y="0"/>
                    </a:moveTo>
                    <a:lnTo>
                      <a:pt x="981075" y="262878"/>
                    </a:lnTo>
                    <a:lnTo>
                      <a:pt x="981075" y="903843"/>
                    </a:lnTo>
                    <a:lnTo>
                      <a:pt x="0" y="640965"/>
                    </a:lnTo>
                    <a:close/>
                  </a:path>
                </a:pathLst>
              </a:custGeom>
              <a:solidFill>
                <a:schemeClr val="bg1"/>
              </a:solidFill>
              <a:ln w="190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cs typeface="微软雅黑" panose="020B0503020204020204" pitchFamily="34" charset="-122"/>
                </a:endParaRPr>
              </a:p>
            </p:txBody>
          </p:sp>
          <p:sp>
            <p:nvSpPr>
              <p:cNvPr id="31" name="任意多边形: 形状 4"/>
              <p:cNvSpPr/>
              <p:nvPr/>
            </p:nvSpPr>
            <p:spPr>
              <a:xfrm>
                <a:off x="2100262" y="1897370"/>
                <a:ext cx="1100138" cy="1013533"/>
              </a:xfrm>
              <a:custGeom>
                <a:avLst/>
                <a:gdLst>
                  <a:gd name="connsiteX0" fmla="*/ 0 w 981075"/>
                  <a:gd name="connsiteY0" fmla="*/ 0 h 903843"/>
                  <a:gd name="connsiteX1" fmla="*/ 981075 w 981075"/>
                  <a:gd name="connsiteY1" fmla="*/ 262878 h 903843"/>
                  <a:gd name="connsiteX2" fmla="*/ 981075 w 981075"/>
                  <a:gd name="connsiteY2" fmla="*/ 903843 h 903843"/>
                  <a:gd name="connsiteX3" fmla="*/ 0 w 981075"/>
                  <a:gd name="connsiteY3" fmla="*/ 640965 h 903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81075" h="903843">
                    <a:moveTo>
                      <a:pt x="0" y="0"/>
                    </a:moveTo>
                    <a:lnTo>
                      <a:pt x="981075" y="262878"/>
                    </a:lnTo>
                    <a:lnTo>
                      <a:pt x="981075" y="903843"/>
                    </a:lnTo>
                    <a:lnTo>
                      <a:pt x="0" y="640965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cs typeface="微软雅黑" panose="020B0503020204020204" pitchFamily="34" charset="-122"/>
                </a:endParaRPr>
              </a:p>
            </p:txBody>
          </p:sp>
        </p:grpSp>
        <p:sp>
          <p:nvSpPr>
            <p:cNvPr id="32" name="文本框 31"/>
            <p:cNvSpPr txBox="1"/>
            <p:nvPr/>
          </p:nvSpPr>
          <p:spPr>
            <a:xfrm>
              <a:off x="1850" y="5686"/>
              <a:ext cx="3571" cy="29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200000"/>
                </a:lnSpc>
              </a:pPr>
              <a:r>
                <a:rPr lang="zh-CN" sz="1200" dirty="0">
                  <a:solidFill>
                    <a:schemeClr val="tx2"/>
                  </a:solidFill>
                  <a:latin typeface="+mn-ea"/>
                  <a:cs typeface="微软雅黑" panose="020B0503020204020204" pitchFamily="34" charset="-122"/>
                </a:rPr>
                <a:t>临近端午节点，结合当下热门实事，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  <a:cs typeface="微软雅黑" panose="020B0503020204020204" pitchFamily="34" charset="-122"/>
                </a:rPr>
                <a:t>2023</a:t>
              </a:r>
              <a:r>
                <a:rPr lang="zh-CN" sz="1200" dirty="0">
                  <a:solidFill>
                    <a:schemeClr val="tx2"/>
                  </a:solidFill>
                  <a:latin typeface="+mn-ea"/>
                  <a:cs typeface="微软雅黑" panose="020B0503020204020204" pitchFamily="34" charset="-122"/>
                </a:rPr>
                <a:t>年神州十三“英雄回归，将端午与宇宙等元素进行结合，将传统的端午节玩出创意的玩法，打造“宇粽”不同的活动，</a:t>
              </a:r>
              <a:endParaRPr lang="zh-CN" sz="1200" dirty="0">
                <a:solidFill>
                  <a:schemeClr val="tx2"/>
                </a:solidFill>
                <a:latin typeface="+mn-ea"/>
                <a:cs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850" y="5014"/>
              <a:ext cx="3571" cy="436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zh-CN" b="1" dirty="0">
                  <a:solidFill>
                    <a:schemeClr val="tx2"/>
                  </a:solidFill>
                  <a:latin typeface="+mj-ea"/>
                  <a:ea typeface="+mj-ea"/>
                  <a:cs typeface="微软雅黑" panose="020B0503020204020204" pitchFamily="34" charset="-122"/>
                </a:rPr>
                <a:t>节点主题篇</a:t>
              </a:r>
              <a:endParaRPr lang="zh-CN" b="1" dirty="0">
                <a:solidFill>
                  <a:schemeClr val="tx2"/>
                </a:solidFill>
                <a:latin typeface="+mj-ea"/>
                <a:ea typeface="+mj-ea"/>
                <a:cs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907" y="3256"/>
              <a:ext cx="28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bg1"/>
                  </a:solidFill>
                  <a:cs typeface="微软雅黑" panose="020B0503020204020204" pitchFamily="34" charset="-122"/>
                </a:rPr>
                <a:t>“</a:t>
              </a:r>
              <a:r>
                <a:rPr lang="zh-CN" altLang="en-US" b="1">
                  <a:solidFill>
                    <a:schemeClr val="bg1"/>
                  </a:solidFill>
                  <a:cs typeface="微软雅黑" panose="020B0503020204020204" pitchFamily="34" charset="-122"/>
                </a:rPr>
                <a:t>宇粽</a:t>
              </a:r>
              <a:r>
                <a:rPr lang="en-US" altLang="zh-CN" b="1">
                  <a:solidFill>
                    <a:schemeClr val="bg1"/>
                  </a:solidFill>
                  <a:cs typeface="微软雅黑" panose="020B0503020204020204" pitchFamily="34" charset="-122"/>
                </a:rPr>
                <a:t>”</a:t>
              </a:r>
              <a:r>
                <a:rPr lang="zh-CN" altLang="en-US" b="1">
                  <a:solidFill>
                    <a:schemeClr val="bg1"/>
                  </a:solidFill>
                  <a:cs typeface="微软雅黑" panose="020B0503020204020204" pitchFamily="34" charset="-122"/>
                </a:rPr>
                <a:t>不同</a:t>
              </a:r>
              <a:endParaRPr lang="zh-CN" altLang="en-US" b="1">
                <a:solidFill>
                  <a:schemeClr val="bg1"/>
                </a:solidFill>
                <a:cs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022214" y="1244595"/>
            <a:ext cx="214884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dirty="0">
                <a:solidFill>
                  <a:schemeClr val="tx2"/>
                </a:solidFill>
                <a:cs typeface="微软雅黑" panose="020B0503020204020204" pitchFamily="34" charset="-122"/>
              </a:rPr>
              <a:t>Part 01</a:t>
            </a:r>
            <a:endParaRPr lang="en-US" sz="4800" dirty="0">
              <a:solidFill>
                <a:schemeClr val="tx2"/>
              </a:solidFill>
              <a:cs typeface="微软雅黑" panose="020B0503020204020204" pitchFamily="34" charset="-122"/>
            </a:endParaRPr>
          </a:p>
        </p:txBody>
      </p:sp>
      <p:sp>
        <p:nvSpPr>
          <p:cNvPr id="5" name="任意多边形: 形状 4"/>
          <p:cNvSpPr/>
          <p:nvPr/>
        </p:nvSpPr>
        <p:spPr>
          <a:xfrm>
            <a:off x="1864819" y="1829390"/>
            <a:ext cx="8462362" cy="3199220"/>
          </a:xfrm>
          <a:custGeom>
            <a:avLst/>
            <a:gdLst>
              <a:gd name="connsiteX0" fmla="*/ 212349 w 10696575"/>
              <a:gd name="connsiteY0" fmla="*/ 0 h 4817356"/>
              <a:gd name="connsiteX1" fmla="*/ 3994548 w 10696575"/>
              <a:gd name="connsiteY1" fmla="*/ 0 h 4817356"/>
              <a:gd name="connsiteX2" fmla="*/ 3994548 w 10696575"/>
              <a:gd name="connsiteY2" fmla="*/ 519661 h 4817356"/>
              <a:gd name="connsiteX3" fmla="*/ 6702027 w 10696575"/>
              <a:gd name="connsiteY3" fmla="*/ 519661 h 4817356"/>
              <a:gd name="connsiteX4" fmla="*/ 6702027 w 10696575"/>
              <a:gd name="connsiteY4" fmla="*/ 0 h 4817356"/>
              <a:gd name="connsiteX5" fmla="*/ 10484226 w 10696575"/>
              <a:gd name="connsiteY5" fmla="*/ 0 h 4817356"/>
              <a:gd name="connsiteX6" fmla="*/ 10696575 w 10696575"/>
              <a:gd name="connsiteY6" fmla="*/ 212349 h 4817356"/>
              <a:gd name="connsiteX7" fmla="*/ 10696575 w 10696575"/>
              <a:gd name="connsiteY7" fmla="*/ 4605007 h 4817356"/>
              <a:gd name="connsiteX8" fmla="*/ 10484226 w 10696575"/>
              <a:gd name="connsiteY8" fmla="*/ 4817356 h 4817356"/>
              <a:gd name="connsiteX9" fmla="*/ 212349 w 10696575"/>
              <a:gd name="connsiteY9" fmla="*/ 4817356 h 4817356"/>
              <a:gd name="connsiteX10" fmla="*/ 0 w 10696575"/>
              <a:gd name="connsiteY10" fmla="*/ 4605007 h 4817356"/>
              <a:gd name="connsiteX11" fmla="*/ 0 w 10696575"/>
              <a:gd name="connsiteY11" fmla="*/ 212349 h 4817356"/>
              <a:gd name="connsiteX12" fmla="*/ 212349 w 10696575"/>
              <a:gd name="connsiteY12" fmla="*/ 0 h 4817356"/>
              <a:gd name="connsiteX0-1" fmla="*/ 6702027 w 10696575"/>
              <a:gd name="connsiteY0-2" fmla="*/ 519661 h 4817356"/>
              <a:gd name="connsiteX1-3" fmla="*/ 6702027 w 10696575"/>
              <a:gd name="connsiteY1-4" fmla="*/ 0 h 4817356"/>
              <a:gd name="connsiteX2-5" fmla="*/ 10484226 w 10696575"/>
              <a:gd name="connsiteY2-6" fmla="*/ 0 h 4817356"/>
              <a:gd name="connsiteX3-7" fmla="*/ 10696575 w 10696575"/>
              <a:gd name="connsiteY3-8" fmla="*/ 212349 h 4817356"/>
              <a:gd name="connsiteX4-9" fmla="*/ 10696575 w 10696575"/>
              <a:gd name="connsiteY4-10" fmla="*/ 4605007 h 4817356"/>
              <a:gd name="connsiteX5-11" fmla="*/ 10484226 w 10696575"/>
              <a:gd name="connsiteY5-12" fmla="*/ 4817356 h 4817356"/>
              <a:gd name="connsiteX6-13" fmla="*/ 212349 w 10696575"/>
              <a:gd name="connsiteY6-14" fmla="*/ 4817356 h 4817356"/>
              <a:gd name="connsiteX7-15" fmla="*/ 0 w 10696575"/>
              <a:gd name="connsiteY7-16" fmla="*/ 4605007 h 4817356"/>
              <a:gd name="connsiteX8-17" fmla="*/ 0 w 10696575"/>
              <a:gd name="connsiteY8-18" fmla="*/ 212349 h 4817356"/>
              <a:gd name="connsiteX9-19" fmla="*/ 212349 w 10696575"/>
              <a:gd name="connsiteY9-20" fmla="*/ 0 h 4817356"/>
              <a:gd name="connsiteX10-21" fmla="*/ 3994548 w 10696575"/>
              <a:gd name="connsiteY10-22" fmla="*/ 0 h 4817356"/>
              <a:gd name="connsiteX11-23" fmla="*/ 3994548 w 10696575"/>
              <a:gd name="connsiteY11-24" fmla="*/ 519661 h 4817356"/>
              <a:gd name="connsiteX12-25" fmla="*/ 6793467 w 10696575"/>
              <a:gd name="connsiteY12-26" fmla="*/ 611101 h 4817356"/>
              <a:gd name="connsiteX0-27" fmla="*/ 6702027 w 10696575"/>
              <a:gd name="connsiteY0-28" fmla="*/ 519661 h 4817356"/>
              <a:gd name="connsiteX1-29" fmla="*/ 6702027 w 10696575"/>
              <a:gd name="connsiteY1-30" fmla="*/ 0 h 4817356"/>
              <a:gd name="connsiteX2-31" fmla="*/ 10484226 w 10696575"/>
              <a:gd name="connsiteY2-32" fmla="*/ 0 h 4817356"/>
              <a:gd name="connsiteX3-33" fmla="*/ 10696575 w 10696575"/>
              <a:gd name="connsiteY3-34" fmla="*/ 212349 h 4817356"/>
              <a:gd name="connsiteX4-35" fmla="*/ 10696575 w 10696575"/>
              <a:gd name="connsiteY4-36" fmla="*/ 4605007 h 4817356"/>
              <a:gd name="connsiteX5-37" fmla="*/ 10484226 w 10696575"/>
              <a:gd name="connsiteY5-38" fmla="*/ 4817356 h 4817356"/>
              <a:gd name="connsiteX6-39" fmla="*/ 212349 w 10696575"/>
              <a:gd name="connsiteY6-40" fmla="*/ 4817356 h 4817356"/>
              <a:gd name="connsiteX7-41" fmla="*/ 0 w 10696575"/>
              <a:gd name="connsiteY7-42" fmla="*/ 4605007 h 4817356"/>
              <a:gd name="connsiteX8-43" fmla="*/ 0 w 10696575"/>
              <a:gd name="connsiteY8-44" fmla="*/ 212349 h 4817356"/>
              <a:gd name="connsiteX9-45" fmla="*/ 212349 w 10696575"/>
              <a:gd name="connsiteY9-46" fmla="*/ 0 h 4817356"/>
              <a:gd name="connsiteX10-47" fmla="*/ 3994548 w 10696575"/>
              <a:gd name="connsiteY10-48" fmla="*/ 0 h 4817356"/>
              <a:gd name="connsiteX11-49" fmla="*/ 3994548 w 10696575"/>
              <a:gd name="connsiteY11-50" fmla="*/ 519661 h 4817356"/>
              <a:gd name="connsiteX0-51" fmla="*/ 6702027 w 10696575"/>
              <a:gd name="connsiteY0-52" fmla="*/ 0 h 4817356"/>
              <a:gd name="connsiteX1-53" fmla="*/ 10484226 w 10696575"/>
              <a:gd name="connsiteY1-54" fmla="*/ 0 h 4817356"/>
              <a:gd name="connsiteX2-55" fmla="*/ 10696575 w 10696575"/>
              <a:gd name="connsiteY2-56" fmla="*/ 212349 h 4817356"/>
              <a:gd name="connsiteX3-57" fmla="*/ 10696575 w 10696575"/>
              <a:gd name="connsiteY3-58" fmla="*/ 4605007 h 4817356"/>
              <a:gd name="connsiteX4-59" fmla="*/ 10484226 w 10696575"/>
              <a:gd name="connsiteY4-60" fmla="*/ 4817356 h 4817356"/>
              <a:gd name="connsiteX5-61" fmla="*/ 212349 w 10696575"/>
              <a:gd name="connsiteY5-62" fmla="*/ 4817356 h 4817356"/>
              <a:gd name="connsiteX6-63" fmla="*/ 0 w 10696575"/>
              <a:gd name="connsiteY6-64" fmla="*/ 4605007 h 4817356"/>
              <a:gd name="connsiteX7-65" fmla="*/ 0 w 10696575"/>
              <a:gd name="connsiteY7-66" fmla="*/ 212349 h 4817356"/>
              <a:gd name="connsiteX8-67" fmla="*/ 212349 w 10696575"/>
              <a:gd name="connsiteY8-68" fmla="*/ 0 h 4817356"/>
              <a:gd name="connsiteX9-69" fmla="*/ 3994548 w 10696575"/>
              <a:gd name="connsiteY9-70" fmla="*/ 0 h 4817356"/>
              <a:gd name="connsiteX10-71" fmla="*/ 3994548 w 10696575"/>
              <a:gd name="connsiteY10-72" fmla="*/ 519661 h 4817356"/>
              <a:gd name="connsiteX0-73" fmla="*/ 6702027 w 10696575"/>
              <a:gd name="connsiteY0-74" fmla="*/ 0 h 4817356"/>
              <a:gd name="connsiteX1-75" fmla="*/ 10484226 w 10696575"/>
              <a:gd name="connsiteY1-76" fmla="*/ 0 h 4817356"/>
              <a:gd name="connsiteX2-77" fmla="*/ 10696575 w 10696575"/>
              <a:gd name="connsiteY2-78" fmla="*/ 212349 h 4817356"/>
              <a:gd name="connsiteX3-79" fmla="*/ 10696575 w 10696575"/>
              <a:gd name="connsiteY3-80" fmla="*/ 4605007 h 4817356"/>
              <a:gd name="connsiteX4-81" fmla="*/ 10484226 w 10696575"/>
              <a:gd name="connsiteY4-82" fmla="*/ 4817356 h 4817356"/>
              <a:gd name="connsiteX5-83" fmla="*/ 212349 w 10696575"/>
              <a:gd name="connsiteY5-84" fmla="*/ 4817356 h 4817356"/>
              <a:gd name="connsiteX6-85" fmla="*/ 0 w 10696575"/>
              <a:gd name="connsiteY6-86" fmla="*/ 4605007 h 4817356"/>
              <a:gd name="connsiteX7-87" fmla="*/ 0 w 10696575"/>
              <a:gd name="connsiteY7-88" fmla="*/ 212349 h 4817356"/>
              <a:gd name="connsiteX8-89" fmla="*/ 212349 w 10696575"/>
              <a:gd name="connsiteY8-90" fmla="*/ 0 h 4817356"/>
              <a:gd name="connsiteX9-91" fmla="*/ 3994548 w 10696575"/>
              <a:gd name="connsiteY9-92" fmla="*/ 0 h 48173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0696575" h="4817356">
                <a:moveTo>
                  <a:pt x="6702027" y="0"/>
                </a:moveTo>
                <a:lnTo>
                  <a:pt x="10484226" y="0"/>
                </a:lnTo>
                <a:cubicBezTo>
                  <a:pt x="10601503" y="0"/>
                  <a:pt x="10696575" y="95072"/>
                  <a:pt x="10696575" y="212349"/>
                </a:cubicBezTo>
                <a:lnTo>
                  <a:pt x="10696575" y="4605007"/>
                </a:lnTo>
                <a:cubicBezTo>
                  <a:pt x="10696575" y="4722284"/>
                  <a:pt x="10601503" y="4817356"/>
                  <a:pt x="10484226" y="4817356"/>
                </a:cubicBezTo>
                <a:lnTo>
                  <a:pt x="212349" y="4817356"/>
                </a:lnTo>
                <a:cubicBezTo>
                  <a:pt x="95072" y="4817356"/>
                  <a:pt x="0" y="4722284"/>
                  <a:pt x="0" y="4605007"/>
                </a:cubicBezTo>
                <a:lnTo>
                  <a:pt x="0" y="212349"/>
                </a:lnTo>
                <a:cubicBezTo>
                  <a:pt x="0" y="95072"/>
                  <a:pt x="95072" y="0"/>
                  <a:pt x="212349" y="0"/>
                </a:cubicBezTo>
                <a:lnTo>
                  <a:pt x="3994548" y="0"/>
                </a:lnTo>
              </a:path>
            </a:pathLst>
          </a:custGeom>
          <a:noFill/>
          <a:ln w="19050">
            <a:solidFill>
              <a:schemeClr val="accent1"/>
            </a:solidFill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960328" y="2767602"/>
            <a:ext cx="4572000" cy="121793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sz="7200" b="1" dirty="0">
                <a:solidFill>
                  <a:schemeClr val="tx2"/>
                </a:solidFill>
                <a:latin typeface="+mj-ea"/>
                <a:ea typeface="+mj-ea"/>
                <a:cs typeface="微软雅黑" panose="020B0503020204020204" pitchFamily="34" charset="-122"/>
              </a:rPr>
              <a:t>春日手作节</a:t>
            </a:r>
            <a:endParaRPr lang="zh-CN" sz="7200" b="1" dirty="0">
              <a:solidFill>
                <a:schemeClr val="tx2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476339" y="4052616"/>
            <a:ext cx="5470812" cy="2025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dist">
              <a:lnSpc>
                <a:spcPct val="110000"/>
              </a:lnSpc>
            </a:pPr>
            <a:r>
              <a:rPr lang="en-US" altLang="zh-CN" sz="1200" dirty="0">
                <a:solidFill>
                  <a:schemeClr val="tx2"/>
                </a:solidFill>
                <a:latin typeface="+mj-ea"/>
                <a:ea typeface="+mj-ea"/>
                <a:cs typeface="微软雅黑" panose="020B0503020204020204" pitchFamily="34" charset="-122"/>
              </a:rPr>
              <a:t>Do-it-yourself</a:t>
            </a:r>
            <a:endParaRPr lang="en-US" altLang="zh-CN" sz="1200" dirty="0">
              <a:solidFill>
                <a:schemeClr val="tx2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6231890" y="2267585"/>
            <a:ext cx="6048375" cy="2914650"/>
            <a:chOff x="9814" y="3571"/>
            <a:chExt cx="9525" cy="4590"/>
          </a:xfrm>
        </p:grpSpPr>
        <p:sp>
          <p:nvSpPr>
            <p:cNvPr id="16" name="矩形 15"/>
            <p:cNvSpPr/>
            <p:nvPr/>
          </p:nvSpPr>
          <p:spPr>
            <a:xfrm>
              <a:off x="9814" y="3571"/>
              <a:ext cx="9386" cy="3658"/>
            </a:xfrm>
            <a:prstGeom prst="rect">
              <a:avLst/>
            </a:prstGeom>
            <a:solidFill>
              <a:srgbClr val="92BF65"/>
            </a:solidFill>
            <a:ln w="63500">
              <a:solidFill>
                <a:srgbClr val="92BF65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0623" y="5691"/>
              <a:ext cx="8716" cy="24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9600" b="1">
                  <a:solidFill>
                    <a:srgbClr val="C7D9DB"/>
                  </a:solidFill>
                </a:rPr>
                <a:t>春日花香</a:t>
              </a:r>
              <a:endParaRPr lang="zh-CN" altLang="en-US" sz="9600" b="1">
                <a:solidFill>
                  <a:srgbClr val="C7D9DB"/>
                </a:solidFill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6745605" y="2565400"/>
            <a:ext cx="201930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>
                <a:solidFill>
                  <a:schemeClr val="tx1">
                    <a:lumMod val="75000"/>
                    <a:lumOff val="25000"/>
                  </a:schemeClr>
                </a:solidFill>
                <a:latin typeface="幼圆" panose="02010509060101010101" charset="-122"/>
                <a:ea typeface="幼圆" panose="02010509060101010101" charset="-122"/>
              </a:rPr>
              <a:t>第一小节</a:t>
            </a:r>
            <a:endParaRPr lang="zh-CN" altLang="en-US" sz="3600" b="1">
              <a:solidFill>
                <a:schemeClr val="tx1">
                  <a:lumMod val="75000"/>
                  <a:lumOff val="25000"/>
                </a:schemeClr>
              </a:solidFill>
              <a:latin typeface="幼圆" panose="02010509060101010101" charset="-122"/>
              <a:ea typeface="幼圆" panose="02010509060101010101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426200" y="2624455"/>
            <a:ext cx="248285" cy="5270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0" y="2267585"/>
            <a:ext cx="6048000" cy="2407285"/>
          </a:xfrm>
          <a:prstGeom prst="rect">
            <a:avLst/>
          </a:prstGeom>
          <a:solidFill>
            <a:srgbClr val="92BF65"/>
          </a:solidFill>
          <a:ln w="63500">
            <a:solidFill>
              <a:srgbClr val="92BF65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1"/>
          <a:srcRect t="6747" b="19547"/>
          <a:stretch>
            <a:fillRect/>
          </a:stretch>
        </p:blipFill>
        <p:spPr>
          <a:xfrm>
            <a:off x="47625" y="2309813"/>
            <a:ext cx="5941695" cy="2322830"/>
          </a:xfrm>
          <a:prstGeom prst="rect">
            <a:avLst/>
          </a:prstGeom>
        </p:spPr>
      </p:pic>
    </p:spTree>
  </p:cSld>
  <p:clrMapOvr>
    <a:masterClrMapping/>
  </p:clrMapOvr>
  <p:transition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8620" y="337820"/>
            <a:ext cx="5573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春色繁帽 花漾之约</a:t>
            </a:r>
            <a:endParaRPr lang="en-US" altLang="zh-CN" sz="36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40005" y="408305"/>
            <a:ext cx="238125" cy="50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668145" y="5336540"/>
            <a:ext cx="868934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None/>
            </a:pPr>
            <a:r>
              <a:rPr lang="zh-CN" altLang="en-US">
                <a:latin typeface="+mj-ea"/>
                <a:ea typeface="+mj-ea"/>
                <a:cs typeface="新宋体" panose="02010609030101010101" charset="-122"/>
              </a:rPr>
              <a:t>草长鸢飞时，戴帽舞春光，春日手作节，草长莺飞的阳春三月，万物复苏、花团锦簇，最适合来一场美美的春游啦，戴上色彩缤纷的草帽，想想都是件令人愉悦的事。</a:t>
            </a:r>
            <a:endParaRPr lang="zh-CN" altLang="en-US">
              <a:latin typeface="+mj-ea"/>
              <a:ea typeface="+mj-ea"/>
              <a:cs typeface="新宋体" panose="02010609030101010101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068705" y="1437005"/>
            <a:ext cx="9862820" cy="3592195"/>
            <a:chOff x="2817" y="2961"/>
            <a:chExt cx="7781" cy="2834"/>
          </a:xfrm>
        </p:grpSpPr>
        <p:pic>
          <p:nvPicPr>
            <p:cNvPr id="15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817" y="2961"/>
              <a:ext cx="3935" cy="28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752" y="2961"/>
              <a:ext cx="3846" cy="283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ransition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8620" y="337820"/>
            <a:ext cx="5573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执扇芳华，品味东方雅韵</a:t>
            </a:r>
            <a:endParaRPr lang="en-US" altLang="zh-CN" sz="36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40005" y="408305"/>
            <a:ext cx="238125" cy="50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668145" y="5336540"/>
            <a:ext cx="868934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None/>
            </a:pPr>
            <a:r>
              <a:rPr lang="zh-CN" altLang="en-US">
                <a:latin typeface="+mj-ea"/>
                <a:ea typeface="+mj-ea"/>
                <a:cs typeface="新宋体" panose="02010609030101010101" charset="-122"/>
              </a:rPr>
              <a:t>恰是，“轻罗小扇扑流萤”、“暂将团扇共徘徊”，一把团扇除了消解溽热，更是扇来了无限情调，让手柄划出的弧度都成了一种美的享受。</a:t>
            </a:r>
            <a:endParaRPr lang="zh-CN" altLang="en-US">
              <a:latin typeface="+mj-ea"/>
              <a:ea typeface="+mj-ea"/>
              <a:cs typeface="新宋体" panose="02010609030101010101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941070" y="1447800"/>
            <a:ext cx="10279380" cy="3538855"/>
            <a:chOff x="7537" y="3983"/>
            <a:chExt cx="8232" cy="2834"/>
          </a:xfrm>
        </p:grpSpPr>
        <p:pic>
          <p:nvPicPr>
            <p:cNvPr id="20" name="图片 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537" y="3983"/>
              <a:ext cx="4126" cy="28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" name="图片 17"/>
            <p:cNvPicPr>
              <a:picLocks noChangeAspect="1"/>
            </p:cNvPicPr>
            <p:nvPr/>
          </p:nvPicPr>
          <p:blipFill>
            <a:blip r:embed="rId2"/>
            <a:srcRect l="10386"/>
            <a:stretch>
              <a:fillRect/>
            </a:stretch>
          </p:blipFill>
          <p:spPr>
            <a:xfrm>
              <a:off x="11663" y="3983"/>
              <a:ext cx="4107" cy="283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ransition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8620" y="337820"/>
            <a:ext cx="84728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春日の限定（绢花黄麻袋改造）</a:t>
            </a:r>
            <a:endParaRPr lang="zh-CN" sz="36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40005" y="408305"/>
            <a:ext cx="238125" cy="50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668145" y="5336540"/>
            <a:ext cx="868934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None/>
            </a:pPr>
            <a:r>
              <a:rPr lang="zh-CN" altLang="en-US">
                <a:latin typeface="+mj-ea"/>
                <a:ea typeface="+mj-ea"/>
                <a:cs typeface="新宋体" panose="02010609030101010101" charset="-122"/>
              </a:rPr>
              <a:t>简简单单黄麻袋，用绢花的美好进行点缀，用最美好花艺迎享春日。</a:t>
            </a:r>
            <a:endParaRPr lang="zh-CN" altLang="en-US">
              <a:latin typeface="+mj-ea"/>
              <a:ea typeface="+mj-ea"/>
              <a:cs typeface="新宋体" panose="02010609030101010101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510665" y="1634490"/>
            <a:ext cx="8952230" cy="3357880"/>
            <a:chOff x="2147" y="2117"/>
            <a:chExt cx="15112" cy="5668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147" y="2117"/>
              <a:ext cx="7556" cy="5669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03" y="2117"/>
              <a:ext cx="7556" cy="5669"/>
            </a:xfrm>
            <a:prstGeom prst="rect">
              <a:avLst/>
            </a:prstGeom>
          </p:spPr>
        </p:pic>
      </p:grpSp>
    </p:spTree>
  </p:cSld>
  <p:clrMapOvr>
    <a:masterClrMapping/>
  </p:clrMapOvr>
  <p:transition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8620" y="337820"/>
            <a:ext cx="84728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春日浪漫，包住美好</a:t>
            </a:r>
            <a:endParaRPr lang="zh-CN" sz="36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40005" y="408305"/>
            <a:ext cx="238125" cy="50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668145" y="5336540"/>
            <a:ext cx="868934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None/>
            </a:pPr>
            <a:r>
              <a:rPr lang="zh-CN" altLang="en-US">
                <a:latin typeface="+mj-ea"/>
                <a:ea typeface="+mj-ea"/>
                <a:cs typeface="新宋体" panose="02010609030101010101" charset="-122"/>
              </a:rPr>
              <a:t>简简单单黄麻袋，用绢花的美好进行点缀，用最美好花艺迎享春日。</a:t>
            </a:r>
            <a:endParaRPr lang="zh-CN" altLang="en-US">
              <a:latin typeface="+mj-ea"/>
              <a:ea typeface="+mj-ea"/>
              <a:cs typeface="新宋体" panose="02010609030101010101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173605" y="1353185"/>
            <a:ext cx="7495540" cy="3729355"/>
            <a:chOff x="4067" y="2348"/>
            <a:chExt cx="11059" cy="5502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067" y="2348"/>
              <a:ext cx="4783" cy="5502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/>
            <a:srcRect t="7599"/>
            <a:stretch>
              <a:fillRect/>
            </a:stretch>
          </p:blipFill>
          <p:spPr>
            <a:xfrm>
              <a:off x="8850" y="2348"/>
              <a:ext cx="6276" cy="5501"/>
            </a:xfrm>
            <a:prstGeom prst="rect">
              <a:avLst/>
            </a:prstGeom>
          </p:spPr>
        </p:pic>
      </p:grpSp>
    </p:spTree>
  </p:cSld>
  <p:clrMapOvr>
    <a:masterClrMapping/>
  </p:clrMapOvr>
  <p:transition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8620" y="337820"/>
            <a:ext cx="5573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花饰团扇，时光向暖</a:t>
            </a:r>
            <a:endParaRPr lang="en-US" altLang="zh-CN" sz="36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40005" y="408305"/>
            <a:ext cx="238125" cy="50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56615" y="1819910"/>
            <a:ext cx="10401935" cy="2909570"/>
            <a:chOff x="3500" y="3833"/>
            <a:chExt cx="8109" cy="2268"/>
          </a:xfrm>
        </p:grpSpPr>
        <p:pic>
          <p:nvPicPr>
            <p:cNvPr id="21" name="图片 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500" y="3833"/>
              <a:ext cx="3867" cy="22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图片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367" y="3833"/>
              <a:ext cx="4242" cy="226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" name="文本框 6"/>
          <p:cNvSpPr txBox="1"/>
          <p:nvPr/>
        </p:nvSpPr>
        <p:spPr>
          <a:xfrm>
            <a:off x="1668145" y="5336540"/>
            <a:ext cx="868934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None/>
            </a:pPr>
            <a:r>
              <a:rPr lang="zh-CN" altLang="en-US">
                <a:latin typeface="+mj-ea"/>
                <a:ea typeface="+mj-ea"/>
                <a:cs typeface="新宋体" panose="02010609030101010101" charset="-122"/>
              </a:rPr>
              <a:t>立夏过后，燠热的天气不时影响我们的生活。这个炎炎夏日，你需要一款赏心悦目的团扇。</a:t>
            </a:r>
            <a:endParaRPr lang="zh-CN" altLang="en-US">
              <a:latin typeface="+mj-ea"/>
              <a:ea typeface="+mj-ea"/>
              <a:cs typeface="新宋体" panose="02010609030101010101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8620" y="337820"/>
            <a:ext cx="5573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花艺灯语，</a:t>
            </a:r>
            <a:r>
              <a:rPr lang="zh-CN" altLang="en-US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点亮美好</a:t>
            </a:r>
            <a:endParaRPr lang="zh-CN" altLang="en-US" sz="36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40005" y="408305"/>
            <a:ext cx="238125" cy="50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85800" y="1924685"/>
            <a:ext cx="10806430" cy="3007995"/>
            <a:chOff x="1880" y="3374"/>
            <a:chExt cx="9772" cy="2720"/>
          </a:xfrm>
        </p:grpSpPr>
        <p:pic>
          <p:nvPicPr>
            <p:cNvPr id="10" name="图片 7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880" y="3374"/>
              <a:ext cx="2038" cy="27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图片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018" y="3374"/>
              <a:ext cx="3635" cy="27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02" y="3374"/>
              <a:ext cx="4116" cy="2721"/>
            </a:xfrm>
            <a:prstGeom prst="rect">
              <a:avLst/>
            </a:prstGeom>
          </p:spPr>
        </p:pic>
      </p:grpSp>
      <p:sp>
        <p:nvSpPr>
          <p:cNvPr id="7" name="文本框 6"/>
          <p:cNvSpPr txBox="1"/>
          <p:nvPr/>
        </p:nvSpPr>
        <p:spPr>
          <a:xfrm>
            <a:off x="1668145" y="5336540"/>
            <a:ext cx="868934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None/>
            </a:pPr>
            <a:r>
              <a:rPr lang="zh-CN" altLang="en-US">
                <a:latin typeface="+mj-ea"/>
                <a:ea typeface="+mj-ea"/>
                <a:cs typeface="新宋体" panose="02010609030101010101" charset="-122"/>
              </a:rPr>
              <a:t>压花艺术是一门，融合植物学、美学、材料学的，新兴植物应用艺术，一花一草都能成为灵感的源泉，来一场独具匠心的古风压花台灯手作，感受美好与温暖并存。</a:t>
            </a:r>
            <a:endParaRPr lang="zh-CN" altLang="en-US">
              <a:latin typeface="+mj-ea"/>
              <a:ea typeface="+mj-ea"/>
              <a:cs typeface="新宋体" panose="02010609030101010101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8620" y="337820"/>
            <a:ext cx="5573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定格芳华，凝花成画</a:t>
            </a:r>
            <a:endParaRPr sz="36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40005" y="408305"/>
            <a:ext cx="238125" cy="50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668145" y="5336540"/>
            <a:ext cx="868934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None/>
            </a:pPr>
            <a:r>
              <a:rPr lang="zh-CN" altLang="en-US">
                <a:latin typeface="+mj-ea"/>
                <a:ea typeface="+mj-ea"/>
                <a:cs typeface="新宋体" panose="02010609030101010101" charset="-122"/>
              </a:rPr>
              <a:t>压花艺术是一门，融合植物学、美学、材料学的，新兴植物应用艺术，一花一草都能成为灵感的源泉，来一场独具匠心的压花滴胶杯垫手作，感受美好与温暖并存。</a:t>
            </a:r>
            <a:endParaRPr lang="zh-CN" altLang="en-US">
              <a:latin typeface="+mj-ea"/>
              <a:ea typeface="+mj-ea"/>
              <a:cs typeface="新宋体" panose="02010609030101010101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150620" y="1437640"/>
            <a:ext cx="9935210" cy="3503930"/>
            <a:chOff x="2342" y="2414"/>
            <a:chExt cx="14529" cy="5124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342" y="2414"/>
              <a:ext cx="7273" cy="512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/>
            <a:srcRect t="16559" b="9784"/>
            <a:stretch>
              <a:fillRect/>
            </a:stretch>
          </p:blipFill>
          <p:spPr>
            <a:xfrm>
              <a:off x="9615" y="2414"/>
              <a:ext cx="7257" cy="5124"/>
            </a:xfrm>
            <a:prstGeom prst="rect">
              <a:avLst/>
            </a:prstGeom>
          </p:spPr>
        </p:pic>
      </p:grpSp>
    </p:spTree>
  </p:cSld>
  <p:clrMapOvr>
    <a:masterClrMapping/>
  </p:clrMapOvr>
  <p:transition>
    <p:rand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8620" y="337820"/>
            <a:ext cx="5573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萌趣治愈，花艺流体熊</a:t>
            </a:r>
            <a:endParaRPr lang="zh-CN" sz="36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40005" y="408305"/>
            <a:ext cx="238125" cy="50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668145" y="5336540"/>
            <a:ext cx="868934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None/>
            </a:pPr>
            <a:r>
              <a:rPr lang="en-US" altLang="zh-CN">
                <a:latin typeface="+mj-ea"/>
                <a:ea typeface="+mj-ea"/>
                <a:cs typeface="+mj-ea"/>
              </a:rPr>
              <a:t>风靡小红书的DIY流体熊，解压新玩法</a:t>
            </a:r>
            <a:r>
              <a:rPr lang="zh-CN" altLang="en-US">
                <a:latin typeface="+mj-ea"/>
                <a:ea typeface="+mj-ea"/>
                <a:cs typeface="+mj-ea"/>
              </a:rPr>
              <a:t>。既具有公仔熊酷帅的个性又有流体画细腻的纹理，治愈的色彩。将治愈和艺术完美结合。</a:t>
            </a:r>
            <a:endParaRPr lang="zh-CN" altLang="en-US">
              <a:latin typeface="+mj-ea"/>
              <a:ea typeface="+mj-ea"/>
              <a:cs typeface="+mj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155825" y="1379855"/>
            <a:ext cx="7719060" cy="3560445"/>
            <a:chOff x="8101" y="3699"/>
            <a:chExt cx="7376" cy="3402"/>
          </a:xfrm>
        </p:grpSpPr>
        <p:pic>
          <p:nvPicPr>
            <p:cNvPr id="26" name="图片 1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8101" y="3699"/>
              <a:ext cx="2998" cy="34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图片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099" y="3699"/>
              <a:ext cx="4379" cy="340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ransition>
    <p:rand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388620" y="337820"/>
            <a:ext cx="5573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春色如许，花开有期</a:t>
            </a:r>
            <a:endParaRPr lang="zh-CN" altLang="en-US" sz="36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-40005" y="408305"/>
            <a:ext cx="238125" cy="50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448435" y="1397635"/>
            <a:ext cx="8848725" cy="3874770"/>
            <a:chOff x="8655" y="3982"/>
            <a:chExt cx="6474" cy="2835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8655" y="3983"/>
              <a:ext cx="1890" cy="2835"/>
            </a:xfrm>
            <a:prstGeom prst="rect">
              <a:avLst/>
            </a:prstGeom>
          </p:spPr>
        </p:pic>
        <p:pic>
          <p:nvPicPr>
            <p:cNvPr id="2" name="图片 1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545" y="3983"/>
              <a:ext cx="2296" cy="28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" name="图片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841" y="3982"/>
              <a:ext cx="2289" cy="283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" name="文本框 6"/>
          <p:cNvSpPr txBox="1"/>
          <p:nvPr/>
        </p:nvSpPr>
        <p:spPr>
          <a:xfrm>
            <a:off x="1668145" y="5336540"/>
            <a:ext cx="868934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None/>
            </a:pPr>
            <a:r>
              <a:rPr>
                <a:latin typeface="+mj-ea"/>
                <a:ea typeface="+mj-ea"/>
                <a:cs typeface="+mj-ea"/>
              </a:rPr>
              <a:t>临近女王节，体验花艺魅力，不管是优雅女性为自己制造一份春日回忆，还是男士为自己爱人准备的一份节日惊喜，都是充满了意义的事情。</a:t>
            </a:r>
            <a:endParaRPr>
              <a:latin typeface="+mj-ea"/>
              <a:ea typeface="+mj-ea"/>
              <a:cs typeface="+mj-ea"/>
            </a:endParaRPr>
          </a:p>
        </p:txBody>
      </p:sp>
    </p:spTree>
  </p:cSld>
  <p:clrMapOvr>
    <a:masterClrMapping/>
  </p:clrMapOvr>
  <p:transition>
    <p:rand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1236345" y="1757680"/>
            <a:ext cx="10049510" cy="3343275"/>
            <a:chOff x="1880" y="2683"/>
            <a:chExt cx="6818" cy="2268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"/>
            <a:srcRect t="17319"/>
            <a:stretch>
              <a:fillRect/>
            </a:stretch>
          </p:blipFill>
          <p:spPr>
            <a:xfrm>
              <a:off x="1880" y="2683"/>
              <a:ext cx="3106" cy="2268"/>
            </a:xfrm>
            <a:prstGeom prst="rect">
              <a:avLst/>
            </a:prstGeom>
          </p:spPr>
        </p:pic>
        <p:pic>
          <p:nvPicPr>
            <p:cNvPr id="24" name="图片 14"/>
            <p:cNvPicPr>
              <a:picLocks noChangeAspect="1"/>
            </p:cNvPicPr>
            <p:nvPr/>
          </p:nvPicPr>
          <p:blipFill>
            <a:blip r:embed="rId2"/>
            <a:srcRect t="20212"/>
            <a:stretch>
              <a:fillRect/>
            </a:stretch>
          </p:blipFill>
          <p:spPr>
            <a:xfrm>
              <a:off x="4986" y="2683"/>
              <a:ext cx="3712" cy="2268"/>
            </a:xfrm>
            <a:prstGeom prst="rect">
              <a:avLst/>
            </a:prstGeom>
          </p:spPr>
        </p:pic>
      </p:grpSp>
      <p:sp>
        <p:nvSpPr>
          <p:cNvPr id="27" name="文本框 26"/>
          <p:cNvSpPr txBox="1"/>
          <p:nvPr/>
        </p:nvSpPr>
        <p:spPr>
          <a:xfrm>
            <a:off x="388620" y="337820"/>
            <a:ext cx="5573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甜蜜糖果花艺</a:t>
            </a:r>
            <a:endParaRPr lang="zh-CN" altLang="en-US" sz="36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-40005" y="408305"/>
            <a:ext cx="238125" cy="50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668145" y="5336540"/>
            <a:ext cx="868934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None/>
            </a:pPr>
            <a:r>
              <a:rPr>
                <a:latin typeface="+mj-ea"/>
                <a:ea typeface="+mj-ea"/>
                <a:cs typeface="+mj-ea"/>
              </a:rPr>
              <a:t>花对我们来说</a:t>
            </a:r>
            <a:r>
              <a:rPr lang="zh-CN">
                <a:latin typeface="+mj-ea"/>
                <a:ea typeface="+mj-ea"/>
                <a:cs typeface="+mj-ea"/>
              </a:rPr>
              <a:t>，</a:t>
            </a:r>
            <a:r>
              <a:rPr>
                <a:latin typeface="+mj-ea"/>
                <a:ea typeface="+mj-ea"/>
                <a:cs typeface="+mj-ea"/>
              </a:rPr>
              <a:t>不仅仅是一株美丽的植物</a:t>
            </a:r>
            <a:r>
              <a:rPr lang="zh-CN">
                <a:latin typeface="+mj-ea"/>
                <a:ea typeface="+mj-ea"/>
                <a:cs typeface="+mj-ea"/>
              </a:rPr>
              <a:t>，</a:t>
            </a:r>
            <a:r>
              <a:rPr>
                <a:latin typeface="+mj-ea"/>
                <a:ea typeface="+mj-ea"/>
                <a:cs typeface="+mj-ea"/>
              </a:rPr>
              <a:t>更是一种生活的美好</a:t>
            </a:r>
            <a:r>
              <a:rPr lang="zh-CN">
                <a:latin typeface="+mj-ea"/>
                <a:ea typeface="+mj-ea"/>
                <a:cs typeface="+mj-ea"/>
              </a:rPr>
              <a:t>，</a:t>
            </a:r>
            <a:r>
              <a:rPr>
                <a:latin typeface="+mj-ea"/>
                <a:ea typeface="+mj-ea"/>
                <a:cs typeface="+mj-ea"/>
              </a:rPr>
              <a:t>将绚丽多彩的花束摆放在家里</a:t>
            </a:r>
            <a:r>
              <a:rPr lang="zh-CN">
                <a:latin typeface="+mj-ea"/>
                <a:ea typeface="+mj-ea"/>
                <a:cs typeface="+mj-ea"/>
              </a:rPr>
              <a:t>。</a:t>
            </a:r>
            <a:r>
              <a:rPr>
                <a:latin typeface="+mj-ea"/>
                <a:ea typeface="+mj-ea"/>
                <a:cs typeface="+mj-ea"/>
              </a:rPr>
              <a:t>为生活点缀美好</a:t>
            </a:r>
            <a:r>
              <a:rPr lang="zh-CN">
                <a:latin typeface="+mj-ea"/>
                <a:ea typeface="+mj-ea"/>
                <a:cs typeface="+mj-ea"/>
              </a:rPr>
              <a:t>。</a:t>
            </a:r>
            <a:endParaRPr lang="zh-CN">
              <a:latin typeface="+mj-ea"/>
              <a:ea typeface="+mj-ea"/>
              <a:cs typeface="+mj-ea"/>
            </a:endParaRPr>
          </a:p>
        </p:txBody>
      </p:sp>
    </p:spTree>
  </p:cSld>
  <p:clrMapOvr>
    <a:masterClrMapping/>
  </p:clrMapOvr>
  <p:transition>
    <p:rand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8620" y="337820"/>
            <a:ext cx="5573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花艺</a:t>
            </a:r>
            <a:r>
              <a:rPr lang="zh-CN" altLang="en-US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烛</a:t>
            </a:r>
            <a:r>
              <a:rPr lang="en-US" altLang="zh-CN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语，</a:t>
            </a:r>
            <a:r>
              <a:rPr lang="zh-CN" altLang="en-US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点亮美好</a:t>
            </a:r>
            <a:endParaRPr lang="zh-CN" altLang="en-US" sz="36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40005" y="408305"/>
            <a:ext cx="238125" cy="50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668145" y="5336540"/>
            <a:ext cx="868934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None/>
            </a:pPr>
            <a:r>
              <a:rPr lang="en-US" altLang="zh-CN">
                <a:latin typeface="+mj-ea"/>
                <a:ea typeface="+mj-ea"/>
                <a:cs typeface="新宋体" panose="02010609030101010101" charset="-122"/>
              </a:rPr>
              <a:t>为生活增添一些色彩</a:t>
            </a:r>
            <a:r>
              <a:rPr lang="zh-CN" altLang="en-US">
                <a:latin typeface="+mj-ea"/>
                <a:ea typeface="+mj-ea"/>
                <a:cs typeface="新宋体" panose="02010609030101010101" charset="-122"/>
              </a:rPr>
              <a:t>，</a:t>
            </a:r>
            <a:r>
              <a:rPr lang="en-US" altLang="zh-CN">
                <a:latin typeface="+mj-ea"/>
                <a:ea typeface="+mj-ea"/>
                <a:cs typeface="新宋体" panose="02010609030101010101" charset="-122"/>
              </a:rPr>
              <a:t>点亮生活仪式感</a:t>
            </a:r>
            <a:r>
              <a:rPr lang="zh-CN" altLang="en-US">
                <a:latin typeface="+mj-ea"/>
                <a:ea typeface="+mj-ea"/>
                <a:cs typeface="新宋体" panose="02010609030101010101" charset="-122"/>
              </a:rPr>
              <a:t>，</a:t>
            </a:r>
            <a:r>
              <a:rPr lang="en-US" altLang="zh-CN">
                <a:latin typeface="+mj-ea"/>
                <a:ea typeface="+mj-ea"/>
                <a:cs typeface="新宋体" panose="02010609030101010101" charset="-122"/>
              </a:rPr>
              <a:t>嗅着沁人的香气</a:t>
            </a:r>
            <a:r>
              <a:rPr lang="zh-CN" altLang="en-US">
                <a:latin typeface="+mj-ea"/>
                <a:ea typeface="+mj-ea"/>
                <a:cs typeface="新宋体" panose="02010609030101010101" charset="-122"/>
              </a:rPr>
              <a:t>，</a:t>
            </a:r>
            <a:r>
              <a:rPr lang="en-US" altLang="zh-CN">
                <a:latin typeface="+mj-ea"/>
                <a:ea typeface="+mj-ea"/>
                <a:cs typeface="新宋体" panose="02010609030101010101" charset="-122"/>
              </a:rPr>
              <a:t>静谧中将疲倦与压力释放</a:t>
            </a:r>
            <a:r>
              <a:rPr lang="zh-CN" altLang="en-US">
                <a:latin typeface="+mj-ea"/>
                <a:ea typeface="+mj-ea"/>
                <a:cs typeface="新宋体" panose="02010609030101010101" charset="-122"/>
              </a:rPr>
              <a:t>。</a:t>
            </a:r>
            <a:r>
              <a:rPr lang="en-US" altLang="zh-CN">
                <a:latin typeface="+mj-ea"/>
                <a:ea typeface="+mj-ea"/>
                <a:cs typeface="新宋体" panose="02010609030101010101" charset="-122"/>
              </a:rPr>
              <a:t>做一</a:t>
            </a:r>
            <a:r>
              <a:rPr lang="zh-CN" altLang="en-US">
                <a:latin typeface="+mj-ea"/>
                <a:ea typeface="+mj-ea"/>
                <a:cs typeface="新宋体" panose="02010609030101010101" charset="-122"/>
              </a:rPr>
              <a:t>份</a:t>
            </a:r>
            <a:r>
              <a:rPr lang="en-US" altLang="zh-CN">
                <a:latin typeface="+mj-ea"/>
                <a:ea typeface="+mj-ea"/>
                <a:cs typeface="新宋体" panose="02010609030101010101" charset="-122"/>
              </a:rPr>
              <a:t>别致的干花香薰</a:t>
            </a:r>
            <a:r>
              <a:rPr lang="zh-CN" altLang="en-US">
                <a:latin typeface="+mj-ea"/>
                <a:ea typeface="+mj-ea"/>
                <a:cs typeface="新宋体" panose="02010609030101010101" charset="-122"/>
              </a:rPr>
              <a:t>烛台。</a:t>
            </a:r>
            <a:endParaRPr lang="zh-CN" altLang="en-US">
              <a:latin typeface="+mj-ea"/>
              <a:ea typeface="+mj-ea"/>
              <a:cs typeface="新宋体" panose="02010609030101010101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918335" y="1355090"/>
            <a:ext cx="8124825" cy="3609340"/>
            <a:chOff x="2627" y="2293"/>
            <a:chExt cx="7658" cy="3402"/>
          </a:xfrm>
        </p:grpSpPr>
        <p:pic>
          <p:nvPicPr>
            <p:cNvPr id="33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627" y="2293"/>
              <a:ext cx="3356" cy="34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83" y="2293"/>
              <a:ext cx="4303" cy="340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ransition>
    <p:rand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8620" y="337820"/>
            <a:ext cx="5573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“</a:t>
            </a:r>
            <a:r>
              <a:rPr lang="zh-CN" altLang="en-US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香</a:t>
            </a:r>
            <a:r>
              <a:rPr lang="en-US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”</a:t>
            </a:r>
            <a:r>
              <a:rPr lang="zh-CN" altLang="en-US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遇美好时光</a:t>
            </a:r>
            <a:endParaRPr lang="zh-CN" altLang="en-US" sz="36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40005" y="408305"/>
            <a:ext cx="238125" cy="50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668145" y="5336540"/>
            <a:ext cx="868934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None/>
            </a:pPr>
            <a:r>
              <a:rPr lang="en-US" altLang="zh-CN">
                <a:latin typeface="+mj-ea"/>
                <a:ea typeface="+mj-ea"/>
                <a:cs typeface="+mj-ea"/>
              </a:rPr>
              <a:t>香水悦人，香膏悦己...西方的香水味道总是浓郁的过头</a:t>
            </a:r>
            <a:r>
              <a:rPr lang="zh-CN" altLang="en-US">
                <a:latin typeface="+mj-ea"/>
                <a:ea typeface="+mj-ea"/>
                <a:cs typeface="+mj-ea"/>
              </a:rPr>
              <a:t>，</a:t>
            </a:r>
            <a:r>
              <a:rPr lang="en-US" altLang="zh-CN">
                <a:latin typeface="+mj-ea"/>
                <a:ea typeface="+mj-ea"/>
                <a:cs typeface="+mj-ea"/>
              </a:rPr>
              <a:t>香膏作为“东方香水”</a:t>
            </a:r>
            <a:r>
              <a:rPr lang="zh-CN" altLang="en-US">
                <a:latin typeface="+mj-ea"/>
                <a:ea typeface="+mj-ea"/>
                <a:cs typeface="+mj-ea"/>
              </a:rPr>
              <a:t>，</a:t>
            </a:r>
            <a:r>
              <a:rPr lang="en-US" altLang="zh-CN">
                <a:latin typeface="+mj-ea"/>
                <a:ea typeface="+mj-ea"/>
                <a:cs typeface="+mj-ea"/>
              </a:rPr>
              <a:t>用天然香料和蜂蜡等制作而成</a:t>
            </a:r>
            <a:r>
              <a:rPr lang="zh-CN" altLang="en-US">
                <a:latin typeface="+mj-ea"/>
                <a:ea typeface="+mj-ea"/>
                <a:cs typeface="+mj-ea"/>
              </a:rPr>
              <a:t>，</a:t>
            </a:r>
            <a:r>
              <a:rPr lang="en-US" altLang="zh-CN">
                <a:latin typeface="+mj-ea"/>
                <a:ea typeface="+mj-ea"/>
                <a:cs typeface="+mj-ea"/>
              </a:rPr>
              <a:t>安全无害，而且香味适宜</a:t>
            </a:r>
            <a:r>
              <a:rPr lang="zh-CN" altLang="en-US">
                <a:latin typeface="+mj-ea"/>
                <a:ea typeface="+mj-ea"/>
                <a:cs typeface="+mj-ea"/>
              </a:rPr>
              <a:t>，阵阵清香，放松劳累的身心。</a:t>
            </a:r>
            <a:endParaRPr lang="zh-CN" altLang="en-US">
              <a:latin typeface="+mj-ea"/>
              <a:ea typeface="+mj-ea"/>
              <a:cs typeface="+mj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572260" y="1480185"/>
            <a:ext cx="8937625" cy="3630930"/>
            <a:chOff x="7914" y="3756"/>
            <a:chExt cx="8093" cy="3288"/>
          </a:xfrm>
        </p:grpSpPr>
        <p:pic>
          <p:nvPicPr>
            <p:cNvPr id="41" name="图片 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914" y="3756"/>
              <a:ext cx="3373" cy="32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" name="图片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287" y="3756"/>
              <a:ext cx="4721" cy="328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ransition>
    <p:rand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8620" y="337820"/>
            <a:ext cx="5573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花艺</a:t>
            </a:r>
            <a:r>
              <a:rPr lang="zh-CN" altLang="en-US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烛</a:t>
            </a:r>
            <a:r>
              <a:rPr lang="en-US" altLang="zh-CN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语，</a:t>
            </a:r>
            <a:r>
              <a:rPr lang="zh-CN" altLang="en-US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点亮美好</a:t>
            </a:r>
            <a:endParaRPr lang="zh-CN" altLang="en-US" sz="36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40005" y="408305"/>
            <a:ext cx="238125" cy="50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668145" y="5336540"/>
            <a:ext cx="868934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None/>
            </a:pPr>
            <a:r>
              <a:rPr lang="en-US" altLang="zh-CN">
                <a:latin typeface="+mj-ea"/>
                <a:ea typeface="+mj-ea"/>
                <a:cs typeface="新宋体" panose="02010609030101010101" charset="-122"/>
                <a:sym typeface="+mn-ea"/>
              </a:rPr>
              <a:t>为生活增添一些色彩</a:t>
            </a:r>
            <a:r>
              <a:rPr lang="zh-CN" altLang="en-US">
                <a:latin typeface="+mj-ea"/>
                <a:ea typeface="+mj-ea"/>
                <a:cs typeface="新宋体" panose="02010609030101010101" charset="-122"/>
                <a:sym typeface="+mn-ea"/>
              </a:rPr>
              <a:t>，</a:t>
            </a:r>
            <a:r>
              <a:rPr lang="en-US" altLang="zh-CN">
                <a:latin typeface="+mj-ea"/>
                <a:ea typeface="+mj-ea"/>
                <a:cs typeface="新宋体" panose="02010609030101010101" charset="-122"/>
                <a:sym typeface="+mn-ea"/>
              </a:rPr>
              <a:t>点亮生活仪式感</a:t>
            </a:r>
            <a:r>
              <a:rPr lang="zh-CN" altLang="en-US">
                <a:latin typeface="+mj-ea"/>
                <a:ea typeface="+mj-ea"/>
                <a:cs typeface="新宋体" panose="02010609030101010101" charset="-122"/>
                <a:sym typeface="+mn-ea"/>
              </a:rPr>
              <a:t>，</a:t>
            </a:r>
            <a:r>
              <a:rPr lang="en-US" altLang="zh-CN">
                <a:latin typeface="+mj-ea"/>
                <a:ea typeface="+mj-ea"/>
                <a:cs typeface="新宋体" panose="02010609030101010101" charset="-122"/>
                <a:sym typeface="+mn-ea"/>
              </a:rPr>
              <a:t>嗅着沁人的香气</a:t>
            </a:r>
            <a:r>
              <a:rPr lang="zh-CN" altLang="en-US">
                <a:latin typeface="+mj-ea"/>
                <a:ea typeface="+mj-ea"/>
                <a:cs typeface="新宋体" panose="02010609030101010101" charset="-122"/>
                <a:sym typeface="+mn-ea"/>
              </a:rPr>
              <a:t>，</a:t>
            </a:r>
            <a:r>
              <a:rPr lang="en-US" altLang="zh-CN">
                <a:latin typeface="+mj-ea"/>
                <a:ea typeface="+mj-ea"/>
                <a:cs typeface="新宋体" panose="02010609030101010101" charset="-122"/>
                <a:sym typeface="+mn-ea"/>
              </a:rPr>
              <a:t>静谧中将疲倦与压力释放</a:t>
            </a:r>
            <a:r>
              <a:rPr lang="zh-CN" altLang="en-US">
                <a:latin typeface="+mj-ea"/>
                <a:ea typeface="+mj-ea"/>
                <a:cs typeface="新宋体" panose="02010609030101010101" charset="-122"/>
                <a:sym typeface="+mn-ea"/>
              </a:rPr>
              <a:t>。</a:t>
            </a:r>
            <a:r>
              <a:rPr lang="en-US" altLang="zh-CN">
                <a:latin typeface="+mj-ea"/>
                <a:ea typeface="+mj-ea"/>
                <a:cs typeface="新宋体" panose="02010609030101010101" charset="-122"/>
                <a:sym typeface="+mn-ea"/>
              </a:rPr>
              <a:t>做一</a:t>
            </a:r>
            <a:r>
              <a:rPr lang="zh-CN" altLang="en-US">
                <a:latin typeface="+mj-ea"/>
                <a:ea typeface="+mj-ea"/>
                <a:cs typeface="新宋体" panose="02010609030101010101" charset="-122"/>
                <a:sym typeface="+mn-ea"/>
              </a:rPr>
              <a:t>份</a:t>
            </a:r>
            <a:r>
              <a:rPr lang="en-US" altLang="zh-CN">
                <a:latin typeface="+mj-ea"/>
                <a:ea typeface="+mj-ea"/>
                <a:cs typeface="新宋体" panose="02010609030101010101" charset="-122"/>
                <a:sym typeface="+mn-ea"/>
              </a:rPr>
              <a:t>别致的</a:t>
            </a:r>
            <a:r>
              <a:rPr lang="zh-CN" altLang="en-US">
                <a:latin typeface="+mj-ea"/>
                <a:ea typeface="+mj-ea"/>
                <a:cs typeface="新宋体" panose="02010609030101010101" charset="-122"/>
                <a:sym typeface="+mn-ea"/>
              </a:rPr>
              <a:t>浮游花</a:t>
            </a:r>
            <a:r>
              <a:rPr lang="en-US" altLang="zh-CN">
                <a:latin typeface="+mj-ea"/>
                <a:ea typeface="+mj-ea"/>
                <a:cs typeface="新宋体" panose="02010609030101010101" charset="-122"/>
                <a:sym typeface="+mn-ea"/>
              </a:rPr>
              <a:t>香薰</a:t>
            </a:r>
            <a:r>
              <a:rPr lang="zh-CN" altLang="en-US">
                <a:latin typeface="+mj-ea"/>
                <a:ea typeface="+mj-ea"/>
                <a:cs typeface="新宋体" panose="02010609030101010101" charset="-122"/>
                <a:sym typeface="+mn-ea"/>
              </a:rPr>
              <a:t>烛台。</a:t>
            </a:r>
            <a:endParaRPr lang="en-US" altLang="zh-CN">
              <a:latin typeface="+mj-ea"/>
              <a:ea typeface="+mj-ea"/>
              <a:cs typeface="新宋体" panose="02010609030101010101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765935" y="1449705"/>
            <a:ext cx="8079105" cy="3420110"/>
            <a:chOff x="7899" y="3699"/>
            <a:chExt cx="8036" cy="3402"/>
          </a:xfrm>
        </p:grpSpPr>
        <p:pic>
          <p:nvPicPr>
            <p:cNvPr id="37" name="图片 37" descr="abc05bdc31097f3e63d6dfe9bd611ba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899" y="3699"/>
              <a:ext cx="3402" cy="3402"/>
            </a:xfrm>
            <a:prstGeom prst="rect">
              <a:avLst/>
            </a:prstGeom>
          </p:spPr>
        </p:pic>
        <p:pic>
          <p:nvPicPr>
            <p:cNvPr id="38" name="图片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301" y="3699"/>
              <a:ext cx="4634" cy="340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ransition>
    <p:rand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8620" y="337820"/>
            <a:ext cx="5573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花艺</a:t>
            </a:r>
            <a:r>
              <a:rPr lang="zh-CN" altLang="en-US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烛</a:t>
            </a:r>
            <a:r>
              <a:rPr lang="en-US" altLang="zh-CN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语，</a:t>
            </a:r>
            <a:r>
              <a:rPr lang="zh-CN" altLang="en-US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点亮美好</a:t>
            </a:r>
            <a:endParaRPr lang="zh-CN" altLang="en-US" sz="36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40005" y="408305"/>
            <a:ext cx="238125" cy="50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668145" y="5336540"/>
            <a:ext cx="868934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None/>
            </a:pPr>
            <a:r>
              <a:rPr lang="en-US" altLang="zh-CN">
                <a:latin typeface="+mj-ea"/>
                <a:ea typeface="+mj-ea"/>
                <a:cs typeface="新宋体" panose="02010609030101010101" charset="-122"/>
                <a:sym typeface="+mn-ea"/>
              </a:rPr>
              <a:t>为生活增添一些色彩</a:t>
            </a:r>
            <a:r>
              <a:rPr lang="zh-CN" altLang="en-US">
                <a:latin typeface="+mj-ea"/>
                <a:ea typeface="+mj-ea"/>
                <a:cs typeface="新宋体" panose="02010609030101010101" charset="-122"/>
                <a:sym typeface="+mn-ea"/>
              </a:rPr>
              <a:t>，</a:t>
            </a:r>
            <a:r>
              <a:rPr lang="en-US" altLang="zh-CN">
                <a:latin typeface="+mj-ea"/>
                <a:ea typeface="+mj-ea"/>
                <a:cs typeface="新宋体" panose="02010609030101010101" charset="-122"/>
                <a:sym typeface="+mn-ea"/>
              </a:rPr>
              <a:t>点亮生活仪式感</a:t>
            </a:r>
            <a:r>
              <a:rPr lang="zh-CN" altLang="en-US">
                <a:latin typeface="+mj-ea"/>
                <a:ea typeface="+mj-ea"/>
                <a:cs typeface="新宋体" panose="02010609030101010101" charset="-122"/>
                <a:sym typeface="+mn-ea"/>
              </a:rPr>
              <a:t>，</a:t>
            </a:r>
            <a:r>
              <a:rPr lang="en-US" altLang="zh-CN">
                <a:latin typeface="+mj-ea"/>
                <a:ea typeface="+mj-ea"/>
                <a:cs typeface="新宋体" panose="02010609030101010101" charset="-122"/>
                <a:sym typeface="+mn-ea"/>
              </a:rPr>
              <a:t>嗅着沁人的香气</a:t>
            </a:r>
            <a:r>
              <a:rPr lang="zh-CN" altLang="en-US">
                <a:latin typeface="+mj-ea"/>
                <a:ea typeface="+mj-ea"/>
                <a:cs typeface="新宋体" panose="02010609030101010101" charset="-122"/>
                <a:sym typeface="+mn-ea"/>
              </a:rPr>
              <a:t>，</a:t>
            </a:r>
            <a:r>
              <a:rPr lang="en-US" altLang="zh-CN">
                <a:latin typeface="+mj-ea"/>
                <a:ea typeface="+mj-ea"/>
                <a:cs typeface="新宋体" panose="02010609030101010101" charset="-122"/>
                <a:sym typeface="+mn-ea"/>
              </a:rPr>
              <a:t>静谧中将疲倦与压力释放</a:t>
            </a:r>
            <a:r>
              <a:rPr lang="zh-CN" altLang="en-US">
                <a:latin typeface="+mj-ea"/>
                <a:ea typeface="+mj-ea"/>
                <a:cs typeface="新宋体" panose="02010609030101010101" charset="-122"/>
                <a:sym typeface="+mn-ea"/>
              </a:rPr>
              <a:t>。</a:t>
            </a:r>
            <a:r>
              <a:rPr lang="en-US" altLang="zh-CN">
                <a:latin typeface="+mj-ea"/>
                <a:ea typeface="+mj-ea"/>
                <a:cs typeface="新宋体" panose="02010609030101010101" charset="-122"/>
                <a:sym typeface="+mn-ea"/>
              </a:rPr>
              <a:t>做一</a:t>
            </a:r>
            <a:r>
              <a:rPr lang="zh-CN" altLang="en-US">
                <a:latin typeface="+mj-ea"/>
                <a:ea typeface="+mj-ea"/>
                <a:cs typeface="新宋体" panose="02010609030101010101" charset="-122"/>
                <a:sym typeface="+mn-ea"/>
              </a:rPr>
              <a:t>份</a:t>
            </a:r>
            <a:r>
              <a:rPr lang="en-US" altLang="zh-CN">
                <a:latin typeface="+mj-ea"/>
                <a:ea typeface="+mj-ea"/>
                <a:cs typeface="新宋体" panose="02010609030101010101" charset="-122"/>
                <a:sym typeface="+mn-ea"/>
              </a:rPr>
              <a:t>别致的干花</a:t>
            </a:r>
            <a:r>
              <a:rPr lang="zh-CN" altLang="en-US">
                <a:latin typeface="+mj-ea"/>
                <a:ea typeface="+mj-ea"/>
                <a:cs typeface="新宋体" panose="02010609030101010101" charset="-122"/>
                <a:sym typeface="+mn-ea"/>
              </a:rPr>
              <a:t>水晶</a:t>
            </a:r>
            <a:r>
              <a:rPr lang="en-US" altLang="zh-CN">
                <a:latin typeface="+mj-ea"/>
                <a:ea typeface="+mj-ea"/>
                <a:cs typeface="新宋体" panose="02010609030101010101" charset="-122"/>
                <a:sym typeface="+mn-ea"/>
              </a:rPr>
              <a:t>香薰</a:t>
            </a:r>
            <a:r>
              <a:rPr lang="zh-CN" altLang="en-US">
                <a:latin typeface="+mj-ea"/>
                <a:ea typeface="+mj-ea"/>
                <a:cs typeface="新宋体" panose="02010609030101010101" charset="-122"/>
                <a:sym typeface="+mn-ea"/>
              </a:rPr>
              <a:t>烛台。</a:t>
            </a:r>
            <a:endParaRPr lang="en-US" altLang="zh-CN">
              <a:latin typeface="+mj-ea"/>
              <a:ea typeface="+mj-ea"/>
              <a:cs typeface="新宋体" panose="0201060903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920240" y="1587500"/>
            <a:ext cx="8209915" cy="3320415"/>
            <a:chOff x="7918" y="3756"/>
            <a:chExt cx="8130" cy="3288"/>
          </a:xfrm>
        </p:grpSpPr>
        <p:pic>
          <p:nvPicPr>
            <p:cNvPr id="43" name="图片 1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918" y="3756"/>
              <a:ext cx="3364" cy="32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" name="图片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282" y="3756"/>
              <a:ext cx="4766" cy="328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ransition>
    <p:rand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8620" y="337820"/>
            <a:ext cx="774065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邂逅芬芳 ‘香’遇美好（告白烛台）</a:t>
            </a:r>
            <a:endParaRPr lang="zh-CN" sz="36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40005" y="408305"/>
            <a:ext cx="238125" cy="50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668145" y="5336540"/>
            <a:ext cx="868934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None/>
            </a:pPr>
            <a:r>
              <a:rPr lang="en-US" altLang="zh-CN">
                <a:latin typeface="+mj-ea"/>
                <a:ea typeface="+mj-ea"/>
                <a:cs typeface="新宋体" panose="02010609030101010101" charset="-122"/>
              </a:rPr>
              <a:t>温暖的烛光，燃起丝丝希望，怀着一份爱意，照暖你我心间。</a:t>
            </a:r>
            <a:r>
              <a:rPr lang="zh-CN" altLang="en-US">
                <a:latin typeface="+mj-ea"/>
                <a:ea typeface="+mj-ea"/>
                <a:cs typeface="新宋体" panose="02010609030101010101" charset="-122"/>
              </a:rPr>
              <a:t>表白烛台，浪漫简爱。</a:t>
            </a:r>
            <a:r>
              <a:rPr lang="en-US" altLang="zh-CN">
                <a:latin typeface="+mj-ea"/>
                <a:ea typeface="+mj-ea"/>
                <a:cs typeface="新宋体" panose="02010609030101010101" charset="-122"/>
              </a:rPr>
              <a:t>520</a:t>
            </a:r>
            <a:r>
              <a:rPr lang="zh-CN" altLang="en-US">
                <a:latin typeface="+mj-ea"/>
                <a:ea typeface="+mj-ea"/>
                <a:cs typeface="新宋体" panose="02010609030101010101" charset="-122"/>
              </a:rPr>
              <a:t>专属告白烛台，带你遇见美好时光。</a:t>
            </a:r>
            <a:endParaRPr lang="zh-CN" altLang="en-US">
              <a:latin typeface="+mj-ea"/>
              <a:ea typeface="+mj-ea"/>
              <a:cs typeface="新宋体" panose="02010609030101010101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220595" y="1336675"/>
            <a:ext cx="7062470" cy="3361690"/>
            <a:chOff x="3995" y="3099"/>
            <a:chExt cx="7147" cy="3402"/>
          </a:xfrm>
        </p:grpSpPr>
        <p:pic>
          <p:nvPicPr>
            <p:cNvPr id="45" name="图片 1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995" y="3099"/>
              <a:ext cx="3787" cy="34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" name="图片 1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82" y="3099"/>
              <a:ext cx="3361" cy="340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ransition>
    <p:rand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8620" y="337820"/>
            <a:ext cx="61429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绽放永生之美（浮游花手作）</a:t>
            </a:r>
            <a:endParaRPr lang="zh-CN" sz="36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40005" y="408305"/>
            <a:ext cx="238125" cy="50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668145" y="5336540"/>
            <a:ext cx="8689340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None/>
            </a:pPr>
            <a:r>
              <a:rPr lang="en-US" altLang="zh-CN">
                <a:latin typeface="+mj-ea"/>
                <a:ea typeface="+mj-ea"/>
                <a:cs typeface="新宋体" panose="02010609030101010101" charset="-122"/>
              </a:rPr>
              <a:t>浮游花，也叫油瓶花</a:t>
            </a:r>
            <a:r>
              <a:rPr lang="zh-CN" altLang="en-US">
                <a:latin typeface="+mj-ea"/>
                <a:ea typeface="+mj-ea"/>
                <a:cs typeface="新宋体" panose="02010609030101010101" charset="-122"/>
              </a:rPr>
              <a:t>，</a:t>
            </a:r>
            <a:r>
              <a:rPr lang="en-US" altLang="zh-CN">
                <a:latin typeface="+mj-ea"/>
                <a:ea typeface="+mj-ea"/>
                <a:cs typeface="新宋体" panose="02010609030101010101" charset="-122"/>
              </a:rPr>
              <a:t>是一种漂浮植物标本</a:t>
            </a:r>
            <a:r>
              <a:rPr lang="zh-CN" altLang="en-US">
                <a:latin typeface="+mj-ea"/>
                <a:ea typeface="+mj-ea"/>
                <a:cs typeface="新宋体" panose="02010609030101010101" charset="-122"/>
              </a:rPr>
              <a:t>，</a:t>
            </a:r>
            <a:r>
              <a:rPr lang="en-US" altLang="zh-CN">
                <a:latin typeface="+mj-ea"/>
                <a:ea typeface="+mj-ea"/>
                <a:cs typeface="新宋体" panose="02010609030101010101" charset="-122"/>
              </a:rPr>
              <a:t>它是将干花或永生花封存于专用的矿物油内</a:t>
            </a:r>
            <a:r>
              <a:rPr lang="zh-CN" altLang="en-US">
                <a:latin typeface="+mj-ea"/>
                <a:ea typeface="+mj-ea"/>
                <a:cs typeface="新宋体" panose="02010609030101010101" charset="-122"/>
              </a:rPr>
              <a:t>，</a:t>
            </a:r>
            <a:r>
              <a:rPr lang="en-US" altLang="zh-CN">
                <a:latin typeface="+mj-ea"/>
                <a:ea typeface="+mj-ea"/>
                <a:cs typeface="新宋体" panose="02010609030101010101" charset="-122"/>
              </a:rPr>
              <a:t>定格并长久地保留植物的美好和四季的色彩</a:t>
            </a:r>
            <a:r>
              <a:rPr lang="zh-CN" altLang="en-US">
                <a:latin typeface="+mj-ea"/>
                <a:ea typeface="+mj-ea"/>
                <a:cs typeface="新宋体" panose="02010609030101010101" charset="-122"/>
              </a:rPr>
              <a:t>。</a:t>
            </a:r>
            <a:r>
              <a:rPr lang="en-US" altLang="zh-CN">
                <a:latin typeface="+mj-ea"/>
                <a:ea typeface="+mj-ea"/>
                <a:cs typeface="新宋体" panose="02010609030101010101" charset="-122"/>
              </a:rPr>
              <a:t>花植置于透明油中</a:t>
            </a:r>
            <a:r>
              <a:rPr lang="zh-CN" altLang="en-US">
                <a:latin typeface="+mj-ea"/>
                <a:ea typeface="+mj-ea"/>
                <a:cs typeface="新宋体" panose="02010609030101010101" charset="-122"/>
              </a:rPr>
              <a:t>，</a:t>
            </a:r>
            <a:r>
              <a:rPr lang="en-US" altLang="zh-CN">
                <a:latin typeface="+mj-ea"/>
                <a:ea typeface="+mj-ea"/>
                <a:cs typeface="新宋体" panose="02010609030101010101" charset="-122"/>
              </a:rPr>
              <a:t>植物的体态和韵律被放大或唯美、或妖娆…</a:t>
            </a:r>
            <a:endParaRPr lang="en-US" altLang="zh-CN">
              <a:latin typeface="+mj-ea"/>
              <a:ea typeface="+mj-ea"/>
              <a:cs typeface="新宋体" panose="0201060903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696720" y="1445260"/>
            <a:ext cx="8660765" cy="3697605"/>
            <a:chOff x="7961" y="3699"/>
            <a:chExt cx="7968" cy="3402"/>
          </a:xfrm>
        </p:grpSpPr>
        <p:pic>
          <p:nvPicPr>
            <p:cNvPr id="50" name="图片 17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961" y="3699"/>
              <a:ext cx="3278" cy="34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" name="图片 1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239" y="3699"/>
              <a:ext cx="4690" cy="340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ransition>
    <p:rand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8620" y="337820"/>
            <a:ext cx="5573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以爱之名，悦享时光</a:t>
            </a:r>
            <a:endParaRPr lang="zh-CN" sz="36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40005" y="408305"/>
            <a:ext cx="238125" cy="50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668145" y="5336540"/>
            <a:ext cx="868934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None/>
            </a:pPr>
            <a:r>
              <a:rPr lang="en-US" altLang="zh-CN">
                <a:latin typeface="+mj-ea"/>
                <a:ea typeface="+mj-ea"/>
                <a:cs typeface="新宋体" panose="02010609030101010101" charset="-122"/>
              </a:rPr>
              <a:t>香氛即是香气</a:t>
            </a:r>
            <a:r>
              <a:rPr lang="zh-CN" altLang="en-US">
                <a:latin typeface="+mj-ea"/>
                <a:ea typeface="+mj-ea"/>
                <a:cs typeface="新宋体" panose="02010609030101010101" charset="-122"/>
              </a:rPr>
              <a:t>，</a:t>
            </a:r>
            <a:r>
              <a:rPr lang="en-US" altLang="zh-CN">
                <a:latin typeface="+mj-ea"/>
                <a:ea typeface="+mj-ea"/>
                <a:cs typeface="新宋体" panose="02010609030101010101" charset="-122"/>
              </a:rPr>
              <a:t>香氛石是一种介质</a:t>
            </a:r>
            <a:r>
              <a:rPr lang="zh-CN" altLang="en-US">
                <a:latin typeface="+mj-ea"/>
                <a:ea typeface="+mj-ea"/>
                <a:cs typeface="新宋体" panose="02010609030101010101" charset="-122"/>
              </a:rPr>
              <a:t>，</a:t>
            </a:r>
            <a:r>
              <a:rPr lang="en-US" altLang="zh-CN">
                <a:latin typeface="+mj-ea"/>
                <a:ea typeface="+mj-ea"/>
                <a:cs typeface="新宋体" panose="02010609030101010101" charset="-122"/>
              </a:rPr>
              <a:t>传递香气向四周扩散</a:t>
            </a:r>
            <a:r>
              <a:rPr lang="zh-CN" altLang="en-US">
                <a:latin typeface="+mj-ea"/>
                <a:ea typeface="+mj-ea"/>
                <a:cs typeface="新宋体" panose="02010609030101010101" charset="-122"/>
              </a:rPr>
              <a:t>，</a:t>
            </a:r>
            <a:r>
              <a:rPr lang="en-US" altLang="zh-CN">
                <a:latin typeface="+mj-ea"/>
                <a:ea typeface="+mj-ea"/>
                <a:cs typeface="新宋体" panose="02010609030101010101" charset="-122"/>
              </a:rPr>
              <a:t>使人舒缓情绪、愉悦心情</a:t>
            </a:r>
            <a:r>
              <a:rPr lang="zh-CN" altLang="en-US">
                <a:latin typeface="+mj-ea"/>
                <a:ea typeface="+mj-ea"/>
                <a:cs typeface="新宋体" panose="02010609030101010101" charset="-122"/>
              </a:rPr>
              <a:t>。</a:t>
            </a:r>
            <a:endParaRPr lang="zh-CN" altLang="en-US">
              <a:latin typeface="+mj-ea"/>
              <a:ea typeface="+mj-ea"/>
              <a:cs typeface="新宋体" panose="02010609030101010101" charset="-122"/>
            </a:endParaRPr>
          </a:p>
          <a:p>
            <a:pPr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None/>
            </a:pPr>
            <a:r>
              <a:rPr lang="zh-CN" altLang="en-US">
                <a:latin typeface="+mj-ea"/>
                <a:ea typeface="+mj-ea"/>
                <a:cs typeface="新宋体" panose="02010609030101010101" charset="-122"/>
              </a:rPr>
              <a:t>感受沁人香氛，畅享手工欢乐。小熊香氛挂件将亲子时光凝固。</a:t>
            </a:r>
            <a:endParaRPr lang="zh-CN" altLang="en-US">
              <a:latin typeface="+mj-ea"/>
              <a:ea typeface="+mj-ea"/>
              <a:cs typeface="新宋体" panose="0201060903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567815" y="1289050"/>
            <a:ext cx="8394700" cy="3741420"/>
            <a:chOff x="7887" y="3699"/>
            <a:chExt cx="7633" cy="3402"/>
          </a:xfrm>
        </p:grpSpPr>
        <p:pic>
          <p:nvPicPr>
            <p:cNvPr id="48" name="图片 1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887" y="3699"/>
              <a:ext cx="3427" cy="34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9" name="图片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314" y="3699"/>
              <a:ext cx="4206" cy="340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ransition>
    <p:random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8620" y="337820"/>
            <a:ext cx="5573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登月计划，唯美花艺</a:t>
            </a:r>
            <a:endParaRPr lang="zh-CN" sz="36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40005" y="408305"/>
            <a:ext cx="238125" cy="50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668145" y="5336540"/>
            <a:ext cx="868934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None/>
            </a:pPr>
            <a:r>
              <a:rPr lang="en-US" altLang="zh-CN">
                <a:latin typeface="+mj-ea"/>
                <a:ea typeface="+mj-ea"/>
                <a:cs typeface="新宋体" panose="02010609030101010101" charset="-122"/>
              </a:rPr>
              <a:t>美好生活一定不能离开花草的衬托，这样才能够让生活显得更加生机勃勃。</a:t>
            </a:r>
            <a:r>
              <a:rPr lang="zh-CN" altLang="en-US">
                <a:latin typeface="+mj-ea"/>
                <a:ea typeface="+mj-ea"/>
                <a:cs typeface="新宋体" panose="02010609030101010101" charset="-122"/>
              </a:rPr>
              <a:t>留住时光，以月亮为形，将花艺装入相框中。</a:t>
            </a:r>
            <a:endParaRPr lang="zh-CN" altLang="en-US">
              <a:latin typeface="+mj-ea"/>
              <a:ea typeface="+mj-ea"/>
              <a:cs typeface="新宋体" panose="0201060903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399665" y="1574800"/>
            <a:ext cx="7484745" cy="3315335"/>
            <a:chOff x="7621" y="3699"/>
            <a:chExt cx="7681" cy="3402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621" y="3699"/>
              <a:ext cx="3959" cy="34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图片 10" descr="f23ccbdfb2ff1f9afbb82008f3eb33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580" y="3699"/>
              <a:ext cx="3723" cy="3402"/>
            </a:xfrm>
            <a:prstGeom prst="rect">
              <a:avLst/>
            </a:prstGeom>
          </p:spPr>
        </p:pic>
      </p:grpSp>
    </p:spTree>
  </p:cSld>
  <p:clrMapOvr>
    <a:masterClrMapping/>
  </p:clrMapOvr>
  <p:transition>
    <p:rand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8620" y="337820"/>
            <a:ext cx="5573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留住瞬间，让爱永恒</a:t>
            </a:r>
            <a:endParaRPr lang="zh-CN" sz="36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40005" y="408305"/>
            <a:ext cx="238125" cy="50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668145" y="5336540"/>
            <a:ext cx="868934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None/>
            </a:pPr>
            <a:r>
              <a:rPr lang="en-US" altLang="zh-CN">
                <a:latin typeface="+mj-ea"/>
                <a:ea typeface="+mj-ea"/>
                <a:cs typeface="新宋体" panose="02010609030101010101" charset="-122"/>
              </a:rPr>
              <a:t>美好生活一定不能离开花草的衬托，这样才能够让生活显得更加生机勃勃。</a:t>
            </a:r>
            <a:r>
              <a:rPr lang="zh-CN" altLang="en-US">
                <a:latin typeface="+mj-ea"/>
                <a:ea typeface="+mj-ea"/>
                <a:cs typeface="新宋体" panose="02010609030101010101" charset="-122"/>
              </a:rPr>
              <a:t>留住时光，将花艺装入相框中。</a:t>
            </a:r>
            <a:endParaRPr lang="zh-CN" altLang="en-US">
              <a:latin typeface="+mj-ea"/>
              <a:ea typeface="+mj-ea"/>
              <a:cs typeface="新宋体" panose="02010609030101010101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090295" y="1350645"/>
            <a:ext cx="9985375" cy="3731260"/>
            <a:chOff x="1701" y="1928"/>
            <a:chExt cx="15972" cy="5968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701" y="1928"/>
              <a:ext cx="8008" cy="5968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09" y="1928"/>
              <a:ext cx="7964" cy="5968"/>
            </a:xfrm>
            <a:prstGeom prst="rect">
              <a:avLst/>
            </a:prstGeom>
          </p:spPr>
        </p:pic>
      </p:grpSp>
    </p:spTree>
  </p:cSld>
  <p:clrMapOvr>
    <a:masterClrMapping/>
  </p:clrMapOvr>
  <p:transition>
    <p:random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88620" y="337820"/>
            <a:ext cx="5573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浪漫香氛，森系美学</a:t>
            </a:r>
            <a:endParaRPr lang="zh-CN" altLang="en-US" sz="36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-40005" y="408305"/>
            <a:ext cx="238125" cy="50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534160" y="1437640"/>
            <a:ext cx="8947785" cy="3810635"/>
            <a:chOff x="2366" y="2848"/>
            <a:chExt cx="6657" cy="2835"/>
          </a:xfrm>
        </p:grpSpPr>
        <p:pic>
          <p:nvPicPr>
            <p:cNvPr id="5" name="图片 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366" y="2849"/>
              <a:ext cx="3769" cy="28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35" y="2848"/>
              <a:ext cx="2888" cy="283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" name="文本框 6"/>
          <p:cNvSpPr txBox="1"/>
          <p:nvPr/>
        </p:nvSpPr>
        <p:spPr>
          <a:xfrm>
            <a:off x="1668145" y="5336540"/>
            <a:ext cx="868934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None/>
            </a:pPr>
            <a:r>
              <a:rPr lang="zh-CN" altLang="en-US">
                <a:latin typeface="+mj-ea"/>
                <a:ea typeface="+mj-ea"/>
                <a:cs typeface="新宋体" panose="02010609030101010101" charset="-122"/>
              </a:rPr>
              <a:t>记忆是和香味绑在一起的，希望你闻到时，内心变得安定、坦然…为生活增添一缕香！</a:t>
            </a:r>
            <a:endParaRPr lang="zh-CN" altLang="en-US">
              <a:latin typeface="+mj-ea"/>
              <a:ea typeface="+mj-ea"/>
              <a:cs typeface="新宋体" panose="02010609030101010101" charset="-122"/>
            </a:endParaRPr>
          </a:p>
          <a:p>
            <a:pPr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None/>
            </a:pPr>
            <a:r>
              <a:rPr lang="zh-CN" altLang="en-US">
                <a:latin typeface="+mj-ea"/>
                <a:ea typeface="+mj-ea"/>
                <a:cs typeface="新宋体" panose="02010609030101010101" charset="-122"/>
              </a:rPr>
              <a:t>肉桂无火香薰，感受生活芬芳。</a:t>
            </a:r>
            <a:endParaRPr lang="zh-CN" altLang="en-US">
              <a:latin typeface="+mj-ea"/>
              <a:ea typeface="+mj-ea"/>
              <a:cs typeface="新宋体" panose="02010609030101010101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6231890" y="2267585"/>
            <a:ext cx="6048375" cy="2914650"/>
            <a:chOff x="9814" y="3571"/>
            <a:chExt cx="9525" cy="4590"/>
          </a:xfrm>
        </p:grpSpPr>
        <p:sp>
          <p:nvSpPr>
            <p:cNvPr id="16" name="矩形 15"/>
            <p:cNvSpPr/>
            <p:nvPr/>
          </p:nvSpPr>
          <p:spPr>
            <a:xfrm>
              <a:off x="9814" y="3571"/>
              <a:ext cx="9386" cy="3658"/>
            </a:xfrm>
            <a:prstGeom prst="rect">
              <a:avLst/>
            </a:prstGeom>
            <a:solidFill>
              <a:srgbClr val="92BF65"/>
            </a:solidFill>
            <a:ln w="63500">
              <a:solidFill>
                <a:srgbClr val="92BF65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0623" y="5691"/>
              <a:ext cx="8716" cy="24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9600" b="1">
                  <a:solidFill>
                    <a:srgbClr val="C7D9DB"/>
                  </a:solidFill>
                </a:rPr>
                <a:t>春日色彩</a:t>
              </a:r>
              <a:endParaRPr lang="zh-CN" altLang="en-US" sz="9600" b="1">
                <a:solidFill>
                  <a:srgbClr val="C7D9DB"/>
                </a:solidFill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6745605" y="2565400"/>
            <a:ext cx="201930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>
                <a:solidFill>
                  <a:schemeClr val="tx1">
                    <a:lumMod val="75000"/>
                    <a:lumOff val="25000"/>
                  </a:schemeClr>
                </a:solidFill>
                <a:latin typeface="幼圆" panose="02010509060101010101" charset="-122"/>
                <a:ea typeface="幼圆" panose="02010509060101010101" charset="-122"/>
              </a:rPr>
              <a:t>第二小节</a:t>
            </a:r>
            <a:endParaRPr lang="zh-CN" altLang="en-US" sz="3600" b="1">
              <a:solidFill>
                <a:schemeClr val="tx1">
                  <a:lumMod val="75000"/>
                  <a:lumOff val="25000"/>
                </a:schemeClr>
              </a:solidFill>
              <a:latin typeface="幼圆" panose="02010509060101010101" charset="-122"/>
              <a:ea typeface="幼圆" panose="02010509060101010101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426200" y="2624455"/>
            <a:ext cx="248285" cy="5270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0" y="2267585"/>
            <a:ext cx="6048000" cy="2407285"/>
          </a:xfrm>
          <a:prstGeom prst="rect">
            <a:avLst/>
          </a:prstGeom>
          <a:solidFill>
            <a:srgbClr val="92BF65"/>
          </a:solidFill>
          <a:ln w="63500">
            <a:solidFill>
              <a:srgbClr val="92BF65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t="29276" b="21828"/>
          <a:stretch>
            <a:fillRect/>
          </a:stretch>
        </p:blipFill>
        <p:spPr>
          <a:xfrm>
            <a:off x="47625" y="2298065"/>
            <a:ext cx="6000115" cy="2346960"/>
          </a:xfrm>
          <a:prstGeom prst="rect">
            <a:avLst/>
          </a:prstGeom>
        </p:spPr>
      </p:pic>
    </p:spTree>
  </p:cSld>
  <p:clrMapOvr>
    <a:masterClrMapping/>
  </p:clrMapOvr>
  <p:transition>
    <p:random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8620" y="337820"/>
            <a:ext cx="5573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向自然，绿动春日</a:t>
            </a:r>
            <a:endParaRPr lang="zh-CN" altLang="en-US" sz="36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40005" y="408305"/>
            <a:ext cx="238125" cy="50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668145" y="5336540"/>
            <a:ext cx="868934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None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新宋体" panose="02010609030101010101" charset="-122"/>
              </a:rPr>
              <a:t>多肉，色彩美腻、精致小巧，一身肥肥的、圆圆的肉肉简直萌炸了，满满治愈系，和盆栽相结合，悦享夏日美好。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新宋体" panose="02010609030101010101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048385" y="1424940"/>
            <a:ext cx="9821545" cy="3493770"/>
            <a:chOff x="7332" y="3932"/>
            <a:chExt cx="8254" cy="2936"/>
          </a:xfrm>
        </p:grpSpPr>
        <p:pic>
          <p:nvPicPr>
            <p:cNvPr id="5" name="图片 7" descr="b43dff0b035d365b73815d8d99d7934"/>
            <p:cNvPicPr>
              <a:picLocks noChangeAspect="1"/>
            </p:cNvPicPr>
            <p:nvPr/>
          </p:nvPicPr>
          <p:blipFill>
            <a:blip r:embed="rId1"/>
            <a:srcRect t="13668"/>
            <a:stretch>
              <a:fillRect/>
            </a:stretch>
          </p:blipFill>
          <p:spPr>
            <a:xfrm>
              <a:off x="7332" y="3932"/>
              <a:ext cx="4536" cy="2937"/>
            </a:xfrm>
            <a:prstGeom prst="rect">
              <a:avLst/>
            </a:prstGeom>
          </p:spPr>
        </p:pic>
        <p:pic>
          <p:nvPicPr>
            <p:cNvPr id="8" name="图片 8" descr="cdd998a497147efbafca75013ea49a3"/>
            <p:cNvPicPr>
              <a:picLocks noChangeAspect="1"/>
            </p:cNvPicPr>
            <p:nvPr/>
          </p:nvPicPr>
          <p:blipFill>
            <a:blip r:embed="rId2"/>
            <a:srcRect t="21935"/>
            <a:stretch>
              <a:fillRect/>
            </a:stretch>
          </p:blipFill>
          <p:spPr>
            <a:xfrm>
              <a:off x="11868" y="3932"/>
              <a:ext cx="3718" cy="2903"/>
            </a:xfrm>
            <a:prstGeom prst="rect">
              <a:avLst/>
            </a:prstGeom>
          </p:spPr>
        </p:pic>
      </p:grpSp>
    </p:spTree>
  </p:cSld>
  <p:clrMapOvr>
    <a:masterClrMapping/>
  </p:clrMapOvr>
  <p:transition>
    <p:rand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8620" y="337820"/>
            <a:ext cx="5573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十里春风戏纸鸢</a:t>
            </a:r>
            <a:endParaRPr lang="zh-CN" altLang="en-US" sz="36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40005" y="408305"/>
            <a:ext cx="238125" cy="50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301750" y="1597660"/>
            <a:ext cx="9497060" cy="3312795"/>
            <a:chOff x="4117" y="3499"/>
            <a:chExt cx="8125" cy="2834"/>
          </a:xfrm>
        </p:grpSpPr>
        <p:pic>
          <p:nvPicPr>
            <p:cNvPr id="19" name="图片 1"/>
            <p:cNvPicPr>
              <a:picLocks noChangeAspect="1"/>
            </p:cNvPicPr>
            <p:nvPr/>
          </p:nvPicPr>
          <p:blipFill>
            <a:blip r:embed="rId1"/>
            <a:srcRect l="8990"/>
            <a:stretch>
              <a:fillRect/>
            </a:stretch>
          </p:blipFill>
          <p:spPr>
            <a:xfrm>
              <a:off x="4117" y="3499"/>
              <a:ext cx="3867" cy="28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84" y="3499"/>
              <a:ext cx="4258" cy="283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" name="文本框 6"/>
          <p:cNvSpPr txBox="1"/>
          <p:nvPr/>
        </p:nvSpPr>
        <p:spPr>
          <a:xfrm>
            <a:off x="1668145" y="5336540"/>
            <a:ext cx="868934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None/>
            </a:pPr>
            <a:r>
              <a:rPr lang="zh-CN" altLang="en-US">
                <a:latin typeface="+mj-ea"/>
                <a:ea typeface="+mj-ea"/>
                <a:cs typeface="新宋体" panose="02010609030101010101" charset="-122"/>
              </a:rPr>
              <a:t>挥舞着手中的画笔，在方寸大小的纸鸢上勾勒颜色搭配…春日畅想都跃然纸鸢之上，尽情享受春日手工带来的乐趣。</a:t>
            </a:r>
            <a:endParaRPr lang="zh-CN" altLang="en-US">
              <a:latin typeface="+mj-ea"/>
              <a:ea typeface="+mj-ea"/>
              <a:cs typeface="新宋体" panose="02010609030101010101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8620" y="337820"/>
            <a:ext cx="5573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潮玩森林 ,趣乐萌兔</a:t>
            </a:r>
            <a:endParaRPr lang="en-US" altLang="zh-CN" sz="36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40005" y="408305"/>
            <a:ext cx="238125" cy="50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741170" y="1421130"/>
            <a:ext cx="8157210" cy="3675380"/>
            <a:chOff x="3668" y="3493"/>
            <a:chExt cx="7551" cy="3402"/>
          </a:xfrm>
        </p:grpSpPr>
        <p:pic>
          <p:nvPicPr>
            <p:cNvPr id="11" name="图片 7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668" y="3493"/>
              <a:ext cx="5003" cy="34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图片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671" y="3493"/>
              <a:ext cx="2548" cy="340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" name="文本框 6"/>
          <p:cNvSpPr txBox="1"/>
          <p:nvPr/>
        </p:nvSpPr>
        <p:spPr>
          <a:xfrm>
            <a:off x="1668145" y="5336540"/>
            <a:ext cx="868934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None/>
            </a:pPr>
            <a:r>
              <a:rPr lang="zh-CN" altLang="en-US">
                <a:latin typeface="+mj-ea"/>
                <a:ea typeface="+mj-ea"/>
                <a:cs typeface="新宋体" panose="02010609030101010101" charset="-122"/>
              </a:rPr>
              <a:t>童话里走出来的小兔子，编织童年里的美好回忆。</a:t>
            </a:r>
            <a:endParaRPr lang="zh-CN" altLang="en-US">
              <a:latin typeface="+mj-ea"/>
              <a:ea typeface="+mj-ea"/>
              <a:cs typeface="新宋体" panose="02010609030101010101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8620" y="337820"/>
            <a:ext cx="5573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潮玩森林，恐龙世界</a:t>
            </a:r>
            <a:endParaRPr lang="en-US" altLang="zh-CN" sz="36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40005" y="408305"/>
            <a:ext cx="238125" cy="50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830070" y="1383665"/>
            <a:ext cx="8009255" cy="3660775"/>
            <a:chOff x="7479" y="3529"/>
            <a:chExt cx="8188" cy="3742"/>
          </a:xfrm>
        </p:grpSpPr>
        <p:pic>
          <p:nvPicPr>
            <p:cNvPr id="29" name="图片 19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479" y="3529"/>
              <a:ext cx="4242" cy="374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图片 2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703" y="3529"/>
              <a:ext cx="3964" cy="374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" name="文本框 6"/>
          <p:cNvSpPr txBox="1"/>
          <p:nvPr/>
        </p:nvSpPr>
        <p:spPr>
          <a:xfrm>
            <a:off x="1668145" y="5336540"/>
            <a:ext cx="868934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None/>
            </a:pPr>
            <a:r>
              <a:rPr lang="zh-CN" altLang="en-US">
                <a:latin typeface="+mj-ea"/>
                <a:ea typeface="+mj-ea"/>
                <a:cs typeface="新宋体" panose="02010609030101010101" charset="-122"/>
              </a:rPr>
              <a:t>创造萌趣十足的纸盒恐龙服，穿在身上和孩子欢乐的玩耍，陪孩子度过最珍贵的童趣时光吧。</a:t>
            </a:r>
            <a:endParaRPr lang="zh-CN" altLang="en-US">
              <a:latin typeface="+mj-ea"/>
              <a:ea typeface="+mj-ea"/>
              <a:cs typeface="新宋体" panose="02010609030101010101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8620" y="337820"/>
            <a:ext cx="5573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勾勒美好，年轮时光</a:t>
            </a:r>
            <a:endParaRPr lang="en-US" altLang="zh-CN" sz="36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40005" y="408305"/>
            <a:ext cx="238125" cy="50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213485" y="1480820"/>
            <a:ext cx="9924415" cy="3503295"/>
            <a:chOff x="7673" y="3982"/>
            <a:chExt cx="8032" cy="2835"/>
          </a:xfrm>
        </p:grpSpPr>
        <p:pic>
          <p:nvPicPr>
            <p:cNvPr id="21" name="图片 17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673" y="3983"/>
              <a:ext cx="3854" cy="28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图片 1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527" y="3982"/>
              <a:ext cx="4179" cy="283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" name="文本框 6"/>
          <p:cNvSpPr txBox="1"/>
          <p:nvPr/>
        </p:nvSpPr>
        <p:spPr>
          <a:xfrm>
            <a:off x="1668145" y="5336540"/>
            <a:ext cx="8689340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None/>
            </a:pPr>
            <a:r>
              <a:rPr lang="zh-CN" altLang="en-US">
                <a:latin typeface="+mj-ea"/>
                <a:ea typeface="+mj-ea"/>
                <a:cs typeface="新宋体" panose="02010609030101010101" charset="-122"/>
              </a:rPr>
              <a:t>年轮是树木的记忆，也是时间的聆听者。一圈圈一层层，圆圈勾勒，木影缱绻，锁住了时间，留下了岁月的痕迹。当年轮遇上彩绘，斑斓之色爬上了岁月的纹理，独特的木香在年轮上悠悠晕开，扑面而来的自然气息，别具生机。</a:t>
            </a:r>
            <a:endParaRPr lang="zh-CN" altLang="en-US">
              <a:latin typeface="+mj-ea"/>
              <a:ea typeface="+mj-ea"/>
              <a:cs typeface="新宋体" panose="02010609030101010101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8620" y="337820"/>
            <a:ext cx="85223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珐琅玻璃杯，玩转空间光影美学</a:t>
            </a:r>
            <a:endParaRPr lang="en-US" altLang="zh-CN" sz="36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40005" y="408305"/>
            <a:ext cx="238125" cy="50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198880" y="1600200"/>
            <a:ext cx="9376410" cy="3300730"/>
            <a:chOff x="5975" y="3983"/>
            <a:chExt cx="8054" cy="2835"/>
          </a:xfrm>
        </p:grpSpPr>
        <p:pic>
          <p:nvPicPr>
            <p:cNvPr id="5" name="图片 3"/>
            <p:cNvPicPr>
              <a:picLocks noChangeAspect="1"/>
            </p:cNvPicPr>
            <p:nvPr/>
          </p:nvPicPr>
          <p:blipFill>
            <a:blip r:embed="rId1"/>
            <a:srcRect l="10349"/>
            <a:stretch>
              <a:fillRect/>
            </a:stretch>
          </p:blipFill>
          <p:spPr>
            <a:xfrm>
              <a:off x="8496" y="3983"/>
              <a:ext cx="2209" cy="28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图片 4"/>
            <p:cNvPicPr>
              <a:picLocks noChangeAspect="1"/>
            </p:cNvPicPr>
            <p:nvPr/>
          </p:nvPicPr>
          <p:blipFill>
            <a:blip r:embed="rId2"/>
            <a:srcRect l="3679" r="5724"/>
            <a:stretch>
              <a:fillRect/>
            </a:stretch>
          </p:blipFill>
          <p:spPr>
            <a:xfrm>
              <a:off x="10705" y="3983"/>
              <a:ext cx="3324" cy="28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图片 2"/>
            <p:cNvPicPr>
              <a:picLocks noChangeAspect="1"/>
            </p:cNvPicPr>
            <p:nvPr/>
          </p:nvPicPr>
          <p:blipFill>
            <a:blip r:embed="rId3"/>
            <a:srcRect r="12418"/>
            <a:stretch>
              <a:fillRect/>
            </a:stretch>
          </p:blipFill>
          <p:spPr>
            <a:xfrm>
              <a:off x="5975" y="3983"/>
              <a:ext cx="2539" cy="283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文本框 1"/>
          <p:cNvSpPr txBox="1"/>
          <p:nvPr/>
        </p:nvSpPr>
        <p:spPr>
          <a:xfrm>
            <a:off x="1668145" y="5336540"/>
            <a:ext cx="868934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None/>
            </a:pPr>
            <a:r>
              <a:rPr lang="zh-CN" altLang="en-US">
                <a:latin typeface="+mj-ea"/>
                <a:ea typeface="+mj-ea"/>
                <a:cs typeface="新宋体" panose="02010609030101010101" charset="-122"/>
              </a:rPr>
              <a:t>画在玻璃上的“水彩画”，阳光下透明的光影游戏。</a:t>
            </a:r>
            <a:endParaRPr lang="zh-CN" altLang="en-US">
              <a:latin typeface="+mj-ea"/>
              <a:ea typeface="+mj-ea"/>
              <a:cs typeface="新宋体" panose="02010609030101010101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8620" y="337820"/>
            <a:ext cx="5573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花开灿烂，</a:t>
            </a:r>
            <a:r>
              <a:rPr lang="en-US" altLang="zh-CN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珐琅首饰盒</a:t>
            </a:r>
            <a:endParaRPr lang="en-US" altLang="zh-CN" sz="36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40005" y="408305"/>
            <a:ext cx="238125" cy="50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320165" y="1666240"/>
            <a:ext cx="9594215" cy="3120390"/>
            <a:chOff x="7504" y="4068"/>
            <a:chExt cx="8191" cy="2664"/>
          </a:xfrm>
        </p:grpSpPr>
        <p:pic>
          <p:nvPicPr>
            <p:cNvPr id="53" name="图片 39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504" y="4068"/>
              <a:ext cx="4193" cy="26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" name="图片 38"/>
            <p:cNvPicPr>
              <a:picLocks noChangeAspect="1"/>
            </p:cNvPicPr>
            <p:nvPr/>
          </p:nvPicPr>
          <p:blipFill>
            <a:blip r:embed="rId2"/>
            <a:srcRect l="8598" r="7533"/>
            <a:stretch>
              <a:fillRect/>
            </a:stretch>
          </p:blipFill>
          <p:spPr>
            <a:xfrm>
              <a:off x="11697" y="4068"/>
              <a:ext cx="3998" cy="266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" name="文本框 4"/>
          <p:cNvSpPr txBox="1"/>
          <p:nvPr/>
        </p:nvSpPr>
        <p:spPr>
          <a:xfrm>
            <a:off x="1668145" y="5336540"/>
            <a:ext cx="868934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None/>
            </a:pPr>
            <a:r>
              <a:rPr lang="zh-CN" altLang="en-US">
                <a:latin typeface="+mj-ea"/>
                <a:ea typeface="+mj-ea"/>
                <a:cs typeface="新宋体" panose="02010609030101010101" charset="-122"/>
              </a:rPr>
              <a:t>画在玻璃上的“水彩画”，探索珐琅首饰盒的奥秘。</a:t>
            </a:r>
            <a:endParaRPr lang="zh-CN" altLang="en-US">
              <a:latin typeface="+mj-ea"/>
              <a:ea typeface="+mj-ea"/>
              <a:cs typeface="新宋体" panose="02010609030101010101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8620" y="337820"/>
            <a:ext cx="5573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向阳而生，向日葵油画</a:t>
            </a:r>
            <a:endParaRPr lang="zh-CN" altLang="en-US" sz="36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40005" y="408305"/>
            <a:ext cx="238125" cy="50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310640" y="1646555"/>
            <a:ext cx="9603740" cy="3143885"/>
            <a:chOff x="2267" y="3793"/>
            <a:chExt cx="8657" cy="2834"/>
          </a:xfrm>
        </p:grpSpPr>
        <p:pic>
          <p:nvPicPr>
            <p:cNvPr id="45" name="图片 45" descr="7069967eec8c128cfd3d211bfca9b4e"/>
            <p:cNvPicPr>
              <a:picLocks noChangeAspect="1"/>
            </p:cNvPicPr>
            <p:nvPr/>
          </p:nvPicPr>
          <p:blipFill>
            <a:blip r:embed="rId1"/>
            <a:srcRect b="51264"/>
            <a:stretch>
              <a:fillRect/>
            </a:stretch>
          </p:blipFill>
          <p:spPr>
            <a:xfrm>
              <a:off x="2267" y="3793"/>
              <a:ext cx="4367" cy="2835"/>
            </a:xfrm>
            <a:prstGeom prst="rect">
              <a:avLst/>
            </a:prstGeom>
          </p:spPr>
        </p:pic>
        <p:pic>
          <p:nvPicPr>
            <p:cNvPr id="46" name="图片 46" descr="0c32022958638a1a04f1638dcdea81b"/>
            <p:cNvPicPr>
              <a:picLocks noChangeAspect="1"/>
            </p:cNvPicPr>
            <p:nvPr/>
          </p:nvPicPr>
          <p:blipFill>
            <a:blip r:embed="rId2"/>
            <a:srcRect b="50432"/>
            <a:stretch>
              <a:fillRect/>
            </a:stretch>
          </p:blipFill>
          <p:spPr>
            <a:xfrm>
              <a:off x="6634" y="3793"/>
              <a:ext cx="4291" cy="2835"/>
            </a:xfrm>
            <a:prstGeom prst="rect">
              <a:avLst/>
            </a:prstGeom>
          </p:spPr>
        </p:pic>
      </p:grpSp>
      <p:sp>
        <p:nvSpPr>
          <p:cNvPr id="5" name="文本框 4"/>
          <p:cNvSpPr txBox="1"/>
          <p:nvPr/>
        </p:nvSpPr>
        <p:spPr>
          <a:xfrm>
            <a:off x="1680210" y="5324475"/>
            <a:ext cx="868934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None/>
            </a:pPr>
            <a:r>
              <a:rPr lang="zh-CN" altLang="en-US">
                <a:latin typeface="+mj-ea"/>
                <a:ea typeface="+mj-ea"/>
                <a:cs typeface="新宋体" panose="02010609030101010101" charset="-122"/>
              </a:rPr>
              <a:t>圆盘大小的花，有着阳光般温暖的颜色，看着就让人心生喜爱。透着美好和阳光，一幅向日葵油画，看见阳光，看见美好。</a:t>
            </a:r>
            <a:endParaRPr lang="zh-CN" altLang="en-US">
              <a:latin typeface="+mj-ea"/>
              <a:ea typeface="+mj-ea"/>
              <a:cs typeface="新宋体" panose="02010609030101010101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6231890" y="2267585"/>
            <a:ext cx="6048375" cy="2914650"/>
            <a:chOff x="9814" y="3571"/>
            <a:chExt cx="9525" cy="4590"/>
          </a:xfrm>
        </p:grpSpPr>
        <p:sp>
          <p:nvSpPr>
            <p:cNvPr id="16" name="矩形 15"/>
            <p:cNvSpPr/>
            <p:nvPr/>
          </p:nvSpPr>
          <p:spPr>
            <a:xfrm>
              <a:off x="9814" y="3571"/>
              <a:ext cx="9386" cy="3658"/>
            </a:xfrm>
            <a:prstGeom prst="rect">
              <a:avLst/>
            </a:prstGeom>
            <a:solidFill>
              <a:srgbClr val="92BF65"/>
            </a:solidFill>
            <a:ln w="63500">
              <a:solidFill>
                <a:srgbClr val="92BF65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0623" y="5691"/>
              <a:ext cx="8716" cy="24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9600" b="1">
                  <a:solidFill>
                    <a:srgbClr val="C7D9DB"/>
                  </a:solidFill>
                </a:rPr>
                <a:t>春日旋律</a:t>
              </a:r>
              <a:endParaRPr lang="zh-CN" altLang="en-US" sz="9600" b="1">
                <a:solidFill>
                  <a:srgbClr val="C7D9DB"/>
                </a:solidFill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6745605" y="2565400"/>
            <a:ext cx="201930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>
                <a:solidFill>
                  <a:schemeClr val="tx1">
                    <a:lumMod val="75000"/>
                    <a:lumOff val="25000"/>
                  </a:schemeClr>
                </a:solidFill>
                <a:latin typeface="幼圆" panose="02010509060101010101" charset="-122"/>
                <a:ea typeface="幼圆" panose="02010509060101010101" charset="-122"/>
              </a:rPr>
              <a:t>第三小节</a:t>
            </a:r>
            <a:endParaRPr lang="zh-CN" altLang="en-US" sz="3600" b="1">
              <a:solidFill>
                <a:schemeClr val="tx1">
                  <a:lumMod val="75000"/>
                  <a:lumOff val="25000"/>
                </a:schemeClr>
              </a:solidFill>
              <a:latin typeface="幼圆" panose="02010509060101010101" charset="-122"/>
              <a:ea typeface="幼圆" panose="02010509060101010101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426200" y="2624455"/>
            <a:ext cx="248285" cy="5270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9078" y="2267268"/>
            <a:ext cx="6048000" cy="2407285"/>
          </a:xfrm>
          <a:prstGeom prst="rect">
            <a:avLst/>
          </a:prstGeom>
          <a:solidFill>
            <a:srgbClr val="92BF65"/>
          </a:solidFill>
          <a:ln w="63500">
            <a:solidFill>
              <a:srgbClr val="92BF65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t="18020" b="18655"/>
          <a:stretch>
            <a:fillRect/>
          </a:stretch>
        </p:blipFill>
        <p:spPr>
          <a:xfrm>
            <a:off x="78105" y="2299335"/>
            <a:ext cx="5909945" cy="2343150"/>
          </a:xfrm>
          <a:prstGeom prst="rect">
            <a:avLst/>
          </a:prstGeom>
        </p:spPr>
      </p:pic>
    </p:spTree>
  </p:cSld>
  <p:clrMapOvr>
    <a:masterClrMapping/>
  </p:clrMapOvr>
  <p:transition>
    <p:random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8620" y="337820"/>
            <a:ext cx="5573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春日旋律</a:t>
            </a:r>
            <a:r>
              <a:rPr lang="en-US" altLang="zh-CN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-</a:t>
            </a:r>
            <a:r>
              <a:rPr lang="zh-CN" altLang="en-US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尤克里里手作</a:t>
            </a:r>
            <a:endParaRPr lang="zh-CN" altLang="en-US" sz="36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40005" y="408305"/>
            <a:ext cx="238125" cy="50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647825" y="5336540"/>
            <a:ext cx="868934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None/>
            </a:pPr>
            <a:r>
              <a:rPr lang="en-US" altLang="zh-CN">
                <a:latin typeface="+mj-ea"/>
                <a:ea typeface="+mj-ea"/>
                <a:cs typeface="新宋体" panose="02010609030101010101" charset="-122"/>
              </a:rPr>
              <a:t>为尤克里里披上美丽的外衣</a:t>
            </a:r>
            <a:r>
              <a:rPr lang="zh-CN" altLang="en-US">
                <a:latin typeface="+mj-ea"/>
                <a:ea typeface="+mj-ea"/>
                <a:cs typeface="新宋体" panose="02010609030101010101" charset="-122"/>
              </a:rPr>
              <a:t>，</a:t>
            </a:r>
            <a:r>
              <a:rPr lang="en-US" altLang="zh-CN">
                <a:latin typeface="+mj-ea"/>
                <a:ea typeface="+mj-ea"/>
                <a:cs typeface="新宋体" panose="02010609030101010101" charset="-122"/>
              </a:rPr>
              <a:t>那么便能使原本单调的木色</a:t>
            </a:r>
            <a:r>
              <a:rPr lang="zh-CN" altLang="en-US">
                <a:latin typeface="+mj-ea"/>
                <a:ea typeface="+mj-ea"/>
                <a:cs typeface="新宋体" panose="02010609030101010101" charset="-122"/>
              </a:rPr>
              <a:t>，</a:t>
            </a:r>
            <a:r>
              <a:rPr lang="en-US" altLang="zh-CN">
                <a:latin typeface="+mj-ea"/>
                <a:ea typeface="+mj-ea"/>
                <a:cs typeface="新宋体" panose="02010609030101010101" charset="-122"/>
              </a:rPr>
              <a:t>更加的绚丽多彩</a:t>
            </a:r>
            <a:r>
              <a:rPr lang="zh-CN" altLang="en-US">
                <a:latin typeface="+mj-ea"/>
                <a:ea typeface="+mj-ea"/>
                <a:cs typeface="新宋体" panose="02010609030101010101" charset="-122"/>
              </a:rPr>
              <a:t>，</a:t>
            </a:r>
            <a:r>
              <a:rPr lang="en-US" altLang="zh-CN">
                <a:latin typeface="+mj-ea"/>
                <a:ea typeface="+mj-ea"/>
                <a:cs typeface="新宋体" panose="02010609030101010101" charset="-122"/>
              </a:rPr>
              <a:t>从而唤醒深藏心中的音乐梦</a:t>
            </a:r>
            <a:r>
              <a:rPr lang="zh-CN" altLang="en-US">
                <a:latin typeface="+mj-ea"/>
                <a:ea typeface="+mj-ea"/>
                <a:cs typeface="新宋体" panose="02010609030101010101" charset="-122"/>
              </a:rPr>
              <a:t>，</a:t>
            </a:r>
            <a:r>
              <a:rPr lang="en-US" altLang="zh-CN">
                <a:latin typeface="+mj-ea"/>
                <a:ea typeface="+mj-ea"/>
                <a:cs typeface="新宋体" panose="02010609030101010101" charset="-122"/>
              </a:rPr>
              <a:t>去共赴一场手绘木艺与浪漫音符的邂逅</a:t>
            </a:r>
            <a:r>
              <a:rPr lang="zh-CN" altLang="en-US">
                <a:latin typeface="+mj-ea"/>
                <a:ea typeface="+mj-ea"/>
                <a:cs typeface="新宋体" panose="02010609030101010101" charset="-122"/>
              </a:rPr>
              <a:t>。</a:t>
            </a:r>
            <a:endParaRPr lang="zh-CN" altLang="en-US">
              <a:latin typeface="+mj-ea"/>
              <a:ea typeface="+mj-ea"/>
              <a:cs typeface="新宋体" panose="02010609030101010101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624840" y="1685290"/>
            <a:ext cx="11082655" cy="2948940"/>
            <a:chOff x="1975" y="3558"/>
            <a:chExt cx="10651" cy="283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0492" y="3558"/>
              <a:ext cx="2135" cy="2835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75" y="3558"/>
              <a:ext cx="4271" cy="2835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46" y="3558"/>
              <a:ext cx="4246" cy="2835"/>
            </a:xfrm>
            <a:prstGeom prst="rect">
              <a:avLst/>
            </a:prstGeom>
          </p:spPr>
        </p:pic>
      </p:grpSp>
    </p:spTree>
  </p:cSld>
  <p:clrMapOvr>
    <a:masterClrMapping/>
  </p:clrMapOvr>
  <p:transition>
    <p:random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8620" y="337820"/>
            <a:ext cx="5573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春日旋律</a:t>
            </a:r>
            <a:r>
              <a:rPr lang="en-US" altLang="zh-CN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-</a:t>
            </a:r>
            <a:r>
              <a:rPr lang="zh-CN" altLang="en-US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拇指琴手作</a:t>
            </a:r>
            <a:endParaRPr lang="zh-CN" altLang="en-US" sz="36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40005" y="408305"/>
            <a:ext cx="238125" cy="50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668145" y="5336540"/>
            <a:ext cx="868934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None/>
            </a:pPr>
            <a:r>
              <a:rPr lang="en-US" altLang="zh-CN">
                <a:latin typeface="+mj-ea"/>
                <a:ea typeface="+mj-ea"/>
                <a:cs typeface="新宋体" panose="02010609030101010101" charset="-122"/>
              </a:rPr>
              <a:t>指尖音符</a:t>
            </a:r>
            <a:r>
              <a:rPr lang="zh-CN" altLang="en-US">
                <a:latin typeface="+mj-ea"/>
                <a:ea typeface="+mj-ea"/>
                <a:cs typeface="新宋体" panose="02010609030101010101" charset="-122"/>
              </a:rPr>
              <a:t>，</a:t>
            </a:r>
            <a:r>
              <a:rPr lang="en-US" altLang="zh-CN">
                <a:latin typeface="+mj-ea"/>
                <a:ea typeface="+mj-ea"/>
                <a:cs typeface="新宋体" panose="02010609030101010101" charset="-122"/>
              </a:rPr>
              <a:t>绘享童梦</a:t>
            </a:r>
            <a:r>
              <a:rPr lang="zh-CN" altLang="en-US">
                <a:latin typeface="+mj-ea"/>
                <a:ea typeface="+mj-ea"/>
                <a:cs typeface="新宋体" panose="02010609030101010101" charset="-122"/>
              </a:rPr>
              <a:t>。</a:t>
            </a:r>
            <a:r>
              <a:rPr lang="en-US" altLang="zh-CN">
                <a:latin typeface="+mj-ea"/>
                <a:ea typeface="+mj-ea"/>
                <a:cs typeface="新宋体" panose="02010609030101010101" charset="-122"/>
              </a:rPr>
              <a:t>拇指琴手作DIY，欢乐奏响幸福时光</a:t>
            </a:r>
            <a:r>
              <a:rPr lang="zh-CN" altLang="en-US">
                <a:latin typeface="+mj-ea"/>
                <a:ea typeface="+mj-ea"/>
                <a:cs typeface="新宋体" panose="02010609030101010101" charset="-122"/>
              </a:rPr>
              <a:t>。</a:t>
            </a:r>
            <a:endParaRPr lang="zh-CN" altLang="en-US">
              <a:latin typeface="+mj-ea"/>
              <a:ea typeface="+mj-ea"/>
              <a:cs typeface="新宋体" panose="02010609030101010101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048385" y="1564640"/>
            <a:ext cx="10343515" cy="3491865"/>
            <a:chOff x="2255" y="3331"/>
            <a:chExt cx="8395" cy="2834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528" y="3331"/>
              <a:ext cx="4123" cy="2835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55" y="3331"/>
              <a:ext cx="4273" cy="2835"/>
            </a:xfrm>
            <a:prstGeom prst="rect">
              <a:avLst/>
            </a:prstGeom>
          </p:spPr>
        </p:pic>
      </p:grpSp>
    </p:spTree>
  </p:cSld>
  <p:clrMapOvr>
    <a:masterClrMapping/>
  </p:clrMapOvr>
  <p:transition>
    <p:random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8620" y="337820"/>
            <a:ext cx="5573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春日旋律</a:t>
            </a:r>
            <a:r>
              <a:rPr lang="en-US" altLang="zh-CN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-</a:t>
            </a:r>
            <a:r>
              <a:rPr lang="zh-CN" altLang="en-US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非洲鼓手作</a:t>
            </a:r>
            <a:endParaRPr lang="zh-CN" altLang="en-US" sz="36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40005" y="408305"/>
            <a:ext cx="238125" cy="50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832485" y="1485900"/>
            <a:ext cx="10601325" cy="3470910"/>
            <a:chOff x="1439" y="2773"/>
            <a:chExt cx="8657" cy="2834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439" y="2773"/>
              <a:ext cx="4289" cy="2835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28" y="2773"/>
              <a:ext cx="4368" cy="2835"/>
            </a:xfrm>
            <a:prstGeom prst="rect">
              <a:avLst/>
            </a:prstGeom>
          </p:spPr>
        </p:pic>
      </p:grpSp>
      <p:sp>
        <p:nvSpPr>
          <p:cNvPr id="9" name="文本框 8"/>
          <p:cNvSpPr txBox="1"/>
          <p:nvPr/>
        </p:nvSpPr>
        <p:spPr>
          <a:xfrm>
            <a:off x="1668145" y="5327015"/>
            <a:ext cx="868934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None/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新宋体" panose="02010609030101010101" charset="-122"/>
              </a:rPr>
              <a:t>鼓随心动</a:t>
            </a:r>
            <a:r>
              <a:rPr lang="zh-CN" altLang="en-US">
                <a:latin typeface="+mj-ea"/>
                <a:ea typeface="+mj-ea"/>
                <a:cs typeface="新宋体" panose="02010609030101010101" charset="-122"/>
                <a:sym typeface="+mn-ea"/>
              </a:rPr>
              <a:t>，乐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新宋体" panose="02010609030101010101" charset="-122"/>
              </a:rPr>
              <a:t>在掌中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新宋体" panose="02010609030101010101" charset="-122"/>
              </a:rPr>
              <a:t>。春日DIY非洲鼓，和爱的人一起感受春天的节奏。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新宋体" panose="02010609030101010101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6231890" y="2267585"/>
            <a:ext cx="6048375" cy="2914650"/>
            <a:chOff x="9814" y="3571"/>
            <a:chExt cx="9525" cy="4590"/>
          </a:xfrm>
        </p:grpSpPr>
        <p:sp>
          <p:nvSpPr>
            <p:cNvPr id="16" name="矩形 15"/>
            <p:cNvSpPr/>
            <p:nvPr/>
          </p:nvSpPr>
          <p:spPr>
            <a:xfrm>
              <a:off x="9814" y="3571"/>
              <a:ext cx="9386" cy="3658"/>
            </a:xfrm>
            <a:prstGeom prst="rect">
              <a:avLst/>
            </a:prstGeom>
            <a:solidFill>
              <a:srgbClr val="92BF65"/>
            </a:solidFill>
            <a:ln w="63500">
              <a:solidFill>
                <a:srgbClr val="92BF65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0623" y="5691"/>
              <a:ext cx="8716" cy="24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9600" b="1">
                  <a:solidFill>
                    <a:srgbClr val="C7D9DB"/>
                  </a:solidFill>
                </a:rPr>
                <a:t>春日美食</a:t>
              </a:r>
              <a:endParaRPr lang="zh-CN" altLang="en-US" sz="9600" b="1">
                <a:solidFill>
                  <a:srgbClr val="C7D9DB"/>
                </a:solidFill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6745605" y="2565400"/>
            <a:ext cx="201930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>
                <a:solidFill>
                  <a:schemeClr val="tx1">
                    <a:lumMod val="75000"/>
                    <a:lumOff val="25000"/>
                  </a:schemeClr>
                </a:solidFill>
                <a:latin typeface="幼圆" panose="02010509060101010101" charset="-122"/>
                <a:ea typeface="幼圆" panose="02010509060101010101" charset="-122"/>
              </a:rPr>
              <a:t>第四小节</a:t>
            </a:r>
            <a:endParaRPr lang="zh-CN" altLang="en-US" sz="3600" b="1">
              <a:solidFill>
                <a:schemeClr val="tx1">
                  <a:lumMod val="75000"/>
                  <a:lumOff val="25000"/>
                </a:schemeClr>
              </a:solidFill>
              <a:latin typeface="幼圆" panose="02010509060101010101" charset="-122"/>
              <a:ea typeface="幼圆" panose="02010509060101010101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426200" y="2624455"/>
            <a:ext cx="248285" cy="5270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0" y="2267585"/>
            <a:ext cx="6048000" cy="2407285"/>
          </a:xfrm>
          <a:prstGeom prst="rect">
            <a:avLst/>
          </a:prstGeom>
          <a:solidFill>
            <a:srgbClr val="92BF65"/>
          </a:solidFill>
          <a:ln w="63500">
            <a:solidFill>
              <a:srgbClr val="92BF65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t="26455" b="14430"/>
          <a:stretch>
            <a:fillRect/>
          </a:stretch>
        </p:blipFill>
        <p:spPr>
          <a:xfrm>
            <a:off x="47625" y="2290445"/>
            <a:ext cx="5940425" cy="2341245"/>
          </a:xfrm>
          <a:prstGeom prst="rect">
            <a:avLst/>
          </a:prstGeom>
        </p:spPr>
      </p:pic>
    </p:spTree>
  </p:cSld>
  <p:clrMapOvr>
    <a:masterClrMapping/>
  </p:clrMapOvr>
  <p:transition>
    <p:random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8620" y="337820"/>
            <a:ext cx="5573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春日的味道（青团手作）</a:t>
            </a:r>
            <a:endParaRPr lang="zh-CN" altLang="en-US" sz="36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40005" y="408305"/>
            <a:ext cx="238125" cy="50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668145" y="5336540"/>
            <a:ext cx="868934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None/>
            </a:pPr>
            <a:r>
              <a:rPr lang="zh-CN" altLang="en-US">
                <a:latin typeface="+mj-ea"/>
                <a:ea typeface="+mj-ea"/>
                <a:cs typeface="新宋体" panose="02010609030101010101" charset="-122"/>
              </a:rPr>
              <a:t>春意满满，专属春天的味道。不时不食，一口青团吃尽江南春。</a:t>
            </a:r>
            <a:endParaRPr lang="zh-CN" altLang="en-US">
              <a:latin typeface="+mj-ea"/>
              <a:ea typeface="+mj-ea"/>
              <a:cs typeface="新宋体" panose="02010609030101010101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202690" y="1424305"/>
            <a:ext cx="9673590" cy="3712210"/>
            <a:chOff x="3070" y="2863"/>
            <a:chExt cx="7385" cy="2834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070" y="2863"/>
              <a:ext cx="4197" cy="2835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67" y="2863"/>
              <a:ext cx="3189" cy="2835"/>
            </a:xfrm>
            <a:prstGeom prst="rect">
              <a:avLst/>
            </a:prstGeom>
          </p:spPr>
        </p:pic>
      </p:grpSp>
    </p:spTree>
  </p:cSld>
  <p:clrMapOvr>
    <a:masterClrMapping/>
  </p:clrMapOvr>
  <p:transition>
    <p:random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8620" y="337820"/>
            <a:ext cx="5573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甜蜜宠爱，莓好时光</a:t>
            </a:r>
            <a:endParaRPr lang="zh-CN" altLang="en-US" sz="36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40005" y="408305"/>
            <a:ext cx="238125" cy="50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021080" y="1617980"/>
            <a:ext cx="9759315" cy="3379470"/>
            <a:chOff x="2457" y="2934"/>
            <a:chExt cx="7855" cy="2720"/>
          </a:xfrm>
        </p:grpSpPr>
        <p:pic>
          <p:nvPicPr>
            <p:cNvPr id="34" name="图片 2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457" y="2934"/>
              <a:ext cx="4798" cy="27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24" y="2934"/>
              <a:ext cx="3788" cy="2721"/>
            </a:xfrm>
            <a:prstGeom prst="rect">
              <a:avLst/>
            </a:prstGeom>
          </p:spPr>
        </p:pic>
      </p:grpSp>
      <p:sp>
        <p:nvSpPr>
          <p:cNvPr id="8" name="文本框 7"/>
          <p:cNvSpPr txBox="1"/>
          <p:nvPr/>
        </p:nvSpPr>
        <p:spPr>
          <a:xfrm>
            <a:off x="1668145" y="5336540"/>
            <a:ext cx="868934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None/>
            </a:pPr>
            <a:r>
              <a:rPr lang="zh-CN" altLang="en-US">
                <a:latin typeface="+mj-ea"/>
                <a:ea typeface="+mj-ea"/>
                <a:cs typeface="新宋体" panose="02010609030101010101" charset="-122"/>
              </a:rPr>
              <a:t>草莓与巧克力邂，感受着甜品的魅力，诠释着幸福的礼遇。</a:t>
            </a:r>
            <a:endParaRPr lang="zh-CN" altLang="en-US">
              <a:latin typeface="+mj-ea"/>
              <a:ea typeface="+mj-ea"/>
              <a:cs typeface="新宋体" panose="02010609030101010101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8620" y="337820"/>
            <a:ext cx="5573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桃</a:t>
            </a:r>
            <a:r>
              <a:rPr lang="en-US" altLang="zh-CN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花舞</a:t>
            </a:r>
            <a:r>
              <a:rPr lang="zh-CN" altLang="en-US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春风</a:t>
            </a:r>
            <a:endParaRPr lang="zh-CN" altLang="en-US" sz="36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40005" y="408305"/>
            <a:ext cx="238125" cy="50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687195" y="1715135"/>
            <a:ext cx="8663940" cy="3429000"/>
            <a:chOff x="7673" y="4124"/>
            <a:chExt cx="6445" cy="2551"/>
          </a:xfrm>
        </p:grpSpPr>
        <p:pic>
          <p:nvPicPr>
            <p:cNvPr id="17" name="图片 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673" y="4125"/>
              <a:ext cx="3855" cy="25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图片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528" y="4124"/>
              <a:ext cx="2590" cy="255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" name="文本框 6"/>
          <p:cNvSpPr txBox="1"/>
          <p:nvPr/>
        </p:nvSpPr>
        <p:spPr>
          <a:xfrm>
            <a:off x="1668145" y="5336540"/>
            <a:ext cx="868934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None/>
            </a:pPr>
            <a:r>
              <a:rPr lang="zh-CN" altLang="en-US">
                <a:latin typeface="+mj-ea"/>
                <a:ea typeface="+mj-ea"/>
                <a:cs typeface="新宋体" panose="02010609030101010101" charset="-122"/>
              </a:rPr>
              <a:t>“桃之夭夭，灼灼其华。”春日至，桃花盛开，赴一场桃花冻之约，乐享春天的美好。</a:t>
            </a:r>
            <a:endParaRPr lang="zh-CN" altLang="en-US">
              <a:latin typeface="+mj-ea"/>
              <a:ea typeface="+mj-ea"/>
              <a:cs typeface="新宋体" panose="02010609030101010101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8620" y="337820"/>
            <a:ext cx="67284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十里桃林，秀色可餐</a:t>
            </a:r>
            <a:r>
              <a:rPr lang="zh-CN" altLang="en-US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（桃花酿）</a:t>
            </a:r>
            <a:endParaRPr lang="zh-CN" altLang="en-US" sz="36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40005" y="408305"/>
            <a:ext cx="238125" cy="50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979295" y="1451610"/>
            <a:ext cx="7545070" cy="3518535"/>
            <a:chOff x="8741" y="4124"/>
            <a:chExt cx="5470" cy="2551"/>
          </a:xfrm>
        </p:grpSpPr>
        <p:pic>
          <p:nvPicPr>
            <p:cNvPr id="50" name="图片 3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8741" y="4125"/>
              <a:ext cx="1718" cy="25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" name="图片 3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459" y="4124"/>
              <a:ext cx="3752" cy="255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" name="文本框 6"/>
          <p:cNvSpPr txBox="1"/>
          <p:nvPr/>
        </p:nvSpPr>
        <p:spPr>
          <a:xfrm>
            <a:off x="1668145" y="5336540"/>
            <a:ext cx="868934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None/>
            </a:pPr>
            <a:r>
              <a:rPr lang="zh-CN" altLang="en-US">
                <a:latin typeface="+mj-ea"/>
                <a:ea typeface="+mj-ea"/>
                <a:cs typeface="新宋体" panose="02010609030101010101" charset="-122"/>
              </a:rPr>
              <a:t>“桃之夭夭，灼灼其华。”春日至，桃花盛开，以桃花为酒，品春天的美好。</a:t>
            </a:r>
            <a:endParaRPr lang="zh-CN" altLang="en-US">
              <a:latin typeface="+mj-ea"/>
              <a:ea typeface="+mj-ea"/>
              <a:cs typeface="新宋体" panose="02010609030101010101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8620" y="337820"/>
            <a:ext cx="72040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十里桃林，秀色可餐（桃花糕手作）</a:t>
            </a:r>
            <a:endParaRPr lang="en-US" altLang="zh-CN" sz="36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40005" y="408305"/>
            <a:ext cx="238125" cy="50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838960" y="1602740"/>
            <a:ext cx="7910195" cy="3651885"/>
            <a:chOff x="3122" y="3440"/>
            <a:chExt cx="6139" cy="2834"/>
          </a:xfrm>
        </p:grpSpPr>
        <p:pic>
          <p:nvPicPr>
            <p:cNvPr id="49" name="图片 3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122" y="3440"/>
              <a:ext cx="3993" cy="28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" name="图片 3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15" y="3440"/>
              <a:ext cx="2147" cy="283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" name="文本框 6"/>
          <p:cNvSpPr txBox="1"/>
          <p:nvPr/>
        </p:nvSpPr>
        <p:spPr>
          <a:xfrm>
            <a:off x="1668145" y="5336540"/>
            <a:ext cx="868934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None/>
            </a:pPr>
            <a:r>
              <a:rPr lang="zh-CN" altLang="en-US">
                <a:latin typeface="+mj-ea"/>
                <a:ea typeface="+mj-ea"/>
                <a:cs typeface="新宋体" panose="02010609030101010101" charset="-122"/>
              </a:rPr>
              <a:t>“桃之夭夭，灼灼其华。”春日至，桃花盛开，以桃花为糕，品春天的美好。</a:t>
            </a:r>
            <a:endParaRPr lang="zh-CN" altLang="en-US">
              <a:latin typeface="+mj-ea"/>
              <a:ea typeface="+mj-ea"/>
              <a:cs typeface="新宋体" panose="02010609030101010101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022214" y="1244595"/>
            <a:ext cx="214884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dirty="0">
                <a:solidFill>
                  <a:schemeClr val="tx2"/>
                </a:solidFill>
                <a:cs typeface="微软雅黑" panose="020B0503020204020204" pitchFamily="34" charset="-122"/>
              </a:rPr>
              <a:t>Part 02</a:t>
            </a:r>
            <a:endParaRPr lang="en-US" sz="4800" dirty="0">
              <a:solidFill>
                <a:schemeClr val="tx2"/>
              </a:solidFill>
              <a:cs typeface="微软雅黑" panose="020B0503020204020204" pitchFamily="34" charset="-122"/>
            </a:endParaRPr>
          </a:p>
        </p:txBody>
      </p:sp>
      <p:sp>
        <p:nvSpPr>
          <p:cNvPr id="5" name="任意多边形: 形状 4"/>
          <p:cNvSpPr/>
          <p:nvPr/>
        </p:nvSpPr>
        <p:spPr>
          <a:xfrm>
            <a:off x="1864819" y="1829390"/>
            <a:ext cx="8462362" cy="3199220"/>
          </a:xfrm>
          <a:custGeom>
            <a:avLst/>
            <a:gdLst>
              <a:gd name="connsiteX0" fmla="*/ 212349 w 10696575"/>
              <a:gd name="connsiteY0" fmla="*/ 0 h 4817356"/>
              <a:gd name="connsiteX1" fmla="*/ 3994548 w 10696575"/>
              <a:gd name="connsiteY1" fmla="*/ 0 h 4817356"/>
              <a:gd name="connsiteX2" fmla="*/ 3994548 w 10696575"/>
              <a:gd name="connsiteY2" fmla="*/ 519661 h 4817356"/>
              <a:gd name="connsiteX3" fmla="*/ 6702027 w 10696575"/>
              <a:gd name="connsiteY3" fmla="*/ 519661 h 4817356"/>
              <a:gd name="connsiteX4" fmla="*/ 6702027 w 10696575"/>
              <a:gd name="connsiteY4" fmla="*/ 0 h 4817356"/>
              <a:gd name="connsiteX5" fmla="*/ 10484226 w 10696575"/>
              <a:gd name="connsiteY5" fmla="*/ 0 h 4817356"/>
              <a:gd name="connsiteX6" fmla="*/ 10696575 w 10696575"/>
              <a:gd name="connsiteY6" fmla="*/ 212349 h 4817356"/>
              <a:gd name="connsiteX7" fmla="*/ 10696575 w 10696575"/>
              <a:gd name="connsiteY7" fmla="*/ 4605007 h 4817356"/>
              <a:gd name="connsiteX8" fmla="*/ 10484226 w 10696575"/>
              <a:gd name="connsiteY8" fmla="*/ 4817356 h 4817356"/>
              <a:gd name="connsiteX9" fmla="*/ 212349 w 10696575"/>
              <a:gd name="connsiteY9" fmla="*/ 4817356 h 4817356"/>
              <a:gd name="connsiteX10" fmla="*/ 0 w 10696575"/>
              <a:gd name="connsiteY10" fmla="*/ 4605007 h 4817356"/>
              <a:gd name="connsiteX11" fmla="*/ 0 w 10696575"/>
              <a:gd name="connsiteY11" fmla="*/ 212349 h 4817356"/>
              <a:gd name="connsiteX12" fmla="*/ 212349 w 10696575"/>
              <a:gd name="connsiteY12" fmla="*/ 0 h 4817356"/>
              <a:gd name="connsiteX0-1" fmla="*/ 6702027 w 10696575"/>
              <a:gd name="connsiteY0-2" fmla="*/ 519661 h 4817356"/>
              <a:gd name="connsiteX1-3" fmla="*/ 6702027 w 10696575"/>
              <a:gd name="connsiteY1-4" fmla="*/ 0 h 4817356"/>
              <a:gd name="connsiteX2-5" fmla="*/ 10484226 w 10696575"/>
              <a:gd name="connsiteY2-6" fmla="*/ 0 h 4817356"/>
              <a:gd name="connsiteX3-7" fmla="*/ 10696575 w 10696575"/>
              <a:gd name="connsiteY3-8" fmla="*/ 212349 h 4817356"/>
              <a:gd name="connsiteX4-9" fmla="*/ 10696575 w 10696575"/>
              <a:gd name="connsiteY4-10" fmla="*/ 4605007 h 4817356"/>
              <a:gd name="connsiteX5-11" fmla="*/ 10484226 w 10696575"/>
              <a:gd name="connsiteY5-12" fmla="*/ 4817356 h 4817356"/>
              <a:gd name="connsiteX6-13" fmla="*/ 212349 w 10696575"/>
              <a:gd name="connsiteY6-14" fmla="*/ 4817356 h 4817356"/>
              <a:gd name="connsiteX7-15" fmla="*/ 0 w 10696575"/>
              <a:gd name="connsiteY7-16" fmla="*/ 4605007 h 4817356"/>
              <a:gd name="connsiteX8-17" fmla="*/ 0 w 10696575"/>
              <a:gd name="connsiteY8-18" fmla="*/ 212349 h 4817356"/>
              <a:gd name="connsiteX9-19" fmla="*/ 212349 w 10696575"/>
              <a:gd name="connsiteY9-20" fmla="*/ 0 h 4817356"/>
              <a:gd name="connsiteX10-21" fmla="*/ 3994548 w 10696575"/>
              <a:gd name="connsiteY10-22" fmla="*/ 0 h 4817356"/>
              <a:gd name="connsiteX11-23" fmla="*/ 3994548 w 10696575"/>
              <a:gd name="connsiteY11-24" fmla="*/ 519661 h 4817356"/>
              <a:gd name="connsiteX12-25" fmla="*/ 6793467 w 10696575"/>
              <a:gd name="connsiteY12-26" fmla="*/ 611101 h 4817356"/>
              <a:gd name="connsiteX0-27" fmla="*/ 6702027 w 10696575"/>
              <a:gd name="connsiteY0-28" fmla="*/ 519661 h 4817356"/>
              <a:gd name="connsiteX1-29" fmla="*/ 6702027 w 10696575"/>
              <a:gd name="connsiteY1-30" fmla="*/ 0 h 4817356"/>
              <a:gd name="connsiteX2-31" fmla="*/ 10484226 w 10696575"/>
              <a:gd name="connsiteY2-32" fmla="*/ 0 h 4817356"/>
              <a:gd name="connsiteX3-33" fmla="*/ 10696575 w 10696575"/>
              <a:gd name="connsiteY3-34" fmla="*/ 212349 h 4817356"/>
              <a:gd name="connsiteX4-35" fmla="*/ 10696575 w 10696575"/>
              <a:gd name="connsiteY4-36" fmla="*/ 4605007 h 4817356"/>
              <a:gd name="connsiteX5-37" fmla="*/ 10484226 w 10696575"/>
              <a:gd name="connsiteY5-38" fmla="*/ 4817356 h 4817356"/>
              <a:gd name="connsiteX6-39" fmla="*/ 212349 w 10696575"/>
              <a:gd name="connsiteY6-40" fmla="*/ 4817356 h 4817356"/>
              <a:gd name="connsiteX7-41" fmla="*/ 0 w 10696575"/>
              <a:gd name="connsiteY7-42" fmla="*/ 4605007 h 4817356"/>
              <a:gd name="connsiteX8-43" fmla="*/ 0 w 10696575"/>
              <a:gd name="connsiteY8-44" fmla="*/ 212349 h 4817356"/>
              <a:gd name="connsiteX9-45" fmla="*/ 212349 w 10696575"/>
              <a:gd name="connsiteY9-46" fmla="*/ 0 h 4817356"/>
              <a:gd name="connsiteX10-47" fmla="*/ 3994548 w 10696575"/>
              <a:gd name="connsiteY10-48" fmla="*/ 0 h 4817356"/>
              <a:gd name="connsiteX11-49" fmla="*/ 3994548 w 10696575"/>
              <a:gd name="connsiteY11-50" fmla="*/ 519661 h 4817356"/>
              <a:gd name="connsiteX0-51" fmla="*/ 6702027 w 10696575"/>
              <a:gd name="connsiteY0-52" fmla="*/ 0 h 4817356"/>
              <a:gd name="connsiteX1-53" fmla="*/ 10484226 w 10696575"/>
              <a:gd name="connsiteY1-54" fmla="*/ 0 h 4817356"/>
              <a:gd name="connsiteX2-55" fmla="*/ 10696575 w 10696575"/>
              <a:gd name="connsiteY2-56" fmla="*/ 212349 h 4817356"/>
              <a:gd name="connsiteX3-57" fmla="*/ 10696575 w 10696575"/>
              <a:gd name="connsiteY3-58" fmla="*/ 4605007 h 4817356"/>
              <a:gd name="connsiteX4-59" fmla="*/ 10484226 w 10696575"/>
              <a:gd name="connsiteY4-60" fmla="*/ 4817356 h 4817356"/>
              <a:gd name="connsiteX5-61" fmla="*/ 212349 w 10696575"/>
              <a:gd name="connsiteY5-62" fmla="*/ 4817356 h 4817356"/>
              <a:gd name="connsiteX6-63" fmla="*/ 0 w 10696575"/>
              <a:gd name="connsiteY6-64" fmla="*/ 4605007 h 4817356"/>
              <a:gd name="connsiteX7-65" fmla="*/ 0 w 10696575"/>
              <a:gd name="connsiteY7-66" fmla="*/ 212349 h 4817356"/>
              <a:gd name="connsiteX8-67" fmla="*/ 212349 w 10696575"/>
              <a:gd name="connsiteY8-68" fmla="*/ 0 h 4817356"/>
              <a:gd name="connsiteX9-69" fmla="*/ 3994548 w 10696575"/>
              <a:gd name="connsiteY9-70" fmla="*/ 0 h 4817356"/>
              <a:gd name="connsiteX10-71" fmla="*/ 3994548 w 10696575"/>
              <a:gd name="connsiteY10-72" fmla="*/ 519661 h 4817356"/>
              <a:gd name="connsiteX0-73" fmla="*/ 6702027 w 10696575"/>
              <a:gd name="connsiteY0-74" fmla="*/ 0 h 4817356"/>
              <a:gd name="connsiteX1-75" fmla="*/ 10484226 w 10696575"/>
              <a:gd name="connsiteY1-76" fmla="*/ 0 h 4817356"/>
              <a:gd name="connsiteX2-77" fmla="*/ 10696575 w 10696575"/>
              <a:gd name="connsiteY2-78" fmla="*/ 212349 h 4817356"/>
              <a:gd name="connsiteX3-79" fmla="*/ 10696575 w 10696575"/>
              <a:gd name="connsiteY3-80" fmla="*/ 4605007 h 4817356"/>
              <a:gd name="connsiteX4-81" fmla="*/ 10484226 w 10696575"/>
              <a:gd name="connsiteY4-82" fmla="*/ 4817356 h 4817356"/>
              <a:gd name="connsiteX5-83" fmla="*/ 212349 w 10696575"/>
              <a:gd name="connsiteY5-84" fmla="*/ 4817356 h 4817356"/>
              <a:gd name="connsiteX6-85" fmla="*/ 0 w 10696575"/>
              <a:gd name="connsiteY6-86" fmla="*/ 4605007 h 4817356"/>
              <a:gd name="connsiteX7-87" fmla="*/ 0 w 10696575"/>
              <a:gd name="connsiteY7-88" fmla="*/ 212349 h 4817356"/>
              <a:gd name="connsiteX8-89" fmla="*/ 212349 w 10696575"/>
              <a:gd name="connsiteY8-90" fmla="*/ 0 h 4817356"/>
              <a:gd name="connsiteX9-91" fmla="*/ 3994548 w 10696575"/>
              <a:gd name="connsiteY9-92" fmla="*/ 0 h 48173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0696575" h="4817356">
                <a:moveTo>
                  <a:pt x="6702027" y="0"/>
                </a:moveTo>
                <a:lnTo>
                  <a:pt x="10484226" y="0"/>
                </a:lnTo>
                <a:cubicBezTo>
                  <a:pt x="10601503" y="0"/>
                  <a:pt x="10696575" y="95072"/>
                  <a:pt x="10696575" y="212349"/>
                </a:cubicBezTo>
                <a:lnTo>
                  <a:pt x="10696575" y="4605007"/>
                </a:lnTo>
                <a:cubicBezTo>
                  <a:pt x="10696575" y="4722284"/>
                  <a:pt x="10601503" y="4817356"/>
                  <a:pt x="10484226" y="4817356"/>
                </a:cubicBezTo>
                <a:lnTo>
                  <a:pt x="212349" y="4817356"/>
                </a:lnTo>
                <a:cubicBezTo>
                  <a:pt x="95072" y="4817356"/>
                  <a:pt x="0" y="4722284"/>
                  <a:pt x="0" y="4605007"/>
                </a:cubicBezTo>
                <a:lnTo>
                  <a:pt x="0" y="212349"/>
                </a:lnTo>
                <a:cubicBezTo>
                  <a:pt x="0" y="95072"/>
                  <a:pt x="95072" y="0"/>
                  <a:pt x="212349" y="0"/>
                </a:cubicBezTo>
                <a:lnTo>
                  <a:pt x="3994548" y="0"/>
                </a:lnTo>
              </a:path>
            </a:pathLst>
          </a:custGeom>
          <a:noFill/>
          <a:ln w="19050">
            <a:solidFill>
              <a:schemeClr val="accent1"/>
            </a:solidFill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960328" y="2767602"/>
            <a:ext cx="4572000" cy="121793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sz="7200" b="1" dirty="0">
                <a:solidFill>
                  <a:schemeClr val="tx2"/>
                </a:solidFill>
                <a:latin typeface="+mj-ea"/>
                <a:ea typeface="+mj-ea"/>
                <a:cs typeface="微软雅黑" panose="020B0503020204020204" pitchFamily="34" charset="-122"/>
              </a:rPr>
              <a:t>春日品鉴会</a:t>
            </a:r>
            <a:endParaRPr lang="zh-CN" sz="7200" b="1" dirty="0">
              <a:solidFill>
                <a:schemeClr val="tx2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476339" y="4052616"/>
            <a:ext cx="5470812" cy="2025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dist">
              <a:lnSpc>
                <a:spcPct val="110000"/>
              </a:lnSpc>
            </a:pPr>
            <a:r>
              <a:rPr lang="en-US" altLang="zh-CN" sz="1200" dirty="0">
                <a:solidFill>
                  <a:schemeClr val="tx2"/>
                </a:solidFill>
                <a:latin typeface="+mj-ea"/>
                <a:ea typeface="+mj-ea"/>
                <a:cs typeface="微软雅黑" panose="020B0503020204020204" pitchFamily="34" charset="-122"/>
              </a:rPr>
              <a:t>Spring tasting</a:t>
            </a:r>
            <a:endParaRPr lang="en-US" altLang="zh-CN" sz="1200" dirty="0">
              <a:solidFill>
                <a:schemeClr val="tx2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8620" y="337820"/>
            <a:ext cx="5573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宋式点茶</a:t>
            </a:r>
            <a:endParaRPr lang="zh-CN" altLang="en-US" sz="36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40005" y="408305"/>
            <a:ext cx="238125" cy="50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10895" y="1392555"/>
            <a:ext cx="10464800" cy="4438015"/>
            <a:chOff x="7690" y="4124"/>
            <a:chExt cx="6016" cy="2551"/>
          </a:xfrm>
        </p:grpSpPr>
        <p:pic>
          <p:nvPicPr>
            <p:cNvPr id="27" name="图片 1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690" y="4125"/>
              <a:ext cx="3820" cy="25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" name="图片 3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510" y="4124"/>
              <a:ext cx="2197" cy="255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ransition>
    <p:random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8620" y="337820"/>
            <a:ext cx="5573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花茶品鉴会</a:t>
            </a:r>
            <a:endParaRPr lang="zh-CN" altLang="en-US" sz="36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40005" y="408305"/>
            <a:ext cx="238125" cy="50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34365" y="1596390"/>
            <a:ext cx="10993120" cy="3664585"/>
            <a:chOff x="-1888" y="2513"/>
            <a:chExt cx="13602" cy="453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912" y="2513"/>
              <a:ext cx="6802" cy="4535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888" y="2513"/>
              <a:ext cx="6800" cy="4535"/>
            </a:xfrm>
            <a:prstGeom prst="rect">
              <a:avLst/>
            </a:prstGeom>
          </p:spPr>
        </p:pic>
      </p:grpSp>
    </p:spTree>
  </p:cSld>
  <p:clrMapOvr>
    <a:masterClrMapping/>
  </p:clrMapOvr>
  <p:transition>
    <p:random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8620" y="337820"/>
            <a:ext cx="5573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“</a:t>
            </a:r>
            <a:r>
              <a:rPr lang="zh-CN" altLang="en-US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啡</a:t>
            </a:r>
            <a:r>
              <a:rPr lang="en-US" altLang="zh-CN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”</a:t>
            </a:r>
            <a:r>
              <a:rPr lang="zh-CN" altLang="en-US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你莫属</a:t>
            </a:r>
            <a:r>
              <a:rPr lang="en-US" altLang="zh-CN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-</a:t>
            </a:r>
            <a:r>
              <a:rPr lang="zh-CN" altLang="en-US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咖啡沙龙</a:t>
            </a:r>
            <a:endParaRPr lang="zh-CN" altLang="en-US" sz="36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40005" y="408305"/>
            <a:ext cx="238125" cy="50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72160" y="1725930"/>
            <a:ext cx="10768330" cy="3716655"/>
            <a:chOff x="7348" y="3898"/>
            <a:chExt cx="8704" cy="3004"/>
          </a:xfrm>
        </p:grpSpPr>
        <p:pic>
          <p:nvPicPr>
            <p:cNvPr id="5" name="图片 9" descr="d3f91322fbbe32811b585e8b55576fb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348" y="3898"/>
              <a:ext cx="4504" cy="300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" name="图片 8" descr="9351a4f02435865eb261cda3210bfb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834" y="3898"/>
              <a:ext cx="2004" cy="300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7" name="图片 2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838" y="3898"/>
              <a:ext cx="2215" cy="3005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ransition>
    <p:random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973954" y="1244595"/>
            <a:ext cx="224536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dirty="0">
                <a:solidFill>
                  <a:schemeClr val="tx2"/>
                </a:solidFill>
                <a:cs typeface="微软雅黑" panose="020B0503020204020204" pitchFamily="34" charset="-122"/>
              </a:rPr>
              <a:t>Part 03</a:t>
            </a:r>
            <a:endParaRPr lang="en-US" sz="4800" dirty="0">
              <a:solidFill>
                <a:schemeClr val="tx2"/>
              </a:solidFill>
              <a:cs typeface="微软雅黑" panose="020B0503020204020204" pitchFamily="34" charset="-122"/>
            </a:endParaRPr>
          </a:p>
        </p:txBody>
      </p:sp>
      <p:sp>
        <p:nvSpPr>
          <p:cNvPr id="5" name="任意多边形: 形状 4"/>
          <p:cNvSpPr/>
          <p:nvPr/>
        </p:nvSpPr>
        <p:spPr>
          <a:xfrm>
            <a:off x="1864819" y="1829390"/>
            <a:ext cx="8462362" cy="3199220"/>
          </a:xfrm>
          <a:custGeom>
            <a:avLst/>
            <a:gdLst>
              <a:gd name="connsiteX0" fmla="*/ 212349 w 10696575"/>
              <a:gd name="connsiteY0" fmla="*/ 0 h 4817356"/>
              <a:gd name="connsiteX1" fmla="*/ 3994548 w 10696575"/>
              <a:gd name="connsiteY1" fmla="*/ 0 h 4817356"/>
              <a:gd name="connsiteX2" fmla="*/ 3994548 w 10696575"/>
              <a:gd name="connsiteY2" fmla="*/ 519661 h 4817356"/>
              <a:gd name="connsiteX3" fmla="*/ 6702027 w 10696575"/>
              <a:gd name="connsiteY3" fmla="*/ 519661 h 4817356"/>
              <a:gd name="connsiteX4" fmla="*/ 6702027 w 10696575"/>
              <a:gd name="connsiteY4" fmla="*/ 0 h 4817356"/>
              <a:gd name="connsiteX5" fmla="*/ 10484226 w 10696575"/>
              <a:gd name="connsiteY5" fmla="*/ 0 h 4817356"/>
              <a:gd name="connsiteX6" fmla="*/ 10696575 w 10696575"/>
              <a:gd name="connsiteY6" fmla="*/ 212349 h 4817356"/>
              <a:gd name="connsiteX7" fmla="*/ 10696575 w 10696575"/>
              <a:gd name="connsiteY7" fmla="*/ 4605007 h 4817356"/>
              <a:gd name="connsiteX8" fmla="*/ 10484226 w 10696575"/>
              <a:gd name="connsiteY8" fmla="*/ 4817356 h 4817356"/>
              <a:gd name="connsiteX9" fmla="*/ 212349 w 10696575"/>
              <a:gd name="connsiteY9" fmla="*/ 4817356 h 4817356"/>
              <a:gd name="connsiteX10" fmla="*/ 0 w 10696575"/>
              <a:gd name="connsiteY10" fmla="*/ 4605007 h 4817356"/>
              <a:gd name="connsiteX11" fmla="*/ 0 w 10696575"/>
              <a:gd name="connsiteY11" fmla="*/ 212349 h 4817356"/>
              <a:gd name="connsiteX12" fmla="*/ 212349 w 10696575"/>
              <a:gd name="connsiteY12" fmla="*/ 0 h 4817356"/>
              <a:gd name="connsiteX0-1" fmla="*/ 6702027 w 10696575"/>
              <a:gd name="connsiteY0-2" fmla="*/ 519661 h 4817356"/>
              <a:gd name="connsiteX1-3" fmla="*/ 6702027 w 10696575"/>
              <a:gd name="connsiteY1-4" fmla="*/ 0 h 4817356"/>
              <a:gd name="connsiteX2-5" fmla="*/ 10484226 w 10696575"/>
              <a:gd name="connsiteY2-6" fmla="*/ 0 h 4817356"/>
              <a:gd name="connsiteX3-7" fmla="*/ 10696575 w 10696575"/>
              <a:gd name="connsiteY3-8" fmla="*/ 212349 h 4817356"/>
              <a:gd name="connsiteX4-9" fmla="*/ 10696575 w 10696575"/>
              <a:gd name="connsiteY4-10" fmla="*/ 4605007 h 4817356"/>
              <a:gd name="connsiteX5-11" fmla="*/ 10484226 w 10696575"/>
              <a:gd name="connsiteY5-12" fmla="*/ 4817356 h 4817356"/>
              <a:gd name="connsiteX6-13" fmla="*/ 212349 w 10696575"/>
              <a:gd name="connsiteY6-14" fmla="*/ 4817356 h 4817356"/>
              <a:gd name="connsiteX7-15" fmla="*/ 0 w 10696575"/>
              <a:gd name="connsiteY7-16" fmla="*/ 4605007 h 4817356"/>
              <a:gd name="connsiteX8-17" fmla="*/ 0 w 10696575"/>
              <a:gd name="connsiteY8-18" fmla="*/ 212349 h 4817356"/>
              <a:gd name="connsiteX9-19" fmla="*/ 212349 w 10696575"/>
              <a:gd name="connsiteY9-20" fmla="*/ 0 h 4817356"/>
              <a:gd name="connsiteX10-21" fmla="*/ 3994548 w 10696575"/>
              <a:gd name="connsiteY10-22" fmla="*/ 0 h 4817356"/>
              <a:gd name="connsiteX11-23" fmla="*/ 3994548 w 10696575"/>
              <a:gd name="connsiteY11-24" fmla="*/ 519661 h 4817356"/>
              <a:gd name="connsiteX12-25" fmla="*/ 6793467 w 10696575"/>
              <a:gd name="connsiteY12-26" fmla="*/ 611101 h 4817356"/>
              <a:gd name="connsiteX0-27" fmla="*/ 6702027 w 10696575"/>
              <a:gd name="connsiteY0-28" fmla="*/ 519661 h 4817356"/>
              <a:gd name="connsiteX1-29" fmla="*/ 6702027 w 10696575"/>
              <a:gd name="connsiteY1-30" fmla="*/ 0 h 4817356"/>
              <a:gd name="connsiteX2-31" fmla="*/ 10484226 w 10696575"/>
              <a:gd name="connsiteY2-32" fmla="*/ 0 h 4817356"/>
              <a:gd name="connsiteX3-33" fmla="*/ 10696575 w 10696575"/>
              <a:gd name="connsiteY3-34" fmla="*/ 212349 h 4817356"/>
              <a:gd name="connsiteX4-35" fmla="*/ 10696575 w 10696575"/>
              <a:gd name="connsiteY4-36" fmla="*/ 4605007 h 4817356"/>
              <a:gd name="connsiteX5-37" fmla="*/ 10484226 w 10696575"/>
              <a:gd name="connsiteY5-38" fmla="*/ 4817356 h 4817356"/>
              <a:gd name="connsiteX6-39" fmla="*/ 212349 w 10696575"/>
              <a:gd name="connsiteY6-40" fmla="*/ 4817356 h 4817356"/>
              <a:gd name="connsiteX7-41" fmla="*/ 0 w 10696575"/>
              <a:gd name="connsiteY7-42" fmla="*/ 4605007 h 4817356"/>
              <a:gd name="connsiteX8-43" fmla="*/ 0 w 10696575"/>
              <a:gd name="connsiteY8-44" fmla="*/ 212349 h 4817356"/>
              <a:gd name="connsiteX9-45" fmla="*/ 212349 w 10696575"/>
              <a:gd name="connsiteY9-46" fmla="*/ 0 h 4817356"/>
              <a:gd name="connsiteX10-47" fmla="*/ 3994548 w 10696575"/>
              <a:gd name="connsiteY10-48" fmla="*/ 0 h 4817356"/>
              <a:gd name="connsiteX11-49" fmla="*/ 3994548 w 10696575"/>
              <a:gd name="connsiteY11-50" fmla="*/ 519661 h 4817356"/>
              <a:gd name="connsiteX0-51" fmla="*/ 6702027 w 10696575"/>
              <a:gd name="connsiteY0-52" fmla="*/ 0 h 4817356"/>
              <a:gd name="connsiteX1-53" fmla="*/ 10484226 w 10696575"/>
              <a:gd name="connsiteY1-54" fmla="*/ 0 h 4817356"/>
              <a:gd name="connsiteX2-55" fmla="*/ 10696575 w 10696575"/>
              <a:gd name="connsiteY2-56" fmla="*/ 212349 h 4817356"/>
              <a:gd name="connsiteX3-57" fmla="*/ 10696575 w 10696575"/>
              <a:gd name="connsiteY3-58" fmla="*/ 4605007 h 4817356"/>
              <a:gd name="connsiteX4-59" fmla="*/ 10484226 w 10696575"/>
              <a:gd name="connsiteY4-60" fmla="*/ 4817356 h 4817356"/>
              <a:gd name="connsiteX5-61" fmla="*/ 212349 w 10696575"/>
              <a:gd name="connsiteY5-62" fmla="*/ 4817356 h 4817356"/>
              <a:gd name="connsiteX6-63" fmla="*/ 0 w 10696575"/>
              <a:gd name="connsiteY6-64" fmla="*/ 4605007 h 4817356"/>
              <a:gd name="connsiteX7-65" fmla="*/ 0 w 10696575"/>
              <a:gd name="connsiteY7-66" fmla="*/ 212349 h 4817356"/>
              <a:gd name="connsiteX8-67" fmla="*/ 212349 w 10696575"/>
              <a:gd name="connsiteY8-68" fmla="*/ 0 h 4817356"/>
              <a:gd name="connsiteX9-69" fmla="*/ 3994548 w 10696575"/>
              <a:gd name="connsiteY9-70" fmla="*/ 0 h 4817356"/>
              <a:gd name="connsiteX10-71" fmla="*/ 3994548 w 10696575"/>
              <a:gd name="connsiteY10-72" fmla="*/ 519661 h 4817356"/>
              <a:gd name="connsiteX0-73" fmla="*/ 6702027 w 10696575"/>
              <a:gd name="connsiteY0-74" fmla="*/ 0 h 4817356"/>
              <a:gd name="connsiteX1-75" fmla="*/ 10484226 w 10696575"/>
              <a:gd name="connsiteY1-76" fmla="*/ 0 h 4817356"/>
              <a:gd name="connsiteX2-77" fmla="*/ 10696575 w 10696575"/>
              <a:gd name="connsiteY2-78" fmla="*/ 212349 h 4817356"/>
              <a:gd name="connsiteX3-79" fmla="*/ 10696575 w 10696575"/>
              <a:gd name="connsiteY3-80" fmla="*/ 4605007 h 4817356"/>
              <a:gd name="connsiteX4-81" fmla="*/ 10484226 w 10696575"/>
              <a:gd name="connsiteY4-82" fmla="*/ 4817356 h 4817356"/>
              <a:gd name="connsiteX5-83" fmla="*/ 212349 w 10696575"/>
              <a:gd name="connsiteY5-84" fmla="*/ 4817356 h 4817356"/>
              <a:gd name="connsiteX6-85" fmla="*/ 0 w 10696575"/>
              <a:gd name="connsiteY6-86" fmla="*/ 4605007 h 4817356"/>
              <a:gd name="connsiteX7-87" fmla="*/ 0 w 10696575"/>
              <a:gd name="connsiteY7-88" fmla="*/ 212349 h 4817356"/>
              <a:gd name="connsiteX8-89" fmla="*/ 212349 w 10696575"/>
              <a:gd name="connsiteY8-90" fmla="*/ 0 h 4817356"/>
              <a:gd name="connsiteX9-91" fmla="*/ 3994548 w 10696575"/>
              <a:gd name="connsiteY9-92" fmla="*/ 0 h 48173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0696575" h="4817356">
                <a:moveTo>
                  <a:pt x="6702027" y="0"/>
                </a:moveTo>
                <a:lnTo>
                  <a:pt x="10484226" y="0"/>
                </a:lnTo>
                <a:cubicBezTo>
                  <a:pt x="10601503" y="0"/>
                  <a:pt x="10696575" y="95072"/>
                  <a:pt x="10696575" y="212349"/>
                </a:cubicBezTo>
                <a:lnTo>
                  <a:pt x="10696575" y="4605007"/>
                </a:lnTo>
                <a:cubicBezTo>
                  <a:pt x="10696575" y="4722284"/>
                  <a:pt x="10601503" y="4817356"/>
                  <a:pt x="10484226" y="4817356"/>
                </a:cubicBezTo>
                <a:lnTo>
                  <a:pt x="212349" y="4817356"/>
                </a:lnTo>
                <a:cubicBezTo>
                  <a:pt x="95072" y="4817356"/>
                  <a:pt x="0" y="4722284"/>
                  <a:pt x="0" y="4605007"/>
                </a:cubicBezTo>
                <a:lnTo>
                  <a:pt x="0" y="212349"/>
                </a:lnTo>
                <a:cubicBezTo>
                  <a:pt x="0" y="95072"/>
                  <a:pt x="95072" y="0"/>
                  <a:pt x="212349" y="0"/>
                </a:cubicBezTo>
                <a:lnTo>
                  <a:pt x="3994548" y="0"/>
                </a:lnTo>
              </a:path>
            </a:pathLst>
          </a:custGeom>
          <a:noFill/>
          <a:ln w="19050">
            <a:solidFill>
              <a:schemeClr val="accent1"/>
            </a:solidFill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503128" y="2767602"/>
            <a:ext cx="5486400" cy="121793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7200" b="1" dirty="0">
                <a:solidFill>
                  <a:schemeClr val="tx2"/>
                </a:solidFill>
                <a:latin typeface="+mj-ea"/>
                <a:ea typeface="+mj-ea"/>
                <a:cs typeface="微软雅黑" panose="020B0503020204020204" pitchFamily="34" charset="-122"/>
              </a:rPr>
              <a:t>“</a:t>
            </a:r>
            <a:r>
              <a:rPr lang="zh-CN" altLang="en-US" sz="7200" b="1" dirty="0">
                <a:solidFill>
                  <a:schemeClr val="tx2"/>
                </a:solidFill>
                <a:latin typeface="+mj-ea"/>
                <a:ea typeface="+mj-ea"/>
                <a:cs typeface="微软雅黑" panose="020B0503020204020204" pitchFamily="34" charset="-122"/>
              </a:rPr>
              <a:t>宇粽</a:t>
            </a:r>
            <a:r>
              <a:rPr lang="en-US" altLang="zh-CN" sz="7200" b="1" dirty="0">
                <a:solidFill>
                  <a:schemeClr val="tx2"/>
                </a:solidFill>
                <a:latin typeface="+mj-ea"/>
                <a:ea typeface="+mj-ea"/>
                <a:cs typeface="微软雅黑" panose="020B0503020204020204" pitchFamily="34" charset="-122"/>
              </a:rPr>
              <a:t>”</a:t>
            </a:r>
            <a:r>
              <a:rPr lang="zh-CN" altLang="en-US" sz="7200" b="1" dirty="0">
                <a:solidFill>
                  <a:schemeClr val="tx2"/>
                </a:solidFill>
                <a:latin typeface="+mj-ea"/>
                <a:ea typeface="+mj-ea"/>
                <a:cs typeface="微软雅黑" panose="020B0503020204020204" pitchFamily="34" charset="-122"/>
              </a:rPr>
              <a:t>不同</a:t>
            </a:r>
            <a:endParaRPr lang="zh-CN" altLang="en-US" sz="7200" b="1" dirty="0">
              <a:solidFill>
                <a:schemeClr val="tx2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476339" y="4052616"/>
            <a:ext cx="5470812" cy="2025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dist">
              <a:lnSpc>
                <a:spcPct val="110000"/>
              </a:lnSpc>
            </a:pPr>
            <a:r>
              <a:rPr lang="en-US" altLang="zh-CN" sz="1200" dirty="0">
                <a:solidFill>
                  <a:schemeClr val="tx2"/>
                </a:solidFill>
                <a:latin typeface="+mj-ea"/>
                <a:ea typeface="+mj-ea"/>
                <a:cs typeface="微软雅黑" panose="020B0503020204020204" pitchFamily="34" charset="-122"/>
              </a:rPr>
              <a:t>Spring node</a:t>
            </a:r>
            <a:endParaRPr lang="en-US" altLang="zh-CN" sz="1200" dirty="0">
              <a:solidFill>
                <a:schemeClr val="tx2"/>
              </a:solidFill>
              <a:latin typeface="+mj-ea"/>
              <a:ea typeface="+mj-ea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10520206" y="6304067"/>
            <a:ext cx="136768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100" b="1" dirty="0">
                <a:solidFill>
                  <a:schemeClr val="accent1"/>
                </a:solidFill>
                <a:cs typeface="微软雅黑" panose="020B0503020204020204" pitchFamily="34" charset="-122"/>
              </a:rPr>
              <a:t>Design</a:t>
            </a:r>
            <a:r>
              <a:rPr lang="zh-CN" altLang="en-US" sz="1100" dirty="0">
                <a:solidFill>
                  <a:schemeClr val="accent1"/>
                </a:solidFill>
                <a:cs typeface="微软雅黑" panose="020B0503020204020204" pitchFamily="34" charset="-122"/>
              </a:rPr>
              <a:t>  Grey wind</a:t>
            </a:r>
            <a:endParaRPr lang="zh-CN" altLang="en-US" sz="1100" dirty="0">
              <a:solidFill>
                <a:schemeClr val="accent1"/>
              </a:solidFill>
              <a:cs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836795" y="657860"/>
            <a:ext cx="254698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活动思路</a:t>
            </a:r>
            <a:endParaRPr lang="zh-CN" altLang="en-US" sz="44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13510" y="1629410"/>
            <a:ext cx="9753600" cy="3993515"/>
          </a:xfrm>
          <a:prstGeom prst="rect">
            <a:avLst/>
          </a:prstGeom>
          <a:noFill/>
          <a:effectLst/>
        </p:spPr>
        <p:txBody>
          <a:bodyPr wrap="square" rtlCol="0">
            <a:noAutofit/>
          </a:bodyPr>
          <a:lstStyle/>
          <a:p>
            <a:pPr algn="l">
              <a:lnSpc>
                <a:spcPct val="200000"/>
              </a:lnSpc>
            </a:pPr>
            <a:r>
              <a:rPr dirty="0">
                <a:solidFill>
                  <a:srgbClr val="487A3C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华文仿宋" panose="02010600040101010101" charset="-122"/>
              </a:rPr>
              <a:t>活动思路：</a:t>
            </a:r>
            <a:endParaRPr dirty="0">
              <a:solidFill>
                <a:srgbClr val="487A3C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华文仿宋" panose="02010600040101010101" charset="-122"/>
            </a:endParaRPr>
          </a:p>
          <a:p>
            <a:pPr algn="l">
              <a:lnSpc>
                <a:spcPct val="200000"/>
              </a:lnSpc>
            </a:pPr>
            <a:r>
              <a:rPr dirty="0">
                <a:solidFill>
                  <a:srgbClr val="487A3C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华文仿宋" panose="02010600040101010101" charset="-122"/>
              </a:rPr>
              <a:t>端午节也将至，结合当下热门实事，</a:t>
            </a:r>
            <a:r>
              <a:rPr lang="en-US" altLang="zh-CN" dirty="0">
                <a:solidFill>
                  <a:srgbClr val="487A3C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华文仿宋" panose="02010600040101010101" charset="-122"/>
              </a:rPr>
              <a:t>2023</a:t>
            </a:r>
            <a:r>
              <a:rPr dirty="0">
                <a:solidFill>
                  <a:srgbClr val="487A3C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华文仿宋" panose="02010600040101010101" charset="-122"/>
              </a:rPr>
              <a:t>年神州十三“三人组”英雄回归，将端午与宇航员/航天等元素进行结合，将传统的端午节玩出创意的玩法，打造“宇粽”不同的活动，在感受中国文化魅力的同时，也能玩转流行热点。</a:t>
            </a:r>
            <a:endParaRPr dirty="0">
              <a:solidFill>
                <a:srgbClr val="487A3C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华文仿宋" panose="02010600040101010101" charset="-122"/>
            </a:endParaRPr>
          </a:p>
          <a:p>
            <a:pPr algn="l">
              <a:lnSpc>
                <a:spcPct val="200000"/>
              </a:lnSpc>
            </a:pPr>
            <a:r>
              <a:rPr dirty="0">
                <a:solidFill>
                  <a:srgbClr val="487A3C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华文仿宋" panose="02010600040101010101" charset="-122"/>
              </a:rPr>
              <a:t>一起“粽”游星辰大海！祝大家端午安康，万事如意～</a:t>
            </a:r>
            <a:endParaRPr dirty="0">
              <a:solidFill>
                <a:srgbClr val="487A3C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华文仿宋" panose="02010600040101010101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6231890" y="2267585"/>
            <a:ext cx="6048375" cy="2668270"/>
            <a:chOff x="9814" y="3571"/>
            <a:chExt cx="9525" cy="4202"/>
          </a:xfrm>
        </p:grpSpPr>
        <p:sp>
          <p:nvSpPr>
            <p:cNvPr id="16" name="矩形 15"/>
            <p:cNvSpPr/>
            <p:nvPr/>
          </p:nvSpPr>
          <p:spPr>
            <a:xfrm>
              <a:off x="9814" y="3571"/>
              <a:ext cx="9386" cy="3658"/>
            </a:xfrm>
            <a:prstGeom prst="rect">
              <a:avLst/>
            </a:prstGeom>
            <a:solidFill>
              <a:srgbClr val="92BF65"/>
            </a:solidFill>
            <a:ln w="63500">
              <a:solidFill>
                <a:srgbClr val="92BF65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0623" y="5691"/>
              <a:ext cx="8716" cy="2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000" b="1">
                  <a:solidFill>
                    <a:srgbClr val="C7D9DB"/>
                  </a:solidFill>
                </a:rPr>
                <a:t>端午互动篇</a:t>
              </a:r>
              <a:endParaRPr lang="zh-CN" altLang="en-US" sz="8000" b="1">
                <a:solidFill>
                  <a:srgbClr val="C7D9DB"/>
                </a:solidFill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6745605" y="2565400"/>
            <a:ext cx="201930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>
                <a:solidFill>
                  <a:schemeClr val="tx1">
                    <a:lumMod val="75000"/>
                    <a:lumOff val="25000"/>
                  </a:schemeClr>
                </a:solidFill>
                <a:latin typeface="幼圆" panose="02010509060101010101" charset="-122"/>
                <a:ea typeface="幼圆" panose="02010509060101010101" charset="-122"/>
              </a:rPr>
              <a:t>第一小节</a:t>
            </a:r>
            <a:endParaRPr lang="zh-CN" altLang="en-US" sz="3600" b="1">
              <a:solidFill>
                <a:schemeClr val="tx1">
                  <a:lumMod val="75000"/>
                  <a:lumOff val="25000"/>
                </a:schemeClr>
              </a:solidFill>
              <a:latin typeface="幼圆" panose="02010509060101010101" charset="-122"/>
              <a:ea typeface="幼圆" panose="02010509060101010101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426200" y="2624455"/>
            <a:ext cx="248285" cy="5270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0" y="2267585"/>
            <a:ext cx="6048000" cy="2407285"/>
          </a:xfrm>
          <a:prstGeom prst="rect">
            <a:avLst/>
          </a:prstGeom>
          <a:solidFill>
            <a:srgbClr val="92BF65"/>
          </a:solidFill>
          <a:ln w="63500">
            <a:solidFill>
              <a:srgbClr val="92BF65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t="21957" b="7846"/>
          <a:stretch>
            <a:fillRect/>
          </a:stretch>
        </p:blipFill>
        <p:spPr>
          <a:xfrm>
            <a:off x="24130" y="2267585"/>
            <a:ext cx="6000115" cy="2369185"/>
          </a:xfrm>
          <a:prstGeom prst="rect">
            <a:avLst/>
          </a:prstGeom>
        </p:spPr>
      </p:pic>
    </p:spTree>
  </p:cSld>
  <p:clrMapOvr>
    <a:masterClrMapping/>
  </p:clrMapOvr>
  <p:transition>
    <p:random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8620" y="337820"/>
            <a:ext cx="79857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宇粽不同，星球探秘合影区</a:t>
            </a:r>
            <a:endParaRPr sz="36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40005" y="408305"/>
            <a:ext cx="238125" cy="50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88340" y="1477010"/>
            <a:ext cx="10772140" cy="3905885"/>
            <a:chOff x="7483" y="3982"/>
            <a:chExt cx="7819" cy="2835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483" y="3983"/>
              <a:ext cx="4235" cy="28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718" y="3982"/>
              <a:ext cx="3585" cy="283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ransition>
    <p:random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8620" y="337820"/>
            <a:ext cx="79857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端午星空市集</a:t>
            </a:r>
            <a:endParaRPr sz="36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40005" y="408305"/>
            <a:ext cx="238125" cy="50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23240" y="1560830"/>
            <a:ext cx="11203940" cy="3736340"/>
            <a:chOff x="3407" y="3673"/>
            <a:chExt cx="8157" cy="272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407" y="3673"/>
              <a:ext cx="4121" cy="27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28" y="3673"/>
              <a:ext cx="4036" cy="272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ransition>
    <p:random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8620" y="337820"/>
            <a:ext cx="79857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粽情综艺（粽子沙包）</a:t>
            </a:r>
            <a:endParaRPr lang="zh-CN" altLang="en-US" sz="36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40005" y="408305"/>
            <a:ext cx="238125" cy="50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75030" y="1470025"/>
            <a:ext cx="10306050" cy="4159250"/>
            <a:chOff x="8212" y="3982"/>
            <a:chExt cx="7025" cy="2835"/>
          </a:xfrm>
        </p:grpSpPr>
        <p:pic>
          <p:nvPicPr>
            <p:cNvPr id="6" name="图片 4"/>
            <p:cNvPicPr>
              <a:picLocks noChangeAspect="1"/>
            </p:cNvPicPr>
            <p:nvPr/>
          </p:nvPicPr>
          <p:blipFill>
            <a:blip r:embed="rId1">
              <a:lum contrast="12000"/>
            </a:blip>
            <a:srcRect r="26442"/>
            <a:stretch>
              <a:fillRect/>
            </a:stretch>
          </p:blipFill>
          <p:spPr>
            <a:xfrm>
              <a:off x="8212" y="3983"/>
              <a:ext cx="2777" cy="283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7" name="图片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89" y="3982"/>
              <a:ext cx="4249" cy="2835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ransition>
    <p:random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8620" y="337820"/>
            <a:ext cx="79857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综艺满满（趣味钓粽子）</a:t>
            </a:r>
            <a:endParaRPr lang="zh-CN" altLang="en-US" sz="36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40005" y="408305"/>
            <a:ext cx="238125" cy="50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10235" y="1597025"/>
            <a:ext cx="10988675" cy="3664585"/>
            <a:chOff x="7561" y="4039"/>
            <a:chExt cx="8160" cy="2721"/>
          </a:xfrm>
        </p:grpSpPr>
        <p:pic>
          <p:nvPicPr>
            <p:cNvPr id="8" name="图片 1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561" y="4040"/>
              <a:ext cx="4078" cy="272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" name="图片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639" y="4039"/>
              <a:ext cx="4082" cy="272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ransition>
    <p:random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6231890" y="2267585"/>
            <a:ext cx="6048375" cy="2668270"/>
            <a:chOff x="9814" y="3571"/>
            <a:chExt cx="9525" cy="4202"/>
          </a:xfrm>
        </p:grpSpPr>
        <p:sp>
          <p:nvSpPr>
            <p:cNvPr id="16" name="矩形 15"/>
            <p:cNvSpPr/>
            <p:nvPr/>
          </p:nvSpPr>
          <p:spPr>
            <a:xfrm>
              <a:off x="9814" y="3571"/>
              <a:ext cx="9386" cy="3658"/>
            </a:xfrm>
            <a:prstGeom prst="rect">
              <a:avLst/>
            </a:prstGeom>
            <a:solidFill>
              <a:srgbClr val="92BF65"/>
            </a:solidFill>
            <a:ln w="63500">
              <a:solidFill>
                <a:srgbClr val="92BF65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0623" y="5691"/>
              <a:ext cx="8716" cy="2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000" b="1">
                  <a:solidFill>
                    <a:srgbClr val="C7D9DB"/>
                  </a:solidFill>
                </a:rPr>
                <a:t>端午手作篇</a:t>
              </a:r>
              <a:endParaRPr lang="zh-CN" altLang="en-US" sz="8000" b="1">
                <a:solidFill>
                  <a:srgbClr val="C7D9DB"/>
                </a:solidFill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6745605" y="2565400"/>
            <a:ext cx="201930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>
                <a:solidFill>
                  <a:schemeClr val="tx1">
                    <a:lumMod val="75000"/>
                    <a:lumOff val="25000"/>
                  </a:schemeClr>
                </a:solidFill>
                <a:latin typeface="幼圆" panose="02010509060101010101" charset="-122"/>
                <a:ea typeface="幼圆" panose="02010509060101010101" charset="-122"/>
              </a:rPr>
              <a:t>第二小节</a:t>
            </a:r>
            <a:endParaRPr lang="zh-CN" altLang="en-US" sz="3600" b="1">
              <a:solidFill>
                <a:schemeClr val="tx1">
                  <a:lumMod val="75000"/>
                  <a:lumOff val="25000"/>
                </a:schemeClr>
              </a:solidFill>
              <a:latin typeface="幼圆" panose="02010509060101010101" charset="-122"/>
              <a:ea typeface="幼圆" panose="02010509060101010101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426200" y="2624455"/>
            <a:ext cx="248285" cy="5270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0" y="2267585"/>
            <a:ext cx="6048000" cy="2407285"/>
          </a:xfrm>
          <a:prstGeom prst="rect">
            <a:avLst/>
          </a:prstGeom>
          <a:solidFill>
            <a:srgbClr val="92BF65"/>
          </a:solidFill>
          <a:ln w="63500">
            <a:solidFill>
              <a:srgbClr val="92BF65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t="21957" b="7846"/>
          <a:stretch>
            <a:fillRect/>
          </a:stretch>
        </p:blipFill>
        <p:spPr>
          <a:xfrm>
            <a:off x="24130" y="2267585"/>
            <a:ext cx="6000115" cy="2369185"/>
          </a:xfrm>
          <a:prstGeom prst="rect">
            <a:avLst/>
          </a:prstGeom>
        </p:spPr>
      </p:pic>
    </p:spTree>
  </p:cSld>
  <p:clrMapOvr>
    <a:masterClrMapping/>
  </p:clrMapOvr>
  <p:transition>
    <p:random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8620" y="337820"/>
            <a:ext cx="79857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祈福纳吉，端午安康（五花绳手作）</a:t>
            </a:r>
            <a:endParaRPr sz="36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40005" y="408305"/>
            <a:ext cx="238125" cy="50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79120" y="1613535"/>
            <a:ext cx="10813415" cy="3905885"/>
            <a:chOff x="7728" y="4124"/>
            <a:chExt cx="7063" cy="2551"/>
          </a:xfrm>
        </p:grpSpPr>
        <p:pic>
          <p:nvPicPr>
            <p:cNvPr id="51" name="图片 2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728" y="4125"/>
              <a:ext cx="3745" cy="25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0" name="图片 2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473" y="4124"/>
              <a:ext cx="3318" cy="255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ransition>
    <p:random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8620" y="337820"/>
            <a:ext cx="5573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“艾”意满满,</a:t>
            </a:r>
            <a:r>
              <a:rPr lang="zh-CN" altLang="en-US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端午安康</a:t>
            </a:r>
            <a:endParaRPr lang="zh-CN" altLang="en-US" sz="36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40005" y="408305"/>
            <a:ext cx="238125" cy="50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931545" y="1354455"/>
            <a:ext cx="10481945" cy="4811395"/>
            <a:chOff x="2950" y="2765"/>
            <a:chExt cx="6174" cy="283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950" y="2765"/>
              <a:ext cx="1890" cy="2835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40" y="2765"/>
              <a:ext cx="4284" cy="2835"/>
            </a:xfrm>
            <a:prstGeom prst="rect">
              <a:avLst/>
            </a:prstGeom>
          </p:spPr>
        </p:pic>
      </p:grpSp>
    </p:spTree>
  </p:cSld>
  <p:clrMapOvr>
    <a:masterClrMapping/>
  </p:clrMapOvr>
  <p:transition>
    <p:random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8620" y="337820"/>
            <a:ext cx="73196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这个端午有点甜（绿豆糕手作）</a:t>
            </a:r>
            <a:endParaRPr sz="36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40005" y="408305"/>
            <a:ext cx="238125" cy="50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87070" y="1746885"/>
            <a:ext cx="10798810" cy="3366135"/>
            <a:chOff x="7533" y="4124"/>
            <a:chExt cx="8184" cy="2551"/>
          </a:xfrm>
        </p:grpSpPr>
        <p:pic>
          <p:nvPicPr>
            <p:cNvPr id="48" name="图片 1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533" y="4125"/>
              <a:ext cx="4134" cy="25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9" name="图片 1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667" y="4124"/>
              <a:ext cx="4050" cy="255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ransition>
    <p:random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8620" y="337820"/>
            <a:ext cx="5573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粽情综意（粽子手作）</a:t>
            </a:r>
            <a:endParaRPr lang="zh-CN" sz="36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40005" y="408305"/>
            <a:ext cx="238125" cy="50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06450" y="1623695"/>
            <a:ext cx="10466070" cy="3482340"/>
            <a:chOff x="7687" y="4124"/>
            <a:chExt cx="7667" cy="2551"/>
          </a:xfrm>
        </p:grpSpPr>
        <p:pic>
          <p:nvPicPr>
            <p:cNvPr id="9" name="图片 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687" y="4125"/>
              <a:ext cx="3827" cy="25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图片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514" y="4124"/>
              <a:ext cx="3841" cy="255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ransition>
    <p:random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8620" y="337820"/>
            <a:ext cx="5573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粽情综意（冰星粽手作）</a:t>
            </a:r>
            <a:endParaRPr lang="zh-CN" sz="36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40005" y="408305"/>
            <a:ext cx="238125" cy="50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73735" y="1666875"/>
            <a:ext cx="10519410" cy="3927475"/>
            <a:chOff x="7911" y="4124"/>
            <a:chExt cx="6833" cy="2551"/>
          </a:xfrm>
        </p:grpSpPr>
        <p:pic>
          <p:nvPicPr>
            <p:cNvPr id="11" name="图片 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911" y="4125"/>
              <a:ext cx="3379" cy="25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图片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290" y="4124"/>
              <a:ext cx="3454" cy="255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ransition>
    <p:random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8620" y="337820"/>
            <a:ext cx="5573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粽香满满（粽子香囊手作）</a:t>
            </a:r>
            <a:endParaRPr lang="zh-CN" altLang="en-US" sz="36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40005" y="408305"/>
            <a:ext cx="238125" cy="50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066800" y="1364615"/>
            <a:ext cx="9613900" cy="4667250"/>
            <a:chOff x="8347" y="3982"/>
            <a:chExt cx="5840" cy="2835"/>
          </a:xfrm>
        </p:grpSpPr>
        <p:pic>
          <p:nvPicPr>
            <p:cNvPr id="12" name="图片 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8347" y="3983"/>
              <a:ext cx="2506" cy="28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图片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853" y="3982"/>
              <a:ext cx="3334" cy="283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ransition>
    <p:random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8620" y="337820"/>
            <a:ext cx="984885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“香”约端午，点亮美好（粽子香薰蜡烛手作）</a:t>
            </a:r>
            <a:endParaRPr sz="36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40005" y="408305"/>
            <a:ext cx="238125" cy="50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12165" y="1554480"/>
            <a:ext cx="10177145" cy="4170045"/>
            <a:chOff x="7813" y="3982"/>
            <a:chExt cx="6919" cy="2835"/>
          </a:xfrm>
        </p:grpSpPr>
        <p:pic>
          <p:nvPicPr>
            <p:cNvPr id="54" name="图片 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813" y="3983"/>
              <a:ext cx="3575" cy="28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" name="图片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388" y="3982"/>
              <a:ext cx="3344" cy="283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ransition>
    <p:random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8620" y="337820"/>
            <a:ext cx="113404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“香”飘端午，平安喜乐（端午祈福香薰石膏挂件手作）</a:t>
            </a:r>
            <a:endParaRPr sz="36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40005" y="408305"/>
            <a:ext cx="238125" cy="50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43915" y="1523365"/>
            <a:ext cx="10280650" cy="4460875"/>
            <a:chOff x="7695" y="3699"/>
            <a:chExt cx="7840" cy="3402"/>
          </a:xfrm>
        </p:grpSpPr>
        <p:pic>
          <p:nvPicPr>
            <p:cNvPr id="56" name="图片 10"/>
            <p:cNvPicPr>
              <a:picLocks noChangeAspect="1"/>
            </p:cNvPicPr>
            <p:nvPr/>
          </p:nvPicPr>
          <p:blipFill>
            <a:blip r:embed="rId1"/>
            <a:srcRect r="16667"/>
            <a:stretch>
              <a:fillRect/>
            </a:stretch>
          </p:blipFill>
          <p:spPr>
            <a:xfrm>
              <a:off x="7695" y="3699"/>
              <a:ext cx="3810" cy="34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图片 11"/>
            <p:cNvPicPr>
              <a:picLocks noChangeAspect="1"/>
            </p:cNvPicPr>
            <p:nvPr/>
          </p:nvPicPr>
          <p:blipFill>
            <a:blip r:embed="rId2"/>
            <a:srcRect l="11038"/>
            <a:stretch>
              <a:fillRect/>
            </a:stretch>
          </p:blipFill>
          <p:spPr>
            <a:xfrm>
              <a:off x="11505" y="3699"/>
              <a:ext cx="4030" cy="340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ransition>
    <p:random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8620" y="337820"/>
            <a:ext cx="103466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遨游星空，童享星梦（宇航员彩绘手作）</a:t>
            </a:r>
            <a:endParaRPr sz="36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40005" y="408305"/>
            <a:ext cx="238125" cy="50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38505" y="1560830"/>
            <a:ext cx="10295890" cy="3947795"/>
            <a:chOff x="7430" y="3841"/>
            <a:chExt cx="8132" cy="3118"/>
          </a:xfrm>
        </p:grpSpPr>
        <p:pic>
          <p:nvPicPr>
            <p:cNvPr id="25" name="图片 3"/>
            <p:cNvPicPr>
              <a:picLocks noChangeAspect="1"/>
            </p:cNvPicPr>
            <p:nvPr/>
          </p:nvPicPr>
          <p:blipFill>
            <a:blip r:embed="rId1"/>
            <a:srcRect l="6515"/>
            <a:stretch>
              <a:fillRect/>
            </a:stretch>
          </p:blipFill>
          <p:spPr>
            <a:xfrm>
              <a:off x="7430" y="3841"/>
              <a:ext cx="4340" cy="31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" name="图片 2"/>
            <p:cNvPicPr>
              <a:picLocks noChangeAspect="1"/>
            </p:cNvPicPr>
            <p:nvPr/>
          </p:nvPicPr>
          <p:blipFill>
            <a:blip r:embed="rId2"/>
            <a:srcRect l="16107"/>
            <a:stretch>
              <a:fillRect/>
            </a:stretch>
          </p:blipFill>
          <p:spPr>
            <a:xfrm>
              <a:off x="11770" y="3841"/>
              <a:ext cx="3792" cy="311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ransition>
    <p:random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8620" y="337820"/>
            <a:ext cx="108223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太空遨游，趣味潮玩（太空人铅笔盒手作）</a:t>
            </a:r>
            <a:endParaRPr sz="36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40005" y="408305"/>
            <a:ext cx="238125" cy="50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979170" y="1417320"/>
            <a:ext cx="10081895" cy="4499610"/>
            <a:chOff x="7826" y="3699"/>
            <a:chExt cx="7623" cy="3402"/>
          </a:xfrm>
        </p:grpSpPr>
        <p:pic>
          <p:nvPicPr>
            <p:cNvPr id="32" name="图片 32" descr="380cd8b3942c75321888ed4120e258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826" y="3699"/>
              <a:ext cx="3549" cy="3402"/>
            </a:xfrm>
            <a:prstGeom prst="rect">
              <a:avLst/>
            </a:prstGeom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375" y="3699"/>
              <a:ext cx="4074" cy="340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ransition>
    <p:random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8620" y="337820"/>
            <a:ext cx="94361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可穿式宇航服，探索航空梦</a:t>
            </a:r>
            <a:endParaRPr sz="36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40005" y="408305"/>
            <a:ext cx="238125" cy="50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137920" y="1342390"/>
            <a:ext cx="9383395" cy="4401185"/>
            <a:chOff x="8175" y="3982"/>
            <a:chExt cx="6044" cy="2835"/>
          </a:xfrm>
        </p:grpSpPr>
        <p:pic>
          <p:nvPicPr>
            <p:cNvPr id="27" name="图片 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8175" y="3983"/>
              <a:ext cx="2850" cy="28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" name="图片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025" y="3982"/>
              <a:ext cx="3194" cy="283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ransition>
    <p:random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8620" y="337820"/>
            <a:ext cx="5573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3600">
                <a:solidFill>
                  <a:srgbClr val="487A3C"/>
                </a:solidFill>
                <a:latin typeface="造字工房力黑（非商用）常规体" charset="-122"/>
                <a:ea typeface="造字工房力黑（非商用）常规体" charset="-122"/>
                <a:cs typeface="微软雅黑" panose="020B0503020204020204" pitchFamily="34" charset="-122"/>
              </a:rPr>
              <a:t>飞船考古，探索宇宙太空</a:t>
            </a:r>
            <a:endParaRPr sz="3600">
              <a:solidFill>
                <a:srgbClr val="487A3C"/>
              </a:solidFill>
              <a:latin typeface="造字工房力黑（非商用）常规体" charset="-122"/>
              <a:ea typeface="造字工房力黑（非商用）常规体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40005" y="408305"/>
            <a:ext cx="238125" cy="5040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026795" y="1565910"/>
            <a:ext cx="9932670" cy="4054475"/>
            <a:chOff x="7733" y="3983"/>
            <a:chExt cx="6943" cy="2834"/>
          </a:xfrm>
        </p:grpSpPr>
        <p:pic>
          <p:nvPicPr>
            <p:cNvPr id="36" name="图片 7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733" y="3983"/>
              <a:ext cx="3735" cy="28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468" y="3983"/>
              <a:ext cx="3209" cy="283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ransition>
    <p:random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117725" y="2436495"/>
            <a:ext cx="795591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dist">
              <a:buFont typeface="Arial" panose="020B0604020202020204" pitchFamily="34" charset="0"/>
              <a:buNone/>
            </a:pPr>
            <a:r>
              <a:rPr lang="en-US" altLang="zh-CN" sz="6000">
                <a:solidFill>
                  <a:srgbClr val="487A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锐字真言体免费商用" panose="02010600030101010101" charset="-122"/>
                <a:ea typeface="锐字真言体免费商用" panose="02010600030101010101" charset="-122"/>
                <a:cs typeface="微软雅黑" panose="020B0503020204020204" pitchFamily="34" charset="-122"/>
                <a:sym typeface="汉仪正圆-75W" panose="00020600040101010101" charset="-122"/>
              </a:rPr>
              <a:t>THANK YOU!</a:t>
            </a:r>
            <a:endParaRPr lang="en-US" altLang="zh-CN" sz="6000">
              <a:solidFill>
                <a:srgbClr val="487A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锐字真言体免费商用" panose="02010600030101010101" charset="-122"/>
              <a:ea typeface="锐字真言体免费商用" panose="02010600030101010101" charset="-122"/>
              <a:cs typeface="微软雅黑" panose="020B0503020204020204" pitchFamily="34" charset="-122"/>
              <a:sym typeface="汉仪正圆-75W" panose="00020600040101010101" charset="-122"/>
            </a:endParaRPr>
          </a:p>
        </p:txBody>
      </p:sp>
    </p:spTree>
  </p:cSld>
  <p:clrMapOvr>
    <a:masterClrMapping/>
  </p:clrMapOvr>
  <p:transition>
    <p:random/>
  </p:transition>
</p:sld>
</file>

<file path=ppt/tags/tag1.xml><?xml version="1.0" encoding="utf-8"?>
<p:tagLst xmlns:p="http://schemas.openxmlformats.org/presentationml/2006/main">
  <p:tag name="KSO_WPP_MARK_KEY" val="5cf30428-1cd6-443b-bc23-4e82af732ee7"/>
  <p:tag name="COMMONDATA" val="eyJoZGlkIjoiYTZmNjcyMWQ4NWZkZGVmNGIzZDY5ZmY0ODc1ODExYWEifQ=="/>
</p:tagLst>
</file>

<file path=ppt/theme/theme1.xml><?xml version="1.0" encoding="utf-8"?>
<a:theme xmlns:a="http://schemas.openxmlformats.org/drawingml/2006/main" name="基本版式">
  <a:themeElements>
    <a:clrScheme name="自定义 1">
      <a:dk1>
        <a:sysClr val="windowText" lastClr="000000"/>
      </a:dk1>
      <a:lt1>
        <a:srgbClr val="FFFFFF"/>
      </a:lt1>
      <a:dk2>
        <a:srgbClr val="33462E"/>
      </a:dk2>
      <a:lt2>
        <a:srgbClr val="BEBEBE"/>
      </a:lt2>
      <a:accent1>
        <a:srgbClr val="487A3C"/>
      </a:accent1>
      <a:accent2>
        <a:srgbClr val="B3E5E6"/>
      </a:accent2>
      <a:accent3>
        <a:srgbClr val="F9B407"/>
      </a:accent3>
      <a:accent4>
        <a:srgbClr val="CBE2B1"/>
      </a:accent4>
      <a:accent5>
        <a:srgbClr val="C490AA"/>
      </a:accent5>
      <a:accent6>
        <a:srgbClr val="6088CD"/>
      </a:accent6>
      <a:hlink>
        <a:srgbClr val="0563C1"/>
      </a:hlink>
      <a:folHlink>
        <a:srgbClr val="954F7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微软雅黑"/>
        <a:font script="Hebr" typeface="微软雅黑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微软雅黑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微软雅黑"/>
        <a:font script="Hebr" typeface="微软雅黑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微软雅黑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3022</Words>
  <PresentationFormat>宽屏</PresentationFormat>
  <Paragraphs>281</Paragraphs>
  <Slides>71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71</vt:i4>
      </vt:variant>
    </vt:vector>
  </HeadingPairs>
  <TitlesOfParts>
    <vt:vector size="88" baseType="lpstr">
      <vt:lpstr>Arial</vt:lpstr>
      <vt:lpstr>宋体</vt:lpstr>
      <vt:lpstr>Wingdings</vt:lpstr>
      <vt:lpstr>微软雅黑</vt:lpstr>
      <vt:lpstr>造字工房力黑（非商用）常规体</vt:lpstr>
      <vt:lpstr>黑体</vt:lpstr>
      <vt:lpstr>华文楷体</vt:lpstr>
      <vt:lpstr>幼圆</vt:lpstr>
      <vt:lpstr>Wingdings</vt:lpstr>
      <vt:lpstr>新宋体</vt:lpstr>
      <vt:lpstr>Arial Unicode MS</vt:lpstr>
      <vt:lpstr>等线</vt:lpstr>
      <vt:lpstr>华文仿宋</vt:lpstr>
      <vt:lpstr>锐字真言体免费商用</vt:lpstr>
      <vt:lpstr>汉仪正圆-75W</vt:lpstr>
      <vt:lpstr>Calibri</vt:lpstr>
      <vt:lpstr>基本版式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2014-12-24T03:19:00Z</dcterms:created>
  <dcterms:modified xsi:type="dcterms:W3CDTF">2023-02-26T14:30:08Z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2052-11.1.0.13703</vt:lpwstr>
  </property>
  <property fmtid="{D5CDD505-2E9C-101B-9397-08002B2CF9AE}" pid="3" name="NXPowerLiteLastOptimized">
    <vt:lpwstr>6171880</vt:lpwstr>
  </property>
  <property fmtid="{D5CDD505-2E9C-101B-9397-08002B2CF9AE}" pid="4" name="NXPowerLiteSettings">
    <vt:lpwstr>C700052003A000</vt:lpwstr>
  </property>
  <property fmtid="{D5CDD505-2E9C-101B-9397-08002B2CF9AE}" pid="5" name="NXPowerLiteVersion">
    <vt:lpwstr>D8.0.2</vt:lpwstr>
  </property>
  <property fmtid="{D5CDD505-2E9C-101B-9397-08002B2CF9AE}" pid="6" name="ICV">
    <vt:lpwstr>2D2831ACA1E74AD18825D18EFEE18C35</vt:lpwstr>
  </property>
</Properties>
</file>