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1" r:id="rId4"/>
    <p:sldMasterId id="2147483674" r:id="rId5"/>
  </p:sldMasterIdLst>
  <p:notesMasterIdLst>
    <p:notesMasterId r:id="rId7"/>
  </p:notesMasterIdLst>
  <p:sldIdLst>
    <p:sldId id="307" r:id="rId6"/>
    <p:sldId id="341" r:id="rId8"/>
    <p:sldId id="309" r:id="rId9"/>
    <p:sldId id="376" r:id="rId10"/>
    <p:sldId id="425" r:id="rId11"/>
    <p:sldId id="426" r:id="rId12"/>
    <p:sldId id="422" r:id="rId13"/>
    <p:sldId id="420" r:id="rId14"/>
    <p:sldId id="310" r:id="rId15"/>
    <p:sldId id="421" r:id="rId16"/>
    <p:sldId id="375" r:id="rId17"/>
    <p:sldId id="377" r:id="rId18"/>
    <p:sldId id="378" r:id="rId19"/>
    <p:sldId id="379" r:id="rId20"/>
    <p:sldId id="380" r:id="rId21"/>
    <p:sldId id="382" r:id="rId22"/>
    <p:sldId id="418" r:id="rId23"/>
    <p:sldId id="417" r:id="rId24"/>
    <p:sldId id="419" r:id="rId25"/>
    <p:sldId id="262" r:id="rId26"/>
    <p:sldId id="423" r:id="rId27"/>
    <p:sldId id="311" r:id="rId28"/>
    <p:sldId id="312" r:id="rId29"/>
    <p:sldId id="269" r:id="rId30"/>
    <p:sldId id="428" r:id="rId31"/>
    <p:sldId id="313" r:id="rId32"/>
    <p:sldId id="292" r:id="rId33"/>
    <p:sldId id="291" r:id="rId34"/>
    <p:sldId id="429" r:id="rId35"/>
    <p:sldId id="431" r:id="rId36"/>
    <p:sldId id="430" r:id="rId37"/>
    <p:sldId id="441" r:id="rId38"/>
    <p:sldId id="314" r:id="rId39"/>
    <p:sldId id="427" r:id="rId40"/>
    <p:sldId id="436" r:id="rId41"/>
    <p:sldId id="437" r:id="rId42"/>
    <p:sldId id="438" r:id="rId43"/>
    <p:sldId id="440" r:id="rId44"/>
    <p:sldId id="439" r:id="rId45"/>
    <p:sldId id="442" r:id="rId46"/>
  </p:sldIdLst>
  <p:sldSz cx="10080625" cy="6121400"/>
  <p:notesSz cx="6858000" cy="9144000"/>
  <p:custDataLst>
    <p:tags r:id="rId5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9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97D"/>
    <a:srgbClr val="62534B"/>
    <a:srgbClr val="007F00"/>
    <a:srgbClr val="FAE5C9"/>
    <a:srgbClr val="8C5D31"/>
    <a:srgbClr val="693C17"/>
    <a:srgbClr val="FADCC5"/>
    <a:srgbClr val="7B572D"/>
    <a:srgbClr val="46734F"/>
    <a:srgbClr val="B69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1" d="100"/>
          <a:sy n="141" d="100"/>
        </p:scale>
        <p:origin x="114" y="564"/>
      </p:cViewPr>
      <p:guideLst>
        <p:guide orient="horz" pos="1959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0" Type="http://schemas.openxmlformats.org/officeDocument/2006/relationships/tags" Target="tags/tag3.xml"/><Relationship Id="rId5" Type="http://schemas.openxmlformats.org/officeDocument/2006/relationships/slideMaster" Target="slideMasters/slideMaster4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8A72DA0-4EF2-4684-9337-50D55B6371B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87413" y="1143000"/>
            <a:ext cx="5083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42CC94A-9CC1-4F6C-87E0-879B8EC630C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96888" y="1431925"/>
            <a:ext cx="6364287" cy="3865563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Calibri" panose="020F0502020204030204" charset="0"/>
              </a:rPr>
            </a:fld>
            <a:endParaRPr lang="zh-CN" altLang="en-US" sz="1200" dirty="0">
              <a:solidFill>
                <a:srgbClr val="00000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96888" y="1431925"/>
            <a:ext cx="6364287" cy="3865563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Calibri" panose="020F0502020204030204" charset="0"/>
              </a:rPr>
            </a:fld>
            <a:endParaRPr lang="zh-CN" altLang="en-US" sz="1200" dirty="0">
              <a:solidFill>
                <a:srgbClr val="00000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96888" y="1431925"/>
            <a:ext cx="6364287" cy="3865563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86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Calibri" panose="020F0502020204030204" charset="0"/>
              </a:rPr>
            </a:fld>
            <a:endParaRPr lang="zh-CN" altLang="en-US" sz="1200" dirty="0">
              <a:solidFill>
                <a:srgbClr val="00000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6438" y="1279525"/>
            <a:ext cx="5689600" cy="34544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07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Calibri" panose="020F0502020204030204" charset="0"/>
              </a:rPr>
            </a:fld>
            <a:endParaRPr lang="zh-CN" altLang="en-US" sz="1200" dirty="0">
              <a:solidFill>
                <a:srgbClr val="00000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6438" y="1279525"/>
            <a:ext cx="5689600" cy="34544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48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Calibri" panose="020F0502020204030204" charset="0"/>
              </a:rPr>
            </a:fld>
            <a:endParaRPr lang="zh-CN" altLang="en-US" sz="1200" dirty="0">
              <a:solidFill>
                <a:srgbClr val="00000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06438" y="1279525"/>
            <a:ext cx="5689600" cy="3454400"/>
          </a:xfrm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Calibri" panose="020F0502020204030204" charset="0"/>
              </a:rPr>
            </a:fld>
            <a:endParaRPr lang="zh-CN" altLang="en-US" sz="1200" dirty="0">
              <a:solidFill>
                <a:srgbClr val="000000"/>
              </a:solidFill>
              <a:latin typeface="Calibri" panose="020F050202020403020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136525"/>
            <a:ext cx="7575550" cy="14271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650" y="1631950"/>
            <a:ext cx="8485188" cy="326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88CE7F9-2D71-4BD7-8B2C-30B0AB3EF90B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6925" y="3933825"/>
            <a:ext cx="8567738" cy="121602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96925" y="2593975"/>
            <a:ext cx="8567738" cy="13398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343D8E0-130E-4FCF-92E8-97DC56FBF021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136525"/>
            <a:ext cx="7575550" cy="14271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0" y="1631950"/>
            <a:ext cx="4165600" cy="32654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73650" y="1631950"/>
            <a:ext cx="4167188" cy="32654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AFDFADC-D3C8-4134-B38D-59F82AC3B35E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5" y="244475"/>
            <a:ext cx="9072563" cy="10207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4825" y="1370013"/>
            <a:ext cx="4452938" cy="5715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4825" y="1941513"/>
            <a:ext cx="4452938" cy="35274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21275" y="1370013"/>
            <a:ext cx="4456113" cy="5715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21275" y="1941513"/>
            <a:ext cx="4456113" cy="35274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80B0E68-4C1E-4BD0-A002-28D65520F3C6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136525"/>
            <a:ext cx="7575550" cy="14271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D7C2663-B1D2-48A7-9185-D8B5A47E9626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DE3F812-DD89-4CC2-8055-C23575B25067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825" y="244475"/>
            <a:ext cx="3316288" cy="10366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41763" y="244475"/>
            <a:ext cx="5635625" cy="52244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04825" y="1281113"/>
            <a:ext cx="3316288" cy="4187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0CAE1FF-CA44-4008-921A-8878D1C1993B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76438" y="4284663"/>
            <a:ext cx="6048375" cy="506412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976438" y="547688"/>
            <a:ext cx="6048375" cy="3671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76438" y="4791075"/>
            <a:ext cx="6048375" cy="717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A13BAAA-C56D-4893-9770-94FE0826BB69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136525"/>
            <a:ext cx="7575550" cy="14271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1631950"/>
            <a:ext cx="8485188" cy="32654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A1269D-C2A0-4384-8472-519C242DE894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19938" y="136525"/>
            <a:ext cx="2120900" cy="4760913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0" y="136525"/>
            <a:ext cx="6211888" cy="47609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7BF797D-AFD9-4E0D-8693-928CF386E909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136525"/>
            <a:ext cx="7575550" cy="14271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755650" y="1631950"/>
            <a:ext cx="8485188" cy="326548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1512888" y="5576888"/>
            <a:ext cx="2098675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919538" y="5576888"/>
            <a:ext cx="3192463" cy="407988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405688" y="5576888"/>
            <a:ext cx="2100263" cy="407988"/>
          </a:xfrm>
          <a:prstGeom prst="rect">
            <a:avLst/>
          </a:prstGeom>
        </p:spPr>
        <p:txBody>
          <a:bodyPr/>
          <a:lstStyle>
            <a:lvl1pPr eaLnBrk="1" hangingPunct="1">
              <a:defRPr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027E3B-ECD4-4D19-868C-0C93BE7B2863}" type="slidenum"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60078" y="1001813"/>
            <a:ext cx="7560469" cy="2131154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60078" y="3215152"/>
            <a:ext cx="7560469" cy="1477921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6285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8220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793" y="1526100"/>
            <a:ext cx="8694539" cy="2546332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7793" y="4096521"/>
            <a:ext cx="8694539" cy="1339056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6285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822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3043" y="1629539"/>
            <a:ext cx="4284266" cy="38839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03316" y="1629539"/>
            <a:ext cx="4284266" cy="38839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56" y="325908"/>
            <a:ext cx="8694539" cy="11831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81252" y="1587420"/>
            <a:ext cx="4029583" cy="735418"/>
          </a:xfrm>
        </p:spPr>
        <p:txBody>
          <a:bodyPr anchor="ctr" anchorCtr="0"/>
          <a:lstStyle>
            <a:lvl1pPr marL="0" indent="0">
              <a:buNone/>
              <a:defRPr sz="2315"/>
            </a:lvl1pPr>
            <a:lvl2pPr marL="377825" indent="0">
              <a:buNone/>
              <a:defRPr sz="1985"/>
            </a:lvl2pPr>
            <a:lvl3pPr marL="756285" indent="0">
              <a:buNone/>
              <a:defRPr sz="1655"/>
            </a:lvl3pPr>
            <a:lvl4pPr marL="1134110" indent="0">
              <a:buNone/>
              <a:defRPr sz="1490"/>
            </a:lvl4pPr>
            <a:lvl5pPr marL="1511935" indent="0">
              <a:buNone/>
              <a:defRPr sz="1490"/>
            </a:lvl5pPr>
            <a:lvl6pPr marL="1889760" indent="0">
              <a:buNone/>
              <a:defRPr sz="1490"/>
            </a:lvl6pPr>
            <a:lvl7pPr marL="2268220" indent="0">
              <a:buNone/>
              <a:defRPr sz="1490"/>
            </a:lvl7pPr>
            <a:lvl8pPr marL="2646045" indent="0">
              <a:buNone/>
              <a:defRPr sz="1490"/>
            </a:lvl8pPr>
            <a:lvl9pPr marL="3023870" indent="0">
              <a:buNone/>
              <a:defRPr sz="14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81252" y="2379097"/>
            <a:ext cx="4029583" cy="3145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73380" y="1587420"/>
            <a:ext cx="4049428" cy="735418"/>
          </a:xfrm>
        </p:spPr>
        <p:txBody>
          <a:bodyPr anchor="ctr" anchorCtr="0"/>
          <a:lstStyle>
            <a:lvl1pPr marL="0" indent="0">
              <a:buNone/>
              <a:defRPr sz="2315"/>
            </a:lvl1pPr>
            <a:lvl2pPr marL="377825" indent="0">
              <a:buNone/>
              <a:defRPr sz="1985"/>
            </a:lvl2pPr>
            <a:lvl3pPr marL="756285" indent="0">
              <a:buNone/>
              <a:defRPr sz="1655"/>
            </a:lvl3pPr>
            <a:lvl4pPr marL="1134110" indent="0">
              <a:buNone/>
              <a:defRPr sz="1490"/>
            </a:lvl4pPr>
            <a:lvl5pPr marL="1511935" indent="0">
              <a:buNone/>
              <a:defRPr sz="1490"/>
            </a:lvl5pPr>
            <a:lvl6pPr marL="1889760" indent="0">
              <a:buNone/>
              <a:defRPr sz="1490"/>
            </a:lvl6pPr>
            <a:lvl7pPr marL="2268220" indent="0">
              <a:buNone/>
              <a:defRPr sz="1490"/>
            </a:lvl7pPr>
            <a:lvl8pPr marL="2646045" indent="0">
              <a:buNone/>
              <a:defRPr sz="1490"/>
            </a:lvl8pPr>
            <a:lvl9pPr marL="3023870" indent="0">
              <a:buNone/>
              <a:defRPr sz="14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73380" y="2379097"/>
            <a:ext cx="4049428" cy="3145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56" y="408093"/>
            <a:ext cx="3444006" cy="1428327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85579" y="408094"/>
            <a:ext cx="5103316" cy="48234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6285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8220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pPr marL="0" marR="0" lvl="0" indent="0" algn="l" defTabSz="755650" rtl="0" eaLnBrk="1" fontAlgn="base" latinLnBrk="0" hangingPunct="1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64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4356" y="1836420"/>
            <a:ext cx="3444006" cy="3402195"/>
          </a:xfrm>
        </p:spPr>
        <p:txBody>
          <a:bodyPr/>
          <a:lstStyle>
            <a:lvl1pPr marL="0" indent="0">
              <a:buNone/>
              <a:defRPr sz="1655"/>
            </a:lvl1pPr>
            <a:lvl2pPr marL="377825" indent="0">
              <a:buNone/>
              <a:defRPr sz="1490"/>
            </a:lvl2pPr>
            <a:lvl3pPr marL="756285" indent="0">
              <a:buNone/>
              <a:defRPr sz="1325"/>
            </a:lvl3pPr>
            <a:lvl4pPr marL="1134110" indent="0">
              <a:buNone/>
              <a:defRPr sz="1160"/>
            </a:lvl4pPr>
            <a:lvl5pPr marL="1511935" indent="0">
              <a:buNone/>
              <a:defRPr sz="1160"/>
            </a:lvl5pPr>
            <a:lvl6pPr marL="1889760" indent="0">
              <a:buNone/>
              <a:defRPr sz="1160"/>
            </a:lvl6pPr>
            <a:lvl7pPr marL="2268220" indent="0">
              <a:buNone/>
              <a:defRPr sz="1160"/>
            </a:lvl7pPr>
            <a:lvl8pPr marL="2646045" indent="0">
              <a:buNone/>
              <a:defRPr sz="1160"/>
            </a:lvl8pPr>
            <a:lvl9pPr marL="3023870" indent="0">
              <a:buNone/>
              <a:defRPr sz="116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3947" y="325908"/>
            <a:ext cx="2173635" cy="518760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93043" y="325908"/>
            <a:ext cx="6394896" cy="518760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93043" y="325908"/>
            <a:ext cx="8694539" cy="51876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60078" y="1001813"/>
            <a:ext cx="7560469" cy="2131154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60078" y="3215152"/>
            <a:ext cx="7560469" cy="1477921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6285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8220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99E0F9D-7D48-4FFB-82C6-35DCF8F5E28D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DAF6595-62A6-4636-BE26-AF50B6FCC75E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99E0F9D-7D48-4FFB-82C6-35DCF8F5E28D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DAF6595-62A6-4636-BE26-AF50B6FCC75E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60078" y="1001813"/>
            <a:ext cx="7560469" cy="2131154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60078" y="3215152"/>
            <a:ext cx="7560469" cy="1477921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6285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8220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793" y="1526100"/>
            <a:ext cx="8694539" cy="2546332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7793" y="4096521"/>
            <a:ext cx="8694539" cy="1339056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6285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822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93043" y="1629539"/>
            <a:ext cx="4284266" cy="38839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03316" y="1629539"/>
            <a:ext cx="4284266" cy="38839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56" y="325908"/>
            <a:ext cx="8694539" cy="118318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81252" y="1587420"/>
            <a:ext cx="4029583" cy="735418"/>
          </a:xfrm>
        </p:spPr>
        <p:txBody>
          <a:bodyPr anchor="ctr" anchorCtr="0"/>
          <a:lstStyle>
            <a:lvl1pPr marL="0" indent="0">
              <a:buNone/>
              <a:defRPr sz="2315"/>
            </a:lvl1pPr>
            <a:lvl2pPr marL="377825" indent="0">
              <a:buNone/>
              <a:defRPr sz="1985"/>
            </a:lvl2pPr>
            <a:lvl3pPr marL="756285" indent="0">
              <a:buNone/>
              <a:defRPr sz="1655"/>
            </a:lvl3pPr>
            <a:lvl4pPr marL="1134110" indent="0">
              <a:buNone/>
              <a:defRPr sz="1490"/>
            </a:lvl4pPr>
            <a:lvl5pPr marL="1511935" indent="0">
              <a:buNone/>
              <a:defRPr sz="1490"/>
            </a:lvl5pPr>
            <a:lvl6pPr marL="1889760" indent="0">
              <a:buNone/>
              <a:defRPr sz="1490"/>
            </a:lvl6pPr>
            <a:lvl7pPr marL="2268220" indent="0">
              <a:buNone/>
              <a:defRPr sz="1490"/>
            </a:lvl7pPr>
            <a:lvl8pPr marL="2646045" indent="0">
              <a:buNone/>
              <a:defRPr sz="1490"/>
            </a:lvl8pPr>
            <a:lvl9pPr marL="3023870" indent="0">
              <a:buNone/>
              <a:defRPr sz="14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81252" y="2379097"/>
            <a:ext cx="4029583" cy="3145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173380" y="1587420"/>
            <a:ext cx="4049428" cy="735418"/>
          </a:xfrm>
        </p:spPr>
        <p:txBody>
          <a:bodyPr anchor="ctr" anchorCtr="0"/>
          <a:lstStyle>
            <a:lvl1pPr marL="0" indent="0">
              <a:buNone/>
              <a:defRPr sz="2315"/>
            </a:lvl1pPr>
            <a:lvl2pPr marL="377825" indent="0">
              <a:buNone/>
              <a:defRPr sz="1985"/>
            </a:lvl2pPr>
            <a:lvl3pPr marL="756285" indent="0">
              <a:buNone/>
              <a:defRPr sz="1655"/>
            </a:lvl3pPr>
            <a:lvl4pPr marL="1134110" indent="0">
              <a:buNone/>
              <a:defRPr sz="1490"/>
            </a:lvl4pPr>
            <a:lvl5pPr marL="1511935" indent="0">
              <a:buNone/>
              <a:defRPr sz="1490"/>
            </a:lvl5pPr>
            <a:lvl6pPr marL="1889760" indent="0">
              <a:buNone/>
              <a:defRPr sz="1490"/>
            </a:lvl6pPr>
            <a:lvl7pPr marL="2268220" indent="0">
              <a:buNone/>
              <a:defRPr sz="1490"/>
            </a:lvl7pPr>
            <a:lvl8pPr marL="2646045" indent="0">
              <a:buNone/>
              <a:defRPr sz="1490"/>
            </a:lvl8pPr>
            <a:lvl9pPr marL="3023870" indent="0">
              <a:buNone/>
              <a:defRPr sz="149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173380" y="2379097"/>
            <a:ext cx="4049428" cy="31457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4356" y="408093"/>
            <a:ext cx="3444006" cy="1428327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85579" y="408094"/>
            <a:ext cx="5103316" cy="48234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6285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8220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pPr marL="0" marR="0" lvl="0" indent="0" algn="l" defTabSz="755650" rtl="0" eaLnBrk="1" fontAlgn="base" latinLnBrk="0" hangingPunct="1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64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94356" y="1836420"/>
            <a:ext cx="3444006" cy="3402195"/>
          </a:xfrm>
        </p:spPr>
        <p:txBody>
          <a:bodyPr/>
          <a:lstStyle>
            <a:lvl1pPr marL="0" indent="0">
              <a:buNone/>
              <a:defRPr sz="1655"/>
            </a:lvl1pPr>
            <a:lvl2pPr marL="377825" indent="0">
              <a:buNone/>
              <a:defRPr sz="1490"/>
            </a:lvl2pPr>
            <a:lvl3pPr marL="756285" indent="0">
              <a:buNone/>
              <a:defRPr sz="1325"/>
            </a:lvl3pPr>
            <a:lvl4pPr marL="1134110" indent="0">
              <a:buNone/>
              <a:defRPr sz="1160"/>
            </a:lvl4pPr>
            <a:lvl5pPr marL="1511935" indent="0">
              <a:buNone/>
              <a:defRPr sz="1160"/>
            </a:lvl5pPr>
            <a:lvl6pPr marL="1889760" indent="0">
              <a:buNone/>
              <a:defRPr sz="1160"/>
            </a:lvl6pPr>
            <a:lvl7pPr marL="2268220" indent="0">
              <a:buNone/>
              <a:defRPr sz="1160"/>
            </a:lvl7pPr>
            <a:lvl8pPr marL="2646045" indent="0">
              <a:buNone/>
              <a:defRPr sz="1160"/>
            </a:lvl8pPr>
            <a:lvl9pPr marL="3023870" indent="0">
              <a:buNone/>
              <a:defRPr sz="116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13947" y="325908"/>
            <a:ext cx="2173635" cy="518760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93043" y="325908"/>
            <a:ext cx="6394896" cy="518760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93043" y="325908"/>
            <a:ext cx="8694539" cy="51876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1" Type="http://schemas.openxmlformats.org/officeDocument/2006/relationships/theme" Target="../theme/theme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73113" y="469900"/>
            <a:ext cx="8458200" cy="529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773113" y="469900"/>
            <a:ext cx="8458200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693738" y="325438"/>
            <a:ext cx="8693150" cy="11842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>
          <a:xfrm>
            <a:off x="693738" y="1628775"/>
            <a:ext cx="8693150" cy="38846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93738" y="5673725"/>
            <a:ext cx="226695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9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38513" y="5673725"/>
            <a:ext cx="340360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119938" y="5673725"/>
            <a:ext cx="226695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9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spd="slow" advTm="3000">
    <p:random/>
  </p:transition>
  <p:hf sldNum="0" hdr="0" ftr="0" dt="0"/>
  <p:txStyles>
    <p:titleStyle>
      <a:lvl1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89230" indent="-189230" algn="l" defTabSz="755650" rtl="0" fontAlgn="base">
        <a:lnSpc>
          <a:spcPct val="90000"/>
        </a:lnSpc>
        <a:spcBef>
          <a:spcPts val="825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700530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5275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00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28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822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693738" y="325438"/>
            <a:ext cx="8693150" cy="11842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>
          <a:xfrm>
            <a:off x="693738" y="1628775"/>
            <a:ext cx="8693150" cy="38846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93738" y="5673725"/>
            <a:ext cx="226695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9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99E0F9D-7D48-4FFB-82C6-35DCF8F5E28D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38513" y="5673725"/>
            <a:ext cx="340360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119938" y="5673725"/>
            <a:ext cx="226695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9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DAF6595-62A6-4636-BE26-AF50B6FCC75E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ransition spd="slow" advTm="3000">
    <p:random/>
  </p:transition>
  <p:hf sldNum="0" hdr="0" ftr="0" dt="0"/>
  <p:txStyles>
    <p:titleStyle>
      <a:lvl1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89230" indent="-189230" algn="l" defTabSz="755650" rtl="0" fontAlgn="base">
        <a:lnSpc>
          <a:spcPct val="90000"/>
        </a:lnSpc>
        <a:spcBef>
          <a:spcPts val="825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700530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5275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00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28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822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693738" y="325438"/>
            <a:ext cx="8693150" cy="11842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>
          <a:xfrm>
            <a:off x="693738" y="1628775"/>
            <a:ext cx="8693150" cy="38846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93738" y="5673725"/>
            <a:ext cx="226695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9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24249AF-6666-4E50-AADF-F056AE21D308}" type="datetimeFigureOut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38513" y="5673725"/>
            <a:ext cx="340360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119938" y="5673725"/>
            <a:ext cx="2266950" cy="325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99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AF7559-23DA-4002-B952-B2F1E596A9BD}" type="slidenum">
              <a:rPr kumimoji="0" lang="zh-CN" altLang="en-US" sz="99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</a:fld>
            <a:endParaRPr kumimoji="0" lang="zh-CN" altLang="en-US" sz="99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transition spd="slow" advTm="3000">
    <p:random/>
  </p:transition>
  <p:hf sldNum="0" hdr="0" ftr="0" dt="0"/>
  <p:txStyles>
    <p:titleStyle>
      <a:lvl1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755650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89230" indent="-189230" algn="l" defTabSz="755650" rtl="0" fontAlgn="base">
        <a:lnSpc>
          <a:spcPct val="90000"/>
        </a:lnSpc>
        <a:spcBef>
          <a:spcPts val="825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700530" indent="-189230" algn="l" defTabSz="755650" rtl="0" fontAlgn="base">
        <a:lnSpc>
          <a:spcPct val="90000"/>
        </a:lnSpc>
        <a:spcBef>
          <a:spcPts val="415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5275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00" indent="-189230" algn="l" defTabSz="75628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28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822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0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5.jpeg"/><Relationship Id="rId3" Type="http://schemas.openxmlformats.org/officeDocument/2006/relationships/tags" Target="../tags/tag2.xml"/><Relationship Id="rId2" Type="http://schemas.openxmlformats.org/officeDocument/2006/relationships/image" Target="../media/image24.jpeg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32.jpeg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jpeg"/><Relationship Id="rId1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jpeg"/><Relationship Id="rId1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30.png"/><Relationship Id="rId1" Type="http://schemas.openxmlformats.org/officeDocument/2006/relationships/image" Target="../media/image4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jpeg"/><Relationship Id="rId1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5.jpeg"/><Relationship Id="rId1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6.jpeg"/><Relationship Id="rId1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jpeg"/><Relationship Id="rId1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jpeg"/><Relationship Id="rId1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26630" y="1612900"/>
            <a:ext cx="1143000" cy="354584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3535" y="1582420"/>
            <a:ext cx="6786880" cy="3920490"/>
          </a:xfrm>
          <a:prstGeom prst="rect">
            <a:avLst/>
          </a:prstGeom>
          <a:noFill/>
          <a:ln w="111125" cmpd="thickThin">
            <a:solidFill>
              <a:schemeClr val="bg1"/>
            </a:solidFill>
            <a:prstDash val="solid"/>
          </a:ln>
          <a:effectLst>
            <a:glow rad="279400">
              <a:schemeClr val="accent6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 rot="21240000">
            <a:off x="219710" y="1659255"/>
            <a:ext cx="7080250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300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雅酷黑简" panose="00020600040101010101" charset="-122"/>
                <a:ea typeface="汉仪雅酷黑简" panose="00020600040101010101" charset="-122"/>
              </a:rPr>
              <a:t>潮玩青年</a:t>
            </a:r>
            <a:endParaRPr lang="zh-CN" altLang="zh-CN" sz="1300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zh-CN" sz="13000">
                <a:ln w="10160">
                  <a:solidFill>
                    <a:schemeClr val="accent6">
                      <a:lumMod val="50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雅酷黑简" panose="00020600040101010101" charset="-122"/>
                <a:ea typeface="汉仪雅酷黑简" panose="00020600040101010101" charset="-122"/>
              </a:rPr>
              <a:t>咖啡节</a:t>
            </a:r>
            <a:endParaRPr lang="zh-CN" altLang="zh-CN" sz="13000">
              <a:ln w="10160">
                <a:solidFill>
                  <a:schemeClr val="accent6">
                    <a:lumMod val="50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075680" y="88900"/>
            <a:ext cx="3829685" cy="5495925"/>
          </a:xfrm>
          <a:prstGeom prst="halfFrame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301865" y="1917700"/>
            <a:ext cx="1167765" cy="27571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04.29-05.04</a:t>
            </a:r>
            <a:endParaRPr lang="en-US" altLang="zh-CN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C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altLang="zh-C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西区广场</a:t>
            </a:r>
            <a:endParaRPr lang="en-US" altLang="zh-CN" sz="32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" y="88900"/>
            <a:ext cx="1223645" cy="12458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430" y="88900"/>
            <a:ext cx="4463415" cy="12465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936230" y="5346700"/>
            <a:ext cx="1585595" cy="62611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479030" y="5106035"/>
            <a:ext cx="180403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咖啡</a:t>
            </a:r>
            <a:endParaRPr lang="zh-CN" altLang="en-US" sz="5400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79990" cy="61150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35" y="23178"/>
            <a:ext cx="10080625" cy="6097588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430" y="2984500"/>
            <a:ext cx="10069830" cy="2362200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92605" y="821055"/>
            <a:ext cx="6496050" cy="193548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982913" y="1993900"/>
            <a:ext cx="523875" cy="511175"/>
          </a:xfrm>
          <a:prstGeom prst="rect">
            <a:avLst/>
          </a:prstGeom>
          <a:solidFill>
            <a:srgbClr val="B6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030538" y="2058988"/>
            <a:ext cx="622300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756285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85" kern="1200" cap="none" spc="0" normalizeH="0" baseline="0" noProof="0" dirty="0">
                <a:solidFill>
                  <a:prstClr val="black"/>
                </a:solidFill>
                <a:latin typeface="Century Gothic" panose="020B0502020202020204" pitchFamily="34" charset="0"/>
                <a:ea typeface="宋体" panose="02010600030101010101" pitchFamily="2" charset="-122"/>
                <a:cs typeface="+mn-cs"/>
              </a:rPr>
              <a:t>01</a:t>
            </a:r>
            <a:endParaRPr kumimoji="0" lang="zh-CN" altLang="en-US" sz="1985" kern="1200" cap="none" spc="0" normalizeH="0" baseline="0" noProof="0" dirty="0">
              <a:solidFill>
                <a:prstClr val="black"/>
              </a:solidFill>
              <a:latin typeface="Century Gothic" panose="020B0502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75200" y="1993900"/>
            <a:ext cx="522288" cy="511175"/>
          </a:xfrm>
          <a:prstGeom prst="rect">
            <a:avLst/>
          </a:prstGeom>
          <a:solidFill>
            <a:srgbClr val="B6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21238" y="2058988"/>
            <a:ext cx="622300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756285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85" kern="1200" cap="none" spc="0" normalizeH="0" baseline="0" noProof="0" dirty="0">
                <a:solidFill>
                  <a:prstClr val="black"/>
                </a:solidFill>
                <a:latin typeface="Century Gothic" panose="020B0502020202020204" pitchFamily="34" charset="0"/>
                <a:ea typeface="宋体" panose="02010600030101010101" pitchFamily="2" charset="-122"/>
                <a:cs typeface="+mn-cs"/>
              </a:rPr>
              <a:t>02</a:t>
            </a:r>
            <a:endParaRPr kumimoji="0" lang="zh-CN" altLang="en-US" sz="1985" kern="1200" cap="none" spc="0" normalizeH="0" baseline="0" noProof="0" dirty="0">
              <a:solidFill>
                <a:prstClr val="black"/>
              </a:solidFill>
              <a:latin typeface="Century Gothic" panose="020B0502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565900" y="1993900"/>
            <a:ext cx="523875" cy="511175"/>
          </a:xfrm>
          <a:prstGeom prst="rect">
            <a:avLst/>
          </a:prstGeom>
          <a:solidFill>
            <a:srgbClr val="B6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621463" y="2058988"/>
            <a:ext cx="622300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756285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985" kern="1200" cap="none" spc="0" normalizeH="0" baseline="0" noProof="0" dirty="0">
                <a:solidFill>
                  <a:prstClr val="black"/>
                </a:solidFill>
                <a:latin typeface="Century Gothic" panose="020B0502020202020204" pitchFamily="34" charset="0"/>
                <a:ea typeface="宋体" panose="02010600030101010101" pitchFamily="2" charset="-122"/>
                <a:cs typeface="+mn-cs"/>
              </a:rPr>
              <a:t>03</a:t>
            </a:r>
            <a:endParaRPr kumimoji="0" lang="zh-CN" altLang="en-US" sz="1985" kern="1200" cap="none" spc="0" normalizeH="0" baseline="0" noProof="0" dirty="0">
              <a:solidFill>
                <a:prstClr val="black"/>
              </a:solidFill>
              <a:latin typeface="Century Gothic" panose="020B0502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830830" y="3136900"/>
            <a:ext cx="736600" cy="2167255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 marR="0" defTabSz="756285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活动创意</a:t>
            </a:r>
            <a:endParaRPr kumimoji="0" lang="zh-CN" altLang="en-US" sz="3600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68165" y="1003300"/>
            <a:ext cx="13462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bg1"/>
                </a:solidFill>
              </a:rPr>
              <a:t>目录</a:t>
            </a:r>
            <a:endParaRPr lang="zh-CN" altLang="en-US" sz="4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72965" y="3136900"/>
            <a:ext cx="736600" cy="2167255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 marR="0" defTabSz="756285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活动内容</a:t>
            </a:r>
            <a:endParaRPr kumimoji="0" lang="zh-CN" altLang="en-US" sz="3600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63030" y="3136900"/>
            <a:ext cx="736600" cy="2167255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 marR="0" defTabSz="756285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n-cs"/>
              </a:rPr>
              <a:t>活动推广</a:t>
            </a:r>
            <a:endParaRPr kumimoji="0" lang="zh-CN" altLang="en-US" sz="3600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930" y="408305"/>
            <a:ext cx="9692640" cy="530352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0" y="12700"/>
            <a:ext cx="10043160" cy="6122035"/>
            <a:chOff x="594" y="428"/>
            <a:chExt cx="18009" cy="9834"/>
          </a:xfrm>
          <a:solidFill>
            <a:schemeClr val="tx1">
              <a:alpha val="38000"/>
            </a:schemeClr>
          </a:solidFill>
        </p:grpSpPr>
        <p:sp>
          <p:nvSpPr>
            <p:cNvPr id="12" name="矩形 11"/>
            <p:cNvSpPr/>
            <p:nvPr/>
          </p:nvSpPr>
          <p:spPr>
            <a:xfrm>
              <a:off x="596" y="537"/>
              <a:ext cx="18007" cy="97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7562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94" y="428"/>
              <a:ext cx="18007" cy="98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7562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01613" y="407988"/>
            <a:ext cx="9675813" cy="5303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632075" y="4443413"/>
            <a:ext cx="4829175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189230" indent="-189230" algn="l" defTabSz="755650" rtl="0" fontAlgn="base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705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88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70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53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+mn-ea"/>
              </a:rPr>
              <a:t>活动创意</a:t>
            </a:r>
            <a:endParaRPr lang="zh-CN" altLang="en-US" sz="3600" dirty="0">
              <a:solidFill>
                <a:srgbClr val="FFFFFF"/>
              </a:solidFill>
              <a:latin typeface="Century Gothic" panose="020B0502020202020204" pitchFamily="34" charset="0"/>
              <a:ea typeface="方正宋刻本秀楷简体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52838" y="1481138"/>
            <a:ext cx="2771775" cy="2771775"/>
          </a:xfrm>
          <a:custGeom>
            <a:avLst/>
            <a:gdLst/>
            <a:ahLst/>
            <a:cxnLst/>
            <a:rect l="l" t="t" r="r" b="b"/>
            <a:pathLst>
              <a:path w="3352800" h="3352800">
                <a:moveTo>
                  <a:pt x="1192580" y="1157086"/>
                </a:moveTo>
                <a:cubicBezTo>
                  <a:pt x="1247349" y="1157086"/>
                  <a:pt x="1299407" y="1175786"/>
                  <a:pt x="1348756" y="1213186"/>
                </a:cubicBezTo>
                <a:cubicBezTo>
                  <a:pt x="1398105" y="1250585"/>
                  <a:pt x="1436757" y="1309679"/>
                  <a:pt x="1464712" y="1390469"/>
                </a:cubicBezTo>
                <a:cubicBezTo>
                  <a:pt x="1492667" y="1471258"/>
                  <a:pt x="1506644" y="1575028"/>
                  <a:pt x="1506644" y="1701779"/>
                </a:cubicBezTo>
                <a:cubicBezTo>
                  <a:pt x="1506644" y="1827959"/>
                  <a:pt x="1490955" y="1935870"/>
                  <a:pt x="1459577" y="2025511"/>
                </a:cubicBezTo>
                <a:cubicBezTo>
                  <a:pt x="1434475" y="2099169"/>
                  <a:pt x="1397677" y="2154410"/>
                  <a:pt x="1349184" y="2191234"/>
                </a:cubicBezTo>
                <a:cubicBezTo>
                  <a:pt x="1300691" y="2228059"/>
                  <a:pt x="1248490" y="2246471"/>
                  <a:pt x="1192580" y="2246471"/>
                </a:cubicBezTo>
                <a:cubicBezTo>
                  <a:pt x="1137241" y="2246471"/>
                  <a:pt x="1084754" y="2227629"/>
                  <a:pt x="1035120" y="2189944"/>
                </a:cubicBezTo>
                <a:cubicBezTo>
                  <a:pt x="985486" y="2152259"/>
                  <a:pt x="947975" y="2097020"/>
                  <a:pt x="922587" y="2024227"/>
                </a:cubicBezTo>
                <a:cubicBezTo>
                  <a:pt x="897199" y="1951434"/>
                  <a:pt x="884506" y="1843951"/>
                  <a:pt x="884506" y="1701779"/>
                </a:cubicBezTo>
                <a:cubicBezTo>
                  <a:pt x="884506" y="1559036"/>
                  <a:pt x="897342" y="1451268"/>
                  <a:pt x="923015" y="1378475"/>
                </a:cubicBezTo>
                <a:cubicBezTo>
                  <a:pt x="948688" y="1305681"/>
                  <a:pt x="986056" y="1250585"/>
                  <a:pt x="1035120" y="1213186"/>
                </a:cubicBezTo>
                <a:cubicBezTo>
                  <a:pt x="1084183" y="1175786"/>
                  <a:pt x="1136670" y="1157086"/>
                  <a:pt x="1192580" y="1157086"/>
                </a:cubicBezTo>
                <a:close/>
                <a:moveTo>
                  <a:pt x="2005814" y="1069799"/>
                </a:moveTo>
                <a:lnTo>
                  <a:pt x="1930507" y="1193028"/>
                </a:lnTo>
                <a:lnTo>
                  <a:pt x="2128188" y="1193028"/>
                </a:lnTo>
                <a:lnTo>
                  <a:pt x="2128188" y="2328624"/>
                </a:lnTo>
                <a:lnTo>
                  <a:pt x="2253129" y="2328624"/>
                </a:lnTo>
                <a:lnTo>
                  <a:pt x="2253129" y="1069799"/>
                </a:lnTo>
                <a:close/>
                <a:moveTo>
                  <a:pt x="1188301" y="1038135"/>
                </a:moveTo>
                <a:cubicBezTo>
                  <a:pt x="1107859" y="1038135"/>
                  <a:pt x="1035120" y="1061526"/>
                  <a:pt x="970082" y="1108308"/>
                </a:cubicBezTo>
                <a:cubicBezTo>
                  <a:pt x="905044" y="1155090"/>
                  <a:pt x="854697" y="1223836"/>
                  <a:pt x="819040" y="1314547"/>
                </a:cubicBezTo>
                <a:cubicBezTo>
                  <a:pt x="783383" y="1405257"/>
                  <a:pt x="765555" y="1533622"/>
                  <a:pt x="765555" y="1699639"/>
                </a:cubicBezTo>
                <a:cubicBezTo>
                  <a:pt x="765555" y="1864516"/>
                  <a:pt x="783668" y="1992738"/>
                  <a:pt x="819896" y="2084304"/>
                </a:cubicBezTo>
                <a:cubicBezTo>
                  <a:pt x="856123" y="2175871"/>
                  <a:pt x="906470" y="2244760"/>
                  <a:pt x="970938" y="2290971"/>
                </a:cubicBezTo>
                <a:cubicBezTo>
                  <a:pt x="1035405" y="2337182"/>
                  <a:pt x="1107859" y="2360287"/>
                  <a:pt x="1188301" y="2360287"/>
                </a:cubicBezTo>
                <a:cubicBezTo>
                  <a:pt x="1269884" y="2360287"/>
                  <a:pt x="1344050" y="2336469"/>
                  <a:pt x="1410799" y="2288831"/>
                </a:cubicBezTo>
                <a:cubicBezTo>
                  <a:pt x="1477548" y="2241194"/>
                  <a:pt x="1529893" y="2170593"/>
                  <a:pt x="1567831" y="2077030"/>
                </a:cubicBezTo>
                <a:cubicBezTo>
                  <a:pt x="1605770" y="1983467"/>
                  <a:pt x="1624739" y="1857670"/>
                  <a:pt x="1624739" y="1699639"/>
                </a:cubicBezTo>
                <a:cubicBezTo>
                  <a:pt x="1624739" y="1541038"/>
                  <a:pt x="1605485" y="1414671"/>
                  <a:pt x="1566976" y="1320537"/>
                </a:cubicBezTo>
                <a:cubicBezTo>
                  <a:pt x="1528466" y="1226403"/>
                  <a:pt x="1476122" y="1155803"/>
                  <a:pt x="1409943" y="1108736"/>
                </a:cubicBezTo>
                <a:cubicBezTo>
                  <a:pt x="1343764" y="1061669"/>
                  <a:pt x="1269884" y="1038135"/>
                  <a:pt x="1188301" y="1038135"/>
                </a:cubicBezTo>
                <a:close/>
                <a:moveTo>
                  <a:pt x="1676400" y="0"/>
                </a:moveTo>
                <a:cubicBezTo>
                  <a:pt x="2602250" y="0"/>
                  <a:pt x="3352800" y="750550"/>
                  <a:pt x="3352800" y="1676400"/>
                </a:cubicBezTo>
                <a:cubicBezTo>
                  <a:pt x="3352800" y="2602250"/>
                  <a:pt x="2602250" y="3352800"/>
                  <a:pt x="1676400" y="3352800"/>
                </a:cubicBezTo>
                <a:cubicBezTo>
                  <a:pt x="750550" y="3352800"/>
                  <a:pt x="0" y="2602250"/>
                  <a:pt x="0" y="1676400"/>
                </a:cubicBezTo>
                <a:cubicBezTo>
                  <a:pt x="0" y="750550"/>
                  <a:pt x="750550" y="0"/>
                  <a:pt x="167640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ffectLst/>
        </p:spPr>
        <p:txBody>
          <a:bodyPr lIns="75605" tIns="37802" rIns="75605" bIns="37802"/>
          <a:lstStyle/>
          <a:p>
            <a:pPr marR="0" defTabSz="756285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410" kern="1200" cap="none" spc="0" normalizeH="0" baseline="0" noProof="0">
              <a:solidFill>
                <a:prstClr val="black"/>
              </a:solidFill>
              <a:latin typeface="Century Gothic" panose="020B0502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64" grpId="0"/>
      <p:bldP spid="6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65735"/>
            <a:ext cx="10118725" cy="6130925"/>
          </a:xfrm>
          <a:prstGeom prst="rect">
            <a:avLst/>
          </a:prstGeom>
          <a:solidFill>
            <a:srgbClr val="693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r>
              <a:rPr lang="zh-CN" altLang="en-US" sz="3600" b="1" u="sng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008000"/>
                </a:highlight>
                <a:latin typeface="汉仪粗黑简" panose="02010600000101010101" charset="-122"/>
                <a:ea typeface="汉仪粗黑简" panose="02010600000101010101" charset="-122"/>
              </a:rPr>
              <a:t>背景策略</a:t>
            </a:r>
            <a:endParaRPr lang="zh-CN" altLang="en-US" sz="3600" b="1" u="sng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近几年我国咖啡消费市场增长十分快，据《中国现磨咖啡市场行业发展趋势白皮书》显示：我国咖啡消费年平均增长率达15%，远高于全球市场2%的增长率。这几年网络上也出现了很多火热的咖啡话题，星巴克氛围组、上海人均咖啡消费量每年约25杯，将近1000万人的核心消费人群年均消费50杯以上，而全国人均只有五六杯。上海在咖啡消费规模、咖啡门店数量、咖啡产业发展等方面都位居全国首位。据数据显示，上海咖啡店总量超过7000家，数量远超纽约、伦敦、东京等地，是全球咖啡馆最多的城市。其中，精品咖啡或独立咖啡馆多达55.8%，在这个面积6300多平方公里的土地上，平均每平方公里有1.26家咖啡店。上海是整个中国咖啡产业中最为重要的消费市场，也是中国咖啡行业的创新之地。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6" name="图片 15" descr="千库网_手绘咖啡杯广告素材_元素编号125350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085" y="3328670"/>
            <a:ext cx="7950835" cy="29464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9525"/>
            <a:ext cx="10118725" cy="1295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68630" y="-146050"/>
            <a:ext cx="32111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>
                <a:latin typeface="汉仪雅酷黑简" panose="00020600040101010101" charset="-122"/>
                <a:ea typeface="汉仪雅酷黑简" panose="00020600040101010101" charset="-122"/>
              </a:rPr>
              <a:t>咖啡</a:t>
            </a:r>
            <a:endParaRPr lang="zh-CN" altLang="en-US" sz="9600"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87713" y="38735"/>
            <a:ext cx="658812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u="sng">
                <a:ln w="1016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008000"/>
                </a:highlight>
                <a:latin typeface="汉仪粗黑简" panose="02010600000101010101" charset="-122"/>
                <a:ea typeface="汉仪粗黑简" panose="02010600000101010101" charset="-122"/>
              </a:rPr>
              <a:t>潮玩青年咖啡节</a:t>
            </a:r>
            <a:endParaRPr lang="zh-CN" altLang="en-US" sz="7200" b="1" u="sng">
              <a:ln w="1016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</p:txBody>
      </p:sp>
    </p:spTree>
  </p:cSld>
  <p:clrMapOvr>
    <a:masterClrMapping/>
  </p:clrMapOvr>
  <p:transition spd="slow" advTm="3000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65735"/>
            <a:ext cx="10118725" cy="6130925"/>
          </a:xfrm>
          <a:prstGeom prst="rect">
            <a:avLst/>
          </a:prstGeom>
          <a:solidFill>
            <a:srgbClr val="007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r>
              <a:rPr lang="zh-CN" altLang="en-US" sz="3600" b="1" u="sng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008000"/>
                </a:highlight>
                <a:latin typeface="汉仪粗黑简" panose="02010600000101010101" charset="-122"/>
                <a:ea typeface="汉仪粗黑简" panose="02010600000101010101" charset="-122"/>
              </a:rPr>
              <a:t>活动立意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以</a:t>
            </a:r>
            <a:r>
              <a:rPr lang="zh-CN" altLang="en-US" sz="240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“讲中国故事、传中华文化、促国际交流”</a:t>
            </a: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为核心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以</a:t>
            </a:r>
            <a:r>
              <a:rPr lang="zh-CN" altLang="en-US" sz="28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“文化+”</a:t>
            </a: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为底色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依托</a:t>
            </a:r>
            <a:r>
              <a:rPr lang="zh-CN" altLang="en-US" sz="360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汉仪雅酷黑简" panose="00020600040101010101" charset="-122"/>
                <a:ea typeface="汉仪雅酷黑简" panose="00020600040101010101" charset="-122"/>
              </a:rPr>
              <a:t>咖啡符号</a:t>
            </a: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讲述</a:t>
            </a:r>
            <a:r>
              <a:rPr lang="zh-CN" altLang="en-US" sz="2800" b="1" i="1" u="sng">
                <a:ln w="9525">
                  <a:solidFill>
                    <a:srgbClr val="B69B77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中国青年的特色生活方式</a:t>
            </a:r>
            <a:endParaRPr lang="zh-CN" altLang="en-US" sz="2800" b="1" i="1" u="sng">
              <a:ln w="9525">
                <a:solidFill>
                  <a:srgbClr val="B69B77"/>
                </a:solidFill>
                <a:prstDash val="solid"/>
              </a:ln>
              <a:solidFill>
                <a:srgbClr val="92D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通过地方街区特色打造潮流咖啡文化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最大程度展现多元咖啡文化碰撞的新概念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与以往的传统咖啡市集形成差异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展现</a:t>
            </a:r>
            <a:r>
              <a:rPr lang="zh-CN" altLang="en-US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“z时代”</a:t>
            </a:r>
            <a:r>
              <a:rPr lang="zh-CN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背景下咖啡的无限可能</a:t>
            </a:r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-9525"/>
            <a:ext cx="10118725" cy="1295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68630" y="-146050"/>
            <a:ext cx="32111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>
                <a:latin typeface="汉仪雅酷黑简" panose="00020600040101010101" charset="-122"/>
                <a:ea typeface="汉仪雅酷黑简" panose="00020600040101010101" charset="-122"/>
              </a:rPr>
              <a:t>咖啡</a:t>
            </a:r>
            <a:endParaRPr lang="zh-CN" altLang="en-US" sz="9600"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87713" y="38735"/>
            <a:ext cx="658812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u="sng">
                <a:ln w="1016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008000"/>
                </a:highlight>
                <a:latin typeface="汉仪粗黑简" panose="02010600000101010101" charset="-122"/>
                <a:ea typeface="汉仪粗黑简" panose="02010600000101010101" charset="-122"/>
              </a:rPr>
              <a:t>潮玩青年咖啡节</a:t>
            </a:r>
            <a:endParaRPr lang="zh-CN" altLang="en-US" sz="7200" b="1" u="sng">
              <a:ln w="1016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</p:txBody>
      </p:sp>
      <p:pic>
        <p:nvPicPr>
          <p:cNvPr id="2" name="图片 1" descr="千库网_两颗深色线稿咖啡豆_元素编号132625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220000">
            <a:off x="14605" y="3749040"/>
            <a:ext cx="2463165" cy="2463165"/>
          </a:xfrm>
          <a:prstGeom prst="rect">
            <a:avLst/>
          </a:prstGeom>
        </p:spPr>
      </p:pic>
      <p:pic>
        <p:nvPicPr>
          <p:cNvPr id="3" name="图片 2" descr="千库网_手绘珍珠奶茶_元素编号130092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80000">
            <a:off x="7847965" y="3963670"/>
            <a:ext cx="2178050" cy="217805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65735"/>
            <a:ext cx="10118725" cy="61309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r>
              <a:rPr lang="zh-CN" altLang="en-US" sz="3600" b="1" u="sng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008000"/>
                </a:highlight>
                <a:latin typeface="汉仪粗黑简" panose="02010600000101010101" charset="-122"/>
                <a:ea typeface="汉仪粗黑简" panose="02010600000101010101" charset="-122"/>
              </a:rPr>
              <a:t>活动目的</a:t>
            </a:r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endParaRPr lang="zh-CN" altLang="en-US" sz="3600" b="1" u="sng">
              <a:ln w="9525">
                <a:solidFill>
                  <a:schemeClr val="tx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  <a:p>
            <a:pPr algn="l"/>
            <a:r>
              <a: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通过“文化+消费”的属性</a:t>
            </a:r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目的一：引领新消费的“咖青年”群体</a:t>
            </a:r>
            <a:endParaRPr lang="zh-CN" altLang="en-US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目的二：打造新时代的时尚潮流新咖啡文化</a:t>
            </a:r>
            <a:endParaRPr lang="zh-CN" altLang="en-US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目的三：促进更多用户养成喝咖啡的消费习惯</a:t>
            </a:r>
            <a:endParaRPr lang="zh-CN" altLang="en-US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目的四：</a:t>
            </a:r>
            <a:r>
              <a:rPr lang="zh-CN" altLang="en-US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带动整体的咖啡消费与其他配套消费场景</a:t>
            </a:r>
            <a:endParaRPr lang="zh-CN" altLang="en-US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目的五：</a:t>
            </a:r>
            <a:r>
              <a:rPr lang="zh-CN" altLang="en-US" b="1" u="sng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推进国际消费中心建设</a:t>
            </a:r>
            <a:endParaRPr lang="zh-CN" altLang="en-US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l"/>
            <a:endParaRPr lang="zh-CN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-9525"/>
            <a:ext cx="10118725" cy="1295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68630" y="-146050"/>
            <a:ext cx="32111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>
                <a:latin typeface="汉仪雅酷黑简" panose="00020600040101010101" charset="-122"/>
                <a:ea typeface="汉仪雅酷黑简" panose="00020600040101010101" charset="-122"/>
              </a:rPr>
              <a:t>咖啡</a:t>
            </a:r>
            <a:endParaRPr lang="zh-CN" altLang="en-US" sz="9600"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87713" y="38735"/>
            <a:ext cx="658812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 u="sng">
                <a:ln w="1016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008000"/>
                </a:highlight>
                <a:latin typeface="汉仪粗黑简" panose="02010600000101010101" charset="-122"/>
                <a:ea typeface="汉仪粗黑简" panose="02010600000101010101" charset="-122"/>
              </a:rPr>
              <a:t>潮玩青年咖啡节</a:t>
            </a:r>
            <a:endParaRPr lang="zh-CN" altLang="en-US" sz="7200" b="1" u="sng">
              <a:ln w="1016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008000"/>
              </a:highlight>
              <a:latin typeface="汉仪粗黑简" panose="02010600000101010101" charset="-122"/>
              <a:ea typeface="汉仪粗黑简" panose="02010600000101010101" charset="-122"/>
            </a:endParaRPr>
          </a:p>
        </p:txBody>
      </p:sp>
      <p:pic>
        <p:nvPicPr>
          <p:cNvPr id="4" name="图片 3" descr="千库网_咖啡厅棕色桌椅_元素编号130120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6830" y="1384300"/>
            <a:ext cx="4658360" cy="465836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 advTm="3000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40030" y="393700"/>
            <a:ext cx="5636895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在五一怎么玩？</a:t>
            </a:r>
            <a:endParaRPr lang="zh-CN" altLang="en-US" sz="3200" i="1">
              <a:solidFill>
                <a:schemeClr val="bg1"/>
              </a:solidFill>
              <a:highlight>
                <a:srgbClr val="008000"/>
              </a:highlight>
              <a:latin typeface="汉仪雅酷黑简" panose="00020600040101010101" charset="-122"/>
              <a:ea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在宇宙潮流中心</a:t>
            </a:r>
            <a:r>
              <a:rPr lang="zh-CN" altLang="en-US" sz="3200" i="1" u="sng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喝咖啡吃面包</a:t>
            </a:r>
            <a:endParaRPr lang="zh-CN" altLang="en-US" sz="3200" i="1" u="sng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50000"/>
                </a:schemeClr>
              </a:solidFill>
              <a:highlight>
                <a:srgbClr val="008000"/>
              </a:highlight>
              <a:latin typeface="汉仪雅酷黑简" panose="00020600040101010101" charset="-122"/>
              <a:ea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享受</a:t>
            </a:r>
            <a:r>
              <a:rPr lang="zh-CN" altLang="en-US" sz="3200" i="1" u="sng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咖啡&amp;美食</a:t>
            </a: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的激情碰撞</a:t>
            </a:r>
            <a:endParaRPr lang="zh-CN" altLang="en-US" sz="3200" i="1">
              <a:solidFill>
                <a:schemeClr val="bg1"/>
              </a:solidFill>
              <a:highlight>
                <a:srgbClr val="008000"/>
              </a:highlight>
              <a:latin typeface="汉仪雅酷黑简" panose="00020600040101010101" charset="-122"/>
              <a:ea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体验足量</a:t>
            </a:r>
            <a:r>
              <a:rPr lang="zh-CN" altLang="en-US" sz="3200" i="1" u="sng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氛围音乐</a:t>
            </a:r>
            <a:endParaRPr lang="zh-CN" altLang="en-US" sz="3200" i="1">
              <a:solidFill>
                <a:schemeClr val="bg1"/>
              </a:solidFill>
              <a:highlight>
                <a:srgbClr val="008000"/>
              </a:highlight>
              <a:latin typeface="汉仪雅酷黑简" panose="00020600040101010101" charset="-122"/>
              <a:ea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咔嚓网红</a:t>
            </a:r>
            <a:r>
              <a:rPr lang="zh-CN" altLang="en-US" sz="3200" i="1" u="sng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拍照打卡</a:t>
            </a: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地</a:t>
            </a:r>
            <a:endParaRPr lang="zh-CN" altLang="en-US" sz="3200" i="1">
              <a:solidFill>
                <a:schemeClr val="bg1"/>
              </a:solidFill>
              <a:highlight>
                <a:srgbClr val="008000"/>
              </a:highlight>
              <a:latin typeface="汉仪雅酷黑简" panose="00020600040101010101" charset="-122"/>
              <a:ea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i="1" u="sng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吃</a:t>
            </a: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尽兴</a:t>
            </a:r>
            <a:r>
              <a:rPr lang="en-US" altLang="zh-CN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+</a:t>
            </a:r>
            <a:r>
              <a:rPr lang="zh-CN" altLang="en-US" sz="3200" i="1" u="sng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玩儿</a:t>
            </a: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尽兴</a:t>
            </a:r>
            <a:endParaRPr lang="zh-CN" altLang="en-US" sz="3200" i="1">
              <a:solidFill>
                <a:schemeClr val="bg1"/>
              </a:solidFill>
              <a:highlight>
                <a:srgbClr val="008000"/>
              </a:highlight>
              <a:latin typeface="汉仪雅酷黑简" panose="00020600040101010101" charset="-122"/>
              <a:ea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get</a:t>
            </a:r>
            <a:r>
              <a:rPr lang="zh-CN" altLang="en-US" sz="3200" i="1">
                <a:solidFill>
                  <a:schemeClr val="bg1"/>
                </a:solidFill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品牌咖啡</a:t>
            </a:r>
            <a:r>
              <a:rPr lang="zh-CN" altLang="en-US" sz="3200" i="1" u="sng">
                <a:ln w="6600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008000"/>
                </a:highlight>
                <a:latin typeface="汉仪雅酷黑简" panose="00020600040101010101" charset="-122"/>
                <a:ea typeface="汉仪雅酷黑简" panose="00020600040101010101" charset="-122"/>
              </a:rPr>
              <a:t>专属兑换券</a:t>
            </a:r>
            <a:endParaRPr lang="zh-CN" altLang="en-US" sz="3200" i="1" u="sng">
              <a:ln w="6600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  <a:highlight>
                <a:srgbClr val="008000"/>
              </a:highlight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pic>
        <p:nvPicPr>
          <p:cNvPr id="3" name="图片 2" descr="千库网_咖啡主题手举牌组图_元素编号134015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830" y="-215900"/>
            <a:ext cx="4080510" cy="612140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02030" y="4737100"/>
            <a:ext cx="8549005" cy="938530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49630" y="317500"/>
            <a:ext cx="79775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在国际化潮流生态圈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感受【咖啡】的无限可能！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5830" y="1993900"/>
            <a:ext cx="396176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原创潮玩</a:t>
            </a:r>
            <a:r>
              <a:rPr lang="en-US" altLang="zh-CN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IP</a:t>
            </a:r>
            <a:r>
              <a:rPr lang="zh-CN" altLang="en-US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懒人便利商店</a:t>
            </a:r>
            <a:endParaRPr lang="zh-CN" altLang="en-US" b="1">
              <a:solidFill>
                <a:srgbClr val="7B572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联合</a:t>
            </a:r>
            <a:r>
              <a:rPr lang="en-US" altLang="zh-CN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30+</a:t>
            </a:r>
            <a:r>
              <a:rPr lang="zh-CN" altLang="en-US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咖啡品牌，</a:t>
            </a:r>
            <a:r>
              <a:rPr lang="en-US" altLang="zh-CN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30+</a:t>
            </a:r>
            <a:r>
              <a:rPr lang="zh-CN" altLang="en-US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生活美学</a:t>
            </a:r>
            <a:endParaRPr lang="zh-CN" altLang="en-US" b="1">
              <a:solidFill>
                <a:srgbClr val="7B572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vintage</a:t>
            </a:r>
            <a:r>
              <a:rPr lang="zh-CN" altLang="en-US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、露营、绿植</a:t>
            </a:r>
            <a:endParaRPr lang="zh-CN" altLang="en-US" b="1">
              <a:solidFill>
                <a:srgbClr val="7B572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潮玩、黑胶、艺术品牌</a:t>
            </a:r>
            <a:endParaRPr lang="zh-CN" altLang="en-US" b="1">
              <a:solidFill>
                <a:srgbClr val="7B572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5830" y="4127500"/>
            <a:ext cx="545020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7B572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西区大广场的惬意一角</a:t>
            </a:r>
            <a:endParaRPr lang="en-US" altLang="zh-CN" sz="3600">
              <a:solidFill>
                <a:srgbClr val="7B572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78230" y="4813300"/>
            <a:ext cx="493141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b="1">
                <a:ln w="13462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7B572D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咔满相册</a:t>
            </a:r>
            <a:r>
              <a:rPr lang="en-US" altLang="zh-CN" sz="4000" b="1">
                <a:ln w="13462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7B572D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&amp;</a:t>
            </a:r>
            <a:r>
              <a:rPr lang="zh-CN" altLang="en-US" sz="4000" b="1">
                <a:ln w="13462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7B572D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填歪肚子</a:t>
            </a:r>
            <a:r>
              <a:rPr lang="en-US" altLang="zh-CN" sz="4000" b="1">
                <a:ln w="13462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7B572D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endParaRPr lang="en-US" altLang="zh-CN" sz="4000" b="1">
              <a:ln w="13462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7B572D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64630" y="1841500"/>
            <a:ext cx="2319020" cy="411734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785" y="408940"/>
            <a:ext cx="9692640" cy="53035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0080625" cy="6148070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1613" y="407988"/>
            <a:ext cx="9675813" cy="5303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632075" y="4443413"/>
            <a:ext cx="4829175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189230" indent="-189230" algn="l" defTabSz="755650" rtl="0" fontAlgn="base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705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88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70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53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+mn-ea"/>
              </a:rPr>
              <a:t>活动内容</a:t>
            </a:r>
            <a:endParaRPr lang="zh-CN" altLang="en-US" sz="3600" dirty="0">
              <a:solidFill>
                <a:srgbClr val="FFFFFF"/>
              </a:solidFill>
              <a:latin typeface="Century Gothic" panose="020B0502020202020204" pitchFamily="34" charset="0"/>
              <a:ea typeface="方正宋刻本秀楷简体" charset="-122"/>
              <a:sym typeface="+mn-ea"/>
            </a:endParaRPr>
          </a:p>
        </p:txBody>
      </p:sp>
      <p:sp>
        <p:nvSpPr>
          <p:cNvPr id="24582" name="文本框 8"/>
          <p:cNvSpPr/>
          <p:nvPr/>
        </p:nvSpPr>
        <p:spPr>
          <a:xfrm>
            <a:off x="3440113" y="1071563"/>
            <a:ext cx="3352800" cy="3352800"/>
          </a:xfrm>
          <a:custGeom>
            <a:avLst/>
            <a:gdLst/>
            <a:ahLst/>
            <a:cxnLst>
              <a:cxn ang="0">
                <a:pos x="1140510" y="1157086"/>
              </a:cxn>
              <a:cxn ang="0">
                <a:pos x="1296686" y="1213186"/>
              </a:cxn>
              <a:cxn ang="0">
                <a:pos x="1412642" y="1390469"/>
              </a:cxn>
              <a:cxn ang="0">
                <a:pos x="1454574" y="1701779"/>
              </a:cxn>
              <a:cxn ang="0">
                <a:pos x="1407508" y="2025511"/>
              </a:cxn>
              <a:cxn ang="0">
                <a:pos x="1297114" y="2191234"/>
              </a:cxn>
              <a:cxn ang="0">
                <a:pos x="1140510" y="2246471"/>
              </a:cxn>
              <a:cxn ang="0">
                <a:pos x="983050" y="2189944"/>
              </a:cxn>
              <a:cxn ang="0">
                <a:pos x="870517" y="2024227"/>
              </a:cxn>
              <a:cxn ang="0">
                <a:pos x="832436" y="1701779"/>
              </a:cxn>
              <a:cxn ang="0">
                <a:pos x="870945" y="1378475"/>
              </a:cxn>
              <a:cxn ang="0">
                <a:pos x="983050" y="1213186"/>
              </a:cxn>
              <a:cxn ang="0">
                <a:pos x="1140510" y="1157086"/>
              </a:cxn>
              <a:cxn ang="0">
                <a:pos x="2130887" y="1038135"/>
              </a:cxn>
              <a:cxn ang="0">
                <a:pos x="1836077" y="1157701"/>
              </a:cxn>
              <a:cxn ang="0">
                <a:pos x="1711563" y="1463449"/>
              </a:cxn>
              <a:cxn ang="0">
                <a:pos x="1832226" y="1463449"/>
              </a:cxn>
              <a:cxn ang="0">
                <a:pos x="1923364" y="1237528"/>
              </a:cxn>
              <a:cxn ang="0">
                <a:pos x="2124041" y="1157086"/>
              </a:cxn>
              <a:cxn ang="0">
                <a:pos x="2317871" y="1233737"/>
              </a:cxn>
              <a:cxn ang="0">
                <a:pos x="2397029" y="1416596"/>
              </a:cxn>
              <a:cxn ang="0">
                <a:pos x="2352957" y="1576323"/>
              </a:cxn>
              <a:cxn ang="0">
                <a:pos x="2162550" y="1808856"/>
              </a:cxn>
              <a:cxn ang="0">
                <a:pos x="1681612" y="2328624"/>
              </a:cxn>
              <a:cxn ang="0">
                <a:pos x="2536518" y="2328624"/>
              </a:cxn>
              <a:cxn ang="0">
                <a:pos x="2536518" y="2207106"/>
              </a:cxn>
              <a:cxn ang="0">
                <a:pos x="1955763" y="2207106"/>
              </a:cxn>
              <a:cxn ang="0">
                <a:pos x="2269346" y="1869441"/>
              </a:cxn>
              <a:cxn ang="0">
                <a:pos x="2468197" y="1615601"/>
              </a:cxn>
              <a:cxn ang="0">
                <a:pos x="2519403" y="1414831"/>
              </a:cxn>
              <a:cxn ang="0">
                <a:pos x="2412004" y="1150287"/>
              </a:cxn>
              <a:cxn ang="0">
                <a:pos x="2130887" y="1038135"/>
              </a:cxn>
              <a:cxn ang="0">
                <a:pos x="1136231" y="1038135"/>
              </a:cxn>
              <a:cxn ang="0">
                <a:pos x="918012" y="1108308"/>
              </a:cxn>
              <a:cxn ang="0">
                <a:pos x="766970" y="1314547"/>
              </a:cxn>
              <a:cxn ang="0">
                <a:pos x="713485" y="1699639"/>
              </a:cxn>
              <a:cxn ang="0">
                <a:pos x="767826" y="2084304"/>
              </a:cxn>
              <a:cxn ang="0">
                <a:pos x="918868" y="2290971"/>
              </a:cxn>
              <a:cxn ang="0">
                <a:pos x="1136231" y="2360287"/>
              </a:cxn>
              <a:cxn ang="0">
                <a:pos x="1358729" y="2288831"/>
              </a:cxn>
              <a:cxn ang="0">
                <a:pos x="1515761" y="2077030"/>
              </a:cxn>
              <a:cxn ang="0">
                <a:pos x="1572670" y="1699639"/>
              </a:cxn>
              <a:cxn ang="0">
                <a:pos x="1514906" y="1320537"/>
              </a:cxn>
              <a:cxn ang="0">
                <a:pos x="1357873" y="1108736"/>
              </a:cxn>
              <a:cxn ang="0">
                <a:pos x="1136231" y="1038135"/>
              </a:cxn>
              <a:cxn ang="0">
                <a:pos x="1676400" y="0"/>
              </a:cxn>
              <a:cxn ang="0">
                <a:pos x="3352800" y="1676400"/>
              </a:cxn>
              <a:cxn ang="0">
                <a:pos x="1676400" y="3352800"/>
              </a:cxn>
              <a:cxn ang="0">
                <a:pos x="0" y="1676400"/>
              </a:cxn>
              <a:cxn ang="0">
                <a:pos x="1676400" y="0"/>
              </a:cxn>
            </a:cxnLst>
            <a:rect l="0" t="0" r="0" b="0"/>
            <a:pathLst>
              <a:path w="3352800" h="3352800">
                <a:moveTo>
                  <a:pt x="1140510" y="1157086"/>
                </a:moveTo>
                <a:cubicBezTo>
                  <a:pt x="1195279" y="1157086"/>
                  <a:pt x="1247337" y="1175786"/>
                  <a:pt x="1296686" y="1213186"/>
                </a:cubicBezTo>
                <a:cubicBezTo>
                  <a:pt x="1346035" y="1250585"/>
                  <a:pt x="1384687" y="1309679"/>
                  <a:pt x="1412642" y="1390469"/>
                </a:cubicBezTo>
                <a:cubicBezTo>
                  <a:pt x="1440597" y="1471258"/>
                  <a:pt x="1454574" y="1575028"/>
                  <a:pt x="1454574" y="1701779"/>
                </a:cubicBezTo>
                <a:cubicBezTo>
                  <a:pt x="1454574" y="1827959"/>
                  <a:pt x="1438885" y="1935870"/>
                  <a:pt x="1407508" y="2025511"/>
                </a:cubicBezTo>
                <a:cubicBezTo>
                  <a:pt x="1382405" y="2099169"/>
                  <a:pt x="1345607" y="2154410"/>
                  <a:pt x="1297114" y="2191234"/>
                </a:cubicBezTo>
                <a:cubicBezTo>
                  <a:pt x="1248621" y="2228059"/>
                  <a:pt x="1196420" y="2246471"/>
                  <a:pt x="1140510" y="2246471"/>
                </a:cubicBezTo>
                <a:cubicBezTo>
                  <a:pt x="1085171" y="2246471"/>
                  <a:pt x="1032684" y="2227629"/>
                  <a:pt x="983050" y="2189944"/>
                </a:cubicBezTo>
                <a:cubicBezTo>
                  <a:pt x="933416" y="2152259"/>
                  <a:pt x="895905" y="2097020"/>
                  <a:pt x="870517" y="2024227"/>
                </a:cubicBezTo>
                <a:cubicBezTo>
                  <a:pt x="845129" y="1951434"/>
                  <a:pt x="832436" y="1843951"/>
                  <a:pt x="832436" y="1701779"/>
                </a:cubicBezTo>
                <a:cubicBezTo>
                  <a:pt x="832436" y="1559036"/>
                  <a:pt x="845272" y="1451268"/>
                  <a:pt x="870945" y="1378475"/>
                </a:cubicBezTo>
                <a:cubicBezTo>
                  <a:pt x="896618" y="1305681"/>
                  <a:pt x="933986" y="1250585"/>
                  <a:pt x="983050" y="1213186"/>
                </a:cubicBezTo>
                <a:cubicBezTo>
                  <a:pt x="1032113" y="1175786"/>
                  <a:pt x="1084600" y="1157086"/>
                  <a:pt x="1140510" y="1157086"/>
                </a:cubicBezTo>
                <a:close/>
                <a:moveTo>
                  <a:pt x="2130887" y="1038135"/>
                </a:moveTo>
                <a:cubicBezTo>
                  <a:pt x="2013933" y="1038135"/>
                  <a:pt x="1915663" y="1077991"/>
                  <a:pt x="1836077" y="1157701"/>
                </a:cubicBezTo>
                <a:cubicBezTo>
                  <a:pt x="1756491" y="1237412"/>
                  <a:pt x="1714986" y="1339328"/>
                  <a:pt x="1711563" y="1463449"/>
                </a:cubicBezTo>
                <a:lnTo>
                  <a:pt x="1832226" y="1463449"/>
                </a:lnTo>
                <a:cubicBezTo>
                  <a:pt x="1839642" y="1366463"/>
                  <a:pt x="1870022" y="1291156"/>
                  <a:pt x="1923364" y="1237528"/>
                </a:cubicBezTo>
                <a:cubicBezTo>
                  <a:pt x="1976707" y="1183900"/>
                  <a:pt x="2043599" y="1157086"/>
                  <a:pt x="2124041" y="1157086"/>
                </a:cubicBezTo>
                <a:cubicBezTo>
                  <a:pt x="2200489" y="1157086"/>
                  <a:pt x="2265099" y="1182637"/>
                  <a:pt x="2317871" y="1233737"/>
                </a:cubicBezTo>
                <a:cubicBezTo>
                  <a:pt x="2370643" y="1284838"/>
                  <a:pt x="2397029" y="1345791"/>
                  <a:pt x="2397029" y="1416596"/>
                </a:cubicBezTo>
                <a:cubicBezTo>
                  <a:pt x="2397029" y="1472550"/>
                  <a:pt x="2382338" y="1525793"/>
                  <a:pt x="2352957" y="1576323"/>
                </a:cubicBezTo>
                <a:cubicBezTo>
                  <a:pt x="2323576" y="1626853"/>
                  <a:pt x="2260107" y="1704364"/>
                  <a:pt x="2162550" y="1808856"/>
                </a:cubicBezTo>
                <a:lnTo>
                  <a:pt x="1681612" y="2328624"/>
                </a:lnTo>
                <a:lnTo>
                  <a:pt x="2536518" y="2328624"/>
                </a:lnTo>
                <a:lnTo>
                  <a:pt x="2536518" y="2207106"/>
                </a:lnTo>
                <a:lnTo>
                  <a:pt x="1955763" y="2207106"/>
                </a:lnTo>
                <a:lnTo>
                  <a:pt x="2269346" y="1869441"/>
                </a:lnTo>
                <a:cubicBezTo>
                  <a:pt x="2367777" y="1762712"/>
                  <a:pt x="2434060" y="1678098"/>
                  <a:pt x="2468197" y="1615601"/>
                </a:cubicBezTo>
                <a:cubicBezTo>
                  <a:pt x="2502334" y="1553103"/>
                  <a:pt x="2519403" y="1486180"/>
                  <a:pt x="2519403" y="1414831"/>
                </a:cubicBezTo>
                <a:cubicBezTo>
                  <a:pt x="2519403" y="1313236"/>
                  <a:pt x="2483603" y="1225055"/>
                  <a:pt x="2412004" y="1150287"/>
                </a:cubicBezTo>
                <a:cubicBezTo>
                  <a:pt x="2340406" y="1075519"/>
                  <a:pt x="2246700" y="1038135"/>
                  <a:pt x="2130887" y="1038135"/>
                </a:cubicBezTo>
                <a:close/>
                <a:moveTo>
                  <a:pt x="1136231" y="1038135"/>
                </a:moveTo>
                <a:cubicBezTo>
                  <a:pt x="1055789" y="1038135"/>
                  <a:pt x="983050" y="1061526"/>
                  <a:pt x="918012" y="1108308"/>
                </a:cubicBezTo>
                <a:cubicBezTo>
                  <a:pt x="852974" y="1155090"/>
                  <a:pt x="802627" y="1223836"/>
                  <a:pt x="766970" y="1314547"/>
                </a:cubicBezTo>
                <a:cubicBezTo>
                  <a:pt x="731313" y="1405257"/>
                  <a:pt x="713485" y="1533622"/>
                  <a:pt x="713485" y="1699639"/>
                </a:cubicBezTo>
                <a:cubicBezTo>
                  <a:pt x="713485" y="1864516"/>
                  <a:pt x="731598" y="1992738"/>
                  <a:pt x="767826" y="2084304"/>
                </a:cubicBezTo>
                <a:cubicBezTo>
                  <a:pt x="804053" y="2175871"/>
                  <a:pt x="854400" y="2244760"/>
                  <a:pt x="918868" y="2290971"/>
                </a:cubicBezTo>
                <a:cubicBezTo>
                  <a:pt x="983335" y="2337182"/>
                  <a:pt x="1055789" y="2360287"/>
                  <a:pt x="1136231" y="2360287"/>
                </a:cubicBezTo>
                <a:cubicBezTo>
                  <a:pt x="1217814" y="2360287"/>
                  <a:pt x="1291980" y="2336469"/>
                  <a:pt x="1358729" y="2288831"/>
                </a:cubicBezTo>
                <a:cubicBezTo>
                  <a:pt x="1425478" y="2241194"/>
                  <a:pt x="1477823" y="2170593"/>
                  <a:pt x="1515761" y="2077030"/>
                </a:cubicBezTo>
                <a:cubicBezTo>
                  <a:pt x="1553700" y="1983467"/>
                  <a:pt x="1572670" y="1857670"/>
                  <a:pt x="1572670" y="1699639"/>
                </a:cubicBezTo>
                <a:cubicBezTo>
                  <a:pt x="1572670" y="1541038"/>
                  <a:pt x="1553415" y="1414671"/>
                  <a:pt x="1514906" y="1320537"/>
                </a:cubicBezTo>
                <a:cubicBezTo>
                  <a:pt x="1476396" y="1226403"/>
                  <a:pt x="1424052" y="1155803"/>
                  <a:pt x="1357873" y="1108736"/>
                </a:cubicBezTo>
                <a:cubicBezTo>
                  <a:pt x="1291694" y="1061669"/>
                  <a:pt x="1217814" y="1038135"/>
                  <a:pt x="1136231" y="1038135"/>
                </a:cubicBezTo>
                <a:close/>
                <a:moveTo>
                  <a:pt x="1676400" y="0"/>
                </a:moveTo>
                <a:cubicBezTo>
                  <a:pt x="2602250" y="0"/>
                  <a:pt x="3352800" y="750550"/>
                  <a:pt x="3352800" y="1676400"/>
                </a:cubicBezTo>
                <a:cubicBezTo>
                  <a:pt x="3352800" y="2602250"/>
                  <a:pt x="2602250" y="3352800"/>
                  <a:pt x="1676400" y="3352800"/>
                </a:cubicBezTo>
                <a:cubicBezTo>
                  <a:pt x="750550" y="3352800"/>
                  <a:pt x="0" y="2602250"/>
                  <a:pt x="0" y="1676400"/>
                </a:cubicBezTo>
                <a:cubicBezTo>
                  <a:pt x="0" y="750550"/>
                  <a:pt x="750550" y="0"/>
                  <a:pt x="1676400" y="0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64" grpId="0"/>
      <p:bldP spid="6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78230" y="1860550"/>
            <a:ext cx="8549005" cy="2195195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88030" y="2451100"/>
            <a:ext cx="43446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chemeClr val="accent2">
                    <a:lumMod val="50000"/>
                  </a:schemeClr>
                </a:solidFill>
                <a:latin typeface="汉仪雅酷黑简" panose="00020600040101010101" charset="-122"/>
                <a:ea typeface="汉仪雅酷黑简" panose="00020600040101010101" charset="-122"/>
              </a:rPr>
              <a:t>六大主题场景</a:t>
            </a:r>
            <a:endParaRPr lang="zh-CN" altLang="en-US" sz="4800">
              <a:solidFill>
                <a:schemeClr val="accent2">
                  <a:lumMod val="50000"/>
                </a:schemeClr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</p:spTree>
  </p:cSld>
  <p:clrMapOvr>
    <a:masterClrMapping/>
  </p:clrMapOvr>
  <p:transition spd="slow" advTm="3000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25830" y="5041900"/>
            <a:ext cx="8549005" cy="938530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49630" y="317500"/>
            <a:ext cx="8421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FADCC5"/>
                </a:solidFill>
                <a:latin typeface="汉仪雅酷黑简" panose="00020600040101010101" charset="-122"/>
                <a:ea typeface="汉仪雅酷黑简" panose="00020600040101010101" charset="-122"/>
              </a:rPr>
              <a:t>拿捏了，咖啡还能这么玩儿！</a:t>
            </a:r>
            <a:endParaRPr lang="zh-CN" altLang="en-US" sz="4800">
              <a:solidFill>
                <a:srgbClr val="FADCC5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9630" y="1384300"/>
            <a:ext cx="585787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猎奇咖啡爱好者请注意！现场惊艳品尝</a:t>
            </a: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~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特别推出豆汁拿铁。将萃取咖啡倒入醇厚的豆汁里，搭配嘎鞘脆的焦圈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焦糖的甜感与浓郁的咖意互相碰撞，交织在燕麦奶的香醇中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哦!是甜妹们爱的甜琥珀咖啡!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酸甜的微醺青梅、茉莉清香的治春～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隐藏菜单解锁~品鉴打卡！</a:t>
            </a:r>
            <a:endParaRPr 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现场还有超多好玩好看好喝的咖啡限量特调创意单品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星巴克重磅推出独家新品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还有隐藏菜单、咖啡车限定徽章等你解锁，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知名、小众、有趣的咖啡品牌全都聚集于此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2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咖啡爱好者们速速前来品鉴打卡!</a:t>
            </a: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41805" y="5118100"/>
            <a:ext cx="3646805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>
                <a:ln w="13462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7B572D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叮！品鉴打卡</a:t>
            </a:r>
            <a:r>
              <a:rPr lang="en-US" altLang="zh-CN" sz="4000" b="1">
                <a:ln w="13462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7B572D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endParaRPr lang="en-US" altLang="zh-CN" sz="4000" b="1">
              <a:ln w="13462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7B572D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3030" y="1765300"/>
            <a:ext cx="4768215" cy="414083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02030" y="3485515"/>
            <a:ext cx="8549005" cy="2432685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49630" y="317500"/>
            <a:ext cx="79775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693C17"/>
                </a:solidFill>
                <a:latin typeface="汉仪雅酷黑简" panose="00020600040101010101" charset="-122"/>
                <a:ea typeface="汉仪雅酷黑简" panose="00020600040101010101" charset="-122"/>
              </a:rPr>
              <a:t>气氛有点儿到位了</a:t>
            </a:r>
            <a:endParaRPr lang="zh-CN" altLang="en-US" sz="4800">
              <a:solidFill>
                <a:srgbClr val="693C17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>
                <a:solidFill>
                  <a:srgbClr val="693C17"/>
                </a:solidFill>
                <a:latin typeface="汉仪雅酷黑简" panose="00020600040101010101" charset="-122"/>
                <a:ea typeface="汉仪雅酷黑简" panose="00020600040101010101" charset="-122"/>
              </a:rPr>
              <a:t>潮酷青年来扔交友飞盘</a:t>
            </a:r>
            <a:endParaRPr lang="zh-CN" altLang="en-US" sz="4800">
              <a:solidFill>
                <a:srgbClr val="693C17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5830" y="1993900"/>
            <a:ext cx="56781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现场设有D</a:t>
            </a:r>
            <a:r>
              <a:rPr lang="en-US"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J</a:t>
            </a:r>
            <a:r>
              <a:rPr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、乐队轮番出场，</a:t>
            </a:r>
            <a:endParaRPr sz="1400" b="1">
              <a:solidFill>
                <a:srgbClr val="693C1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让BGM轮播不断～交友氛围必须要给足～可以选择听着黑胶扔飞盘，或者骑着单车喝手冲，无论你是奥运冠军，蹦迪选手、插花艺人还是生活艺术家，都别再矜持了，新新新青年在这儿交朋友!</a:t>
            </a:r>
            <a:endParaRPr sz="1400" b="1">
              <a:solidFill>
                <a:srgbClr val="693C1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1230" y="3485515"/>
            <a:ext cx="6311900" cy="242379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25830" y="1178560"/>
            <a:ext cx="8549005" cy="4801870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千库网_乐队音乐会演出表演团队活动剪影_元素编号131563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230" y="241300"/>
            <a:ext cx="7417435" cy="74174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49630" y="317500"/>
            <a:ext cx="36779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FADCC5"/>
                </a:solidFill>
                <a:latin typeface="汉仪雅酷黑简" panose="00020600040101010101" charset="-122"/>
                <a:ea typeface="汉仪雅酷黑简" panose="00020600040101010101" charset="-122"/>
              </a:rPr>
              <a:t>乐队演出</a:t>
            </a:r>
            <a:endParaRPr lang="zh-CN" altLang="en-US" sz="4800">
              <a:solidFill>
                <a:srgbClr val="FADCC5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97430" y="1231900"/>
            <a:ext cx="291084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DJ YOCHAN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 i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THE SLOW BLADE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DJ DIZZYSYSTEM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74030" y="1155700"/>
            <a:ext cx="291084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04.29→01.30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 i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05.01→05.02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05.01→05.03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endParaRPr sz="12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397760" y="2070100"/>
            <a:ext cx="5386070" cy="36195"/>
          </a:xfrm>
          <a:prstGeom prst="line">
            <a:avLst/>
          </a:prstGeom>
          <a:ln w="22225" cmpd="sng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2372360" y="3263900"/>
            <a:ext cx="5386070" cy="36195"/>
          </a:xfrm>
          <a:prstGeom prst="line">
            <a:avLst/>
          </a:prstGeom>
          <a:ln w="22225" cmpd="sng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372360" y="4254500"/>
            <a:ext cx="5386070" cy="36195"/>
          </a:xfrm>
          <a:prstGeom prst="line">
            <a:avLst/>
          </a:prstGeom>
          <a:ln w="22225" cmpd="sng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000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25830" y="1178560"/>
            <a:ext cx="8549005" cy="4801870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49630" y="317500"/>
            <a:ext cx="36779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FADCC5"/>
                </a:solidFill>
                <a:latin typeface="汉仪雅酷黑简" panose="00020600040101010101" charset="-122"/>
                <a:ea typeface="汉仪雅酷黑简" panose="00020600040101010101" charset="-122"/>
              </a:rPr>
              <a:t>乐队演出</a:t>
            </a:r>
            <a:endParaRPr lang="zh-CN" altLang="en-US" sz="4800">
              <a:solidFill>
                <a:srgbClr val="FADCC5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2845" y="3289300"/>
            <a:ext cx="4496435" cy="26174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830" y="241300"/>
            <a:ext cx="2838450" cy="26193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30" y="850900"/>
            <a:ext cx="2518410" cy="2364740"/>
          </a:xfrm>
          <a:prstGeom prst="rect">
            <a:avLst/>
          </a:prstGeom>
        </p:spPr>
      </p:pic>
      <p:pic>
        <p:nvPicPr>
          <p:cNvPr id="13" name="图片 12" descr="千库网_手绘线描乐队演唱会_元素编号129526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7170" y="1102360"/>
            <a:ext cx="4999355" cy="499935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68630" y="2040255"/>
            <a:ext cx="9112250" cy="3931920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0830" y="3821430"/>
            <a:ext cx="3188335" cy="21507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8630" y="317500"/>
            <a:ext cx="49764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窝在露营帐篷里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喝着咖啡看夕阳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7230" y="2222500"/>
            <a:ext cx="313817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在夕阳下的帐篷里来份精致的手冲搭配颜值爆棚的甜品，和新伙伴们一起干杯畅聊，享受一个惬意美丽、超有仪式感的午后。</a:t>
            </a:r>
            <a:endParaRPr lang="zh-CN" altLang="en-US" sz="1600">
              <a:solidFill>
                <a:schemeClr val="accent6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记得带上拍立得和自拍杆，把这场不用远行也不会堵车的露营之旅尽情po在朋友圈里～</a:t>
            </a:r>
            <a:endParaRPr lang="zh-CN" altLang="en-US" sz="1600">
              <a:solidFill>
                <a:schemeClr val="accent6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城市青年们，让夏天的快乐翻几倍你来说的算~</a:t>
            </a:r>
            <a:endParaRPr lang="zh-CN" altLang="en-US" sz="1600">
              <a:solidFill>
                <a:schemeClr val="accent6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630" y="2374900"/>
            <a:ext cx="3810000" cy="21145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230" y="393700"/>
            <a:ext cx="4475480" cy="196977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02030" y="3485515"/>
            <a:ext cx="8549005" cy="2432685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25830" y="1993900"/>
            <a:ext cx="5678170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长大还可以玩玩具吗?潮玩收集者在这里集合给你答案!奇迹男孩和明朗少女们，来这里一定能解锁属于你自己的</a:t>
            </a:r>
            <a:r>
              <a:rPr sz="2800" b="1">
                <a:solidFill>
                  <a:srgbClr val="693C17"/>
                </a:solidFill>
                <a:latin typeface="汉仪雅酷黑简" panose="00020600040101010101" charset="-122"/>
                <a:ea typeface="汉仪雅酷黑简" panose="00020600040101010101" charset="-122"/>
                <a:cs typeface="微软雅黑" panose="020B0503020204020204" pitchFamily="34" charset="-122"/>
              </a:rPr>
              <a:t>潮流单品</a:t>
            </a:r>
            <a:endParaRPr sz="1400" b="1">
              <a:solidFill>
                <a:srgbClr val="693C1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479030" y="1231900"/>
            <a:ext cx="2183130" cy="1452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49630" y="317500"/>
            <a:ext cx="79775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潮玩聚集地！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隐形富豪开始发力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11830" y="3054350"/>
            <a:ext cx="4147185" cy="2728595"/>
          </a:xfrm>
          <a:prstGeom prst="rect">
            <a:avLst/>
          </a:prstGeom>
          <a:effectLst>
            <a:outerShdw blurRad="76200" dir="13500000" sy="23000" kx="1200000" algn="br" rotWithShape="0">
              <a:schemeClr val="accent4">
                <a:alpha val="20000"/>
              </a:schemeClr>
            </a:outerShdw>
            <a:reflection blurRad="6350" stA="50000" endA="300" endPos="90000" dir="5400000" sy="-100000" algn="bl" rotWithShape="0"/>
            <a:softEdge rad="31750"/>
          </a:effectLst>
        </p:spPr>
      </p:pic>
    </p:spTree>
  </p:cSld>
  <p:clrMapOvr>
    <a:masterClrMapping/>
  </p:clrMapOvr>
  <p:transition spd="slow" advTm="3000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002030" y="3485515"/>
            <a:ext cx="8549005" cy="2432685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25830" y="1993900"/>
            <a:ext cx="56781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手机内存不足预警</a:t>
            </a:r>
            <a:r>
              <a:rPr lang="en-US" altLang="zh-CN"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......</a:t>
            </a:r>
            <a:endParaRPr lang="zh-CN" altLang="en-US" sz="1400" b="1">
              <a:solidFill>
                <a:srgbClr val="693C1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超大网红</a:t>
            </a:r>
            <a:r>
              <a:rPr lang="en-US" altLang="zh-CN"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IP</a:t>
            </a:r>
            <a:r>
              <a:rPr lang="zh-CN" altLang="en-US"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打卡装置，吸引俊男靓女前来打卡</a:t>
            </a:r>
            <a:endParaRPr lang="zh-CN" altLang="en-US" sz="1400" b="1">
              <a:solidFill>
                <a:srgbClr val="693C1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 b="1">
                <a:solidFill>
                  <a:srgbClr val="693C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邀请潮玩青年在千奇百怪的造型中找到</a:t>
            </a:r>
            <a:r>
              <a:rPr sz="2800" b="1">
                <a:solidFill>
                  <a:srgbClr val="693C17"/>
                </a:solidFill>
                <a:latin typeface="汉仪雅酷黑简" panose="00020600040101010101" charset="-122"/>
                <a:ea typeface="汉仪雅酷黑简" panose="00020600040101010101" charset="-122"/>
                <a:cs typeface="微软雅黑" panose="020B0503020204020204" pitchFamily="34" charset="-122"/>
              </a:rPr>
              <a:t>重磅藏品</a:t>
            </a:r>
            <a:endParaRPr sz="1400" b="1">
              <a:solidFill>
                <a:srgbClr val="693C1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9630" y="317500"/>
            <a:ext cx="79775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潮玩聚集地！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>
                <a:solidFill>
                  <a:srgbClr val="46734F"/>
                </a:solidFill>
                <a:latin typeface="汉仪雅酷黑简" panose="00020600040101010101" charset="-122"/>
                <a:ea typeface="汉仪雅酷黑简" panose="00020600040101010101" charset="-122"/>
              </a:rPr>
              <a:t>隐形富豪开始发力</a:t>
            </a:r>
            <a:endParaRPr lang="zh-CN" altLang="en-US" sz="4800">
              <a:solidFill>
                <a:srgbClr val="46734F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7205" y="3338195"/>
            <a:ext cx="6854190" cy="265049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 extrusionH="12700" contourW="12700"/>
        </p:spPr>
      </p:pic>
    </p:spTree>
  </p:cSld>
  <p:clrMapOvr>
    <a:masterClrMapping/>
  </p:clrMapOvr>
  <p:transition spd="slow" advTm="3000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千库网_吸管杯珍珠奶茶冰激凌甜品手绘_元素编号130036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060000">
            <a:off x="6184265" y="1232535"/>
            <a:ext cx="3181350" cy="31813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7995" y="317500"/>
            <a:ext cx="62992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FADCC5"/>
                </a:solidFill>
                <a:latin typeface="汉仪雅酷黑简" panose="00020600040101010101" charset="-122"/>
                <a:ea typeface="汉仪雅酷黑简" panose="00020600040101010101" charset="-122"/>
              </a:rPr>
              <a:t>征服你的味蕾</a:t>
            </a:r>
            <a:endParaRPr lang="zh-CN" altLang="en-US" sz="4800">
              <a:solidFill>
                <a:srgbClr val="FADCC5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>
                <a:solidFill>
                  <a:srgbClr val="FADCC5"/>
                </a:solidFill>
                <a:latin typeface="汉仪雅酷黑简" panose="00020600040101010101" charset="-122"/>
                <a:ea typeface="汉仪雅酷黑简" panose="00020600040101010101" charset="-122"/>
              </a:rPr>
              <a:t>吃尽兴也要玩儿尽兴！</a:t>
            </a:r>
            <a:endParaRPr lang="zh-CN" altLang="en-US" sz="4800">
              <a:solidFill>
                <a:srgbClr val="FADCC5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4830" y="2298700"/>
            <a:ext cx="9589135" cy="3230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美食补给区</a:t>
            </a: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~</a:t>
            </a:r>
            <a:endParaRPr lang="en-US" altLang="zh-CN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>
              <a:lnSpc>
                <a:spcPct val="150000"/>
              </a:lnSpc>
            </a:pP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逛累了别慌，来美食区补足能量～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我们负责承包你初夏的第一支冰激凌。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我们</a:t>
            </a: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联合了志同道合的美食爱好者携手创造和制作未来的食物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对经典冰淇淋进行了彻底改造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使冰激凌变成为前卫分子美食的杰作～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Q弹紧实的香肠搭配松软香甜的面包</a:t>
            </a:r>
            <a:r>
              <a:rPr lang="zh-CN"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再加入爽口的酸黄瓜、洋葱碎和丰富诱人的酱汁，让你食指大动。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sz="1600" b="1" i="1">
                <a:solidFill>
                  <a:srgbClr val="FADCC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市集必备热狗，我们准备到位了。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67995" y="317500"/>
            <a:ext cx="62992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FADCC5"/>
                </a:solidFill>
                <a:latin typeface="汉仪雅酷黑简" panose="00020600040101010101" charset="-122"/>
                <a:ea typeface="汉仪雅酷黑简" panose="00020600040101010101" charset="-122"/>
              </a:rPr>
              <a:t>征服你的味蕾</a:t>
            </a:r>
            <a:endParaRPr lang="zh-CN" altLang="en-US" sz="4800">
              <a:solidFill>
                <a:srgbClr val="FADCC5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>
                <a:solidFill>
                  <a:srgbClr val="FADCC5"/>
                </a:solidFill>
                <a:latin typeface="汉仪雅酷黑简" panose="00020600040101010101" charset="-122"/>
                <a:ea typeface="汉仪雅酷黑简" panose="00020600040101010101" charset="-122"/>
              </a:rPr>
              <a:t>吃尽兴也要玩儿尽兴！</a:t>
            </a:r>
            <a:endParaRPr lang="zh-CN" altLang="en-US" sz="4800">
              <a:solidFill>
                <a:srgbClr val="FADCC5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9920" y="2070100"/>
            <a:ext cx="9082405" cy="3400425"/>
          </a:xfrm>
          <a:prstGeom prst="rect">
            <a:avLst/>
          </a:prstGeom>
          <a:solidFill>
            <a:schemeClr val="accent4">
              <a:lumMod val="40000"/>
              <a:lumOff val="60000"/>
              <a:alpha val="9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2030" y="2274570"/>
            <a:ext cx="4924425" cy="2990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830" y="2274570"/>
            <a:ext cx="3533775" cy="28860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793230" y="774700"/>
            <a:ext cx="28708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热狗</a:t>
            </a: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/</a:t>
            </a:r>
            <a:r>
              <a:rPr lang="zh-CN" altLang="en-US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养生饮品</a:t>
            </a:r>
            <a:endParaRPr lang="zh-CN" altLang="en-US" sz="2400" b="1">
              <a:ln>
                <a:solidFill>
                  <a:schemeClr val="bg1"/>
                </a:solidFill>
              </a:ln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汉仪雅酷黑简" panose="00020600040101010101" charset="-122"/>
              <a:ea typeface="汉仪雅酷黑简" panose="00020600040101010101" charset="-122"/>
              <a:cs typeface="汉仪雅酷黑简" panose="00020600040101010101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邀请你准备好肚子</a:t>
            </a:r>
            <a:r>
              <a:rPr lang="en-US" altLang="zh-CN" sz="2400" b="1">
                <a:ln>
                  <a:solidFill>
                    <a:schemeClr val="bg1"/>
                  </a:solidFill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rPr>
              <a:t>~</a:t>
            </a:r>
            <a:endParaRPr sz="1600" b="1" i="1">
              <a:solidFill>
                <a:srgbClr val="FADCC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000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80625" cy="6121400"/>
          </a:xfrm>
          <a:prstGeom prst="rect">
            <a:avLst/>
          </a:prstGeom>
          <a:solidFill>
            <a:schemeClr val="accent5">
              <a:lumMod val="40000"/>
              <a:lumOff val="60000"/>
              <a:alpha val="90000"/>
            </a:schemeClr>
          </a:solidFill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3135630" y="622300"/>
            <a:ext cx="39782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rgbClr val="693C17"/>
                </a:solidFill>
                <a:latin typeface="汉仪雅酷黑简" panose="00020600040101010101" charset="-122"/>
                <a:ea typeface="汉仪雅酷黑简" panose="00020600040101010101" charset="-122"/>
              </a:rPr>
              <a:t>惊喜入场礼包</a:t>
            </a:r>
            <a:endParaRPr lang="zh-CN" altLang="en-US" sz="4800">
              <a:solidFill>
                <a:srgbClr val="693C17"/>
              </a:solidFill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0" y="1452245"/>
            <a:ext cx="871537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0"/>
            <a:ext cx="10080625" cy="6121400"/>
          </a:xfrm>
          <a:prstGeom prst="rect">
            <a:avLst/>
          </a:prstGeom>
          <a:solidFill>
            <a:srgbClr val="FAE5C9"/>
          </a:solidFill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430" y="469900"/>
            <a:ext cx="5648960" cy="50526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" y="407988"/>
            <a:ext cx="9675813" cy="53038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204764" y="407479"/>
            <a:ext cx="9671097" cy="5304109"/>
            <a:chOff x="594" y="428"/>
            <a:chExt cx="18009" cy="9834"/>
          </a:xfrm>
          <a:solidFill>
            <a:schemeClr val="tx1">
              <a:alpha val="38000"/>
            </a:schemeClr>
          </a:solidFill>
        </p:grpSpPr>
        <p:sp>
          <p:nvSpPr>
            <p:cNvPr id="12" name="矩形 11"/>
            <p:cNvSpPr/>
            <p:nvPr/>
          </p:nvSpPr>
          <p:spPr>
            <a:xfrm>
              <a:off x="596" y="537"/>
              <a:ext cx="18007" cy="97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7562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94" y="428"/>
              <a:ext cx="18007" cy="98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7562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9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01613" y="407988"/>
            <a:ext cx="9675813" cy="53038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632075" y="4443413"/>
            <a:ext cx="4829175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189230" indent="-189230" algn="l" defTabSz="755650" rtl="0" fontAlgn="base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705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88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70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53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+mn-ea"/>
              </a:rPr>
              <a:t>活动推广</a:t>
            </a:r>
            <a:endParaRPr lang="zh-CN" altLang="en-US" sz="3600" dirty="0">
              <a:solidFill>
                <a:srgbClr val="FFFFFF"/>
              </a:solidFill>
              <a:latin typeface="Century Gothic" panose="020B0502020202020204" pitchFamily="34" charset="0"/>
              <a:ea typeface="方正宋刻本秀楷简体" charset="-122"/>
              <a:sym typeface="+mn-ea"/>
            </a:endParaRPr>
          </a:p>
        </p:txBody>
      </p:sp>
      <p:sp>
        <p:nvSpPr>
          <p:cNvPr id="27654" name="文本框 9"/>
          <p:cNvSpPr/>
          <p:nvPr/>
        </p:nvSpPr>
        <p:spPr>
          <a:xfrm>
            <a:off x="3516313" y="1108075"/>
            <a:ext cx="3352800" cy="3352800"/>
          </a:xfrm>
          <a:custGeom>
            <a:avLst/>
            <a:gdLst/>
            <a:ahLst/>
            <a:cxnLst>
              <a:cxn ang="0">
                <a:pos x="1234490" y="1185812"/>
              </a:cxn>
              <a:cxn ang="0">
                <a:pos x="1390666" y="1241912"/>
              </a:cxn>
              <a:cxn ang="0">
                <a:pos x="1506622" y="1419195"/>
              </a:cxn>
              <a:cxn ang="0">
                <a:pos x="1548554" y="1730505"/>
              </a:cxn>
              <a:cxn ang="0">
                <a:pos x="1501488" y="2054237"/>
              </a:cxn>
              <a:cxn ang="0">
                <a:pos x="1391094" y="2219960"/>
              </a:cxn>
              <a:cxn ang="0">
                <a:pos x="1234490" y="2275197"/>
              </a:cxn>
              <a:cxn ang="0">
                <a:pos x="1077030" y="2218670"/>
              </a:cxn>
              <a:cxn ang="0">
                <a:pos x="964497" y="2052953"/>
              </a:cxn>
              <a:cxn ang="0">
                <a:pos x="926416" y="1730505"/>
              </a:cxn>
              <a:cxn ang="0">
                <a:pos x="964925" y="1407201"/>
              </a:cxn>
              <a:cxn ang="0">
                <a:pos x="1077030" y="1241912"/>
              </a:cxn>
              <a:cxn ang="0">
                <a:pos x="1234490" y="1185812"/>
              </a:cxn>
              <a:cxn ang="0">
                <a:pos x="2195771" y="1066861"/>
              </a:cxn>
              <a:cxn ang="0">
                <a:pos x="1961292" y="1150726"/>
              </a:cxn>
              <a:cxn ang="0">
                <a:pos x="1826937" y="1390339"/>
              </a:cxn>
              <a:cxn ang="0">
                <a:pos x="1955302" y="1390339"/>
              </a:cxn>
              <a:cxn ang="0">
                <a:pos x="2055426" y="1235019"/>
              </a:cxn>
              <a:cxn ang="0">
                <a:pos x="2195771" y="1189235"/>
              </a:cxn>
              <a:cxn ang="0">
                <a:pos x="2361361" y="1249139"/>
              </a:cxn>
              <a:cxn ang="0">
                <a:pos x="2426826" y="1391195"/>
              </a:cxn>
              <a:cxn ang="0">
                <a:pos x="2394735" y="1493887"/>
              </a:cxn>
              <a:cxn ang="0">
                <a:pos x="2291616" y="1571333"/>
              </a:cxn>
              <a:cxn ang="0">
                <a:pos x="2134156" y="1601713"/>
              </a:cxn>
              <a:cxn ang="0">
                <a:pos x="2134156" y="1717240"/>
              </a:cxn>
              <a:cxn ang="0">
                <a:pos x="2350236" y="1757461"/>
              </a:cxn>
              <a:cxn ang="0">
                <a:pos x="2461485" y="1854162"/>
              </a:cxn>
              <a:cxn ang="0">
                <a:pos x="2502989" y="1991940"/>
              </a:cxn>
              <a:cxn ang="0">
                <a:pos x="2419980" y="2184486"/>
              </a:cxn>
              <a:cxn ang="0">
                <a:pos x="2200050" y="2266639"/>
              </a:cxn>
              <a:cxn ang="0">
                <a:pos x="2001513" y="2197323"/>
              </a:cxn>
              <a:cxn ang="0">
                <a:pos x="1908235" y="2020180"/>
              </a:cxn>
              <a:cxn ang="0">
                <a:pos x="1785005" y="2020180"/>
              </a:cxn>
              <a:cxn ang="0">
                <a:pos x="1927062" y="2295307"/>
              </a:cxn>
              <a:cxn ang="0">
                <a:pos x="2198338" y="2389013"/>
              </a:cxn>
              <a:cxn ang="0">
                <a:pos x="2416557" y="2335956"/>
              </a:cxn>
              <a:cxn ang="0">
                <a:pos x="2570594" y="2185770"/>
              </a:cxn>
              <a:cxn ang="0">
                <a:pos x="2627075" y="1981671"/>
              </a:cxn>
              <a:cxn ang="0">
                <a:pos x="2544922" y="1757461"/>
              </a:cxn>
              <a:cxn ang="0">
                <a:pos x="2396019" y="1649635"/>
              </a:cxn>
              <a:cxn ang="0">
                <a:pos x="2557758" y="1392051"/>
              </a:cxn>
              <a:cxn ang="0">
                <a:pos x="2511119" y="1232879"/>
              </a:cxn>
              <a:cxn ang="0">
                <a:pos x="2379332" y="1111789"/>
              </a:cxn>
              <a:cxn ang="0">
                <a:pos x="2195771" y="1066861"/>
              </a:cxn>
              <a:cxn ang="0">
                <a:pos x="1230211" y="1066861"/>
              </a:cxn>
              <a:cxn ang="0">
                <a:pos x="1011992" y="1137034"/>
              </a:cxn>
              <a:cxn ang="0">
                <a:pos x="860950" y="1343273"/>
              </a:cxn>
              <a:cxn ang="0">
                <a:pos x="807465" y="1728365"/>
              </a:cxn>
              <a:cxn ang="0">
                <a:pos x="861806" y="2113030"/>
              </a:cxn>
              <a:cxn ang="0">
                <a:pos x="1012848" y="2319697"/>
              </a:cxn>
              <a:cxn ang="0">
                <a:pos x="1230211" y="2389013"/>
              </a:cxn>
              <a:cxn ang="0">
                <a:pos x="1452709" y="2317557"/>
              </a:cxn>
              <a:cxn ang="0">
                <a:pos x="1609741" y="2105756"/>
              </a:cxn>
              <a:cxn ang="0">
                <a:pos x="1666649" y="1728365"/>
              </a:cxn>
              <a:cxn ang="0">
                <a:pos x="1608886" y="1349263"/>
              </a:cxn>
              <a:cxn ang="0">
                <a:pos x="1451853" y="1137462"/>
              </a:cxn>
              <a:cxn ang="0">
                <a:pos x="1230211" y="1066861"/>
              </a:cxn>
              <a:cxn ang="0">
                <a:pos x="1676400" y="0"/>
              </a:cxn>
              <a:cxn ang="0">
                <a:pos x="3352800" y="1676400"/>
              </a:cxn>
              <a:cxn ang="0">
                <a:pos x="1676400" y="3352800"/>
              </a:cxn>
              <a:cxn ang="0">
                <a:pos x="0" y="1676400"/>
              </a:cxn>
              <a:cxn ang="0">
                <a:pos x="1676400" y="0"/>
              </a:cxn>
            </a:cxnLst>
            <a:rect l="0" t="0" r="0" b="0"/>
            <a:pathLst>
              <a:path w="3352800" h="3352800">
                <a:moveTo>
                  <a:pt x="1234490" y="1185812"/>
                </a:moveTo>
                <a:cubicBezTo>
                  <a:pt x="1289259" y="1185812"/>
                  <a:pt x="1341317" y="1204512"/>
                  <a:pt x="1390666" y="1241912"/>
                </a:cubicBezTo>
                <a:cubicBezTo>
                  <a:pt x="1440015" y="1279311"/>
                  <a:pt x="1478667" y="1338405"/>
                  <a:pt x="1506622" y="1419195"/>
                </a:cubicBezTo>
                <a:cubicBezTo>
                  <a:pt x="1534577" y="1499984"/>
                  <a:pt x="1548554" y="1603754"/>
                  <a:pt x="1548554" y="1730505"/>
                </a:cubicBezTo>
                <a:cubicBezTo>
                  <a:pt x="1548554" y="1856685"/>
                  <a:pt x="1532865" y="1964596"/>
                  <a:pt x="1501488" y="2054237"/>
                </a:cubicBezTo>
                <a:cubicBezTo>
                  <a:pt x="1476385" y="2127895"/>
                  <a:pt x="1439587" y="2183136"/>
                  <a:pt x="1391094" y="2219960"/>
                </a:cubicBezTo>
                <a:cubicBezTo>
                  <a:pt x="1342601" y="2256785"/>
                  <a:pt x="1290400" y="2275197"/>
                  <a:pt x="1234490" y="2275197"/>
                </a:cubicBezTo>
                <a:cubicBezTo>
                  <a:pt x="1179151" y="2275197"/>
                  <a:pt x="1126664" y="2256355"/>
                  <a:pt x="1077030" y="2218670"/>
                </a:cubicBezTo>
                <a:cubicBezTo>
                  <a:pt x="1027396" y="2180985"/>
                  <a:pt x="989885" y="2125746"/>
                  <a:pt x="964497" y="2052953"/>
                </a:cubicBezTo>
                <a:cubicBezTo>
                  <a:pt x="939109" y="1980160"/>
                  <a:pt x="926416" y="1872677"/>
                  <a:pt x="926416" y="1730505"/>
                </a:cubicBezTo>
                <a:cubicBezTo>
                  <a:pt x="926416" y="1587762"/>
                  <a:pt x="939252" y="1479994"/>
                  <a:pt x="964925" y="1407201"/>
                </a:cubicBezTo>
                <a:cubicBezTo>
                  <a:pt x="990598" y="1334407"/>
                  <a:pt x="1027966" y="1279311"/>
                  <a:pt x="1077030" y="1241912"/>
                </a:cubicBezTo>
                <a:cubicBezTo>
                  <a:pt x="1126093" y="1204512"/>
                  <a:pt x="1178580" y="1185812"/>
                  <a:pt x="1234490" y="1185812"/>
                </a:cubicBezTo>
                <a:close/>
                <a:moveTo>
                  <a:pt x="2195771" y="1066861"/>
                </a:moveTo>
                <a:cubicBezTo>
                  <a:pt x="2105630" y="1066861"/>
                  <a:pt x="2027471" y="1094816"/>
                  <a:pt x="1961292" y="1150726"/>
                </a:cubicBezTo>
                <a:cubicBezTo>
                  <a:pt x="1895113" y="1206636"/>
                  <a:pt x="1850328" y="1286507"/>
                  <a:pt x="1826937" y="1390339"/>
                </a:cubicBezTo>
                <a:lnTo>
                  <a:pt x="1955302" y="1390339"/>
                </a:lnTo>
                <a:cubicBezTo>
                  <a:pt x="1982686" y="1317314"/>
                  <a:pt x="2016061" y="1265541"/>
                  <a:pt x="2055426" y="1235019"/>
                </a:cubicBezTo>
                <a:cubicBezTo>
                  <a:pt x="2094791" y="1204497"/>
                  <a:pt x="2141572" y="1189235"/>
                  <a:pt x="2195771" y="1189235"/>
                </a:cubicBezTo>
                <a:cubicBezTo>
                  <a:pt x="2262520" y="1189235"/>
                  <a:pt x="2317717" y="1209203"/>
                  <a:pt x="2361361" y="1249139"/>
                </a:cubicBezTo>
                <a:cubicBezTo>
                  <a:pt x="2405004" y="1289074"/>
                  <a:pt x="2426826" y="1336426"/>
                  <a:pt x="2426826" y="1391195"/>
                </a:cubicBezTo>
                <a:cubicBezTo>
                  <a:pt x="2426826" y="1428278"/>
                  <a:pt x="2416129" y="1462509"/>
                  <a:pt x="2394735" y="1493887"/>
                </a:cubicBezTo>
                <a:cubicBezTo>
                  <a:pt x="2373341" y="1525265"/>
                  <a:pt x="2338968" y="1551080"/>
                  <a:pt x="2291616" y="1571333"/>
                </a:cubicBezTo>
                <a:cubicBezTo>
                  <a:pt x="2244264" y="1591586"/>
                  <a:pt x="2191777" y="1601713"/>
                  <a:pt x="2134156" y="1601713"/>
                </a:cubicBezTo>
                <a:lnTo>
                  <a:pt x="2134156" y="1717240"/>
                </a:lnTo>
                <a:cubicBezTo>
                  <a:pt x="2231713" y="1722375"/>
                  <a:pt x="2303739" y="1735782"/>
                  <a:pt x="2350236" y="1757461"/>
                </a:cubicBezTo>
                <a:cubicBezTo>
                  <a:pt x="2396732" y="1779141"/>
                  <a:pt x="2433815" y="1811374"/>
                  <a:pt x="2461485" y="1854162"/>
                </a:cubicBezTo>
                <a:cubicBezTo>
                  <a:pt x="2489154" y="1896950"/>
                  <a:pt x="2502989" y="1942876"/>
                  <a:pt x="2502989" y="1991940"/>
                </a:cubicBezTo>
                <a:cubicBezTo>
                  <a:pt x="2502989" y="2065535"/>
                  <a:pt x="2475320" y="2129718"/>
                  <a:pt x="2419980" y="2184486"/>
                </a:cubicBezTo>
                <a:cubicBezTo>
                  <a:pt x="2364641" y="2239255"/>
                  <a:pt x="2291331" y="2266639"/>
                  <a:pt x="2200050" y="2266639"/>
                </a:cubicBezTo>
                <a:cubicBezTo>
                  <a:pt x="2119608" y="2266639"/>
                  <a:pt x="2053429" y="2243534"/>
                  <a:pt x="2001513" y="2197323"/>
                </a:cubicBezTo>
                <a:cubicBezTo>
                  <a:pt x="1961007" y="2160810"/>
                  <a:pt x="1929914" y="2101763"/>
                  <a:pt x="1908235" y="2020180"/>
                </a:cubicBezTo>
                <a:lnTo>
                  <a:pt x="1785005" y="2020180"/>
                </a:lnTo>
                <a:cubicBezTo>
                  <a:pt x="1807255" y="2141128"/>
                  <a:pt x="1854607" y="2232837"/>
                  <a:pt x="1927062" y="2295307"/>
                </a:cubicBezTo>
                <a:cubicBezTo>
                  <a:pt x="1999516" y="2357778"/>
                  <a:pt x="2089942" y="2389013"/>
                  <a:pt x="2198338" y="2389013"/>
                </a:cubicBezTo>
                <a:cubicBezTo>
                  <a:pt x="2278780" y="2389013"/>
                  <a:pt x="2351519" y="2371328"/>
                  <a:pt x="2416557" y="2335956"/>
                </a:cubicBezTo>
                <a:cubicBezTo>
                  <a:pt x="2481595" y="2300585"/>
                  <a:pt x="2532941" y="2250523"/>
                  <a:pt x="2570594" y="2185770"/>
                </a:cubicBezTo>
                <a:cubicBezTo>
                  <a:pt x="2608248" y="2121017"/>
                  <a:pt x="2627075" y="2052984"/>
                  <a:pt x="2627075" y="1981671"/>
                </a:cubicBezTo>
                <a:cubicBezTo>
                  <a:pt x="2627075" y="1898947"/>
                  <a:pt x="2599690" y="1824211"/>
                  <a:pt x="2544922" y="1757461"/>
                </a:cubicBezTo>
                <a:cubicBezTo>
                  <a:pt x="2506127" y="1710109"/>
                  <a:pt x="2456493" y="1674167"/>
                  <a:pt x="2396019" y="1649635"/>
                </a:cubicBezTo>
                <a:cubicBezTo>
                  <a:pt x="2503845" y="1586309"/>
                  <a:pt x="2557758" y="1500447"/>
                  <a:pt x="2557758" y="1392051"/>
                </a:cubicBezTo>
                <a:cubicBezTo>
                  <a:pt x="2557758" y="1336712"/>
                  <a:pt x="2542212" y="1283655"/>
                  <a:pt x="2511119" y="1232879"/>
                </a:cubicBezTo>
                <a:cubicBezTo>
                  <a:pt x="2480026" y="1182104"/>
                  <a:pt x="2436097" y="1141741"/>
                  <a:pt x="2379332" y="1111789"/>
                </a:cubicBezTo>
                <a:cubicBezTo>
                  <a:pt x="2322566" y="1081837"/>
                  <a:pt x="2261379" y="1066861"/>
                  <a:pt x="2195771" y="1066861"/>
                </a:cubicBezTo>
                <a:close/>
                <a:moveTo>
                  <a:pt x="1230211" y="1066861"/>
                </a:moveTo>
                <a:cubicBezTo>
                  <a:pt x="1149769" y="1066861"/>
                  <a:pt x="1077030" y="1090252"/>
                  <a:pt x="1011992" y="1137034"/>
                </a:cubicBezTo>
                <a:cubicBezTo>
                  <a:pt x="946954" y="1183816"/>
                  <a:pt x="896607" y="1252562"/>
                  <a:pt x="860950" y="1343273"/>
                </a:cubicBezTo>
                <a:cubicBezTo>
                  <a:pt x="825293" y="1433983"/>
                  <a:pt x="807465" y="1562348"/>
                  <a:pt x="807465" y="1728365"/>
                </a:cubicBezTo>
                <a:cubicBezTo>
                  <a:pt x="807465" y="1893242"/>
                  <a:pt x="825578" y="2021464"/>
                  <a:pt x="861806" y="2113030"/>
                </a:cubicBezTo>
                <a:cubicBezTo>
                  <a:pt x="898033" y="2204597"/>
                  <a:pt x="948380" y="2273486"/>
                  <a:pt x="1012848" y="2319697"/>
                </a:cubicBezTo>
                <a:cubicBezTo>
                  <a:pt x="1077315" y="2365908"/>
                  <a:pt x="1149769" y="2389013"/>
                  <a:pt x="1230211" y="2389013"/>
                </a:cubicBezTo>
                <a:cubicBezTo>
                  <a:pt x="1311794" y="2389013"/>
                  <a:pt x="1385960" y="2365195"/>
                  <a:pt x="1452709" y="2317557"/>
                </a:cubicBezTo>
                <a:cubicBezTo>
                  <a:pt x="1519458" y="2269920"/>
                  <a:pt x="1571803" y="2199319"/>
                  <a:pt x="1609741" y="2105756"/>
                </a:cubicBezTo>
                <a:cubicBezTo>
                  <a:pt x="1647680" y="2012193"/>
                  <a:pt x="1666649" y="1886396"/>
                  <a:pt x="1666649" y="1728365"/>
                </a:cubicBezTo>
                <a:cubicBezTo>
                  <a:pt x="1666649" y="1569764"/>
                  <a:pt x="1647395" y="1443397"/>
                  <a:pt x="1608886" y="1349263"/>
                </a:cubicBezTo>
                <a:cubicBezTo>
                  <a:pt x="1570376" y="1255129"/>
                  <a:pt x="1518032" y="1184529"/>
                  <a:pt x="1451853" y="1137462"/>
                </a:cubicBezTo>
                <a:cubicBezTo>
                  <a:pt x="1385674" y="1090395"/>
                  <a:pt x="1311794" y="1066861"/>
                  <a:pt x="1230211" y="1066861"/>
                </a:cubicBezTo>
                <a:close/>
                <a:moveTo>
                  <a:pt x="1676400" y="0"/>
                </a:moveTo>
                <a:cubicBezTo>
                  <a:pt x="2602250" y="0"/>
                  <a:pt x="3352800" y="750550"/>
                  <a:pt x="3352800" y="1676400"/>
                </a:cubicBezTo>
                <a:cubicBezTo>
                  <a:pt x="3352800" y="2602250"/>
                  <a:pt x="2602250" y="3352800"/>
                  <a:pt x="1676400" y="3352800"/>
                </a:cubicBezTo>
                <a:cubicBezTo>
                  <a:pt x="750550" y="3352800"/>
                  <a:pt x="0" y="2602250"/>
                  <a:pt x="0" y="1676400"/>
                </a:cubicBezTo>
                <a:cubicBezTo>
                  <a:pt x="0" y="750550"/>
                  <a:pt x="750550" y="0"/>
                  <a:pt x="1676400" y="0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64" grpId="0"/>
      <p:bldP spid="6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36825" y="2109788"/>
            <a:ext cx="7543800" cy="1901825"/>
          </a:xfrm>
          <a:prstGeom prst="rect">
            <a:avLst/>
          </a:prstGeom>
          <a:solidFill>
            <a:srgbClr val="B6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92713" y="2185988"/>
            <a:ext cx="6653212" cy="1268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189230" indent="-189230" algn="l" defTabSz="755650" rtl="0" fontAlgn="base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705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88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70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53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5400" dirty="0">
                <a:solidFill>
                  <a:srgbClr val="000000"/>
                </a:solidFill>
                <a:latin typeface="方正宋刻本秀楷简体" charset="-122"/>
                <a:ea typeface="方正宋刻本秀楷简体" charset="-122"/>
              </a:rPr>
              <a:t>前期预热</a:t>
            </a:r>
            <a:endParaRPr lang="zh-CN" altLang="en-US" sz="5400" dirty="0">
              <a:solidFill>
                <a:srgbClr val="000000"/>
              </a:solidFill>
              <a:latin typeface="方正宋刻本秀楷简体" charset="-122"/>
              <a:ea typeface="方正宋刻本秀楷简体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98500"/>
            <a:ext cx="3595370" cy="493331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10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Text Box 3"/>
          <p:cNvSpPr txBox="1"/>
          <p:nvPr/>
        </p:nvSpPr>
        <p:spPr>
          <a:xfrm>
            <a:off x="773430" y="704850"/>
            <a:ext cx="24491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latin typeface="Arial" panose="020B0604020202020204" pitchFamily="34" charset="0"/>
                <a:ea typeface="方正博雅方刊宋_GBK" pitchFamily="2" charset="-122"/>
              </a:rPr>
              <a:t>前期预热</a:t>
            </a:r>
            <a:endParaRPr lang="zh-CN" altLang="en-US" sz="3200" b="1" dirty="0">
              <a:latin typeface="Arial" panose="020B0604020202020204" pitchFamily="34" charset="0"/>
              <a:ea typeface="方正博雅方刊宋_GBK" pitchFamily="2" charset="-122"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xfrm>
            <a:off x="849630" y="1841500"/>
            <a:ext cx="8441055" cy="2717165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线上预热：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 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预热方式：线上各大网络平台进行开屏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/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信息流广告发布。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 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受众标签：年轻、白领、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90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后、潮流人士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话题爆点：发布话题产生热议，如：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    #</a:t>
            </a:r>
            <a:r>
              <a:rPr kumimoji="0" lang="zh-CN" altLang="en-US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为什么年轻人越来越离不开咖啡</a:t>
            </a:r>
            <a:r>
              <a:rPr kumimoji="0" lang="en-US" altLang="zh-CN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#</a:t>
            </a:r>
            <a:endParaRPr kumimoji="0" lang="en-US" altLang="zh-CN" sz="1800" b="1" i="1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    #</a:t>
            </a:r>
            <a:r>
              <a:rPr kumimoji="0" lang="zh-CN" altLang="en-US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喝咖啡真的能减肥吗</a:t>
            </a:r>
            <a:r>
              <a:rPr lang="en-US" altLang="zh-CN" sz="1800" b="1" i="1" u="sng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sym typeface="+mn-ea"/>
              </a:rPr>
              <a:t># </a:t>
            </a:r>
            <a:endParaRPr lang="en-US" altLang="zh-CN" sz="1800" b="1" i="1" u="sng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博雅方刊宋_GBK" pitchFamily="2" charset="-122"/>
              <a:ea typeface="方正博雅方刊宋_GBK" pitchFamily="2" charset="-122"/>
              <a:sym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    #</a:t>
            </a:r>
            <a:r>
              <a:rPr kumimoji="0" lang="zh-CN" altLang="en-US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这些年你喝过的奇葩咖啡</a:t>
            </a:r>
            <a:r>
              <a:rPr kumimoji="0" lang="en-US" altLang="zh-CN" sz="1800" b="1" i="1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#               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630" y="4432300"/>
            <a:ext cx="1857375" cy="10572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25" y="4432300"/>
            <a:ext cx="2924175" cy="1066800"/>
          </a:xfrm>
          <a:prstGeom prst="rect">
            <a:avLst/>
          </a:prstGeom>
        </p:spPr>
      </p:pic>
      <p:pic>
        <p:nvPicPr>
          <p:cNvPr id="4" name="图片 3" descr="千库网_黑咖啡剪影简笔画杯子剪影_元素编号129827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7630" y="596900"/>
            <a:ext cx="5384800" cy="5384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6" name="Text Box 3"/>
          <p:cNvSpPr txBox="1"/>
          <p:nvPr/>
        </p:nvSpPr>
        <p:spPr>
          <a:xfrm>
            <a:off x="773430" y="704850"/>
            <a:ext cx="24491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latin typeface="Arial" panose="020B0604020202020204" pitchFamily="34" charset="0"/>
                <a:ea typeface="方正博雅方刊宋_GBK" pitchFamily="2" charset="-122"/>
              </a:rPr>
              <a:t>前期预热</a:t>
            </a:r>
            <a:endParaRPr lang="zh-CN" altLang="en-US" sz="3200" b="1" dirty="0">
              <a:latin typeface="Arial" panose="020B0604020202020204" pitchFamily="34" charset="0"/>
              <a:ea typeface="方正博雅方刊宋_GBK" pitchFamily="2" charset="-122"/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xfrm>
            <a:off x="622300" y="1461135"/>
            <a:ext cx="8871585" cy="3408680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线下预热：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1.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预热方式：线下媒体发布活动主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KV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，活动亮点。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  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发布渠道：写字楼电梯广告、地铁广告（车厢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/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包车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/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站牌）、公交候车厅灯箱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2.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发布活动【召集令】&amp;【护照】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    </a:t>
            </a:r>
            <a:r>
              <a:rPr lang="zh-CN" altLang="en-US" sz="1800" noProof="0" dirty="0">
                <a:ln>
                  <a:noFill/>
                </a:ln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sym typeface="+mn-ea"/>
              </a:rPr>
              <a:t>【召集令】：</a:t>
            </a:r>
            <a:r>
              <a:rPr lang="zh-CN" altLang="en-US" sz="1800" dirty="0">
                <a:latin typeface="方正博雅方刊宋_GBK" pitchFamily="2" charset="-122"/>
                <a:ea typeface="方正博雅方刊宋_GBK" pitchFamily="2" charset="-122"/>
                <a:sym typeface="+mn-ea"/>
              </a:rPr>
              <a:t>作为参加嘉年华各项活动的报名表；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召集咖啡发烧友前来参展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indent="0" eaLnBrk="1" hangingPunct="1">
              <a:spcBef>
                <a:spcPct val="20000"/>
              </a:spcBef>
              <a:buNone/>
            </a:pPr>
            <a:r>
              <a:rPr lang="en-US" altLang="zh-CN" sz="1800" noProof="0" dirty="0">
                <a:ln>
                  <a:noFill/>
                </a:ln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sym typeface="+mn-ea"/>
              </a:rPr>
              <a:t>    </a:t>
            </a:r>
            <a:r>
              <a:rPr lang="zh-CN" altLang="en-US" sz="1800" noProof="0" dirty="0">
                <a:ln>
                  <a:noFill/>
                </a:ln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sym typeface="+mn-ea"/>
              </a:rPr>
              <a:t>【护照】：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cs typeface="+mn-cs"/>
              </a:rPr>
              <a:t>发放护照，进行打卡游戏。</a:t>
            </a:r>
            <a:r>
              <a:rPr lang="zh-CN" altLang="en-US" sz="1800" dirty="0">
                <a:latin typeface="方正博雅方刊宋_GBK" pitchFamily="2" charset="-122"/>
                <a:ea typeface="方正博雅方刊宋_GBK" pitchFamily="2" charset="-122"/>
                <a:sym typeface="+mn-ea"/>
              </a:rPr>
              <a:t>获取护照，在活动当天去所有指定商户</a:t>
            </a:r>
            <a:r>
              <a:rPr lang="en-US" altLang="zh-CN" sz="1800" dirty="0">
                <a:latin typeface="方正博雅方刊宋_GBK" pitchFamily="2" charset="-122"/>
                <a:ea typeface="方正博雅方刊宋_GBK" pitchFamily="2" charset="-122"/>
                <a:sym typeface="+mn-ea"/>
              </a:rPr>
              <a:t>/</a:t>
            </a:r>
            <a:r>
              <a:rPr lang="zh-CN" altLang="en-US" sz="1800" dirty="0">
                <a:latin typeface="方正博雅方刊宋_GBK" pitchFamily="2" charset="-122"/>
                <a:ea typeface="方正博雅方刊宋_GBK" pitchFamily="2" charset="-122"/>
                <a:sym typeface="+mn-ea"/>
              </a:rPr>
              <a:t>任务进行盖章，集齐一定数额的章即可相应获得礼物；</a:t>
            </a:r>
            <a:endParaRPr lang="zh-CN" altLang="en-US" sz="1800" dirty="0">
              <a:latin typeface="方正博雅方刊宋_GBK" pitchFamily="2" charset="-122"/>
              <a:ea typeface="方正博雅方刊宋_GBK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r>
              <a:rPr lang="en-US" altLang="zh-CN" sz="1800" noProof="0" dirty="0">
                <a:ln>
                  <a:noFill/>
                </a:ln>
                <a:effectLst/>
                <a:uLnTx/>
                <a:uFillTx/>
                <a:latin typeface="方正博雅方刊宋_GBK" pitchFamily="2" charset="-122"/>
                <a:ea typeface="方正博雅方刊宋_GBK" pitchFamily="2" charset="-122"/>
                <a:sym typeface="+mn-ea"/>
              </a:rPr>
              <a:t>  3.</a:t>
            </a:r>
            <a:r>
              <a:rPr lang="zh-CN" altLang="en-US" sz="1800" dirty="0">
                <a:latin typeface="方正博雅方刊宋_GBK" pitchFamily="2" charset="-122"/>
                <a:ea typeface="方正博雅方刊宋_GBK" pitchFamily="2" charset="-122"/>
                <a:sym typeface="+mn-ea"/>
              </a:rPr>
              <a:t>邀请媒体进行活动的报导及系列追踪报导</a:t>
            </a:r>
            <a:endParaRPr lang="zh-CN" altLang="en-US" sz="1800" dirty="0">
              <a:latin typeface="方正博雅方刊宋_GBK" pitchFamily="2" charset="-122"/>
              <a:ea typeface="方正博雅方刊宋_GBK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博雅方刊宋_GBK" pitchFamily="2" charset="-122"/>
              <a:ea typeface="方正博雅方刊宋_GBK" pitchFamily="2" charset="-122"/>
              <a:cs typeface="+mn-cs"/>
            </a:endParaRPr>
          </a:p>
        </p:txBody>
      </p:sp>
      <p:pic>
        <p:nvPicPr>
          <p:cNvPr id="4" name="图片 3" descr="千库网_手绘珍珠奶茶_元素编号1300928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150" y="3517900"/>
            <a:ext cx="2832735" cy="28327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36825" y="2109788"/>
            <a:ext cx="7543800" cy="1901825"/>
          </a:xfrm>
          <a:prstGeom prst="rect">
            <a:avLst/>
          </a:prstGeom>
          <a:solidFill>
            <a:srgbClr val="B6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31030" y="2262505"/>
            <a:ext cx="4251960" cy="15036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189230" indent="-189230" algn="l" defTabSz="755650" rtl="0" fontAlgn="base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705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88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70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53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5400" dirty="0">
                <a:solidFill>
                  <a:srgbClr val="000000"/>
                </a:solidFill>
                <a:latin typeface="方正宋刻本秀楷简体" charset="-122"/>
                <a:ea typeface="方正宋刻本秀楷简体" charset="-122"/>
              </a:rPr>
              <a:t>启动仪式</a:t>
            </a:r>
            <a:endParaRPr lang="zh-CN" altLang="en-US" sz="5400" dirty="0">
              <a:solidFill>
                <a:srgbClr val="000000"/>
              </a:solidFill>
              <a:latin typeface="方正宋刻本秀楷简体" charset="-122"/>
              <a:ea typeface="方正宋刻本秀楷简体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98500"/>
            <a:ext cx="3595370" cy="493331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10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7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2" name="Text Box 8"/>
          <p:cNvSpPr txBox="1"/>
          <p:nvPr/>
        </p:nvSpPr>
        <p:spPr>
          <a:xfrm>
            <a:off x="1327150" y="2212975"/>
            <a:ext cx="4887913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活动时间：</a:t>
            </a:r>
            <a:r>
              <a:rPr lang="en-US" altLang="zh-CN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月*日 </a:t>
            </a:r>
            <a:r>
              <a:rPr lang="en-US" altLang="zh-CN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00—11</a:t>
            </a:r>
            <a:r>
              <a:rPr lang="zh-CN" altLang="en-US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00AM</a:t>
            </a:r>
            <a:endParaRPr lang="en-US" altLang="zh-CN" sz="2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3" name="Text Box 9"/>
          <p:cNvSpPr txBox="1"/>
          <p:nvPr/>
        </p:nvSpPr>
        <p:spPr>
          <a:xfrm>
            <a:off x="1350963" y="2720975"/>
            <a:ext cx="1851025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活动地点：</a:t>
            </a:r>
            <a:r>
              <a:rPr lang="zh-CN" altLang="en-US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前坪</a:t>
            </a:r>
            <a:endParaRPr lang="zh-CN" altLang="en-US" sz="2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4" name="Text Box 10"/>
          <p:cNvSpPr txBox="1"/>
          <p:nvPr/>
        </p:nvSpPr>
        <p:spPr>
          <a:xfrm>
            <a:off x="1344613" y="3265488"/>
            <a:ext cx="256063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活动主题：</a:t>
            </a:r>
            <a:r>
              <a:rPr lang="en-US" altLang="zh-CN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嘉年华</a:t>
            </a:r>
            <a:endParaRPr lang="zh-CN" altLang="en-US" sz="2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5" name="Text Box 11"/>
          <p:cNvSpPr txBox="1"/>
          <p:nvPr/>
        </p:nvSpPr>
        <p:spPr>
          <a:xfrm>
            <a:off x="1344613" y="3808413"/>
            <a:ext cx="364648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活动邀请：</a:t>
            </a:r>
            <a:r>
              <a:rPr lang="zh-CN" altLang="en-US" sz="20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长沙青少年及其家长</a:t>
            </a:r>
            <a:endParaRPr lang="zh-CN" altLang="en-US" sz="2000" b="1" u="sng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6" name="Text Box 12"/>
          <p:cNvSpPr txBox="1"/>
          <p:nvPr/>
        </p:nvSpPr>
        <p:spPr>
          <a:xfrm>
            <a:off x="696913" y="833438"/>
            <a:ext cx="1025525" cy="3683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latin typeface="Arial" panose="020B0604020202020204" pitchFamily="34" charset="0"/>
              </a:rPr>
              <a:t>概    况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AutoShape 47"/>
          <p:cNvSpPr/>
          <p:nvPr/>
        </p:nvSpPr>
        <p:spPr>
          <a:xfrm>
            <a:off x="5497513" y="2451100"/>
            <a:ext cx="3600450" cy="482600"/>
          </a:xfrm>
          <a:prstGeom prst="homePlate">
            <a:avLst>
              <a:gd name="adj" fmla="val 63621"/>
            </a:avLst>
          </a:prstGeom>
          <a:solidFill>
            <a:srgbClr val="62534B"/>
          </a:solidFill>
          <a:ln w="9525">
            <a:noFill/>
          </a:ln>
        </p:spPr>
        <p:txBody>
          <a:bodyPr wrap="none" tIns="36000" bIns="0"/>
          <a:lstStyle/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accent2"/>
              </a:buClr>
            </a:pP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47" name="AutoShape 47"/>
          <p:cNvSpPr/>
          <p:nvPr/>
        </p:nvSpPr>
        <p:spPr>
          <a:xfrm>
            <a:off x="5497513" y="3098800"/>
            <a:ext cx="3600450" cy="482600"/>
          </a:xfrm>
          <a:prstGeom prst="homePlate">
            <a:avLst>
              <a:gd name="adj" fmla="val 63621"/>
            </a:avLst>
          </a:prstGeom>
          <a:solidFill>
            <a:srgbClr val="62534B"/>
          </a:solidFill>
          <a:ln w="9525">
            <a:noFill/>
          </a:ln>
        </p:spPr>
        <p:txBody>
          <a:bodyPr wrap="none" tIns="36000" bIns="0"/>
          <a:lstStyle/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accent2"/>
              </a:buClr>
            </a:pP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49" name="Text Box 96"/>
          <p:cNvSpPr txBox="1"/>
          <p:nvPr/>
        </p:nvSpPr>
        <p:spPr>
          <a:xfrm>
            <a:off x="5497830" y="3136900"/>
            <a:ext cx="340233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sp>
        <p:nvSpPr>
          <p:cNvPr id="6150" name="AutoShape 47"/>
          <p:cNvSpPr/>
          <p:nvPr/>
        </p:nvSpPr>
        <p:spPr>
          <a:xfrm>
            <a:off x="5497513" y="3748088"/>
            <a:ext cx="3600450" cy="482600"/>
          </a:xfrm>
          <a:prstGeom prst="homePlate">
            <a:avLst>
              <a:gd name="adj" fmla="val 63621"/>
            </a:avLst>
          </a:prstGeom>
          <a:solidFill>
            <a:srgbClr val="62534B"/>
          </a:solidFill>
          <a:ln w="9525">
            <a:noFill/>
          </a:ln>
        </p:spPr>
        <p:txBody>
          <a:bodyPr wrap="none" tIns="36000" bIns="0"/>
          <a:lstStyle/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accent2"/>
              </a:buClr>
            </a:pP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51" name="Text Box 96"/>
          <p:cNvSpPr txBox="1"/>
          <p:nvPr/>
        </p:nvSpPr>
        <p:spPr>
          <a:xfrm>
            <a:off x="5497513" y="3748088"/>
            <a:ext cx="34305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第三部分：其他创意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sp>
        <p:nvSpPr>
          <p:cNvPr id="6152" name="Text Box 102"/>
          <p:cNvSpPr txBox="1"/>
          <p:nvPr/>
        </p:nvSpPr>
        <p:spPr>
          <a:xfrm>
            <a:off x="5497513" y="253492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第一部分：活动流程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3" name="图片 2" descr="千库网_卡通商辅咖啡店饮品店_元素编号133937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" y="339725"/>
            <a:ext cx="5441950" cy="5441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AutoShape 47"/>
          <p:cNvSpPr/>
          <p:nvPr/>
        </p:nvSpPr>
        <p:spPr>
          <a:xfrm>
            <a:off x="620713" y="622300"/>
            <a:ext cx="3600450" cy="482600"/>
          </a:xfrm>
          <a:prstGeom prst="homePlate">
            <a:avLst>
              <a:gd name="adj" fmla="val 63621"/>
            </a:avLst>
          </a:prstGeom>
          <a:solidFill>
            <a:srgbClr val="62534B"/>
          </a:solidFill>
          <a:ln w="9525">
            <a:noFill/>
          </a:ln>
        </p:spPr>
        <p:txBody>
          <a:bodyPr wrap="none" tIns="36000" bIns="0"/>
          <a:lstStyle/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accent2"/>
              </a:buClr>
            </a:pP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第一部分：活动流程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7230" y="1612900"/>
            <a:ext cx="6885305" cy="429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1、启动抽奖仪式</a:t>
            </a: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（启动仪式、领导讲话、主持人介绍流程）</a:t>
            </a: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en-US" altLang="zh-CN" dirty="0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、来宾现场报名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en-US" altLang="zh-CN" dirty="0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、场景体验</a:t>
            </a:r>
            <a:endParaRPr lang="zh-CN" altLang="en-US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en-US" altLang="zh-CN" dirty="0">
                <a:latin typeface="黑体" panose="02010609060101010101" charset="-122"/>
                <a:ea typeface="黑体" panose="02010609060101010101" charset="-122"/>
                <a:sym typeface="+mn-ea"/>
              </a:rPr>
              <a:t>4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、抽奖活动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/>
          </a:p>
        </p:txBody>
      </p:sp>
      <p:sp>
        <p:nvSpPr>
          <p:cNvPr id="10243" name="Rectangle 4"/>
          <p:cNvSpPr/>
          <p:nvPr/>
        </p:nvSpPr>
        <p:spPr>
          <a:xfrm>
            <a:off x="621030" y="2298383"/>
            <a:ext cx="8208963" cy="18427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rgbClr val="CC0000"/>
              </a:buClr>
              <a:buFont typeface="Webdings" panose="05030102010509060703" pitchFamily="18" charset="2"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活动流程（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9:00</a:t>
            </a: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-16:00）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 09:00-10:00   </a:t>
            </a:r>
            <a:r>
              <a:rPr lang="zh-CN" altLang="en-US" sz="1600" dirty="0">
                <a:latin typeface="Arial" panose="020B0604020202020204" pitchFamily="34" charset="0"/>
                <a:sym typeface="Arial" panose="020B0604020202020204" pitchFamily="34" charset="0"/>
              </a:rPr>
              <a:t>来宾到场</a:t>
            </a:r>
            <a:endParaRPr lang="en-US" altLang="zh-CN" sz="1600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 10:00-10:05   </a:t>
            </a:r>
            <a:r>
              <a:rPr lang="zh-CN" altLang="en-US" sz="1600" dirty="0">
                <a:latin typeface="Arial" panose="020B0604020202020204" pitchFamily="34" charset="0"/>
                <a:sym typeface="Arial" panose="020B0604020202020204" pitchFamily="34" charset="0"/>
              </a:rPr>
              <a:t>主持人开场</a:t>
            </a:r>
            <a:endParaRPr lang="en-US" altLang="zh-CN" sz="1600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 10:05-10:10   </a:t>
            </a:r>
            <a:r>
              <a:rPr lang="zh-CN" altLang="en-US" sz="1600" dirty="0">
                <a:latin typeface="Arial" panose="020B0604020202020204" pitchFamily="34" charset="0"/>
                <a:sym typeface="Arial" panose="020B0604020202020204" pitchFamily="34" charset="0"/>
              </a:rPr>
              <a:t>领导讲话、合作品牌亮相</a:t>
            </a:r>
            <a:endParaRPr lang="en-US" altLang="zh-CN" sz="1600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 10:10-10:20   </a:t>
            </a:r>
            <a:r>
              <a:rPr lang="zh-CN" altLang="en-US" sz="1600" dirty="0">
                <a:latin typeface="Arial" panose="020B0604020202020204" pitchFamily="34" charset="0"/>
                <a:sym typeface="Arial" panose="020B0604020202020204" pitchFamily="34" charset="0"/>
              </a:rPr>
              <a:t>主持人介绍活动流程</a:t>
            </a:r>
            <a:endParaRPr lang="en-US" altLang="zh-CN" sz="1600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Arial" panose="020B0604020202020204" pitchFamily="34" charset="0"/>
                <a:sym typeface="Arial" panose="020B0604020202020204" pitchFamily="34" charset="0"/>
              </a:rPr>
              <a:t> 10:20-16:00   </a:t>
            </a:r>
            <a:r>
              <a:rPr lang="zh-CN" altLang="en-US" sz="1600" dirty="0">
                <a:latin typeface="Arial" panose="020B0604020202020204" pitchFamily="34" charset="0"/>
                <a:sym typeface="Arial" panose="020B0604020202020204" pitchFamily="34" charset="0"/>
              </a:rPr>
              <a:t>客户现场报名、自由体验现场活动</a:t>
            </a:r>
            <a:endParaRPr lang="zh-CN" altLang="en-US" sz="16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630" y="546100"/>
            <a:ext cx="7339965" cy="502983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AutoShape 47"/>
          <p:cNvSpPr/>
          <p:nvPr/>
        </p:nvSpPr>
        <p:spPr>
          <a:xfrm>
            <a:off x="620713" y="622300"/>
            <a:ext cx="3600450" cy="482600"/>
          </a:xfrm>
          <a:prstGeom prst="homePlate">
            <a:avLst>
              <a:gd name="adj" fmla="val 63621"/>
            </a:avLst>
          </a:prstGeom>
          <a:solidFill>
            <a:srgbClr val="62534B"/>
          </a:solidFill>
          <a:ln w="9525">
            <a:noFill/>
          </a:ln>
        </p:spPr>
        <p:txBody>
          <a:bodyPr wrap="none" tIns="36000" bIns="0"/>
          <a:lstStyle/>
          <a:p>
            <a:pPr eaLnBrk="1" hangingPunct="1">
              <a:lnSpc>
                <a:spcPct val="150000"/>
              </a:lnSpc>
              <a:spcBef>
                <a:spcPct val="30000"/>
              </a:spcBef>
              <a:buClr>
                <a:schemeClr val="accent2"/>
              </a:buClr>
            </a:pPr>
            <a:endParaRPr lang="zh-CN" altLang="en-US" sz="1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030" y="1231900"/>
            <a:ext cx="5974080" cy="429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一、展示物料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1、宣传资料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2、商品展示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3、区域指示牌：摆放在每个区域节点处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二、现场包装（具体包装示意图见后）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1、外场：签到处，活动门头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2、舞台：主屏幕、领导讲话台、奖品摆放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3、外场：地贴、元素装饰、展示体验区、餐饮区</a:t>
            </a:r>
            <a:endParaRPr lang="en-US" altLang="zh-CN" dirty="0"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 eaLnBrk="1" hangingPunct="1">
              <a:spcBef>
                <a:spcPct val="15000"/>
              </a:spcBef>
              <a:spcAft>
                <a:spcPct val="15000"/>
              </a:spcAft>
            </a:pPr>
            <a:r>
              <a:rPr lang="zh-CN" altLang="en-US" dirty="0">
                <a:latin typeface="黑体" panose="02010609060101010101" charset="-122"/>
                <a:ea typeface="黑体" panose="02010609060101010101" charset="-122"/>
                <a:sym typeface="+mn-ea"/>
              </a:rPr>
              <a:t>4、内场：客户现场报名区、奖品领取区、拍照打卡区</a:t>
            </a:r>
            <a:endParaRPr lang="zh-CN" altLang="en-US" dirty="0">
              <a:latin typeface="黑体" panose="02010609060101010101" charset="-122"/>
              <a:ea typeface="黑体" panose="02010609060101010101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30" y="622300"/>
            <a:ext cx="8018145" cy="488823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536825" y="2109788"/>
            <a:ext cx="7543800" cy="1901825"/>
          </a:xfrm>
          <a:prstGeom prst="rect">
            <a:avLst/>
          </a:prstGeom>
          <a:solidFill>
            <a:srgbClr val="B69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30713" y="2262188"/>
            <a:ext cx="6653212" cy="15036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189230" indent="-189230" algn="l" defTabSz="755650" rtl="0" fontAlgn="base">
              <a:lnSpc>
                <a:spcPct val="90000"/>
              </a:lnSpc>
              <a:spcBef>
                <a:spcPts val="8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705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88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705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530" indent="-189230" algn="l" defTabSz="755650" rtl="0" fontAlgn="base">
              <a:lnSpc>
                <a:spcPct val="90000"/>
              </a:lnSpc>
              <a:spcBef>
                <a:spcPts val="41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5400" dirty="0">
                <a:solidFill>
                  <a:srgbClr val="000000"/>
                </a:solidFill>
                <a:latin typeface="方正宋刻本秀楷简体" charset="-122"/>
                <a:ea typeface="方正宋刻本秀楷简体" charset="-122"/>
              </a:rPr>
              <a:t>其他创意</a:t>
            </a:r>
            <a:endParaRPr lang="en-US" altLang="zh-CN" sz="5400" dirty="0">
              <a:solidFill>
                <a:srgbClr val="000000"/>
              </a:solidFill>
              <a:latin typeface="方正宋刻本秀楷简体" charset="-122"/>
              <a:ea typeface="方正宋刻本秀楷简体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98500"/>
            <a:ext cx="3595370" cy="493331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10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7430" y="0"/>
            <a:ext cx="5305425" cy="1962150"/>
          </a:xfrm>
          <a:prstGeom prst="rect">
            <a:avLst/>
          </a:prstGeom>
        </p:spPr>
      </p:pic>
      <p:pic>
        <p:nvPicPr>
          <p:cNvPr id="1035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" y="1962150"/>
            <a:ext cx="4378960" cy="35845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2679700"/>
            <a:ext cx="4878070" cy="28765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985" y="1917700"/>
            <a:ext cx="4855210" cy="73342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145" y="493395"/>
            <a:ext cx="7505700" cy="51339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30" y="664210"/>
            <a:ext cx="8004810" cy="466280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30" y="664210"/>
            <a:ext cx="8268970" cy="49320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30" y="640080"/>
            <a:ext cx="8255635" cy="484124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" y="12700"/>
            <a:ext cx="10080625" cy="612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2" name="Text Box 102"/>
          <p:cNvSpPr txBox="1"/>
          <p:nvPr/>
        </p:nvSpPr>
        <p:spPr>
          <a:xfrm>
            <a:off x="696913" y="664210"/>
            <a:ext cx="3201987" cy="3987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</a:pPr>
            <a:r>
              <a:rPr lang="zh-CN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黑体" panose="02010609060101010101" charset="-122"/>
              </a:rPr>
              <a:t>第二部分：现场规划</a:t>
            </a:r>
            <a:endParaRPr lang="zh-CN" altLang="en-US" sz="2000" dirty="0">
              <a:solidFill>
                <a:schemeClr val="bg1"/>
              </a:solidFill>
              <a:latin typeface="Verdana" panose="020B0604030504040204" pitchFamily="34" charset="0"/>
              <a:ea typeface="黑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45" y="555625"/>
            <a:ext cx="7734300" cy="50101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079990" cy="61150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35" y="23178"/>
            <a:ext cx="10080625" cy="6097588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64770" y="1765300"/>
            <a:ext cx="10069830" cy="2362200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84680" y="1917700"/>
            <a:ext cx="6496050" cy="193548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7562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9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00450" y="2298700"/>
            <a:ext cx="38804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>
                <a:solidFill>
                  <a:schemeClr val="bg1"/>
                </a:solidFill>
              </a:rPr>
              <a:t>感谢观看</a:t>
            </a:r>
            <a:endParaRPr lang="zh-CN" altLang="en-US" sz="7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2288,&quot;width&quot;:3438}"/>
</p:tagLst>
</file>

<file path=ppt/tags/tag2.xml><?xml version="1.0" encoding="utf-8"?>
<p:tagLst xmlns:p="http://schemas.openxmlformats.org/presentationml/2006/main">
  <p:tag name="KSO_WM_UNIT_PLACING_PICTURE_USER_VIEWPORT" val="{&quot;height&quot;:3375,&quot;width&quot;:5130}"/>
</p:tagLst>
</file>

<file path=ppt/tags/tag3.xml><?xml version="1.0" encoding="utf-8"?>
<p:tagLst xmlns:p="http://schemas.openxmlformats.org/presentationml/2006/main">
  <p:tag name="KSO_WPP_MARK_KEY" val="f8df0ca1-4cd1-4d0e-9b31-89c37c05fc17"/>
  <p:tag name="COMMONDATA" val="eyJoZGlkIjoiYTZmNjcyMWQ4NWZkZGVmNGIzZDY5ZmY0ODc1ODExYWEifQ=="/>
</p:tagLst>
</file>

<file path=ppt/theme/theme1.xml><?xml version="1.0" encoding="utf-8"?>
<a:theme xmlns:a="http://schemas.openxmlformats.org/drawingml/2006/main" name="1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宋体"/>
        <a:cs typeface=""/>
      </a:majorFont>
      <a:minorFont>
        <a:latin typeface="Comic Sans MS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0</TotalTime>
  <Words>2579</Words>
  <PresentationFormat>自定义</PresentationFormat>
  <Paragraphs>292</Paragraphs>
  <Slides>40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40</vt:i4>
      </vt:variant>
    </vt:vector>
  </HeadingPairs>
  <TitlesOfParts>
    <vt:vector size="62" baseType="lpstr">
      <vt:lpstr>Arial</vt:lpstr>
      <vt:lpstr>宋体</vt:lpstr>
      <vt:lpstr>Wingdings</vt:lpstr>
      <vt:lpstr>Comic Sans MS</vt:lpstr>
      <vt:lpstr>Calibri Light</vt:lpstr>
      <vt:lpstr>汉仪雅酷黑简</vt:lpstr>
      <vt:lpstr>黑体</vt:lpstr>
      <vt:lpstr>华文行楷</vt:lpstr>
      <vt:lpstr>Century Gothic</vt:lpstr>
      <vt:lpstr>微软雅黑</vt:lpstr>
      <vt:lpstr>方正宋刻本秀楷简体</vt:lpstr>
      <vt:lpstr>Calibri</vt:lpstr>
      <vt:lpstr>汉仪粗黑简</vt:lpstr>
      <vt:lpstr>Arial Unicode MS</vt:lpstr>
      <vt:lpstr>方正博雅方刊宋_GBK</vt:lpstr>
      <vt:lpstr>Verdana</vt:lpstr>
      <vt:lpstr>Webdings</vt:lpstr>
      <vt:lpstr>等线</vt:lpstr>
      <vt:lpstr>1</vt:lpstr>
      <vt:lpstr>Office 主题</vt:lpstr>
      <vt:lpstr>2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2022-04-24T04:03:00Z</dcterms:created>
  <dcterms:modified xsi:type="dcterms:W3CDTF">2023-06-24T10:46:55Z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639107D0E4C84384A7BEABDB8AA8E5B7</vt:lpwstr>
  </property>
  <property fmtid="{D5CDD505-2E9C-101B-9397-08002B2CF9AE}" pid="3" name="KSOProductBuildVer">
    <vt:lpwstr>2052-11.1.0.14309</vt:lpwstr>
  </property>
  <property fmtid="{D5CDD505-2E9C-101B-9397-08002B2CF9AE}" pid="4" name="NXPowerLiteLastOptimized">
    <vt:lpwstr>42934192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  <property fmtid="{D5CDD505-2E9C-101B-9397-08002B2CF9AE}" pid="7" name="Version">
    <vt:i4>1</vt:i4>
  </property>
</Properties>
</file>