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37"/>
  </p:handoutMasterIdLst>
  <p:sldIdLst>
    <p:sldId id="267" r:id="rId3"/>
    <p:sldId id="259" r:id="rId4"/>
    <p:sldId id="281" r:id="rId5"/>
    <p:sldId id="258" r:id="rId6"/>
    <p:sldId id="269" r:id="rId8"/>
    <p:sldId id="310" r:id="rId9"/>
    <p:sldId id="305" r:id="rId10"/>
    <p:sldId id="308" r:id="rId11"/>
    <p:sldId id="339" r:id="rId12"/>
    <p:sldId id="341" r:id="rId13"/>
    <p:sldId id="342" r:id="rId14"/>
    <p:sldId id="343" r:id="rId15"/>
    <p:sldId id="344" r:id="rId16"/>
    <p:sldId id="282" r:id="rId17"/>
    <p:sldId id="263" r:id="rId18"/>
    <p:sldId id="306" r:id="rId19"/>
    <p:sldId id="283" r:id="rId20"/>
    <p:sldId id="307" r:id="rId21"/>
    <p:sldId id="284" r:id="rId22"/>
    <p:sldId id="287" r:id="rId23"/>
    <p:sldId id="289" r:id="rId24"/>
    <p:sldId id="286" r:id="rId25"/>
    <p:sldId id="292" r:id="rId26"/>
    <p:sldId id="345" r:id="rId27"/>
    <p:sldId id="293" r:id="rId28"/>
    <p:sldId id="384" r:id="rId29"/>
    <p:sldId id="295" r:id="rId30"/>
    <p:sldId id="296" r:id="rId31"/>
    <p:sldId id="297" r:id="rId32"/>
    <p:sldId id="346" r:id="rId33"/>
    <p:sldId id="304" r:id="rId34"/>
    <p:sldId id="298" r:id="rId35"/>
    <p:sldId id="302" r:id="rId36"/>
  </p:sldIdLst>
  <p:sldSz cx="12192000" cy="6858000"/>
  <p:notesSz cx="6858000" cy="9144000"/>
  <p:embeddedFontLst>
    <p:embeddedFont>
      <p:font typeface="方正小标宋简体" panose="03000509000000000000" charset="-122"/>
      <p:regular r:id="rId41"/>
    </p:embeddedFont>
    <p:embeddedFont>
      <p:font typeface="汉仪铸字杂货铺W" panose="00020600040101010101" charset="-122"/>
      <p:regular r:id="rId42"/>
    </p:embeddedFont>
    <p:embeddedFont>
      <p:font typeface="方正清刻本悦宋简体" panose="02000000000000000000" charset="-122"/>
      <p:regular r:id="rId43"/>
    </p:embeddedFont>
    <p:embeddedFont>
      <p:font typeface="微软雅黑" panose="020B0503020204020204" charset="-122"/>
      <p:regular r:id="rId44"/>
    </p:embeddedFont>
    <p:embeddedFont>
      <p:font typeface="Calibri" panose="020F0502020204030204" charset="0"/>
      <p:regular r:id="rId45"/>
      <p:bold r:id="rId46"/>
      <p:italic r:id="rId47"/>
      <p:boldItalic r:id="rId48"/>
    </p:embeddedFont>
  </p:embeddedFontLst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9E"/>
    <a:srgbClr val="043472"/>
    <a:srgbClr val="292929"/>
    <a:srgbClr val="000000"/>
    <a:srgbClr val="FFFFFF"/>
    <a:srgbClr val="046755"/>
    <a:srgbClr val="FDD549"/>
    <a:srgbClr val="F4B011"/>
    <a:srgbClr val="F98A32"/>
    <a:srgbClr val="F5E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38" y="528"/>
      </p:cViewPr>
      <p:guideLst>
        <p:guide orient="horz" pos="215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gs" Target="tags/tag237.xml"/><Relationship Id="rId48" Type="http://schemas.openxmlformats.org/officeDocument/2006/relationships/font" Target="fonts/font8.fntdata"/><Relationship Id="rId47" Type="http://schemas.openxmlformats.org/officeDocument/2006/relationships/font" Target="fonts/font7.fntdata"/><Relationship Id="rId46" Type="http://schemas.openxmlformats.org/officeDocument/2006/relationships/font" Target="fonts/font6.fntdata"/><Relationship Id="rId45" Type="http://schemas.openxmlformats.org/officeDocument/2006/relationships/font" Target="fonts/font5.fntdata"/><Relationship Id="rId44" Type="http://schemas.openxmlformats.org/officeDocument/2006/relationships/font" Target="fonts/font4.fntdata"/><Relationship Id="rId43" Type="http://schemas.openxmlformats.org/officeDocument/2006/relationships/font" Target="fonts/font3.fntdata"/><Relationship Id="rId42" Type="http://schemas.openxmlformats.org/officeDocument/2006/relationships/font" Target="fonts/font2.fntdata"/><Relationship Id="rId41" Type="http://schemas.openxmlformats.org/officeDocument/2006/relationships/font" Target="fonts/font1.fntdata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7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image" Target="../media/image7.png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image" Target="../media/image6.png"/><Relationship Id="rId3" Type="http://schemas.openxmlformats.org/officeDocument/2006/relationships/tags" Target="../tags/tag83.xml"/><Relationship Id="rId29" Type="http://schemas.openxmlformats.org/officeDocument/2006/relationships/notesSlide" Target="../notesSlides/notesSlide2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05.xml"/><Relationship Id="rId26" Type="http://schemas.openxmlformats.org/officeDocument/2006/relationships/tags" Target="../tags/tag104.xml"/><Relationship Id="rId25" Type="http://schemas.openxmlformats.org/officeDocument/2006/relationships/tags" Target="../tags/tag103.xml"/><Relationship Id="rId24" Type="http://schemas.openxmlformats.org/officeDocument/2006/relationships/tags" Target="../tags/tag102.xml"/><Relationship Id="rId23" Type="http://schemas.openxmlformats.org/officeDocument/2006/relationships/tags" Target="../tags/tag101.xml"/><Relationship Id="rId22" Type="http://schemas.openxmlformats.org/officeDocument/2006/relationships/tags" Target="../tags/tag100.xml"/><Relationship Id="rId21" Type="http://schemas.openxmlformats.org/officeDocument/2006/relationships/tags" Target="../tags/tag99.xml"/><Relationship Id="rId20" Type="http://schemas.openxmlformats.org/officeDocument/2006/relationships/tags" Target="../tags/tag98.xml"/><Relationship Id="rId2" Type="http://schemas.openxmlformats.org/officeDocument/2006/relationships/image" Target="../media/image5.png"/><Relationship Id="rId19" Type="http://schemas.openxmlformats.org/officeDocument/2006/relationships/tags" Target="../tags/tag97.xml"/><Relationship Id="rId18" Type="http://schemas.openxmlformats.org/officeDocument/2006/relationships/tags" Target="../tags/tag96.xml"/><Relationship Id="rId17" Type="http://schemas.openxmlformats.org/officeDocument/2006/relationships/tags" Target="../tags/tag95.xml"/><Relationship Id="rId16" Type="http://schemas.openxmlformats.org/officeDocument/2006/relationships/tags" Target="../tags/tag94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8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10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1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11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image" Target="../media/image6.png"/><Relationship Id="rId3" Type="http://schemas.openxmlformats.org/officeDocument/2006/relationships/tags" Target="../tags/tag119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27.xml"/><Relationship Id="rId12" Type="http://schemas.openxmlformats.org/officeDocument/2006/relationships/image" Target="../media/image8.jpeg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tags" Target="../tags/tag11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31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tags" Target="../tags/tag130.xml"/><Relationship Id="rId4" Type="http://schemas.openxmlformats.org/officeDocument/2006/relationships/image" Target="../media/image7.png"/><Relationship Id="rId3" Type="http://schemas.openxmlformats.org/officeDocument/2006/relationships/tags" Target="../tags/tag129.xml"/><Relationship Id="rId2" Type="http://schemas.openxmlformats.org/officeDocument/2006/relationships/image" Target="../media/image5.png"/><Relationship Id="rId1" Type="http://schemas.openxmlformats.org/officeDocument/2006/relationships/tags" Target="../tags/tag1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35.xml"/><Relationship Id="rId6" Type="http://schemas.openxmlformats.org/officeDocument/2006/relationships/image" Target="../media/image11.jpeg"/><Relationship Id="rId5" Type="http://schemas.openxmlformats.org/officeDocument/2006/relationships/tags" Target="../tags/tag134.xml"/><Relationship Id="rId4" Type="http://schemas.openxmlformats.org/officeDocument/2006/relationships/image" Target="../media/image7.png"/><Relationship Id="rId3" Type="http://schemas.openxmlformats.org/officeDocument/2006/relationships/tags" Target="../tags/tag133.xml"/><Relationship Id="rId2" Type="http://schemas.openxmlformats.org/officeDocument/2006/relationships/image" Target="../media/image5.png"/><Relationship Id="rId1" Type="http://schemas.openxmlformats.org/officeDocument/2006/relationships/tags" Target="../tags/tag13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39.xml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tags" Target="../tags/tag138.xml"/><Relationship Id="rId4" Type="http://schemas.openxmlformats.org/officeDocument/2006/relationships/image" Target="../media/image7.png"/><Relationship Id="rId3" Type="http://schemas.openxmlformats.org/officeDocument/2006/relationships/tags" Target="../tags/tag137.xml"/><Relationship Id="rId2" Type="http://schemas.openxmlformats.org/officeDocument/2006/relationships/image" Target="../media/image5.png"/><Relationship Id="rId1" Type="http://schemas.openxmlformats.org/officeDocument/2006/relationships/tags" Target="../tags/tag13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43.xml"/><Relationship Id="rId7" Type="http://schemas.openxmlformats.org/officeDocument/2006/relationships/image" Target="../media/image15.png"/><Relationship Id="rId6" Type="http://schemas.openxmlformats.org/officeDocument/2006/relationships/image" Target="../media/image14.jpeg"/><Relationship Id="rId5" Type="http://schemas.openxmlformats.org/officeDocument/2006/relationships/tags" Target="../tags/tag142.xml"/><Relationship Id="rId4" Type="http://schemas.openxmlformats.org/officeDocument/2006/relationships/image" Target="../media/image7.png"/><Relationship Id="rId3" Type="http://schemas.openxmlformats.org/officeDocument/2006/relationships/tags" Target="../tags/tag141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7.xml"/><Relationship Id="rId1" Type="http://schemas.openxmlformats.org/officeDocument/2006/relationships/tags" Target="../tags/tag1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4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51.xml"/><Relationship Id="rId7" Type="http://schemas.openxmlformats.org/officeDocument/2006/relationships/image" Target="../media/image16.jpeg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image" Target="../media/image7.png"/><Relationship Id="rId3" Type="http://schemas.openxmlformats.org/officeDocument/2006/relationships/tags" Target="../tags/tag148.xml"/><Relationship Id="rId2" Type="http://schemas.openxmlformats.org/officeDocument/2006/relationships/image" Target="../media/image5.png"/><Relationship Id="rId1" Type="http://schemas.openxmlformats.org/officeDocument/2006/relationships/tags" Target="../tags/tag14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image" Target="../media/image7.png"/><Relationship Id="rId3" Type="http://schemas.openxmlformats.org/officeDocument/2006/relationships/tags" Target="../tags/tag153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5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60.xml"/><Relationship Id="rId7" Type="http://schemas.openxmlformats.org/officeDocument/2006/relationships/image" Target="../media/image19.png"/><Relationship Id="rId6" Type="http://schemas.openxmlformats.org/officeDocument/2006/relationships/image" Target="../media/image18.jpeg"/><Relationship Id="rId5" Type="http://schemas.openxmlformats.org/officeDocument/2006/relationships/tags" Target="../tags/tag159.xml"/><Relationship Id="rId4" Type="http://schemas.openxmlformats.org/officeDocument/2006/relationships/image" Target="../media/image7.png"/><Relationship Id="rId3" Type="http://schemas.openxmlformats.org/officeDocument/2006/relationships/tags" Target="../tags/tag158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9.xml"/><Relationship Id="rId1" Type="http://schemas.openxmlformats.org/officeDocument/2006/relationships/tags" Target="../tags/tag15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image" Target="../media/image20.jpeg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7.png"/><Relationship Id="rId3" Type="http://schemas.openxmlformats.org/officeDocument/2006/relationships/tags" Target="../tags/tag162.xml"/><Relationship Id="rId2" Type="http://schemas.openxmlformats.org/officeDocument/2006/relationships/image" Target="../media/image5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6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image" Target="../media/image21.jpeg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image" Target="../media/image7.png"/><Relationship Id="rId3" Type="http://schemas.openxmlformats.org/officeDocument/2006/relationships/tags" Target="../tags/tag168.xml"/><Relationship Id="rId2" Type="http://schemas.openxmlformats.org/officeDocument/2006/relationships/image" Target="../media/image5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6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77.xml"/><Relationship Id="rId7" Type="http://schemas.openxmlformats.org/officeDocument/2006/relationships/image" Target="../media/image22.jpeg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image" Target="../media/image7.png"/><Relationship Id="rId3" Type="http://schemas.openxmlformats.org/officeDocument/2006/relationships/tags" Target="../tags/tag174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2.xml"/><Relationship Id="rId1" Type="http://schemas.openxmlformats.org/officeDocument/2006/relationships/tags" Target="../tags/tag17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82.xml"/><Relationship Id="rId7" Type="http://schemas.openxmlformats.org/officeDocument/2006/relationships/image" Target="../media/image23.jpeg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image" Target="../media/image7.png"/><Relationship Id="rId3" Type="http://schemas.openxmlformats.org/officeDocument/2006/relationships/tags" Target="../tags/tag179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3.xml"/><Relationship Id="rId1" Type="http://schemas.openxmlformats.org/officeDocument/2006/relationships/tags" Target="../tags/tag178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image" Target="../media/image24.png"/><Relationship Id="rId5" Type="http://schemas.openxmlformats.org/officeDocument/2006/relationships/tags" Target="../tags/tag185.xml"/><Relationship Id="rId4" Type="http://schemas.openxmlformats.org/officeDocument/2006/relationships/image" Target="../media/image7.png"/><Relationship Id="rId3" Type="http://schemas.openxmlformats.org/officeDocument/2006/relationships/tags" Target="../tags/tag184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14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tags" Target="../tags/tag18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image" Target="../media/image26.jpeg"/><Relationship Id="rId7" Type="http://schemas.openxmlformats.org/officeDocument/2006/relationships/tags" Target="../tags/tag196.xml"/><Relationship Id="rId6" Type="http://schemas.openxmlformats.org/officeDocument/2006/relationships/image" Target="../media/image25.jpeg"/><Relationship Id="rId5" Type="http://schemas.openxmlformats.org/officeDocument/2006/relationships/tags" Target="../tags/tag195.xml"/><Relationship Id="rId4" Type="http://schemas.openxmlformats.org/officeDocument/2006/relationships/image" Target="../media/image7.png"/><Relationship Id="rId3" Type="http://schemas.openxmlformats.org/officeDocument/2006/relationships/tags" Target="../tags/tag194.xml"/><Relationship Id="rId2" Type="http://schemas.openxmlformats.org/officeDocument/2006/relationships/image" Target="../media/image5.pn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99.xml"/><Relationship Id="rId11" Type="http://schemas.openxmlformats.org/officeDocument/2006/relationships/tags" Target="../tags/tag198.xml"/><Relationship Id="rId10" Type="http://schemas.openxmlformats.org/officeDocument/2006/relationships/tags" Target="../tags/tag197.xml"/><Relationship Id="rId1" Type="http://schemas.openxmlformats.org/officeDocument/2006/relationships/tags" Target="../tags/tag19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0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04.xml"/><Relationship Id="rId7" Type="http://schemas.openxmlformats.org/officeDocument/2006/relationships/image" Target="../media/image29.jpeg"/><Relationship Id="rId6" Type="http://schemas.openxmlformats.org/officeDocument/2006/relationships/image" Target="../media/image28.jpeg"/><Relationship Id="rId5" Type="http://schemas.openxmlformats.org/officeDocument/2006/relationships/tags" Target="../tags/tag203.xml"/><Relationship Id="rId4" Type="http://schemas.openxmlformats.org/officeDocument/2006/relationships/image" Target="../media/image7.png"/><Relationship Id="rId3" Type="http://schemas.openxmlformats.org/officeDocument/2006/relationships/tags" Target="../tags/tag202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6.xml"/><Relationship Id="rId1" Type="http://schemas.openxmlformats.org/officeDocument/2006/relationships/tags" Target="../tags/tag201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09.xml"/><Relationship Id="rId7" Type="http://schemas.openxmlformats.org/officeDocument/2006/relationships/image" Target="../media/image30.jpeg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image" Target="../media/image7.png"/><Relationship Id="rId3" Type="http://schemas.openxmlformats.org/officeDocument/2006/relationships/tags" Target="../tags/tag206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7.xml"/><Relationship Id="rId1" Type="http://schemas.openxmlformats.org/officeDocument/2006/relationships/tags" Target="../tags/tag205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13.xml"/><Relationship Id="rId7" Type="http://schemas.openxmlformats.org/officeDocument/2006/relationships/image" Target="../media/image32.jpeg"/><Relationship Id="rId6" Type="http://schemas.openxmlformats.org/officeDocument/2006/relationships/image" Target="../media/image31.jpeg"/><Relationship Id="rId5" Type="http://schemas.openxmlformats.org/officeDocument/2006/relationships/tags" Target="../tags/tag212.xml"/><Relationship Id="rId4" Type="http://schemas.openxmlformats.org/officeDocument/2006/relationships/image" Target="../media/image7.png"/><Relationship Id="rId3" Type="http://schemas.openxmlformats.org/officeDocument/2006/relationships/tags" Target="../tags/tag211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8.xml"/><Relationship Id="rId1" Type="http://schemas.openxmlformats.org/officeDocument/2006/relationships/tags" Target="../tags/tag210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17.xml"/><Relationship Id="rId7" Type="http://schemas.openxmlformats.org/officeDocument/2006/relationships/image" Target="../media/image34.jpeg"/><Relationship Id="rId6" Type="http://schemas.openxmlformats.org/officeDocument/2006/relationships/image" Target="../media/image33.jpeg"/><Relationship Id="rId5" Type="http://schemas.openxmlformats.org/officeDocument/2006/relationships/tags" Target="../tags/tag216.xml"/><Relationship Id="rId4" Type="http://schemas.openxmlformats.org/officeDocument/2006/relationships/image" Target="../media/image7.png"/><Relationship Id="rId3" Type="http://schemas.openxmlformats.org/officeDocument/2006/relationships/tags" Target="../tags/tag215.xml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9.xml"/><Relationship Id="rId1" Type="http://schemas.openxmlformats.org/officeDocument/2006/relationships/tags" Target="../tags/tag214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221.xml"/><Relationship Id="rId6" Type="http://schemas.openxmlformats.org/officeDocument/2006/relationships/image" Target="../media/image35.jpeg"/><Relationship Id="rId5" Type="http://schemas.openxmlformats.org/officeDocument/2006/relationships/tags" Target="../tags/tag220.xml"/><Relationship Id="rId4" Type="http://schemas.openxmlformats.org/officeDocument/2006/relationships/image" Target="../media/image7.png"/><Relationship Id="rId3" Type="http://schemas.openxmlformats.org/officeDocument/2006/relationships/tags" Target="../tags/tag219.xml"/><Relationship Id="rId2" Type="http://schemas.openxmlformats.org/officeDocument/2006/relationships/image" Target="../media/image5.png"/><Relationship Id="rId1" Type="http://schemas.openxmlformats.org/officeDocument/2006/relationships/tags" Target="../tags/tag218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image" Target="../media/image38.jpe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tags" Target="../tags/tag224.xml"/><Relationship Id="rId4" Type="http://schemas.openxmlformats.org/officeDocument/2006/relationships/image" Target="../media/image7.png"/><Relationship Id="rId3" Type="http://schemas.openxmlformats.org/officeDocument/2006/relationships/tags" Target="../tags/tag223.xml"/><Relationship Id="rId2" Type="http://schemas.openxmlformats.org/officeDocument/2006/relationships/image" Target="../media/image5.png"/><Relationship Id="rId13" Type="http://schemas.openxmlformats.org/officeDocument/2006/relationships/notesSlide" Target="../notesSlides/notesSlide21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26.xml"/><Relationship Id="rId10" Type="http://schemas.openxmlformats.org/officeDocument/2006/relationships/image" Target="../media/image39.jpeg"/><Relationship Id="rId1" Type="http://schemas.openxmlformats.org/officeDocument/2006/relationships/tags" Target="../tags/tag222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tags" Target="../tags/tag231.xml"/><Relationship Id="rId7" Type="http://schemas.openxmlformats.org/officeDocument/2006/relationships/tags" Target="../tags/tag230.xml"/><Relationship Id="rId6" Type="http://schemas.openxmlformats.org/officeDocument/2006/relationships/image" Target="../media/image17.jpeg"/><Relationship Id="rId5" Type="http://schemas.openxmlformats.org/officeDocument/2006/relationships/tags" Target="../tags/tag229.xml"/><Relationship Id="rId4" Type="http://schemas.openxmlformats.org/officeDocument/2006/relationships/image" Target="../media/image7.png"/><Relationship Id="rId3" Type="http://schemas.openxmlformats.org/officeDocument/2006/relationships/tags" Target="../tags/tag228.xml"/><Relationship Id="rId2" Type="http://schemas.openxmlformats.org/officeDocument/2006/relationships/image" Target="../media/image5.png"/><Relationship Id="rId15" Type="http://schemas.openxmlformats.org/officeDocument/2006/relationships/notesSlide" Target="../notesSlides/notesSlide22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34.xml"/><Relationship Id="rId12" Type="http://schemas.openxmlformats.org/officeDocument/2006/relationships/tags" Target="../tags/tag233.xml"/><Relationship Id="rId11" Type="http://schemas.openxmlformats.org/officeDocument/2006/relationships/tags" Target="../tags/tag232.xml"/><Relationship Id="rId10" Type="http://schemas.openxmlformats.org/officeDocument/2006/relationships/image" Target="../media/image41.jpeg"/><Relationship Id="rId1" Type="http://schemas.openxmlformats.org/officeDocument/2006/relationships/tags" Target="../tags/tag227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36.xml"/><Relationship Id="rId2" Type="http://schemas.openxmlformats.org/officeDocument/2006/relationships/image" Target="../media/image42.jpeg"/><Relationship Id="rId1" Type="http://schemas.openxmlformats.org/officeDocument/2006/relationships/tags" Target="../tags/tag2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97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96720" y="1279525"/>
            <a:ext cx="1574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5585" y="3759200"/>
            <a:ext cx="5320030" cy="18078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8250" y="2842895"/>
            <a:ext cx="5320030" cy="18078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2985" y="1951355"/>
            <a:ext cx="5320030" cy="18078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4385" y="1035050"/>
            <a:ext cx="5320030" cy="18078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194165" y="1504950"/>
            <a:ext cx="850900" cy="1745615"/>
          </a:xfrm>
          <a:prstGeom prst="rect">
            <a:avLst/>
          </a:prstGeom>
          <a:solidFill>
            <a:srgbClr val="F7E5D7"/>
          </a:solidFill>
        </p:spPr>
        <p:txBody>
          <a:bodyPr wrap="square" rtlCol="0">
            <a:noAutofit/>
            <a:scene3d>
              <a:camera prst="orthographicFront">
                <a:rot lat="20400000" lon="19200000" rev="0"/>
              </a:camera>
              <a:lightRig rig="threePt" dir="t"/>
            </a:scene3d>
          </a:bodyPr>
          <a:lstStyle/>
          <a:p>
            <a:r>
              <a:rPr lang="zh-CN" altLang="en-US" sz="4800" b="1">
                <a:solidFill>
                  <a:srgbClr val="046552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目录</a:t>
            </a:r>
            <a:endParaRPr lang="zh-CN" altLang="en-US" sz="4800" b="1">
              <a:solidFill>
                <a:srgbClr val="046552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91965" y="2142490"/>
            <a:ext cx="4318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100000" lon="1500000" rev="0"/>
              </a:camera>
              <a:lightRig rig="threePt" dir="t"/>
            </a:scene3d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一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5447665" y="1887855"/>
            <a:ext cx="17780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700000" lon="150000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游戏规则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4507865" y="3044825"/>
            <a:ext cx="4318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100000" lon="1500000" rev="0"/>
              </a:camera>
              <a:lightRig rig="threePt" dir="t"/>
            </a:scene3d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二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5676265" y="2790190"/>
            <a:ext cx="17780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700000" lon="150000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活动流程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711700" y="3971925"/>
            <a:ext cx="4318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100000" lon="1500000" rev="0"/>
              </a:camera>
              <a:lightRig rig="threePt" dir="t"/>
            </a:scene3d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三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5867400" y="3666490"/>
            <a:ext cx="17780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700000" lon="150000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氛围包装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4939665" y="4890770"/>
            <a:ext cx="4318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100000" lon="1500000" rev="0"/>
              </a:camera>
              <a:lightRig rig="threePt" dir="t"/>
            </a:scene3d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四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6095365" y="4585335"/>
            <a:ext cx="17780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0700000" lon="150000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执行相关</a:t>
            </a:r>
            <a:endParaRPr lang="zh-CN" altLang="en-US" sz="2400" b="1">
              <a:solidFill>
                <a:schemeClr val="bg1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61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5780" y="2146935"/>
            <a:ext cx="606171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>
                <a:rot lat="600000" lon="300000" rev="600000"/>
              </a:camera>
              <a:lightRig rig="threePt" dir="t">
                <a:rot lat="0" lon="0" rev="4200000"/>
              </a:lightRig>
            </a:scene3d>
            <a:sp3d extrusionH="190500" contourW="38100" prstMaterial="matte">
              <a:extrusionClr>
                <a:srgbClr val="046552"/>
              </a:extrusionClr>
              <a:contourClr>
                <a:srgbClr val="046552"/>
              </a:contourClr>
            </a:sp3d>
          </a:bodyPr>
          <a:lstStyle/>
          <a:p>
            <a:r>
              <a:rPr lang="zh-CN" altLang="en-US" sz="11500">
                <a:ln>
                  <a:solidFill>
                    <a:srgbClr val="046755"/>
                  </a:solidFill>
                </a:ln>
                <a:solidFill>
                  <a:srgbClr val="F98A32"/>
                </a:solidFill>
                <a:latin typeface="汉仪铸字杂货铺W" panose="00020600040101010101" charset="-122"/>
                <a:ea typeface="汉仪铸字杂货铺W" panose="00020600040101010101" charset="-122"/>
              </a:rPr>
              <a:t>比赛规则</a:t>
            </a:r>
            <a:endParaRPr lang="zh-CN" altLang="en-US" sz="11500">
              <a:ln>
                <a:solidFill>
                  <a:srgbClr val="046755"/>
                </a:solidFill>
              </a:ln>
              <a:solidFill>
                <a:srgbClr val="F98A32"/>
              </a:solidFill>
              <a:latin typeface="汉仪铸字杂货铺W" panose="00020600040101010101" charset="-122"/>
              <a:ea typeface="汉仪铸字杂货铺W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  <p:pic>
        <p:nvPicPr>
          <p:cNvPr id="10" name="图片 9" descr="微信图片_202307251705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5" y="385445"/>
            <a:ext cx="11749405" cy="56508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53440" y="2245995"/>
            <a:ext cx="341630" cy="2858770"/>
          </a:xfrm>
          <a:prstGeom prst="rect">
            <a:avLst/>
          </a:prstGeom>
          <a:noFill/>
          <a:scene3d>
            <a:camera prst="orthographicFront">
              <a:rot lat="18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046755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E8700F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比赛规则</a:t>
            </a:r>
            <a:endParaRPr lang="zh-CN" altLang="en-US" sz="3200">
              <a:solidFill>
                <a:srgbClr val="E8700F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82770" y="1466850"/>
            <a:ext cx="6342380" cy="352615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977765" y="1735455"/>
            <a:ext cx="6017895" cy="3257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50000"/>
              </a:lnSpc>
            </a:pP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活动地点：</a:t>
            </a:r>
            <a:r>
              <a:rPr lang="en-US" altLang="zh-CN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xx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活动人数：</a:t>
            </a:r>
            <a:r>
              <a:rPr 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xxxxxxxxx</a:t>
            </a:r>
            <a:endParaRPr 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l">
              <a:lnSpc>
                <a:spcPct val="150000"/>
              </a:lnSpc>
            </a:pP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活动时间：</a:t>
            </a:r>
            <a:r>
              <a:rPr lang="en-US" altLang="zh-CN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xxxxxxxxxxx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12590" y="225742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212590" y="316928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4212590" y="397065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866005" y="1241425"/>
            <a:ext cx="1486535" cy="494030"/>
          </a:xfrm>
          <a:prstGeom prst="rect">
            <a:avLst/>
          </a:prstGeom>
          <a:solidFill>
            <a:srgbClr val="E8700F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chemeClr val="bg1">
                    <a:lumMod val="95000"/>
                  </a:schemeClr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活动概况</a:t>
            </a:r>
            <a:endParaRPr lang="zh-CN" altLang="en-US" b="1">
              <a:solidFill>
                <a:schemeClr val="bg1">
                  <a:lumMod val="95000"/>
                </a:schemeClr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  <p:pic>
        <p:nvPicPr>
          <p:cNvPr id="10" name="图片 9" descr="微信图片_2023072517054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4475" y="439420"/>
            <a:ext cx="11751945" cy="559689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53440" y="2245995"/>
            <a:ext cx="341630" cy="2858770"/>
          </a:xfrm>
          <a:prstGeom prst="rect">
            <a:avLst/>
          </a:prstGeom>
          <a:noFill/>
          <a:scene3d>
            <a:camera prst="orthographicFront">
              <a:rot lat="18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046755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E8700F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比赛赛制</a:t>
            </a:r>
            <a:endParaRPr lang="zh-CN" altLang="en-US" sz="3200">
              <a:solidFill>
                <a:srgbClr val="E8700F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>
            <a:off x="4382770" y="842010"/>
            <a:ext cx="6771640" cy="345757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6892290" y="1400810"/>
            <a:ext cx="2057400" cy="525780"/>
          </a:xfrm>
          <a:prstGeom prst="roundRect">
            <a:avLst/>
          </a:prstGeom>
          <a:solidFill>
            <a:srgbClr val="046755"/>
          </a:solidFill>
          <a:ln w="28575">
            <a:solidFill>
              <a:srgbClr val="046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方正小标宋简体" panose="03000509000000000000" charset="-122"/>
                <a:ea typeface="方正小标宋简体" panose="03000509000000000000" charset="-122"/>
              </a:rPr>
              <a:t>四轮比赛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750" y="1631315"/>
            <a:ext cx="2075815" cy="20758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07585" y="2202815"/>
            <a:ext cx="889000" cy="906780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海选赛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1h</a:t>
            </a:r>
            <a:endParaRPr lang="en-US" altLang="zh-CN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34865" y="2855595"/>
            <a:ext cx="1422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128</a:t>
            </a:r>
            <a:r>
              <a:rPr lang="zh-CN" altLang="en-US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强</a:t>
            </a:r>
            <a:endParaRPr lang="zh-CN" altLang="en-US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  <p:pic>
        <p:nvPicPr>
          <p:cNvPr id="23" name="图片 22" descr="c6279c13ddfed1d6f4177f02f1efed2f07bd84b223b5-15KrLL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026150" y="1539875"/>
            <a:ext cx="2075815" cy="2075815"/>
          </a:xfrm>
          <a:prstGeom prst="rect">
            <a:avLst/>
          </a:prstGeom>
        </p:spPr>
      </p:pic>
      <p:pic>
        <p:nvPicPr>
          <p:cNvPr id="41" name="图片 40" descr="c6279c13ddfed1d6f4177f02f1efed2f07bd84b223b5-15KrLL_fw120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398385" y="1539875"/>
            <a:ext cx="2075815" cy="2075815"/>
          </a:xfrm>
          <a:prstGeom prst="rect">
            <a:avLst/>
          </a:prstGeom>
        </p:spPr>
      </p:pic>
      <p:pic>
        <p:nvPicPr>
          <p:cNvPr id="68" name="图片 67" descr="c6279c13ddfed1d6f4177f02f1efed2f07bd84b223b5-15KrLL_fw120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795385" y="1524000"/>
            <a:ext cx="2075815" cy="2075815"/>
          </a:xfrm>
          <a:prstGeom prst="rect">
            <a:avLst/>
          </a:prstGeom>
        </p:spPr>
      </p:pic>
      <p:sp>
        <p:nvSpPr>
          <p:cNvPr id="70" name="文本框 69"/>
          <p:cNvSpPr txBox="1"/>
          <p:nvPr>
            <p:custDataLst>
              <p:tags r:id="rId11"/>
            </p:custDataLst>
          </p:nvPr>
        </p:nvSpPr>
        <p:spPr>
          <a:xfrm>
            <a:off x="8570595" y="2947035"/>
            <a:ext cx="25260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8</a:t>
            </a:r>
            <a:r>
              <a:rPr lang="zh-CN" altLang="en-US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人角逐</a:t>
            </a:r>
            <a:endParaRPr lang="zh-CN" altLang="en-US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ctr"/>
            <a:r>
              <a:rPr lang="zh-CN" altLang="en-US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前三名获胜</a:t>
            </a:r>
            <a:endParaRPr lang="zh-CN" altLang="en-US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</p:txBody>
      </p:sp>
      <p:sp>
        <p:nvSpPr>
          <p:cNvPr id="2" name="圆角矩形 1"/>
          <p:cNvSpPr/>
          <p:nvPr>
            <p:custDataLst>
              <p:tags r:id="rId12"/>
            </p:custDataLst>
          </p:nvPr>
        </p:nvSpPr>
        <p:spPr>
          <a:xfrm>
            <a:off x="4382770" y="842010"/>
            <a:ext cx="6771640" cy="427291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剪去对角的矩形 4"/>
          <p:cNvSpPr/>
          <p:nvPr/>
        </p:nvSpPr>
        <p:spPr>
          <a:xfrm>
            <a:off x="4737735" y="1289685"/>
            <a:ext cx="6177280" cy="814705"/>
          </a:xfrm>
          <a:prstGeom prst="snip2DiagRect">
            <a:avLst/>
          </a:prstGeom>
          <a:noFill/>
          <a:ln>
            <a:solidFill>
              <a:srgbClr val="04675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剪去对角的矩形 5"/>
          <p:cNvSpPr/>
          <p:nvPr/>
        </p:nvSpPr>
        <p:spPr>
          <a:xfrm>
            <a:off x="4737735" y="1289685"/>
            <a:ext cx="1878330" cy="814070"/>
          </a:xfrm>
          <a:prstGeom prst="snip2DiagRect">
            <a:avLst/>
          </a:prstGeom>
          <a:solidFill>
            <a:srgbClr val="046755"/>
          </a:solidFill>
          <a:ln>
            <a:solidFill>
              <a:srgbClr val="046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海选赛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（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8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30——11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50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）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46925" y="910590"/>
            <a:ext cx="1735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每个赛区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400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人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82105" y="1370330"/>
            <a:ext cx="4154805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每个赛区准备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25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张机麻桌，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100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人同时开赛，决出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25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位晋级者，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一轮比赛打八圈麻将，筹码最多者获胜晋级。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海选赛共四轮，每个赛区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400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人参赛，决出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100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位晋级赛。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8" name="剪去对角的矩形 17"/>
          <p:cNvSpPr/>
          <p:nvPr>
            <p:custDataLst>
              <p:tags r:id="rId13"/>
            </p:custDataLst>
          </p:nvPr>
        </p:nvSpPr>
        <p:spPr>
          <a:xfrm>
            <a:off x="4732655" y="2222500"/>
            <a:ext cx="6177280" cy="814705"/>
          </a:xfrm>
          <a:prstGeom prst="snip2DiagRect">
            <a:avLst/>
          </a:prstGeom>
          <a:noFill/>
          <a:ln>
            <a:solidFill>
              <a:srgbClr val="04675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剪去对角的矩形 18"/>
          <p:cNvSpPr/>
          <p:nvPr>
            <p:custDataLst>
              <p:tags r:id="rId14"/>
            </p:custDataLst>
          </p:nvPr>
        </p:nvSpPr>
        <p:spPr>
          <a:xfrm>
            <a:off x="4732655" y="2222500"/>
            <a:ext cx="1883410" cy="814070"/>
          </a:xfrm>
          <a:prstGeom prst="snip2DiagRect">
            <a:avLst/>
          </a:prstGeom>
          <a:solidFill>
            <a:srgbClr val="046755"/>
          </a:solidFill>
          <a:ln>
            <a:solidFill>
              <a:srgbClr val="046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晋级赛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（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14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00——</a:t>
            </a:r>
            <a:r>
              <a:rPr 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15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）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6692900" y="2304415"/>
            <a:ext cx="4154805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下午场在丽雅龙城赛区进行，</a:t>
            </a:r>
            <a:r>
              <a:rPr 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100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位晋级者同时开赛，首先达到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7000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筹码者晋级，在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25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桌中决出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16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位选手晋级下一轮比赛。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4782185" y="3122930"/>
            <a:ext cx="889000" cy="906780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海选赛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1h</a:t>
            </a:r>
            <a:endParaRPr lang="en-US" altLang="zh-CN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8" name="剪去对角的矩形 27"/>
          <p:cNvSpPr/>
          <p:nvPr>
            <p:custDataLst>
              <p:tags r:id="rId17"/>
            </p:custDataLst>
          </p:nvPr>
        </p:nvSpPr>
        <p:spPr>
          <a:xfrm>
            <a:off x="4707255" y="3142615"/>
            <a:ext cx="6177280" cy="814705"/>
          </a:xfrm>
          <a:prstGeom prst="snip2DiagRect">
            <a:avLst/>
          </a:prstGeom>
          <a:noFill/>
          <a:ln>
            <a:solidFill>
              <a:srgbClr val="04675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剪去对角的矩形 28"/>
          <p:cNvSpPr/>
          <p:nvPr>
            <p:custDataLst>
              <p:tags r:id="rId18"/>
            </p:custDataLst>
          </p:nvPr>
        </p:nvSpPr>
        <p:spPr>
          <a:xfrm>
            <a:off x="4707255" y="3142615"/>
            <a:ext cx="1883410" cy="814070"/>
          </a:xfrm>
          <a:prstGeom prst="snip2DiagRect">
            <a:avLst/>
          </a:prstGeom>
          <a:solidFill>
            <a:srgbClr val="046755"/>
          </a:solidFill>
          <a:ln>
            <a:solidFill>
              <a:srgbClr val="046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半决赛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（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15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00——</a:t>
            </a:r>
            <a:r>
              <a:rPr 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16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）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9"/>
            </p:custDataLst>
          </p:nvPr>
        </p:nvSpPr>
        <p:spPr>
          <a:xfrm>
            <a:off x="6651625" y="3331210"/>
            <a:ext cx="4154805" cy="49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16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位选手比拼，一共打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10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圈麻将，每桌筹码最高者获胜，选出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4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位选手进入总决赛。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0"/>
            </p:custDataLst>
          </p:nvPr>
        </p:nvSpPr>
        <p:spPr>
          <a:xfrm>
            <a:off x="4782185" y="4043045"/>
            <a:ext cx="889000" cy="906780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海选赛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10000"/>
              </a:lnSpc>
            </a:pPr>
            <a:r>
              <a:rPr lang="en-US" altLang="zh-CN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1h</a:t>
            </a:r>
            <a:endParaRPr lang="en-US" altLang="zh-CN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32" name="剪去对角的矩形 31"/>
          <p:cNvSpPr/>
          <p:nvPr>
            <p:custDataLst>
              <p:tags r:id="rId21"/>
            </p:custDataLst>
          </p:nvPr>
        </p:nvSpPr>
        <p:spPr>
          <a:xfrm>
            <a:off x="4707255" y="4062730"/>
            <a:ext cx="6177280" cy="814705"/>
          </a:xfrm>
          <a:prstGeom prst="snip2DiagRect">
            <a:avLst/>
          </a:prstGeom>
          <a:noFill/>
          <a:ln>
            <a:solidFill>
              <a:srgbClr val="04675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剪去对角的矩形 32"/>
          <p:cNvSpPr/>
          <p:nvPr>
            <p:custDataLst>
              <p:tags r:id="rId22"/>
            </p:custDataLst>
          </p:nvPr>
        </p:nvSpPr>
        <p:spPr>
          <a:xfrm>
            <a:off x="4707255" y="4062730"/>
            <a:ext cx="1883410" cy="814070"/>
          </a:xfrm>
          <a:prstGeom prst="snip2DiagRect">
            <a:avLst/>
          </a:prstGeom>
          <a:solidFill>
            <a:srgbClr val="046755"/>
          </a:solidFill>
          <a:ln>
            <a:solidFill>
              <a:srgbClr val="046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总决赛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/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（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16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00——</a:t>
            </a:r>
            <a:r>
              <a:rPr 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17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</a:rPr>
              <a:t>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</a:rPr>
              <a:t>）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3"/>
            </p:custDataLst>
          </p:nvPr>
        </p:nvSpPr>
        <p:spPr>
          <a:xfrm>
            <a:off x="6651625" y="4251325"/>
            <a:ext cx="4154805" cy="49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4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位选手进入总决赛，一共打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10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圈麻将，按照筹码数量选出雀神、雀圣、雀仙。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3" name="矩形 12"/>
          <p:cNvSpPr/>
          <p:nvPr>
            <p:custDataLst>
              <p:tags r:id="rId24"/>
            </p:custDataLst>
          </p:nvPr>
        </p:nvSpPr>
        <p:spPr>
          <a:xfrm>
            <a:off x="4161790" y="231330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25"/>
            </p:custDataLst>
          </p:nvPr>
        </p:nvSpPr>
        <p:spPr>
          <a:xfrm>
            <a:off x="4161790" y="3094990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26"/>
            </p:custDataLst>
          </p:nvPr>
        </p:nvSpPr>
        <p:spPr>
          <a:xfrm>
            <a:off x="4161790" y="3818890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  <p:pic>
        <p:nvPicPr>
          <p:cNvPr id="10" name="图片 9" descr="微信图片_202307251705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5" y="385445"/>
            <a:ext cx="11749405" cy="56508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53440" y="2245995"/>
            <a:ext cx="341630" cy="2858770"/>
          </a:xfrm>
          <a:prstGeom prst="rect">
            <a:avLst/>
          </a:prstGeom>
          <a:noFill/>
          <a:scene3d>
            <a:camera prst="orthographicFront">
              <a:rot lat="18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046755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E8700F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比赛规则</a:t>
            </a:r>
            <a:endParaRPr lang="zh-CN" altLang="en-US" sz="3200">
              <a:solidFill>
                <a:srgbClr val="E8700F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82770" y="1466850"/>
            <a:ext cx="6771640" cy="330136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66005" y="1735455"/>
            <a:ext cx="6017895" cy="3033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400"/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defTabSz="914400"/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签到后抽取桌号，抽取到相同号数选手的坐在同一桌，再抽取东西南北方位。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defTabSz="914400"/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defTabSz="914400"/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每位选手初始可领取</a:t>
            </a:r>
            <a:r>
              <a:rPr lang="en-US" altLang="zh-CN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5000</a:t>
            </a: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筹码，每一轮结束后，筹码最多者晋级下一轮，其余三位选手撕去参赛标志，可参与麻将互动体验游戏。进入下一轮者重新领取</a:t>
            </a:r>
            <a:r>
              <a:rPr lang="en-US" altLang="zh-CN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5000</a:t>
            </a: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筹码。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l">
              <a:lnSpc>
                <a:spcPct val="100000"/>
              </a:lnSpc>
              <a:buClrTx/>
              <a:buSzTx/>
              <a:buFontTx/>
            </a:pP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  <a:sym typeface="+mn-ea"/>
              </a:rPr>
              <a:t>同时现场开放报名通道，如有缺人致使无法开赛的情况，可从现场报名者中中选出替补。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12590" y="2048510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212590" y="283019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4212590" y="372300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866005" y="1241425"/>
            <a:ext cx="1486535" cy="494030"/>
          </a:xfrm>
          <a:prstGeom prst="rect">
            <a:avLst/>
          </a:prstGeom>
          <a:solidFill>
            <a:srgbClr val="E8700F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chemeClr val="bg1">
                    <a:lumMod val="95000"/>
                  </a:schemeClr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比赛规则</a:t>
            </a:r>
            <a:endParaRPr lang="zh-CN" altLang="en-US" b="1">
              <a:solidFill>
                <a:schemeClr val="bg1">
                  <a:lumMod val="95000"/>
                </a:schemeClr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  <p:pic>
        <p:nvPicPr>
          <p:cNvPr id="10" name="图片 9" descr="微信图片_202307251705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5" y="385445"/>
            <a:ext cx="11749405" cy="56508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53440" y="2245995"/>
            <a:ext cx="341630" cy="2858770"/>
          </a:xfrm>
          <a:prstGeom prst="rect">
            <a:avLst/>
          </a:prstGeom>
          <a:noFill/>
          <a:scene3d>
            <a:camera prst="orthographicFront">
              <a:rot lat="18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046755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E8700F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比赛规则</a:t>
            </a:r>
            <a:endParaRPr lang="zh-CN" altLang="en-US" sz="3200">
              <a:solidFill>
                <a:srgbClr val="E8700F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82770" y="1466850"/>
            <a:ext cx="6771640" cy="351218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66005" y="1815465"/>
            <a:ext cx="6017895" cy="3162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比赛采用宜宾麻将规则，按照比赛规定结束比赛，结束时筹码最多者胜出，若两人筹码一样多，则加赛一轮，若时间未到，一方已失去筹码，则比赛直接结束。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游戏期间有任何异议直接举手示意工作人员，由工作人员定夺，参赛者需服从裁判定夺。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比赛结束后举手示意工作人员，由工作人员清点筹码，为晋级者发放新的筹码。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12590" y="2162810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212590" y="331406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4212590" y="403923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866005" y="1241425"/>
            <a:ext cx="1486535" cy="494030"/>
          </a:xfrm>
          <a:prstGeom prst="rect">
            <a:avLst/>
          </a:prstGeom>
          <a:solidFill>
            <a:srgbClr val="E8700F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chemeClr val="bg1">
                    <a:lumMod val="95000"/>
                  </a:schemeClr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比赛规则</a:t>
            </a:r>
            <a:endParaRPr lang="zh-CN" altLang="en-US" b="1">
              <a:solidFill>
                <a:schemeClr val="bg1">
                  <a:lumMod val="95000"/>
                </a:schemeClr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  <p:pic>
        <p:nvPicPr>
          <p:cNvPr id="10" name="图片 9" descr="微信图片_202307251705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5" y="385445"/>
            <a:ext cx="11749405" cy="56508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53440" y="2245995"/>
            <a:ext cx="341630" cy="2858770"/>
          </a:xfrm>
          <a:prstGeom prst="rect">
            <a:avLst/>
          </a:prstGeom>
          <a:noFill/>
          <a:scene3d>
            <a:camera prst="orthographicFront">
              <a:rot lat="18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046755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E8700F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比赛规则</a:t>
            </a:r>
            <a:endParaRPr lang="zh-CN" altLang="en-US" sz="3200">
              <a:solidFill>
                <a:srgbClr val="E8700F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82770" y="1466850"/>
            <a:ext cx="6771640" cy="355790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59325" y="1815465"/>
            <a:ext cx="6017895" cy="3162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1、首先胡牌者为下盘的庄家，首先为点炮胡且一炮2响或3响，点炮者为下盘庄家。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2、可碰、可杠、不能吃，碰、杠后的牌亮出牌面。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3、点炮者输点，与他人无关。自摸牌，杠上花，另外三家输。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4、流局时要先查有无花猪（没有打缺一门的为花猪），花猪家赔给其他没胡走的非花猪家极品（封顶番数点），查完花猪再查有无听牌，没有听牌的人赔给有听者牌面最大可得的点数(按照最大番数计算)；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5、最后四张牌，能胡时必须胡牌。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6、打牌时，在同一圈内，不能弃先胡后，但是加番可以胡。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7、宜宾麻将有听用要减番，平胡无听用为两番，有听用为一番。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>
              <a:lnSpc>
                <a:spcPct val="110000"/>
              </a:lnSpc>
            </a:pPr>
            <a:endParaRPr lang="zh-CN" altLang="en-US"/>
          </a:p>
          <a:p>
            <a:pPr>
              <a:lnSpc>
                <a:spcPct val="110000"/>
              </a:lnSpc>
            </a:pPr>
            <a:endParaRPr lang="zh-CN" altLang="en-US"/>
          </a:p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12590" y="2162810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4212590" y="307784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4212590" y="403923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866005" y="1241425"/>
            <a:ext cx="1486535" cy="494030"/>
          </a:xfrm>
          <a:prstGeom prst="rect">
            <a:avLst/>
          </a:prstGeom>
          <a:solidFill>
            <a:srgbClr val="E8700F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chemeClr val="bg1">
                    <a:lumMod val="95000"/>
                  </a:schemeClr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麻将规则</a:t>
            </a:r>
            <a:endParaRPr lang="zh-CN" altLang="en-US" b="1">
              <a:solidFill>
                <a:schemeClr val="bg1">
                  <a:lumMod val="95000"/>
                </a:schemeClr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  <p:pic>
        <p:nvPicPr>
          <p:cNvPr id="10" name="图片 9" descr="微信图片_2023072517054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4475" y="439420"/>
            <a:ext cx="11751945" cy="559689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16000" y="2245995"/>
            <a:ext cx="341630" cy="2858770"/>
          </a:xfrm>
          <a:prstGeom prst="rect">
            <a:avLst/>
          </a:prstGeom>
          <a:noFill/>
          <a:scene3d>
            <a:camera prst="orthographicFront">
              <a:rot lat="18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046755"/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r>
              <a:rPr lang="zh-CN" altLang="en-US" sz="3200">
                <a:solidFill>
                  <a:srgbClr val="E8700F"/>
                </a:solidFill>
                <a:latin typeface="方正小标宋简体" panose="03000509000000000000" charset="-122"/>
                <a:ea typeface="方正小标宋简体" panose="03000509000000000000" charset="-122"/>
                <a:sym typeface="+mn-ea"/>
              </a:rPr>
              <a:t>比赛赛制</a:t>
            </a:r>
            <a:endParaRPr lang="zh-CN" altLang="en-US" sz="3200">
              <a:solidFill>
                <a:srgbClr val="E8700F"/>
              </a:solidFill>
              <a:latin typeface="方正小标宋简体" panose="03000509000000000000" charset="-122"/>
              <a:ea typeface="方正小标宋简体" panose="03000509000000000000" charset="-122"/>
              <a:sym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>
            <a:off x="4763135" y="1299210"/>
            <a:ext cx="6553835" cy="3457575"/>
          </a:xfrm>
          <a:prstGeom prst="roundRect">
            <a:avLst>
              <a:gd name="adj" fmla="val 6698"/>
            </a:avLst>
          </a:prstGeom>
          <a:solidFill>
            <a:srgbClr val="F4E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4561840" y="2475230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4561840" y="325691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4561840" y="3980815"/>
            <a:ext cx="439420" cy="236220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7054850" y="1746250"/>
            <a:ext cx="2057400" cy="525780"/>
          </a:xfrm>
          <a:prstGeom prst="roundRect">
            <a:avLst/>
          </a:prstGeom>
          <a:solidFill>
            <a:srgbClr val="046755"/>
          </a:solidFill>
          <a:ln w="28575">
            <a:solidFill>
              <a:srgbClr val="0467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“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你胡了吗？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 </a:t>
            </a:r>
            <a:endParaRPr lang="en-US" altLang="zh-CN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5028565" y="2080895"/>
            <a:ext cx="6017895" cy="2206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914400">
              <a:lnSpc>
                <a:spcPct val="170000"/>
              </a:lnSpc>
            </a:pP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ctr">
              <a:lnSpc>
                <a:spcPct val="170000"/>
              </a:lnSpc>
              <a:buClrTx/>
              <a:buSzTx/>
              <a:buFontTx/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现场设置3个麻将互动游戏体验区，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ctr">
              <a:lnSpc>
                <a:spcPct val="170000"/>
              </a:lnSpc>
              <a:buClrTx/>
              <a:buSzTx/>
              <a:buFontTx/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成功获胜者可随机抽取六张特制麻将卡牌，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ctr">
              <a:lnSpc>
                <a:spcPct val="170000"/>
              </a:lnSpc>
              <a:buClrTx/>
              <a:buSzTx/>
              <a:buFontTx/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所有游戏体验结束后，手中持有的麻将卡牌能够胡牌者，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ctr">
              <a:lnSpc>
                <a:spcPct val="170000"/>
              </a:lnSpc>
              <a:buClrTx/>
              <a:buSzTx/>
              <a:buFontTx/>
            </a:pPr>
            <a:r>
              <a:rPr lang="zh-CN" altLang="en-US" sz="1600"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可赢取雀神争霸赛纪念礼。</a:t>
            </a:r>
            <a:endParaRPr lang="zh-CN" altLang="en-US" sz="1600"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  <a:cs typeface="方正小标宋简体" panose="03000509000000000000" charset="-122"/>
            </a:endParaRPr>
          </a:p>
          <a:p>
            <a:pPr algn="ctr">
              <a:lnSpc>
                <a:spcPct val="170000"/>
              </a:lnSpc>
            </a:pPr>
            <a:endParaRPr lang="zh-CN" altLang="en-US"/>
          </a:p>
          <a:p>
            <a:pPr algn="ctr">
              <a:lnSpc>
                <a:spcPct val="170000"/>
              </a:lnSpc>
            </a:pPr>
            <a:endParaRPr lang="zh-CN" altLang="en-US"/>
          </a:p>
          <a:p>
            <a:pPr algn="ctr">
              <a:lnSpc>
                <a:spcPct val="170000"/>
              </a:lnSpc>
            </a:pPr>
            <a:endParaRPr lang="zh-CN" altLang="en-US"/>
          </a:p>
          <a:p>
            <a:pPr algn="ctr">
              <a:lnSpc>
                <a:spcPct val="170000"/>
              </a:lnSpc>
            </a:pPr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5154295" y="1140460"/>
            <a:ext cx="1486535" cy="494030"/>
          </a:xfrm>
          <a:prstGeom prst="rect">
            <a:avLst/>
          </a:prstGeom>
          <a:solidFill>
            <a:srgbClr val="E8700F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chemeClr val="bg1">
                    <a:lumMod val="95000"/>
                  </a:schemeClr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互动体验</a:t>
            </a:r>
            <a:endParaRPr lang="zh-CN" altLang="en-US" b="1">
              <a:solidFill>
                <a:schemeClr val="bg1">
                  <a:lumMod val="95000"/>
                </a:schemeClr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pic>
        <p:nvPicPr>
          <p:cNvPr id="5" name="图片 4" descr="8f17c88cba58c1fc264b0a750ff177f"/>
          <p:cNvPicPr>
            <a:picLocks noChangeAspect="1"/>
          </p:cNvPicPr>
          <p:nvPr/>
        </p:nvPicPr>
        <p:blipFill>
          <a:blip r:embed="rId12"/>
          <a:srcRect t="13889"/>
          <a:stretch>
            <a:fillRect/>
          </a:stretch>
        </p:blipFill>
        <p:spPr>
          <a:xfrm>
            <a:off x="1016000" y="1029335"/>
            <a:ext cx="3300730" cy="407543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597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8366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麻将城堡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2740025"/>
            <a:ext cx="1212215" cy="116840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44245" y="3138170"/>
            <a:ext cx="1870075" cy="2532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限时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10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分钟，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4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人同台竞技，在规定时间内修建麻将城堡最高的前两名获胜。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" name="图片 5" descr="微信图片_20230808110109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710" y="1003300"/>
            <a:ext cx="4525645" cy="4642485"/>
          </a:xfrm>
          <a:prstGeom prst="rect">
            <a:avLst/>
          </a:prstGeom>
        </p:spPr>
      </p:pic>
      <p:pic>
        <p:nvPicPr>
          <p:cNvPr id="10" name="图片 9" descr="微信图片_20230808110057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3555" y="1003300"/>
            <a:ext cx="3114675" cy="466725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01700" y="607695"/>
            <a:ext cx="2269490" cy="226949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09395" y="1247775"/>
            <a:ext cx="998855" cy="986790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8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麻将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消消乐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2740025"/>
            <a:ext cx="1212215" cy="116840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75335" y="2604135"/>
            <a:ext cx="2449830" cy="3412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两人对抗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依次翻转牌面，相同牌面即可将麻将消除，消除后可继续翻转牌面，直到无法消除时移交翻牌权。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消除麻将更多的一方获胜。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2" name="图片 11" descr="27423ca4e5741005ce63e67c849581c"/>
          <p:cNvPicPr>
            <a:picLocks noChangeAspect="1"/>
          </p:cNvPicPr>
          <p:nvPr/>
        </p:nvPicPr>
        <p:blipFill>
          <a:blip r:embed="rId6"/>
          <a:srcRect r="-444" b="58546"/>
          <a:stretch>
            <a:fillRect/>
          </a:stretch>
        </p:blipFill>
        <p:spPr>
          <a:xfrm>
            <a:off x="3382645" y="1248410"/>
            <a:ext cx="7839710" cy="431419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78890" y="1096645"/>
            <a:ext cx="2269490" cy="226949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886585" y="1736725"/>
            <a:ext cx="998855" cy="986790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7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麻将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乒乓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91940" y="2451100"/>
            <a:ext cx="2756535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2740025"/>
            <a:ext cx="1212215" cy="116840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75970" y="3148965"/>
            <a:ext cx="3142615" cy="2028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将麻将布置为台球桌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准备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4-5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个乒乓球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参赛者隔着骰子击打乒乓球，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成功进洞两次即为挑战成功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" name="图片 5" descr="abc6c84d76c2cee679126bdca628e24"/>
          <p:cNvPicPr>
            <a:picLocks noChangeAspect="1"/>
          </p:cNvPicPr>
          <p:nvPr/>
        </p:nvPicPr>
        <p:blipFill>
          <a:blip r:embed="rId6"/>
          <a:srcRect t="8301" r="885" b="28000"/>
          <a:stretch>
            <a:fillRect/>
          </a:stretch>
        </p:blipFill>
        <p:spPr>
          <a:xfrm>
            <a:off x="4335145" y="1075690"/>
            <a:ext cx="3319145" cy="4739640"/>
          </a:xfrm>
          <a:prstGeom prst="rect">
            <a:avLst/>
          </a:prstGeom>
        </p:spPr>
      </p:pic>
      <p:pic>
        <p:nvPicPr>
          <p:cNvPr id="10" name="图片 9" descr="3a149db4abfa0f3666cf2fb2eb55a74"/>
          <p:cNvPicPr>
            <a:picLocks noChangeAspect="1"/>
          </p:cNvPicPr>
          <p:nvPr/>
        </p:nvPicPr>
        <p:blipFill>
          <a:blip r:embed="rId7"/>
          <a:srcRect t="7039" r="970" b="25368"/>
          <a:stretch>
            <a:fillRect/>
          </a:stretch>
        </p:blipFill>
        <p:spPr>
          <a:xfrm>
            <a:off x="7884795" y="1097280"/>
            <a:ext cx="3060065" cy="469201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78890" y="1096645"/>
            <a:ext cx="2269490" cy="226949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886585" y="1736725"/>
            <a:ext cx="998855" cy="100393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轨道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速滑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91940" y="2451100"/>
            <a:ext cx="2756535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2740025"/>
            <a:ext cx="1212215" cy="116840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75970" y="3330575"/>
            <a:ext cx="3142615" cy="2028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将麻将作为轨道，参赛者从起点往前速推，麻将停留在相应的位置，即可获得相应位置的麻将卡牌。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2" name="图片 11" descr="da3a7f24795dbe2defb056bd70e2f07"/>
          <p:cNvPicPr>
            <a:picLocks noChangeAspect="1"/>
          </p:cNvPicPr>
          <p:nvPr/>
        </p:nvPicPr>
        <p:blipFill>
          <a:blip r:embed="rId6"/>
          <a:srcRect t="7370" r="-1132" b="25741"/>
          <a:stretch>
            <a:fillRect/>
          </a:stretch>
        </p:blipFill>
        <p:spPr>
          <a:xfrm>
            <a:off x="8027035" y="1054735"/>
            <a:ext cx="3206750" cy="4712970"/>
          </a:xfrm>
          <a:prstGeom prst="rect">
            <a:avLst/>
          </a:prstGeom>
        </p:spPr>
      </p:pic>
      <p:pic>
        <p:nvPicPr>
          <p:cNvPr id="13" name="图片 12" descr="图片5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2605" y="1068070"/>
            <a:ext cx="3497580" cy="471360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61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5780" y="2146935"/>
            <a:ext cx="606171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>
                <a:rot lat="600000" lon="300000" rev="600000"/>
              </a:camera>
              <a:lightRig rig="threePt" dir="t">
                <a:rot lat="0" lon="0" rev="4200000"/>
              </a:lightRig>
            </a:scene3d>
            <a:sp3d extrusionH="190500" contourW="38100" prstMaterial="matte">
              <a:extrusionClr>
                <a:srgbClr val="046552"/>
              </a:extrusionClr>
              <a:contourClr>
                <a:srgbClr val="046552"/>
              </a:contourClr>
            </a:sp3d>
          </a:bodyPr>
          <a:lstStyle/>
          <a:p>
            <a:r>
              <a:rPr lang="zh-CN" altLang="en-US" sz="11500">
                <a:ln>
                  <a:solidFill>
                    <a:srgbClr val="046755"/>
                  </a:solidFill>
                </a:ln>
                <a:solidFill>
                  <a:srgbClr val="F98A32"/>
                </a:solidFill>
                <a:latin typeface="汉仪铸字杂货铺W" panose="00020600040101010101" charset="-122"/>
                <a:ea typeface="汉仪铸字杂货铺W" panose="00020600040101010101" charset="-122"/>
              </a:rPr>
              <a:t>活动流程</a:t>
            </a:r>
            <a:endParaRPr lang="zh-CN" altLang="en-US" sz="11500">
              <a:ln>
                <a:solidFill>
                  <a:srgbClr val="046755"/>
                </a:solidFill>
              </a:ln>
              <a:solidFill>
                <a:srgbClr val="F98A32"/>
              </a:solidFill>
              <a:latin typeface="汉仪铸字杂货铺W" panose="00020600040101010101" charset="-122"/>
              <a:ea typeface="汉仪铸字杂货铺W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6775" y="920750"/>
            <a:ext cx="2670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时间规划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751205" y="920750"/>
          <a:ext cx="10726420" cy="4869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3710"/>
                <a:gridCol w="2317115"/>
                <a:gridCol w="5395595"/>
              </a:tblGrid>
              <a:tr h="5314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时间节点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活动概况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活动内容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</a:tr>
              <a:tr h="55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8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00-8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20</a:t>
                      </a:r>
                      <a:endParaRPr lang="en-US" altLang="zh-CN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打卡签到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领取座位号、筹码以及参赛臂贴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</a:tr>
              <a:tr h="53086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0-</a:t>
                      </a:r>
                      <a:r>
                        <a:rPr lang="en-US" altLang="zh-CN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11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5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0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海选赛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千人同台竞技，筹码最多的前</a:t>
                      </a:r>
                      <a:r>
                        <a:rPr lang="en-US" altLang="zh-CN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人晋级下一轮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</a:tr>
              <a:tr h="4400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14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00-14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15</a:t>
                      </a:r>
                      <a:endParaRPr lang="en-US" altLang="zh-CN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抽签选位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抽签选择座位号，领取新一轮的筹码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14：15-15：15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晋级赛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100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位晋级者同时开赛，首先达到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7000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筹码者晋级，在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25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桌中决出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16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位选手晋级下一轮比赛。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</a:tr>
              <a:tr h="453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15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15-15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30</a:t>
                      </a:r>
                      <a:endParaRPr lang="en-US" altLang="zh-CN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抽签选位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晋级成功的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人抽签选择新的座位，领取筹码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15：30-16：30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半决赛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人同台竞技，</a:t>
                      </a: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每一桌筹码最多者晋级下一轮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</a:tr>
              <a:tr h="453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30-16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40</a:t>
                      </a:r>
                      <a:endParaRPr lang="en-US" altLang="zh-CN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抽签选位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晋级成功的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4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人抽签选择新的座位，领取筹码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16：40-17：40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总决赛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5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筹码最多的前三名获得雀神、雀圣、雀仙荣誉</a:t>
                      </a:r>
                      <a:endParaRPr lang="zh-CN" altLang="en-US" sz="15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46755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17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40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18</a:t>
                      </a: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5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00</a:t>
                      </a:r>
                      <a:endParaRPr lang="en-US" altLang="zh-CN" sz="15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颁奖合影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5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为前三名颁发奖品，同时合影留念</a:t>
                      </a:r>
                      <a:endParaRPr lang="zh-CN" altLang="en-US" sz="15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CE7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597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8366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签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到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2740025"/>
            <a:ext cx="1212215" cy="116840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1" name="图片 100"/>
          <p:cNvPicPr/>
          <p:nvPr>
            <p:custDataLst>
              <p:tags r:id="rId6"/>
            </p:custDataLst>
          </p:nvPr>
        </p:nvPicPr>
        <p:blipFill>
          <a:blip r:embed="rId7"/>
          <a:srcRect l="1480" r="1131" b="1267"/>
          <a:stretch>
            <a:fillRect/>
          </a:stretch>
        </p:blipFill>
        <p:spPr>
          <a:xfrm>
            <a:off x="2969260" y="914400"/>
            <a:ext cx="8076565" cy="49701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845820" y="3138170"/>
            <a:ext cx="18700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来宾报名成功后，在活动当天到达现场，完成签到。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9027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9796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签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到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353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2740025"/>
            <a:ext cx="1212215" cy="116840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0" name="图片 99"/>
          <p:cNvPicPr/>
          <p:nvPr>
            <p:custDataLst>
              <p:tags r:id="rId6"/>
            </p:custDataLst>
          </p:nvPr>
        </p:nvPicPr>
        <p:blipFill>
          <a:blip r:embed="rId7"/>
          <a:srcRect l="533" t="362" r="678" b="8645"/>
          <a:stretch>
            <a:fillRect/>
          </a:stretch>
        </p:blipFill>
        <p:spPr>
          <a:xfrm>
            <a:off x="3413125" y="1064260"/>
            <a:ext cx="7381875" cy="47504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54e4a7ad5a1c39eff33d9dbee577414"/>
          <p:cNvPicPr>
            <a:picLocks noChangeAspect="1"/>
          </p:cNvPicPr>
          <p:nvPr/>
        </p:nvPicPr>
        <p:blipFill>
          <a:blip r:embed="rId8"/>
          <a:srcRect t="6067"/>
          <a:stretch>
            <a:fillRect/>
          </a:stretch>
        </p:blipFill>
        <p:spPr>
          <a:xfrm>
            <a:off x="8929370" y="3288665"/>
            <a:ext cx="2502535" cy="2351405"/>
          </a:xfrm>
          <a:prstGeom prst="ellipse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60120" y="3138170"/>
            <a:ext cx="18700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签到后，由工作人员为每一位参赛人员发放活动臂贴。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0420" y="180848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28115" y="243967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签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到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60345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547735" y="1512570"/>
            <a:ext cx="1746885" cy="1667510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54e4a7ad5a1c39eff33d9dbee577414"/>
          <p:cNvPicPr>
            <a:picLocks noChangeAspect="1"/>
          </p:cNvPicPr>
          <p:nvPr/>
        </p:nvPicPr>
        <p:blipFill>
          <a:blip r:embed="rId6"/>
          <a:srcRect t="1298"/>
          <a:stretch>
            <a:fillRect/>
          </a:stretch>
        </p:blipFill>
        <p:spPr>
          <a:xfrm>
            <a:off x="3141345" y="875665"/>
            <a:ext cx="5123180" cy="50584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0270" y="3804920"/>
            <a:ext cx="18700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参赛人员凭借臂贴领取游戏筹码。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7"/>
          <a:stretch>
            <a:fillRect/>
          </a:stretch>
        </p:blipFill>
        <p:spPr>
          <a:xfrm>
            <a:off x="7832090" y="1772920"/>
            <a:ext cx="4024630" cy="3810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44550" y="9131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52245" y="15443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裁判开场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941945" y="1917065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45820" y="2797175"/>
            <a:ext cx="2214880" cy="2599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赛场邀请麻将老手作为裁判，发生争议时由裁判判决。</a:t>
            </a:r>
            <a:endParaRPr lang="en-US" altLang="zh-CN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比赛正式开始后，裁判员讲解赛制，然后吹哨宣布比赛开始。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" name="图片 9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689985" y="1057910"/>
            <a:ext cx="7247255" cy="4617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574530" y="1141095"/>
            <a:ext cx="1812925" cy="4379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80772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108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2877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麻将大赛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941945" y="1917065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189355" y="3352165"/>
            <a:ext cx="1870075" cy="2039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9574530" y="1141095"/>
            <a:ext cx="1812925" cy="4379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方正清刻本悦宋简体" panose="02000000000000000000" charset="-122"/>
                <a:ea typeface="方正清刻本悦宋简体" panose="02000000000000000000" charset="-122"/>
              </a:rPr>
              <a:t>13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15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仍未签到者，视为弃权，该组其余成员重新分配桌席。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同时现场开放报名通道，如有缺人致使无法开赛的情况，可从现场报名者中中选出替补。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3" name="图片 102"/>
          <p:cNvPicPr/>
          <p:nvPr>
            <p:custDataLst>
              <p:tags r:id="rId7"/>
            </p:custDataLst>
          </p:nvPr>
        </p:nvPicPr>
        <p:blipFill>
          <a:blip r:embed="rId8"/>
          <a:srcRect l="6406"/>
          <a:stretch>
            <a:fillRect/>
          </a:stretch>
        </p:blipFill>
        <p:spPr>
          <a:xfrm>
            <a:off x="3653790" y="995045"/>
            <a:ext cx="7611745" cy="48183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845185" y="3073400"/>
            <a:ext cx="2380615" cy="2318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选手开始比赛，打完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8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圈麻将后，由工作人员到各桌进行结算，筹码最多者晋级下一轮。其余参赛者撕掉臂贴，退出比赛。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80772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108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2877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抽签选位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977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941945" y="1917065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189355" y="3352165"/>
            <a:ext cx="1870075" cy="2039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5185" y="3072765"/>
            <a:ext cx="2380615" cy="2318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en-US" altLang="zh-CN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赛场工作人员到每一桌，为晋级者抽取下一轮比赛的桌号，发放筹码。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106" name="图片 105"/>
          <p:cNvPicPr/>
          <p:nvPr>
            <p:custDataLst>
              <p:tags r:id="rId6"/>
            </p:custDataLst>
          </p:nvPr>
        </p:nvPicPr>
        <p:blipFill>
          <a:blip r:embed="rId7"/>
          <a:srcRect r="1013" b="3179"/>
          <a:stretch>
            <a:fillRect/>
          </a:stretch>
        </p:blipFill>
        <p:spPr>
          <a:xfrm>
            <a:off x="3586480" y="996315"/>
            <a:ext cx="7677785" cy="488823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964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3733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颁奖合影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721090" y="2134870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9490" y="3030855"/>
            <a:ext cx="1968500" cy="2559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最终筹码最多的前三名获得雀神、雀圣、雀仙称号，领取礼品，所有参赛者共同合影留念。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2" name="图片 101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25800" y="987425"/>
            <a:ext cx="7092315" cy="47745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9640" y="136525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37335" y="199644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奖品设置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9490" y="3445510"/>
            <a:ext cx="1968500" cy="1960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前三名获得雀神、雀圣、雀仙称号，可直接领取现金大奖。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7" name="图片 106"/>
          <p:cNvPicPr/>
          <p:nvPr/>
        </p:nvPicPr>
        <p:blipFill>
          <a:blip r:embed="rId6"/>
          <a:stretch>
            <a:fillRect/>
          </a:stretch>
        </p:blipFill>
        <p:spPr>
          <a:xfrm>
            <a:off x="2967990" y="1582420"/>
            <a:ext cx="2677160" cy="34093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803015" y="3924300"/>
            <a:ext cx="1256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DD549"/>
                </a:solidFill>
              </a:rPr>
              <a:t>1000</a:t>
            </a:r>
            <a:r>
              <a:rPr lang="zh-CN" altLang="en-US" sz="2000" b="1">
                <a:solidFill>
                  <a:srgbClr val="FDD549"/>
                </a:solidFill>
              </a:rPr>
              <a:t>元</a:t>
            </a:r>
            <a:endParaRPr lang="zh-CN" altLang="en-US" sz="2000" b="1">
              <a:solidFill>
                <a:srgbClr val="FDD549"/>
              </a:solidFill>
            </a:endParaRPr>
          </a:p>
        </p:txBody>
      </p:sp>
      <p:pic>
        <p:nvPicPr>
          <p:cNvPr id="10" name="图片 9"/>
          <p:cNvPicPr/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69610" y="1496060"/>
            <a:ext cx="2677160" cy="34093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604635" y="3837940"/>
            <a:ext cx="1256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DD549"/>
                </a:solidFill>
              </a:rPr>
              <a:t>800</a:t>
            </a:r>
            <a:r>
              <a:rPr lang="zh-CN" altLang="en-US" sz="2000" b="1">
                <a:solidFill>
                  <a:srgbClr val="FDD549"/>
                </a:solidFill>
              </a:rPr>
              <a:t>元</a:t>
            </a:r>
            <a:endParaRPr lang="zh-CN" altLang="en-US" sz="2000" b="1">
              <a:solidFill>
                <a:srgbClr val="FDD549"/>
              </a:solidFill>
            </a:endParaRPr>
          </a:p>
        </p:txBody>
      </p:sp>
      <p:pic>
        <p:nvPicPr>
          <p:cNvPr id="12" name="图片 11"/>
          <p:cNvPicPr/>
          <p:nvPr>
            <p:custDataLst>
              <p:tags r:id="rId9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571230" y="1496060"/>
            <a:ext cx="2677160" cy="34093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521825" y="3837940"/>
            <a:ext cx="12560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FDD549"/>
                </a:solidFill>
              </a:rPr>
              <a:t>500</a:t>
            </a:r>
            <a:r>
              <a:rPr lang="zh-CN" altLang="en-US" sz="2000" b="1">
                <a:solidFill>
                  <a:srgbClr val="FDD549"/>
                </a:solidFill>
              </a:rPr>
              <a:t>元</a:t>
            </a:r>
            <a:endParaRPr lang="zh-CN" altLang="en-US" sz="2000" b="1">
              <a:solidFill>
                <a:srgbClr val="FDD549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59555" y="5140960"/>
            <a:ext cx="7423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雀神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779260" y="5140960"/>
            <a:ext cx="7423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雀圣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9662795" y="5140960"/>
            <a:ext cx="7423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雀仙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8630" y="1061720"/>
            <a:ext cx="2341880" cy="234188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134110" y="1707515"/>
            <a:ext cx="969645" cy="10687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8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纪念礼推荐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5970" y="3445510"/>
            <a:ext cx="1968500" cy="1960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集齐一副可胡牌的麻将卡牌，即可换取雀神争霸赛纪念礼。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2" name="图片 1" descr="afeaba4087e7cd8f2011e8b007c7c9d"/>
          <p:cNvPicPr>
            <a:picLocks noChangeAspect="1"/>
          </p:cNvPicPr>
          <p:nvPr/>
        </p:nvPicPr>
        <p:blipFill>
          <a:blip r:embed="rId6"/>
          <a:srcRect l="6946" t="23954" r="4321" b="26019"/>
          <a:stretch>
            <a:fillRect/>
          </a:stretch>
        </p:blipFill>
        <p:spPr>
          <a:xfrm>
            <a:off x="2744470" y="1396365"/>
            <a:ext cx="3083560" cy="386397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2694305" y="5260340"/>
            <a:ext cx="2882900" cy="1960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创意发财灯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7" name="图片 16" descr="90a9d2dadba22bd10f4b20a4939511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6570" y="1395730"/>
            <a:ext cx="2898140" cy="3864610"/>
          </a:xfrm>
          <a:prstGeom prst="rect">
            <a:avLst/>
          </a:prstGeom>
        </p:spPr>
      </p:pic>
      <p:pic>
        <p:nvPicPr>
          <p:cNvPr id="18" name="图片 17" descr="6fcb3c23eb90605ec7078bebf618e4a"/>
          <p:cNvPicPr>
            <a:picLocks noChangeAspect="1"/>
          </p:cNvPicPr>
          <p:nvPr/>
        </p:nvPicPr>
        <p:blipFill>
          <a:blip r:embed="rId9"/>
          <a:srcRect r="7871"/>
          <a:stretch>
            <a:fillRect/>
          </a:stretch>
        </p:blipFill>
        <p:spPr>
          <a:xfrm>
            <a:off x="8279765" y="1397000"/>
            <a:ext cx="3039745" cy="386334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5452745" y="5260340"/>
            <a:ext cx="2882900" cy="1960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麻将好运杯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8335645" y="5260340"/>
            <a:ext cx="2882900" cy="1960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定制主题帆布包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618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65780" y="2146935"/>
            <a:ext cx="6061710" cy="10655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>
                <a:rot lat="600000" lon="300000" rev="600000"/>
              </a:camera>
              <a:lightRig rig="threePt" dir="t">
                <a:rot lat="0" lon="0" rev="4200000"/>
              </a:lightRig>
            </a:scene3d>
            <a:sp3d extrusionH="190500" contourW="38100" prstMaterial="matte">
              <a:extrusionClr>
                <a:srgbClr val="046552"/>
              </a:extrusionClr>
              <a:contourClr>
                <a:srgbClr val="046552"/>
              </a:contourClr>
            </a:sp3d>
          </a:bodyPr>
          <a:lstStyle/>
          <a:p>
            <a:r>
              <a:rPr lang="zh-CN" altLang="en-US" sz="11500">
                <a:ln>
                  <a:solidFill>
                    <a:srgbClr val="046755"/>
                  </a:solidFill>
                </a:ln>
                <a:solidFill>
                  <a:srgbClr val="F98A32"/>
                </a:solidFill>
                <a:latin typeface="汉仪铸字杂货铺W" panose="00020600040101010101" charset="-122"/>
                <a:ea typeface="汉仪铸字杂货铺W" panose="00020600040101010101" charset="-122"/>
              </a:rPr>
              <a:t>氛围包装</a:t>
            </a:r>
            <a:endParaRPr lang="zh-CN" altLang="en-US" sz="11500">
              <a:ln>
                <a:solidFill>
                  <a:srgbClr val="046755"/>
                </a:solidFill>
              </a:ln>
              <a:solidFill>
                <a:srgbClr val="F98A32"/>
              </a:solidFill>
              <a:latin typeface="汉仪铸字杂货铺W" panose="00020600040101010101" charset="-122"/>
              <a:ea typeface="汉仪铸字杂货铺W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9640" y="1141730"/>
            <a:ext cx="2038350" cy="20383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37335" y="1772920"/>
            <a:ext cx="810895" cy="82232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签到区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655050" y="2134870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9490" y="3030855"/>
            <a:ext cx="1968500" cy="2559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签到区设置主题背板，打造活动氛围，也可作为互动打卡区，同时设置条桌发放活动物料。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" name="图片 5" descr="图片1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990" y="1581150"/>
            <a:ext cx="6804025" cy="387794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7"/>
          <a:srcRect r="747" b="3583"/>
          <a:stretch>
            <a:fillRect/>
          </a:stretch>
        </p:blipFill>
        <p:spPr>
          <a:xfrm>
            <a:off x="7710170" y="1141730"/>
            <a:ext cx="3460750" cy="20383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850" y="904240"/>
            <a:ext cx="2296795" cy="22967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25270" y="1619250"/>
            <a:ext cx="883285" cy="9671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留影礼品区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655050" y="2134870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9490" y="3201035"/>
            <a:ext cx="1968500" cy="2342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可单独制作颁奖区，增加打卡点位，也可以再次使用签到区，充分利用场地空间。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2" name="图片 101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25800" y="904240"/>
            <a:ext cx="7333615" cy="47745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850" y="1016000"/>
            <a:ext cx="2296795" cy="22967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25270" y="1731010"/>
            <a:ext cx="955040" cy="9671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场地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设置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655050" y="2134870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72185" y="3228975"/>
            <a:ext cx="2039620" cy="25457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机麻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\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麻将机可以提高参赛者的游戏体验感，同时加快游戏节奏。烘托活动氛围。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6" name="图片 5" descr="微信图片_20230726142217_副本"/>
          <p:cNvPicPr>
            <a:picLocks noChangeAspect="1"/>
          </p:cNvPicPr>
          <p:nvPr/>
        </p:nvPicPr>
        <p:blipFill>
          <a:blip r:embed="rId6"/>
          <a:srcRect r="1790" b="3741"/>
          <a:stretch>
            <a:fillRect/>
          </a:stretch>
        </p:blipFill>
        <p:spPr>
          <a:xfrm>
            <a:off x="3499485" y="1052195"/>
            <a:ext cx="3620770" cy="4732655"/>
          </a:xfrm>
          <a:prstGeom prst="rect">
            <a:avLst/>
          </a:prstGeom>
        </p:spPr>
      </p:pic>
      <p:pic>
        <p:nvPicPr>
          <p:cNvPr id="10" name="图片 9" descr="微信图片_20230726142431_副本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3445" y="1052195"/>
            <a:ext cx="3541395" cy="47224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850" y="1016000"/>
            <a:ext cx="2296795" cy="22967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25270" y="1731010"/>
            <a:ext cx="955040" cy="9671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场地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设置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655050" y="2134870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14095" y="3429000"/>
            <a:ext cx="2039620" cy="19100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现场设置礼宾杆以维护赛场秩序，避免赛场过于拥堵。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9" name="图片 108"/>
          <p:cNvPicPr/>
          <p:nvPr/>
        </p:nvPicPr>
        <p:blipFill>
          <a:blip r:embed="rId6"/>
          <a:srcRect r="8493"/>
          <a:stretch>
            <a:fillRect/>
          </a:stretch>
        </p:blipFill>
        <p:spPr>
          <a:xfrm>
            <a:off x="6899910" y="1377315"/>
            <a:ext cx="4358005" cy="428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f42cb10ba7bc323ea94e33a7c23c35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6485" y="1401445"/>
            <a:ext cx="3197225" cy="42271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850" y="904240"/>
            <a:ext cx="2296795" cy="22967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25270" y="1619250"/>
            <a:ext cx="883285" cy="9671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游戏互动体验区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5800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655050" y="2134870"/>
            <a:ext cx="2668905" cy="2770505"/>
          </a:xfrm>
          <a:prstGeom prst="ellipse">
            <a:avLst/>
          </a:prstGeom>
          <a:solidFill>
            <a:srgbClr val="F98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9490" y="3201035"/>
            <a:ext cx="1968500" cy="2342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可单独制作颁奖区，增加打卡点位，也可以再次使用签到区，充分利用场地空间。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3498215" y="1056640"/>
            <a:ext cx="7525385" cy="45840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93750"/>
            <a:ext cx="10951210" cy="522287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8180" y="1281430"/>
            <a:ext cx="2296795" cy="22967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71600" y="1996440"/>
            <a:ext cx="955040" cy="9671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7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加油包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28645" y="245110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10260" y="3466465"/>
            <a:ext cx="2039620" cy="1607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为每一位参赛选手准备加油包，内含矿泉水、扇子和湿巾纸。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6"/>
          <a:stretch>
            <a:fillRect/>
          </a:stretch>
        </p:blipFill>
        <p:spPr>
          <a:xfrm>
            <a:off x="7773035" y="965200"/>
            <a:ext cx="5473065" cy="4879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7"/>
          <a:stretch>
            <a:fillRect/>
          </a:stretch>
        </p:blipFill>
        <p:spPr>
          <a:xfrm>
            <a:off x="6900545" y="1169670"/>
            <a:ext cx="2700020" cy="2276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8"/>
          <a:srcRect l="17942" r="-1283" b="44681"/>
          <a:stretch>
            <a:fillRect/>
          </a:stretch>
        </p:blipFill>
        <p:spPr>
          <a:xfrm>
            <a:off x="2997835" y="1300480"/>
            <a:ext cx="3754755" cy="42659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928360" y="3350895"/>
            <a:ext cx="3672205" cy="221551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32385" y="0"/>
            <a:ext cx="12224385" cy="688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8015" y="769620"/>
            <a:ext cx="10951210" cy="5294630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c6279c13ddfed1d6f4177f02f1efed2f07bd84b223b5-15KrLL_fw120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6065" y="2146300"/>
            <a:ext cx="2260600" cy="22606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36625" y="2861310"/>
            <a:ext cx="921385" cy="967105"/>
          </a:xfrm>
          <a:prstGeom prst="rect">
            <a:avLst/>
          </a:prstGeom>
          <a:solidFill>
            <a:srgbClr val="F5ECE7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细节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>
                  <a:solidFill>
                    <a:srgbClr val="046755"/>
                  </a:solidFill>
                </a:ln>
                <a:solidFill>
                  <a:srgbClr val="046755"/>
                </a:solidFill>
                <a:latin typeface="方正小标宋简体" panose="03000509000000000000" charset="-122"/>
                <a:ea typeface="方正小标宋简体" panose="03000509000000000000" charset="-122"/>
              </a:rPr>
              <a:t>物料</a:t>
            </a:r>
            <a:endParaRPr lang="zh-CN" altLang="en-US">
              <a:ln>
                <a:solidFill>
                  <a:srgbClr val="046755"/>
                </a:solidFill>
              </a:ln>
              <a:solidFill>
                <a:srgbClr val="046755"/>
              </a:solidFill>
              <a:latin typeface="方正小标宋简体" panose="03000509000000000000" charset="-122"/>
              <a:ea typeface="方正小标宋简体" panose="03000509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23160" y="1619250"/>
            <a:ext cx="301625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179320" y="4838065"/>
            <a:ext cx="3102610" cy="594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臂贴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6"/>
          <a:srcRect l="26832" t="5819" r="17255" b="9026"/>
          <a:stretch>
            <a:fillRect/>
          </a:stretch>
        </p:blipFill>
        <p:spPr>
          <a:xfrm>
            <a:off x="2179320" y="1838960"/>
            <a:ext cx="3101975" cy="29533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5786120" y="1619250"/>
            <a:ext cx="262382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8738870" y="1619250"/>
            <a:ext cx="2606040" cy="2454275"/>
          </a:xfrm>
          <a:prstGeom prst="rect">
            <a:avLst/>
          </a:prstGeom>
          <a:solidFill>
            <a:srgbClr val="E870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1" name="图片 100"/>
          <p:cNvPicPr/>
          <p:nvPr/>
        </p:nvPicPr>
        <p:blipFill>
          <a:blip r:embed="rId9"/>
          <a:stretch>
            <a:fillRect/>
          </a:stretch>
        </p:blipFill>
        <p:spPr>
          <a:xfrm>
            <a:off x="5580380" y="1851025"/>
            <a:ext cx="2623185" cy="29413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10"/>
          <a:srcRect r="1165" b="3114"/>
          <a:stretch>
            <a:fillRect/>
          </a:stretch>
        </p:blipFill>
        <p:spPr>
          <a:xfrm>
            <a:off x="8536940" y="1851025"/>
            <a:ext cx="2535555" cy="29870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5580380" y="4838065"/>
            <a:ext cx="2830195" cy="594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桌牌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536940" y="4838065"/>
            <a:ext cx="2830195" cy="467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规则立牌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7963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UNIT_TABLE_BEAUTIFY" val="smartTable{dada94d2-0c69-41c8-bbe9-76c72adffd4c}"/>
  <p:tag name="TABLE_ENDDRAG_ORIGIN_RECT" val="844*383"/>
  <p:tag name="TABLE_ENDDRAG_RECT" val="59*72*844*383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7.xml><?xml version="1.0" encoding="utf-8"?>
<p:tagLst xmlns:p="http://schemas.openxmlformats.org/presentationml/2006/main">
  <p:tag name="KSO_WPP_MARK_KEY" val="89e7d6da-e170-4eb7-8d84-ebca6995cbeb"/>
  <p:tag name="COMMONDATA" val="eyJoZGlkIjoiNmFjNDNhMzc5OTZhOTYwOTRjM2RjOGY0NmVmODMzOWEifQ=="/>
  <p:tag name="commondata" val="eyJoZGlkIjoiYTZmNjcyMWQ4NWZkZGVmNGIzZDY5ZmY0ODc1ODExYWEifQ=="/>
</p:tagLst>
</file>

<file path=ppt/theme/theme1.xml><?xml version="1.0" encoding="utf-8"?>
<a:theme xmlns:a="http://schemas.openxmlformats.org/drawingml/2006/main" name="ppt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2271</Words>
  <PresentationFormat>宽屏</PresentationFormat>
  <Paragraphs>325</Paragraphs>
  <Slides>33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</vt:lpstr>
      <vt:lpstr>宋体</vt:lpstr>
      <vt:lpstr>Wingdings</vt:lpstr>
      <vt:lpstr>Wingdings</vt:lpstr>
      <vt:lpstr>Impact</vt:lpstr>
      <vt:lpstr>方正小标宋简体</vt:lpstr>
      <vt:lpstr>汉仪铸字杂货铺W</vt:lpstr>
      <vt:lpstr>方正清刻本悦宋简体</vt:lpstr>
      <vt:lpstr>微软雅黑</vt:lpstr>
      <vt:lpstr>Arial Unicode MS</vt:lpstr>
      <vt:lpstr>Calibri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2019-06-19T02:08:00Z</dcterms:created>
  <dcterms:modified xsi:type="dcterms:W3CDTF">2024-04-05T04:24:23Z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A901A30C17DD44FABE0724142E66A29E_13</vt:lpwstr>
  </property>
  <property fmtid="{D5CDD505-2E9C-101B-9397-08002B2CF9AE}" pid="3" name="KSOProductBuildVer">
    <vt:lpwstr>2052-12.1.0.16388</vt:lpwstr>
  </property>
  <property fmtid="{D5CDD505-2E9C-101B-9397-08002B2CF9AE}" pid="4" name="NXPowerLiteLastOptimized">
    <vt:lpwstr>7869704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