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notesSlides/notesSlide2.xml" ContentType="application/vnd.openxmlformats-officedocument.presentationml.notesSlide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84" r:id="rId2"/>
    <p:sldId id="338" r:id="rId3"/>
    <p:sldId id="339" r:id="rId4"/>
    <p:sldId id="340" r:id="rId5"/>
    <p:sldId id="277" r:id="rId6"/>
    <p:sldId id="259" r:id="rId7"/>
    <p:sldId id="260" r:id="rId8"/>
    <p:sldId id="258" r:id="rId9"/>
    <p:sldId id="264" r:id="rId10"/>
    <p:sldId id="265" r:id="rId11"/>
    <p:sldId id="308" r:id="rId12"/>
    <p:sldId id="266" r:id="rId13"/>
    <p:sldId id="273" r:id="rId14"/>
    <p:sldId id="325" r:id="rId15"/>
    <p:sldId id="326" r:id="rId16"/>
    <p:sldId id="328" r:id="rId17"/>
    <p:sldId id="336" r:id="rId18"/>
    <p:sldId id="354" r:id="rId19"/>
    <p:sldId id="355" r:id="rId20"/>
    <p:sldId id="337" r:id="rId21"/>
    <p:sldId id="350" r:id="rId22"/>
    <p:sldId id="341" r:id="rId23"/>
    <p:sldId id="351" r:id="rId24"/>
    <p:sldId id="342" r:id="rId25"/>
    <p:sldId id="352" r:id="rId26"/>
    <p:sldId id="343" r:id="rId27"/>
    <p:sldId id="344" r:id="rId28"/>
    <p:sldId id="353" r:id="rId29"/>
    <p:sldId id="356" r:id="rId30"/>
    <p:sldId id="329" r:id="rId31"/>
    <p:sldId id="358" r:id="rId32"/>
    <p:sldId id="330" r:id="rId33"/>
    <p:sldId id="331" r:id="rId34"/>
    <p:sldId id="332" r:id="rId35"/>
    <p:sldId id="333" r:id="rId36"/>
    <p:sldId id="360" r:id="rId37"/>
    <p:sldId id="335" r:id="rId38"/>
    <p:sldId id="357" r:id="rId39"/>
    <p:sldId id="362" r:id="rId40"/>
    <p:sldId id="334" r:id="rId41"/>
    <p:sldId id="359" r:id="rId42"/>
    <p:sldId id="361" r:id="rId43"/>
    <p:sldId id="363" r:id="rId44"/>
    <p:sldId id="275" r:id="rId45"/>
    <p:sldId id="364" r:id="rId46"/>
    <p:sldId id="288" r:id="rId47"/>
  </p:sldIdLst>
  <p:sldSz cx="9144000" cy="5143500" type="screen16x9"/>
  <p:notesSz cx="6858000" cy="9144000"/>
  <p:custDataLst>
    <p:tags r:id="rId50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279" userDrawn="1">
          <p15:clr>
            <a:srgbClr val="A4A3A4"/>
          </p15:clr>
        </p15:guide>
        <p15:guide id="4" orient="horz" pos="2982" userDrawn="1">
          <p15:clr>
            <a:srgbClr val="A4A3A4"/>
          </p15:clr>
        </p15:guide>
        <p15:guide id="5" pos="311" userDrawn="1">
          <p15:clr>
            <a:srgbClr val="A4A3A4"/>
          </p15:clr>
        </p15:guide>
        <p15:guide id="6" pos="546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79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5034"/>
    <a:srgbClr val="94917E"/>
    <a:srgbClr val="808000"/>
    <a:srgbClr val="F6F6F6"/>
    <a:srgbClr val="8C9254"/>
    <a:srgbClr val="E9D9CE"/>
    <a:srgbClr val="E8D9D0"/>
    <a:srgbClr val="B5B5AF"/>
    <a:srgbClr val="ADAEAB"/>
    <a:srgbClr val="59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179" autoAdjust="0"/>
    <p:restoredTop sz="95317" autoAdjust="0"/>
  </p:normalViewPr>
  <p:slideViewPr>
    <p:cSldViewPr snapToGrid="0" showGuides="1">
      <p:cViewPr varScale="1">
        <p:scale>
          <a:sx n="140" d="100"/>
          <a:sy n="140" d="100"/>
        </p:scale>
        <p:origin x="138" y="69"/>
      </p:cViewPr>
      <p:guideLst>
        <p:guide orient="horz" pos="1620"/>
        <p:guide pos="2880"/>
        <p:guide orient="horz" pos="279"/>
        <p:guide orient="horz" pos="2982"/>
        <p:guide pos="311"/>
        <p:guide pos="546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67" d="100"/>
          <a:sy n="67" d="100"/>
        </p:scale>
        <p:origin x="3312" y="-5784"/>
      </p:cViewPr>
      <p:guideLst>
        <p:guide orient="horz" pos="287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DB1B64-2A46-4DC2-B899-8AE0C9E62656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96890-9849-4716-8109-FB41E614E86C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896890-9849-4716-8109-FB41E614E86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33B161-E5A1-4B7A-87FD-F2BC77B38ABE}" type="slidenum">
              <a:rPr lang="en-US" smtClean="0"/>
              <a:t>31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71487" y="1027510"/>
            <a:ext cx="2900363" cy="24467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86150" y="1027510"/>
            <a:ext cx="2900363" cy="244673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4907757" y="205979"/>
            <a:ext cx="1478756" cy="326826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71488" y="205979"/>
            <a:ext cx="4321969" cy="326826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Place Holder 0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 Beautiful Minimalistic Business Template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A19CD2-C9E8-499A-A1DF-9BEC420D729E}" type="slidenum">
              <a:rPr lang="en-US" smtClean="0"/>
              <a:t>‹#›</a:t>
            </a:fld>
            <a:endParaRPr lang="en-US"/>
          </a:p>
        </p:txBody>
      </p:sp>
      <p:sp>
        <p:nvSpPr>
          <p:cNvPr id="4" name="Picture Placeholder 1"/>
          <p:cNvSpPr>
            <a:spLocks noGrp="1"/>
          </p:cNvSpPr>
          <p:nvPr>
            <p:ph type="pic" sz="quarter" idx="13"/>
          </p:nvPr>
        </p:nvSpPr>
        <p:spPr>
          <a:xfrm>
            <a:off x="3" y="0"/>
            <a:ext cx="4572001" cy="5143500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更多方案请添加社长微信：</a:t>
            </a:r>
            <a:r>
              <a:rPr lang="en-US" altLang="zh-CN" dirty="0"/>
              <a:t>fanganshe18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fld id="{379B58A1-6FC5-4F4D-903C-110BE643DEE9}" type="datetimeFigureOut">
              <a:rPr lang="zh-CN" altLang="en-US" smtClean="0"/>
              <a:t>2023/3/27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ea typeface="微软雅黑" panose="020B0503020204020204" charset="-122"/>
              </a:defRPr>
            </a:lvl1pPr>
          </a:lstStyle>
          <a:p>
            <a:fld id="{3361CBC4-4ECA-4FCC-8930-B9BB2F42E73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微软雅黑" panose="020B050302020402020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微软雅黑" panose="020B050302020402020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7.xml"/><Relationship Id="rId7" Type="http://schemas.openxmlformats.org/officeDocument/2006/relationships/image" Target="../media/image9.jpe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9.xml"/><Relationship Id="rId4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tags" Target="../tags/tag1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9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tags" Target="../tags/tag19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8.jpeg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tags" Target="../tags/tag22.xml"/><Relationship Id="rId11" Type="http://schemas.openxmlformats.org/officeDocument/2006/relationships/image" Target="../media/image17.jpeg"/><Relationship Id="rId5" Type="http://schemas.openxmlformats.org/officeDocument/2006/relationships/tags" Target="../tags/tag21.xml"/><Relationship Id="rId10" Type="http://schemas.openxmlformats.org/officeDocument/2006/relationships/image" Target="../media/image16.jpeg"/><Relationship Id="rId4" Type="http://schemas.openxmlformats.org/officeDocument/2006/relationships/tags" Target="../tags/tag20.xml"/><Relationship Id="rId9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30.xml"/><Relationship Id="rId3" Type="http://schemas.openxmlformats.org/officeDocument/2006/relationships/tags" Target="../tags/tag25.xml"/><Relationship Id="rId7" Type="http://schemas.openxmlformats.org/officeDocument/2006/relationships/tags" Target="../tags/tag29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6" Type="http://schemas.openxmlformats.org/officeDocument/2006/relationships/tags" Target="../tags/tag28.xml"/><Relationship Id="rId11" Type="http://schemas.openxmlformats.org/officeDocument/2006/relationships/image" Target="../media/image20.jpeg"/><Relationship Id="rId5" Type="http://schemas.openxmlformats.org/officeDocument/2006/relationships/tags" Target="../tags/tag27.xml"/><Relationship Id="rId10" Type="http://schemas.openxmlformats.org/officeDocument/2006/relationships/image" Target="../media/image19.jpeg"/><Relationship Id="rId4" Type="http://schemas.openxmlformats.org/officeDocument/2006/relationships/tags" Target="../tags/tag26.xml"/><Relationship Id="rId9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7" Type="http://schemas.openxmlformats.org/officeDocument/2006/relationships/image" Target="../media/image22.jpeg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21.pn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3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image" Target="../media/image26.jpeg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image" Target="../media/image25.jpeg"/><Relationship Id="rId2" Type="http://schemas.openxmlformats.org/officeDocument/2006/relationships/tags" Target="../tags/tag36.xml"/><Relationship Id="rId16" Type="http://schemas.openxmlformats.org/officeDocument/2006/relationships/image" Target="../media/image29.jpeg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24.jpeg"/><Relationship Id="rId5" Type="http://schemas.openxmlformats.org/officeDocument/2006/relationships/tags" Target="../tags/tag39.xml"/><Relationship Id="rId15" Type="http://schemas.openxmlformats.org/officeDocument/2006/relationships/image" Target="../media/image28.jpeg"/><Relationship Id="rId10" Type="http://schemas.openxmlformats.org/officeDocument/2006/relationships/image" Target="../media/image23.jpeg"/><Relationship Id="rId4" Type="http://schemas.openxmlformats.org/officeDocument/2006/relationships/tags" Target="../tags/tag38.xml"/><Relationship Id="rId9" Type="http://schemas.openxmlformats.org/officeDocument/2006/relationships/slideLayout" Target="../slideLayouts/slideLayout7.xml"/><Relationship Id="rId1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50.xml"/><Relationship Id="rId3" Type="http://schemas.openxmlformats.org/officeDocument/2006/relationships/tags" Target="../tags/tag45.xml"/><Relationship Id="rId7" Type="http://schemas.openxmlformats.org/officeDocument/2006/relationships/tags" Target="../tags/tag49.xml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tags" Target="../tags/tag48.xml"/><Relationship Id="rId11" Type="http://schemas.openxmlformats.org/officeDocument/2006/relationships/image" Target="../media/image31.jpeg"/><Relationship Id="rId5" Type="http://schemas.openxmlformats.org/officeDocument/2006/relationships/tags" Target="../tags/tag47.xml"/><Relationship Id="rId10" Type="http://schemas.openxmlformats.org/officeDocument/2006/relationships/image" Target="../media/image30.jpeg"/><Relationship Id="rId4" Type="http://schemas.openxmlformats.org/officeDocument/2006/relationships/tags" Target="../tags/tag46.xml"/><Relationship Id="rId9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tags" Target="../tags/tag5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image" Target="../media/image35.jpeg"/><Relationship Id="rId5" Type="http://schemas.openxmlformats.org/officeDocument/2006/relationships/tags" Target="../tags/tag55.xml"/><Relationship Id="rId10" Type="http://schemas.openxmlformats.org/officeDocument/2006/relationships/image" Target="../media/image34.jpeg"/><Relationship Id="rId4" Type="http://schemas.openxmlformats.org/officeDocument/2006/relationships/tags" Target="../tags/tag54.xml"/><Relationship Id="rId9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tags" Target="../tags/tag5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4" Type="http://schemas.openxmlformats.org/officeDocument/2006/relationships/tags" Target="../tags/tag60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tags" Target="../tags/tag68.xml"/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9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72.xml"/><Relationship Id="rId7" Type="http://schemas.openxmlformats.org/officeDocument/2006/relationships/tags" Target="../tags/tag76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tags" Target="../tags/tag75.xml"/><Relationship Id="rId5" Type="http://schemas.openxmlformats.org/officeDocument/2006/relationships/tags" Target="../tags/tag74.xml"/><Relationship Id="rId4" Type="http://schemas.openxmlformats.org/officeDocument/2006/relationships/tags" Target="../tags/tag73.xml"/><Relationship Id="rId9" Type="http://schemas.openxmlformats.org/officeDocument/2006/relationships/image" Target="../media/image3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tags" Target="../tags/tag7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78.xml"/><Relationship Id="rId1" Type="http://schemas.openxmlformats.org/officeDocument/2006/relationships/tags" Target="../tags/tag77.xml"/><Relationship Id="rId6" Type="http://schemas.openxmlformats.org/officeDocument/2006/relationships/tags" Target="../tags/tag82.xml"/><Relationship Id="rId5" Type="http://schemas.openxmlformats.org/officeDocument/2006/relationships/tags" Target="../tags/tag81.xml"/><Relationship Id="rId4" Type="http://schemas.openxmlformats.org/officeDocument/2006/relationships/tags" Target="../tags/tag8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tags" Target="../tags/tag8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tags" Target="../tags/tag88.xml"/><Relationship Id="rId11" Type="http://schemas.openxmlformats.org/officeDocument/2006/relationships/image" Target="../media/image42.jpeg"/><Relationship Id="rId5" Type="http://schemas.openxmlformats.org/officeDocument/2006/relationships/tags" Target="../tags/tag87.xml"/><Relationship Id="rId10" Type="http://schemas.openxmlformats.org/officeDocument/2006/relationships/image" Target="../media/image41.jpeg"/><Relationship Id="rId4" Type="http://schemas.openxmlformats.org/officeDocument/2006/relationships/tags" Target="../tags/tag86.xml"/><Relationship Id="rId9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tags" Target="../tags/tag9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5" Type="http://schemas.openxmlformats.org/officeDocument/2006/relationships/tags" Target="../tags/tag93.xml"/><Relationship Id="rId4" Type="http://schemas.openxmlformats.org/officeDocument/2006/relationships/tags" Target="../tags/tag92.xml"/><Relationship Id="rId9" Type="http://schemas.openxmlformats.org/officeDocument/2006/relationships/image" Target="../media/image44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3" Type="http://schemas.openxmlformats.org/officeDocument/2006/relationships/tags" Target="../tags/tag9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6" Type="http://schemas.openxmlformats.org/officeDocument/2006/relationships/tags" Target="../tags/tag100.xml"/><Relationship Id="rId11" Type="http://schemas.openxmlformats.org/officeDocument/2006/relationships/image" Target="../media/image48.jpeg"/><Relationship Id="rId5" Type="http://schemas.openxmlformats.org/officeDocument/2006/relationships/tags" Target="../tags/tag99.xml"/><Relationship Id="rId10" Type="http://schemas.openxmlformats.org/officeDocument/2006/relationships/image" Target="../media/image47.jpeg"/><Relationship Id="rId4" Type="http://schemas.openxmlformats.org/officeDocument/2006/relationships/tags" Target="../tags/tag98.xml"/><Relationship Id="rId9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tags" Target="../tags/tag10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6" Type="http://schemas.openxmlformats.org/officeDocument/2006/relationships/tags" Target="../tags/tag106.xml"/><Relationship Id="rId11" Type="http://schemas.openxmlformats.org/officeDocument/2006/relationships/image" Target="../media/image52.jpeg"/><Relationship Id="rId5" Type="http://schemas.openxmlformats.org/officeDocument/2006/relationships/tags" Target="../tags/tag105.xml"/><Relationship Id="rId10" Type="http://schemas.openxmlformats.org/officeDocument/2006/relationships/image" Target="../media/image51.jpeg"/><Relationship Id="rId4" Type="http://schemas.openxmlformats.org/officeDocument/2006/relationships/tags" Target="../tags/tag104.xml"/><Relationship Id="rId9" Type="http://schemas.openxmlformats.org/officeDocument/2006/relationships/image" Target="../media/image50.jpe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jpeg"/><Relationship Id="rId3" Type="http://schemas.openxmlformats.org/officeDocument/2006/relationships/tags" Target="../tags/tag109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6" Type="http://schemas.openxmlformats.org/officeDocument/2006/relationships/tags" Target="../tags/tag112.xml"/><Relationship Id="rId5" Type="http://schemas.openxmlformats.org/officeDocument/2006/relationships/tags" Target="../tags/tag111.xml"/><Relationship Id="rId10" Type="http://schemas.openxmlformats.org/officeDocument/2006/relationships/image" Target="../media/image55.jpeg"/><Relationship Id="rId4" Type="http://schemas.openxmlformats.org/officeDocument/2006/relationships/tags" Target="../tags/tag110.xml"/><Relationship Id="rId9" Type="http://schemas.openxmlformats.org/officeDocument/2006/relationships/image" Target="../media/image54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tags" Target="../tags/tag115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tags" Target="../tags/tag118.xml"/><Relationship Id="rId5" Type="http://schemas.openxmlformats.org/officeDocument/2006/relationships/tags" Target="../tags/tag117.xml"/><Relationship Id="rId10" Type="http://schemas.openxmlformats.org/officeDocument/2006/relationships/image" Target="../media/image58.jpeg"/><Relationship Id="rId4" Type="http://schemas.openxmlformats.org/officeDocument/2006/relationships/tags" Target="../tags/tag116.xml"/><Relationship Id="rId9" Type="http://schemas.openxmlformats.org/officeDocument/2006/relationships/image" Target="../media/image57.jpe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eg"/><Relationship Id="rId3" Type="http://schemas.openxmlformats.org/officeDocument/2006/relationships/tags" Target="../tags/tag12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6" Type="http://schemas.openxmlformats.org/officeDocument/2006/relationships/tags" Target="../tags/tag124.xml"/><Relationship Id="rId5" Type="http://schemas.openxmlformats.org/officeDocument/2006/relationships/tags" Target="../tags/tag123.xml"/><Relationship Id="rId10" Type="http://schemas.openxmlformats.org/officeDocument/2006/relationships/image" Target="../media/image61.jpeg"/><Relationship Id="rId4" Type="http://schemas.openxmlformats.org/officeDocument/2006/relationships/tags" Target="../tags/tag122.xml"/><Relationship Id="rId9" Type="http://schemas.openxmlformats.org/officeDocument/2006/relationships/image" Target="../media/image60.jpe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tags" Target="../tags/tag127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126.xml"/><Relationship Id="rId1" Type="http://schemas.openxmlformats.org/officeDocument/2006/relationships/tags" Target="../tags/tag125.xml"/><Relationship Id="rId6" Type="http://schemas.openxmlformats.org/officeDocument/2006/relationships/tags" Target="../tags/tag130.xml"/><Relationship Id="rId5" Type="http://schemas.openxmlformats.org/officeDocument/2006/relationships/tags" Target="../tags/tag129.xml"/><Relationship Id="rId4" Type="http://schemas.openxmlformats.org/officeDocument/2006/relationships/tags" Target="../tags/tag12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tags" Target="../tags/tag133.xml"/><Relationship Id="rId7" Type="http://schemas.openxmlformats.org/officeDocument/2006/relationships/image" Target="../media/image63.jpeg"/><Relationship Id="rId2" Type="http://schemas.openxmlformats.org/officeDocument/2006/relationships/tags" Target="../tags/tag132.xml"/><Relationship Id="rId1" Type="http://schemas.openxmlformats.org/officeDocument/2006/relationships/tags" Target="../tags/tag131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2.xml"/><Relationship Id="rId4" Type="http://schemas.openxmlformats.org/officeDocument/2006/relationships/tags" Target="../tags/tag13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tags" Target="../tags/tag137.xml"/><Relationship Id="rId7" Type="http://schemas.openxmlformats.org/officeDocument/2006/relationships/image" Target="../media/image65.jpeg"/><Relationship Id="rId2" Type="http://schemas.openxmlformats.org/officeDocument/2006/relationships/tags" Target="../tags/tag136.xml"/><Relationship Id="rId1" Type="http://schemas.openxmlformats.org/officeDocument/2006/relationships/tags" Target="../tags/tag135.xml"/><Relationship Id="rId6" Type="http://schemas.openxmlformats.org/officeDocument/2006/relationships/image" Target="../media/image64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38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tags" Target="../tags/tag141.xml"/><Relationship Id="rId7" Type="http://schemas.openxmlformats.org/officeDocument/2006/relationships/image" Target="../media/image67.jpeg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image" Target="../media/image66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tags" Target="../tags/tag145.xml"/><Relationship Id="rId7" Type="http://schemas.openxmlformats.org/officeDocument/2006/relationships/image" Target="../media/image69.jpeg"/><Relationship Id="rId2" Type="http://schemas.openxmlformats.org/officeDocument/2006/relationships/tags" Target="../tags/tag144.xml"/><Relationship Id="rId1" Type="http://schemas.openxmlformats.org/officeDocument/2006/relationships/tags" Target="../tags/tag143.xml"/><Relationship Id="rId6" Type="http://schemas.openxmlformats.org/officeDocument/2006/relationships/image" Target="../media/image68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4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tags" Target="../tags/tag149.xml"/><Relationship Id="rId2" Type="http://schemas.openxmlformats.org/officeDocument/2006/relationships/tags" Target="../tags/tag148.xml"/><Relationship Id="rId1" Type="http://schemas.openxmlformats.org/officeDocument/2006/relationships/tags" Target="../tags/tag147.xml"/><Relationship Id="rId6" Type="http://schemas.openxmlformats.org/officeDocument/2006/relationships/image" Target="../media/image70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50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3" Type="http://schemas.openxmlformats.org/officeDocument/2006/relationships/tags" Target="../tags/tag153.xml"/><Relationship Id="rId7" Type="http://schemas.openxmlformats.org/officeDocument/2006/relationships/image" Target="../media/image72.jpeg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image" Target="../media/image71.jpeg"/><Relationship Id="rId5" Type="http://schemas.openxmlformats.org/officeDocument/2006/relationships/slideLayout" Target="../slideLayouts/slideLayout7.xml"/><Relationship Id="rId10" Type="http://schemas.openxmlformats.org/officeDocument/2006/relationships/image" Target="../media/image75.jpeg"/><Relationship Id="rId4" Type="http://schemas.openxmlformats.org/officeDocument/2006/relationships/tags" Target="../tags/tag154.xml"/><Relationship Id="rId9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image" Target="../media/image76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5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7" Type="http://schemas.openxmlformats.org/officeDocument/2006/relationships/image" Target="../media/image78.jpeg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6" Type="http://schemas.openxmlformats.org/officeDocument/2006/relationships/image" Target="../media/image77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6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tags" Target="../tags/tag165.xml"/><Relationship Id="rId2" Type="http://schemas.openxmlformats.org/officeDocument/2006/relationships/tags" Target="../tags/tag164.xml"/><Relationship Id="rId1" Type="http://schemas.openxmlformats.org/officeDocument/2006/relationships/tags" Target="../tags/tag163.xml"/><Relationship Id="rId6" Type="http://schemas.openxmlformats.org/officeDocument/2006/relationships/image" Target="../media/image79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6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tags" Target="../tags/tag169.xml"/><Relationship Id="rId7" Type="http://schemas.openxmlformats.org/officeDocument/2006/relationships/image" Target="../media/image81.jpeg"/><Relationship Id="rId2" Type="http://schemas.openxmlformats.org/officeDocument/2006/relationships/tags" Target="../tags/tag168.xml"/><Relationship Id="rId1" Type="http://schemas.openxmlformats.org/officeDocument/2006/relationships/tags" Target="../tags/tag167.xml"/><Relationship Id="rId6" Type="http://schemas.openxmlformats.org/officeDocument/2006/relationships/image" Target="../media/image80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7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tags" Target="../tags/tag173.xml"/><Relationship Id="rId7" Type="http://schemas.openxmlformats.org/officeDocument/2006/relationships/image" Target="../media/image83.jpeg"/><Relationship Id="rId2" Type="http://schemas.openxmlformats.org/officeDocument/2006/relationships/tags" Target="../tags/tag172.xml"/><Relationship Id="rId1" Type="http://schemas.openxmlformats.org/officeDocument/2006/relationships/tags" Target="../tags/tag171.xml"/><Relationship Id="rId6" Type="http://schemas.openxmlformats.org/officeDocument/2006/relationships/image" Target="../media/image82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74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tags" Target="../tags/tag177.xml"/><Relationship Id="rId7" Type="http://schemas.openxmlformats.org/officeDocument/2006/relationships/image" Target="../media/image85.jpeg"/><Relationship Id="rId2" Type="http://schemas.openxmlformats.org/officeDocument/2006/relationships/tags" Target="../tags/tag176.xml"/><Relationship Id="rId1" Type="http://schemas.openxmlformats.org/officeDocument/2006/relationships/tags" Target="../tags/tag175.xml"/><Relationship Id="rId6" Type="http://schemas.openxmlformats.org/officeDocument/2006/relationships/image" Target="../media/image84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7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tags" Target="../tags/tag181.xml"/><Relationship Id="rId2" Type="http://schemas.openxmlformats.org/officeDocument/2006/relationships/tags" Target="../tags/tag180.xml"/><Relationship Id="rId1" Type="http://schemas.openxmlformats.org/officeDocument/2006/relationships/tags" Target="../tags/tag179.xml"/><Relationship Id="rId6" Type="http://schemas.openxmlformats.org/officeDocument/2006/relationships/image" Target="../media/image4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18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185.xml"/><Relationship Id="rId7" Type="http://schemas.openxmlformats.org/officeDocument/2006/relationships/tags" Target="../tags/tag189.xml"/><Relationship Id="rId2" Type="http://schemas.openxmlformats.org/officeDocument/2006/relationships/tags" Target="../tags/tag184.xml"/><Relationship Id="rId1" Type="http://schemas.openxmlformats.org/officeDocument/2006/relationships/tags" Target="../tags/tag183.xml"/><Relationship Id="rId6" Type="http://schemas.openxmlformats.org/officeDocument/2006/relationships/tags" Target="../tags/tag188.xml"/><Relationship Id="rId11" Type="http://schemas.openxmlformats.org/officeDocument/2006/relationships/image" Target="../media/image88.jpeg"/><Relationship Id="rId5" Type="http://schemas.openxmlformats.org/officeDocument/2006/relationships/tags" Target="../tags/tag187.xml"/><Relationship Id="rId10" Type="http://schemas.openxmlformats.org/officeDocument/2006/relationships/image" Target="../media/image87.jpeg"/><Relationship Id="rId4" Type="http://schemas.openxmlformats.org/officeDocument/2006/relationships/tags" Target="../tags/tag186.xml"/><Relationship Id="rId9" Type="http://schemas.openxmlformats.org/officeDocument/2006/relationships/image" Target="../media/image86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0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840761" y="-2159737"/>
            <a:ext cx="5462478" cy="91439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412262"/>
            <a:ext cx="4388478" cy="251252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0487" y="135485"/>
            <a:ext cx="4463513" cy="2276777"/>
          </a:xfrm>
          <a:prstGeom prst="rect">
            <a:avLst/>
          </a:prstGeom>
        </p:spPr>
      </p:pic>
      <p:sp>
        <p:nvSpPr>
          <p:cNvPr id="39" name="文本框 170"/>
          <p:cNvSpPr txBox="1"/>
          <p:nvPr/>
        </p:nvSpPr>
        <p:spPr>
          <a:xfrm>
            <a:off x="5201285" y="2688590"/>
            <a:ext cx="3654425" cy="1445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rgbClr val="152C06"/>
                </a:solidFill>
                <a:cs typeface="+mn-ea"/>
                <a:sym typeface="+mn-lt"/>
              </a:rPr>
              <a:t>春日茶会计划</a:t>
            </a:r>
            <a:endParaRPr lang="en-US" altLang="zh-CN" sz="4400" dirty="0">
              <a:solidFill>
                <a:srgbClr val="152C06"/>
              </a:solidFill>
              <a:cs typeface="+mn-ea"/>
              <a:sym typeface="+mn-lt"/>
            </a:endParaRPr>
          </a:p>
          <a:p>
            <a:r>
              <a:rPr lang="zh-CN" altLang="en-US" sz="4400" dirty="0">
                <a:solidFill>
                  <a:srgbClr val="152C06"/>
                </a:solidFill>
                <a:cs typeface="+mn-ea"/>
                <a:sym typeface="+mn-lt"/>
              </a:rPr>
              <a:t>共赴好时光</a:t>
            </a:r>
          </a:p>
        </p:txBody>
      </p:sp>
      <p:sp>
        <p:nvSpPr>
          <p:cNvPr id="40" name="文本框 263"/>
          <p:cNvSpPr txBox="1"/>
          <p:nvPr/>
        </p:nvSpPr>
        <p:spPr>
          <a:xfrm>
            <a:off x="5217339" y="4037454"/>
            <a:ext cx="22206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 i="1" dirty="0">
                <a:solidFill>
                  <a:srgbClr val="808000"/>
                </a:solidFill>
                <a:cs typeface="+mn-ea"/>
                <a:sym typeface="+mn-lt"/>
              </a:rPr>
              <a:t>2023 Spring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5048976" y="2794926"/>
            <a:ext cx="45719" cy="1476450"/>
            <a:chOff x="647854" y="1105913"/>
            <a:chExt cx="45719" cy="1476450"/>
          </a:xfrm>
          <a:solidFill>
            <a:srgbClr val="808000"/>
          </a:solidFill>
        </p:grpSpPr>
        <p:cxnSp>
          <p:nvCxnSpPr>
            <p:cNvPr id="43" name="直接连接符 42"/>
            <p:cNvCxnSpPr/>
            <p:nvPr/>
          </p:nvCxnSpPr>
          <p:spPr>
            <a:xfrm>
              <a:off x="668498" y="1424580"/>
              <a:ext cx="0" cy="1157783"/>
            </a:xfrm>
            <a:prstGeom prst="line">
              <a:avLst/>
            </a:prstGeom>
            <a:grpFill/>
            <a:ln>
              <a:solidFill>
                <a:srgbClr val="8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矩形 43"/>
            <p:cNvSpPr/>
            <p:nvPr/>
          </p:nvSpPr>
          <p:spPr>
            <a:xfrm>
              <a:off x="647854" y="1105913"/>
              <a:ext cx="45719" cy="419530"/>
            </a:xfrm>
            <a:prstGeom prst="rect">
              <a:avLst/>
            </a:prstGeom>
            <a:grpFill/>
            <a:ln>
              <a:solidFill>
                <a:srgbClr val="8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049655"/>
            <a:ext cx="10573385" cy="7477125"/>
          </a:xfrm>
          <a:prstGeom prst="rect">
            <a:avLst/>
          </a:prstGeom>
        </p:spPr>
      </p:pic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493713" y="3380683"/>
            <a:ext cx="5545455" cy="1060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春日尽兴之事，一个是煮茶，另一个便是赏花，两者总是分不开。</a:t>
            </a:r>
          </a:p>
          <a:p>
            <a:pPr indent="0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譬如讲究的茶桌上，必定会摆上一瓶花，不在于繁盛，一支两支的，眼前便有了春色，茶味也更悠长了。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5835" y="-1315720"/>
            <a:ext cx="10183875" cy="72000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349500" y="2307590"/>
            <a:ext cx="5799455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无论赏花还是品茶，都在于一个「闲」字。</a:t>
            </a:r>
          </a:p>
          <a:p>
            <a:pPr indent="0" algn="r" fontAlgn="auto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「午枕不成春草梦，落花风静煮茶香」「清泉浴罢西窗静，更觉茶瓯气味长」，花与茶的境界，唯有闲人才能体会。</a:t>
            </a:r>
          </a:p>
          <a:p>
            <a:pPr indent="0" algn="r" fontAlgn="auto">
              <a:lnSpc>
                <a:spcPct val="150000"/>
              </a:lnSpc>
            </a:pPr>
            <a:endParaRPr lang="zh-CN" altLang="en-US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algn="r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给花时间，让它开满枝头；给茶时间，让它浸透滋味；给自己时间，让内心归于宁静，这一切都要慢慢等，急不得。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850265"/>
            <a:ext cx="10181818" cy="72000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968375" y="3662680"/>
            <a:ext cx="7206615" cy="7050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dist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春天该如何度过？答曰：虚度。</a:t>
            </a:r>
          </a:p>
          <a:p>
            <a:pPr indent="0" algn="dist" fontAlgn="auto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[</a:t>
            </a: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杯中有茶，心头无事，便是神仙</a:t>
            </a:r>
            <a:r>
              <a:rPr lang="en-US" altLang="zh-CN" sz="1400" dirty="0">
                <a:solidFill>
                  <a:schemeClr val="bg1"/>
                </a:solidFill>
                <a:cs typeface="+mn-ea"/>
                <a:sym typeface="+mn-lt"/>
              </a:rPr>
              <a:t>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448" y="0"/>
            <a:ext cx="7275106" cy="5143499"/>
          </a:xfrm>
          <a:custGeom>
            <a:avLst/>
            <a:gdLst>
              <a:gd name="connsiteX0" fmla="*/ 0 w 5643154"/>
              <a:gd name="connsiteY0" fmla="*/ 0 h 5143500"/>
              <a:gd name="connsiteX1" fmla="*/ 5643154 w 5643154"/>
              <a:gd name="connsiteY1" fmla="*/ 0 h 5143500"/>
              <a:gd name="connsiteX2" fmla="*/ 5643154 w 5643154"/>
              <a:gd name="connsiteY2" fmla="*/ 5143500 h 5143500"/>
              <a:gd name="connsiteX3" fmla="*/ 0 w 564315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3154" h="5143500">
                <a:moveTo>
                  <a:pt x="0" y="0"/>
                </a:moveTo>
                <a:lnTo>
                  <a:pt x="5643154" y="0"/>
                </a:lnTo>
                <a:lnTo>
                  <a:pt x="5643154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21" name="矩形 2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288472" y="1471828"/>
            <a:ext cx="3553098" cy="3274423"/>
          </a:xfrm>
          <a:prstGeom prst="rect">
            <a:avLst/>
          </a:prstGeom>
          <a:solidFill>
            <a:srgbClr val="8C9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68314" y="542653"/>
            <a:ext cx="8207374" cy="4058195"/>
          </a:xfrm>
          <a:prstGeom prst="rect">
            <a:avLst/>
          </a:prstGeom>
          <a:solidFill>
            <a:schemeClr val="bg1"/>
          </a:solidFill>
          <a:ln w="38100">
            <a:solidFill>
              <a:srgbClr val="ADAEAB"/>
            </a:solidFill>
          </a:ln>
          <a:effectLst>
            <a:outerShdw blurRad="63500" sx="101000" sy="101000" algn="ctr" rotWithShape="0">
              <a:prstClr val="black">
                <a:alpha val="1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 rot="5400000">
            <a:off x="5507990" y="2032824"/>
            <a:ext cx="29641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3200" cap="all" spc="600" dirty="0">
                <a:solidFill>
                  <a:srgbClr val="8C9254"/>
                </a:solidFill>
                <a:cs typeface="+mn-ea"/>
                <a:sym typeface="+mn-lt"/>
              </a:rPr>
              <a:t>contents</a:t>
            </a:r>
          </a:p>
        </p:txBody>
      </p:sp>
      <p:grpSp>
        <p:nvGrpSpPr>
          <p:cNvPr id="9" name="组合 8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907821" y="1416595"/>
            <a:ext cx="2016421" cy="737355"/>
            <a:chOff x="746440" y="1070585"/>
            <a:chExt cx="2016421" cy="737355"/>
          </a:xfrm>
          <a:noFill/>
        </p:grpSpPr>
        <p:sp>
          <p:nvSpPr>
            <p:cNvPr id="10" name="矩形 9"/>
            <p:cNvSpPr/>
            <p:nvPr/>
          </p:nvSpPr>
          <p:spPr>
            <a:xfrm>
              <a:off x="746440" y="1426041"/>
              <a:ext cx="2016421" cy="3818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活动概述</a:t>
              </a:r>
              <a:endPara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746440" y="1070585"/>
              <a:ext cx="1391086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Part one</a:t>
              </a:r>
            </a:p>
          </p:txBody>
        </p:sp>
      </p:grpSp>
      <p:grpSp>
        <p:nvGrpSpPr>
          <p:cNvPr id="12" name="组合 1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3511538" y="1416595"/>
            <a:ext cx="2016421" cy="737355"/>
            <a:chOff x="746440" y="1070585"/>
            <a:chExt cx="2016421" cy="737355"/>
          </a:xfrm>
          <a:noFill/>
        </p:grpSpPr>
        <p:sp>
          <p:nvSpPr>
            <p:cNvPr id="13" name="矩形 12"/>
            <p:cNvSpPr/>
            <p:nvPr/>
          </p:nvSpPr>
          <p:spPr>
            <a:xfrm>
              <a:off x="746440" y="1426041"/>
              <a:ext cx="2016421" cy="3818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活动宣传</a:t>
              </a:r>
            </a:p>
          </p:txBody>
        </p:sp>
        <p:sp>
          <p:nvSpPr>
            <p:cNvPr id="14" name="矩形 13"/>
            <p:cNvSpPr/>
            <p:nvPr/>
          </p:nvSpPr>
          <p:spPr>
            <a:xfrm>
              <a:off x="746440" y="1070585"/>
              <a:ext cx="1416670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Part two</a:t>
              </a:r>
            </a:p>
          </p:txBody>
        </p:sp>
      </p:grpSp>
      <p:grpSp>
        <p:nvGrpSpPr>
          <p:cNvPr id="15" name="组合 1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907821" y="2801263"/>
            <a:ext cx="2016421" cy="737355"/>
            <a:chOff x="746440" y="1070585"/>
            <a:chExt cx="2016421" cy="737355"/>
          </a:xfrm>
          <a:noFill/>
        </p:grpSpPr>
        <p:sp>
          <p:nvSpPr>
            <p:cNvPr id="16" name="矩形 15"/>
            <p:cNvSpPr/>
            <p:nvPr/>
          </p:nvSpPr>
          <p:spPr>
            <a:xfrm>
              <a:off x="746440" y="1426041"/>
              <a:ext cx="2016421" cy="3818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活动内容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746440" y="1070585"/>
              <a:ext cx="1684372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Part three</a:t>
              </a:r>
            </a:p>
          </p:txBody>
        </p:sp>
      </p:grpSp>
      <p:grpSp>
        <p:nvGrpSpPr>
          <p:cNvPr id="18" name="组合 1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3511538" y="2801263"/>
            <a:ext cx="2016421" cy="737355"/>
            <a:chOff x="746440" y="1070585"/>
            <a:chExt cx="2016421" cy="737355"/>
          </a:xfrm>
          <a:noFill/>
        </p:grpSpPr>
        <p:sp>
          <p:nvSpPr>
            <p:cNvPr id="19" name="矩形 18"/>
            <p:cNvSpPr/>
            <p:nvPr/>
          </p:nvSpPr>
          <p:spPr>
            <a:xfrm>
              <a:off x="746440" y="1426041"/>
              <a:ext cx="2016421" cy="381899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活动细节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746440" y="1070585"/>
              <a:ext cx="1548181" cy="307777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r>
                <a:rPr lang="en-US" altLang="zh-CN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Part four</a:t>
              </a:r>
            </a:p>
          </p:txBody>
        </p:sp>
      </p:grpSp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907" y="1735833"/>
            <a:ext cx="1115876" cy="16718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40" y="3471545"/>
            <a:ext cx="2044065" cy="38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>
                <a:solidFill>
                  <a:srgbClr val="4C5034"/>
                </a:solidFill>
                <a:cs typeface="+mn-ea"/>
                <a:sym typeface="+mn-lt"/>
              </a:rPr>
              <a:t>活动概述</a:t>
            </a:r>
          </a:p>
        </p:txBody>
      </p:sp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2887580"/>
            <a:ext cx="2084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cap="all" spc="600" dirty="0">
                <a:solidFill>
                  <a:srgbClr val="8C9254"/>
                </a:solidFill>
                <a:cs typeface="+mn-ea"/>
                <a:sym typeface="+mn-lt"/>
              </a:rPr>
              <a:t>Part one</a:t>
            </a:r>
          </a:p>
        </p:txBody>
      </p:sp>
      <p:sp>
        <p:nvSpPr>
          <p:cNvPr id="6" name="矩形 5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1933474"/>
            <a:ext cx="9669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u="sng" cap="all" spc="600" dirty="0">
                <a:solidFill>
                  <a:srgbClr val="8C9254"/>
                </a:solidFill>
                <a:cs typeface="+mn-ea"/>
                <a:sym typeface="+mn-lt"/>
              </a:rPr>
              <a:t>01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640486" y="411162"/>
            <a:ext cx="2875988" cy="4308883"/>
          </a:xfrm>
          <a:custGeom>
            <a:avLst/>
            <a:gdLst>
              <a:gd name="connsiteX0" fmla="*/ 0 w 2987040"/>
              <a:gd name="connsiteY0" fmla="*/ 3438026 h 3438026"/>
              <a:gd name="connsiteX1" fmla="*/ 2987040 w 2987040"/>
              <a:gd name="connsiteY1" fmla="*/ 3438026 h 3438026"/>
              <a:gd name="connsiteX2" fmla="*/ 2987040 w 2987040"/>
              <a:gd name="connsiteY2" fmla="*/ 0 h 3438026"/>
              <a:gd name="connsiteX3" fmla="*/ 0 w 2987040"/>
              <a:gd name="connsiteY3" fmla="*/ 0 h 343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7040" h="3438026">
                <a:moveTo>
                  <a:pt x="0" y="3438026"/>
                </a:moveTo>
                <a:lnTo>
                  <a:pt x="2987040" y="3438026"/>
                </a:lnTo>
                <a:lnTo>
                  <a:pt x="2987040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411163"/>
            <a:ext cx="3657708" cy="1306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6000" cap="all" spc="300" dirty="0" err="1">
                <a:solidFill>
                  <a:srgbClr val="808000">
                    <a:alpha val="6000"/>
                  </a:srgbClr>
                </a:solidFill>
                <a:cs typeface="+mn-ea"/>
                <a:sym typeface="+mn-lt"/>
              </a:rPr>
              <a:t>SPRINg</a:t>
            </a:r>
            <a:endParaRPr lang="zh-CN" altLang="en-US" sz="6000" cap="all" spc="300" dirty="0">
              <a:solidFill>
                <a:srgbClr val="808000">
                  <a:alpha val="6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 rot="5400000">
            <a:off x="-1353161" y="2370158"/>
            <a:ext cx="44165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cap="all" spc="300" dirty="0">
                <a:solidFill>
                  <a:srgbClr val="152C06"/>
                </a:solidFill>
                <a:cs typeface="+mn-ea"/>
                <a:sym typeface="+mn-lt"/>
              </a:rPr>
              <a:t>——</a:t>
            </a:r>
            <a:r>
              <a:rPr lang="zh-CN" altLang="en-US" sz="1200" cap="all" spc="300" dirty="0">
                <a:solidFill>
                  <a:srgbClr val="152C06"/>
                </a:solidFill>
                <a:cs typeface="+mn-ea"/>
                <a:sym typeface="+mn-lt"/>
              </a:rPr>
              <a:t>知否，知否，应是绿肥红瘦</a:t>
            </a:r>
            <a:r>
              <a:rPr lang="en-US" altLang="zh-CN" sz="1400" cap="all" spc="300" dirty="0">
                <a:solidFill>
                  <a:srgbClr val="152C06"/>
                </a:solidFill>
                <a:cs typeface="+mn-ea"/>
                <a:sym typeface="+mn-lt"/>
              </a:rPr>
              <a:t>——</a:t>
            </a:r>
            <a:endParaRPr lang="zh-CN" altLang="en-US" sz="1400" cap="all" spc="300" dirty="0">
              <a:solidFill>
                <a:srgbClr val="152C0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708650" y="-4445"/>
            <a:ext cx="3435350" cy="5147945"/>
          </a:xfrm>
          <a:custGeom>
            <a:avLst/>
            <a:gdLst>
              <a:gd name="connsiteX0" fmla="*/ 0 w 2987040"/>
              <a:gd name="connsiteY0" fmla="*/ 3438026 h 3438026"/>
              <a:gd name="connsiteX1" fmla="*/ 2987040 w 2987040"/>
              <a:gd name="connsiteY1" fmla="*/ 3438026 h 3438026"/>
              <a:gd name="connsiteX2" fmla="*/ 2987040 w 2987040"/>
              <a:gd name="connsiteY2" fmla="*/ 0 h 3438026"/>
              <a:gd name="connsiteX3" fmla="*/ 0 w 2987040"/>
              <a:gd name="connsiteY3" fmla="*/ 0 h 343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7040" h="3438026">
                <a:moveTo>
                  <a:pt x="0" y="3438026"/>
                </a:moveTo>
                <a:lnTo>
                  <a:pt x="2987040" y="3438026"/>
                </a:lnTo>
                <a:lnTo>
                  <a:pt x="2987040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6" name="矩形 15"/>
          <p:cNvSpPr/>
          <p:nvPr>
            <p:custDataLst>
              <p:tags r:id="rId2"/>
            </p:custDataLst>
          </p:nvPr>
        </p:nvSpPr>
        <p:spPr>
          <a:xfrm>
            <a:off x="638175" y="969645"/>
            <a:ext cx="7856220" cy="3674745"/>
          </a:xfrm>
          <a:prstGeom prst="rect">
            <a:avLst/>
          </a:prstGeom>
          <a:solidFill>
            <a:srgbClr val="E9D9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活动阐述</a:t>
            </a:r>
          </a:p>
        </p:txBody>
      </p:sp>
      <p:sp>
        <p:nvSpPr>
          <p:cNvPr id="8" name="矩形 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2824480" y="2245360"/>
            <a:ext cx="3895725" cy="1148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 algn="just" fontAlgn="auto">
              <a:lnSpc>
                <a:spcPct val="200000"/>
              </a:lnSpc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花间一壶茶，一起以茶之名，以花之名，呼朋唤友，团聚一席，闲谈风雅，享受春辰清景。好茶难得，春景易逝，都应珍重之。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3" name="矩形 1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1700530" y="1539875"/>
            <a:ext cx="3124835" cy="423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cap="all" spc="300" dirty="0">
                <a:solidFill>
                  <a:srgbClr val="4C5034"/>
                </a:solidFill>
                <a:cs typeface="+mn-ea"/>
                <a:sym typeface="+mn-lt"/>
              </a:rPr>
              <a:t>花间茶事｜春风何处不相逢</a:t>
            </a:r>
            <a:r>
              <a:rPr lang="en-US" altLang="zh-CN" sz="1600" cap="all" spc="300" dirty="0">
                <a:solidFill>
                  <a:srgbClr val="4C5034"/>
                </a:solidFill>
                <a:cs typeface="+mn-ea"/>
                <a:sym typeface="+mn-lt"/>
              </a:rPr>
              <a:t> 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3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4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5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4485"/>
            <a:ext cx="9144000" cy="5147985"/>
          </a:xfrm>
          <a:custGeom>
            <a:avLst/>
            <a:gdLst>
              <a:gd name="connsiteX0" fmla="*/ 0 w 5643154"/>
              <a:gd name="connsiteY0" fmla="*/ 0 h 5143500"/>
              <a:gd name="connsiteX1" fmla="*/ 5643154 w 5643154"/>
              <a:gd name="connsiteY1" fmla="*/ 0 h 5143500"/>
              <a:gd name="connsiteX2" fmla="*/ 5643154 w 5643154"/>
              <a:gd name="connsiteY2" fmla="*/ 5143500 h 5143500"/>
              <a:gd name="connsiteX3" fmla="*/ 0 w 564315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3154" h="5143500">
                <a:moveTo>
                  <a:pt x="0" y="0"/>
                </a:moveTo>
                <a:lnTo>
                  <a:pt x="5643154" y="0"/>
                </a:lnTo>
                <a:lnTo>
                  <a:pt x="5643154" y="5143500"/>
                </a:lnTo>
                <a:lnTo>
                  <a:pt x="0" y="5143500"/>
                </a:lnTo>
                <a:close/>
              </a:path>
            </a:pathLst>
          </a:custGeom>
        </p:spPr>
      </p:pic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560727" y="510381"/>
            <a:ext cx="8022545" cy="41227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V="1">
            <a:off x="5512435" y="838835"/>
            <a:ext cx="2458720" cy="3430270"/>
          </a:xfrm>
          <a:custGeom>
            <a:avLst/>
            <a:gdLst>
              <a:gd name="connsiteX0" fmla="*/ 0 w 2987040"/>
              <a:gd name="connsiteY0" fmla="*/ 3438026 h 3438026"/>
              <a:gd name="connsiteX1" fmla="*/ 2987040 w 2987040"/>
              <a:gd name="connsiteY1" fmla="*/ 3438026 h 3438026"/>
              <a:gd name="connsiteX2" fmla="*/ 2987040 w 2987040"/>
              <a:gd name="connsiteY2" fmla="*/ 0 h 3438026"/>
              <a:gd name="connsiteX3" fmla="*/ 0 w 2987040"/>
              <a:gd name="connsiteY3" fmla="*/ 0 h 343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7040" h="3438026">
                <a:moveTo>
                  <a:pt x="0" y="3438026"/>
                </a:moveTo>
                <a:lnTo>
                  <a:pt x="2987040" y="3438026"/>
                </a:lnTo>
                <a:lnTo>
                  <a:pt x="2987040" y="0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4" name="组合 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1032920" y="102903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5" name="圆角矩形 4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7" name="圆角矩形 16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8" name="矩形 1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1444625" y="95440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活动概况</a:t>
            </a:r>
          </a:p>
        </p:txBody>
      </p:sp>
      <p:sp>
        <p:nvSpPr>
          <p:cNvPr id="33" name="TextBox 32"/>
          <p:cNvSpPr txBox="1"/>
          <p:nvPr>
            <p:custDataLst>
              <p:tags r:id="rId3"/>
            </p:custDataLst>
          </p:nvPr>
        </p:nvSpPr>
        <p:spPr>
          <a:xfrm>
            <a:off x="1032828" y="1567343"/>
            <a:ext cx="5619041" cy="2000548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150000"/>
              </a:lnSpc>
              <a:spcBef>
                <a:spcPts val="1200"/>
              </a:spcBef>
              <a:buClr>
                <a:srgbClr val="27AB9E"/>
              </a:buClr>
              <a:buSzPct val="150000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活动主题：</a:t>
            </a:r>
            <a:r>
              <a:rPr lang="zh-CN" sz="1200" dirty="0">
                <a:solidFill>
                  <a:srgbClr val="4C5034"/>
                </a:solidFill>
                <a:cs typeface="+mn-ea"/>
                <a:sym typeface="+mn-lt"/>
              </a:rPr>
              <a:t>花间茶事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——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春日茶会计划</a:t>
            </a:r>
            <a:endParaRPr lang="en-US" altLang="zh-CN" sz="1200" dirty="0">
              <a:solidFill>
                <a:srgbClr val="4C503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Clr>
                <a:srgbClr val="27AB9E"/>
              </a:buClr>
              <a:buSzPct val="150000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活动时间：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3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月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-4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月</a:t>
            </a:r>
            <a:endParaRPr lang="en-US" altLang="zh-CN" sz="1200" dirty="0">
              <a:solidFill>
                <a:srgbClr val="4C503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Clr>
                <a:srgbClr val="27AB9E"/>
              </a:buClr>
              <a:buSzPct val="150000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活动地点：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XXX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营销中心</a:t>
            </a:r>
            <a:endParaRPr lang="en-US" altLang="zh-CN" sz="1200" dirty="0">
              <a:solidFill>
                <a:srgbClr val="4C503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Clr>
                <a:srgbClr val="27AB9E"/>
              </a:buClr>
              <a:buSzPct val="150000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活动人员：报名客户、邀约媒体、新老业主等</a:t>
            </a:r>
            <a:endParaRPr lang="en-US" altLang="zh-CN" sz="1200" dirty="0">
              <a:solidFill>
                <a:srgbClr val="4C5034"/>
              </a:solidFill>
              <a:cs typeface="+mn-ea"/>
              <a:sym typeface="+mn-lt"/>
            </a:endParaRPr>
          </a:p>
          <a:p>
            <a:pPr>
              <a:lnSpc>
                <a:spcPct val="150000"/>
              </a:lnSpc>
              <a:spcBef>
                <a:spcPts val="1200"/>
              </a:spcBef>
              <a:buClr>
                <a:srgbClr val="27AB9E"/>
              </a:buClr>
              <a:buSzPct val="150000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活动人数：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50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人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/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天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4" name="圆角矩形 3"/>
            <p:cNvSpPr/>
            <p:nvPr/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5" name="圆角矩形 4"/>
            <p:cNvSpPr/>
            <p:nvPr/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6" name="圆角矩形 5"/>
            <p:cNvSpPr/>
            <p:nvPr/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矩形 8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5826034" y="4732338"/>
            <a:ext cx="2849654" cy="421595"/>
          </a:xfrm>
          <a:prstGeom prst="rect">
            <a:avLst/>
          </a:prstGeom>
          <a:solidFill>
            <a:srgbClr val="BACA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12" name="图片 1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6034" y="0"/>
            <a:ext cx="2849654" cy="3690574"/>
          </a:xfrm>
          <a:custGeom>
            <a:avLst/>
            <a:gdLst>
              <a:gd name="connsiteX0" fmla="*/ 0 w 2849654"/>
              <a:gd name="connsiteY0" fmla="*/ 0 h 3690574"/>
              <a:gd name="connsiteX1" fmla="*/ 2849654 w 2849654"/>
              <a:gd name="connsiteY1" fmla="*/ 0 h 3690574"/>
              <a:gd name="connsiteX2" fmla="*/ 2849654 w 2849654"/>
              <a:gd name="connsiteY2" fmla="*/ 3690574 h 3690574"/>
              <a:gd name="connsiteX3" fmla="*/ 0 w 2849654"/>
              <a:gd name="connsiteY3" fmla="*/ 3690574 h 3690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49654" h="3690574">
                <a:moveTo>
                  <a:pt x="0" y="0"/>
                </a:moveTo>
                <a:lnTo>
                  <a:pt x="2849654" y="0"/>
                </a:lnTo>
                <a:lnTo>
                  <a:pt x="2849654" y="3690574"/>
                </a:lnTo>
                <a:lnTo>
                  <a:pt x="0" y="3690574"/>
                </a:lnTo>
                <a:close/>
              </a:path>
            </a:pathLst>
          </a:custGeom>
        </p:spPr>
      </p:pic>
      <p:sp>
        <p:nvSpPr>
          <p:cNvPr id="14" name="矩形 1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5747656" y="3980624"/>
            <a:ext cx="299575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400" cap="all" spc="600" dirty="0">
                <a:solidFill>
                  <a:srgbClr val="4C5034"/>
                </a:solidFill>
                <a:cs typeface="+mn-ea"/>
                <a:sym typeface="+mn-lt"/>
              </a:rPr>
              <a:t>吃茶去</a:t>
            </a:r>
          </a:p>
        </p:txBody>
      </p:sp>
      <p:grpSp>
        <p:nvGrpSpPr>
          <p:cNvPr id="17" name="组合 1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1652131" y="1258840"/>
            <a:ext cx="3303046" cy="1004928"/>
            <a:chOff x="746440" y="1426041"/>
            <a:chExt cx="3303046" cy="1004928"/>
          </a:xfrm>
        </p:grpSpPr>
        <p:sp>
          <p:nvSpPr>
            <p:cNvPr id="15" name="矩形 14"/>
            <p:cNvSpPr/>
            <p:nvPr/>
          </p:nvSpPr>
          <p:spPr>
            <a:xfrm>
              <a:off x="746440" y="1426041"/>
              <a:ext cx="3303046" cy="617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创意的春日主题活动，提升项目知名度和美誉度，提升品牌的内在价值。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46440" y="2124264"/>
              <a:ext cx="1764030" cy="306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400" cap="all" spc="300" dirty="0">
                  <a:solidFill>
                    <a:srgbClr val="8C9254"/>
                  </a:solidFill>
                  <a:cs typeface="+mn-ea"/>
                  <a:sym typeface="+mn-lt"/>
                </a:rPr>
                <a:t>品牌形象提升</a:t>
              </a:r>
            </a:p>
          </p:txBody>
        </p:sp>
      </p:grpSp>
      <p:grpSp>
        <p:nvGrpSpPr>
          <p:cNvPr id="18" name="组合 1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1652131" y="2483648"/>
            <a:ext cx="3303046" cy="1004928"/>
            <a:chOff x="746440" y="1426041"/>
            <a:chExt cx="3303046" cy="1004928"/>
          </a:xfrm>
        </p:grpSpPr>
        <p:sp>
          <p:nvSpPr>
            <p:cNvPr id="19" name="矩形 18"/>
            <p:cNvSpPr/>
            <p:nvPr/>
          </p:nvSpPr>
          <p:spPr>
            <a:xfrm>
              <a:off x="746440" y="1426041"/>
              <a:ext cx="3303046" cy="617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提升营销中心人气，吸引目标客群，聚集人气，促进成交。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746440" y="2124264"/>
              <a:ext cx="1764030" cy="306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400" cap="all" spc="300" dirty="0">
                  <a:solidFill>
                    <a:srgbClr val="8C9254"/>
                  </a:solidFill>
                  <a:cs typeface="+mn-ea"/>
                  <a:sym typeface="+mn-lt"/>
                </a:rPr>
                <a:t>制造活动氛围</a:t>
              </a:r>
            </a:p>
          </p:txBody>
        </p:sp>
      </p:grpSp>
      <p:grpSp>
        <p:nvGrpSpPr>
          <p:cNvPr id="21" name="组合 2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1652131" y="3708456"/>
            <a:ext cx="3303046" cy="1004928"/>
            <a:chOff x="746440" y="1426041"/>
            <a:chExt cx="3303046" cy="1004928"/>
          </a:xfrm>
        </p:grpSpPr>
        <p:sp>
          <p:nvSpPr>
            <p:cNvPr id="22" name="矩形 21"/>
            <p:cNvSpPr/>
            <p:nvPr/>
          </p:nvSpPr>
          <p:spPr>
            <a:xfrm>
              <a:off x="746440" y="1426041"/>
              <a:ext cx="3303046" cy="6175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200" dirty="0">
                  <a:solidFill>
                    <a:schemeClr val="tx1">
                      <a:lumMod val="85000"/>
                      <a:lumOff val="15000"/>
                    </a:schemeClr>
                  </a:solidFill>
                  <a:cs typeface="+mn-ea"/>
                  <a:sym typeface="+mn-lt"/>
                </a:rPr>
                <a:t>通过活动进行广泛宣传，再次拉动销售和宣传力度，为后续新项目积蓄储能。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746440" y="2124264"/>
              <a:ext cx="1979930" cy="30670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zh-CN" altLang="en-US" sz="1400" cap="all" spc="300" dirty="0">
                  <a:solidFill>
                    <a:srgbClr val="8C9254"/>
                  </a:solidFill>
                  <a:cs typeface="+mn-ea"/>
                  <a:sym typeface="+mn-lt"/>
                </a:rPr>
                <a:t>扩大传播影响力</a:t>
              </a: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6034" y="0"/>
            <a:ext cx="2865250" cy="3693673"/>
          </a:xfrm>
          <a:prstGeom prst="rect">
            <a:avLst/>
          </a:pr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活动目的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11" name="圆角矩形 10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2" name="圆角矩形 11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3" name="圆角矩形 12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4" name="矩形 1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活动元素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746125" y="1579245"/>
            <a:ext cx="7940675" cy="1913890"/>
            <a:chOff x="771" y="2215"/>
            <a:chExt cx="12505" cy="3014"/>
          </a:xfrm>
        </p:grpSpPr>
        <p:pic>
          <p:nvPicPr>
            <p:cNvPr id="35" name="图片 34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473" y="2215"/>
              <a:ext cx="2268" cy="2197"/>
            </a:xfrm>
            <a:prstGeom prst="rect">
              <a:avLst/>
            </a:prstGeom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906" y="2231"/>
              <a:ext cx="2268" cy="2181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339" y="2231"/>
              <a:ext cx="2268" cy="2215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71" y="2249"/>
              <a:ext cx="2268" cy="2197"/>
            </a:xfrm>
            <a:prstGeom prst="rect">
              <a:avLst/>
            </a:prstGeom>
          </p:spPr>
        </p:pic>
        <p:sp>
          <p:nvSpPr>
            <p:cNvPr id="21" name="矩形 20"/>
            <p:cNvSpPr/>
            <p:nvPr/>
          </p:nvSpPr>
          <p:spPr>
            <a:xfrm>
              <a:off x="779" y="4746"/>
              <a:ext cx="2260" cy="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说茶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3339" y="4746"/>
              <a:ext cx="2250" cy="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品茗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5907" y="4746"/>
              <a:ext cx="2250" cy="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习茶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8467" y="4746"/>
              <a:ext cx="2237" cy="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侍花</a:t>
              </a:r>
            </a:p>
          </p:txBody>
        </p:sp>
        <p:pic>
          <p:nvPicPr>
            <p:cNvPr id="15" name="图片 14"/>
            <p:cNvPicPr/>
            <p:nvPr>
              <p:custDataLst>
                <p:tags r:id="rId2"/>
              </p:custDataLst>
            </p:nvPr>
          </p:nvPicPr>
          <p:blipFill rotWithShape="1"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008" y="2251"/>
              <a:ext cx="2268" cy="2196"/>
            </a:xfrm>
            <a:prstGeom prst="rect">
              <a:avLst/>
            </a:prstGeom>
          </p:spPr>
        </p:pic>
        <p:sp>
          <p:nvSpPr>
            <p:cNvPr id="18" name="矩形 17"/>
            <p:cNvSpPr/>
            <p:nvPr>
              <p:custDataLst>
                <p:tags r:id="rId3"/>
              </p:custDataLst>
            </p:nvPr>
          </p:nvSpPr>
          <p:spPr>
            <a:xfrm>
              <a:off x="10963" y="4746"/>
              <a:ext cx="2312" cy="48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cap="all" spc="300" dirty="0">
                  <a:solidFill>
                    <a:srgbClr val="4C5034"/>
                  </a:solidFill>
                  <a:cs typeface="+mn-ea"/>
                  <a:sym typeface="+mn-lt"/>
                </a:rPr>
                <a:t>茶食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40" y="3471545"/>
            <a:ext cx="2044065" cy="38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>
                <a:solidFill>
                  <a:srgbClr val="4C5034"/>
                </a:solidFill>
                <a:cs typeface="+mn-ea"/>
                <a:sym typeface="+mn-lt"/>
              </a:rPr>
              <a:t>活动宣传</a:t>
            </a:r>
            <a:endParaRPr lang="en-US" altLang="zh-CN" sz="1400" dirty="0">
              <a:solidFill>
                <a:srgbClr val="4C5034"/>
              </a:solidFill>
              <a:cs typeface="+mn-ea"/>
              <a:sym typeface="+mn-lt"/>
            </a:endParaRPr>
          </a:p>
        </p:txBody>
      </p:sp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2887580"/>
            <a:ext cx="2084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cap="all" spc="600" dirty="0">
                <a:solidFill>
                  <a:srgbClr val="8C9254"/>
                </a:solidFill>
                <a:cs typeface="+mn-ea"/>
                <a:sym typeface="+mn-lt"/>
              </a:rPr>
              <a:t>Part one</a:t>
            </a:r>
          </a:p>
        </p:txBody>
      </p:sp>
      <p:sp>
        <p:nvSpPr>
          <p:cNvPr id="6" name="矩形 5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1933474"/>
            <a:ext cx="9669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u="sng" cap="all" spc="600" dirty="0">
                <a:solidFill>
                  <a:srgbClr val="8C9254"/>
                </a:solidFill>
                <a:cs typeface="+mn-ea"/>
                <a:sym typeface="+mn-lt"/>
              </a:rPr>
              <a:t>02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640486" y="411162"/>
            <a:ext cx="2875988" cy="4308883"/>
          </a:xfrm>
          <a:custGeom>
            <a:avLst/>
            <a:gdLst>
              <a:gd name="connsiteX0" fmla="*/ 0 w 2987040"/>
              <a:gd name="connsiteY0" fmla="*/ 3438026 h 3438026"/>
              <a:gd name="connsiteX1" fmla="*/ 2987040 w 2987040"/>
              <a:gd name="connsiteY1" fmla="*/ 3438026 h 3438026"/>
              <a:gd name="connsiteX2" fmla="*/ 2987040 w 2987040"/>
              <a:gd name="connsiteY2" fmla="*/ 0 h 3438026"/>
              <a:gd name="connsiteX3" fmla="*/ 0 w 2987040"/>
              <a:gd name="connsiteY3" fmla="*/ 0 h 343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7040" h="3438026">
                <a:moveTo>
                  <a:pt x="0" y="3438026"/>
                </a:moveTo>
                <a:lnTo>
                  <a:pt x="2987040" y="3438026"/>
                </a:lnTo>
                <a:lnTo>
                  <a:pt x="2987040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411163"/>
            <a:ext cx="3657708" cy="1306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6000" cap="all" spc="300" dirty="0" err="1">
                <a:solidFill>
                  <a:srgbClr val="808000">
                    <a:alpha val="6000"/>
                  </a:srgbClr>
                </a:solidFill>
                <a:cs typeface="+mn-ea"/>
                <a:sym typeface="+mn-lt"/>
              </a:rPr>
              <a:t>SPRINg</a:t>
            </a:r>
            <a:endParaRPr lang="zh-CN" altLang="en-US" sz="6000" cap="all" spc="300" dirty="0">
              <a:solidFill>
                <a:srgbClr val="808000">
                  <a:alpha val="6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 rot="5400000">
            <a:off x="-1353161" y="2370158"/>
            <a:ext cx="44165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cap="all" spc="300" dirty="0">
                <a:solidFill>
                  <a:srgbClr val="152C06"/>
                </a:solidFill>
                <a:cs typeface="+mn-ea"/>
                <a:sym typeface="+mn-lt"/>
              </a:rPr>
              <a:t>——</a:t>
            </a:r>
            <a:r>
              <a:rPr lang="zh-CN" altLang="en-US" sz="1200" cap="all" spc="300" dirty="0">
                <a:solidFill>
                  <a:srgbClr val="152C06"/>
                </a:solidFill>
                <a:cs typeface="+mn-ea"/>
                <a:sym typeface="+mn-lt"/>
              </a:rPr>
              <a:t>知否，知否，应是绿肥红瘦</a:t>
            </a:r>
            <a:r>
              <a:rPr lang="en-US" altLang="zh-CN" sz="1400" cap="all" spc="300" dirty="0">
                <a:solidFill>
                  <a:srgbClr val="152C06"/>
                </a:solidFill>
                <a:cs typeface="+mn-ea"/>
                <a:sym typeface="+mn-lt"/>
              </a:rPr>
              <a:t>——</a:t>
            </a:r>
            <a:endParaRPr lang="zh-CN" altLang="en-US" sz="1400" cap="all" spc="300" dirty="0">
              <a:solidFill>
                <a:srgbClr val="152C0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10800000" flipV="1">
            <a:off x="1106170" y="1436370"/>
            <a:ext cx="2690495" cy="2610485"/>
          </a:xfrm>
          <a:custGeom>
            <a:avLst/>
            <a:gdLst>
              <a:gd name="connsiteX0" fmla="*/ 0 w 2987040"/>
              <a:gd name="connsiteY0" fmla="*/ 3438026 h 3438026"/>
              <a:gd name="connsiteX1" fmla="*/ 2987040 w 2987040"/>
              <a:gd name="connsiteY1" fmla="*/ 3438026 h 3438026"/>
              <a:gd name="connsiteX2" fmla="*/ 2987040 w 2987040"/>
              <a:gd name="connsiteY2" fmla="*/ 0 h 3438026"/>
              <a:gd name="connsiteX3" fmla="*/ 0 w 2987040"/>
              <a:gd name="connsiteY3" fmla="*/ 0 h 343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7040" h="3438026">
                <a:moveTo>
                  <a:pt x="0" y="3438026"/>
                </a:moveTo>
                <a:lnTo>
                  <a:pt x="2987040" y="3438026"/>
                </a:lnTo>
                <a:lnTo>
                  <a:pt x="2987040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87466" y="0"/>
            <a:ext cx="4556533" cy="5143500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922655" y="3597910"/>
            <a:ext cx="1459054" cy="307777"/>
          </a:xfrm>
          <a:prstGeom prst="rect">
            <a:avLst/>
          </a:prstGeom>
          <a:solidFill>
            <a:srgbClr val="8C9254"/>
          </a:solidFill>
        </p:spPr>
        <p:txBody>
          <a:bodyPr wrap="none">
            <a:spAutoFit/>
          </a:bodyPr>
          <a:lstStyle/>
          <a:p>
            <a:r>
              <a:rPr lang="en-US" altLang="zh-CN" sz="1400" cap="all" spc="300" dirty="0">
                <a:solidFill>
                  <a:schemeClr val="bg1"/>
                </a:solidFill>
                <a:cs typeface="+mn-ea"/>
                <a:sym typeface="+mn-lt"/>
              </a:rPr>
              <a:t>PUBLICITY</a:t>
            </a: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13" name="圆角矩形 12"/>
            <p:cNvSpPr/>
            <p:nvPr>
              <p:custDataLst>
                <p:tags r:id="rId6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7" name="圆角矩形 16"/>
            <p:cNvSpPr/>
            <p:nvPr>
              <p:custDataLst>
                <p:tags r:id="rId7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8" name="圆角矩形 17"/>
            <p:cNvSpPr/>
            <p:nvPr>
              <p:custDataLst>
                <p:tags r:id="rId8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矩形 18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宣传排期</a:t>
            </a:r>
          </a:p>
        </p:txBody>
      </p:sp>
      <p:sp>
        <p:nvSpPr>
          <p:cNvPr id="34" name="Rectangle 2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5203825" y="1367155"/>
            <a:ext cx="3312795" cy="718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rgbClr val="4C5034"/>
                </a:solidFill>
                <a:cs typeface="+mn-ea"/>
                <a:sym typeface="+mn-lt"/>
              </a:rPr>
              <a:t>第一阶段</a:t>
            </a:r>
          </a:p>
          <a:p>
            <a:pPr algn="ctr" defTabSz="91440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rgbClr val="4C5034"/>
                </a:solidFill>
                <a:cs typeface="+mn-ea"/>
                <a:sym typeface="+mn-lt"/>
              </a:rPr>
              <a:t>微信、微博、小红书等媒体平台推送造势话题、活动软文、主题海报、倒计时海报等</a:t>
            </a:r>
          </a:p>
        </p:txBody>
      </p:sp>
      <p:sp>
        <p:nvSpPr>
          <p:cNvPr id="35" name="Rectangle 24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5186045" y="2601595"/>
            <a:ext cx="3330575" cy="4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rgbClr val="4C5034"/>
                </a:solidFill>
                <a:cs typeface="+mn-ea"/>
                <a:sym typeface="+mn-lt"/>
              </a:rPr>
              <a:t>第二阶段</a:t>
            </a:r>
          </a:p>
          <a:p>
            <a:pPr algn="ctr" defTabSz="91440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rgbClr val="4C5034"/>
                </a:solidFill>
                <a:cs typeface="+mn-ea"/>
                <a:sym typeface="+mn-lt"/>
              </a:rPr>
              <a:t>线上发布活动热点，抢占先机</a:t>
            </a:r>
          </a:p>
        </p:txBody>
      </p:sp>
      <p:sp>
        <p:nvSpPr>
          <p:cNvPr id="36" name="Rectangle 24"/>
          <p:cNvSpPr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5186045" y="3596640"/>
            <a:ext cx="3330575" cy="4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defPPr>
              <a:defRPr lang="en-US"/>
            </a:defPPr>
            <a:lvl1pPr marL="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09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38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67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996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2565" algn="l" defTabSz="685165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0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rgbClr val="4C5034"/>
                </a:solidFill>
                <a:cs typeface="+mn-ea"/>
                <a:sym typeface="+mn-lt"/>
              </a:rPr>
              <a:t>第三阶段</a:t>
            </a:r>
          </a:p>
          <a:p>
            <a:pPr algn="ctr" defTabSz="914400">
              <a:lnSpc>
                <a:spcPct val="130000"/>
              </a:lnSpc>
              <a:defRPr/>
            </a:pPr>
            <a:r>
              <a:rPr lang="zh-CN" altLang="en-US" sz="1200" kern="0" dirty="0">
                <a:solidFill>
                  <a:srgbClr val="4C5034"/>
                </a:solidFill>
                <a:cs typeface="+mn-ea"/>
                <a:sym typeface="+mn-lt"/>
              </a:rPr>
              <a:t>后期媒体平台输出活动回顾软文、照片、视频等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47" b="21270"/>
          <a:stretch>
            <a:fillRect/>
          </a:stretch>
        </p:blipFill>
        <p:spPr>
          <a:xfrm>
            <a:off x="5348038" y="301383"/>
            <a:ext cx="2551612" cy="4737441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/>
          <a:srcRect l="8839" r="9068"/>
          <a:stretch>
            <a:fillRect/>
          </a:stretch>
        </p:blipFill>
        <p:spPr>
          <a:xfrm>
            <a:off x="5768340" y="988060"/>
            <a:ext cx="1718945" cy="3136900"/>
          </a:xfrm>
          <a:prstGeom prst="rect">
            <a:avLst/>
          </a:pr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571365" y="1781829"/>
            <a:ext cx="4103688" cy="1776548"/>
          </a:xfrm>
          <a:prstGeom prst="rect">
            <a:avLst/>
          </a:prstGeom>
          <a:solidFill>
            <a:srgbClr val="BACABB">
              <a:alpha val="2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38175" y="2359660"/>
            <a:ext cx="355282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大</a:t>
            </a:r>
            <a:r>
              <a:rPr lang="en-US" altLang="zh-CN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V</a:t>
            </a:r>
            <a:r>
              <a:rPr lang="zh-CN" altLang="en-US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公众号推送（本地大</a:t>
            </a:r>
            <a:r>
              <a:rPr lang="en-US" altLang="zh-CN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V</a:t>
            </a:r>
            <a:r>
              <a:rPr lang="zh-CN" altLang="en-US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）</a:t>
            </a:r>
          </a:p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H5</a:t>
            </a:r>
            <a:r>
              <a:rPr lang="zh-CN" altLang="en-US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邀请函</a:t>
            </a:r>
          </a:p>
          <a:p>
            <a:pPr marL="171450" indent="-171450" fontAlgn="auto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项目自媒体平台</a:t>
            </a:r>
          </a:p>
          <a:p>
            <a:pPr indent="0" fontAlgn="auto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zh-CN" altLang="en-US" sz="1200" cap="all" spc="300" dirty="0">
                <a:solidFill>
                  <a:schemeClr val="tx1">
                    <a:lumMod val="85000"/>
                    <a:lumOff val="15000"/>
                  </a:schemeClr>
                </a:solidFill>
                <a:cs typeface="+mn-ea"/>
                <a:sym typeface="+mn-lt"/>
              </a:rPr>
              <a:t>（微信、微博、抖音、小红书）</a:t>
            </a:r>
          </a:p>
        </p:txBody>
      </p:sp>
      <p:grpSp>
        <p:nvGrpSpPr>
          <p:cNvPr id="8" name="组合 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13" name="圆角矩形 12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矩形 18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5" y="523875"/>
            <a:ext cx="250634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传播形式及平台推荐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43230"/>
            <a:ext cx="9144000" cy="4290695"/>
          </a:xfrm>
          <a:custGeom>
            <a:avLst/>
            <a:gdLst>
              <a:gd name="connsiteX0" fmla="*/ 0 w 5643154"/>
              <a:gd name="connsiteY0" fmla="*/ 0 h 5143500"/>
              <a:gd name="connsiteX1" fmla="*/ 5643154 w 5643154"/>
              <a:gd name="connsiteY1" fmla="*/ 0 h 5143500"/>
              <a:gd name="connsiteX2" fmla="*/ 5643154 w 5643154"/>
              <a:gd name="connsiteY2" fmla="*/ 5143500 h 5143500"/>
              <a:gd name="connsiteX3" fmla="*/ 0 w 5643154"/>
              <a:gd name="connsiteY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3154" h="5143500">
                <a:moveTo>
                  <a:pt x="0" y="0"/>
                </a:moveTo>
                <a:lnTo>
                  <a:pt x="5643154" y="0"/>
                </a:lnTo>
                <a:lnTo>
                  <a:pt x="5643154" y="5143500"/>
                </a:lnTo>
                <a:lnTo>
                  <a:pt x="0" y="5143500"/>
                </a:lnTo>
                <a:close/>
              </a:path>
            </a:pathLst>
          </a:custGeom>
        </p:spPr>
      </p:pic>
      <p:grpSp>
        <p:nvGrpSpPr>
          <p:cNvPr id="8" name="组合 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13" name="圆角矩形 12"/>
            <p:cNvSpPr/>
            <p:nvPr>
              <p:custDataLst>
                <p:tags r:id="rId6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7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8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矩形 18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210439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主题海报推荐</a:t>
            </a:r>
          </a:p>
        </p:txBody>
      </p:sp>
      <p:pic>
        <p:nvPicPr>
          <p:cNvPr id="17" name="图片 1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65957" y="1150461"/>
            <a:ext cx="1806043" cy="2842578"/>
          </a:xfrm>
          <a:custGeom>
            <a:avLst/>
            <a:gdLst>
              <a:gd name="connsiteX0" fmla="*/ 0 w 1933303"/>
              <a:gd name="connsiteY0" fmla="*/ 0 h 3042875"/>
              <a:gd name="connsiteX1" fmla="*/ 1933303 w 1933303"/>
              <a:gd name="connsiteY1" fmla="*/ 0 h 3042875"/>
              <a:gd name="connsiteX2" fmla="*/ 1933303 w 1933303"/>
              <a:gd name="connsiteY2" fmla="*/ 3042875 h 3042875"/>
              <a:gd name="connsiteX3" fmla="*/ 0 w 1933303"/>
              <a:gd name="connsiteY3" fmla="*/ 3042875 h 30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3303" h="3042875">
                <a:moveTo>
                  <a:pt x="0" y="0"/>
                </a:moveTo>
                <a:lnTo>
                  <a:pt x="1933303" y="0"/>
                </a:lnTo>
                <a:lnTo>
                  <a:pt x="1933303" y="3042875"/>
                </a:lnTo>
                <a:lnTo>
                  <a:pt x="0" y="3042875"/>
                </a:lnTo>
                <a:close/>
              </a:path>
            </a:pathLst>
          </a:custGeom>
          <a:ln w="889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18" name="图片 1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17801" y="1150461"/>
            <a:ext cx="1806043" cy="2842578"/>
          </a:xfrm>
          <a:custGeom>
            <a:avLst/>
            <a:gdLst>
              <a:gd name="connsiteX0" fmla="*/ 0 w 1933303"/>
              <a:gd name="connsiteY0" fmla="*/ 0 h 3042875"/>
              <a:gd name="connsiteX1" fmla="*/ 1933303 w 1933303"/>
              <a:gd name="connsiteY1" fmla="*/ 0 h 3042875"/>
              <a:gd name="connsiteX2" fmla="*/ 1933303 w 1933303"/>
              <a:gd name="connsiteY2" fmla="*/ 3042875 h 3042875"/>
              <a:gd name="connsiteX3" fmla="*/ 0 w 1933303"/>
              <a:gd name="connsiteY3" fmla="*/ 3042875 h 30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3303" h="3042875">
                <a:moveTo>
                  <a:pt x="0" y="0"/>
                </a:moveTo>
                <a:lnTo>
                  <a:pt x="1933303" y="0"/>
                </a:lnTo>
                <a:lnTo>
                  <a:pt x="1933303" y="3042875"/>
                </a:lnTo>
                <a:lnTo>
                  <a:pt x="0" y="3042875"/>
                </a:lnTo>
                <a:close/>
              </a:path>
            </a:pathLst>
          </a:custGeom>
          <a:ln w="889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1" name="图片 2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69645" y="1150461"/>
            <a:ext cx="1806043" cy="2842578"/>
          </a:xfrm>
          <a:custGeom>
            <a:avLst/>
            <a:gdLst>
              <a:gd name="connsiteX0" fmla="*/ 0 w 1933303"/>
              <a:gd name="connsiteY0" fmla="*/ 0 h 3042875"/>
              <a:gd name="connsiteX1" fmla="*/ 1933303 w 1933303"/>
              <a:gd name="connsiteY1" fmla="*/ 0 h 3042875"/>
              <a:gd name="connsiteX2" fmla="*/ 1933303 w 1933303"/>
              <a:gd name="connsiteY2" fmla="*/ 3042875 h 3042875"/>
              <a:gd name="connsiteX3" fmla="*/ 0 w 1933303"/>
              <a:gd name="connsiteY3" fmla="*/ 3042875 h 3042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33303" h="3042875">
                <a:moveTo>
                  <a:pt x="0" y="0"/>
                </a:moveTo>
                <a:lnTo>
                  <a:pt x="1933303" y="0"/>
                </a:lnTo>
                <a:lnTo>
                  <a:pt x="1933303" y="3042875"/>
                </a:lnTo>
                <a:lnTo>
                  <a:pt x="0" y="3042875"/>
                </a:lnTo>
                <a:close/>
              </a:path>
            </a:pathLst>
          </a:custGeom>
          <a:ln w="88900">
            <a:solidFill>
              <a:schemeClr val="bg1"/>
            </a:solidFill>
            <a:miter lim="800000"/>
            <a:headEnd/>
            <a:tailEnd/>
          </a:ln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14"/>
          <a:srcRect r="5598"/>
          <a:stretch>
            <a:fillRect/>
          </a:stretch>
        </p:blipFill>
        <p:spPr>
          <a:xfrm>
            <a:off x="2783840" y="1149985"/>
            <a:ext cx="1788160" cy="2842895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5"/>
          <a:srcRect l="7112"/>
          <a:stretch>
            <a:fillRect/>
          </a:stretch>
        </p:blipFill>
        <p:spPr>
          <a:xfrm>
            <a:off x="4820920" y="1149985"/>
            <a:ext cx="1799590" cy="284289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6"/>
          <a:srcRect l="3917"/>
          <a:stretch>
            <a:fillRect/>
          </a:stretch>
        </p:blipFill>
        <p:spPr>
          <a:xfrm>
            <a:off x="6869430" y="1149985"/>
            <a:ext cx="1822450" cy="284289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13" name="圆角矩形 12"/>
            <p:cNvSpPr/>
            <p:nvPr>
              <p:custDataLst>
                <p:tags r:id="rId6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7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8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9" name="矩形 18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5" y="523875"/>
            <a:ext cx="210439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互动话题参考</a:t>
            </a: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541416"/>
            <a:ext cx="3309256" cy="2760617"/>
          </a:xfrm>
          <a:prstGeom prst="rect">
            <a:avLst/>
          </a:prstGeom>
        </p:spPr>
      </p:pic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3"/>
            </p:custDataLst>
          </p:nvPr>
        </p:nvSpPr>
        <p:spPr>
          <a:xfrm>
            <a:off x="468314" y="1662614"/>
            <a:ext cx="2728989" cy="2518221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4"/>
            </p:custDataLst>
          </p:nvPr>
        </p:nvSpPr>
        <p:spPr>
          <a:xfrm rot="5400000">
            <a:off x="-594138" y="2722927"/>
            <a:ext cx="2546488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800" cap="all" spc="600" dirty="0">
                <a:solidFill>
                  <a:srgbClr val="4C5034"/>
                </a:solidFill>
                <a:cs typeface="+mn-ea"/>
                <a:sym typeface="+mn-lt"/>
              </a:rPr>
              <a:t>SPRING</a:t>
            </a:r>
          </a:p>
        </p:txBody>
      </p:sp>
      <p:sp>
        <p:nvSpPr>
          <p:cNvPr id="29" name="TextBox 28"/>
          <p:cNvSpPr txBox="1"/>
          <p:nvPr>
            <p:custDataLst>
              <p:tags r:id="rId5"/>
            </p:custDataLst>
          </p:nvPr>
        </p:nvSpPr>
        <p:spPr>
          <a:xfrm>
            <a:off x="3799840" y="1853565"/>
            <a:ext cx="4260215" cy="2215515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互动话题：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#2023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花间茶事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#</a:t>
            </a:r>
            <a:endParaRPr lang="zh-CN" altLang="en-US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传播渠道：微信、微博、小红书三个媒体平台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目的：通过活动软文介绍活动概况，设置话题参与活动引起客群注意，扩大传播。</a:t>
            </a:r>
            <a:endParaRPr lang="en-US" altLang="zh-CN" sz="1200" dirty="0">
              <a:solidFill>
                <a:schemeClr val="tx1"/>
              </a:solidFill>
              <a:cs typeface="+mn-ea"/>
              <a:sym typeface="+mn-lt"/>
            </a:endParaRPr>
          </a:p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形式：三个媒体平台的活动软文下留言带话题，谈谈走进春天最先想到的是什么，点赞前五位将获得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[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春日茶礼</a:t>
            </a:r>
            <a:r>
              <a:rPr lang="en-US" altLang="zh-CN" sz="1200" dirty="0">
                <a:solidFill>
                  <a:schemeClr val="tx1"/>
                </a:solidFill>
                <a:cs typeface="+mn-ea"/>
                <a:sym typeface="+mn-lt"/>
              </a:rPr>
              <a:t>]</a:t>
            </a:r>
            <a:r>
              <a:rPr lang="zh-CN" altLang="en-US" sz="1200" dirty="0">
                <a:solidFill>
                  <a:schemeClr val="tx1"/>
                </a:solidFill>
                <a:cs typeface="+mn-ea"/>
                <a:sym typeface="+mn-lt"/>
              </a:rPr>
              <a:t>一份。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94410" y="1853565"/>
            <a:ext cx="2106930" cy="210693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40" y="3471545"/>
            <a:ext cx="2044065" cy="3806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>
                <a:solidFill>
                  <a:srgbClr val="4C5034"/>
                </a:solidFill>
                <a:cs typeface="+mn-ea"/>
                <a:sym typeface="+mn-lt"/>
              </a:rPr>
              <a:t>活动内容</a:t>
            </a:r>
            <a:endParaRPr lang="en-US" altLang="zh-CN" sz="1400" dirty="0">
              <a:solidFill>
                <a:srgbClr val="4C5034"/>
              </a:solidFill>
              <a:cs typeface="+mn-ea"/>
              <a:sym typeface="+mn-lt"/>
            </a:endParaRPr>
          </a:p>
        </p:txBody>
      </p:sp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2887580"/>
            <a:ext cx="208480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cap="all" spc="600" dirty="0">
                <a:solidFill>
                  <a:srgbClr val="8C9254"/>
                </a:solidFill>
                <a:cs typeface="+mn-ea"/>
                <a:sym typeface="+mn-lt"/>
              </a:rPr>
              <a:t>Part one</a:t>
            </a:r>
          </a:p>
        </p:txBody>
      </p:sp>
      <p:sp>
        <p:nvSpPr>
          <p:cNvPr id="6" name="矩形 5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1933474"/>
            <a:ext cx="9669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u="sng" cap="all" spc="600" dirty="0">
                <a:solidFill>
                  <a:srgbClr val="8C9254"/>
                </a:solidFill>
                <a:cs typeface="+mn-ea"/>
                <a:sym typeface="+mn-lt"/>
              </a:rPr>
              <a:t>03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640486" y="411162"/>
            <a:ext cx="2875988" cy="4308883"/>
          </a:xfrm>
          <a:custGeom>
            <a:avLst/>
            <a:gdLst>
              <a:gd name="connsiteX0" fmla="*/ 0 w 2987040"/>
              <a:gd name="connsiteY0" fmla="*/ 3438026 h 3438026"/>
              <a:gd name="connsiteX1" fmla="*/ 2987040 w 2987040"/>
              <a:gd name="connsiteY1" fmla="*/ 3438026 h 3438026"/>
              <a:gd name="connsiteX2" fmla="*/ 2987040 w 2987040"/>
              <a:gd name="connsiteY2" fmla="*/ 0 h 3438026"/>
              <a:gd name="connsiteX3" fmla="*/ 0 w 2987040"/>
              <a:gd name="connsiteY3" fmla="*/ 0 h 343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7040" h="3438026">
                <a:moveTo>
                  <a:pt x="0" y="3438026"/>
                </a:moveTo>
                <a:lnTo>
                  <a:pt x="2987040" y="3438026"/>
                </a:lnTo>
                <a:lnTo>
                  <a:pt x="2987040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411163"/>
            <a:ext cx="3657708" cy="1306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6000" cap="all" spc="300" dirty="0" err="1">
                <a:solidFill>
                  <a:srgbClr val="808000">
                    <a:alpha val="6000"/>
                  </a:srgbClr>
                </a:solidFill>
                <a:cs typeface="+mn-ea"/>
                <a:sym typeface="+mn-lt"/>
              </a:rPr>
              <a:t>SPRINg</a:t>
            </a:r>
            <a:endParaRPr lang="zh-CN" altLang="en-US" sz="6000" cap="all" spc="300" dirty="0">
              <a:solidFill>
                <a:srgbClr val="808000">
                  <a:alpha val="6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 rot="5400000">
            <a:off x="-1353161" y="2370158"/>
            <a:ext cx="44165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cap="all" spc="300" dirty="0">
                <a:solidFill>
                  <a:srgbClr val="152C06"/>
                </a:solidFill>
                <a:cs typeface="+mn-ea"/>
                <a:sym typeface="+mn-lt"/>
              </a:rPr>
              <a:t>——</a:t>
            </a:r>
            <a:r>
              <a:rPr lang="zh-CN" altLang="en-US" sz="1200" cap="all" spc="300" dirty="0">
                <a:solidFill>
                  <a:srgbClr val="152C06"/>
                </a:solidFill>
                <a:cs typeface="+mn-ea"/>
                <a:sym typeface="+mn-lt"/>
              </a:rPr>
              <a:t>知否，知否，应是绿肥红瘦</a:t>
            </a:r>
            <a:r>
              <a:rPr lang="en-US" altLang="zh-CN" sz="1400" cap="all" spc="300" dirty="0">
                <a:solidFill>
                  <a:srgbClr val="152C06"/>
                </a:solidFill>
                <a:cs typeface="+mn-ea"/>
                <a:sym typeface="+mn-lt"/>
              </a:rPr>
              <a:t>——</a:t>
            </a:r>
            <a:endParaRPr lang="zh-CN" altLang="en-US" sz="1400" cap="all" spc="300" dirty="0">
              <a:solidFill>
                <a:srgbClr val="152C0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0" y="4065905"/>
            <a:ext cx="6957695" cy="770255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340550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签到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春日花语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 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随签祝福</a:t>
            </a:r>
          </a:p>
        </p:txBody>
      </p:sp>
      <p:sp>
        <p:nvSpPr>
          <p:cNvPr id="29" name="TextBox 28"/>
          <p:cNvSpPr txBox="1"/>
          <p:nvPr>
            <p:custDataLst>
              <p:tags r:id="rId3"/>
            </p:custDataLst>
          </p:nvPr>
        </p:nvSpPr>
        <p:spPr>
          <a:xfrm>
            <a:off x="638175" y="4065905"/>
            <a:ext cx="7022465" cy="68679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嘉宾入场，签到处领取真花植物励志书签，每个书签上都写有满满的励志句子哦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~</a:t>
            </a:r>
          </a:p>
          <a:p>
            <a:pPr>
              <a:lnSpc>
                <a:spcPct val="200000"/>
              </a:lnSpc>
            </a:pP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ps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：现场准备樱花制成书签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1238250"/>
            <a:ext cx="2150110" cy="258000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95525" y="1238250"/>
            <a:ext cx="2151380" cy="25800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592320" y="1238250"/>
            <a:ext cx="2365375" cy="258064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1"/>
          <a:srcRect t="394" r="6622"/>
          <a:stretch>
            <a:fillRect/>
          </a:stretch>
        </p:blipFill>
        <p:spPr>
          <a:xfrm>
            <a:off x="7103110" y="1248410"/>
            <a:ext cx="2023745" cy="25704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4189227" y="1014895"/>
            <a:ext cx="1212113" cy="3719030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31666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沐手礼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得清净手 得清净心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40" y="1008528"/>
            <a:ext cx="3166340" cy="3725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>
            <p:custDataLst>
              <p:tags r:id="rId3"/>
            </p:custDataLst>
          </p:nvPr>
        </p:nvSpPr>
        <p:spPr>
          <a:xfrm>
            <a:off x="4491425" y="1327203"/>
            <a:ext cx="830997" cy="3100778"/>
          </a:xfrm>
          <a:prstGeom prst="rect">
            <a:avLst/>
          </a:prstGeom>
          <a:noFill/>
        </p:spPr>
        <p:txBody>
          <a:bodyPr vert="eaVert"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入席前，安排仪式感十足的沐手礼，充满敬畏心的去参与此次活动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~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5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7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6" y="523875"/>
            <a:ext cx="251807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古琴暖场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茗里弦外 </a:t>
            </a:r>
          </a:p>
        </p:txBody>
      </p:sp>
      <p:sp>
        <p:nvSpPr>
          <p:cNvPr id="11" name="矩形 1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0" y="4065905"/>
            <a:ext cx="6957695" cy="591155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TextBox 11"/>
          <p:cNvSpPr txBox="1"/>
          <p:nvPr>
            <p:custDataLst>
              <p:tags r:id="rId3"/>
            </p:custDataLst>
          </p:nvPr>
        </p:nvSpPr>
        <p:spPr>
          <a:xfrm>
            <a:off x="493713" y="4122845"/>
            <a:ext cx="8181975" cy="31745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让人沉下心来的古琴，让整场活动多了一份雅致的心境。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871" y="598722"/>
            <a:ext cx="3565977" cy="4237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矩形 1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4"/>
            </p:custDataLst>
          </p:nvPr>
        </p:nvSpPr>
        <p:spPr>
          <a:xfrm>
            <a:off x="4368871" y="4065905"/>
            <a:ext cx="3565977" cy="591155"/>
          </a:xfrm>
          <a:prstGeom prst="rect">
            <a:avLst/>
          </a:prstGeom>
          <a:solidFill>
            <a:srgbClr val="94917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5648430" y="3225006"/>
            <a:ext cx="3027257" cy="1508919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0" y="1005403"/>
            <a:ext cx="5153991" cy="3728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5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6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7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305689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说茶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茶事分享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 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陶冶情操</a:t>
            </a: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5794105" y="3256597"/>
            <a:ext cx="2775257" cy="1477328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中国的茶产地类型多种丰富，每一种茶名背后，都有属于自己的传说。现场邀请懂行的老师，聊聊关于茶文化背后有趣茶故事。</a:t>
            </a:r>
          </a:p>
        </p:txBody>
      </p:sp>
      <p:sp>
        <p:nvSpPr>
          <p:cNvPr id="12" name="矩形 1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4"/>
            </p:custDataLst>
          </p:nvPr>
        </p:nvSpPr>
        <p:spPr>
          <a:xfrm>
            <a:off x="4572000" y="3225005"/>
            <a:ext cx="1076431" cy="1508919"/>
          </a:xfrm>
          <a:prstGeom prst="rect">
            <a:avLst/>
          </a:prstGeom>
          <a:solidFill>
            <a:srgbClr val="94917E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493713" y="2822725"/>
            <a:ext cx="8181975" cy="770255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2" name="矩形 1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494440" y="988516"/>
            <a:ext cx="8181248" cy="946610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3"/>
            </p:custDataLst>
          </p:nvPr>
        </p:nvSpPr>
        <p:spPr>
          <a:xfrm>
            <a:off x="746124" y="523875"/>
            <a:ext cx="34856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说茶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茶事分享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 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陶冶情操（参考）</a:t>
            </a:r>
          </a:p>
        </p:txBody>
      </p:sp>
      <p:sp>
        <p:nvSpPr>
          <p:cNvPr id="3" name="矩形 2"/>
          <p:cNvSpPr/>
          <p:nvPr/>
        </p:nvSpPr>
        <p:spPr>
          <a:xfrm>
            <a:off x="494440" y="988516"/>
            <a:ext cx="8181248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·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白茶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传尧帝时，太姥山下一农家女子因避战乱逃至山中，以种蓝为业，人称蓝姑。那年太姥山周边麻疹流行，百姓上山采药为孩子治病都没用，一天夜里，蓝姑梦见南极仙翁说</a:t>
            </a:r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:“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蓝姑，太姥山的鸿雪洞顶有一株茶树，它的叶子晒干后用开水泡饮，是治疗麻疹良药。”蓝姑醒来立即趁月色采茶，把茶送到每个山村，泡给出麻疹的孩子们喝，战胜了病魔。蓝姑一直乐善好施，晚年遇仙人指点羽化升天，百姓感其恩德，尊之为太姥娘娘。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100" dirty="0">
              <a:cs typeface="+mn-ea"/>
              <a:sym typeface="+mn-lt"/>
            </a:endParaRPr>
          </a:p>
          <a:p>
            <a:r>
              <a:rPr lang="en-US" altLang="zh-CN" sz="1100" dirty="0">
                <a:cs typeface="+mn-ea"/>
                <a:sym typeface="+mn-lt"/>
              </a:rPr>
              <a:t>·</a:t>
            </a:r>
            <a:r>
              <a:rPr lang="zh-CN" altLang="en-US" sz="1100" dirty="0">
                <a:cs typeface="+mn-ea"/>
                <a:sym typeface="+mn-lt"/>
              </a:rPr>
              <a:t>普洱茶</a:t>
            </a:r>
            <a:endParaRPr lang="en-US" altLang="zh-CN" sz="1100" dirty="0">
              <a:cs typeface="+mn-ea"/>
              <a:sym typeface="+mn-lt"/>
            </a:endParaRPr>
          </a:p>
          <a:p>
            <a:r>
              <a:rPr lang="zh-CN" altLang="en-US" sz="1100" dirty="0">
                <a:cs typeface="+mn-ea"/>
                <a:sym typeface="+mn-lt"/>
              </a:rPr>
              <a:t>相传公元七世纪左右，古代南诏国所辖思茅与西双版纳一带，有瘟疫肆虐，造成百姓死伤无数。普贤菩萨为解救苍生而化身老农，摘采大叶种绿叶供百姓煮饮，战胜瘟疫竟。当地居民为感念菩萨恩德，从此广种大叶种茶，以茶叶似普贤之耳而命名为“普耳”</a:t>
            </a:r>
            <a:r>
              <a:rPr lang="en-US" altLang="zh-CN" sz="1100" dirty="0">
                <a:cs typeface="+mn-ea"/>
                <a:sym typeface="+mn-lt"/>
              </a:rPr>
              <a:t>;</a:t>
            </a:r>
            <a:r>
              <a:rPr lang="zh-CN" altLang="en-US" sz="1100" dirty="0">
                <a:cs typeface="+mn-ea"/>
                <a:sym typeface="+mn-lt"/>
              </a:rPr>
              <a:t>又因佛教中“水”代表慈悲，二者合并而称“普洱”，这是普洱茶由来的最早神话传说。</a:t>
            </a:r>
            <a:endParaRPr lang="en-US" altLang="zh-CN" sz="1100" dirty="0">
              <a:cs typeface="+mn-ea"/>
              <a:sym typeface="+mn-lt"/>
            </a:endParaRPr>
          </a:p>
          <a:p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en-US" altLang="zh-CN" sz="1100" dirty="0">
                <a:solidFill>
                  <a:schemeClr val="bg1"/>
                </a:solidFill>
                <a:cs typeface="+mn-ea"/>
                <a:sym typeface="+mn-lt"/>
              </a:rPr>
              <a:t>·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大红袍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有个秀才进京赶考，经过武夷山时病倒了，被天心庙方丈遇到带回庙中救治，方丈将九龙窠采下茶叶子泡成茶给秀才喝，痊愈了，后来秀才高中状元，为了报答方丈，带了茶叶进京献给皇上，恰好皇上这时病无可医治，喝了这个茶，病好了，御赐红袍一件让状元带回去披在树上，封为御茶。这茶就被称为大红袍。</a:t>
            </a:r>
            <a:endParaRPr lang="en-US" altLang="zh-CN" sz="1100" dirty="0">
              <a:solidFill>
                <a:schemeClr val="bg1"/>
              </a:solidFill>
              <a:cs typeface="+mn-ea"/>
              <a:sym typeface="+mn-lt"/>
            </a:endParaRPr>
          </a:p>
          <a:p>
            <a:endParaRPr lang="en-US" altLang="zh-CN" sz="1100" dirty="0">
              <a:cs typeface="+mn-ea"/>
              <a:sym typeface="+mn-lt"/>
            </a:endParaRPr>
          </a:p>
          <a:p>
            <a:r>
              <a:rPr lang="en-US" altLang="zh-CN" sz="1100" dirty="0">
                <a:cs typeface="+mn-ea"/>
                <a:sym typeface="+mn-lt"/>
              </a:rPr>
              <a:t>·</a:t>
            </a:r>
            <a:r>
              <a:rPr lang="zh-CN" altLang="en-US" sz="1100" dirty="0">
                <a:cs typeface="+mn-ea"/>
                <a:sym typeface="+mn-lt"/>
              </a:rPr>
              <a:t>六安瓜片</a:t>
            </a:r>
            <a:endParaRPr lang="en-US" altLang="zh-CN" sz="1100" dirty="0">
              <a:cs typeface="+mn-ea"/>
              <a:sym typeface="+mn-lt"/>
            </a:endParaRPr>
          </a:p>
          <a:p>
            <a:r>
              <a:rPr lang="zh-CN" altLang="en-US" sz="1100" dirty="0">
                <a:cs typeface="+mn-ea"/>
                <a:sym typeface="+mn-lt"/>
              </a:rPr>
              <a:t>相传，一貌美的女子来到齐头山住下，噩梦就此开始。女子见到鲜花就变得面目狰狞，把花掐死，还变作蝙蝠精飞到山洞里去，每天五更时山洞里便冒出一股黑气，飘满整个山头，百姓请法师却被黑风阻挡。无计可施时，一位老婆婆来到村里将花籽撒满整个山坡，还在洞前撒了茶籽，春雨过后，花籽茶籽都发芽，老婆婆跳进黑洞里变成仙女施法，蝙蝠精被打死。原来仙女是奉王母之名送茶籽给观音的百花仙女，洞口的茶叫“瓜片”喝了后可解除受妖怪黑气侵袭之症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493713" y="4075610"/>
            <a:ext cx="8181975" cy="857897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305689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品茗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春茶品茗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 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茶香氤氲</a:t>
            </a: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493713" y="4122845"/>
            <a:ext cx="8181975" cy="68679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三月杨柳依依，不如与春共饮一壶茶。一年之计在于春，茶树经过一冬春的营养积累，养分充足，最是香气清新、顺口甘甜。品一杯春茶，就像饮下了整个春天，饮下大美的风景，内心也跟着枝繁叶茂起来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~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0" y="1100599"/>
            <a:ext cx="1919724" cy="288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4783" y="1100598"/>
            <a:ext cx="1960563" cy="288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2296" y="1100599"/>
            <a:ext cx="1916734" cy="2884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9377" y="1100599"/>
            <a:ext cx="1902414" cy="28840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493713" y="3616979"/>
            <a:ext cx="8181975" cy="1178302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305689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品茗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盲品茶会 最初滋味</a:t>
            </a: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496286" y="3625929"/>
            <a:ext cx="8179402" cy="1056123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现场安排专业茶友盲品环节：很多人喝茶，头一个看重的便是山头茶的名气和茶的价格，但是抛开这些去感受一杯茶的茶香茶味，最大限度让每个人都打开知觉，回归到茶本身，沉浸在每一泡茶汤中，当你全身心投入此刻时，你就会发现茶真的拥有温暖人心的力量。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0883" y="1098454"/>
            <a:ext cx="3338623" cy="228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098454"/>
            <a:ext cx="3236574" cy="22722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481011" y="4034005"/>
            <a:ext cx="8194677" cy="770255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253933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习茶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碗泡绿茶体验</a:t>
            </a: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481011" y="3995261"/>
            <a:ext cx="8354643" cy="68679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碗泡法，其前身是点茶法始自唐，轻松自造，又极具视觉之美。点点茶叶或漂浮于上，潜伏于底，美不胜收，是其他泡法所不能比拟的。绿茶在碗中旋转，慢慢将茶汤染成清雅的绿色，宋代的青山绿水之韵跃然汤中，仿佛与前人建立了某种链接。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09" y="991820"/>
            <a:ext cx="1925675" cy="27926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6625" y="991820"/>
            <a:ext cx="1923928" cy="27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0231" y="991820"/>
            <a:ext cx="1807139" cy="27926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662" y="991819"/>
            <a:ext cx="2014026" cy="27926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481011" y="4270176"/>
            <a:ext cx="8194677" cy="502185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305689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侍花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品完春茶 再赏春花</a:t>
            </a: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493713" y="4302075"/>
            <a:ext cx="8181975" cy="31745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邀请山居花道，用春天的时令花草，把自己的爱，移情到花草的血脉之中，感受一草一叶一花一木透出来的春天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~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111102"/>
            <a:ext cx="1947530" cy="2921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315" y="1093724"/>
            <a:ext cx="1947773" cy="2921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7983" y="1111102"/>
            <a:ext cx="1752305" cy="290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500" y="1111102"/>
            <a:ext cx="1936188" cy="2904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481011" y="4270176"/>
            <a:ext cx="7337209" cy="502185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3056890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侍花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春日主题 茶席花创作</a:t>
            </a: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493713" y="4302075"/>
            <a:ext cx="8181975" cy="31745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饮茶与插花被联系在一起最早是在宋代，没有花的茶席是不够生动的，茶席插花，不负人间一壶茶！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713" y="1180213"/>
            <a:ext cx="1989525" cy="29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7506" y="1180213"/>
            <a:ext cx="2499396" cy="29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7545" y="1180213"/>
            <a:ext cx="2480675" cy="298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481011" y="4051004"/>
            <a:ext cx="7561497" cy="700091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2486173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茶食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春日茶食品鉴</a:t>
            </a: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493713" y="3984616"/>
            <a:ext cx="7548795" cy="686791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茶食是温暖动人的生活细节，好茶配茶点如同饮酒必有佐酒之物一般。现在人们越来越讲究“仪式感”，喝茶本就是仪式感的一种体现，茶点更是如此，不仅要好吃，还要好看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~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32" y="979710"/>
            <a:ext cx="2390392" cy="287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5840" y="979710"/>
            <a:ext cx="2396621" cy="287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5888" y="979710"/>
            <a:ext cx="2396621" cy="287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2501665" y="3954854"/>
            <a:ext cx="4124952" cy="502185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746125" y="523875"/>
            <a:ext cx="2486173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茶食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红茶饼干制作</a:t>
            </a: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1068337" y="4020644"/>
            <a:ext cx="6991608" cy="31745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动手制作一款简单又好吃的茶食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0" y="1520643"/>
            <a:ext cx="2607411" cy="210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298" y="1520643"/>
            <a:ext cx="2663686" cy="210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8813" y="1520643"/>
            <a:ext cx="2636875" cy="2102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8" name="圆角矩形 7"/>
            <p:cNvSpPr/>
            <p:nvPr>
              <p:custDataLst>
                <p:tags r:id="rId4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6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6" y="523875"/>
            <a:ext cx="201833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送客</a:t>
            </a:r>
            <a:r>
              <a:rPr lang="en-US" altLang="zh-CN" sz="1400" cap="all" spc="300" dirty="0">
                <a:solidFill>
                  <a:srgbClr val="4C5034"/>
                </a:solidFill>
                <a:cs typeface="+mn-ea"/>
                <a:sym typeface="+mn-lt"/>
              </a:rPr>
              <a:t>|</a:t>
            </a:r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赠送茶礼</a:t>
            </a:r>
          </a:p>
        </p:txBody>
      </p:sp>
      <p:sp>
        <p:nvSpPr>
          <p:cNvPr id="10" name="矩形 9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2"/>
            </p:custDataLst>
          </p:nvPr>
        </p:nvSpPr>
        <p:spPr>
          <a:xfrm>
            <a:off x="494440" y="4065905"/>
            <a:ext cx="6463255" cy="591155"/>
          </a:xfrm>
          <a:prstGeom prst="rect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" name="TextBox 10"/>
          <p:cNvSpPr txBox="1"/>
          <p:nvPr>
            <p:custDataLst>
              <p:tags r:id="rId3"/>
            </p:custDataLst>
          </p:nvPr>
        </p:nvSpPr>
        <p:spPr>
          <a:xfrm>
            <a:off x="871870" y="4153772"/>
            <a:ext cx="7059539" cy="31745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宾主尽欢，活动快结束时，准备一些伴手礼送给大家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~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42913"/>
            <a:ext cx="3583172" cy="429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40" y="3471545"/>
            <a:ext cx="2044065" cy="3818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zh-CN" altLang="en-US" sz="1400" dirty="0">
                <a:solidFill>
                  <a:srgbClr val="4C5034"/>
                </a:solidFill>
                <a:cs typeface="+mn-ea"/>
                <a:sym typeface="+mn-lt"/>
              </a:rPr>
              <a:t>活动细节</a:t>
            </a:r>
          </a:p>
        </p:txBody>
      </p:sp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2887580"/>
            <a:ext cx="23332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cap="all" spc="600" dirty="0">
                <a:solidFill>
                  <a:srgbClr val="8C9254"/>
                </a:solidFill>
                <a:cs typeface="+mn-ea"/>
                <a:sym typeface="+mn-lt"/>
              </a:rPr>
              <a:t>Part FOUR</a:t>
            </a:r>
          </a:p>
        </p:txBody>
      </p:sp>
      <p:sp>
        <p:nvSpPr>
          <p:cNvPr id="6" name="矩形 5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1933474"/>
            <a:ext cx="966931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u="sng" cap="all" spc="600" dirty="0">
                <a:solidFill>
                  <a:srgbClr val="8C9254"/>
                </a:solidFill>
                <a:cs typeface="+mn-ea"/>
                <a:sym typeface="+mn-lt"/>
              </a:rPr>
              <a:t>04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640486" y="411162"/>
            <a:ext cx="2875988" cy="4308883"/>
          </a:xfrm>
          <a:custGeom>
            <a:avLst/>
            <a:gdLst>
              <a:gd name="connsiteX0" fmla="*/ 0 w 2987040"/>
              <a:gd name="connsiteY0" fmla="*/ 3438026 h 3438026"/>
              <a:gd name="connsiteX1" fmla="*/ 2987040 w 2987040"/>
              <a:gd name="connsiteY1" fmla="*/ 3438026 h 3438026"/>
              <a:gd name="connsiteX2" fmla="*/ 2987040 w 2987040"/>
              <a:gd name="connsiteY2" fmla="*/ 0 h 3438026"/>
              <a:gd name="connsiteX3" fmla="*/ 0 w 2987040"/>
              <a:gd name="connsiteY3" fmla="*/ 0 h 3438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87040" h="3438026">
                <a:moveTo>
                  <a:pt x="0" y="3438026"/>
                </a:moveTo>
                <a:lnTo>
                  <a:pt x="2987040" y="3438026"/>
                </a:lnTo>
                <a:lnTo>
                  <a:pt x="2987040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0" name="矩形 9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4930117" y="411163"/>
            <a:ext cx="3657708" cy="1306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en-US" altLang="zh-CN" sz="6000" cap="all" spc="300" dirty="0" err="1">
                <a:solidFill>
                  <a:srgbClr val="808000">
                    <a:alpha val="6000"/>
                  </a:srgbClr>
                </a:solidFill>
                <a:cs typeface="+mn-ea"/>
                <a:sym typeface="+mn-lt"/>
              </a:rPr>
              <a:t>SPRINg</a:t>
            </a:r>
            <a:endParaRPr lang="zh-CN" altLang="en-US" sz="6000" cap="all" spc="300" dirty="0">
              <a:solidFill>
                <a:srgbClr val="808000">
                  <a:alpha val="6000"/>
                </a:srgbClr>
              </a:solidFill>
              <a:cs typeface="+mn-ea"/>
              <a:sym typeface="+mn-lt"/>
            </a:endParaRPr>
          </a:p>
        </p:txBody>
      </p:sp>
      <p:sp>
        <p:nvSpPr>
          <p:cNvPr id="11" name="矩形 1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 rot="5400000">
            <a:off x="-1353161" y="2370158"/>
            <a:ext cx="44165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1400" cap="all" spc="300" dirty="0">
                <a:solidFill>
                  <a:srgbClr val="152C06"/>
                </a:solidFill>
                <a:cs typeface="+mn-ea"/>
                <a:sym typeface="+mn-lt"/>
              </a:rPr>
              <a:t>——</a:t>
            </a:r>
            <a:r>
              <a:rPr lang="zh-CN" altLang="en-US" sz="1200" cap="all" spc="300" dirty="0">
                <a:solidFill>
                  <a:srgbClr val="152C06"/>
                </a:solidFill>
                <a:cs typeface="+mn-ea"/>
                <a:sym typeface="+mn-lt"/>
              </a:rPr>
              <a:t>知否，知否，应是绿肥红瘦</a:t>
            </a:r>
            <a:r>
              <a:rPr lang="en-US" altLang="zh-CN" sz="1400" cap="all" spc="300" dirty="0">
                <a:solidFill>
                  <a:srgbClr val="152C06"/>
                </a:solidFill>
                <a:cs typeface="+mn-ea"/>
                <a:sym typeface="+mn-lt"/>
              </a:rPr>
              <a:t>——</a:t>
            </a:r>
            <a:endParaRPr lang="zh-CN" altLang="en-US" sz="1400" cap="all" spc="300" dirty="0">
              <a:solidFill>
                <a:srgbClr val="152C06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"/>
            <a:ext cx="4572000" cy="5143500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>
            <a:off x="5280997" y="1319146"/>
            <a:ext cx="529493" cy="534057"/>
          </a:xfrm>
          <a:prstGeom prst="ellipse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278" tIns="17639" rIns="35278" bIns="17639" rtlCol="0" anchor="ctr"/>
          <a:lstStyle/>
          <a:p>
            <a:pPr algn="ctr"/>
            <a:endParaRPr lang="en-US" sz="700">
              <a:cs typeface="+mn-ea"/>
              <a:sym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05625" y="502412"/>
            <a:ext cx="2432788" cy="281844"/>
          </a:xfrm>
          <a:prstGeom prst="rect">
            <a:avLst/>
          </a:prstGeom>
          <a:noFill/>
        </p:spPr>
        <p:txBody>
          <a:bodyPr wrap="square" lIns="35278" tIns="17639" rIns="35278" bIns="17639" rtlCol="0">
            <a:spAutoFit/>
          </a:bodyPr>
          <a:lstStyle/>
          <a:p>
            <a:r>
              <a:rPr lang="zh-CN" altLang="en-US" sz="1600" dirty="0">
                <a:solidFill>
                  <a:srgbClr val="4C5034"/>
                </a:solidFill>
                <a:cs typeface="+mn-ea"/>
                <a:sym typeface="+mn-lt"/>
              </a:rPr>
              <a:t>入场签到</a:t>
            </a:r>
            <a:endParaRPr lang="en-US" sz="1600" dirty="0">
              <a:solidFill>
                <a:srgbClr val="4C5034"/>
              </a:solidFill>
              <a:cs typeface="+mn-ea"/>
              <a:sym typeface="+mn-lt"/>
            </a:endParaRPr>
          </a:p>
        </p:txBody>
      </p:sp>
      <p:sp>
        <p:nvSpPr>
          <p:cNvPr id="11" name="Oval 10"/>
          <p:cNvSpPr/>
          <p:nvPr/>
        </p:nvSpPr>
        <p:spPr>
          <a:xfrm>
            <a:off x="5280998" y="2323542"/>
            <a:ext cx="529493" cy="534057"/>
          </a:xfrm>
          <a:prstGeom prst="ellipse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278" tIns="17639" rIns="35278" bIns="17639" rtlCol="0" anchor="ctr"/>
          <a:lstStyle/>
          <a:p>
            <a:pPr algn="ctr"/>
            <a:endParaRPr lang="en-US" sz="700">
              <a:cs typeface="+mn-ea"/>
              <a:sym typeface="+mn-lt"/>
            </a:endParaRPr>
          </a:p>
        </p:txBody>
      </p:sp>
      <p:sp>
        <p:nvSpPr>
          <p:cNvPr id="14" name="Oval 13"/>
          <p:cNvSpPr/>
          <p:nvPr/>
        </p:nvSpPr>
        <p:spPr>
          <a:xfrm>
            <a:off x="5280998" y="3327937"/>
            <a:ext cx="529493" cy="534057"/>
          </a:xfrm>
          <a:prstGeom prst="ellipse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278" tIns="17639" rIns="35278" bIns="17639" rtlCol="0" anchor="ctr"/>
          <a:lstStyle/>
          <a:p>
            <a:pPr algn="ctr"/>
            <a:endParaRPr lang="en-US" sz="700">
              <a:cs typeface="+mn-ea"/>
              <a:sym typeface="+mn-lt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5280998" y="4332332"/>
            <a:ext cx="529493" cy="534057"/>
          </a:xfrm>
          <a:prstGeom prst="ellipse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278" tIns="17639" rIns="35278" bIns="17639" rtlCol="0" anchor="ctr"/>
          <a:lstStyle/>
          <a:p>
            <a:pPr algn="ctr"/>
            <a:endParaRPr lang="en-US" sz="700">
              <a:cs typeface="+mn-ea"/>
              <a:sym typeface="+mn-lt"/>
            </a:endParaRPr>
          </a:p>
        </p:txBody>
      </p:sp>
      <p:sp>
        <p:nvSpPr>
          <p:cNvPr id="21" name="Shape 2624"/>
          <p:cNvSpPr/>
          <p:nvPr/>
        </p:nvSpPr>
        <p:spPr>
          <a:xfrm>
            <a:off x="5440233" y="4493013"/>
            <a:ext cx="210892" cy="212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14111" tIns="14111" rIns="14111" bIns="14111" anchor="ctr"/>
          <a:lstStyle/>
          <a:p>
            <a:pPr algn="ctr" defTabSz="16954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 panose="020B0602020204020204"/>
                <a:ea typeface="Gill Sans" panose="020B0602020204020204"/>
                <a:cs typeface="Gill Sans" panose="020B0602020204020204"/>
                <a:sym typeface="Gill Sans" panose="020B0602020204020204"/>
              </a:defRPr>
            </a:pPr>
            <a:endParaRPr sz="1200">
              <a:cs typeface="+mn-ea"/>
              <a:sym typeface="+mn-lt"/>
            </a:endParaRPr>
          </a:p>
        </p:txBody>
      </p:sp>
      <p:cxnSp>
        <p:nvCxnSpPr>
          <p:cNvPr id="7" name="Straight Connector 6"/>
          <p:cNvCxnSpPr>
            <a:stCxn id="4" idx="4"/>
            <a:endCxn id="11" idx="0"/>
          </p:cNvCxnSpPr>
          <p:nvPr/>
        </p:nvCxnSpPr>
        <p:spPr>
          <a:xfrm>
            <a:off x="5545744" y="1853203"/>
            <a:ext cx="0" cy="47033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>
            <a:stCxn id="11" idx="4"/>
            <a:endCxn id="14" idx="0"/>
          </p:cNvCxnSpPr>
          <p:nvPr/>
        </p:nvCxnSpPr>
        <p:spPr>
          <a:xfrm>
            <a:off x="5545744" y="2857599"/>
            <a:ext cx="0" cy="47033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>
            <a:stCxn id="14" idx="4"/>
            <a:endCxn id="18" idx="0"/>
          </p:cNvCxnSpPr>
          <p:nvPr/>
        </p:nvCxnSpPr>
        <p:spPr>
          <a:xfrm>
            <a:off x="5545744" y="3861995"/>
            <a:ext cx="0" cy="47033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3"/>
          <p:cNvSpPr/>
          <p:nvPr/>
        </p:nvSpPr>
        <p:spPr>
          <a:xfrm>
            <a:off x="5280998" y="314751"/>
            <a:ext cx="529493" cy="534057"/>
          </a:xfrm>
          <a:prstGeom prst="ellipse">
            <a:avLst/>
          </a:prstGeom>
          <a:solidFill>
            <a:srgbClr val="9491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5278" tIns="17639" rIns="35278" bIns="17639" rtlCol="0" anchor="ctr"/>
          <a:lstStyle/>
          <a:p>
            <a:pPr algn="ctr"/>
            <a:endParaRPr lang="en-US" sz="700">
              <a:cs typeface="+mn-ea"/>
              <a:sym typeface="+mn-lt"/>
            </a:endParaRPr>
          </a:p>
        </p:txBody>
      </p:sp>
      <p:cxnSp>
        <p:nvCxnSpPr>
          <p:cNvPr id="31" name="Straight Connector 6"/>
          <p:cNvCxnSpPr/>
          <p:nvPr/>
        </p:nvCxnSpPr>
        <p:spPr>
          <a:xfrm>
            <a:off x="5545678" y="848808"/>
            <a:ext cx="0" cy="470338"/>
          </a:xfrm>
          <a:prstGeom prst="line">
            <a:avLst/>
          </a:prstGeom>
          <a:ln w="190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Shape 2624"/>
          <p:cNvSpPr/>
          <p:nvPr/>
        </p:nvSpPr>
        <p:spPr>
          <a:xfrm>
            <a:off x="5440232" y="3495949"/>
            <a:ext cx="210892" cy="212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14111" tIns="14111" rIns="14111" bIns="14111" anchor="ctr"/>
          <a:lstStyle/>
          <a:p>
            <a:pPr algn="ctr" defTabSz="16954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 panose="020B0602020204020204"/>
                <a:ea typeface="Gill Sans" panose="020B0602020204020204"/>
                <a:cs typeface="Gill Sans" panose="020B0602020204020204"/>
                <a:sym typeface="Gill Sans" panose="020B0602020204020204"/>
              </a:defRPr>
            </a:pPr>
            <a:endParaRPr sz="1200">
              <a:cs typeface="+mn-ea"/>
              <a:sym typeface="+mn-lt"/>
            </a:endParaRPr>
          </a:p>
        </p:txBody>
      </p:sp>
      <p:sp>
        <p:nvSpPr>
          <p:cNvPr id="33" name="Shape 2624"/>
          <p:cNvSpPr/>
          <p:nvPr/>
        </p:nvSpPr>
        <p:spPr>
          <a:xfrm>
            <a:off x="5440232" y="2484223"/>
            <a:ext cx="210892" cy="212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14111" tIns="14111" rIns="14111" bIns="14111" anchor="ctr"/>
          <a:lstStyle/>
          <a:p>
            <a:pPr algn="ctr" defTabSz="16954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 panose="020B0602020204020204"/>
                <a:ea typeface="Gill Sans" panose="020B0602020204020204"/>
                <a:cs typeface="Gill Sans" panose="020B0602020204020204"/>
                <a:sym typeface="Gill Sans" panose="020B0602020204020204"/>
              </a:defRPr>
            </a:pPr>
            <a:endParaRPr sz="1200">
              <a:cs typeface="+mn-ea"/>
              <a:sym typeface="+mn-lt"/>
            </a:endParaRPr>
          </a:p>
        </p:txBody>
      </p:sp>
      <p:sp>
        <p:nvSpPr>
          <p:cNvPr id="34" name="Shape 2624"/>
          <p:cNvSpPr/>
          <p:nvPr/>
        </p:nvSpPr>
        <p:spPr>
          <a:xfrm>
            <a:off x="5440232" y="1479827"/>
            <a:ext cx="210892" cy="212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14111" tIns="14111" rIns="14111" bIns="14111" anchor="ctr"/>
          <a:lstStyle/>
          <a:p>
            <a:pPr algn="ctr" defTabSz="16954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 panose="020B0602020204020204"/>
                <a:ea typeface="Gill Sans" panose="020B0602020204020204"/>
                <a:cs typeface="Gill Sans" panose="020B0602020204020204"/>
                <a:sym typeface="Gill Sans" panose="020B0602020204020204"/>
              </a:defRPr>
            </a:pPr>
            <a:endParaRPr sz="1200">
              <a:cs typeface="+mn-ea"/>
              <a:sym typeface="+mn-lt"/>
            </a:endParaRPr>
          </a:p>
        </p:txBody>
      </p:sp>
      <p:sp>
        <p:nvSpPr>
          <p:cNvPr id="35" name="Shape 2624"/>
          <p:cNvSpPr/>
          <p:nvPr/>
        </p:nvSpPr>
        <p:spPr>
          <a:xfrm>
            <a:off x="5440298" y="475432"/>
            <a:ext cx="210892" cy="2126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891" y="6873"/>
                </a:moveTo>
                <a:cubicBezTo>
                  <a:pt x="6162" y="6873"/>
                  <a:pt x="6382" y="6653"/>
                  <a:pt x="6382" y="6382"/>
                </a:cubicBezTo>
                <a:lnTo>
                  <a:pt x="6382" y="1473"/>
                </a:lnTo>
                <a:cubicBezTo>
                  <a:pt x="6382" y="1201"/>
                  <a:pt x="6162" y="982"/>
                  <a:pt x="5891" y="982"/>
                </a:cubicBezTo>
                <a:cubicBezTo>
                  <a:pt x="5620" y="982"/>
                  <a:pt x="5400" y="1201"/>
                  <a:pt x="5400" y="1473"/>
                </a:cubicBezTo>
                <a:lnTo>
                  <a:pt x="5400" y="6382"/>
                </a:lnTo>
                <a:cubicBezTo>
                  <a:pt x="5400" y="6653"/>
                  <a:pt x="5620" y="6873"/>
                  <a:pt x="5891" y="6873"/>
                </a:cubicBezTo>
                <a:moveTo>
                  <a:pt x="2945" y="5891"/>
                </a:moveTo>
                <a:cubicBezTo>
                  <a:pt x="3216" y="5891"/>
                  <a:pt x="3436" y="5671"/>
                  <a:pt x="3436" y="5400"/>
                </a:cubicBezTo>
                <a:lnTo>
                  <a:pt x="3436" y="2455"/>
                </a:lnTo>
                <a:cubicBezTo>
                  <a:pt x="3436" y="2183"/>
                  <a:pt x="3216" y="1964"/>
                  <a:pt x="2945" y="1964"/>
                </a:cubicBezTo>
                <a:cubicBezTo>
                  <a:pt x="2675" y="1964"/>
                  <a:pt x="2455" y="2183"/>
                  <a:pt x="2455" y="2455"/>
                </a:cubicBezTo>
                <a:lnTo>
                  <a:pt x="2455" y="5400"/>
                </a:lnTo>
                <a:cubicBezTo>
                  <a:pt x="2455" y="5671"/>
                  <a:pt x="2675" y="5891"/>
                  <a:pt x="2945" y="5891"/>
                </a:cubicBezTo>
                <a:moveTo>
                  <a:pt x="18655" y="15218"/>
                </a:moveTo>
                <a:lnTo>
                  <a:pt x="17648" y="15218"/>
                </a:lnTo>
                <a:cubicBezTo>
                  <a:pt x="17660" y="15056"/>
                  <a:pt x="17673" y="14893"/>
                  <a:pt x="17673" y="14727"/>
                </a:cubicBezTo>
                <a:lnTo>
                  <a:pt x="17673" y="11291"/>
                </a:lnTo>
                <a:lnTo>
                  <a:pt x="18655" y="11291"/>
                </a:lnTo>
                <a:cubicBezTo>
                  <a:pt x="19739" y="11291"/>
                  <a:pt x="20618" y="12170"/>
                  <a:pt x="20618" y="13255"/>
                </a:cubicBezTo>
                <a:cubicBezTo>
                  <a:pt x="20618" y="14339"/>
                  <a:pt x="19739" y="15218"/>
                  <a:pt x="18655" y="15218"/>
                </a:cubicBezTo>
                <a:moveTo>
                  <a:pt x="16691" y="14727"/>
                </a:moveTo>
                <a:cubicBezTo>
                  <a:pt x="16691" y="15802"/>
                  <a:pt x="16399" y="16805"/>
                  <a:pt x="15896" y="17673"/>
                </a:cubicBezTo>
                <a:lnTo>
                  <a:pt x="1777" y="17673"/>
                </a:lnTo>
                <a:cubicBezTo>
                  <a:pt x="1274" y="16805"/>
                  <a:pt x="982" y="15802"/>
                  <a:pt x="982" y="14727"/>
                </a:cubicBezTo>
                <a:lnTo>
                  <a:pt x="982" y="8836"/>
                </a:lnTo>
                <a:lnTo>
                  <a:pt x="16691" y="8836"/>
                </a:lnTo>
                <a:cubicBezTo>
                  <a:pt x="16691" y="8836"/>
                  <a:pt x="16691" y="14727"/>
                  <a:pt x="16691" y="14727"/>
                </a:cubicBezTo>
                <a:close/>
                <a:moveTo>
                  <a:pt x="10800" y="20618"/>
                </a:moveTo>
                <a:lnTo>
                  <a:pt x="6873" y="20618"/>
                </a:lnTo>
                <a:cubicBezTo>
                  <a:pt x="5131" y="20618"/>
                  <a:pt x="3569" y="19857"/>
                  <a:pt x="2491" y="18655"/>
                </a:cubicBezTo>
                <a:lnTo>
                  <a:pt x="15182" y="18655"/>
                </a:lnTo>
                <a:cubicBezTo>
                  <a:pt x="14103" y="19857"/>
                  <a:pt x="12542" y="20618"/>
                  <a:pt x="10800" y="20618"/>
                </a:cubicBezTo>
                <a:moveTo>
                  <a:pt x="18655" y="10309"/>
                </a:moveTo>
                <a:lnTo>
                  <a:pt x="17673" y="10309"/>
                </a:lnTo>
                <a:lnTo>
                  <a:pt x="17673" y="8836"/>
                </a:lnTo>
                <a:cubicBezTo>
                  <a:pt x="17673" y="8295"/>
                  <a:pt x="17233" y="7855"/>
                  <a:pt x="16691" y="7855"/>
                </a:cubicBezTo>
                <a:lnTo>
                  <a:pt x="982" y="7855"/>
                </a:lnTo>
                <a:cubicBezTo>
                  <a:pt x="440" y="7855"/>
                  <a:pt x="0" y="8295"/>
                  <a:pt x="0" y="8836"/>
                </a:cubicBezTo>
                <a:lnTo>
                  <a:pt x="0" y="14727"/>
                </a:lnTo>
                <a:cubicBezTo>
                  <a:pt x="0" y="17232"/>
                  <a:pt x="1344" y="19417"/>
                  <a:pt x="3346" y="20618"/>
                </a:cubicBezTo>
                <a:lnTo>
                  <a:pt x="491" y="20618"/>
                </a:lnTo>
                <a:cubicBezTo>
                  <a:pt x="220" y="20618"/>
                  <a:pt x="0" y="20838"/>
                  <a:pt x="0" y="21109"/>
                </a:cubicBezTo>
                <a:cubicBezTo>
                  <a:pt x="0" y="21380"/>
                  <a:pt x="220" y="21600"/>
                  <a:pt x="491" y="21600"/>
                </a:cubicBezTo>
                <a:lnTo>
                  <a:pt x="17182" y="21600"/>
                </a:lnTo>
                <a:cubicBezTo>
                  <a:pt x="17453" y="21600"/>
                  <a:pt x="17673" y="21380"/>
                  <a:pt x="17673" y="21109"/>
                </a:cubicBezTo>
                <a:cubicBezTo>
                  <a:pt x="17673" y="20838"/>
                  <a:pt x="17453" y="20618"/>
                  <a:pt x="17182" y="20618"/>
                </a:cubicBezTo>
                <a:lnTo>
                  <a:pt x="14330" y="20618"/>
                </a:lnTo>
                <a:cubicBezTo>
                  <a:pt x="15925" y="19659"/>
                  <a:pt x="17101" y="18074"/>
                  <a:pt x="17511" y="16200"/>
                </a:cubicBezTo>
                <a:lnTo>
                  <a:pt x="18655" y="16200"/>
                </a:lnTo>
                <a:cubicBezTo>
                  <a:pt x="20281" y="16200"/>
                  <a:pt x="21600" y="14882"/>
                  <a:pt x="21600" y="13255"/>
                </a:cubicBezTo>
                <a:cubicBezTo>
                  <a:pt x="21600" y="11628"/>
                  <a:pt x="20281" y="10309"/>
                  <a:pt x="18655" y="10309"/>
                </a:cubicBezTo>
                <a:moveTo>
                  <a:pt x="11782" y="5891"/>
                </a:moveTo>
                <a:cubicBezTo>
                  <a:pt x="12053" y="5891"/>
                  <a:pt x="12273" y="5671"/>
                  <a:pt x="12273" y="5400"/>
                </a:cubicBezTo>
                <a:lnTo>
                  <a:pt x="12273" y="2455"/>
                </a:lnTo>
                <a:cubicBezTo>
                  <a:pt x="12273" y="2183"/>
                  <a:pt x="12053" y="1964"/>
                  <a:pt x="11782" y="1964"/>
                </a:cubicBezTo>
                <a:cubicBezTo>
                  <a:pt x="11511" y="1964"/>
                  <a:pt x="11291" y="2183"/>
                  <a:pt x="11291" y="2455"/>
                </a:cubicBezTo>
                <a:lnTo>
                  <a:pt x="11291" y="5400"/>
                </a:lnTo>
                <a:cubicBezTo>
                  <a:pt x="11291" y="5671"/>
                  <a:pt x="11511" y="5891"/>
                  <a:pt x="11782" y="5891"/>
                </a:cubicBezTo>
                <a:moveTo>
                  <a:pt x="14727" y="6873"/>
                </a:moveTo>
                <a:cubicBezTo>
                  <a:pt x="14998" y="6873"/>
                  <a:pt x="15218" y="6653"/>
                  <a:pt x="15218" y="6382"/>
                </a:cubicBezTo>
                <a:lnTo>
                  <a:pt x="15218" y="1473"/>
                </a:lnTo>
                <a:cubicBezTo>
                  <a:pt x="15218" y="1201"/>
                  <a:pt x="14998" y="982"/>
                  <a:pt x="14727" y="982"/>
                </a:cubicBezTo>
                <a:cubicBezTo>
                  <a:pt x="14456" y="982"/>
                  <a:pt x="14236" y="1201"/>
                  <a:pt x="14236" y="1473"/>
                </a:cubicBezTo>
                <a:lnTo>
                  <a:pt x="14236" y="6382"/>
                </a:lnTo>
                <a:cubicBezTo>
                  <a:pt x="14236" y="6653"/>
                  <a:pt x="14456" y="6873"/>
                  <a:pt x="14727" y="6873"/>
                </a:cubicBezTo>
                <a:moveTo>
                  <a:pt x="8836" y="5891"/>
                </a:moveTo>
                <a:cubicBezTo>
                  <a:pt x="9107" y="5891"/>
                  <a:pt x="9327" y="5671"/>
                  <a:pt x="9327" y="5400"/>
                </a:cubicBezTo>
                <a:lnTo>
                  <a:pt x="9327" y="491"/>
                </a:lnTo>
                <a:cubicBezTo>
                  <a:pt x="9327" y="220"/>
                  <a:pt x="9107" y="0"/>
                  <a:pt x="8836" y="0"/>
                </a:cubicBezTo>
                <a:cubicBezTo>
                  <a:pt x="8566" y="0"/>
                  <a:pt x="8345" y="220"/>
                  <a:pt x="8345" y="491"/>
                </a:cubicBezTo>
                <a:lnTo>
                  <a:pt x="8345" y="5400"/>
                </a:lnTo>
                <a:cubicBezTo>
                  <a:pt x="8345" y="5671"/>
                  <a:pt x="8566" y="5891"/>
                  <a:pt x="8836" y="5891"/>
                </a:cubicBezTo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14111" tIns="14111" rIns="14111" bIns="14111" anchor="ctr"/>
          <a:lstStyle/>
          <a:p>
            <a:pPr algn="ctr" defTabSz="169545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 panose="020B0602020204020204"/>
                <a:ea typeface="Gill Sans" panose="020B0602020204020204"/>
                <a:cs typeface="Gill Sans" panose="020B0602020204020204"/>
                <a:sym typeface="Gill Sans" panose="020B0602020204020204"/>
              </a:defRPr>
            </a:pPr>
            <a:endParaRPr sz="1200">
              <a:cs typeface="+mn-ea"/>
              <a:sym typeface="+mn-lt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6005625" y="1445252"/>
            <a:ext cx="2432788" cy="281844"/>
          </a:xfrm>
          <a:prstGeom prst="rect">
            <a:avLst/>
          </a:prstGeom>
          <a:noFill/>
        </p:spPr>
        <p:txBody>
          <a:bodyPr wrap="square" lIns="35278" tIns="17639" rIns="35278" bIns="17639" rtlCol="0">
            <a:spAutoFit/>
          </a:bodyPr>
          <a:lstStyle/>
          <a:p>
            <a:r>
              <a:rPr lang="zh-CN" altLang="en-US" sz="1600" dirty="0">
                <a:solidFill>
                  <a:srgbClr val="4C5034"/>
                </a:solidFill>
                <a:cs typeface="+mn-ea"/>
                <a:sym typeface="+mn-lt"/>
              </a:rPr>
              <a:t>沐手入席</a:t>
            </a:r>
            <a:endParaRPr lang="en-US" sz="1600" dirty="0">
              <a:solidFill>
                <a:srgbClr val="4C5034"/>
              </a:solidFill>
              <a:cs typeface="+mn-ea"/>
              <a:sym typeface="+mn-lt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6005625" y="2449648"/>
            <a:ext cx="2432788" cy="281844"/>
          </a:xfrm>
          <a:prstGeom prst="rect">
            <a:avLst/>
          </a:prstGeom>
          <a:noFill/>
        </p:spPr>
        <p:txBody>
          <a:bodyPr wrap="square" lIns="35278" tIns="17639" rIns="35278" bIns="17639" rtlCol="0">
            <a:spAutoFit/>
          </a:bodyPr>
          <a:lstStyle/>
          <a:p>
            <a:r>
              <a:rPr lang="zh-CN" altLang="en-US" sz="1600" dirty="0">
                <a:solidFill>
                  <a:srgbClr val="4C5034"/>
                </a:solidFill>
                <a:cs typeface="+mn-ea"/>
                <a:sym typeface="+mn-lt"/>
              </a:rPr>
              <a:t>古琴暖场</a:t>
            </a:r>
            <a:endParaRPr lang="en-US" sz="1600" dirty="0">
              <a:solidFill>
                <a:srgbClr val="4C5034"/>
              </a:solidFill>
              <a:cs typeface="+mn-ea"/>
              <a:sym typeface="+mn-lt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6005625" y="3461374"/>
            <a:ext cx="2432788" cy="281844"/>
          </a:xfrm>
          <a:prstGeom prst="rect">
            <a:avLst/>
          </a:prstGeom>
          <a:noFill/>
        </p:spPr>
        <p:txBody>
          <a:bodyPr wrap="square" lIns="35278" tIns="17639" rIns="35278" bIns="17639" rtlCol="0">
            <a:spAutoFit/>
          </a:bodyPr>
          <a:lstStyle/>
          <a:p>
            <a:r>
              <a:rPr lang="zh-CN" altLang="en-US" sz="1600" dirty="0">
                <a:solidFill>
                  <a:srgbClr val="4C5034"/>
                </a:solidFill>
                <a:cs typeface="+mn-ea"/>
                <a:sym typeface="+mn-lt"/>
              </a:rPr>
              <a:t>茶会活动展开</a:t>
            </a:r>
            <a:endParaRPr lang="en-US" sz="1600" dirty="0">
              <a:solidFill>
                <a:srgbClr val="4C5034"/>
              </a:solidFill>
              <a:cs typeface="+mn-ea"/>
              <a:sym typeface="+mn-lt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005625" y="4458438"/>
            <a:ext cx="2432788" cy="281844"/>
          </a:xfrm>
          <a:prstGeom prst="rect">
            <a:avLst/>
          </a:prstGeom>
          <a:noFill/>
        </p:spPr>
        <p:txBody>
          <a:bodyPr wrap="square" lIns="35278" tIns="17639" rIns="35278" bIns="17639" rtlCol="0">
            <a:spAutoFit/>
          </a:bodyPr>
          <a:lstStyle/>
          <a:p>
            <a:r>
              <a:rPr lang="zh-CN" altLang="en-US" sz="1600" dirty="0">
                <a:solidFill>
                  <a:srgbClr val="4C5034"/>
                </a:solidFill>
                <a:cs typeface="+mn-ea"/>
                <a:sym typeface="+mn-lt"/>
              </a:rPr>
              <a:t>送客，活动淡出</a:t>
            </a:r>
            <a:endParaRPr lang="en-US" sz="1600" dirty="0">
              <a:solidFill>
                <a:srgbClr val="4C5034"/>
              </a:solidFill>
              <a:cs typeface="+mn-ea"/>
              <a:sym typeface="+mn-lt"/>
            </a:endParaRPr>
          </a:p>
        </p:txBody>
      </p:sp>
      <p:grpSp>
        <p:nvGrpSpPr>
          <p:cNvPr id="41" name="组合 40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42" name="圆角矩形 41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43" name="圆角矩形 42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44" name="圆角矩形 43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5" name="矩形 4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6" y="523875"/>
            <a:ext cx="1869484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活动流程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="">
      <p:transition spd="slow" advClick="0" advTm="0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0502" y="138222"/>
            <a:ext cx="4203498" cy="5005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554076"/>
            <a:ext cx="4763386" cy="3415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>
            <p:custDataLst>
              <p:tags r:id="rId1"/>
            </p:custDataLst>
          </p:nvPr>
        </p:nvSpPr>
        <p:spPr>
          <a:xfrm>
            <a:off x="504782" y="1040763"/>
            <a:ext cx="1835869" cy="317459"/>
          </a:xfrm>
          <a:prstGeom prst="rect">
            <a:avLst/>
          </a:prstGeom>
          <a:noFill/>
        </p:spPr>
        <p:txBody>
          <a:bodyPr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签到区、茶歇区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0" y="1018232"/>
            <a:ext cx="3439963" cy="412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9787" y="1018232"/>
            <a:ext cx="3439962" cy="41252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>
            <p:custDataLst>
              <p:tags r:id="rId1"/>
            </p:custDataLst>
          </p:nvPr>
        </p:nvSpPr>
        <p:spPr>
          <a:xfrm>
            <a:off x="7785637" y="1018232"/>
            <a:ext cx="461665" cy="2035118"/>
          </a:xfrm>
          <a:prstGeom prst="rect">
            <a:avLst/>
          </a:prstGeom>
          <a:noFill/>
        </p:spPr>
        <p:txBody>
          <a:bodyPr vert="eaVert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路引堆头装饰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35" y="1014272"/>
            <a:ext cx="3417384" cy="4129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1372" y="1014271"/>
            <a:ext cx="3434316" cy="41292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>
            <p:custDataLst>
              <p:tags r:id="rId1"/>
            </p:custDataLst>
          </p:nvPr>
        </p:nvSpPr>
        <p:spPr>
          <a:xfrm>
            <a:off x="961052" y="1014271"/>
            <a:ext cx="461665" cy="2035118"/>
          </a:xfrm>
          <a:prstGeom prst="rect">
            <a:avLst/>
          </a:prstGeom>
          <a:noFill/>
        </p:spPr>
        <p:txBody>
          <a:bodyPr vert="eaVert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书法花艺造景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471" y="11873"/>
            <a:ext cx="4287521" cy="51316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1667266" y="4480485"/>
            <a:ext cx="2590222" cy="317459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marL="171450" indent="-171450" algn="r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卷帘布置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83982"/>
            <a:ext cx="3691715" cy="2768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617" y="442914"/>
            <a:ext cx="1862027" cy="13965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617" y="1968352"/>
            <a:ext cx="1862027" cy="1396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3617" y="3456248"/>
            <a:ext cx="1862027" cy="1396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6608" y="442913"/>
            <a:ext cx="3307392" cy="4409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>
            <p:custDataLst>
              <p:tags r:id="rId1"/>
            </p:custDataLst>
          </p:nvPr>
        </p:nvSpPr>
        <p:spPr>
          <a:xfrm>
            <a:off x="494440" y="1650893"/>
            <a:ext cx="2590222" cy="317459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茶席布置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00951"/>
            <a:ext cx="9144000" cy="7344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chemeClr val="bg1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chemeClr val="bg1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9" name="TextBox 8"/>
          <p:cNvSpPr txBox="1"/>
          <p:nvPr>
            <p:custDataLst>
              <p:tags r:id="rId1"/>
            </p:custDataLst>
          </p:nvPr>
        </p:nvSpPr>
        <p:spPr>
          <a:xfrm>
            <a:off x="746440" y="993006"/>
            <a:ext cx="2590222" cy="317459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庭院茶席（形式一）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7680"/>
            <a:ext cx="4029740" cy="3236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9471" y="1327679"/>
            <a:ext cx="5219079" cy="3236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>
            <p:custDataLst>
              <p:tags r:id="rId1"/>
            </p:custDataLst>
          </p:nvPr>
        </p:nvSpPr>
        <p:spPr>
          <a:xfrm>
            <a:off x="758190" y="908050"/>
            <a:ext cx="6136005" cy="313291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庭院茶席（形式一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 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）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0" name="TextBox 9"/>
          <p:cNvSpPr txBox="1"/>
          <p:nvPr>
            <p:custDataLst>
              <p:tags r:id="rId1"/>
            </p:custDataLst>
          </p:nvPr>
        </p:nvSpPr>
        <p:spPr>
          <a:xfrm>
            <a:off x="746440" y="907941"/>
            <a:ext cx="2590222" cy="317459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庭院茶席（形式二）</a:t>
            </a: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9024" y="0"/>
            <a:ext cx="4301959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440" y="1277273"/>
            <a:ext cx="3241268" cy="3869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6484" y="-1092"/>
            <a:ext cx="4292484" cy="51476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>
            <p:custDataLst>
              <p:tags r:id="rId1"/>
            </p:custDataLst>
          </p:nvPr>
        </p:nvSpPr>
        <p:spPr>
          <a:xfrm>
            <a:off x="746440" y="907941"/>
            <a:ext cx="2590222" cy="317459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庭院茶席（形式二）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310" y="0"/>
            <a:ext cx="3429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299" y="1039803"/>
            <a:ext cx="3429701" cy="410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>
            <p:custDataLst>
              <p:tags r:id="rId1"/>
            </p:custDataLst>
          </p:nvPr>
        </p:nvSpPr>
        <p:spPr>
          <a:xfrm>
            <a:off x="746440" y="907941"/>
            <a:ext cx="2590222" cy="317459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草地茶席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/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布置参考</a:t>
            </a:r>
          </a:p>
        </p:txBody>
      </p:sp>
      <p:grpSp>
        <p:nvGrpSpPr>
          <p:cNvPr id="3" name="组合 2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6" name="圆角矩形 5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4" name="圆角矩形 13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5" name="圆角矩形 14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2150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0974"/>
            <a:ext cx="4178595" cy="2789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619"/>
          <a:stretch>
            <a:fillRect/>
          </a:stretch>
        </p:blipFill>
        <p:spPr bwMode="auto">
          <a:xfrm>
            <a:off x="4333880" y="1410974"/>
            <a:ext cx="5235424" cy="2789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>
            <p:custDataLst>
              <p:tags r:id="rId1"/>
            </p:custDataLst>
          </p:nvPr>
        </p:nvSpPr>
        <p:spPr>
          <a:xfrm>
            <a:off x="746440" y="907941"/>
            <a:ext cx="2590222" cy="317459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marL="171450" indent="-1714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室内茶席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6"/>
          <a:srcRect t="30818" b="20966"/>
          <a:stretch>
            <a:fillRect/>
          </a:stretch>
        </p:blipFill>
        <p:spPr>
          <a:xfrm>
            <a:off x="0" y="1205386"/>
            <a:ext cx="9143999" cy="3117789"/>
          </a:xfrm>
          <a:prstGeom prst="rect">
            <a:avLst/>
          </a:prstGeom>
        </p:spPr>
      </p:pic>
      <p:grpSp>
        <p:nvGrpSpPr>
          <p:cNvPr id="8" name="组合 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9" name="圆角矩形 8"/>
            <p:cNvSpPr/>
            <p:nvPr>
              <p:custDataLst>
                <p:tags r:id="rId2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>
              <p:custDataLst>
                <p:tags r:id="rId3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1" name="圆角矩形 10"/>
            <p:cNvSpPr/>
            <p:nvPr>
              <p:custDataLst>
                <p:tags r:id="rId4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矩形 1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活动保障</a:t>
            </a:r>
          </a:p>
        </p:txBody>
      </p:sp>
      <p:sp>
        <p:nvSpPr>
          <p:cNvPr id="13" name="FLYING IMPRESSION FID FEIZHAO    qq:1964271550"/>
          <p:cNvSpPr txBox="1"/>
          <p:nvPr/>
        </p:nvSpPr>
        <p:spPr>
          <a:xfrm>
            <a:off x="493713" y="1757850"/>
            <a:ext cx="7825083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本次活动属于大型活动，参与人员众多，在活动前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10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天咨询天气状况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如遇极恶劣天气，如大雨、大风、浓雾、严重雾霾等情况，则考虑活动延期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如活动当天为小雨天气，我方将提供一次性雨衣、雨伞、备用雨伞等应急工具，以确保活动可以顺利进行。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活动现场安排一名护士及装备</a:t>
            </a:r>
            <a:r>
              <a:rPr lang="en-US" altLang="zh-CN" sz="1200" dirty="0">
                <a:solidFill>
                  <a:srgbClr val="4C5034"/>
                </a:solidFill>
                <a:cs typeface="+mn-ea"/>
                <a:sym typeface="+mn-lt"/>
              </a:rPr>
              <a:t>2</a:t>
            </a: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个医药箱，防止意外情况的发生。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聘用专业性强、活动经验丰富，拍摄技术一流的摄影、摄像人员全程记录活动；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于活动前一周与摄影摄像沟通，告知活动时间地点，并确定所需拍摄内容；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活动当天摄影摄像人员需提前到场，安排机位，熟悉活动环节，确保活动顺利进行。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GrpSpPr/>
          <p:nvPr/>
        </p:nvGrpSpPr>
        <p:grpSpPr>
          <a:xfrm>
            <a:off x="494440" y="580722"/>
            <a:ext cx="252000" cy="157911"/>
            <a:chOff x="3849189" y="1323703"/>
            <a:chExt cx="252000" cy="157911"/>
          </a:xfrm>
          <a:solidFill>
            <a:srgbClr val="FBE1E3"/>
          </a:solidFill>
        </p:grpSpPr>
        <p:sp>
          <p:nvSpPr>
            <p:cNvPr id="9" name="圆角矩形 8"/>
            <p:cNvSpPr/>
            <p:nvPr>
              <p:custDataLst>
                <p:tags r:id="rId5"/>
              </p:custDataLst>
            </p:nvPr>
          </p:nvSpPr>
          <p:spPr>
            <a:xfrm>
              <a:off x="3849189" y="1323703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0" name="圆角矩形 9"/>
            <p:cNvSpPr/>
            <p:nvPr>
              <p:custDataLst>
                <p:tags r:id="rId6"/>
              </p:custDataLst>
            </p:nvPr>
          </p:nvSpPr>
          <p:spPr>
            <a:xfrm>
              <a:off x="3849189" y="1384658"/>
              <a:ext cx="252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  <p:sp>
          <p:nvSpPr>
            <p:cNvPr id="11" name="圆角矩形 10"/>
            <p:cNvSpPr/>
            <p:nvPr>
              <p:custDataLst>
                <p:tags r:id="rId7"/>
              </p:custDataLst>
            </p:nvPr>
          </p:nvSpPr>
          <p:spPr>
            <a:xfrm>
              <a:off x="3849189" y="1445614"/>
              <a:ext cx="144000" cy="36000"/>
            </a:xfrm>
            <a:prstGeom prst="roundRect">
              <a:avLst>
                <a:gd name="adj" fmla="val 50000"/>
              </a:avLst>
            </a:prstGeom>
            <a:solidFill>
              <a:srgbClr val="808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808000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2" name="矩形 11" descr="e7d195523061f1c0092ce48a5fc95870a0687ac45bc8b2caB227BFDC40F9DB2B7A559DE97B8BDC6E716585DDCE188C7BF488BAA08C98985C74A3E1B5E305210FABE6A8AE2A6A8AB67019A6860E9B7AF5655D7828E3BA02C02C298F68965F72779F7C240E12742E48302B31F8D124C4FBD30FD2F47EE9FA3DFA365C9F88B86CEF88A502DB3506A06FCC6EB7529BE3F653"/>
          <p:cNvSpPr/>
          <p:nvPr>
            <p:custDataLst>
              <p:tags r:id="rId1"/>
            </p:custDataLst>
          </p:nvPr>
        </p:nvSpPr>
        <p:spPr>
          <a:xfrm>
            <a:off x="746125" y="523875"/>
            <a:ext cx="1353185" cy="3067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1400" cap="all" spc="300" dirty="0">
                <a:solidFill>
                  <a:srgbClr val="4C5034"/>
                </a:solidFill>
                <a:cs typeface="+mn-ea"/>
                <a:sym typeface="+mn-lt"/>
              </a:rPr>
              <a:t>茶礼推荐</a:t>
            </a:r>
          </a:p>
        </p:txBody>
      </p:sp>
      <p:sp>
        <p:nvSpPr>
          <p:cNvPr id="2" name="椭圆 1"/>
          <p:cNvSpPr/>
          <p:nvPr/>
        </p:nvSpPr>
        <p:spPr>
          <a:xfrm>
            <a:off x="493713" y="1491750"/>
            <a:ext cx="2160000" cy="2160000"/>
          </a:xfrm>
          <a:prstGeom prst="ellipse">
            <a:avLst/>
          </a:prstGeom>
          <a:blipFill dpi="0" rotWithShape="1">
            <a:blip r:embed="rId9"/>
            <a:srcRect/>
            <a:tile tx="-6350" ty="-374650" sx="30000" sy="3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3492000" y="1491750"/>
            <a:ext cx="2160000" cy="2160000"/>
          </a:xfrm>
          <a:prstGeom prst="ellipse">
            <a:avLst/>
          </a:prstGeom>
          <a:blipFill dpi="0" rotWithShape="1">
            <a:blip r:embed="rId10"/>
            <a:srcRect/>
            <a:tile tx="-6350" ty="-374650" sx="30000" sy="3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515688" y="1491750"/>
            <a:ext cx="2160000" cy="2160000"/>
          </a:xfrm>
          <a:prstGeom prst="ellipse">
            <a:avLst/>
          </a:prstGeom>
          <a:blipFill>
            <a:blip r:embed="rId1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TextBox 26"/>
          <p:cNvSpPr txBox="1"/>
          <p:nvPr>
            <p:custDataLst>
              <p:tags r:id="rId2"/>
            </p:custDataLst>
          </p:nvPr>
        </p:nvSpPr>
        <p:spPr>
          <a:xfrm>
            <a:off x="4014034" y="4148621"/>
            <a:ext cx="1115932" cy="184666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功夫茶小茶杯</a:t>
            </a:r>
          </a:p>
        </p:txBody>
      </p:sp>
      <p:sp>
        <p:nvSpPr>
          <p:cNvPr id="28" name="TextBox 27"/>
          <p:cNvSpPr txBox="1"/>
          <p:nvPr>
            <p:custDataLst>
              <p:tags r:id="rId3"/>
            </p:custDataLst>
          </p:nvPr>
        </p:nvSpPr>
        <p:spPr>
          <a:xfrm>
            <a:off x="7037722" y="4148621"/>
            <a:ext cx="1115932" cy="184666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精致茶点</a:t>
            </a:r>
          </a:p>
        </p:txBody>
      </p:sp>
      <p:sp>
        <p:nvSpPr>
          <p:cNvPr id="29" name="TextBox 28"/>
          <p:cNvSpPr txBox="1"/>
          <p:nvPr>
            <p:custDataLst>
              <p:tags r:id="rId4"/>
            </p:custDataLst>
          </p:nvPr>
        </p:nvSpPr>
        <p:spPr>
          <a:xfrm>
            <a:off x="1015747" y="4148621"/>
            <a:ext cx="1115932" cy="184666"/>
          </a:xfrm>
          <a:prstGeom prst="rect">
            <a:avLst/>
          </a:prstGeom>
          <a:noFill/>
        </p:spPr>
        <p:txBody>
          <a:bodyPr vert="horz" wrap="square" lIns="0" tIns="0" rIns="91440" bIns="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4C5034"/>
                </a:solidFill>
                <a:cs typeface="+mn-ea"/>
                <a:sym typeface="+mn-lt"/>
              </a:rPr>
              <a:t>小罐茶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65835" y="-1315720"/>
            <a:ext cx="10183875" cy="7200000"/>
          </a:xfrm>
          <a:prstGeom prst="rect">
            <a:avLst/>
          </a:prstGeom>
        </p:spPr>
      </p:pic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493711" y="2956176"/>
            <a:ext cx="57994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林语堂先生说：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春天要做的三件事，踏青、赏花、喝龙井茶。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鲁迅先生说：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cs typeface="+mn-ea"/>
                <a:sym typeface="+mn-lt"/>
              </a:rPr>
              <a:t>有好茶喝，会喝好茶，是一种清福。</a:t>
            </a: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fontAlgn="auto">
              <a:lnSpc>
                <a:spcPct val="150000"/>
              </a:lnSpc>
            </a:pPr>
            <a:endParaRPr lang="en-US" altLang="zh-CN" sz="1400" dirty="0">
              <a:solidFill>
                <a:schemeClr val="bg1"/>
              </a:solidFill>
              <a:cs typeface="+mn-ea"/>
              <a:sym typeface="+mn-lt"/>
            </a:endParaRPr>
          </a:p>
          <a:p>
            <a:pPr indent="0" fontAlgn="auto">
              <a:lnSpc>
                <a:spcPct val="150000"/>
              </a:lnSpc>
            </a:pPr>
            <a:r>
              <a:rPr lang="zh-CN" altLang="en-US" sz="1400" dirty="0">
                <a:solidFill>
                  <a:srgbClr val="4C5034"/>
                </a:solidFill>
                <a:cs typeface="+mn-ea"/>
                <a:sym typeface="+mn-lt"/>
              </a:rPr>
              <a:t>春天快乐，一起喝茶去！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5400000">
            <a:off x="1840761" y="-2159737"/>
            <a:ext cx="5462478" cy="91439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2412262"/>
            <a:ext cx="4388478" cy="2512520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0487" y="135485"/>
            <a:ext cx="4463513" cy="2276777"/>
          </a:xfrm>
          <a:prstGeom prst="rect">
            <a:avLst/>
          </a:prstGeom>
        </p:spPr>
      </p:pic>
      <p:sp>
        <p:nvSpPr>
          <p:cNvPr id="39" name="文本框 170"/>
          <p:cNvSpPr txBox="1"/>
          <p:nvPr/>
        </p:nvSpPr>
        <p:spPr>
          <a:xfrm>
            <a:off x="5201580" y="2796972"/>
            <a:ext cx="25027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dirty="0">
                <a:solidFill>
                  <a:srgbClr val="152C06"/>
                </a:solidFill>
                <a:cs typeface="+mn-ea"/>
                <a:sym typeface="+mn-lt"/>
              </a:rPr>
              <a:t>春天特别计划</a:t>
            </a:r>
            <a:endParaRPr lang="en-US" altLang="zh-CN" sz="3000" dirty="0">
              <a:solidFill>
                <a:srgbClr val="152C06"/>
              </a:solidFill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rgbClr val="152C06"/>
                </a:solidFill>
                <a:cs typeface="+mn-ea"/>
                <a:sym typeface="+mn-lt"/>
              </a:rPr>
              <a:t>共赴好时光</a:t>
            </a:r>
          </a:p>
        </p:txBody>
      </p:sp>
      <p:sp>
        <p:nvSpPr>
          <p:cNvPr id="40" name="文本框 263"/>
          <p:cNvSpPr txBox="1"/>
          <p:nvPr/>
        </p:nvSpPr>
        <p:spPr>
          <a:xfrm>
            <a:off x="5217339" y="3832349"/>
            <a:ext cx="222069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 i="1" dirty="0">
                <a:solidFill>
                  <a:srgbClr val="808000"/>
                </a:solidFill>
                <a:cs typeface="+mn-ea"/>
                <a:sym typeface="+mn-lt"/>
              </a:rPr>
              <a:t>2023 Spring</a:t>
            </a:r>
          </a:p>
        </p:txBody>
      </p:sp>
      <p:grpSp>
        <p:nvGrpSpPr>
          <p:cNvPr id="42" name="组合 41"/>
          <p:cNvGrpSpPr/>
          <p:nvPr/>
        </p:nvGrpSpPr>
        <p:grpSpPr>
          <a:xfrm>
            <a:off x="5048976" y="2794926"/>
            <a:ext cx="45719" cy="1476450"/>
            <a:chOff x="647854" y="1105913"/>
            <a:chExt cx="45719" cy="1476450"/>
          </a:xfrm>
          <a:solidFill>
            <a:srgbClr val="808000"/>
          </a:solidFill>
        </p:grpSpPr>
        <p:cxnSp>
          <p:nvCxnSpPr>
            <p:cNvPr id="43" name="直接连接符 42"/>
            <p:cNvCxnSpPr/>
            <p:nvPr/>
          </p:nvCxnSpPr>
          <p:spPr>
            <a:xfrm>
              <a:off x="668498" y="1424580"/>
              <a:ext cx="0" cy="1157783"/>
            </a:xfrm>
            <a:prstGeom prst="line">
              <a:avLst/>
            </a:prstGeom>
            <a:grpFill/>
            <a:ln>
              <a:solidFill>
                <a:srgbClr val="808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矩形 43"/>
            <p:cNvSpPr/>
            <p:nvPr/>
          </p:nvSpPr>
          <p:spPr>
            <a:xfrm>
              <a:off x="647854" y="1105913"/>
              <a:ext cx="45719" cy="419530"/>
            </a:xfrm>
            <a:prstGeom prst="rect">
              <a:avLst/>
            </a:prstGeom>
            <a:grpFill/>
            <a:ln>
              <a:solidFill>
                <a:srgbClr val="8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PP_MARK_KEY" val="2ede4ce2-b157-4d3f-98b5-ac6a9eeb7649"/>
  <p:tag name="COMMONDATA" val="eyJoZGlkIjoiZWNmMWUyNzZkMDVhOTIzYzAwYzM5YTA3NjRkODQ4OGUifQ=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更多方案请添加社长微信：fanganshe18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4nbkkoy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4A4E36">
            <a:alpha val="63000"/>
          </a:srgbClr>
        </a:solidFill>
        <a:ln>
          <a:noFill/>
        </a:ln>
      </a:spPr>
      <a:bodyPr rtlCol="0" anchor="ctr"/>
      <a:lstStyle>
        <a:defPPr algn="ctr">
          <a:defRPr lang="zh-CN" altLang="en-US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2014</Words>
  <Application>Microsoft Office PowerPoint</Application>
  <PresentationFormat>全屏显示(16:9)</PresentationFormat>
  <Paragraphs>172</Paragraphs>
  <Slides>46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50" baseType="lpstr">
      <vt:lpstr>Gill Sans</vt:lpstr>
      <vt:lpstr>Arial</vt:lpstr>
      <vt:lpstr>Calibri</vt:lpstr>
      <vt:lpstr>更多方案请添加社长微信：fanganshe18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2023-03-27T05:25:03Z</dcterms:created>
  <dcterms:modified xsi:type="dcterms:W3CDTF">2023-03-27T05:25:11Z</dcterms:modified>
</cp:coreProperties>
</file>