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7" r:id="rId2"/>
  </p:sldMasterIdLst>
  <p:notesMasterIdLst>
    <p:notesMasterId r:id="rId108"/>
  </p:notesMasterIdLst>
  <p:handoutMasterIdLst>
    <p:handoutMasterId r:id="rId109"/>
  </p:handoutMasterIdLst>
  <p:sldIdLst>
    <p:sldId id="442" r:id="rId3"/>
    <p:sldId id="446" r:id="rId4"/>
    <p:sldId id="448" r:id="rId5"/>
    <p:sldId id="449" r:id="rId6"/>
    <p:sldId id="447" r:id="rId7"/>
    <p:sldId id="524" r:id="rId8"/>
    <p:sldId id="525" r:id="rId9"/>
    <p:sldId id="861" r:id="rId10"/>
    <p:sldId id="455" r:id="rId11"/>
    <p:sldId id="453" r:id="rId12"/>
    <p:sldId id="466" r:id="rId13"/>
    <p:sldId id="460" r:id="rId14"/>
    <p:sldId id="462" r:id="rId15"/>
    <p:sldId id="468" r:id="rId16"/>
    <p:sldId id="481" r:id="rId17"/>
    <p:sldId id="457" r:id="rId18"/>
    <p:sldId id="470" r:id="rId19"/>
    <p:sldId id="469" r:id="rId20"/>
    <p:sldId id="473" r:id="rId21"/>
    <p:sldId id="471" r:id="rId22"/>
    <p:sldId id="566" r:id="rId23"/>
    <p:sldId id="474" r:id="rId24"/>
    <p:sldId id="962" r:id="rId25"/>
    <p:sldId id="476" r:id="rId26"/>
    <p:sldId id="478" r:id="rId27"/>
    <p:sldId id="500" r:id="rId28"/>
    <p:sldId id="475" r:id="rId29"/>
    <p:sldId id="480" r:id="rId30"/>
    <p:sldId id="501" r:id="rId31"/>
    <p:sldId id="502" r:id="rId32"/>
    <p:sldId id="504" r:id="rId33"/>
    <p:sldId id="506" r:id="rId34"/>
    <p:sldId id="632" r:id="rId35"/>
    <p:sldId id="507" r:id="rId36"/>
    <p:sldId id="503" r:id="rId37"/>
    <p:sldId id="533" r:id="rId38"/>
    <p:sldId id="529" r:id="rId39"/>
    <p:sldId id="532" r:id="rId40"/>
    <p:sldId id="655" r:id="rId41"/>
    <p:sldId id="654" r:id="rId42"/>
    <p:sldId id="515" r:id="rId43"/>
    <p:sldId id="514" r:id="rId44"/>
    <p:sldId id="516" r:id="rId45"/>
    <p:sldId id="517" r:id="rId46"/>
    <p:sldId id="543" r:id="rId47"/>
    <p:sldId id="544" r:id="rId48"/>
    <p:sldId id="660" r:id="rId49"/>
    <p:sldId id="661" r:id="rId50"/>
    <p:sldId id="512" r:id="rId51"/>
    <p:sldId id="964" r:id="rId52"/>
    <p:sldId id="965" r:id="rId53"/>
    <p:sldId id="963" r:id="rId54"/>
    <p:sldId id="509" r:id="rId55"/>
    <p:sldId id="510" r:id="rId56"/>
    <p:sldId id="560" r:id="rId57"/>
    <p:sldId id="562" r:id="rId58"/>
    <p:sldId id="563" r:id="rId59"/>
    <p:sldId id="565" r:id="rId60"/>
    <p:sldId id="966" r:id="rId61"/>
    <p:sldId id="968" r:id="rId62"/>
    <p:sldId id="967" r:id="rId63"/>
    <p:sldId id="550" r:id="rId64"/>
    <p:sldId id="552" r:id="rId65"/>
    <p:sldId id="574" r:id="rId66"/>
    <p:sldId id="575" r:id="rId67"/>
    <p:sldId id="572" r:id="rId68"/>
    <p:sldId id="578" r:id="rId69"/>
    <p:sldId id="577" r:id="rId70"/>
    <p:sldId id="970" r:id="rId71"/>
    <p:sldId id="971" r:id="rId72"/>
    <p:sldId id="969" r:id="rId73"/>
    <p:sldId id="555" r:id="rId74"/>
    <p:sldId id="556" r:id="rId75"/>
    <p:sldId id="584" r:id="rId76"/>
    <p:sldId id="585" r:id="rId77"/>
    <p:sldId id="586" r:id="rId78"/>
    <p:sldId id="613" r:id="rId79"/>
    <p:sldId id="671" r:id="rId80"/>
    <p:sldId id="667" r:id="rId81"/>
    <p:sldId id="559" r:id="rId82"/>
    <p:sldId id="621" r:id="rId83"/>
    <p:sldId id="615" r:id="rId84"/>
    <p:sldId id="663" r:id="rId85"/>
    <p:sldId id="662" r:id="rId86"/>
    <p:sldId id="665" r:id="rId87"/>
    <p:sldId id="623" r:id="rId88"/>
    <p:sldId id="624" r:id="rId89"/>
    <p:sldId id="666" r:id="rId90"/>
    <p:sldId id="625" r:id="rId91"/>
    <p:sldId id="626" r:id="rId92"/>
    <p:sldId id="627" r:id="rId93"/>
    <p:sldId id="616" r:id="rId94"/>
    <p:sldId id="629" r:id="rId95"/>
    <p:sldId id="628" r:id="rId96"/>
    <p:sldId id="643" r:id="rId97"/>
    <p:sldId id="639" r:id="rId98"/>
    <p:sldId id="642" r:id="rId99"/>
    <p:sldId id="975" r:id="rId100"/>
    <p:sldId id="644" r:id="rId101"/>
    <p:sldId id="648" r:id="rId102"/>
    <p:sldId id="650" r:id="rId103"/>
    <p:sldId id="645" r:id="rId104"/>
    <p:sldId id="725" r:id="rId105"/>
    <p:sldId id="651" r:id="rId106"/>
    <p:sldId id="417" r:id="rId107"/>
  </p:sldIdLst>
  <p:sldSz cx="12192000" cy="6858000"/>
  <p:notesSz cx="6858000" cy="9144000"/>
  <p:custDataLst>
    <p:tags r:id="rId1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9" userDrawn="1">
          <p15:clr>
            <a:srgbClr val="A4A3A4"/>
          </p15:clr>
        </p15:guide>
        <p15:guide id="2" pos="38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472C4"/>
    <a:srgbClr val="1B88D3"/>
    <a:srgbClr val="FF9704"/>
    <a:srgbClr val="DB0000"/>
    <a:srgbClr val="EDEDEE"/>
    <a:srgbClr val="4271B2"/>
    <a:srgbClr val="6793D5"/>
    <a:srgbClr val="5483CA"/>
    <a:srgbClr val="4E80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6314" autoAdjust="0"/>
  </p:normalViewPr>
  <p:slideViewPr>
    <p:cSldViewPr snapToGrid="0" showGuides="1">
      <p:cViewPr varScale="1">
        <p:scale>
          <a:sx n="109" d="100"/>
          <a:sy n="109" d="100"/>
        </p:scale>
        <p:origin x="612" y="102"/>
      </p:cViewPr>
      <p:guideLst>
        <p:guide orient="horz" pos="2199"/>
        <p:guide pos="3832"/>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ags" Target="tags/tag1.xml"/><Relationship Id="rId115"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handoutMaster" Target="handoutMasters/handout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2023/7/26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B2E4C-0070-47C5-825D-1B4A568F26C0}" type="datetimeFigureOut">
              <a:rPr lang="zh-CN" altLang="en-US" smtClean="0"/>
              <a:t>2023/7/26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CFEF6E-AA88-4EFA-B2EE-922C92261B1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E5DA0A-266F-4E18-B1FD-A540A8B26D00}" type="slidenum">
              <a:rPr lang="zh-CN" altLang="en-US" smtClean="0"/>
              <a:t>13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3894B0-CFDA-4883-BF25-FD63E7A55BA7}" type="slidenum">
              <a:rPr lang="zh-CN" altLang="en-US" smtClean="0"/>
              <a:t>‹#›</a:t>
            </a:fld>
            <a:endParaRPr lang="zh-CN" altLang="en-US"/>
          </a:p>
        </p:txBody>
      </p:sp>
      <p:sp>
        <p:nvSpPr>
          <p:cNvPr id="5" name="等腰三角形 4"/>
          <p:cNvSpPr/>
          <p:nvPr userDrawn="1"/>
        </p:nvSpPr>
        <p:spPr>
          <a:xfrm rot="16200000" flipV="1">
            <a:off x="-2251" y="2251"/>
            <a:ext cx="303966" cy="299463"/>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nvGrpSpPr>
        <p:grpSpPr>
          <a:xfrm>
            <a:off x="6410726" y="5991600"/>
            <a:ext cx="6281938" cy="1197049"/>
            <a:chOff x="9906723" y="6148911"/>
            <a:chExt cx="2178331" cy="415090"/>
          </a:xfrm>
        </p:grpSpPr>
        <p:sp>
          <p:nvSpPr>
            <p:cNvPr id="7" name="平行四边形 6"/>
            <p:cNvSpPr/>
            <p:nvPr/>
          </p:nvSpPr>
          <p:spPr>
            <a:xfrm rot="21200937">
              <a:off x="11279065" y="6148911"/>
              <a:ext cx="805989" cy="187646"/>
            </a:xfrm>
            <a:prstGeom prst="parallelogram">
              <a:avLst>
                <a:gd name="adj" fmla="val 88061"/>
              </a:avLst>
            </a:prstGeom>
            <a:gradFill flip="none" rotWithShape="1">
              <a:gsLst>
                <a:gs pos="100000">
                  <a:srgbClr val="4472C4">
                    <a:alpha val="0"/>
                  </a:srgbClr>
                </a:gs>
                <a:gs pos="0">
                  <a:srgbClr val="4472C4">
                    <a:alpha val="58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优设标题黑" panose="00000500000000000000" pitchFamily="2" charset="-122"/>
                <a:ea typeface="优设标题黑" panose="00000500000000000000" pitchFamily="2" charset="-122"/>
              </a:endParaRPr>
            </a:p>
          </p:txBody>
        </p:sp>
        <p:sp>
          <p:nvSpPr>
            <p:cNvPr id="8" name="平行四边形 7"/>
            <p:cNvSpPr/>
            <p:nvPr/>
          </p:nvSpPr>
          <p:spPr>
            <a:xfrm rot="21200937">
              <a:off x="9906723" y="6376355"/>
              <a:ext cx="1904227" cy="187646"/>
            </a:xfrm>
            <a:prstGeom prst="parallelogram">
              <a:avLst>
                <a:gd name="adj" fmla="val 88061"/>
              </a:avLst>
            </a:prstGeom>
            <a:gradFill flip="none" rotWithShape="1">
              <a:gsLst>
                <a:gs pos="100000">
                  <a:srgbClr val="4472C4">
                    <a:alpha val="0"/>
                  </a:srgbClr>
                </a:gs>
                <a:gs pos="15000">
                  <a:srgbClr val="4472C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优设标题黑" panose="00000500000000000000" pitchFamily="2" charset="-122"/>
                <a:ea typeface="优设标题黑" panose="00000500000000000000" pitchFamily="2" charset="-122"/>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3894B0-CFDA-4883-BF25-FD63E7A55BA7}"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椭圆 1"/>
          <p:cNvSpPr/>
          <p:nvPr userDrawn="1"/>
        </p:nvSpPr>
        <p:spPr>
          <a:xfrm>
            <a:off x="145551" y="138293"/>
            <a:ext cx="689021" cy="689021"/>
          </a:xfrm>
          <a:prstGeom prst="ellipse">
            <a:avLst/>
          </a:prstGeom>
          <a:solidFill>
            <a:schemeClr val="bg1"/>
          </a:solidFill>
          <a:ln>
            <a:noFill/>
          </a:ln>
          <a:effectLst>
            <a:outerShdw blurRad="2794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0" y="0"/>
            <a:ext cx="12192000" cy="6858000"/>
          </a:xfrm>
        </p:spPr>
        <p:txBody>
          <a:bodyPr/>
          <a:lstStyle/>
          <a:p>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768626" y="1376963"/>
            <a:ext cx="4664765" cy="4104074"/>
          </a:xfrm>
          <a:custGeom>
            <a:avLst/>
            <a:gdLst>
              <a:gd name="connsiteX0" fmla="*/ 0 w 4664765"/>
              <a:gd name="connsiteY0" fmla="*/ 3327067 h 4104074"/>
              <a:gd name="connsiteX1" fmla="*/ 4374666 w 4664765"/>
              <a:gd name="connsiteY1" fmla="*/ 3327067 h 4104074"/>
              <a:gd name="connsiteX2" fmla="*/ 4374666 w 4664765"/>
              <a:gd name="connsiteY2" fmla="*/ 4104074 h 4104074"/>
              <a:gd name="connsiteX3" fmla="*/ 0 w 4664765"/>
              <a:gd name="connsiteY3" fmla="*/ 4104074 h 4104074"/>
              <a:gd name="connsiteX4" fmla="*/ 290099 w 4664765"/>
              <a:gd name="connsiteY4" fmla="*/ 2490042 h 4104074"/>
              <a:gd name="connsiteX5" fmla="*/ 4664765 w 4664765"/>
              <a:gd name="connsiteY5" fmla="*/ 2490042 h 4104074"/>
              <a:gd name="connsiteX6" fmla="*/ 4664765 w 4664765"/>
              <a:gd name="connsiteY6" fmla="*/ 3267049 h 4104074"/>
              <a:gd name="connsiteX7" fmla="*/ 290099 w 4664765"/>
              <a:gd name="connsiteY7" fmla="*/ 3267049 h 4104074"/>
              <a:gd name="connsiteX8" fmla="*/ 0 w 4664765"/>
              <a:gd name="connsiteY8" fmla="*/ 1660028 h 4104074"/>
              <a:gd name="connsiteX9" fmla="*/ 4374666 w 4664765"/>
              <a:gd name="connsiteY9" fmla="*/ 1660028 h 4104074"/>
              <a:gd name="connsiteX10" fmla="*/ 4374666 w 4664765"/>
              <a:gd name="connsiteY10" fmla="*/ 2437035 h 4104074"/>
              <a:gd name="connsiteX11" fmla="*/ 0 w 4664765"/>
              <a:gd name="connsiteY11" fmla="*/ 2437035 h 4104074"/>
              <a:gd name="connsiteX12" fmla="*/ 290099 w 4664765"/>
              <a:gd name="connsiteY12" fmla="*/ 830014 h 4104074"/>
              <a:gd name="connsiteX13" fmla="*/ 4664765 w 4664765"/>
              <a:gd name="connsiteY13" fmla="*/ 830014 h 4104074"/>
              <a:gd name="connsiteX14" fmla="*/ 4664765 w 4664765"/>
              <a:gd name="connsiteY14" fmla="*/ 1607021 h 4104074"/>
              <a:gd name="connsiteX15" fmla="*/ 290099 w 4664765"/>
              <a:gd name="connsiteY15" fmla="*/ 1607021 h 4104074"/>
              <a:gd name="connsiteX16" fmla="*/ 150851 w 4664765"/>
              <a:gd name="connsiteY16" fmla="*/ 0 h 4104074"/>
              <a:gd name="connsiteX17" fmla="*/ 4525517 w 4664765"/>
              <a:gd name="connsiteY17" fmla="*/ 0 h 4104074"/>
              <a:gd name="connsiteX18" fmla="*/ 4525517 w 4664765"/>
              <a:gd name="connsiteY18" fmla="*/ 777007 h 4104074"/>
              <a:gd name="connsiteX19" fmla="*/ 150851 w 4664765"/>
              <a:gd name="connsiteY19" fmla="*/ 777007 h 410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64765" h="4104074">
                <a:moveTo>
                  <a:pt x="0" y="3327067"/>
                </a:moveTo>
                <a:lnTo>
                  <a:pt x="4374666" y="3327067"/>
                </a:lnTo>
                <a:lnTo>
                  <a:pt x="4374666" y="4104074"/>
                </a:lnTo>
                <a:lnTo>
                  <a:pt x="0" y="4104074"/>
                </a:lnTo>
                <a:close/>
                <a:moveTo>
                  <a:pt x="290099" y="2490042"/>
                </a:moveTo>
                <a:lnTo>
                  <a:pt x="4664765" y="2490042"/>
                </a:lnTo>
                <a:lnTo>
                  <a:pt x="4664765" y="3267049"/>
                </a:lnTo>
                <a:lnTo>
                  <a:pt x="290099" y="3267049"/>
                </a:lnTo>
                <a:close/>
                <a:moveTo>
                  <a:pt x="0" y="1660028"/>
                </a:moveTo>
                <a:lnTo>
                  <a:pt x="4374666" y="1660028"/>
                </a:lnTo>
                <a:lnTo>
                  <a:pt x="4374666" y="2437035"/>
                </a:lnTo>
                <a:lnTo>
                  <a:pt x="0" y="2437035"/>
                </a:lnTo>
                <a:close/>
                <a:moveTo>
                  <a:pt x="290099" y="830014"/>
                </a:moveTo>
                <a:lnTo>
                  <a:pt x="4664765" y="830014"/>
                </a:lnTo>
                <a:lnTo>
                  <a:pt x="4664765" y="1607021"/>
                </a:lnTo>
                <a:lnTo>
                  <a:pt x="290099" y="1607021"/>
                </a:lnTo>
                <a:close/>
                <a:moveTo>
                  <a:pt x="150851" y="0"/>
                </a:moveTo>
                <a:lnTo>
                  <a:pt x="4525517" y="0"/>
                </a:lnTo>
                <a:lnTo>
                  <a:pt x="4525517" y="777007"/>
                </a:lnTo>
                <a:lnTo>
                  <a:pt x="150851" y="777007"/>
                </a:lnTo>
                <a:close/>
              </a:path>
            </a:pathLst>
          </a:custGeom>
        </p:spPr>
        <p:txBody>
          <a:bodyPr wrap="square">
            <a:noAutofit/>
          </a:body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a:solidFill>
            <a:schemeClr val="bg1">
              <a:lumMod val="95000"/>
            </a:schemeClr>
          </a:solidFill>
        </p:spPr>
        <p:txBody>
          <a:bodyPr wrap="square">
            <a:noAutofit/>
          </a:bodyPr>
          <a:lstStyle/>
          <a:p>
            <a:endParaRPr lang="en-US"/>
          </a:p>
        </p:txBody>
      </p:sp>
      <p:sp>
        <p:nvSpPr>
          <p:cNvPr id="2" name="灯片编号占位符 1"/>
          <p:cNvSpPr>
            <a:spLocks noGrp="1"/>
          </p:cNvSpPr>
          <p:nvPr>
            <p:ph type="sldNum" sz="quarter" idx="11"/>
          </p:nvPr>
        </p:nvSpPr>
        <p:spPr/>
        <p:txBody>
          <a:bodyPr/>
          <a:lstStyle/>
          <a:p>
            <a:fld id="{3A4A8636-8D6E-4F37-80AC-CC28BB853661}" type="slidenum">
              <a:rPr lang="zh-CN" altLang="en-US" smtClean="0"/>
              <a:t>‹#›</a:t>
            </a:fld>
            <a:endParaRPr lang="zh-CN" alt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t>2023/7/26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t>2023/7/26</a:t>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t>‹#›</a:t>
            </a:fld>
            <a:endParaRPr lang="zh-CN" altLang="en-US">
              <a:solidFill>
                <a:prstClr val="black"/>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E1E3B-4889-452A-A628-BD62FA40F833}" type="datetimeFigureOut">
              <a:rPr lang="zh-CN" altLang="en-US" smtClean="0"/>
              <a:t>2023/7/26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3894B0-CFDA-4883-BF25-FD63E7A55BA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21.jpeg"/><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6.jpeg"/><Relationship Id="rId4" Type="http://schemas.openxmlformats.org/officeDocument/2006/relationships/image" Target="../media/image25.jpeg"/><Relationship Id="rId9"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6.jpeg"/><Relationship Id="rId5" Type="http://schemas.openxmlformats.org/officeDocument/2006/relationships/image" Target="../media/image34.jpeg"/><Relationship Id="rId10" Type="http://schemas.openxmlformats.org/officeDocument/2006/relationships/image" Target="../media/image13.jpeg"/><Relationship Id="rId4" Type="http://schemas.openxmlformats.org/officeDocument/2006/relationships/image" Target="../media/image33.jpeg"/><Relationship Id="rId9"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jpeg"/><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6.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68.jpeg"/><Relationship Id="rId4" Type="http://schemas.openxmlformats.org/officeDocument/2006/relationships/image" Target="../media/image67.jpeg"/></Relationships>
</file>

<file path=ppt/slides/_rels/slide6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file:///C:\Users\Administrator\AppData\Local\Temp\wps\INetCache\f888bcb561e28375850117455db7732c" TargetMode="External"/><Relationship Id="rId7" Type="http://schemas.openxmlformats.org/officeDocument/2006/relationships/image" Target="../media/image6.jpe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77.png"/><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7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file:///C:\Users\Administrator\AppData\Local\Temp\wps\INetCache\02677737ef7d1e3434d702604b895cef" TargetMode="External"/><Relationship Id="rId2" Type="http://schemas.openxmlformats.org/officeDocument/2006/relationships/image" Target="../media/image84.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85.jpeg"/></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6.jpeg"/></Relationships>
</file>

<file path=ppt/slides/_rels/slide7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90.jpeg"/></Relationships>
</file>

<file path=ppt/slides/_rels/slide8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94.jpeg"/><Relationship Id="rId4" Type="http://schemas.openxmlformats.org/officeDocument/2006/relationships/image" Target="../media/image93.jpeg"/></Relationships>
</file>

<file path=ppt/slides/_rels/slide8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110.jpe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image" Target="../media/image6.jpe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6.jpeg"/></Relationships>
</file>

<file path=ppt/slides/_rels/slide9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9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9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04.jpeg"/><Relationship Id="rId4" Type="http://schemas.openxmlformats.org/officeDocument/2006/relationships/image" Target="../media/image120.jpeg"/></Relationships>
</file>

<file path=ppt/slides/_rels/slide10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0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lum bright="-12000" contrast="6000"/>
          </a:blip>
          <a:stretch>
            <a:fillRect/>
          </a:stretch>
        </p:blipFill>
        <p:spPr>
          <a:xfrm>
            <a:off x="-1905" y="-16510"/>
            <a:ext cx="12190095" cy="6874510"/>
          </a:xfrm>
          <a:prstGeom prst="rect">
            <a:avLst/>
          </a:prstGeom>
        </p:spPr>
      </p:pic>
      <p:sp>
        <p:nvSpPr>
          <p:cNvPr id="6" name="矩形 5"/>
          <p:cNvSpPr/>
          <p:nvPr/>
        </p:nvSpPr>
        <p:spPr>
          <a:xfrm>
            <a:off x="26035" y="-28575"/>
            <a:ext cx="12178030" cy="6871335"/>
          </a:xfrm>
          <a:prstGeom prst="rect">
            <a:avLst/>
          </a:prstGeom>
          <a:solidFill>
            <a:schemeClr val="bg1">
              <a:lumMod val="50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74171" y="-13826"/>
            <a:ext cx="7000875" cy="2720288"/>
          </a:xfrm>
          <a:custGeom>
            <a:avLst/>
            <a:gdLst>
              <a:gd name="connsiteX0" fmla="*/ 0 w 1886858"/>
              <a:gd name="connsiteY0" fmla="*/ 0 h 405713"/>
              <a:gd name="connsiteX1" fmla="*/ 1886858 w 1886858"/>
              <a:gd name="connsiteY1" fmla="*/ 0 h 405713"/>
              <a:gd name="connsiteX2" fmla="*/ 1886858 w 1886858"/>
              <a:gd name="connsiteY2" fmla="*/ 405713 h 405713"/>
              <a:gd name="connsiteX3" fmla="*/ 0 w 1886858"/>
              <a:gd name="connsiteY3" fmla="*/ 405713 h 405713"/>
              <a:gd name="connsiteX4" fmla="*/ 0 w 1886858"/>
              <a:gd name="connsiteY4" fmla="*/ 0 h 405713"/>
              <a:gd name="connsiteX0-1" fmla="*/ 0 w 6735083"/>
              <a:gd name="connsiteY0-2" fmla="*/ 0 h 1882088"/>
              <a:gd name="connsiteX1-3" fmla="*/ 1886858 w 6735083"/>
              <a:gd name="connsiteY1-4" fmla="*/ 0 h 1882088"/>
              <a:gd name="connsiteX2-5" fmla="*/ 6735083 w 6735083"/>
              <a:gd name="connsiteY2-6" fmla="*/ 1882088 h 1882088"/>
              <a:gd name="connsiteX3-7" fmla="*/ 0 w 6735083"/>
              <a:gd name="connsiteY3-8" fmla="*/ 405713 h 1882088"/>
              <a:gd name="connsiteX4-9" fmla="*/ 0 w 6735083"/>
              <a:gd name="connsiteY4-10" fmla="*/ 0 h 1882088"/>
              <a:gd name="connsiteX0-11" fmla="*/ 0 w 7000875"/>
              <a:gd name="connsiteY0-12" fmla="*/ 0 h 2720288"/>
              <a:gd name="connsiteX1-13" fmla="*/ 1886858 w 7000875"/>
              <a:gd name="connsiteY1-14" fmla="*/ 0 h 2720288"/>
              <a:gd name="connsiteX2-15" fmla="*/ 6735083 w 7000875"/>
              <a:gd name="connsiteY2-16" fmla="*/ 1882088 h 2720288"/>
              <a:gd name="connsiteX3-17" fmla="*/ 7000875 w 7000875"/>
              <a:gd name="connsiteY3-18" fmla="*/ 2720288 h 2720288"/>
              <a:gd name="connsiteX4-19" fmla="*/ 0 w 7000875"/>
              <a:gd name="connsiteY4-20" fmla="*/ 0 h 27202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00875" h="2720288">
                <a:moveTo>
                  <a:pt x="0" y="0"/>
                </a:moveTo>
                <a:lnTo>
                  <a:pt x="1886858" y="0"/>
                </a:lnTo>
                <a:lnTo>
                  <a:pt x="6735083" y="1882088"/>
                </a:lnTo>
                <a:lnTo>
                  <a:pt x="7000875" y="2720288"/>
                </a:lnTo>
                <a:lnTo>
                  <a:pt x="0" y="0"/>
                </a:lnTo>
                <a:close/>
              </a:path>
            </a:pathLst>
          </a:custGeom>
          <a:gradFill>
            <a:gsLst>
              <a:gs pos="45000">
                <a:srgbClr val="4370C1"/>
              </a:gs>
              <a:gs pos="84000">
                <a:srgbClr val="189CF0">
                  <a:alpha val="20000"/>
                  <a:lumMod val="96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1905" y="901364"/>
            <a:ext cx="12192000" cy="5406894"/>
          </a:xfrm>
          <a:custGeom>
            <a:avLst/>
            <a:gdLst>
              <a:gd name="connsiteX0" fmla="*/ 0 w 12192000"/>
              <a:gd name="connsiteY0" fmla="*/ 0 h 5406894"/>
              <a:gd name="connsiteX1" fmla="*/ 12192000 w 12192000"/>
              <a:gd name="connsiteY1" fmla="*/ 4860636 h 5406894"/>
              <a:gd name="connsiteX2" fmla="*/ 12192000 w 12192000"/>
              <a:gd name="connsiteY2" fmla="*/ 5406894 h 5406894"/>
              <a:gd name="connsiteX3" fmla="*/ 0 w 12192000"/>
              <a:gd name="connsiteY3" fmla="*/ 546258 h 5406894"/>
            </a:gdLst>
            <a:ahLst/>
            <a:cxnLst>
              <a:cxn ang="0">
                <a:pos x="connsiteX0" y="connsiteY0"/>
              </a:cxn>
              <a:cxn ang="0">
                <a:pos x="connsiteX1" y="connsiteY1"/>
              </a:cxn>
              <a:cxn ang="0">
                <a:pos x="connsiteX2" y="connsiteY2"/>
              </a:cxn>
              <a:cxn ang="0">
                <a:pos x="connsiteX3" y="connsiteY3"/>
              </a:cxn>
            </a:cxnLst>
            <a:rect l="l" t="t" r="r" b="b"/>
            <a:pathLst>
              <a:path w="12192000" h="5406894">
                <a:moveTo>
                  <a:pt x="0" y="0"/>
                </a:moveTo>
                <a:lnTo>
                  <a:pt x="12192000" y="4860636"/>
                </a:lnTo>
                <a:lnTo>
                  <a:pt x="12192000" y="5406894"/>
                </a:lnTo>
                <a:lnTo>
                  <a:pt x="0" y="546258"/>
                </a:lnTo>
                <a:close/>
              </a:path>
            </a:pathLst>
          </a:custGeom>
          <a:gradFill>
            <a:gsLst>
              <a:gs pos="28000">
                <a:srgbClr val="4370C1"/>
              </a:gs>
              <a:gs pos="80000">
                <a:srgbClr val="2094E7">
                  <a:alpha val="76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0" y="1433108"/>
            <a:ext cx="12192000" cy="5424892"/>
          </a:xfrm>
          <a:custGeom>
            <a:avLst/>
            <a:gdLst>
              <a:gd name="connsiteX0" fmla="*/ 0 w 12192000"/>
              <a:gd name="connsiteY0" fmla="*/ 0 h 5424892"/>
              <a:gd name="connsiteX1" fmla="*/ 12192000 w 12192000"/>
              <a:gd name="connsiteY1" fmla="*/ 4860636 h 5424892"/>
              <a:gd name="connsiteX2" fmla="*/ 12192000 w 12192000"/>
              <a:gd name="connsiteY2" fmla="*/ 5424892 h 5424892"/>
              <a:gd name="connsiteX3" fmla="*/ 12191999 w 12192000"/>
              <a:gd name="connsiteY3" fmla="*/ 5424892 h 5424892"/>
              <a:gd name="connsiteX4" fmla="*/ 0 w 12192000"/>
              <a:gd name="connsiteY4" fmla="*/ 5424892 h 5424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424892">
                <a:moveTo>
                  <a:pt x="0" y="0"/>
                </a:moveTo>
                <a:lnTo>
                  <a:pt x="12192000" y="4860636"/>
                </a:lnTo>
                <a:lnTo>
                  <a:pt x="12192000" y="5424892"/>
                </a:lnTo>
                <a:lnTo>
                  <a:pt x="12191999" y="5424892"/>
                </a:lnTo>
                <a:lnTo>
                  <a:pt x="0" y="5424892"/>
                </a:lnTo>
                <a:close/>
              </a:path>
            </a:pathLst>
          </a:custGeom>
          <a:gradFill>
            <a:gsLst>
              <a:gs pos="100000">
                <a:srgbClr val="4472C4">
                  <a:alpha val="75000"/>
                </a:srgbClr>
              </a:gs>
              <a:gs pos="100000">
                <a:schemeClr val="accent5">
                  <a:lumMod val="84000"/>
                  <a:alpha val="0"/>
                  <a:lumOff val="16000"/>
                </a:schemeClr>
              </a:gs>
              <a:gs pos="10000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988300" y="4883150"/>
            <a:ext cx="3359150" cy="1631950"/>
          </a:xfrm>
          <a:custGeom>
            <a:avLst/>
            <a:gdLst>
              <a:gd name="connsiteX0" fmla="*/ 0 w 3378200"/>
              <a:gd name="connsiteY0" fmla="*/ 0 h 1574800"/>
              <a:gd name="connsiteX1" fmla="*/ 3378200 w 3378200"/>
              <a:gd name="connsiteY1" fmla="*/ 0 h 1574800"/>
              <a:gd name="connsiteX2" fmla="*/ 3378200 w 3378200"/>
              <a:gd name="connsiteY2" fmla="*/ 1574800 h 1574800"/>
              <a:gd name="connsiteX3" fmla="*/ 0 w 3378200"/>
              <a:gd name="connsiteY3" fmla="*/ 1574800 h 1574800"/>
              <a:gd name="connsiteX4" fmla="*/ 0 w 3378200"/>
              <a:gd name="connsiteY4" fmla="*/ 0 h 1574800"/>
              <a:gd name="connsiteX0-1" fmla="*/ 0 w 3378200"/>
              <a:gd name="connsiteY0-2" fmla="*/ 0 h 1574800"/>
              <a:gd name="connsiteX1-3" fmla="*/ 2209800 w 3378200"/>
              <a:gd name="connsiteY1-4" fmla="*/ 1301750 h 1574800"/>
              <a:gd name="connsiteX2-5" fmla="*/ 3378200 w 3378200"/>
              <a:gd name="connsiteY2-6" fmla="*/ 1574800 h 1574800"/>
              <a:gd name="connsiteX3-7" fmla="*/ 0 w 3378200"/>
              <a:gd name="connsiteY3-8" fmla="*/ 1574800 h 1574800"/>
              <a:gd name="connsiteX4-9" fmla="*/ 0 w 3378200"/>
              <a:gd name="connsiteY4-10" fmla="*/ 0 h 1574800"/>
              <a:gd name="connsiteX0-11" fmla="*/ 0 w 3378200"/>
              <a:gd name="connsiteY0-12" fmla="*/ 0 h 1574800"/>
              <a:gd name="connsiteX1-13" fmla="*/ 3130550 w 3378200"/>
              <a:gd name="connsiteY1-14" fmla="*/ 1225550 h 1574800"/>
              <a:gd name="connsiteX2-15" fmla="*/ 3378200 w 3378200"/>
              <a:gd name="connsiteY2-16" fmla="*/ 1574800 h 1574800"/>
              <a:gd name="connsiteX3-17" fmla="*/ 0 w 3378200"/>
              <a:gd name="connsiteY3-18" fmla="*/ 1574800 h 1574800"/>
              <a:gd name="connsiteX4-19" fmla="*/ 0 w 3378200"/>
              <a:gd name="connsiteY4-20" fmla="*/ 0 h 1574800"/>
              <a:gd name="connsiteX0-21" fmla="*/ 0 w 3359150"/>
              <a:gd name="connsiteY0-22" fmla="*/ 0 h 1612900"/>
              <a:gd name="connsiteX1-23" fmla="*/ 3130550 w 3359150"/>
              <a:gd name="connsiteY1-24" fmla="*/ 1225550 h 1612900"/>
              <a:gd name="connsiteX2-25" fmla="*/ 3359150 w 3359150"/>
              <a:gd name="connsiteY2-26" fmla="*/ 1612900 h 1612900"/>
              <a:gd name="connsiteX3-27" fmla="*/ 0 w 3359150"/>
              <a:gd name="connsiteY3-28" fmla="*/ 1574800 h 1612900"/>
              <a:gd name="connsiteX4-29" fmla="*/ 0 w 3359150"/>
              <a:gd name="connsiteY4-30" fmla="*/ 0 h 1612900"/>
              <a:gd name="connsiteX0-31" fmla="*/ 0 w 3359150"/>
              <a:gd name="connsiteY0-32" fmla="*/ 0 h 1612900"/>
              <a:gd name="connsiteX1-33" fmla="*/ 3130550 w 3359150"/>
              <a:gd name="connsiteY1-34" fmla="*/ 1225550 h 1612900"/>
              <a:gd name="connsiteX2-35" fmla="*/ 3359150 w 3359150"/>
              <a:gd name="connsiteY2-36" fmla="*/ 1612900 h 1612900"/>
              <a:gd name="connsiteX3-37" fmla="*/ 749300 w 3359150"/>
              <a:gd name="connsiteY3-38" fmla="*/ 781050 h 1612900"/>
              <a:gd name="connsiteX4-39" fmla="*/ 0 w 3359150"/>
              <a:gd name="connsiteY4-40" fmla="*/ 0 h 1612900"/>
              <a:gd name="connsiteX0-41" fmla="*/ 0 w 3359150"/>
              <a:gd name="connsiteY0-42" fmla="*/ 0 h 1612900"/>
              <a:gd name="connsiteX1-43" fmla="*/ 3130550 w 3359150"/>
              <a:gd name="connsiteY1-44" fmla="*/ 1225550 h 1612900"/>
              <a:gd name="connsiteX2-45" fmla="*/ 3359150 w 3359150"/>
              <a:gd name="connsiteY2-46" fmla="*/ 1612900 h 1612900"/>
              <a:gd name="connsiteX3-47" fmla="*/ 184150 w 3359150"/>
              <a:gd name="connsiteY3-48" fmla="*/ 349250 h 1612900"/>
              <a:gd name="connsiteX4-49" fmla="*/ 0 w 3359150"/>
              <a:gd name="connsiteY4-50" fmla="*/ 0 h 1612900"/>
              <a:gd name="connsiteX0-51" fmla="*/ 0 w 3359150"/>
              <a:gd name="connsiteY0-52" fmla="*/ 0 h 1631950"/>
              <a:gd name="connsiteX1-53" fmla="*/ 3130550 w 3359150"/>
              <a:gd name="connsiteY1-54" fmla="*/ 1244600 h 1631950"/>
              <a:gd name="connsiteX2-55" fmla="*/ 3359150 w 3359150"/>
              <a:gd name="connsiteY2-56" fmla="*/ 1631950 h 1631950"/>
              <a:gd name="connsiteX3-57" fmla="*/ 184150 w 3359150"/>
              <a:gd name="connsiteY3-58" fmla="*/ 368300 h 1631950"/>
              <a:gd name="connsiteX4-59" fmla="*/ 0 w 3359150"/>
              <a:gd name="connsiteY4-60" fmla="*/ 0 h 16319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9150" h="1631950">
                <a:moveTo>
                  <a:pt x="0" y="0"/>
                </a:moveTo>
                <a:lnTo>
                  <a:pt x="3130550" y="1244600"/>
                </a:lnTo>
                <a:lnTo>
                  <a:pt x="3359150" y="1631950"/>
                </a:lnTo>
                <a:lnTo>
                  <a:pt x="184150" y="368300"/>
                </a:lnTo>
                <a:lnTo>
                  <a:pt x="0" y="0"/>
                </a:lnTo>
                <a:close/>
              </a:path>
            </a:pathLst>
          </a:cu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4"/>
          <p:cNvSpPr/>
          <p:nvPr/>
        </p:nvSpPr>
        <p:spPr>
          <a:xfrm>
            <a:off x="6907904" y="4170363"/>
            <a:ext cx="1387326" cy="673994"/>
          </a:xfrm>
          <a:custGeom>
            <a:avLst/>
            <a:gdLst>
              <a:gd name="connsiteX0" fmla="*/ 0 w 3378200"/>
              <a:gd name="connsiteY0" fmla="*/ 0 h 1574800"/>
              <a:gd name="connsiteX1" fmla="*/ 3378200 w 3378200"/>
              <a:gd name="connsiteY1" fmla="*/ 0 h 1574800"/>
              <a:gd name="connsiteX2" fmla="*/ 3378200 w 3378200"/>
              <a:gd name="connsiteY2" fmla="*/ 1574800 h 1574800"/>
              <a:gd name="connsiteX3" fmla="*/ 0 w 3378200"/>
              <a:gd name="connsiteY3" fmla="*/ 1574800 h 1574800"/>
              <a:gd name="connsiteX4" fmla="*/ 0 w 3378200"/>
              <a:gd name="connsiteY4" fmla="*/ 0 h 1574800"/>
              <a:gd name="connsiteX0-1" fmla="*/ 0 w 3378200"/>
              <a:gd name="connsiteY0-2" fmla="*/ 0 h 1574800"/>
              <a:gd name="connsiteX1-3" fmla="*/ 2209800 w 3378200"/>
              <a:gd name="connsiteY1-4" fmla="*/ 1301750 h 1574800"/>
              <a:gd name="connsiteX2-5" fmla="*/ 3378200 w 3378200"/>
              <a:gd name="connsiteY2-6" fmla="*/ 1574800 h 1574800"/>
              <a:gd name="connsiteX3-7" fmla="*/ 0 w 3378200"/>
              <a:gd name="connsiteY3-8" fmla="*/ 1574800 h 1574800"/>
              <a:gd name="connsiteX4-9" fmla="*/ 0 w 3378200"/>
              <a:gd name="connsiteY4-10" fmla="*/ 0 h 1574800"/>
              <a:gd name="connsiteX0-11" fmla="*/ 0 w 3378200"/>
              <a:gd name="connsiteY0-12" fmla="*/ 0 h 1574800"/>
              <a:gd name="connsiteX1-13" fmla="*/ 3130550 w 3378200"/>
              <a:gd name="connsiteY1-14" fmla="*/ 1225550 h 1574800"/>
              <a:gd name="connsiteX2-15" fmla="*/ 3378200 w 3378200"/>
              <a:gd name="connsiteY2-16" fmla="*/ 1574800 h 1574800"/>
              <a:gd name="connsiteX3-17" fmla="*/ 0 w 3378200"/>
              <a:gd name="connsiteY3-18" fmla="*/ 1574800 h 1574800"/>
              <a:gd name="connsiteX4-19" fmla="*/ 0 w 3378200"/>
              <a:gd name="connsiteY4-20" fmla="*/ 0 h 1574800"/>
              <a:gd name="connsiteX0-21" fmla="*/ 0 w 3359150"/>
              <a:gd name="connsiteY0-22" fmla="*/ 0 h 1612900"/>
              <a:gd name="connsiteX1-23" fmla="*/ 3130550 w 3359150"/>
              <a:gd name="connsiteY1-24" fmla="*/ 1225550 h 1612900"/>
              <a:gd name="connsiteX2-25" fmla="*/ 3359150 w 3359150"/>
              <a:gd name="connsiteY2-26" fmla="*/ 1612900 h 1612900"/>
              <a:gd name="connsiteX3-27" fmla="*/ 0 w 3359150"/>
              <a:gd name="connsiteY3-28" fmla="*/ 1574800 h 1612900"/>
              <a:gd name="connsiteX4-29" fmla="*/ 0 w 3359150"/>
              <a:gd name="connsiteY4-30" fmla="*/ 0 h 1612900"/>
              <a:gd name="connsiteX0-31" fmla="*/ 0 w 3359150"/>
              <a:gd name="connsiteY0-32" fmla="*/ 0 h 1612900"/>
              <a:gd name="connsiteX1-33" fmla="*/ 3130550 w 3359150"/>
              <a:gd name="connsiteY1-34" fmla="*/ 1225550 h 1612900"/>
              <a:gd name="connsiteX2-35" fmla="*/ 3359150 w 3359150"/>
              <a:gd name="connsiteY2-36" fmla="*/ 1612900 h 1612900"/>
              <a:gd name="connsiteX3-37" fmla="*/ 749300 w 3359150"/>
              <a:gd name="connsiteY3-38" fmla="*/ 781050 h 1612900"/>
              <a:gd name="connsiteX4-39" fmla="*/ 0 w 3359150"/>
              <a:gd name="connsiteY4-40" fmla="*/ 0 h 1612900"/>
              <a:gd name="connsiteX0-41" fmla="*/ 0 w 3359150"/>
              <a:gd name="connsiteY0-42" fmla="*/ 0 h 1612900"/>
              <a:gd name="connsiteX1-43" fmla="*/ 3130550 w 3359150"/>
              <a:gd name="connsiteY1-44" fmla="*/ 1225550 h 1612900"/>
              <a:gd name="connsiteX2-45" fmla="*/ 3359150 w 3359150"/>
              <a:gd name="connsiteY2-46" fmla="*/ 1612900 h 1612900"/>
              <a:gd name="connsiteX3-47" fmla="*/ 184150 w 3359150"/>
              <a:gd name="connsiteY3-48" fmla="*/ 349250 h 1612900"/>
              <a:gd name="connsiteX4-49" fmla="*/ 0 w 3359150"/>
              <a:gd name="connsiteY4-50" fmla="*/ 0 h 1612900"/>
              <a:gd name="connsiteX0-51" fmla="*/ 0 w 3359150"/>
              <a:gd name="connsiteY0-52" fmla="*/ 0 h 1631950"/>
              <a:gd name="connsiteX1-53" fmla="*/ 3130550 w 3359150"/>
              <a:gd name="connsiteY1-54" fmla="*/ 1244600 h 1631950"/>
              <a:gd name="connsiteX2-55" fmla="*/ 3359150 w 3359150"/>
              <a:gd name="connsiteY2-56" fmla="*/ 1631950 h 1631950"/>
              <a:gd name="connsiteX3-57" fmla="*/ 184150 w 3359150"/>
              <a:gd name="connsiteY3-58" fmla="*/ 368300 h 1631950"/>
              <a:gd name="connsiteX4-59" fmla="*/ 0 w 3359150"/>
              <a:gd name="connsiteY4-60" fmla="*/ 0 h 16319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9150" h="1631950">
                <a:moveTo>
                  <a:pt x="0" y="0"/>
                </a:moveTo>
                <a:lnTo>
                  <a:pt x="3130550" y="1244600"/>
                </a:lnTo>
                <a:lnTo>
                  <a:pt x="3359150" y="1631950"/>
                </a:lnTo>
                <a:lnTo>
                  <a:pt x="184150" y="368300"/>
                </a:lnTo>
                <a:lnTo>
                  <a:pt x="0" y="0"/>
                </a:lnTo>
                <a:close/>
              </a:path>
            </a:pathLst>
          </a:cu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4"/>
          <p:cNvSpPr/>
          <p:nvPr/>
        </p:nvSpPr>
        <p:spPr>
          <a:xfrm>
            <a:off x="10198791" y="6446476"/>
            <a:ext cx="988322" cy="480148"/>
          </a:xfrm>
          <a:custGeom>
            <a:avLst/>
            <a:gdLst>
              <a:gd name="connsiteX0" fmla="*/ 0 w 3378200"/>
              <a:gd name="connsiteY0" fmla="*/ 0 h 1574800"/>
              <a:gd name="connsiteX1" fmla="*/ 3378200 w 3378200"/>
              <a:gd name="connsiteY1" fmla="*/ 0 h 1574800"/>
              <a:gd name="connsiteX2" fmla="*/ 3378200 w 3378200"/>
              <a:gd name="connsiteY2" fmla="*/ 1574800 h 1574800"/>
              <a:gd name="connsiteX3" fmla="*/ 0 w 3378200"/>
              <a:gd name="connsiteY3" fmla="*/ 1574800 h 1574800"/>
              <a:gd name="connsiteX4" fmla="*/ 0 w 3378200"/>
              <a:gd name="connsiteY4" fmla="*/ 0 h 1574800"/>
              <a:gd name="connsiteX0-1" fmla="*/ 0 w 3378200"/>
              <a:gd name="connsiteY0-2" fmla="*/ 0 h 1574800"/>
              <a:gd name="connsiteX1-3" fmla="*/ 2209800 w 3378200"/>
              <a:gd name="connsiteY1-4" fmla="*/ 1301750 h 1574800"/>
              <a:gd name="connsiteX2-5" fmla="*/ 3378200 w 3378200"/>
              <a:gd name="connsiteY2-6" fmla="*/ 1574800 h 1574800"/>
              <a:gd name="connsiteX3-7" fmla="*/ 0 w 3378200"/>
              <a:gd name="connsiteY3-8" fmla="*/ 1574800 h 1574800"/>
              <a:gd name="connsiteX4-9" fmla="*/ 0 w 3378200"/>
              <a:gd name="connsiteY4-10" fmla="*/ 0 h 1574800"/>
              <a:gd name="connsiteX0-11" fmla="*/ 0 w 3378200"/>
              <a:gd name="connsiteY0-12" fmla="*/ 0 h 1574800"/>
              <a:gd name="connsiteX1-13" fmla="*/ 3130550 w 3378200"/>
              <a:gd name="connsiteY1-14" fmla="*/ 1225550 h 1574800"/>
              <a:gd name="connsiteX2-15" fmla="*/ 3378200 w 3378200"/>
              <a:gd name="connsiteY2-16" fmla="*/ 1574800 h 1574800"/>
              <a:gd name="connsiteX3-17" fmla="*/ 0 w 3378200"/>
              <a:gd name="connsiteY3-18" fmla="*/ 1574800 h 1574800"/>
              <a:gd name="connsiteX4-19" fmla="*/ 0 w 3378200"/>
              <a:gd name="connsiteY4-20" fmla="*/ 0 h 1574800"/>
              <a:gd name="connsiteX0-21" fmla="*/ 0 w 3359150"/>
              <a:gd name="connsiteY0-22" fmla="*/ 0 h 1612900"/>
              <a:gd name="connsiteX1-23" fmla="*/ 3130550 w 3359150"/>
              <a:gd name="connsiteY1-24" fmla="*/ 1225550 h 1612900"/>
              <a:gd name="connsiteX2-25" fmla="*/ 3359150 w 3359150"/>
              <a:gd name="connsiteY2-26" fmla="*/ 1612900 h 1612900"/>
              <a:gd name="connsiteX3-27" fmla="*/ 0 w 3359150"/>
              <a:gd name="connsiteY3-28" fmla="*/ 1574800 h 1612900"/>
              <a:gd name="connsiteX4-29" fmla="*/ 0 w 3359150"/>
              <a:gd name="connsiteY4-30" fmla="*/ 0 h 1612900"/>
              <a:gd name="connsiteX0-31" fmla="*/ 0 w 3359150"/>
              <a:gd name="connsiteY0-32" fmla="*/ 0 h 1612900"/>
              <a:gd name="connsiteX1-33" fmla="*/ 3130550 w 3359150"/>
              <a:gd name="connsiteY1-34" fmla="*/ 1225550 h 1612900"/>
              <a:gd name="connsiteX2-35" fmla="*/ 3359150 w 3359150"/>
              <a:gd name="connsiteY2-36" fmla="*/ 1612900 h 1612900"/>
              <a:gd name="connsiteX3-37" fmla="*/ 749300 w 3359150"/>
              <a:gd name="connsiteY3-38" fmla="*/ 781050 h 1612900"/>
              <a:gd name="connsiteX4-39" fmla="*/ 0 w 3359150"/>
              <a:gd name="connsiteY4-40" fmla="*/ 0 h 1612900"/>
              <a:gd name="connsiteX0-41" fmla="*/ 0 w 3359150"/>
              <a:gd name="connsiteY0-42" fmla="*/ 0 h 1612900"/>
              <a:gd name="connsiteX1-43" fmla="*/ 3130550 w 3359150"/>
              <a:gd name="connsiteY1-44" fmla="*/ 1225550 h 1612900"/>
              <a:gd name="connsiteX2-45" fmla="*/ 3359150 w 3359150"/>
              <a:gd name="connsiteY2-46" fmla="*/ 1612900 h 1612900"/>
              <a:gd name="connsiteX3-47" fmla="*/ 184150 w 3359150"/>
              <a:gd name="connsiteY3-48" fmla="*/ 349250 h 1612900"/>
              <a:gd name="connsiteX4-49" fmla="*/ 0 w 3359150"/>
              <a:gd name="connsiteY4-50" fmla="*/ 0 h 1612900"/>
              <a:gd name="connsiteX0-51" fmla="*/ 0 w 3359150"/>
              <a:gd name="connsiteY0-52" fmla="*/ 0 h 1631950"/>
              <a:gd name="connsiteX1-53" fmla="*/ 3130550 w 3359150"/>
              <a:gd name="connsiteY1-54" fmla="*/ 1244600 h 1631950"/>
              <a:gd name="connsiteX2-55" fmla="*/ 3359150 w 3359150"/>
              <a:gd name="connsiteY2-56" fmla="*/ 1631950 h 1631950"/>
              <a:gd name="connsiteX3-57" fmla="*/ 184150 w 3359150"/>
              <a:gd name="connsiteY3-58" fmla="*/ 368300 h 1631950"/>
              <a:gd name="connsiteX4-59" fmla="*/ 0 w 3359150"/>
              <a:gd name="connsiteY4-60" fmla="*/ 0 h 16319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9150" h="1631950">
                <a:moveTo>
                  <a:pt x="0" y="0"/>
                </a:moveTo>
                <a:lnTo>
                  <a:pt x="3130550" y="1244600"/>
                </a:lnTo>
                <a:lnTo>
                  <a:pt x="3359150" y="1631950"/>
                </a:lnTo>
                <a:lnTo>
                  <a:pt x="184150" y="368300"/>
                </a:lnTo>
                <a:lnTo>
                  <a:pt x="0" y="0"/>
                </a:lnTo>
                <a:close/>
              </a:path>
            </a:pathLst>
          </a:cu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0" y="1046460"/>
            <a:ext cx="11347450" cy="4490740"/>
          </a:xfrm>
          <a:prstGeom prst="line">
            <a:avLst/>
          </a:prstGeom>
          <a:ln>
            <a:gradFill>
              <a:gsLst>
                <a:gs pos="100000">
                  <a:schemeClr val="accent1">
                    <a:lumMod val="5000"/>
                    <a:lumOff val="95000"/>
                    <a:alpha val="0"/>
                  </a:schemeClr>
                </a:gs>
                <a:gs pos="14000">
                  <a:schemeClr val="accent1">
                    <a:lumMod val="30000"/>
                    <a:lumOff val="70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flipV="1">
            <a:off x="173673" y="4283075"/>
            <a:ext cx="2857500" cy="78105"/>
            <a:chOff x="1239791" y="3373704"/>
            <a:chExt cx="5327375" cy="56535"/>
          </a:xfrm>
        </p:grpSpPr>
        <p:sp>
          <p:nvSpPr>
            <p:cNvPr id="22" name="矩形 21"/>
            <p:cNvSpPr/>
            <p:nvPr/>
          </p:nvSpPr>
          <p:spPr>
            <a:xfrm>
              <a:off x="1239791" y="3373704"/>
              <a:ext cx="1068443" cy="56535"/>
            </a:xfrm>
            <a:prstGeom prst="rect">
              <a:avLst/>
            </a:prstGeom>
            <a:solidFill>
              <a:srgbClr val="2E5660"/>
            </a:solidFill>
            <a:ln w="12700" cap="flat" cmpd="sng" algn="ctr">
              <a:noFill/>
              <a:prstDash val="solid"/>
              <a:miter lim="800000"/>
            </a:ln>
            <a:effectLst/>
          </p:spPr>
          <p:txBody>
            <a:bodyPr rtlCol="0" anchor="ctr"/>
            <a:lstStyle/>
            <a:p>
              <a:pPr algn="l">
                <a:defRPr/>
              </a:pPr>
              <a:endParaRPr lang="zh-CN" altLang="en-US" kern="0">
                <a:solidFill>
                  <a:prstClr val="white"/>
                </a:solidFill>
              </a:endParaRPr>
            </a:p>
          </p:txBody>
        </p:sp>
        <p:sp>
          <p:nvSpPr>
            <p:cNvPr id="2" name="矩形 1"/>
            <p:cNvSpPr/>
            <p:nvPr/>
          </p:nvSpPr>
          <p:spPr>
            <a:xfrm>
              <a:off x="5498723" y="3373704"/>
              <a:ext cx="1068443" cy="56535"/>
            </a:xfrm>
            <a:prstGeom prst="rect">
              <a:avLst/>
            </a:prstGeom>
            <a:solidFill>
              <a:srgbClr val="CAA884"/>
            </a:solidFill>
            <a:ln w="12700" cap="flat" cmpd="sng" algn="ctr">
              <a:noFill/>
              <a:prstDash val="solid"/>
              <a:miter lim="800000"/>
            </a:ln>
            <a:effectLst/>
          </p:spPr>
          <p:txBody>
            <a:bodyPr rtlCol="0" anchor="ctr"/>
            <a:lstStyle/>
            <a:p>
              <a:pPr algn="l">
                <a:defRPr/>
              </a:pPr>
              <a:endParaRPr lang="zh-CN" altLang="en-US" kern="0">
                <a:solidFill>
                  <a:prstClr val="white"/>
                </a:solidFill>
              </a:endParaRPr>
            </a:p>
          </p:txBody>
        </p:sp>
        <p:sp>
          <p:nvSpPr>
            <p:cNvPr id="24" name="矩形 23"/>
            <p:cNvSpPr/>
            <p:nvPr/>
          </p:nvSpPr>
          <p:spPr>
            <a:xfrm>
              <a:off x="2305265" y="3373704"/>
              <a:ext cx="1068443" cy="56535"/>
            </a:xfrm>
            <a:prstGeom prst="rect">
              <a:avLst/>
            </a:prstGeom>
            <a:solidFill>
              <a:srgbClr val="613620"/>
            </a:solidFill>
            <a:ln w="12700" cap="flat" cmpd="sng" algn="ctr">
              <a:noFill/>
              <a:prstDash val="solid"/>
              <a:miter lim="800000"/>
            </a:ln>
            <a:effectLst/>
          </p:spPr>
          <p:txBody>
            <a:bodyPr rtlCol="0" anchor="ctr"/>
            <a:lstStyle/>
            <a:p>
              <a:pPr algn="l">
                <a:defRPr/>
              </a:pPr>
              <a:endParaRPr lang="zh-CN" altLang="en-US" kern="0">
                <a:solidFill>
                  <a:prstClr val="white"/>
                </a:solidFill>
              </a:endParaRPr>
            </a:p>
          </p:txBody>
        </p:sp>
        <p:sp>
          <p:nvSpPr>
            <p:cNvPr id="3" name="矩形 2"/>
            <p:cNvSpPr/>
            <p:nvPr/>
          </p:nvSpPr>
          <p:spPr>
            <a:xfrm>
              <a:off x="4433247" y="3373704"/>
              <a:ext cx="1068443" cy="56535"/>
            </a:xfrm>
            <a:prstGeom prst="rect">
              <a:avLst/>
            </a:prstGeom>
            <a:solidFill>
              <a:schemeClr val="accent1">
                <a:lumMod val="75000"/>
              </a:schemeClr>
            </a:solidFill>
            <a:ln w="12700" cap="flat" cmpd="sng" algn="ctr">
              <a:noFill/>
              <a:prstDash val="solid"/>
              <a:miter lim="800000"/>
            </a:ln>
            <a:effectLst/>
          </p:spPr>
          <p:txBody>
            <a:bodyPr rtlCol="0" anchor="ctr"/>
            <a:lstStyle/>
            <a:p>
              <a:pPr algn="l">
                <a:defRPr/>
              </a:pPr>
              <a:endParaRPr lang="zh-CN" altLang="en-US" kern="0">
                <a:solidFill>
                  <a:prstClr val="white"/>
                </a:solidFill>
              </a:endParaRPr>
            </a:p>
          </p:txBody>
        </p:sp>
        <p:sp>
          <p:nvSpPr>
            <p:cNvPr id="4" name="矩形 3"/>
            <p:cNvSpPr/>
            <p:nvPr/>
          </p:nvSpPr>
          <p:spPr>
            <a:xfrm>
              <a:off x="3370741" y="3373704"/>
              <a:ext cx="1068443" cy="56535"/>
            </a:xfrm>
            <a:prstGeom prst="rect">
              <a:avLst/>
            </a:prstGeom>
            <a:solidFill>
              <a:srgbClr val="D8D8D8"/>
            </a:solidFill>
            <a:ln w="12700" cap="flat" cmpd="sng" algn="ctr">
              <a:noFill/>
              <a:prstDash val="solid"/>
              <a:miter lim="800000"/>
            </a:ln>
            <a:effectLst/>
          </p:spPr>
          <p:txBody>
            <a:bodyPr rtlCol="0" anchor="ctr"/>
            <a:lstStyle/>
            <a:p>
              <a:pPr algn="l">
                <a:defRPr/>
              </a:pPr>
              <a:endParaRPr lang="zh-CN" altLang="en-US" kern="0">
                <a:solidFill>
                  <a:prstClr val="white"/>
                </a:solidFill>
              </a:endParaRPr>
            </a:p>
          </p:txBody>
        </p:sp>
      </p:grpSp>
      <p:sp>
        <p:nvSpPr>
          <p:cNvPr id="7" name="矩形 259"/>
          <p:cNvSpPr>
            <a:spLocks noChangeArrowheads="1"/>
          </p:cNvSpPr>
          <p:nvPr/>
        </p:nvSpPr>
        <p:spPr bwMode="auto">
          <a:xfrm>
            <a:off x="173673" y="3279140"/>
            <a:ext cx="6152515" cy="9474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buNone/>
            </a:pPr>
            <a:r>
              <a:rPr lang="zh-CN" altLang="en-US" sz="2800" dirty="0">
                <a:solidFill>
                  <a:schemeClr val="bg1"/>
                </a:solidFill>
                <a:latin typeface="优设标题黑" panose="00000500000000000000" pitchFamily="2" charset="-122"/>
                <a:ea typeface="优设标题黑" panose="00000500000000000000" pitchFamily="2" charset="-122"/>
                <a:cs typeface="+mn-ea"/>
                <a:sym typeface="+mn-lt"/>
              </a:rPr>
              <a:t>中国移动四川公司2021-2023年</a:t>
            </a:r>
          </a:p>
          <a:p>
            <a:pPr algn="l">
              <a:buNone/>
            </a:pPr>
            <a:r>
              <a:rPr lang="zh-CN" altLang="en-US" sz="2800" dirty="0">
                <a:solidFill>
                  <a:schemeClr val="bg1"/>
                </a:solidFill>
                <a:latin typeface="优设标题黑" panose="00000500000000000000" pitchFamily="2" charset="-122"/>
                <a:ea typeface="优设标题黑" panose="00000500000000000000" pitchFamily="2" charset="-122"/>
                <a:cs typeface="+mn-ea"/>
                <a:sym typeface="+mn-lt"/>
              </a:rPr>
              <a:t>成都分公司属地化营销活动类采购项目</a:t>
            </a:r>
          </a:p>
        </p:txBody>
      </p:sp>
      <p:sp>
        <p:nvSpPr>
          <p:cNvPr id="8" name="文本框 7"/>
          <p:cNvSpPr txBox="1"/>
          <p:nvPr/>
        </p:nvSpPr>
        <p:spPr>
          <a:xfrm>
            <a:off x="173673" y="4485005"/>
            <a:ext cx="6469380" cy="783590"/>
          </a:xfrm>
          <a:prstGeom prst="rect">
            <a:avLst/>
          </a:prstGeom>
          <a:noFill/>
        </p:spPr>
        <p:txBody>
          <a:bodyPr wrap="none" rtlCol="0" anchor="t">
            <a:spAutoFit/>
          </a:bodyPr>
          <a:lstStyle/>
          <a:p>
            <a:pPr marL="0" lvl="1" algn="l"/>
            <a:r>
              <a:rPr lang="zh-CN" altLang="en-US" sz="4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mn-ea"/>
              </a:rPr>
              <a:t>重大阶段性营销活动方案</a:t>
            </a:r>
          </a:p>
        </p:txBody>
      </p:sp>
      <p:sp>
        <p:nvSpPr>
          <p:cNvPr id="11" name="文本框 10"/>
          <p:cNvSpPr txBox="1"/>
          <p:nvPr/>
        </p:nvSpPr>
        <p:spPr>
          <a:xfrm>
            <a:off x="173673" y="5392420"/>
            <a:ext cx="2763520" cy="521970"/>
          </a:xfrm>
          <a:prstGeom prst="rect">
            <a:avLst/>
          </a:prstGeom>
          <a:noFill/>
        </p:spPr>
        <p:txBody>
          <a:bodyPr wrap="square" rtlCol="0">
            <a:spAutoFit/>
          </a:bodyPr>
          <a:lstStyle/>
          <a:p>
            <a:r>
              <a:rPr lang="zh-CN" altLang="en-US" sz="2800" b="1">
                <a:solidFill>
                  <a:schemeClr val="bg1"/>
                </a:solidFill>
                <a:latin typeface="微软雅黑" panose="020B0503020204020204" pitchFamily="34" charset="-122"/>
                <a:ea typeface="微软雅黑" panose="020B0503020204020204" pitchFamily="34" charset="-122"/>
              </a:rPr>
              <a:t>新春开门红节点</a:t>
            </a: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029" y="388048"/>
            <a:ext cx="2017204" cy="37456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30875" y="-197485"/>
            <a:ext cx="6461125" cy="7042150"/>
            <a:chOff x="7695" y="-311"/>
            <a:chExt cx="11690" cy="11111"/>
          </a:xfrm>
        </p:grpSpPr>
        <p:sp>
          <p:nvSpPr>
            <p:cNvPr id="39" name="任意多边形: 形状 38"/>
            <p:cNvSpPr/>
            <p:nvPr/>
          </p:nvSpPr>
          <p:spPr>
            <a:xfrm rot="5780766">
              <a:off x="7894" y="1808"/>
              <a:ext cx="7442" cy="3204"/>
            </a:xfrm>
            <a:custGeom>
              <a:avLst/>
              <a:gdLst>
                <a:gd name="connsiteX0" fmla="*/ 41 w 7442"/>
                <a:gd name="connsiteY0" fmla="*/ 563 h 3204"/>
                <a:gd name="connsiteX1" fmla="*/ 0 w 7442"/>
                <a:gd name="connsiteY1" fmla="*/ 0 h 3204"/>
                <a:gd name="connsiteX2" fmla="*/ 7442 w 7442"/>
                <a:gd name="connsiteY2" fmla="*/ 3006 h 3204"/>
                <a:gd name="connsiteX3" fmla="*/ 6488 w 7442"/>
                <a:gd name="connsiteY3" fmla="*/ 3204 h 3204"/>
                <a:gd name="connsiteX4" fmla="*/ 41 w 7442"/>
                <a:gd name="connsiteY4" fmla="*/ 563 h 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2" h="3204">
                  <a:moveTo>
                    <a:pt x="41" y="563"/>
                  </a:moveTo>
                  <a:lnTo>
                    <a:pt x="0" y="0"/>
                  </a:lnTo>
                  <a:lnTo>
                    <a:pt x="7442" y="3006"/>
                  </a:lnTo>
                  <a:lnTo>
                    <a:pt x="6488" y="3204"/>
                  </a:lnTo>
                  <a:lnTo>
                    <a:pt x="41" y="563"/>
                  </a:lnTo>
                  <a:close/>
                </a:path>
              </a:pathLst>
            </a:custGeom>
            <a:gradFill>
              <a:gsLst>
                <a:gs pos="45000">
                  <a:srgbClr val="4E80CE"/>
                </a:gs>
                <a:gs pos="100000">
                  <a:srgbClr val="5483CA">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Shape 38"/>
            <p:cNvSpPr/>
            <p:nvPr/>
          </p:nvSpPr>
          <p:spPr>
            <a:xfrm flipH="1">
              <a:off x="7695" y="0"/>
              <a:ext cx="11690" cy="10800"/>
            </a:xfrm>
            <a:custGeom>
              <a:avLst/>
              <a:gdLst>
                <a:gd name="connsiteX0" fmla="*/ 0 w 14845960"/>
                <a:gd name="connsiteY0" fmla="*/ 0 h 13716001"/>
                <a:gd name="connsiteX1" fmla="*/ 7459443 w 14845960"/>
                <a:gd name="connsiteY1" fmla="*/ 0 h 13716001"/>
                <a:gd name="connsiteX2" fmla="*/ 7460431 w 14845960"/>
                <a:gd name="connsiteY2" fmla="*/ 1829 h 13716001"/>
                <a:gd name="connsiteX3" fmla="*/ 12088563 w 14845960"/>
                <a:gd name="connsiteY3" fmla="*/ 8566744 h 13716001"/>
                <a:gd name="connsiteX4" fmla="*/ 12195289 w 14845960"/>
                <a:gd name="connsiteY4" fmla="*/ 8764252 h 13716001"/>
                <a:gd name="connsiteX5" fmla="*/ 12203557 w 14845960"/>
                <a:gd name="connsiteY5" fmla="*/ 8759844 h 13716001"/>
                <a:gd name="connsiteX6" fmla="*/ 12991817 w 14845960"/>
                <a:gd name="connsiteY6" fmla="*/ 10238324 h 13716001"/>
                <a:gd name="connsiteX7" fmla="*/ 13014847 w 14845960"/>
                <a:gd name="connsiteY7" fmla="*/ 10280944 h 13716001"/>
                <a:gd name="connsiteX8" fmla="*/ 14040180 w 14845960"/>
                <a:gd name="connsiteY8" fmla="*/ 12178445 h 13716001"/>
                <a:gd name="connsiteX9" fmla="*/ 14201348 w 14845960"/>
                <a:gd name="connsiteY9" fmla="*/ 12506948 h 13716001"/>
                <a:gd name="connsiteX10" fmla="*/ 14845960 w 14845960"/>
                <a:gd name="connsiteY10" fmla="*/ 13716000 h 13716001"/>
                <a:gd name="connsiteX11" fmla="*/ 11804072 w 14845960"/>
                <a:gd name="connsiteY11" fmla="*/ 13716000 h 13716001"/>
                <a:gd name="connsiteX12" fmla="*/ 11804072 w 14845960"/>
                <a:gd name="connsiteY12" fmla="*/ 13716001 h 13716001"/>
                <a:gd name="connsiteX13" fmla="*/ 2607178 w 14845960"/>
                <a:gd name="connsiteY13" fmla="*/ 13716001 h 13716001"/>
                <a:gd name="connsiteX14" fmla="*/ 2596120 w 14845960"/>
                <a:gd name="connsiteY14" fmla="*/ 13695537 h 13716001"/>
                <a:gd name="connsiteX15" fmla="*/ 88768 w 14845960"/>
                <a:gd name="connsiteY15" fmla="*/ 9055381 h 13716001"/>
                <a:gd name="connsiteX16" fmla="*/ 0 w 14845960"/>
                <a:gd name="connsiteY16" fmla="*/ 8891105 h 13716001"/>
                <a:gd name="connsiteX17" fmla="*/ 0 w 14845960"/>
                <a:gd name="connsiteY17" fmla="*/ 0 h 137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845960" h="13716001">
                  <a:moveTo>
                    <a:pt x="0" y="0"/>
                  </a:moveTo>
                  <a:lnTo>
                    <a:pt x="7459443" y="0"/>
                  </a:lnTo>
                  <a:lnTo>
                    <a:pt x="7460431" y="1829"/>
                  </a:lnTo>
                  <a:cubicBezTo>
                    <a:pt x="8190093" y="1352157"/>
                    <a:pt x="9550854" y="3870408"/>
                    <a:pt x="12088563" y="8566744"/>
                  </a:cubicBezTo>
                  <a:lnTo>
                    <a:pt x="12195289" y="8764252"/>
                  </a:lnTo>
                  <a:lnTo>
                    <a:pt x="12203557" y="8759844"/>
                  </a:lnTo>
                  <a:lnTo>
                    <a:pt x="12991817" y="10238324"/>
                  </a:lnTo>
                  <a:lnTo>
                    <a:pt x="13014847" y="10280944"/>
                  </a:lnTo>
                  <a:cubicBezTo>
                    <a:pt x="13339838" y="10882377"/>
                    <a:pt x="13681336" y="11514360"/>
                    <a:pt x="14040180" y="12178445"/>
                  </a:cubicBezTo>
                  <a:lnTo>
                    <a:pt x="14201348" y="12506948"/>
                  </a:lnTo>
                  <a:lnTo>
                    <a:pt x="14845960" y="13716000"/>
                  </a:lnTo>
                  <a:lnTo>
                    <a:pt x="11804072" y="13716000"/>
                  </a:lnTo>
                  <a:lnTo>
                    <a:pt x="11804072" y="13716001"/>
                  </a:lnTo>
                  <a:lnTo>
                    <a:pt x="2607178" y="13716001"/>
                  </a:lnTo>
                  <a:lnTo>
                    <a:pt x="2596120" y="13695537"/>
                  </a:lnTo>
                  <a:cubicBezTo>
                    <a:pt x="1977289" y="12550316"/>
                    <a:pt x="1162243" y="11041976"/>
                    <a:pt x="88768" y="9055381"/>
                  </a:cubicBezTo>
                  <a:lnTo>
                    <a:pt x="0" y="8891105"/>
                  </a:lnTo>
                  <a:lnTo>
                    <a:pt x="0" y="0"/>
                  </a:lnTo>
                  <a:close/>
                </a:path>
              </a:pathLst>
            </a:custGeom>
            <a:gradFill>
              <a:gsLst>
                <a:gs pos="0">
                  <a:srgbClr val="5383CA"/>
                </a:gs>
                <a:gs pos="100000">
                  <a:srgbClr val="4980CE">
                    <a:alpha val="8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450" dirty="0"/>
            </a:p>
          </p:txBody>
        </p:sp>
        <p:pic>
          <p:nvPicPr>
            <p:cNvPr id="16" name="图片占位符 11" descr="D:\360安全浏览器的下载文件汇总\VCG211183481553.jpgVCG211183481553"/>
            <p:cNvPicPr>
              <a:picLocks noChangeAspect="1"/>
            </p:cNvPicPr>
            <p:nvPr/>
          </p:nvPicPr>
          <p:blipFill>
            <a:blip r:embed="rId2"/>
            <a:srcRect/>
            <a:stretch>
              <a:fillRect/>
            </a:stretch>
          </p:blipFill>
          <p:spPr>
            <a:xfrm flipH="1">
              <a:off x="8709" y="1"/>
              <a:ext cx="10646" cy="10799"/>
            </a:xfrm>
            <a:custGeom>
              <a:avLst/>
              <a:gdLst>
                <a:gd name="connsiteX0" fmla="*/ 0 w 13517883"/>
                <a:gd name="connsiteY0" fmla="*/ 0 h 13716001"/>
                <a:gd name="connsiteX1" fmla="*/ 6162171 w 13517883"/>
                <a:gd name="connsiteY1" fmla="*/ 0 h 13716001"/>
                <a:gd name="connsiteX2" fmla="*/ 13517883 w 13517883"/>
                <a:gd name="connsiteY2" fmla="*/ 13716001 h 13716001"/>
                <a:gd name="connsiteX3" fmla="*/ 3905088 w 13517883"/>
                <a:gd name="connsiteY3" fmla="*/ 13716001 h 13716001"/>
                <a:gd name="connsiteX4" fmla="*/ 0 w 13517883"/>
                <a:gd name="connsiteY4" fmla="*/ 6434290 h 13716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7883" h="13716001">
                  <a:moveTo>
                    <a:pt x="0" y="0"/>
                  </a:moveTo>
                  <a:lnTo>
                    <a:pt x="6162171" y="0"/>
                  </a:lnTo>
                  <a:lnTo>
                    <a:pt x="13517883" y="13716001"/>
                  </a:lnTo>
                  <a:lnTo>
                    <a:pt x="3905088" y="13716001"/>
                  </a:lnTo>
                  <a:lnTo>
                    <a:pt x="0" y="6434290"/>
                  </a:lnTo>
                  <a:close/>
                </a:path>
              </a:pathLst>
            </a:custGeom>
            <a:ln>
              <a:noFill/>
            </a:ln>
          </p:spPr>
        </p:pic>
      </p:grpSp>
      <p:grpSp>
        <p:nvGrpSpPr>
          <p:cNvPr id="6" name="组合 5"/>
          <p:cNvGrpSpPr/>
          <p:nvPr/>
        </p:nvGrpSpPr>
        <p:grpSpPr>
          <a:xfrm>
            <a:off x="667385" y="1312545"/>
            <a:ext cx="5649595" cy="675640"/>
            <a:chOff x="1010" y="2871"/>
            <a:chExt cx="8897" cy="1064"/>
          </a:xfrm>
        </p:grpSpPr>
        <p:sp>
          <p:nvSpPr>
            <p:cNvPr id="19" name="Freeform 5"/>
            <p:cNvSpPr/>
            <p:nvPr/>
          </p:nvSpPr>
          <p:spPr bwMode="auto">
            <a:xfrm>
              <a:off x="1010" y="3010"/>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r>
                <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rPr>
                <a:t>01</a:t>
              </a:r>
            </a:p>
          </p:txBody>
        </p:sp>
        <p:sp>
          <p:nvSpPr>
            <p:cNvPr id="20" name="TextBox 51"/>
            <p:cNvSpPr txBox="1"/>
            <p:nvPr/>
          </p:nvSpPr>
          <p:spPr>
            <a:xfrm>
              <a:off x="2803" y="2871"/>
              <a:ext cx="7105" cy="1064"/>
            </a:xfrm>
            <a:prstGeom prst="rect">
              <a:avLst/>
            </a:prstGeom>
            <a:noFill/>
          </p:spPr>
          <p:txBody>
            <a:bodyPr wrap="square" rtlCol="0">
              <a:spAutoFit/>
            </a:bodyPr>
            <a:lstStyle/>
            <a:p>
              <a:r>
                <a:rPr lang="zh-CN" altLang="en-US" sz="2400" b="1" dirty="0">
                  <a:solidFill>
                    <a:schemeClr val="tx1"/>
                  </a:solidFill>
                  <a:latin typeface="思源黑体 CN Bold" panose="020B0800000000000000" pitchFamily="34" charset="-122"/>
                  <a:ea typeface="思源黑体 CN Bold" panose="020B0800000000000000" pitchFamily="34" charset="-122"/>
                </a:rPr>
                <a:t>整体分析</a:t>
              </a:r>
            </a:p>
            <a:p>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lt"/>
                </a:rPr>
                <a:t>项目背景、</a:t>
              </a:r>
              <a:r>
                <a:rPr lang="en-US" altLang="zh-CN" sz="1400" dirty="0">
                  <a:solidFill>
                    <a:schemeClr val="tx1"/>
                  </a:solidFill>
                  <a:latin typeface="思源黑体 CN Regular" panose="020B0500000000000000" pitchFamily="34" charset="-122"/>
                  <a:ea typeface="思源黑体 CN Regular" panose="020B0500000000000000" pitchFamily="34" charset="-122"/>
                  <a:cs typeface="+mn-ea"/>
                  <a:sym typeface="+mn-lt"/>
                </a:rPr>
                <a:t>5G</a:t>
              </a:r>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lt"/>
                </a:rPr>
                <a:t>现状、竞品分析、小结</a:t>
              </a:r>
            </a:p>
          </p:txBody>
        </p:sp>
      </p:grpSp>
      <p:sp>
        <p:nvSpPr>
          <p:cNvPr id="22" name="TextBox 21"/>
          <p:cNvSpPr txBox="1"/>
          <p:nvPr/>
        </p:nvSpPr>
        <p:spPr>
          <a:xfrm>
            <a:off x="2333625" y="558483"/>
            <a:ext cx="2825750" cy="460375"/>
          </a:xfrm>
          <a:prstGeom prst="rect">
            <a:avLst/>
          </a:prstGeom>
          <a:noFill/>
        </p:spPr>
        <p:txBody>
          <a:bodyPr wrap="square" rtlCol="0">
            <a:spAutoFit/>
          </a:bodyPr>
          <a:lstStyle/>
          <a:p>
            <a:r>
              <a:rPr lang="en-US" altLang="zh-CN" sz="2400" b="1" dirty="0">
                <a:solidFill>
                  <a:schemeClr val="accent1">
                    <a:lumMod val="75000"/>
                  </a:schemeClr>
                </a:solidFill>
                <a:effectLst>
                  <a:outerShdw blurRad="254000" dist="101600" dir="5400000" algn="ctr" rotWithShape="0">
                    <a:schemeClr val="accent1">
                      <a:alpha val="23000"/>
                    </a:schemeClr>
                  </a:outerShdw>
                </a:effectLst>
                <a:latin typeface="思源黑体 CN Bold" panose="020B0800000000000000" pitchFamily="34" charset="-122"/>
                <a:ea typeface="思源黑体 CN Bold" panose="020B0800000000000000" pitchFamily="34" charset="-122"/>
              </a:rPr>
              <a:t>Contents</a:t>
            </a:r>
          </a:p>
        </p:txBody>
      </p:sp>
      <p:cxnSp>
        <p:nvCxnSpPr>
          <p:cNvPr id="23" name="直接连接符 22"/>
          <p:cNvCxnSpPr/>
          <p:nvPr/>
        </p:nvCxnSpPr>
        <p:spPr>
          <a:xfrm>
            <a:off x="667385" y="1024255"/>
            <a:ext cx="4047490" cy="0"/>
          </a:xfrm>
          <a:prstGeom prst="line">
            <a:avLst/>
          </a:prstGeom>
          <a:ln>
            <a:gradFill>
              <a:gsLst>
                <a:gs pos="100000">
                  <a:schemeClr val="accent1">
                    <a:lumMod val="5000"/>
                    <a:lumOff val="95000"/>
                  </a:schemeClr>
                </a:gs>
                <a:gs pos="0">
                  <a:srgbClr val="6793D5"/>
                </a:gs>
              </a:gsLst>
              <a:lin ang="0" scaled="0"/>
            </a:gra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67385" y="167640"/>
            <a:ext cx="1692275" cy="922020"/>
          </a:xfrm>
          <a:prstGeom prst="rect">
            <a:avLst/>
          </a:prstGeom>
        </p:spPr>
        <p:txBody>
          <a:bodyPr wrap="square">
            <a:spAutoFit/>
          </a:bodyPr>
          <a:lstStyle/>
          <a:p>
            <a:r>
              <a:rPr lang="zh-CN" altLang="en-US" sz="5400" b="1" dirty="0">
                <a:solidFill>
                  <a:schemeClr val="accent1">
                    <a:lumMod val="75000"/>
                  </a:schemeClr>
                </a:solidFill>
                <a:latin typeface="优设标题黑" panose="00000500000000000000" pitchFamily="2" charset="-122"/>
                <a:ea typeface="优设标题黑" panose="00000500000000000000" pitchFamily="2" charset="-122"/>
              </a:rPr>
              <a:t>目录</a:t>
            </a:r>
          </a:p>
        </p:txBody>
      </p:sp>
      <p:grpSp>
        <p:nvGrpSpPr>
          <p:cNvPr id="7" name="组合 6"/>
          <p:cNvGrpSpPr/>
          <p:nvPr/>
        </p:nvGrpSpPr>
        <p:grpSpPr>
          <a:xfrm>
            <a:off x="641350" y="2446020"/>
            <a:ext cx="5513705" cy="891540"/>
            <a:chOff x="1010" y="4388"/>
            <a:chExt cx="8683" cy="1404"/>
          </a:xfrm>
        </p:grpSpPr>
        <p:sp>
          <p:nvSpPr>
            <p:cNvPr id="26" name="TextBox 51"/>
            <p:cNvSpPr txBox="1"/>
            <p:nvPr/>
          </p:nvSpPr>
          <p:spPr>
            <a:xfrm>
              <a:off x="2803" y="4388"/>
              <a:ext cx="6890" cy="1404"/>
            </a:xfrm>
            <a:prstGeom prst="rect">
              <a:avLst/>
            </a:prstGeom>
            <a:noFill/>
          </p:spPr>
          <p:txBody>
            <a:bodyPr wrap="square" rtlCol="0">
              <a:spAutoFit/>
            </a:bodyPr>
            <a:lstStyle/>
            <a:p>
              <a:r>
                <a:rPr lang="zh-CN" altLang="en-US" sz="2400" b="1" dirty="0">
                  <a:solidFill>
                    <a:schemeClr val="tx1"/>
                  </a:solidFill>
                  <a:latin typeface="思源黑体 CN Bold" panose="020B0800000000000000" pitchFamily="34" charset="-122"/>
                  <a:ea typeface="思源黑体 CN Bold" panose="020B0800000000000000" pitchFamily="34" charset="-122"/>
                </a:rPr>
                <a:t>推广策略</a:t>
              </a:r>
            </a:p>
            <a:p>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ea"/>
                </a:rPr>
                <a:t>思考、推广策略、整体策略、属地化策略、绝佳节点、任务和目标、方案亮点</a:t>
              </a:r>
            </a:p>
          </p:txBody>
        </p:sp>
        <p:sp>
          <p:nvSpPr>
            <p:cNvPr id="10" name="Freeform 5"/>
            <p:cNvSpPr/>
            <p:nvPr/>
          </p:nvSpPr>
          <p:spPr bwMode="auto">
            <a:xfrm>
              <a:off x="1010" y="4794"/>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r>
                <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rPr>
                <a:t>02</a:t>
              </a:r>
            </a:p>
          </p:txBody>
        </p:sp>
      </p:grpSp>
      <p:grpSp>
        <p:nvGrpSpPr>
          <p:cNvPr id="14" name="组合 13"/>
          <p:cNvGrpSpPr/>
          <p:nvPr/>
        </p:nvGrpSpPr>
        <p:grpSpPr>
          <a:xfrm>
            <a:off x="683895" y="5144770"/>
            <a:ext cx="5942330" cy="891540"/>
            <a:chOff x="1077" y="8102"/>
            <a:chExt cx="9358" cy="1404"/>
          </a:xfrm>
        </p:grpSpPr>
        <p:sp>
          <p:nvSpPr>
            <p:cNvPr id="29" name="TextBox 51"/>
            <p:cNvSpPr txBox="1"/>
            <p:nvPr/>
          </p:nvSpPr>
          <p:spPr>
            <a:xfrm>
              <a:off x="2803" y="8102"/>
              <a:ext cx="7633" cy="1404"/>
            </a:xfrm>
            <a:prstGeom prst="rect">
              <a:avLst/>
            </a:prstGeom>
            <a:noFill/>
          </p:spPr>
          <p:txBody>
            <a:bodyPr wrap="square" rtlCol="0">
              <a:spAutoFit/>
            </a:bodyPr>
            <a:lstStyle/>
            <a:p>
              <a:r>
                <a:rPr lang="zh-CN" altLang="en-US" sz="2400" b="1" dirty="0">
                  <a:solidFill>
                    <a:schemeClr val="tx1"/>
                  </a:solidFill>
                  <a:latin typeface="思源黑体 CN Bold" panose="020B0800000000000000" pitchFamily="34" charset="-122"/>
                  <a:ea typeface="思源黑体 CN Bold" panose="020B0800000000000000" pitchFamily="34" charset="-122"/>
                  <a:cs typeface="+mn-ea"/>
                  <a:sym typeface="+mn-lt"/>
                </a:rPr>
                <a:t>项目保障</a:t>
              </a:r>
            </a:p>
            <a:p>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lt"/>
                </a:rPr>
                <a:t>服务对接流程、核心团队人员、车辆配置、人员考核措施、费用控制、安全保障服务</a:t>
              </a:r>
            </a:p>
          </p:txBody>
        </p:sp>
        <p:sp>
          <p:nvSpPr>
            <p:cNvPr id="11" name="Freeform 5"/>
            <p:cNvSpPr/>
            <p:nvPr/>
          </p:nvSpPr>
          <p:spPr bwMode="auto">
            <a:xfrm>
              <a:off x="1077" y="8407"/>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r>
                <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rPr>
                <a:t>04</a:t>
              </a:r>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5709" y="508063"/>
            <a:ext cx="2017204" cy="374563"/>
          </a:xfrm>
          <a:prstGeom prst="rect">
            <a:avLst/>
          </a:prstGeom>
        </p:spPr>
      </p:pic>
      <p:grpSp>
        <p:nvGrpSpPr>
          <p:cNvPr id="13" name="组合 12"/>
          <p:cNvGrpSpPr/>
          <p:nvPr/>
        </p:nvGrpSpPr>
        <p:grpSpPr>
          <a:xfrm>
            <a:off x="659765" y="3795395"/>
            <a:ext cx="6014720" cy="891540"/>
            <a:chOff x="1039" y="6245"/>
            <a:chExt cx="9472" cy="1404"/>
          </a:xfrm>
        </p:grpSpPr>
        <p:sp>
          <p:nvSpPr>
            <p:cNvPr id="9" name="Freeform 5"/>
            <p:cNvSpPr/>
            <p:nvPr/>
          </p:nvSpPr>
          <p:spPr bwMode="auto">
            <a:xfrm>
              <a:off x="1039" y="6593"/>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r>
                <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rPr>
                <a:t>03</a:t>
              </a:r>
            </a:p>
          </p:txBody>
        </p:sp>
        <p:sp>
          <p:nvSpPr>
            <p:cNvPr id="100" name="文本框 99"/>
            <p:cNvSpPr txBox="1"/>
            <p:nvPr/>
          </p:nvSpPr>
          <p:spPr>
            <a:xfrm>
              <a:off x="2803" y="6245"/>
              <a:ext cx="7709" cy="1404"/>
            </a:xfrm>
            <a:prstGeom prst="rect">
              <a:avLst/>
            </a:prstGeom>
            <a:noFill/>
          </p:spPr>
          <p:txBody>
            <a:bodyPr wrap="square" rtlCol="0">
              <a:spAutoFit/>
            </a:bodyPr>
            <a:lstStyle/>
            <a:p>
              <a:pPr lvl="0" algn="l">
                <a:buClrTx/>
                <a:buSzTx/>
                <a:buFontTx/>
              </a:pPr>
              <a:r>
                <a:rPr lang="zh-CN" altLang="en-US" sz="2400" b="1" dirty="0">
                  <a:solidFill>
                    <a:schemeClr val="tx1"/>
                  </a:solidFill>
                  <a:latin typeface="思源黑体 CN Bold" panose="020B0800000000000000" pitchFamily="34" charset="-122"/>
                  <a:ea typeface="思源黑体 CN Bold" panose="020B0800000000000000" pitchFamily="34" charset="-122"/>
                  <a:sym typeface="+mn-ea"/>
                </a:rPr>
                <a:t>实施内容</a:t>
              </a:r>
            </a:p>
            <a:p>
              <a:pPr lvl="0" algn="l">
                <a:buClrTx/>
                <a:buSzTx/>
                <a:buFontTx/>
              </a:pPr>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ea"/>
                </a:rPr>
                <a:t>主</a:t>
              </a:r>
              <a:r>
                <a:rPr lang="en-US" altLang="zh-CN" sz="1400" dirty="0">
                  <a:solidFill>
                    <a:schemeClr val="tx1"/>
                  </a:solidFill>
                  <a:latin typeface="思源黑体 CN Regular" panose="020B0500000000000000" pitchFamily="34" charset="-122"/>
                  <a:ea typeface="思源黑体 CN Regular" panose="020B0500000000000000" pitchFamily="34" charset="-122"/>
                  <a:cs typeface="+mn-ea"/>
                  <a:sym typeface="+mn-ea"/>
                </a:rPr>
                <a:t>KV</a:t>
              </a:r>
              <a:r>
                <a:rPr lang="zh-CN" altLang="en-US" sz="1400" dirty="0">
                  <a:solidFill>
                    <a:schemeClr val="tx1"/>
                  </a:solidFill>
                  <a:latin typeface="思源黑体 CN Regular" panose="020B0500000000000000" pitchFamily="34" charset="-122"/>
                  <a:ea typeface="思源黑体 CN Regular" panose="020B0500000000000000" pitchFamily="34" charset="-122"/>
                  <a:cs typeface="+mn-ea"/>
                  <a:sym typeface="+mn-ea"/>
                </a:rPr>
                <a:t>、业务海报、整体铺排、线上宣传推广、线下宣传推广、渠道投放</a:t>
              </a:r>
              <a:endParaRPr lang="en-US" altLang="zh-CN" sz="1400" dirty="0">
                <a:solidFill>
                  <a:schemeClr val="tx1"/>
                </a:solidFill>
                <a:latin typeface="思源黑体 CN Regular" panose="020B0500000000000000" pitchFamily="34" charset="-122"/>
                <a:ea typeface="思源黑体 CN Regular" panose="020B0500000000000000" pitchFamily="34" charset="-122"/>
                <a:cs typeface="+mn-ea"/>
                <a:sym typeface="+mn-ea"/>
              </a:endParaRPr>
            </a:p>
          </p:txBody>
        </p:sp>
      </p:grpSp>
      <p:sp>
        <p:nvSpPr>
          <p:cNvPr id="8" name="灯片编号占位符 7"/>
          <p:cNvSpPr>
            <a:spLocks noGrp="1"/>
          </p:cNvSpPr>
          <p:nvPr>
            <p:ph type="sldNum" sz="quarter" idx="10"/>
          </p:nvPr>
        </p:nvSpPr>
        <p:spPr>
          <a:xfrm>
            <a:off x="10239375" y="6341110"/>
            <a:ext cx="1419225" cy="365125"/>
          </a:xfrm>
        </p:spPr>
        <p:txBody>
          <a:bodyPr/>
          <a:lstStyle/>
          <a:p>
            <a:pPr algn="r"/>
            <a:fld id="{3A4A8636-8D6E-4F37-80AC-CC28BB853661}" type="slidenum">
              <a:rPr lang="zh-CN" altLang="en-US" sz="1000" smtClean="0">
                <a:solidFill>
                  <a:schemeClr val="tx1"/>
                </a:solidFill>
              </a:rPr>
              <a:t>2</a:t>
            </a:fld>
            <a:endParaRPr lang="zh-CN" altLang="en-US" sz="1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lum contrast="-12000"/>
          </a:blip>
          <a:stretch>
            <a:fillRect/>
          </a:stretch>
        </p:blipFill>
        <p:spPr>
          <a:xfrm>
            <a:off x="0" y="0"/>
            <a:ext cx="12192000" cy="6858635"/>
          </a:xfrm>
          <a:prstGeom prst="rect">
            <a:avLst/>
          </a:prstGeom>
        </p:spPr>
      </p:pic>
      <p:sp>
        <p:nvSpPr>
          <p:cNvPr id="36" name="矩形 35"/>
          <p:cNvSpPr/>
          <p:nvPr/>
        </p:nvSpPr>
        <p:spPr>
          <a:xfrm>
            <a:off x="0" y="635"/>
            <a:ext cx="12192000" cy="6858000"/>
          </a:xfrm>
          <a:prstGeom prst="rect">
            <a:avLst/>
          </a:prstGeom>
          <a:solidFill>
            <a:srgbClr val="4472C4">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5400000" flipH="1">
            <a:off x="96694"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任意多边形: 形状 6"/>
          <p:cNvSpPr/>
          <p:nvPr/>
        </p:nvSpPr>
        <p:spPr>
          <a:xfrm>
            <a:off x="4316381" y="3921904"/>
            <a:ext cx="3531344" cy="544209"/>
          </a:xfrm>
          <a:custGeom>
            <a:avLst/>
            <a:gdLst>
              <a:gd name="connsiteX0" fmla="*/ 0 w 3386666"/>
              <a:gd name="connsiteY0" fmla="*/ 8466 h 533400"/>
              <a:gd name="connsiteX1" fmla="*/ 1600200 w 3386666"/>
              <a:gd name="connsiteY1" fmla="*/ 8466 h 533400"/>
              <a:gd name="connsiteX2" fmla="*/ 1346200 w 3386666"/>
              <a:gd name="connsiteY2" fmla="*/ 533400 h 533400"/>
              <a:gd name="connsiteX3" fmla="*/ 2074333 w 3386666"/>
              <a:gd name="connsiteY3" fmla="*/ 0 h 533400"/>
              <a:gd name="connsiteX4" fmla="*/ 3386666 w 3386666"/>
              <a:gd name="connsiteY4" fmla="*/ 0 h 533400"/>
              <a:gd name="connsiteX0-1" fmla="*/ 0 w 3386666"/>
              <a:gd name="connsiteY0-2" fmla="*/ 8466 h 533400"/>
              <a:gd name="connsiteX1-3" fmla="*/ 1600200 w 3386666"/>
              <a:gd name="connsiteY1-4" fmla="*/ 8466 h 533400"/>
              <a:gd name="connsiteX2-5" fmla="*/ 1346200 w 3386666"/>
              <a:gd name="connsiteY2-6" fmla="*/ 533400 h 533400"/>
              <a:gd name="connsiteX3-7" fmla="*/ 2071158 w 3386666"/>
              <a:gd name="connsiteY3-8" fmla="*/ 6350 h 533400"/>
              <a:gd name="connsiteX4-9" fmla="*/ 3386666 w 3386666"/>
              <a:gd name="connsiteY4-10" fmla="*/ 0 h 533400"/>
              <a:gd name="connsiteX0-11" fmla="*/ 0 w 3386666"/>
              <a:gd name="connsiteY0-12" fmla="*/ 8466 h 533400"/>
              <a:gd name="connsiteX1-13" fmla="*/ 1600200 w 3386666"/>
              <a:gd name="connsiteY1-14" fmla="*/ 8466 h 533400"/>
              <a:gd name="connsiteX2-15" fmla="*/ 1346200 w 3386666"/>
              <a:gd name="connsiteY2-16" fmla="*/ 533400 h 533400"/>
              <a:gd name="connsiteX3-17" fmla="*/ 2071158 w 3386666"/>
              <a:gd name="connsiteY3-18" fmla="*/ 6350 h 533400"/>
              <a:gd name="connsiteX4-19" fmla="*/ 3386666 w 3386666"/>
              <a:gd name="connsiteY4-20" fmla="*/ 0 h 533400"/>
              <a:gd name="connsiteX0-21" fmla="*/ 0 w 3383491"/>
              <a:gd name="connsiteY0-22" fmla="*/ 5291 h 530225"/>
              <a:gd name="connsiteX1-23" fmla="*/ 1600200 w 3383491"/>
              <a:gd name="connsiteY1-24" fmla="*/ 5291 h 530225"/>
              <a:gd name="connsiteX2-25" fmla="*/ 1346200 w 3383491"/>
              <a:gd name="connsiteY2-26" fmla="*/ 530225 h 530225"/>
              <a:gd name="connsiteX3-27" fmla="*/ 2071158 w 3383491"/>
              <a:gd name="connsiteY3-28" fmla="*/ 3175 h 530225"/>
              <a:gd name="connsiteX4-29" fmla="*/ 3383491 w 3383491"/>
              <a:gd name="connsiteY4-30" fmla="*/ 0 h 530225"/>
              <a:gd name="connsiteX0-31" fmla="*/ 0 w 3383491"/>
              <a:gd name="connsiteY0-32" fmla="*/ 2116 h 527050"/>
              <a:gd name="connsiteX1-33" fmla="*/ 1600200 w 3383491"/>
              <a:gd name="connsiteY1-34" fmla="*/ 2116 h 527050"/>
              <a:gd name="connsiteX2-35" fmla="*/ 1346200 w 3383491"/>
              <a:gd name="connsiteY2-36" fmla="*/ 527050 h 527050"/>
              <a:gd name="connsiteX3-37" fmla="*/ 2071158 w 3383491"/>
              <a:gd name="connsiteY3-38" fmla="*/ 0 h 527050"/>
              <a:gd name="connsiteX4-39" fmla="*/ 3383491 w 3383491"/>
              <a:gd name="connsiteY4-40" fmla="*/ 3175 h 527050"/>
              <a:gd name="connsiteX0-41" fmla="*/ 0 w 3383491"/>
              <a:gd name="connsiteY0-42" fmla="*/ 2116 h 527050"/>
              <a:gd name="connsiteX1-43" fmla="*/ 1600200 w 3383491"/>
              <a:gd name="connsiteY1-44" fmla="*/ 2116 h 527050"/>
              <a:gd name="connsiteX2-45" fmla="*/ 1346200 w 3383491"/>
              <a:gd name="connsiteY2-46" fmla="*/ 527050 h 527050"/>
              <a:gd name="connsiteX3-47" fmla="*/ 2071158 w 3383491"/>
              <a:gd name="connsiteY3-48" fmla="*/ 0 h 527050"/>
              <a:gd name="connsiteX4-49" fmla="*/ 3383491 w 3383491"/>
              <a:gd name="connsiteY4-50" fmla="*/ 0 h 527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83491" h="527050">
                <a:moveTo>
                  <a:pt x="0" y="2116"/>
                </a:moveTo>
                <a:lnTo>
                  <a:pt x="1600200" y="2116"/>
                </a:lnTo>
                <a:lnTo>
                  <a:pt x="1346200" y="527050"/>
                </a:lnTo>
                <a:lnTo>
                  <a:pt x="2071158" y="0"/>
                </a:lnTo>
                <a:lnTo>
                  <a:pt x="3383491" y="0"/>
                </a:lnTo>
              </a:path>
            </a:pathLst>
          </a:custGeom>
          <a:noFill/>
          <a:ln w="1079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rot="5400000" flipH="1">
            <a:off x="173171"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文本框 49"/>
          <p:cNvSpPr txBox="1"/>
          <p:nvPr/>
        </p:nvSpPr>
        <p:spPr>
          <a:xfrm>
            <a:off x="4344277" y="1588736"/>
            <a:ext cx="3503448" cy="1508105"/>
          </a:xfrm>
          <a:prstGeom prst="rect">
            <a:avLst/>
          </a:prstGeom>
          <a:noFill/>
        </p:spPr>
        <p:txBody>
          <a:bodyPr wrap="square" rtlCol="0">
            <a:spAutoFit/>
          </a:bodyPr>
          <a:lstStyle/>
          <a:p>
            <a:pPr algn="ctr"/>
            <a:r>
              <a:rPr lang="en-US" altLang="zh-CN" sz="9200" spc="300" dirty="0">
                <a:solidFill>
                  <a:schemeClr val="bg1">
                    <a:lumMod val="95000"/>
                  </a:schemeClr>
                </a:solidFill>
                <a:latin typeface="Arial Black" panose="020B0A04020102020204" pitchFamily="34" charset="0"/>
                <a:ea typeface="微软雅黑" panose="020B0503020204020204" pitchFamily="34" charset="-122"/>
              </a:rPr>
              <a:t>01</a:t>
            </a:r>
          </a:p>
        </p:txBody>
      </p:sp>
      <p:sp>
        <p:nvSpPr>
          <p:cNvPr id="51" name="文本框 50"/>
          <p:cNvSpPr txBox="1"/>
          <p:nvPr/>
        </p:nvSpPr>
        <p:spPr>
          <a:xfrm>
            <a:off x="2928620" y="5761990"/>
            <a:ext cx="6335395" cy="306705"/>
          </a:xfrm>
          <a:prstGeom prst="rect">
            <a:avLst/>
          </a:prstGeom>
          <a:noFill/>
        </p:spPr>
        <p:txBody>
          <a:bodyPr wrap="square" rtlCol="0">
            <a:spAutoFit/>
          </a:bodyPr>
          <a:lstStyle/>
          <a:p>
            <a:pPr algn="dist"/>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项目背景</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x5G</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现状</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竞品分析</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产品优势分析</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小结</a:t>
            </a:r>
            <a:endParaRPr lang="zh-CN" altLang="en-US" sz="1400" b="1" spc="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6" name="文本框 5"/>
          <p:cNvSpPr txBox="1"/>
          <p:nvPr/>
        </p:nvSpPr>
        <p:spPr>
          <a:xfrm>
            <a:off x="3310143" y="2908842"/>
            <a:ext cx="5571716" cy="769441"/>
          </a:xfrm>
          <a:prstGeom prst="rect">
            <a:avLst/>
          </a:prstGeom>
          <a:noFill/>
        </p:spPr>
        <p:txBody>
          <a:bodyPr wrap="square" rtlCol="0">
            <a:spAutoFit/>
          </a:bodyPr>
          <a:lstStyle/>
          <a:p>
            <a:pPr algn="ctr"/>
            <a:r>
              <a:rPr lang="zh-CN" altLang="en-US" sz="4400" b="1" spc="300" dirty="0">
                <a:solidFill>
                  <a:schemeClr val="bg1"/>
                </a:solidFill>
                <a:latin typeface="微软雅黑" panose="020B0503020204020204" pitchFamily="34" charset="-122"/>
                <a:ea typeface="微软雅黑" panose="020B0503020204020204" pitchFamily="34" charset="-122"/>
              </a:rPr>
              <a:t>整体项目分析</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8" name="灯片编号占位符 7"/>
          <p:cNvSpPr>
            <a:spLocks noGrp="1"/>
          </p:cNvSpPr>
          <p:nvPr>
            <p:ph type="sldNum" sz="quarter" idx="10"/>
          </p:nvPr>
        </p:nvSpPr>
        <p:spPr>
          <a:xfrm>
            <a:off x="10248900" y="6331585"/>
            <a:ext cx="1419225" cy="365125"/>
          </a:xfrm>
        </p:spPr>
        <p:txBody>
          <a:bodyPr/>
          <a:lstStyle/>
          <a:p>
            <a:pPr algn="r"/>
            <a:fld id="{3A4A8636-8D6E-4F37-80AC-CC28BB853661}" type="slidenum">
              <a:rPr lang="zh-CN" altLang="en-US" sz="1000" smtClean="0">
                <a:solidFill>
                  <a:schemeClr val="bg1"/>
                </a:solidFill>
              </a:rPr>
              <a:t>3</a:t>
            </a:fld>
            <a:endParaRPr lang="zh-CN" altLang="en-US" sz="1000" dirty="0">
              <a:solidFill>
                <a:schemeClr val="bg1"/>
              </a:solidFill>
            </a:endParaRPr>
          </a:p>
        </p:txBody>
      </p:sp>
      <p:sp>
        <p:nvSpPr>
          <p:cNvPr id="11" name="任意多边形: 形状 3"/>
          <p:cNvSpPr/>
          <p:nvPr/>
        </p:nvSpPr>
        <p:spPr>
          <a:xfrm rot="16200000">
            <a:off x="7281996"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任意多边形: 形状 4"/>
          <p:cNvSpPr/>
          <p:nvPr/>
        </p:nvSpPr>
        <p:spPr>
          <a:xfrm rot="16200000">
            <a:off x="9447069"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nvSpPr>
        <p:spPr>
          <a:xfrm>
            <a:off x="-1" y="3604938"/>
            <a:ext cx="12192000" cy="3268110"/>
          </a:xfrm>
          <a:custGeom>
            <a:avLst/>
            <a:gdLst>
              <a:gd name="connsiteX0" fmla="*/ 12192000 w 12192000"/>
              <a:gd name="connsiteY0" fmla="*/ 0 h 3268110"/>
              <a:gd name="connsiteX1" fmla="*/ 12192000 w 12192000"/>
              <a:gd name="connsiteY1" fmla="*/ 3268110 h 3268110"/>
              <a:gd name="connsiteX2" fmla="*/ 0 w 12192000"/>
              <a:gd name="connsiteY2" fmla="*/ 3268110 h 3268110"/>
              <a:gd name="connsiteX3" fmla="*/ 0 w 12192000"/>
              <a:gd name="connsiteY3" fmla="*/ 2172563 h 3268110"/>
              <a:gd name="connsiteX4" fmla="*/ 12180711 w 12192000"/>
              <a:gd name="connsiteY4" fmla="*/ 5944 h 3268110"/>
              <a:gd name="connsiteX5" fmla="*/ 12192000 w 12192000"/>
              <a:gd name="connsiteY5" fmla="*/ 0 h 326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268110">
                <a:moveTo>
                  <a:pt x="12192000" y="0"/>
                </a:moveTo>
                <a:lnTo>
                  <a:pt x="12192000" y="3268110"/>
                </a:lnTo>
                <a:lnTo>
                  <a:pt x="0" y="3268110"/>
                </a:lnTo>
                <a:lnTo>
                  <a:pt x="0" y="2172563"/>
                </a:lnTo>
                <a:cubicBezTo>
                  <a:pt x="6096000" y="2172563"/>
                  <a:pt x="10534227" y="951345"/>
                  <a:pt x="12180711" y="5944"/>
                </a:cubicBezTo>
                <a:lnTo>
                  <a:pt x="1219200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p:cNvSpPr/>
          <p:nvPr/>
        </p:nvSpPr>
        <p:spPr>
          <a:xfrm>
            <a:off x="-1" y="3578460"/>
            <a:ext cx="12192000" cy="3268110"/>
          </a:xfrm>
          <a:custGeom>
            <a:avLst/>
            <a:gdLst>
              <a:gd name="connsiteX0" fmla="*/ 12192000 w 12192000"/>
              <a:gd name="connsiteY0" fmla="*/ 0 h 3268110"/>
              <a:gd name="connsiteX1" fmla="*/ 12192000 w 12192000"/>
              <a:gd name="connsiteY1" fmla="*/ 3268110 h 3268110"/>
              <a:gd name="connsiteX2" fmla="*/ 0 w 12192000"/>
              <a:gd name="connsiteY2" fmla="*/ 3268110 h 3268110"/>
              <a:gd name="connsiteX3" fmla="*/ 0 w 12192000"/>
              <a:gd name="connsiteY3" fmla="*/ 2172563 h 3268110"/>
              <a:gd name="connsiteX4" fmla="*/ 12180711 w 12192000"/>
              <a:gd name="connsiteY4" fmla="*/ 5944 h 3268110"/>
              <a:gd name="connsiteX5" fmla="*/ 12192000 w 12192000"/>
              <a:gd name="connsiteY5" fmla="*/ 0 h 326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268110">
                <a:moveTo>
                  <a:pt x="12192000" y="0"/>
                </a:moveTo>
                <a:lnTo>
                  <a:pt x="12192000" y="3268110"/>
                </a:lnTo>
                <a:lnTo>
                  <a:pt x="0" y="3268110"/>
                </a:lnTo>
                <a:lnTo>
                  <a:pt x="0" y="2172563"/>
                </a:lnTo>
                <a:cubicBezTo>
                  <a:pt x="6096000" y="2172563"/>
                  <a:pt x="10534227" y="951345"/>
                  <a:pt x="12180711" y="5944"/>
                </a:cubicBezTo>
                <a:lnTo>
                  <a:pt x="12192000" y="0"/>
                </a:lnTo>
                <a:close/>
              </a:path>
            </a:pathLst>
          </a:cu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217570" y="5386849"/>
            <a:ext cx="661739" cy="661739"/>
          </a:xfrm>
          <a:prstGeom prst="ellipse">
            <a:avLst/>
          </a:prstGeom>
          <a:solidFill>
            <a:srgbClr val="427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701961" y="5067638"/>
            <a:ext cx="871525" cy="871525"/>
          </a:xfrm>
          <a:prstGeom prst="ellipse">
            <a:avLst/>
          </a:prstGeom>
          <a:solidFill>
            <a:srgbClr val="427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椭圆 10"/>
          <p:cNvSpPr/>
          <p:nvPr/>
        </p:nvSpPr>
        <p:spPr>
          <a:xfrm>
            <a:off x="7192547" y="4713176"/>
            <a:ext cx="996277" cy="996277"/>
          </a:xfrm>
          <a:prstGeom prst="ellipse">
            <a:avLst/>
          </a:prstGeom>
          <a:solidFill>
            <a:srgbClr val="427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0127815" y="3569502"/>
            <a:ext cx="1498136" cy="1498136"/>
          </a:xfrm>
          <a:prstGeom prst="ellipse">
            <a:avLst/>
          </a:prstGeom>
          <a:solidFill>
            <a:srgbClr val="427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0" name="send_316556"/>
          <p:cNvSpPr>
            <a:spLocks noChangeAspect="1"/>
          </p:cNvSpPr>
          <p:nvPr/>
        </p:nvSpPr>
        <p:spPr bwMode="auto">
          <a:xfrm>
            <a:off x="1315117" y="5599734"/>
            <a:ext cx="434276" cy="235621"/>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 name="connsiteX68" fmla="*/ 325000 h 606722"/>
              <a:gd name="connsiteY68" fmla="*/ 325000 h 606722"/>
              <a:gd name="connsiteX69" fmla="*/ 325000 h 606722"/>
              <a:gd name="connsiteY69" fmla="*/ 325000 h 606722"/>
              <a:gd name="connsiteX70" fmla="*/ 325000 h 606722"/>
              <a:gd name="connsiteY70" fmla="*/ 325000 h 606722"/>
              <a:gd name="connsiteX71" fmla="*/ 325000 h 606722"/>
              <a:gd name="connsiteY71" fmla="*/ 325000 h 606722"/>
              <a:gd name="connsiteX72" fmla="*/ 325000 h 606722"/>
              <a:gd name="connsiteY72"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7639" h="329682">
                <a:moveTo>
                  <a:pt x="91952" y="271042"/>
                </a:moveTo>
                <a:lnTo>
                  <a:pt x="100673" y="271042"/>
                </a:lnTo>
                <a:cubicBezTo>
                  <a:pt x="106546" y="271042"/>
                  <a:pt x="111352" y="275841"/>
                  <a:pt x="111352" y="281706"/>
                </a:cubicBezTo>
                <a:cubicBezTo>
                  <a:pt x="111352" y="287572"/>
                  <a:pt x="106546" y="292282"/>
                  <a:pt x="100673" y="292282"/>
                </a:cubicBezTo>
                <a:lnTo>
                  <a:pt x="91952" y="292282"/>
                </a:lnTo>
                <a:cubicBezTo>
                  <a:pt x="86079" y="292282"/>
                  <a:pt x="81362" y="287572"/>
                  <a:pt x="81362" y="281706"/>
                </a:cubicBezTo>
                <a:cubicBezTo>
                  <a:pt x="81362" y="275841"/>
                  <a:pt x="86079" y="271042"/>
                  <a:pt x="91952" y="271042"/>
                </a:cubicBezTo>
                <a:close/>
                <a:moveTo>
                  <a:pt x="10680" y="271042"/>
                </a:moveTo>
                <a:lnTo>
                  <a:pt x="56517" y="271042"/>
                </a:lnTo>
                <a:cubicBezTo>
                  <a:pt x="62391" y="271042"/>
                  <a:pt x="67108" y="275841"/>
                  <a:pt x="67108" y="281706"/>
                </a:cubicBezTo>
                <a:cubicBezTo>
                  <a:pt x="67108" y="287572"/>
                  <a:pt x="62391" y="292282"/>
                  <a:pt x="56517" y="292282"/>
                </a:cubicBezTo>
                <a:lnTo>
                  <a:pt x="10680" y="292282"/>
                </a:lnTo>
                <a:cubicBezTo>
                  <a:pt x="4806" y="292282"/>
                  <a:pt x="0" y="287572"/>
                  <a:pt x="0" y="281706"/>
                </a:cubicBezTo>
                <a:cubicBezTo>
                  <a:pt x="0" y="275841"/>
                  <a:pt x="4806" y="271042"/>
                  <a:pt x="10680" y="271042"/>
                </a:cubicBezTo>
                <a:close/>
                <a:moveTo>
                  <a:pt x="53229" y="186011"/>
                </a:moveTo>
                <a:lnTo>
                  <a:pt x="129042" y="186011"/>
                </a:lnTo>
                <a:cubicBezTo>
                  <a:pt x="134915" y="186011"/>
                  <a:pt x="139720" y="190810"/>
                  <a:pt x="139720" y="196675"/>
                </a:cubicBezTo>
                <a:cubicBezTo>
                  <a:pt x="139720" y="202541"/>
                  <a:pt x="134915" y="207251"/>
                  <a:pt x="129042" y="207251"/>
                </a:cubicBezTo>
                <a:lnTo>
                  <a:pt x="53229" y="207251"/>
                </a:lnTo>
                <a:cubicBezTo>
                  <a:pt x="47356" y="207251"/>
                  <a:pt x="42551" y="202541"/>
                  <a:pt x="42551" y="196675"/>
                </a:cubicBezTo>
                <a:cubicBezTo>
                  <a:pt x="42551" y="190810"/>
                  <a:pt x="47356" y="186011"/>
                  <a:pt x="53229" y="186011"/>
                </a:cubicBezTo>
                <a:close/>
                <a:moveTo>
                  <a:pt x="10681" y="122290"/>
                </a:moveTo>
                <a:lnTo>
                  <a:pt x="100671" y="122290"/>
                </a:lnTo>
                <a:cubicBezTo>
                  <a:pt x="106545" y="122290"/>
                  <a:pt x="111352" y="127089"/>
                  <a:pt x="111352" y="132954"/>
                </a:cubicBezTo>
                <a:cubicBezTo>
                  <a:pt x="111352" y="138820"/>
                  <a:pt x="106545" y="143530"/>
                  <a:pt x="100671" y="143530"/>
                </a:cubicBezTo>
                <a:lnTo>
                  <a:pt x="10681" y="143530"/>
                </a:lnTo>
                <a:cubicBezTo>
                  <a:pt x="4807" y="143530"/>
                  <a:pt x="0" y="138820"/>
                  <a:pt x="0" y="132954"/>
                </a:cubicBezTo>
                <a:cubicBezTo>
                  <a:pt x="0" y="127089"/>
                  <a:pt x="4807" y="122290"/>
                  <a:pt x="10681" y="122290"/>
                </a:cubicBezTo>
                <a:close/>
                <a:moveTo>
                  <a:pt x="38959" y="37329"/>
                </a:moveTo>
                <a:lnTo>
                  <a:pt x="121911" y="37329"/>
                </a:lnTo>
                <a:cubicBezTo>
                  <a:pt x="127786" y="37329"/>
                  <a:pt x="132592" y="42128"/>
                  <a:pt x="132592" y="47993"/>
                </a:cubicBezTo>
                <a:cubicBezTo>
                  <a:pt x="132592" y="53859"/>
                  <a:pt x="127786" y="58569"/>
                  <a:pt x="121911" y="58569"/>
                </a:cubicBezTo>
                <a:lnTo>
                  <a:pt x="38959" y="58569"/>
                </a:lnTo>
                <a:cubicBezTo>
                  <a:pt x="33084" y="58569"/>
                  <a:pt x="28367" y="53859"/>
                  <a:pt x="28367" y="47993"/>
                </a:cubicBezTo>
                <a:cubicBezTo>
                  <a:pt x="28367" y="42128"/>
                  <a:pt x="33084" y="37329"/>
                  <a:pt x="38959" y="37329"/>
                </a:cubicBezTo>
                <a:close/>
                <a:moveTo>
                  <a:pt x="586368" y="34399"/>
                </a:moveTo>
                <a:lnTo>
                  <a:pt x="440321" y="164797"/>
                </a:lnTo>
                <a:lnTo>
                  <a:pt x="586368" y="295283"/>
                </a:lnTo>
                <a:close/>
                <a:moveTo>
                  <a:pt x="198067" y="21244"/>
                </a:moveTo>
                <a:lnTo>
                  <a:pt x="254136" y="71287"/>
                </a:lnTo>
                <a:cubicBezTo>
                  <a:pt x="258497" y="75198"/>
                  <a:pt x="258853" y="81954"/>
                  <a:pt x="254937" y="86309"/>
                </a:cubicBezTo>
                <a:cubicBezTo>
                  <a:pt x="252890" y="88709"/>
                  <a:pt x="249953" y="89865"/>
                  <a:pt x="247016" y="89865"/>
                </a:cubicBezTo>
                <a:cubicBezTo>
                  <a:pt x="244524" y="89865"/>
                  <a:pt x="241943" y="88976"/>
                  <a:pt x="239896" y="87198"/>
                </a:cubicBezTo>
                <a:lnTo>
                  <a:pt x="180890" y="34399"/>
                </a:lnTo>
                <a:lnTo>
                  <a:pt x="180890" y="295283"/>
                </a:lnTo>
                <a:lnTo>
                  <a:pt x="326848" y="164797"/>
                </a:lnTo>
                <a:lnTo>
                  <a:pt x="267041" y="111375"/>
                </a:lnTo>
                <a:cubicBezTo>
                  <a:pt x="262680" y="107464"/>
                  <a:pt x="262324" y="100798"/>
                  <a:pt x="266240" y="96354"/>
                </a:cubicBezTo>
                <a:cubicBezTo>
                  <a:pt x="270156" y="91998"/>
                  <a:pt x="276830" y="91643"/>
                  <a:pt x="281191" y="95554"/>
                </a:cubicBezTo>
                <a:lnTo>
                  <a:pt x="383629" y="187018"/>
                </a:lnTo>
                <a:lnTo>
                  <a:pt x="569103" y="21244"/>
                </a:lnTo>
                <a:close/>
                <a:moveTo>
                  <a:pt x="170210" y="0"/>
                </a:moveTo>
                <a:lnTo>
                  <a:pt x="596959" y="0"/>
                </a:lnTo>
                <a:cubicBezTo>
                  <a:pt x="602833" y="0"/>
                  <a:pt x="607639" y="4711"/>
                  <a:pt x="607639" y="10578"/>
                </a:cubicBezTo>
                <a:lnTo>
                  <a:pt x="607639" y="319016"/>
                </a:lnTo>
                <a:cubicBezTo>
                  <a:pt x="607639" y="324882"/>
                  <a:pt x="602833" y="329682"/>
                  <a:pt x="596959" y="329682"/>
                </a:cubicBezTo>
                <a:lnTo>
                  <a:pt x="538754" y="329682"/>
                </a:lnTo>
                <a:cubicBezTo>
                  <a:pt x="532880" y="329682"/>
                  <a:pt x="528074" y="324882"/>
                  <a:pt x="528074" y="319016"/>
                </a:cubicBezTo>
                <a:cubicBezTo>
                  <a:pt x="528074" y="313149"/>
                  <a:pt x="532880" y="308438"/>
                  <a:pt x="538754" y="308438"/>
                </a:cubicBezTo>
                <a:lnTo>
                  <a:pt x="569103" y="308438"/>
                </a:lnTo>
                <a:lnTo>
                  <a:pt x="424390" y="179107"/>
                </a:lnTo>
                <a:lnTo>
                  <a:pt x="390660" y="209240"/>
                </a:lnTo>
                <a:cubicBezTo>
                  <a:pt x="388702" y="211018"/>
                  <a:pt x="386121" y="211907"/>
                  <a:pt x="383629" y="211907"/>
                </a:cubicBezTo>
                <a:cubicBezTo>
                  <a:pt x="381048" y="211907"/>
                  <a:pt x="378556" y="211018"/>
                  <a:pt x="376509" y="209240"/>
                </a:cubicBezTo>
                <a:lnTo>
                  <a:pt x="342779" y="179107"/>
                </a:lnTo>
                <a:lnTo>
                  <a:pt x="198067" y="308438"/>
                </a:lnTo>
                <a:lnTo>
                  <a:pt x="503243" y="308438"/>
                </a:lnTo>
                <a:cubicBezTo>
                  <a:pt x="509117" y="308438"/>
                  <a:pt x="513923" y="313149"/>
                  <a:pt x="513923" y="319016"/>
                </a:cubicBezTo>
                <a:cubicBezTo>
                  <a:pt x="513923" y="324882"/>
                  <a:pt x="509117" y="329682"/>
                  <a:pt x="503243" y="329682"/>
                </a:cubicBezTo>
                <a:lnTo>
                  <a:pt x="170210" y="329682"/>
                </a:lnTo>
                <a:cubicBezTo>
                  <a:pt x="164336" y="329682"/>
                  <a:pt x="159619" y="324882"/>
                  <a:pt x="159619" y="319016"/>
                </a:cubicBezTo>
                <a:lnTo>
                  <a:pt x="159619" y="10578"/>
                </a:lnTo>
                <a:cubicBezTo>
                  <a:pt x="159619" y="4711"/>
                  <a:pt x="164336" y="0"/>
                  <a:pt x="170210" y="0"/>
                </a:cubicBezTo>
                <a:close/>
              </a:path>
            </a:pathLst>
          </a:custGeom>
          <a:solidFill>
            <a:schemeClr val="bg1"/>
          </a:solidFill>
          <a:ln>
            <a:noFill/>
          </a:ln>
        </p:spPr>
        <p:txBody>
          <a:bodyPr/>
          <a:lstStyle/>
          <a:p>
            <a:endParaRPr lang="zh-CN" altLang="en-US"/>
          </a:p>
        </p:txBody>
      </p:sp>
      <p:sp>
        <p:nvSpPr>
          <p:cNvPr id="21" name="iconfont-1185-7642"/>
          <p:cNvSpPr>
            <a:spLocks noChangeAspect="1"/>
          </p:cNvSpPr>
          <p:nvPr/>
        </p:nvSpPr>
        <p:spPr bwMode="auto">
          <a:xfrm>
            <a:off x="3957135" y="5322846"/>
            <a:ext cx="361175" cy="361107"/>
          </a:xfrm>
          <a:custGeom>
            <a:avLst/>
            <a:gdLst>
              <a:gd name="T0" fmla="*/ 9800 w 11200"/>
              <a:gd name="T1" fmla="*/ 0 h 11199"/>
              <a:gd name="T2" fmla="*/ 1400 w 11200"/>
              <a:gd name="T3" fmla="*/ 0 h 11199"/>
              <a:gd name="T4" fmla="*/ 0 w 11200"/>
              <a:gd name="T5" fmla="*/ 1400 h 11199"/>
              <a:gd name="T6" fmla="*/ 0 w 11200"/>
              <a:gd name="T7" fmla="*/ 9800 h 11199"/>
              <a:gd name="T8" fmla="*/ 1400 w 11200"/>
              <a:gd name="T9" fmla="*/ 11199 h 11199"/>
              <a:gd name="T10" fmla="*/ 9800 w 11200"/>
              <a:gd name="T11" fmla="*/ 11199 h 11199"/>
              <a:gd name="T12" fmla="*/ 11200 w 11200"/>
              <a:gd name="T13" fmla="*/ 9800 h 11199"/>
              <a:gd name="T14" fmla="*/ 11200 w 11200"/>
              <a:gd name="T15" fmla="*/ 1400 h 11199"/>
              <a:gd name="T16" fmla="*/ 9800 w 11200"/>
              <a:gd name="T17" fmla="*/ 0 h 11199"/>
              <a:gd name="T18" fmla="*/ 10500 w 11200"/>
              <a:gd name="T19" fmla="*/ 9800 h 11199"/>
              <a:gd name="T20" fmla="*/ 9800 w 11200"/>
              <a:gd name="T21" fmla="*/ 10499 h 11199"/>
              <a:gd name="T22" fmla="*/ 1400 w 11200"/>
              <a:gd name="T23" fmla="*/ 10499 h 11199"/>
              <a:gd name="T24" fmla="*/ 700 w 11200"/>
              <a:gd name="T25" fmla="*/ 9800 h 11199"/>
              <a:gd name="T26" fmla="*/ 700 w 11200"/>
              <a:gd name="T27" fmla="*/ 1400 h 11199"/>
              <a:gd name="T28" fmla="*/ 1400 w 11200"/>
              <a:gd name="T29" fmla="*/ 700 h 11199"/>
              <a:gd name="T30" fmla="*/ 9800 w 11200"/>
              <a:gd name="T31" fmla="*/ 700 h 11199"/>
              <a:gd name="T32" fmla="*/ 10500 w 11200"/>
              <a:gd name="T33" fmla="*/ 1400 h 11199"/>
              <a:gd name="T34" fmla="*/ 10500 w 11200"/>
              <a:gd name="T35" fmla="*/ 9800 h 11199"/>
              <a:gd name="T36" fmla="*/ 9644 w 11200"/>
              <a:gd name="T37" fmla="*/ 6009 h 11199"/>
              <a:gd name="T38" fmla="*/ 8594 w 11200"/>
              <a:gd name="T39" fmla="*/ 5309 h 11199"/>
              <a:gd name="T40" fmla="*/ 8184 w 11200"/>
              <a:gd name="T41" fmla="*/ 5330 h 11199"/>
              <a:gd name="T42" fmla="*/ 8181 w 11200"/>
              <a:gd name="T43" fmla="*/ 5326 h 11199"/>
              <a:gd name="T44" fmla="*/ 6516 w 11200"/>
              <a:gd name="T45" fmla="*/ 6658 h 11199"/>
              <a:gd name="T46" fmla="*/ 4048 w 11200"/>
              <a:gd name="T47" fmla="*/ 4961 h 11199"/>
              <a:gd name="T48" fmla="*/ 4046 w 11200"/>
              <a:gd name="T49" fmla="*/ 4960 h 11199"/>
              <a:gd name="T50" fmla="*/ 3952 w 11200"/>
              <a:gd name="T51" fmla="*/ 4920 h 11199"/>
              <a:gd name="T52" fmla="*/ 3919 w 11200"/>
              <a:gd name="T53" fmla="*/ 4907 h 11199"/>
              <a:gd name="T54" fmla="*/ 3829 w 11200"/>
              <a:gd name="T55" fmla="*/ 4906 h 11199"/>
              <a:gd name="T56" fmla="*/ 3787 w 11200"/>
              <a:gd name="T57" fmla="*/ 4906 h 11199"/>
              <a:gd name="T58" fmla="*/ 3742 w 11200"/>
              <a:gd name="T59" fmla="*/ 4923 h 11199"/>
              <a:gd name="T60" fmla="*/ 3659 w 11200"/>
              <a:gd name="T61" fmla="*/ 4957 h 11199"/>
              <a:gd name="T62" fmla="*/ 3656 w 11200"/>
              <a:gd name="T63" fmla="*/ 4959 h 11199"/>
              <a:gd name="T64" fmla="*/ 1556 w 11200"/>
              <a:gd name="T65" fmla="*/ 6359 h 11199"/>
              <a:gd name="T66" fmla="*/ 1459 w 11200"/>
              <a:gd name="T67" fmla="*/ 6844 h 11199"/>
              <a:gd name="T68" fmla="*/ 1751 w 11200"/>
              <a:gd name="T69" fmla="*/ 7000 h 11199"/>
              <a:gd name="T70" fmla="*/ 1944 w 11200"/>
              <a:gd name="T71" fmla="*/ 6941 h 11199"/>
              <a:gd name="T72" fmla="*/ 3847 w 11200"/>
              <a:gd name="T73" fmla="*/ 5673 h 11199"/>
              <a:gd name="T74" fmla="*/ 9252 w 11200"/>
              <a:gd name="T75" fmla="*/ 9388 h 11199"/>
              <a:gd name="T76" fmla="*/ 9449 w 11200"/>
              <a:gd name="T77" fmla="*/ 9450 h 11199"/>
              <a:gd name="T78" fmla="*/ 9738 w 11200"/>
              <a:gd name="T79" fmla="*/ 9298 h 11199"/>
              <a:gd name="T80" fmla="*/ 9648 w 11200"/>
              <a:gd name="T81" fmla="*/ 8811 h 11199"/>
              <a:gd name="T82" fmla="*/ 7119 w 11200"/>
              <a:gd name="T83" fmla="*/ 7073 h 11199"/>
              <a:gd name="T84" fmla="*/ 8419 w 11200"/>
              <a:gd name="T85" fmla="*/ 6033 h 11199"/>
              <a:gd name="T86" fmla="*/ 9256 w 11200"/>
              <a:gd name="T87" fmla="*/ 6591 h 11199"/>
              <a:gd name="T88" fmla="*/ 9449 w 11200"/>
              <a:gd name="T89" fmla="*/ 6650 h 11199"/>
              <a:gd name="T90" fmla="*/ 9741 w 11200"/>
              <a:gd name="T91" fmla="*/ 6494 h 11199"/>
              <a:gd name="T92" fmla="*/ 9644 w 11200"/>
              <a:gd name="T93" fmla="*/ 6009 h 11199"/>
              <a:gd name="T94" fmla="*/ 6475 w 11200"/>
              <a:gd name="T95" fmla="*/ 4550 h 11199"/>
              <a:gd name="T96" fmla="*/ 8050 w 11200"/>
              <a:gd name="T97" fmla="*/ 2975 h 11199"/>
              <a:gd name="T98" fmla="*/ 6475 w 11200"/>
              <a:gd name="T99" fmla="*/ 1400 h 11199"/>
              <a:gd name="T100" fmla="*/ 4900 w 11200"/>
              <a:gd name="T101" fmla="*/ 2975 h 11199"/>
              <a:gd name="T102" fmla="*/ 6475 w 11200"/>
              <a:gd name="T103" fmla="*/ 4550 h 11199"/>
              <a:gd name="T104" fmla="*/ 6475 w 11200"/>
              <a:gd name="T105" fmla="*/ 2100 h 11199"/>
              <a:gd name="T106" fmla="*/ 7350 w 11200"/>
              <a:gd name="T107" fmla="*/ 2975 h 11199"/>
              <a:gd name="T108" fmla="*/ 6475 w 11200"/>
              <a:gd name="T109" fmla="*/ 3850 h 11199"/>
              <a:gd name="T110" fmla="*/ 5600 w 11200"/>
              <a:gd name="T111" fmla="*/ 2975 h 11199"/>
              <a:gd name="T112" fmla="*/ 6475 w 11200"/>
              <a:gd name="T113" fmla="*/ 2100 h 11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200" h="11199">
                <a:moveTo>
                  <a:pt x="9800" y="0"/>
                </a:moveTo>
                <a:lnTo>
                  <a:pt x="1400" y="0"/>
                </a:lnTo>
                <a:cubicBezTo>
                  <a:pt x="628" y="0"/>
                  <a:pt x="0" y="628"/>
                  <a:pt x="0" y="1400"/>
                </a:cubicBezTo>
                <a:lnTo>
                  <a:pt x="0" y="9800"/>
                </a:lnTo>
                <a:cubicBezTo>
                  <a:pt x="0" y="10572"/>
                  <a:pt x="628" y="11199"/>
                  <a:pt x="1400" y="11199"/>
                </a:cubicBezTo>
                <a:lnTo>
                  <a:pt x="9800" y="11199"/>
                </a:lnTo>
                <a:cubicBezTo>
                  <a:pt x="10572" y="11199"/>
                  <a:pt x="11200" y="10572"/>
                  <a:pt x="11200" y="9800"/>
                </a:cubicBezTo>
                <a:lnTo>
                  <a:pt x="11200" y="1400"/>
                </a:lnTo>
                <a:cubicBezTo>
                  <a:pt x="11200" y="628"/>
                  <a:pt x="10572" y="0"/>
                  <a:pt x="9800" y="0"/>
                </a:cubicBezTo>
                <a:close/>
                <a:moveTo>
                  <a:pt x="10500" y="9800"/>
                </a:moveTo>
                <a:cubicBezTo>
                  <a:pt x="10500" y="10185"/>
                  <a:pt x="10186" y="10499"/>
                  <a:pt x="9800" y="10499"/>
                </a:cubicBezTo>
                <a:lnTo>
                  <a:pt x="1400" y="10499"/>
                </a:lnTo>
                <a:cubicBezTo>
                  <a:pt x="1014" y="10499"/>
                  <a:pt x="700" y="10185"/>
                  <a:pt x="700" y="9800"/>
                </a:cubicBezTo>
                <a:lnTo>
                  <a:pt x="700" y="1400"/>
                </a:lnTo>
                <a:cubicBezTo>
                  <a:pt x="700" y="1014"/>
                  <a:pt x="1014" y="700"/>
                  <a:pt x="1400" y="700"/>
                </a:cubicBezTo>
                <a:lnTo>
                  <a:pt x="9800" y="700"/>
                </a:lnTo>
                <a:cubicBezTo>
                  <a:pt x="10186" y="700"/>
                  <a:pt x="10500" y="1014"/>
                  <a:pt x="10500" y="1400"/>
                </a:cubicBezTo>
                <a:lnTo>
                  <a:pt x="10500" y="9800"/>
                </a:lnTo>
                <a:close/>
                <a:moveTo>
                  <a:pt x="9644" y="6009"/>
                </a:moveTo>
                <a:lnTo>
                  <a:pt x="8594" y="5309"/>
                </a:lnTo>
                <a:cubicBezTo>
                  <a:pt x="8463" y="5222"/>
                  <a:pt x="8300" y="5238"/>
                  <a:pt x="8184" y="5330"/>
                </a:cubicBezTo>
                <a:lnTo>
                  <a:pt x="8181" y="5326"/>
                </a:lnTo>
                <a:lnTo>
                  <a:pt x="6516" y="6658"/>
                </a:lnTo>
                <a:lnTo>
                  <a:pt x="4048" y="4961"/>
                </a:lnTo>
                <a:cubicBezTo>
                  <a:pt x="4047" y="4961"/>
                  <a:pt x="4046" y="4961"/>
                  <a:pt x="4046" y="4960"/>
                </a:cubicBezTo>
                <a:cubicBezTo>
                  <a:pt x="4017" y="4941"/>
                  <a:pt x="3984" y="4930"/>
                  <a:pt x="3952" y="4920"/>
                </a:cubicBezTo>
                <a:cubicBezTo>
                  <a:pt x="3941" y="4917"/>
                  <a:pt x="3931" y="4909"/>
                  <a:pt x="3919" y="4907"/>
                </a:cubicBezTo>
                <a:cubicBezTo>
                  <a:pt x="3890" y="4901"/>
                  <a:pt x="3859" y="4904"/>
                  <a:pt x="3829" y="4906"/>
                </a:cubicBezTo>
                <a:cubicBezTo>
                  <a:pt x="3815" y="4907"/>
                  <a:pt x="3800" y="4903"/>
                  <a:pt x="3787" y="4906"/>
                </a:cubicBezTo>
                <a:cubicBezTo>
                  <a:pt x="3771" y="4909"/>
                  <a:pt x="3757" y="4918"/>
                  <a:pt x="3742" y="4923"/>
                </a:cubicBezTo>
                <a:cubicBezTo>
                  <a:pt x="3714" y="4933"/>
                  <a:pt x="3685" y="4941"/>
                  <a:pt x="3659" y="4957"/>
                </a:cubicBezTo>
                <a:cubicBezTo>
                  <a:pt x="3658" y="4958"/>
                  <a:pt x="3657" y="4958"/>
                  <a:pt x="3656" y="4959"/>
                </a:cubicBezTo>
                <a:lnTo>
                  <a:pt x="1556" y="6359"/>
                </a:lnTo>
                <a:cubicBezTo>
                  <a:pt x="1395" y="6466"/>
                  <a:pt x="1352" y="6683"/>
                  <a:pt x="1459" y="6844"/>
                </a:cubicBezTo>
                <a:cubicBezTo>
                  <a:pt x="1526" y="6945"/>
                  <a:pt x="1637" y="7000"/>
                  <a:pt x="1751" y="7000"/>
                </a:cubicBezTo>
                <a:cubicBezTo>
                  <a:pt x="1817" y="7000"/>
                  <a:pt x="1885" y="6981"/>
                  <a:pt x="1944" y="6941"/>
                </a:cubicBezTo>
                <a:lnTo>
                  <a:pt x="3847" y="5673"/>
                </a:lnTo>
                <a:lnTo>
                  <a:pt x="9252" y="9388"/>
                </a:lnTo>
                <a:cubicBezTo>
                  <a:pt x="9312" y="9430"/>
                  <a:pt x="9381" y="9450"/>
                  <a:pt x="9449" y="9450"/>
                </a:cubicBezTo>
                <a:cubicBezTo>
                  <a:pt x="9561" y="9450"/>
                  <a:pt x="9670" y="9397"/>
                  <a:pt x="9738" y="9298"/>
                </a:cubicBezTo>
                <a:cubicBezTo>
                  <a:pt x="9848" y="9139"/>
                  <a:pt x="9807" y="8921"/>
                  <a:pt x="9648" y="8811"/>
                </a:cubicBezTo>
                <a:lnTo>
                  <a:pt x="7119" y="7073"/>
                </a:lnTo>
                <a:lnTo>
                  <a:pt x="8419" y="6033"/>
                </a:lnTo>
                <a:lnTo>
                  <a:pt x="9256" y="6591"/>
                </a:lnTo>
                <a:cubicBezTo>
                  <a:pt x="9315" y="6631"/>
                  <a:pt x="9383" y="6650"/>
                  <a:pt x="9449" y="6650"/>
                </a:cubicBezTo>
                <a:cubicBezTo>
                  <a:pt x="9563" y="6650"/>
                  <a:pt x="9674" y="6595"/>
                  <a:pt x="9741" y="6494"/>
                </a:cubicBezTo>
                <a:cubicBezTo>
                  <a:pt x="9848" y="6333"/>
                  <a:pt x="9805" y="6116"/>
                  <a:pt x="9644" y="6009"/>
                </a:cubicBezTo>
                <a:close/>
                <a:moveTo>
                  <a:pt x="6475" y="4550"/>
                </a:moveTo>
                <a:cubicBezTo>
                  <a:pt x="7343" y="4550"/>
                  <a:pt x="8050" y="3843"/>
                  <a:pt x="8050" y="2975"/>
                </a:cubicBezTo>
                <a:cubicBezTo>
                  <a:pt x="8050" y="2107"/>
                  <a:pt x="7343" y="1400"/>
                  <a:pt x="6475" y="1400"/>
                </a:cubicBezTo>
                <a:cubicBezTo>
                  <a:pt x="5606" y="1400"/>
                  <a:pt x="4900" y="2107"/>
                  <a:pt x="4900" y="2975"/>
                </a:cubicBezTo>
                <a:cubicBezTo>
                  <a:pt x="4900" y="3843"/>
                  <a:pt x="5606" y="4550"/>
                  <a:pt x="6475" y="4550"/>
                </a:cubicBezTo>
                <a:close/>
                <a:moveTo>
                  <a:pt x="6475" y="2100"/>
                </a:moveTo>
                <a:cubicBezTo>
                  <a:pt x="6958" y="2100"/>
                  <a:pt x="7350" y="2492"/>
                  <a:pt x="7350" y="2975"/>
                </a:cubicBezTo>
                <a:cubicBezTo>
                  <a:pt x="7350" y="3458"/>
                  <a:pt x="6958" y="3850"/>
                  <a:pt x="6475" y="3850"/>
                </a:cubicBezTo>
                <a:cubicBezTo>
                  <a:pt x="5992" y="3850"/>
                  <a:pt x="5600" y="3458"/>
                  <a:pt x="5600" y="2975"/>
                </a:cubicBezTo>
                <a:cubicBezTo>
                  <a:pt x="5600" y="2492"/>
                  <a:pt x="5992" y="2100"/>
                  <a:pt x="6475" y="2100"/>
                </a:cubicBezTo>
                <a:close/>
              </a:path>
            </a:pathLst>
          </a:custGeom>
          <a:solidFill>
            <a:schemeClr val="bg1"/>
          </a:solidFill>
          <a:ln>
            <a:noFill/>
          </a:ln>
        </p:spPr>
        <p:txBody>
          <a:bodyPr/>
          <a:lstStyle/>
          <a:p>
            <a:endParaRPr lang="zh-CN" altLang="en-US"/>
          </a:p>
        </p:txBody>
      </p:sp>
      <p:sp>
        <p:nvSpPr>
          <p:cNvPr id="22" name="iconfont-11862-5666392"/>
          <p:cNvSpPr>
            <a:spLocks noChangeAspect="1"/>
          </p:cNvSpPr>
          <p:nvPr/>
        </p:nvSpPr>
        <p:spPr bwMode="auto">
          <a:xfrm>
            <a:off x="7493302" y="5005261"/>
            <a:ext cx="394766" cy="412106"/>
          </a:xfrm>
          <a:custGeom>
            <a:avLst/>
            <a:gdLst>
              <a:gd name="connsiteX0" fmla="*/ 219264 w 510386"/>
              <a:gd name="connsiteY0" fmla="*/ 200090 h 532805"/>
              <a:gd name="connsiteX1" fmla="*/ 219264 w 510386"/>
              <a:gd name="connsiteY1" fmla="*/ 332743 h 532805"/>
              <a:gd name="connsiteX2" fmla="*/ 323819 w 510386"/>
              <a:gd name="connsiteY2" fmla="*/ 266393 h 532805"/>
              <a:gd name="connsiteX3" fmla="*/ 219973 w 510386"/>
              <a:gd name="connsiteY3" fmla="*/ 168177 h 532805"/>
              <a:gd name="connsiteX4" fmla="*/ 235793 w 510386"/>
              <a:gd name="connsiteY4" fmla="*/ 173035 h 532805"/>
              <a:gd name="connsiteX5" fmla="*/ 341157 w 510386"/>
              <a:gd name="connsiteY5" fmla="*/ 239910 h 532805"/>
              <a:gd name="connsiteX6" fmla="*/ 355733 w 510386"/>
              <a:gd name="connsiteY6" fmla="*/ 266345 h 532805"/>
              <a:gd name="connsiteX7" fmla="*/ 341205 w 510386"/>
              <a:gd name="connsiteY7" fmla="*/ 292828 h 532805"/>
              <a:gd name="connsiteX8" fmla="*/ 235745 w 510386"/>
              <a:gd name="connsiteY8" fmla="*/ 359703 h 532805"/>
              <a:gd name="connsiteX9" fmla="*/ 218978 w 510386"/>
              <a:gd name="connsiteY9" fmla="*/ 364561 h 532805"/>
              <a:gd name="connsiteX10" fmla="*/ 203831 w 510386"/>
              <a:gd name="connsiteY10" fmla="*/ 360703 h 532805"/>
              <a:gd name="connsiteX11" fmla="*/ 187588 w 510386"/>
              <a:gd name="connsiteY11" fmla="*/ 333267 h 532805"/>
              <a:gd name="connsiteX12" fmla="*/ 187588 w 510386"/>
              <a:gd name="connsiteY12" fmla="*/ 199471 h 532805"/>
              <a:gd name="connsiteX13" fmla="*/ 203831 w 510386"/>
              <a:gd name="connsiteY13" fmla="*/ 172035 h 532805"/>
              <a:gd name="connsiteX14" fmla="*/ 219973 w 510386"/>
              <a:gd name="connsiteY14" fmla="*/ 168177 h 532805"/>
              <a:gd name="connsiteX15" fmla="*/ 123287 w 510386"/>
              <a:gd name="connsiteY15" fmla="*/ 39523 h 532805"/>
              <a:gd name="connsiteX16" fmla="*/ 39524 w 510386"/>
              <a:gd name="connsiteY16" fmla="*/ 123284 h 532805"/>
              <a:gd name="connsiteX17" fmla="*/ 39524 w 510386"/>
              <a:gd name="connsiteY17" fmla="*/ 409473 h 532805"/>
              <a:gd name="connsiteX18" fmla="*/ 123287 w 510386"/>
              <a:gd name="connsiteY18" fmla="*/ 493234 h 532805"/>
              <a:gd name="connsiteX19" fmla="*/ 387099 w 510386"/>
              <a:gd name="connsiteY19" fmla="*/ 493234 h 532805"/>
              <a:gd name="connsiteX20" fmla="*/ 470862 w 510386"/>
              <a:gd name="connsiteY20" fmla="*/ 409473 h 532805"/>
              <a:gd name="connsiteX21" fmla="*/ 470862 w 510386"/>
              <a:gd name="connsiteY21" fmla="*/ 123284 h 532805"/>
              <a:gd name="connsiteX22" fmla="*/ 387099 w 510386"/>
              <a:gd name="connsiteY22" fmla="*/ 39523 h 532805"/>
              <a:gd name="connsiteX23" fmla="*/ 123287 w 510386"/>
              <a:gd name="connsiteY23" fmla="*/ 0 h 532805"/>
              <a:gd name="connsiteX24" fmla="*/ 387099 w 510386"/>
              <a:gd name="connsiteY24" fmla="*/ 0 h 532805"/>
              <a:gd name="connsiteX25" fmla="*/ 510386 w 510386"/>
              <a:gd name="connsiteY25" fmla="*/ 123284 h 532805"/>
              <a:gd name="connsiteX26" fmla="*/ 510386 w 510386"/>
              <a:gd name="connsiteY26" fmla="*/ 409521 h 532805"/>
              <a:gd name="connsiteX27" fmla="*/ 387099 w 510386"/>
              <a:gd name="connsiteY27" fmla="*/ 532805 h 532805"/>
              <a:gd name="connsiteX28" fmla="*/ 123287 w 510386"/>
              <a:gd name="connsiteY28" fmla="*/ 532805 h 532805"/>
              <a:gd name="connsiteX29" fmla="*/ 0 w 510386"/>
              <a:gd name="connsiteY29" fmla="*/ 409521 h 532805"/>
              <a:gd name="connsiteX30" fmla="*/ 0 w 510386"/>
              <a:gd name="connsiteY30" fmla="*/ 123284 h 532805"/>
              <a:gd name="connsiteX31" fmla="*/ 123287 w 510386"/>
              <a:gd name="connsiteY31" fmla="*/ 0 h 53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0386" h="532805">
                <a:moveTo>
                  <a:pt x="219264" y="200090"/>
                </a:moveTo>
                <a:lnTo>
                  <a:pt x="219264" y="332743"/>
                </a:lnTo>
                <a:lnTo>
                  <a:pt x="323819" y="266393"/>
                </a:lnTo>
                <a:close/>
                <a:moveTo>
                  <a:pt x="219973" y="168177"/>
                </a:moveTo>
                <a:cubicBezTo>
                  <a:pt x="225492" y="168344"/>
                  <a:pt x="230958" y="169963"/>
                  <a:pt x="235793" y="173035"/>
                </a:cubicBezTo>
                <a:lnTo>
                  <a:pt x="341157" y="239910"/>
                </a:lnTo>
                <a:cubicBezTo>
                  <a:pt x="350255" y="245721"/>
                  <a:pt x="355733" y="255628"/>
                  <a:pt x="355733" y="266345"/>
                </a:cubicBezTo>
                <a:cubicBezTo>
                  <a:pt x="355733" y="277158"/>
                  <a:pt x="350303" y="287065"/>
                  <a:pt x="341205" y="292828"/>
                </a:cubicBezTo>
                <a:lnTo>
                  <a:pt x="235745" y="359703"/>
                </a:lnTo>
                <a:cubicBezTo>
                  <a:pt x="230649" y="362989"/>
                  <a:pt x="224790" y="364561"/>
                  <a:pt x="218978" y="364561"/>
                </a:cubicBezTo>
                <a:cubicBezTo>
                  <a:pt x="213739" y="364561"/>
                  <a:pt x="208547" y="363323"/>
                  <a:pt x="203831" y="360703"/>
                </a:cubicBezTo>
                <a:cubicBezTo>
                  <a:pt x="193828" y="355225"/>
                  <a:pt x="187588" y="344699"/>
                  <a:pt x="187588" y="333267"/>
                </a:cubicBezTo>
                <a:lnTo>
                  <a:pt x="187588" y="199471"/>
                </a:lnTo>
                <a:cubicBezTo>
                  <a:pt x="187588" y="188039"/>
                  <a:pt x="193828" y="177560"/>
                  <a:pt x="203831" y="172035"/>
                </a:cubicBezTo>
                <a:cubicBezTo>
                  <a:pt x="208880" y="169296"/>
                  <a:pt x="214453" y="168010"/>
                  <a:pt x="219973" y="168177"/>
                </a:cubicBezTo>
                <a:close/>
                <a:moveTo>
                  <a:pt x="123287" y="39523"/>
                </a:moveTo>
                <a:cubicBezTo>
                  <a:pt x="77096" y="39523"/>
                  <a:pt x="39524" y="77094"/>
                  <a:pt x="39524" y="123284"/>
                </a:cubicBezTo>
                <a:lnTo>
                  <a:pt x="39524" y="409473"/>
                </a:lnTo>
                <a:cubicBezTo>
                  <a:pt x="39524" y="455663"/>
                  <a:pt x="77096" y="493234"/>
                  <a:pt x="123287" y="493234"/>
                </a:cubicBezTo>
                <a:lnTo>
                  <a:pt x="387099" y="493234"/>
                </a:lnTo>
                <a:cubicBezTo>
                  <a:pt x="433290" y="493234"/>
                  <a:pt x="470862" y="455663"/>
                  <a:pt x="470862" y="409473"/>
                </a:cubicBezTo>
                <a:lnTo>
                  <a:pt x="470862" y="123284"/>
                </a:lnTo>
                <a:cubicBezTo>
                  <a:pt x="470862" y="77094"/>
                  <a:pt x="433290" y="39523"/>
                  <a:pt x="387099" y="39523"/>
                </a:cubicBezTo>
                <a:close/>
                <a:moveTo>
                  <a:pt x="123287" y="0"/>
                </a:moveTo>
                <a:lnTo>
                  <a:pt x="387099" y="0"/>
                </a:lnTo>
                <a:cubicBezTo>
                  <a:pt x="455100" y="0"/>
                  <a:pt x="510386" y="55333"/>
                  <a:pt x="510386" y="123284"/>
                </a:cubicBezTo>
                <a:lnTo>
                  <a:pt x="510386" y="409521"/>
                </a:lnTo>
                <a:cubicBezTo>
                  <a:pt x="510386" y="477520"/>
                  <a:pt x="455100" y="532805"/>
                  <a:pt x="387099" y="532805"/>
                </a:cubicBezTo>
                <a:lnTo>
                  <a:pt x="123287" y="532805"/>
                </a:lnTo>
                <a:cubicBezTo>
                  <a:pt x="55334" y="532805"/>
                  <a:pt x="0" y="477520"/>
                  <a:pt x="0" y="409521"/>
                </a:cubicBezTo>
                <a:lnTo>
                  <a:pt x="0" y="123284"/>
                </a:lnTo>
                <a:cubicBezTo>
                  <a:pt x="0" y="55333"/>
                  <a:pt x="55334" y="0"/>
                  <a:pt x="123287" y="0"/>
                </a:cubicBezTo>
                <a:close/>
              </a:path>
            </a:pathLst>
          </a:custGeom>
          <a:solidFill>
            <a:schemeClr val="bg1"/>
          </a:solidFill>
          <a:ln>
            <a:noFill/>
          </a:ln>
        </p:spPr>
        <p:txBody>
          <a:bodyPr/>
          <a:lstStyle/>
          <a:p>
            <a:endParaRPr lang="zh-CN" altLang="en-US"/>
          </a:p>
        </p:txBody>
      </p:sp>
      <p:sp>
        <p:nvSpPr>
          <p:cNvPr id="24" name="文本框 23"/>
          <p:cNvSpPr txBox="1"/>
          <p:nvPr/>
        </p:nvSpPr>
        <p:spPr>
          <a:xfrm>
            <a:off x="9895383" y="3604578"/>
            <a:ext cx="1964270" cy="1476375"/>
          </a:xfrm>
          <a:prstGeom prst="rect">
            <a:avLst/>
          </a:prstGeom>
          <a:noFill/>
          <a:ln>
            <a:solidFill>
              <a:srgbClr val="000000">
                <a:alpha val="0"/>
              </a:srgbClr>
            </a:solidFill>
          </a:ln>
          <a:extLst>
            <a:ext uri="{909E8E84-426E-40DD-AFC4-6F175D3DCCD1}">
              <a14:hiddenFill xmlns:a14="http://schemas.microsoft.com/office/drawing/2010/main">
                <a:solidFill>
                  <a:srgbClr val="4271B2"/>
                </a:solidFill>
              </a14:hiddenFill>
            </a:ext>
          </a:extLst>
        </p:spPr>
        <p:txBody>
          <a:bodyPr wrap="square" rtlCol="0">
            <a:spAutoFit/>
          </a:bodyPr>
          <a:lstStyle/>
          <a:p>
            <a:pPr algn="ctr"/>
            <a:r>
              <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4K/8K</a:t>
            </a:r>
          </a:p>
          <a:p>
            <a:pPr algn="ctr"/>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智慧城市</a:t>
            </a:r>
            <a:endPar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AR/VR</a:t>
            </a:r>
          </a:p>
          <a:p>
            <a:pPr algn="ctr"/>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自动驾驶</a:t>
            </a:r>
            <a:endPar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远程医疗</a:t>
            </a:r>
            <a:endPar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15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文本框 27"/>
          <p:cNvSpPr txBox="1"/>
          <p:nvPr/>
        </p:nvSpPr>
        <p:spPr>
          <a:xfrm>
            <a:off x="1274882" y="6114740"/>
            <a:ext cx="541415" cy="337185"/>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2G</a:t>
            </a:r>
          </a:p>
        </p:txBody>
      </p:sp>
      <p:sp>
        <p:nvSpPr>
          <p:cNvPr id="29" name="文本框 28"/>
          <p:cNvSpPr txBox="1"/>
          <p:nvPr/>
        </p:nvSpPr>
        <p:spPr>
          <a:xfrm>
            <a:off x="3880349" y="5998815"/>
            <a:ext cx="541415" cy="338554"/>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3G</a:t>
            </a:r>
          </a:p>
        </p:txBody>
      </p:sp>
      <p:sp>
        <p:nvSpPr>
          <p:cNvPr id="30" name="文本框 29"/>
          <p:cNvSpPr txBox="1"/>
          <p:nvPr/>
        </p:nvSpPr>
        <p:spPr>
          <a:xfrm>
            <a:off x="7433312" y="5769886"/>
            <a:ext cx="541415" cy="338554"/>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4G</a:t>
            </a:r>
          </a:p>
        </p:txBody>
      </p:sp>
      <p:sp>
        <p:nvSpPr>
          <p:cNvPr id="31" name="文本框 30"/>
          <p:cNvSpPr txBox="1"/>
          <p:nvPr/>
        </p:nvSpPr>
        <p:spPr>
          <a:xfrm>
            <a:off x="10606175" y="5155162"/>
            <a:ext cx="541415" cy="338554"/>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5G</a:t>
            </a:r>
          </a:p>
        </p:txBody>
      </p:sp>
      <p:sp>
        <p:nvSpPr>
          <p:cNvPr id="32" name="矩形: 圆角 31"/>
          <p:cNvSpPr/>
          <p:nvPr/>
        </p:nvSpPr>
        <p:spPr>
          <a:xfrm>
            <a:off x="448699" y="4248320"/>
            <a:ext cx="976117" cy="561077"/>
          </a:xfrm>
          <a:prstGeom prst="roundRect">
            <a:avLst>
              <a:gd name="adj" fmla="val 25676"/>
            </a:avLst>
          </a:prstGeom>
          <a:solidFill>
            <a:srgbClr val="3038D6"/>
          </a:solidFill>
          <a:ln w="38100">
            <a:solidFill>
              <a:srgbClr val="3038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大宽带</a:t>
            </a:r>
          </a:p>
        </p:txBody>
      </p:sp>
      <p:sp>
        <p:nvSpPr>
          <p:cNvPr id="35" name="矩形: 圆角 34"/>
          <p:cNvSpPr/>
          <p:nvPr/>
        </p:nvSpPr>
        <p:spPr>
          <a:xfrm>
            <a:off x="1545690" y="4248320"/>
            <a:ext cx="976117" cy="561077"/>
          </a:xfrm>
          <a:prstGeom prst="roundRect">
            <a:avLst>
              <a:gd name="adj" fmla="val 25676"/>
            </a:avLst>
          </a:prstGeom>
          <a:solidFill>
            <a:srgbClr val="3038D6"/>
          </a:solidFill>
          <a:ln w="38100">
            <a:solidFill>
              <a:srgbClr val="3038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高可靠</a:t>
            </a:r>
          </a:p>
        </p:txBody>
      </p:sp>
      <p:sp>
        <p:nvSpPr>
          <p:cNvPr id="36" name="矩形: 圆角 35"/>
          <p:cNvSpPr/>
          <p:nvPr/>
        </p:nvSpPr>
        <p:spPr>
          <a:xfrm>
            <a:off x="2642681" y="4248320"/>
            <a:ext cx="976117" cy="561077"/>
          </a:xfrm>
          <a:prstGeom prst="roundRect">
            <a:avLst>
              <a:gd name="adj" fmla="val 25676"/>
            </a:avLst>
          </a:prstGeom>
          <a:solidFill>
            <a:srgbClr val="3038D6"/>
          </a:solidFill>
          <a:ln w="38100">
            <a:solidFill>
              <a:srgbClr val="3038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低延时</a:t>
            </a:r>
          </a:p>
        </p:txBody>
      </p:sp>
      <p:sp>
        <p:nvSpPr>
          <p:cNvPr id="37" name="文本框 36"/>
          <p:cNvSpPr txBox="1"/>
          <p:nvPr/>
        </p:nvSpPr>
        <p:spPr>
          <a:xfrm>
            <a:off x="381173" y="3674697"/>
            <a:ext cx="2140634" cy="400110"/>
          </a:xfrm>
          <a:prstGeom prst="rect">
            <a:avLst/>
          </a:prstGeom>
          <a:noFill/>
        </p:spPr>
        <p:txBody>
          <a:bodyPr wrap="square" rtlCol="0">
            <a:spAutoFit/>
          </a:bodyPr>
          <a:lstStyle/>
          <a:p>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rPr>
              <a:t>三大优势</a:t>
            </a:r>
          </a:p>
        </p:txBody>
      </p:sp>
      <p:sp>
        <p:nvSpPr>
          <p:cNvPr id="14" name="圆角矩形 13"/>
          <p:cNvSpPr/>
          <p:nvPr/>
        </p:nvSpPr>
        <p:spPr>
          <a:xfrm>
            <a:off x="448945" y="1163320"/>
            <a:ext cx="4289425" cy="337185"/>
          </a:xfrm>
          <a:prstGeom prst="round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r>
              <a:rPr 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到2023年底，四川力争建成5G基站15万个</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5" name="文本框 14"/>
          <p:cNvSpPr txBox="1"/>
          <p:nvPr/>
        </p:nvSpPr>
        <p:spPr>
          <a:xfrm>
            <a:off x="283845" y="1597660"/>
            <a:ext cx="11235055" cy="829945"/>
          </a:xfrm>
          <a:prstGeom prst="rect">
            <a:avLst/>
          </a:prstGeom>
          <a:noFill/>
          <a:ln w="9525">
            <a:noFill/>
          </a:ln>
        </p:spPr>
        <p:txBody>
          <a:bodyPr wrap="square">
            <a:spAutoFit/>
          </a:bodyPr>
          <a:lstStyle/>
          <a:p>
            <a:pPr indent="0">
              <a:lnSpc>
                <a:spcPct val="150000"/>
              </a:lnSpc>
            </a:pPr>
            <a:r>
              <a:rPr lang="zh-CN" sz="1600" b="0">
                <a:latin typeface="微软雅黑" panose="020B0503020204020204" pitchFamily="34" charset="-122"/>
                <a:ea typeface="微软雅黑" panose="020B0503020204020204" pitchFamily="34" charset="-122"/>
                <a:cs typeface="微软雅黑" panose="020B0503020204020204" pitchFamily="34" charset="-122"/>
              </a:rPr>
              <a:t>2019年6月，工信部正式发放5G商用牌照，标志着中国正式进入5G商用元年。而随着</a:t>
            </a:r>
            <a:r>
              <a:rPr lang="en-US" altLang="zh-CN" sz="1600" b="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b="0">
                <a:latin typeface="微软雅黑" panose="020B0503020204020204" pitchFamily="34" charset="-122"/>
                <a:ea typeface="微软雅黑" panose="020B0503020204020204" pitchFamily="34" charset="-122"/>
                <a:cs typeface="微软雅黑" panose="020B0503020204020204" pitchFamily="34" charset="-122"/>
              </a:rPr>
              <a:t>新</a:t>
            </a:r>
            <a:r>
              <a:rPr lang="zh-CN" sz="1600" b="0">
                <a:latin typeface="微软雅黑" panose="020B0503020204020204" pitchFamily="34" charset="-122"/>
                <a:ea typeface="微软雅黑" panose="020B0503020204020204" pitchFamily="34" charset="-122"/>
                <a:cs typeface="微软雅黑" panose="020B0503020204020204" pitchFamily="34" charset="-122"/>
              </a:rPr>
              <a:t>基站的加速落地，在四川移动的引领推动之下，</a:t>
            </a:r>
            <a:r>
              <a:rPr lang="en-US" altLang="zh-CN" sz="1600" b="0">
                <a:latin typeface="微软雅黑" panose="020B0503020204020204" pitchFamily="34" charset="-122"/>
                <a:ea typeface="微软雅黑" panose="020B0503020204020204" pitchFamily="34" charset="-122"/>
                <a:cs typeface="微软雅黑" panose="020B0503020204020204" pitchFamily="34" charset="-122"/>
              </a:rPr>
              <a:t>“</a:t>
            </a:r>
            <a:r>
              <a:rPr lang="zh-CN" sz="1600" b="0">
                <a:latin typeface="微软雅黑" panose="020B0503020204020204" pitchFamily="34" charset="-122"/>
                <a:ea typeface="微软雅黑" panose="020B0503020204020204" pitchFamily="34" charset="-122"/>
                <a:cs typeface="微软雅黑" panose="020B0503020204020204" pitchFamily="34" charset="-122"/>
              </a:rPr>
              <a:t>双千兆网络</a:t>
            </a:r>
            <a:r>
              <a:rPr lang="en-US" altLang="zh-CN" sz="1600" b="0">
                <a:latin typeface="微软雅黑" panose="020B0503020204020204" pitchFamily="34" charset="-122"/>
                <a:ea typeface="微软雅黑" panose="020B0503020204020204" pitchFamily="34" charset="-122"/>
                <a:cs typeface="微软雅黑" panose="020B0503020204020204" pitchFamily="34" charset="-122"/>
              </a:rPr>
              <a:t>”</a:t>
            </a:r>
            <a:r>
              <a:rPr lang="zh-CN" sz="1600" b="0">
                <a:latin typeface="微软雅黑" panose="020B0503020204020204" pitchFamily="34" charset="-122"/>
                <a:ea typeface="微软雅黑" panose="020B0503020204020204" pitchFamily="34" charset="-122"/>
                <a:cs typeface="微软雅黑" panose="020B0503020204020204" pitchFamily="34" charset="-122"/>
              </a:rPr>
              <a:t>覆盖迅速普及，其</a:t>
            </a:r>
            <a:r>
              <a:rPr lang="en-US" altLang="zh-CN" sz="1600" b="0">
                <a:latin typeface="微软雅黑" panose="020B0503020204020204" pitchFamily="34" charset="-122"/>
                <a:ea typeface="微软雅黑" panose="020B0503020204020204" pitchFamily="34" charset="-122"/>
                <a:cs typeface="微软雅黑" panose="020B0503020204020204" pitchFamily="34" charset="-122"/>
              </a:rPr>
              <a:t>5G</a:t>
            </a:r>
            <a:r>
              <a:rPr lang="zh-CN" sz="1600" b="0">
                <a:latin typeface="微软雅黑" panose="020B0503020204020204" pitchFamily="34" charset="-122"/>
                <a:ea typeface="微软雅黑" panose="020B0503020204020204" pitchFamily="34" charset="-122"/>
                <a:cs typeface="微软雅黑" panose="020B0503020204020204" pitchFamily="34" charset="-122"/>
              </a:rPr>
              <a:t>用户的转化率将持续加快。</a:t>
            </a:r>
            <a:endParaRPr lang="zh-CN" altLang="en-US" sz="1600" b="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文本框 17"/>
          <p:cNvSpPr txBox="1"/>
          <p:nvPr/>
        </p:nvSpPr>
        <p:spPr>
          <a:xfrm>
            <a:off x="283845" y="2555240"/>
            <a:ext cx="11298555" cy="922020"/>
          </a:xfrm>
          <a:prstGeom prst="rect">
            <a:avLst/>
          </a:prstGeom>
          <a:noFill/>
          <a:ln w="9525">
            <a:noFill/>
          </a:ln>
        </p:spPr>
        <p:txBody>
          <a:bodyPr wrap="square">
            <a:spAutoFit/>
          </a:bodyPr>
          <a:lstStyle/>
          <a:p>
            <a:pPr lvl="0" algn="l">
              <a:lnSpc>
                <a:spcPct val="150000"/>
              </a:lnSpc>
              <a:buClrTx/>
              <a:buSzTx/>
              <a:buFontTx/>
            </a:pP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作为国内目前拥有基站数量最多，建设速度最快的运营商，中国移动在5G应用普及和推广中，势必承担更重要的角色，因此</a:t>
            </a:r>
            <a:r>
              <a:rPr lang="zh-CN" sz="2000" b="1">
                <a:latin typeface="微软雅黑" panose="020B0503020204020204" pitchFamily="34" charset="-122"/>
                <a:ea typeface="微软雅黑" panose="020B0503020204020204" pitchFamily="34" charset="-122"/>
                <a:cs typeface="微软雅黑" panose="020B0503020204020204" pitchFamily="34" charset="-122"/>
                <a:sym typeface="+mn-ea"/>
              </a:rPr>
              <a:t>如何做好5G的深度传播，提升用户对移动5G的认知，是目前需要解决的核心问题之一。</a:t>
            </a:r>
          </a:p>
        </p:txBody>
      </p:sp>
      <p:sp>
        <p:nvSpPr>
          <p:cNvPr id="19" name="文本框 18"/>
          <p:cNvSpPr txBox="1"/>
          <p:nvPr/>
        </p:nvSpPr>
        <p:spPr>
          <a:xfrm>
            <a:off x="1197610" y="298450"/>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四川移动</a:t>
            </a:r>
            <a:r>
              <a:rPr lang="en-US" altLang="zh-CN" sz="2600" b="1" spc="300" dirty="0">
                <a:latin typeface="微软雅黑" panose="020B0503020204020204" pitchFamily="34" charset="-122"/>
                <a:ea typeface="微软雅黑" panose="020B0503020204020204" pitchFamily="34" charset="-122"/>
                <a:cs typeface="Arial" panose="020B0604020202020204" pitchFamily="34" charset="0"/>
              </a:rPr>
              <a:t>5G</a:t>
            </a:r>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发展背景</a:t>
            </a:r>
          </a:p>
        </p:txBody>
      </p:sp>
      <p:grpSp>
        <p:nvGrpSpPr>
          <p:cNvPr id="23" name="组合 22"/>
          <p:cNvGrpSpPr/>
          <p:nvPr/>
        </p:nvGrpSpPr>
        <p:grpSpPr>
          <a:xfrm>
            <a:off x="31242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2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3" name="任意多边形: 形状 6"/>
          <p:cNvSpPr/>
          <p:nvPr/>
        </p:nvSpPr>
        <p:spPr>
          <a:xfrm>
            <a:off x="349250" y="3500120"/>
            <a:ext cx="9779000" cy="1905"/>
          </a:xfrm>
          <a:custGeom>
            <a:avLst/>
            <a:gdLst>
              <a:gd name="connsiteX0" fmla="*/ 0 w 15400"/>
              <a:gd name="connsiteY0" fmla="*/ 3 h 3"/>
              <a:gd name="connsiteX1" fmla="*/ 7283 w 15400"/>
              <a:gd name="connsiteY1" fmla="*/ 3 h 3"/>
              <a:gd name="connsiteX2" fmla="*/ 9427 w 15400"/>
              <a:gd name="connsiteY2" fmla="*/ 0 h 3"/>
              <a:gd name="connsiteX3" fmla="*/ 15400 w 15400"/>
              <a:gd name="connsiteY3" fmla="*/ 0 h 3"/>
            </a:gdLst>
            <a:ahLst/>
            <a:cxnLst>
              <a:cxn ang="0">
                <a:pos x="connsiteX0" y="connsiteY0"/>
              </a:cxn>
              <a:cxn ang="0">
                <a:pos x="connsiteX1" y="connsiteY1"/>
              </a:cxn>
              <a:cxn ang="0">
                <a:pos x="connsiteX2" y="connsiteY2"/>
              </a:cxn>
              <a:cxn ang="0">
                <a:pos x="connsiteX3" y="connsiteY3"/>
              </a:cxn>
            </a:cxnLst>
            <a:rect l="l" t="t" r="r" b="b"/>
            <a:pathLst>
              <a:path w="15400" h="3">
                <a:moveTo>
                  <a:pt x="0" y="3"/>
                </a:moveTo>
                <a:lnTo>
                  <a:pt x="7283" y="3"/>
                </a:lnTo>
                <a:lnTo>
                  <a:pt x="9427" y="0"/>
                </a:lnTo>
                <a:lnTo>
                  <a:pt x="15400" y="0"/>
                </a:lnTo>
              </a:path>
            </a:pathLst>
          </a:custGeom>
          <a:ln w="28575" cmpd="sng">
            <a:solidFill>
              <a:srgbClr val="2094E7"/>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8" name="灯片编号占位符 7"/>
          <p:cNvSpPr>
            <a:spLocks noGrp="1"/>
          </p:cNvSpPr>
          <p:nvPr>
            <p:ph type="sldNum" sz="quarter" idx="10"/>
          </p:nvPr>
        </p:nvSpPr>
        <p:spPr>
          <a:xfrm>
            <a:off x="10248900" y="6331585"/>
            <a:ext cx="1419225" cy="365125"/>
          </a:xfrm>
        </p:spPr>
        <p:txBody>
          <a:bodyPr/>
          <a:lstStyle/>
          <a:p>
            <a:pPr algn="r"/>
            <a:fld id="{3A4A8636-8D6E-4F37-80AC-CC28BB853661}" type="slidenum">
              <a:rPr lang="zh-CN" altLang="en-US" sz="1000" smtClean="0">
                <a:solidFill>
                  <a:schemeClr val="bg1"/>
                </a:solidFill>
              </a:rPr>
              <a:t>4</a:t>
            </a:fld>
            <a:endParaRPr lang="zh-CN" altLang="en-US" sz="1000" dirty="0">
              <a:solidFill>
                <a:schemeClr val="bg1"/>
              </a:solidFill>
            </a:endParaRPr>
          </a:p>
        </p:txBody>
      </p:sp>
      <p:pic>
        <p:nvPicPr>
          <p:cNvPr id="2" name="图片 1"/>
          <p:cNvPicPr>
            <a:picLocks noChangeAspect="1"/>
          </p:cNvPicPr>
          <p:nvPr/>
        </p:nvPicPr>
        <p:blipFill>
          <a:blip r:embed="rId4"/>
          <a:stretch>
            <a:fillRect/>
          </a:stretch>
        </p:blipFill>
        <p:spPr>
          <a:xfrm>
            <a:off x="4438650" y="3023870"/>
            <a:ext cx="3314700" cy="809625"/>
          </a:xfrm>
          <a:prstGeom prst="rect">
            <a:avLst/>
          </a:prstGeom>
        </p:spPr>
      </p:pic>
      <p:pic>
        <p:nvPicPr>
          <p:cNvPr id="3" name="图片 2"/>
          <p:cNvPicPr>
            <a:picLocks noChangeAspect="1"/>
          </p:cNvPicPr>
          <p:nvPr/>
        </p:nvPicPr>
        <p:blipFill>
          <a:blip r:embed="rId4"/>
          <a:stretch>
            <a:fillRect/>
          </a:stretch>
        </p:blipFill>
        <p:spPr>
          <a:xfrm>
            <a:off x="9645015" y="278130"/>
            <a:ext cx="2214880" cy="541020"/>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660390"/>
            <a:ext cx="12192000" cy="1197610"/>
          </a:xfrm>
          <a:prstGeom prst="rect">
            <a:avLst/>
          </a:prstGeom>
          <a:solidFill>
            <a:schemeClr val="accent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1197610" y="298450"/>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四川移动</a:t>
            </a:r>
            <a:r>
              <a:rPr lang="en-US" altLang="zh-CN" sz="2600" b="1" spc="300" dirty="0">
                <a:latin typeface="微软雅黑" panose="020B0503020204020204" pitchFamily="34" charset="-122"/>
                <a:ea typeface="微软雅黑" panose="020B0503020204020204" pitchFamily="34" charset="-122"/>
                <a:cs typeface="Arial" panose="020B0604020202020204" pitchFamily="34" charset="0"/>
              </a:rPr>
              <a:t>5G</a:t>
            </a:r>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现状</a:t>
            </a:r>
          </a:p>
        </p:txBody>
      </p:sp>
      <p:grpSp>
        <p:nvGrpSpPr>
          <p:cNvPr id="23" name="组合 22"/>
          <p:cNvGrpSpPr/>
          <p:nvPr/>
        </p:nvGrpSpPr>
        <p:grpSpPr>
          <a:xfrm>
            <a:off x="31242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2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0" name="文本框 99"/>
          <p:cNvSpPr txBox="1"/>
          <p:nvPr/>
        </p:nvSpPr>
        <p:spPr>
          <a:xfrm>
            <a:off x="831215" y="1279525"/>
            <a:ext cx="10345420" cy="2061210"/>
          </a:xfrm>
          <a:prstGeom prst="rect">
            <a:avLst/>
          </a:prstGeom>
          <a:noFill/>
          <a:ln w="9525">
            <a:noFill/>
          </a:ln>
        </p:spPr>
        <p:txBody>
          <a:bodyPr wrap="square">
            <a:spAutoFit/>
          </a:bodyPr>
          <a:lstStyle/>
          <a:p>
            <a:pPr indent="0">
              <a:lnSpc>
                <a:spcPct val="20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国内启动5G商用之后，四川移动以“打造全国领先的5G精品网”为目标，先后建成超过2万个5G基站，其中成都部署超过1万个5G基站，率先实现全省5G SA/NSA双模规模组网，建成全球服务面积最大的NFV+SDN技术5G核心网。同时，四川移动的5G网络覆盖了全省重点乡镇以上区域，所有市州主城区都达到了中国移动集团精品网标准</a:t>
            </a:r>
          </a:p>
        </p:txBody>
      </p:sp>
      <p:sp>
        <p:nvSpPr>
          <p:cNvPr id="4" name="文本框 3"/>
          <p:cNvSpPr txBox="1"/>
          <p:nvPr/>
        </p:nvSpPr>
        <p:spPr>
          <a:xfrm>
            <a:off x="817245" y="3464560"/>
            <a:ext cx="10345420" cy="1568450"/>
          </a:xfrm>
          <a:prstGeom prst="rect">
            <a:avLst/>
          </a:prstGeom>
          <a:noFill/>
        </p:spPr>
        <p:txBody>
          <a:bodyPr wrap="square" rtlCol="0" anchor="t">
            <a:spAutoFit/>
          </a:bodyPr>
          <a:lstStyle/>
          <a:p>
            <a:pPr indent="0">
              <a:lnSpc>
                <a:spcPct val="200000"/>
              </a:lnSpc>
            </a:pP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自从2019年11月推出5G商用服务以来，</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四川移动5G套餐客户已超过了810万</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。为确保客户获得满意的5G体验，四川移动在2021年推动“全千兆”体验升级，包括千兆5G、千兆WIFI、千兆应用和千兆服务，满足各个家庭对5G智慧生活的期待。</a:t>
            </a:r>
          </a:p>
        </p:txBody>
      </p:sp>
      <p:sp>
        <p:nvSpPr>
          <p:cNvPr id="5" name="文本框 4"/>
          <p:cNvSpPr txBox="1"/>
          <p:nvPr/>
        </p:nvSpPr>
        <p:spPr>
          <a:xfrm>
            <a:off x="1659255" y="5982653"/>
            <a:ext cx="8662035" cy="553085"/>
          </a:xfrm>
          <a:prstGeom prst="rect">
            <a:avLst/>
          </a:prstGeom>
          <a:noFill/>
        </p:spPr>
        <p:txBody>
          <a:bodyPr wrap="none" rtlCol="0" anchor="t">
            <a:spAutoFit/>
          </a:bodyPr>
          <a:lstStyle/>
          <a:p>
            <a:pPr indent="0" algn="l">
              <a:lnSpc>
                <a:spcPct val="150000"/>
              </a:lnSpc>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此次中国移动的全千兆升级体验，标志着四川移动5G建设迈出了关键性一步</a:t>
            </a:r>
          </a:p>
        </p:txBody>
      </p:sp>
      <p:sp>
        <p:nvSpPr>
          <p:cNvPr id="8" name="灯片编号占位符 7"/>
          <p:cNvSpPr>
            <a:spLocks noGrp="1"/>
          </p:cNvSpPr>
          <p:nvPr>
            <p:ph type="sldNum" sz="quarter" idx="10"/>
          </p:nvPr>
        </p:nvSpPr>
        <p:spPr>
          <a:xfrm>
            <a:off x="10248900" y="6331585"/>
            <a:ext cx="1419225" cy="365125"/>
          </a:xfrm>
        </p:spPr>
        <p:txBody>
          <a:bodyPr/>
          <a:lstStyle/>
          <a:p>
            <a:pPr algn="r"/>
            <a:fld id="{3A4A8636-8D6E-4F37-80AC-CC28BB853661}" type="slidenum">
              <a:rPr lang="zh-CN" altLang="en-US" sz="1000" smtClean="0">
                <a:solidFill>
                  <a:schemeClr val="bg1"/>
                </a:solidFill>
              </a:rPr>
              <a:t>5</a:t>
            </a:fld>
            <a:endParaRPr lang="zh-CN" altLang="en-US" sz="1000" dirty="0">
              <a:solidFill>
                <a:schemeClr val="bg1"/>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01955" y="1381125"/>
            <a:ext cx="3986530" cy="421195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19761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竞品分析</a:t>
            </a:r>
          </a:p>
        </p:txBody>
      </p:sp>
      <p:grpSp>
        <p:nvGrpSpPr>
          <p:cNvPr id="23" name="组合 22"/>
          <p:cNvGrpSpPr/>
          <p:nvPr/>
        </p:nvGrpSpPr>
        <p:grpSpPr>
          <a:xfrm>
            <a:off x="31242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2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5" name="图片 4"/>
          <p:cNvPicPr>
            <a:picLocks noChangeAspect="1"/>
          </p:cNvPicPr>
          <p:nvPr/>
        </p:nvPicPr>
        <p:blipFill>
          <a:blip r:embed="rId2"/>
          <a:stretch>
            <a:fillRect/>
          </a:stretch>
        </p:blipFill>
        <p:spPr>
          <a:xfrm>
            <a:off x="56198" y="1631633"/>
            <a:ext cx="4678045" cy="3710940"/>
          </a:xfrm>
          <a:prstGeom prst="rect">
            <a:avLst/>
          </a:prstGeom>
        </p:spPr>
      </p:pic>
      <p:sp>
        <p:nvSpPr>
          <p:cNvPr id="14" name="文本框 13"/>
          <p:cNvSpPr txBox="1"/>
          <p:nvPr/>
        </p:nvSpPr>
        <p:spPr>
          <a:xfrm>
            <a:off x="4988560" y="1381125"/>
            <a:ext cx="7054850" cy="4030980"/>
          </a:xfrm>
          <a:prstGeom prst="rect">
            <a:avLst/>
          </a:prstGeom>
          <a:noFill/>
        </p:spPr>
        <p:txBody>
          <a:bodyPr wrap="square" rtlCol="0" anchor="t">
            <a:spAutoFit/>
          </a:bodyPr>
          <a:lstStyle/>
          <a:p>
            <a:pPr marL="285750" indent="-285750">
              <a:lnSpc>
                <a:spcPct val="200000"/>
              </a:lnSpc>
              <a:buFont typeface="Wingdings" panose="05000000000000000000" charset="0"/>
              <a:buChar char="l"/>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随着国家发改委将5G、大数据中心和工业互联网等纳入了“新基建”范围，快速推动了5G网络基础设施的发展。</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2020</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年中国联通宣布正式进入</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“三千兆”时代</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，将以“千兆5G、千兆宽带、千兆WiFi”构建业务和网络服务能力，打造全场景高速上网服务。</a:t>
            </a:r>
          </a:p>
          <a:p>
            <a:pPr marL="285750" indent="-285750">
              <a:lnSpc>
                <a:spcPct val="200000"/>
              </a:lnSpc>
              <a:buFont typeface="Wingdings" panose="05000000000000000000" charset="0"/>
              <a:buChar char="l"/>
            </a:pP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200000"/>
              </a:lnSpc>
              <a:buFont typeface="Wingdings" panose="05000000000000000000" charset="0"/>
              <a:buChar char="l"/>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中国联通市场部副总经理尹少春表示，基于5G、10GPON、WiFi6等新技术推出的联通三千兆业务，可以通过“高带宽+大语音+大流量+大视频+智能组网+丰富权益”向联通用户提供一站式高速上网服务。</a:t>
            </a:r>
          </a:p>
        </p:txBody>
      </p:sp>
      <p:sp>
        <p:nvSpPr>
          <p:cNvPr id="8" name="灯片编号占位符 7"/>
          <p:cNvSpPr>
            <a:spLocks noGrp="1"/>
          </p:cNvSpPr>
          <p:nvPr>
            <p:ph type="sldNum" sz="quarter" idx="10"/>
          </p:nvPr>
        </p:nvSpPr>
        <p:spPr>
          <a:xfrm>
            <a:off x="10248900" y="6331585"/>
            <a:ext cx="1419225" cy="365125"/>
          </a:xfrm>
        </p:spPr>
        <p:txBody>
          <a:bodyPr/>
          <a:lstStyle/>
          <a:p>
            <a:pPr algn="r"/>
            <a:fld id="{3A4A8636-8D6E-4F37-80AC-CC28BB853661}" type="slidenum">
              <a:rPr lang="zh-CN" altLang="en-US" sz="1000" smtClean="0">
                <a:solidFill>
                  <a:schemeClr val="tx1"/>
                </a:solidFill>
              </a:rPr>
              <a:t>6</a:t>
            </a:fld>
            <a:endParaRPr lang="zh-CN" altLang="en-US" sz="1000" dirty="0">
              <a:solidFill>
                <a:schemeClr val="tx1"/>
              </a:solidFill>
            </a:endParaRPr>
          </a:p>
        </p:txBody>
      </p:sp>
      <p:pic>
        <p:nvPicPr>
          <p:cNvPr id="3" name="图片 2"/>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19761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竞品分析</a:t>
            </a:r>
          </a:p>
        </p:txBody>
      </p:sp>
      <p:grpSp>
        <p:nvGrpSpPr>
          <p:cNvPr id="23" name="组合 22"/>
          <p:cNvGrpSpPr/>
          <p:nvPr/>
        </p:nvGrpSpPr>
        <p:grpSpPr>
          <a:xfrm>
            <a:off x="31242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2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p:nvGrpSpPr>
        <p:grpSpPr>
          <a:xfrm>
            <a:off x="233680" y="1575435"/>
            <a:ext cx="4702175" cy="3965575"/>
            <a:chOff x="368" y="2921"/>
            <a:chExt cx="6674" cy="5628"/>
          </a:xfrm>
        </p:grpSpPr>
        <p:sp>
          <p:nvSpPr>
            <p:cNvPr id="15" name="矩形 14"/>
            <p:cNvSpPr/>
            <p:nvPr/>
          </p:nvSpPr>
          <p:spPr>
            <a:xfrm>
              <a:off x="1041" y="2921"/>
              <a:ext cx="5328" cy="5629"/>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2"/>
            <a:stretch>
              <a:fillRect/>
            </a:stretch>
          </p:blipFill>
          <p:spPr>
            <a:xfrm>
              <a:off x="368" y="3454"/>
              <a:ext cx="6675" cy="4563"/>
            </a:xfrm>
            <a:prstGeom prst="rect">
              <a:avLst/>
            </a:prstGeom>
          </p:spPr>
        </p:pic>
      </p:grpSp>
      <p:sp>
        <p:nvSpPr>
          <p:cNvPr id="6" name="文本框 5"/>
          <p:cNvSpPr txBox="1"/>
          <p:nvPr/>
        </p:nvSpPr>
        <p:spPr>
          <a:xfrm>
            <a:off x="4936490" y="1167130"/>
            <a:ext cx="6766560" cy="4523105"/>
          </a:xfrm>
          <a:prstGeom prst="rect">
            <a:avLst/>
          </a:prstGeom>
          <a:noFill/>
        </p:spPr>
        <p:txBody>
          <a:bodyPr wrap="square" rtlCol="0" anchor="t">
            <a:spAutoFit/>
          </a:bodyPr>
          <a:lstStyle/>
          <a:p>
            <a:pPr marL="285750" indent="-285750">
              <a:lnSpc>
                <a:spcPct val="200000"/>
              </a:lnSpc>
              <a:buFont typeface="Wingdings" panose="05000000000000000000" charset="0"/>
              <a:buChar char="l"/>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2019年4月，在中国电信的全力推进下，四川省首个5G综合应用示范网规模建成。并助力成都成为全国首个5G双千兆+全面商用的城市，全面定义智慧家庭服务体系。短短半年时间，成都电信5G双千兆+用户已突破20万。</a:t>
            </a:r>
          </a:p>
          <a:p>
            <a:pPr marL="285750" indent="-285750">
              <a:lnSpc>
                <a:spcPct val="200000"/>
              </a:lnSpc>
              <a:buFont typeface="Wingdings" panose="05000000000000000000" charset="0"/>
              <a:buChar char="l"/>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2020年10月12日，中国电信四川公司副总经理黄大九表示，中国电信作为领先的综合智能信息服务运营商，一直致力于打造信息化美好生活，已全面实现</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“出门用千兆5G，进门用千兆光网宽带，全家用千兆WiFi”</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的全方位、立体化、高速率、高品质信息化服务，满足市民各类网络接入及应用需求。</a:t>
            </a:r>
          </a:p>
        </p:txBody>
      </p:sp>
      <p:pic>
        <p:nvPicPr>
          <p:cNvPr id="3" name="图片 2"/>
          <p:cNvPicPr>
            <a:picLocks noChangeAspect="1"/>
          </p:cNvPicPr>
          <p:nvPr/>
        </p:nvPicPr>
        <p:blipFill>
          <a:blip r:embed="rId3"/>
          <a:stretch>
            <a:fillRect/>
          </a:stretch>
        </p:blipFill>
        <p:spPr>
          <a:xfrm>
            <a:off x="9645015" y="278130"/>
            <a:ext cx="2214880" cy="541020"/>
          </a:xfrm>
          <a:prstGeom prst="rect">
            <a:avLst/>
          </a:prstGeom>
        </p:spPr>
      </p:pic>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a:t>
            </a:fld>
            <a:endParaRPr lang="zh-CN" altLang="en-US" sz="1000" dirty="0">
              <a:solidFill>
                <a:schemeClr val="bg1">
                  <a:lumMod val="7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19761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小结</a:t>
            </a:r>
          </a:p>
        </p:txBody>
      </p:sp>
      <p:grpSp>
        <p:nvGrpSpPr>
          <p:cNvPr id="9" name="组合 8"/>
          <p:cNvGrpSpPr/>
          <p:nvPr/>
        </p:nvGrpSpPr>
        <p:grpSpPr>
          <a:xfrm>
            <a:off x="31242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0"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995680" y="1800225"/>
            <a:ext cx="10200005" cy="4028440"/>
          </a:xfrm>
          <a:prstGeom prst="rect">
            <a:avLst/>
          </a:prstGeom>
          <a:noFill/>
        </p:spPr>
        <p:txBody>
          <a:bodyPr wrap="square" rtlCol="0" anchor="t">
            <a:spAutoFit/>
          </a:bodyPr>
          <a:lstStyle/>
          <a:p>
            <a:pPr algn="l">
              <a:lnSpc>
                <a:spcPct val="320000"/>
              </a:lnSpc>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随着5G网络建设的发展，</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越来越小的网络覆盖差距，抹平了三大运营商之间的网络能力差异，而</a:t>
            </a:r>
            <a:r>
              <a:rPr lang="en-US" alt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千兆网产品的相继推出，其类型、价格、网络体验感的也逐渐朝同质化现象发展。</a:t>
            </a:r>
          </a:p>
          <a:p>
            <a:pPr algn="l">
              <a:lnSpc>
                <a:spcPct val="320000"/>
              </a:lnSpc>
            </a:pP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面对5G领域的</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同质化</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的战争</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中，中国移动需要打破困局，在</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重大阶段性节点提高曝光量</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抢先深化中国移动在消费者中印象。</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新春开门红</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正值新春之际，也是外出务工人员以及大学生返乡之季，</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选择这个高流量人群密集的时间节点，可以提升中国移动全千兆产品的拉新和转化</a:t>
            </a:r>
            <a:r>
              <a:rPr lang="zh-CN" altLang="en-US"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p:txBody>
      </p:sp>
      <p:sp>
        <p:nvSpPr>
          <p:cNvPr id="8" name="灯片编号占位符 7"/>
          <p:cNvSpPr>
            <a:spLocks noGrp="1"/>
          </p:cNvSpPr>
          <p:nvPr>
            <p:ph type="sldNum" sz="quarter" idx="10"/>
          </p:nvPr>
        </p:nvSpPr>
        <p:spPr>
          <a:xfrm>
            <a:off x="10248900" y="6331585"/>
            <a:ext cx="1419225" cy="365125"/>
          </a:xfrm>
        </p:spPr>
        <p:txBody>
          <a:bodyPr/>
          <a:lstStyle/>
          <a:p>
            <a:pPr algn="r"/>
            <a:fld id="{3A4A8636-8D6E-4F37-80AC-CC28BB853661}" type="slidenum">
              <a:rPr lang="zh-CN" altLang="en-US" sz="1000" smtClean="0">
                <a:solidFill>
                  <a:schemeClr val="tx1"/>
                </a:solidFill>
              </a:rPr>
              <a:t>8</a:t>
            </a:fld>
            <a:endParaRPr lang="zh-CN" altLang="en-US" sz="1000" dirty="0">
              <a:solidFill>
                <a:schemeClr val="tx1"/>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cxnSp>
        <p:nvCxnSpPr>
          <p:cNvPr id="4" name="直接连接符 3"/>
          <p:cNvCxnSpPr/>
          <p:nvPr/>
        </p:nvCxnSpPr>
        <p:spPr>
          <a:xfrm>
            <a:off x="810895" y="1683385"/>
            <a:ext cx="1045654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10895" y="6042025"/>
            <a:ext cx="10456545"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5166360" y="1222375"/>
            <a:ext cx="1859280" cy="922020"/>
          </a:xfrm>
          <a:prstGeom prst="rect">
            <a:avLst/>
          </a:prstGeom>
          <a:solidFill>
            <a:srgbClr val="FFFFFF"/>
          </a:solidFill>
        </p:spPr>
        <p:txBody>
          <a:bodyPr wrap="square" rtlCol="0">
            <a:spAutoFit/>
          </a:bodyPr>
          <a:lstStyle/>
          <a:p>
            <a:pPr algn="ctr"/>
            <a:r>
              <a:rPr lang="zh-CN" altLang="en-US" sz="5400">
                <a:solidFill>
                  <a:schemeClr val="accent1"/>
                </a:solidFill>
                <a:latin typeface="华文行楷" panose="02010800040101010101" charset="-122"/>
                <a:ea typeface="华文行楷" panose="02010800040101010101" charset="-122"/>
              </a:rPr>
              <a:t>小结</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lum contrast="-12000"/>
          </a:blip>
          <a:stretch>
            <a:fillRect/>
          </a:stretch>
        </p:blipFill>
        <p:spPr>
          <a:xfrm>
            <a:off x="0" y="0"/>
            <a:ext cx="12192000" cy="6858635"/>
          </a:xfrm>
          <a:prstGeom prst="rect">
            <a:avLst/>
          </a:prstGeom>
        </p:spPr>
      </p:pic>
      <p:sp>
        <p:nvSpPr>
          <p:cNvPr id="36" name="矩形 35"/>
          <p:cNvSpPr/>
          <p:nvPr/>
        </p:nvSpPr>
        <p:spPr>
          <a:xfrm>
            <a:off x="0" y="635"/>
            <a:ext cx="12192000" cy="6858000"/>
          </a:xfrm>
          <a:prstGeom prst="rect">
            <a:avLst/>
          </a:prstGeom>
          <a:solidFill>
            <a:srgbClr val="4472C4">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5400000" flipH="1">
            <a:off x="96694"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任意多边形: 形状 6"/>
          <p:cNvSpPr/>
          <p:nvPr/>
        </p:nvSpPr>
        <p:spPr>
          <a:xfrm>
            <a:off x="4316381" y="3921904"/>
            <a:ext cx="3531344" cy="544209"/>
          </a:xfrm>
          <a:custGeom>
            <a:avLst/>
            <a:gdLst>
              <a:gd name="connsiteX0" fmla="*/ 0 w 3386666"/>
              <a:gd name="connsiteY0" fmla="*/ 8466 h 533400"/>
              <a:gd name="connsiteX1" fmla="*/ 1600200 w 3386666"/>
              <a:gd name="connsiteY1" fmla="*/ 8466 h 533400"/>
              <a:gd name="connsiteX2" fmla="*/ 1346200 w 3386666"/>
              <a:gd name="connsiteY2" fmla="*/ 533400 h 533400"/>
              <a:gd name="connsiteX3" fmla="*/ 2074333 w 3386666"/>
              <a:gd name="connsiteY3" fmla="*/ 0 h 533400"/>
              <a:gd name="connsiteX4" fmla="*/ 3386666 w 3386666"/>
              <a:gd name="connsiteY4" fmla="*/ 0 h 533400"/>
              <a:gd name="connsiteX0-1" fmla="*/ 0 w 3386666"/>
              <a:gd name="connsiteY0-2" fmla="*/ 8466 h 533400"/>
              <a:gd name="connsiteX1-3" fmla="*/ 1600200 w 3386666"/>
              <a:gd name="connsiteY1-4" fmla="*/ 8466 h 533400"/>
              <a:gd name="connsiteX2-5" fmla="*/ 1346200 w 3386666"/>
              <a:gd name="connsiteY2-6" fmla="*/ 533400 h 533400"/>
              <a:gd name="connsiteX3-7" fmla="*/ 2071158 w 3386666"/>
              <a:gd name="connsiteY3-8" fmla="*/ 6350 h 533400"/>
              <a:gd name="connsiteX4-9" fmla="*/ 3386666 w 3386666"/>
              <a:gd name="connsiteY4-10" fmla="*/ 0 h 533400"/>
              <a:gd name="connsiteX0-11" fmla="*/ 0 w 3386666"/>
              <a:gd name="connsiteY0-12" fmla="*/ 8466 h 533400"/>
              <a:gd name="connsiteX1-13" fmla="*/ 1600200 w 3386666"/>
              <a:gd name="connsiteY1-14" fmla="*/ 8466 h 533400"/>
              <a:gd name="connsiteX2-15" fmla="*/ 1346200 w 3386666"/>
              <a:gd name="connsiteY2-16" fmla="*/ 533400 h 533400"/>
              <a:gd name="connsiteX3-17" fmla="*/ 2071158 w 3386666"/>
              <a:gd name="connsiteY3-18" fmla="*/ 6350 h 533400"/>
              <a:gd name="connsiteX4-19" fmla="*/ 3386666 w 3386666"/>
              <a:gd name="connsiteY4-20" fmla="*/ 0 h 533400"/>
              <a:gd name="connsiteX0-21" fmla="*/ 0 w 3383491"/>
              <a:gd name="connsiteY0-22" fmla="*/ 5291 h 530225"/>
              <a:gd name="connsiteX1-23" fmla="*/ 1600200 w 3383491"/>
              <a:gd name="connsiteY1-24" fmla="*/ 5291 h 530225"/>
              <a:gd name="connsiteX2-25" fmla="*/ 1346200 w 3383491"/>
              <a:gd name="connsiteY2-26" fmla="*/ 530225 h 530225"/>
              <a:gd name="connsiteX3-27" fmla="*/ 2071158 w 3383491"/>
              <a:gd name="connsiteY3-28" fmla="*/ 3175 h 530225"/>
              <a:gd name="connsiteX4-29" fmla="*/ 3383491 w 3383491"/>
              <a:gd name="connsiteY4-30" fmla="*/ 0 h 530225"/>
              <a:gd name="connsiteX0-31" fmla="*/ 0 w 3383491"/>
              <a:gd name="connsiteY0-32" fmla="*/ 2116 h 527050"/>
              <a:gd name="connsiteX1-33" fmla="*/ 1600200 w 3383491"/>
              <a:gd name="connsiteY1-34" fmla="*/ 2116 h 527050"/>
              <a:gd name="connsiteX2-35" fmla="*/ 1346200 w 3383491"/>
              <a:gd name="connsiteY2-36" fmla="*/ 527050 h 527050"/>
              <a:gd name="connsiteX3-37" fmla="*/ 2071158 w 3383491"/>
              <a:gd name="connsiteY3-38" fmla="*/ 0 h 527050"/>
              <a:gd name="connsiteX4-39" fmla="*/ 3383491 w 3383491"/>
              <a:gd name="connsiteY4-40" fmla="*/ 3175 h 527050"/>
              <a:gd name="connsiteX0-41" fmla="*/ 0 w 3383491"/>
              <a:gd name="connsiteY0-42" fmla="*/ 2116 h 527050"/>
              <a:gd name="connsiteX1-43" fmla="*/ 1600200 w 3383491"/>
              <a:gd name="connsiteY1-44" fmla="*/ 2116 h 527050"/>
              <a:gd name="connsiteX2-45" fmla="*/ 1346200 w 3383491"/>
              <a:gd name="connsiteY2-46" fmla="*/ 527050 h 527050"/>
              <a:gd name="connsiteX3-47" fmla="*/ 2071158 w 3383491"/>
              <a:gd name="connsiteY3-48" fmla="*/ 0 h 527050"/>
              <a:gd name="connsiteX4-49" fmla="*/ 3383491 w 3383491"/>
              <a:gd name="connsiteY4-50" fmla="*/ 0 h 527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83491" h="527050">
                <a:moveTo>
                  <a:pt x="0" y="2116"/>
                </a:moveTo>
                <a:lnTo>
                  <a:pt x="1600200" y="2116"/>
                </a:lnTo>
                <a:lnTo>
                  <a:pt x="1346200" y="527050"/>
                </a:lnTo>
                <a:lnTo>
                  <a:pt x="2071158" y="0"/>
                </a:lnTo>
                <a:lnTo>
                  <a:pt x="3383491" y="0"/>
                </a:lnTo>
              </a:path>
            </a:pathLst>
          </a:custGeom>
          <a:noFill/>
          <a:ln w="1079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rot="5400000" flipH="1">
            <a:off x="173171"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文本框 49"/>
          <p:cNvSpPr txBox="1"/>
          <p:nvPr/>
        </p:nvSpPr>
        <p:spPr>
          <a:xfrm>
            <a:off x="4344277" y="1588736"/>
            <a:ext cx="3503448" cy="1506855"/>
          </a:xfrm>
          <a:prstGeom prst="rect">
            <a:avLst/>
          </a:prstGeom>
          <a:noFill/>
        </p:spPr>
        <p:txBody>
          <a:bodyPr wrap="square" rtlCol="0">
            <a:spAutoFit/>
          </a:bodyPr>
          <a:lstStyle/>
          <a:p>
            <a:pPr algn="ctr"/>
            <a:r>
              <a:rPr lang="en-US" altLang="zh-CN" sz="9200" spc="300" dirty="0">
                <a:solidFill>
                  <a:schemeClr val="bg1">
                    <a:lumMod val="95000"/>
                  </a:schemeClr>
                </a:solidFill>
                <a:latin typeface="Arial Black" panose="020B0A04020102020204" pitchFamily="34" charset="0"/>
                <a:ea typeface="微软雅黑" panose="020B0503020204020204" pitchFamily="34" charset="-122"/>
              </a:rPr>
              <a:t>02</a:t>
            </a:r>
          </a:p>
        </p:txBody>
      </p:sp>
      <p:sp>
        <p:nvSpPr>
          <p:cNvPr id="51" name="文本框 50"/>
          <p:cNvSpPr txBox="1"/>
          <p:nvPr/>
        </p:nvSpPr>
        <p:spPr>
          <a:xfrm>
            <a:off x="2546195" y="5730650"/>
            <a:ext cx="7099610" cy="306705"/>
          </a:xfrm>
          <a:prstGeom prst="rect">
            <a:avLst/>
          </a:prstGeom>
          <a:noFill/>
        </p:spPr>
        <p:txBody>
          <a:bodyPr wrap="square" rtlCol="0">
            <a:spAutoFit/>
          </a:bodyPr>
          <a:lstStyle/>
          <a:p>
            <a:pPr algn="dist"/>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思考</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推广策略</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整体策略</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属地化策略</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绝佳节点</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任务和目标</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方案亮点</a:t>
            </a:r>
            <a:endParaRPr lang="zh-CN" altLang="en-US" sz="1400" b="1" spc="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文本框 5"/>
          <p:cNvSpPr txBox="1"/>
          <p:nvPr/>
        </p:nvSpPr>
        <p:spPr>
          <a:xfrm>
            <a:off x="3310143" y="2908842"/>
            <a:ext cx="5571716" cy="768350"/>
          </a:xfrm>
          <a:prstGeom prst="rect">
            <a:avLst/>
          </a:prstGeom>
          <a:noFill/>
        </p:spPr>
        <p:txBody>
          <a:bodyPr wrap="square" rtlCol="0">
            <a:spAutoFit/>
          </a:bodyPr>
          <a:lstStyle/>
          <a:p>
            <a:pPr algn="ctr"/>
            <a:r>
              <a:rPr lang="zh-CN" altLang="en-US" sz="4400" b="1" spc="300" dirty="0">
                <a:solidFill>
                  <a:schemeClr val="bg1"/>
                </a:solidFill>
                <a:latin typeface="微软雅黑" panose="020B0503020204020204" pitchFamily="34" charset="-122"/>
                <a:ea typeface="微软雅黑" panose="020B0503020204020204" pitchFamily="34" charset="-122"/>
              </a:rPr>
              <a:t>推广策略</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8" name="灯片编号占位符 7"/>
          <p:cNvSpPr>
            <a:spLocks noGrp="1"/>
          </p:cNvSpPr>
          <p:nvPr>
            <p:ph type="sldNum" sz="quarter" idx="10"/>
          </p:nvPr>
        </p:nvSpPr>
        <p:spPr/>
        <p:txBody>
          <a:bodyPr/>
          <a:lstStyle/>
          <a:p>
            <a:fld id="{3A4A8636-8D6E-4F37-80AC-CC28BB853661}" type="slidenum">
              <a:rPr lang="zh-CN" altLang="en-US" smtClean="0">
                <a:solidFill>
                  <a:schemeClr val="bg1"/>
                </a:solidFill>
              </a:rPr>
              <a:t>9</a:t>
            </a:fld>
            <a:endParaRPr lang="zh-CN" altLang="en-US" dirty="0">
              <a:solidFill>
                <a:schemeClr val="bg1"/>
              </a:solidFill>
            </a:endParaRPr>
          </a:p>
        </p:txBody>
      </p:sp>
      <p:sp>
        <p:nvSpPr>
          <p:cNvPr id="11" name="任意多边形: 形状 3"/>
          <p:cNvSpPr/>
          <p:nvPr/>
        </p:nvSpPr>
        <p:spPr>
          <a:xfrm rot="16200000">
            <a:off x="7281996"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任意多边形: 形状 4"/>
          <p:cNvSpPr/>
          <p:nvPr/>
        </p:nvSpPr>
        <p:spPr>
          <a:xfrm rot="16200000">
            <a:off x="9447069"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灯片编号占位符 7"/>
          <p:cNvSpPr>
            <a:spLocks noGrp="1"/>
          </p:cNvSpPr>
          <p:nvPr/>
        </p:nvSpPr>
        <p:spPr>
          <a:xfrm>
            <a:off x="10248900" y="6331585"/>
            <a:ext cx="1419225" cy="3651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4A8636-8D6E-4F37-80AC-CC28BB853661}" type="slidenum">
              <a:rPr lang="zh-CN" altLang="en-US" sz="1000" smtClean="0">
                <a:solidFill>
                  <a:schemeClr val="bg1"/>
                </a:solidFill>
              </a:rPr>
              <a:t>9</a:t>
            </a:fld>
            <a:endParaRPr lang="zh-CN" altLang="en-US" sz="1000" dirty="0">
              <a:solidFill>
                <a:schemeClr val="bg1"/>
              </a:solidFill>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534035" y="2414270"/>
            <a:ext cx="3095625" cy="3227070"/>
            <a:chOff x="947" y="1865"/>
            <a:chExt cx="5881" cy="6129"/>
          </a:xfrm>
        </p:grpSpPr>
        <p:sp>
          <p:nvSpPr>
            <p:cNvPr id="5" name="矩形 4"/>
            <p:cNvSpPr/>
            <p:nvPr/>
          </p:nvSpPr>
          <p:spPr>
            <a:xfrm>
              <a:off x="1188" y="2130"/>
              <a:ext cx="5640" cy="586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47" y="1865"/>
              <a:ext cx="5640" cy="5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8637270" y="2414270"/>
            <a:ext cx="3095625" cy="3227070"/>
            <a:chOff x="947" y="1865"/>
            <a:chExt cx="5881" cy="6129"/>
          </a:xfrm>
        </p:grpSpPr>
        <p:sp>
          <p:nvSpPr>
            <p:cNvPr id="14" name="矩形 13"/>
            <p:cNvSpPr/>
            <p:nvPr/>
          </p:nvSpPr>
          <p:spPr>
            <a:xfrm>
              <a:off x="1188" y="2130"/>
              <a:ext cx="5640" cy="586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47" y="1865"/>
              <a:ext cx="5640" cy="5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420553" y="2414270"/>
            <a:ext cx="3095625" cy="3227070"/>
            <a:chOff x="947" y="1865"/>
            <a:chExt cx="5881" cy="6129"/>
          </a:xfrm>
        </p:grpSpPr>
        <p:sp>
          <p:nvSpPr>
            <p:cNvPr id="17" name="矩形 16"/>
            <p:cNvSpPr/>
            <p:nvPr/>
          </p:nvSpPr>
          <p:spPr>
            <a:xfrm>
              <a:off x="1188" y="2130"/>
              <a:ext cx="5640" cy="586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47" y="1865"/>
              <a:ext cx="5640" cy="58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594043" y="3522345"/>
            <a:ext cx="2956560" cy="1568450"/>
          </a:xfrm>
          <a:prstGeom prst="rect">
            <a:avLst/>
          </a:prstGeom>
          <a:noFill/>
        </p:spPr>
        <p:txBody>
          <a:bodyPr wrap="square" rtlCol="0" anchor="t">
            <a:spAutoFit/>
          </a:bodyPr>
          <a:lstStyle/>
          <a:p>
            <a:pPr>
              <a:lnSpc>
                <a:spcPct val="15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在5G市场中，面对竞品，如何区别同质化的形式，针对新春节点家庭用户，推出家庭融合产品，提升在区域市场音量。</a:t>
            </a:r>
          </a:p>
        </p:txBody>
      </p:sp>
      <p:sp>
        <p:nvSpPr>
          <p:cNvPr id="7" name="文本框 6"/>
          <p:cNvSpPr txBox="1"/>
          <p:nvPr/>
        </p:nvSpPr>
        <p:spPr>
          <a:xfrm>
            <a:off x="4478973" y="3275965"/>
            <a:ext cx="2978785" cy="2061210"/>
          </a:xfrm>
          <a:prstGeom prst="rect">
            <a:avLst/>
          </a:prstGeom>
          <a:noFill/>
        </p:spPr>
        <p:txBody>
          <a:bodyPr wrap="square" rtlCol="0" anchor="t">
            <a:spAutoFit/>
          </a:bodyPr>
          <a:lstStyle/>
          <a:p>
            <a:pPr lvl="0" algn="l">
              <a:lnSpc>
                <a:spcPct val="200000"/>
              </a:lnSpc>
              <a:buClrTx/>
              <a:buSzTx/>
              <a:buFontTx/>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如何将产品信息在5G重点市场准确无误的传递给目标群体，将他们想要的直截了当的展示在面前。</a:t>
            </a:r>
          </a:p>
        </p:txBody>
      </p:sp>
      <p:sp>
        <p:nvSpPr>
          <p:cNvPr id="8" name="文本框 7"/>
          <p:cNvSpPr txBox="1"/>
          <p:nvPr/>
        </p:nvSpPr>
        <p:spPr>
          <a:xfrm>
            <a:off x="8697595" y="3522345"/>
            <a:ext cx="2974975" cy="1568450"/>
          </a:xfrm>
          <a:prstGeom prst="rect">
            <a:avLst/>
          </a:prstGeom>
          <a:noFill/>
        </p:spPr>
        <p:txBody>
          <a:bodyPr wrap="square" rtlCol="0" anchor="t">
            <a:spAutoFit/>
          </a:bodyPr>
          <a:lstStyle/>
          <a:p>
            <a:pPr lvl="0" algn="l">
              <a:lnSpc>
                <a:spcPct val="200000"/>
              </a:lnSpc>
              <a:buClrTx/>
              <a:buSzTx/>
              <a:buFontTx/>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怎么利用区域特色，将5G的核心信息相结合，更加落地，为终端集客蓄力，达成转化目标。</a:t>
            </a:r>
          </a:p>
        </p:txBody>
      </p:sp>
      <p:sp>
        <p:nvSpPr>
          <p:cNvPr id="19" name="文本框 18"/>
          <p:cNvSpPr txBox="1"/>
          <p:nvPr/>
        </p:nvSpPr>
        <p:spPr>
          <a:xfrm>
            <a:off x="117856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三大思考</a:t>
            </a:r>
          </a:p>
        </p:txBody>
      </p:sp>
      <p:grpSp>
        <p:nvGrpSpPr>
          <p:cNvPr id="9" name="组合 8"/>
          <p:cNvGrpSpPr/>
          <p:nvPr/>
        </p:nvGrpSpPr>
        <p:grpSpPr>
          <a:xfrm>
            <a:off x="29337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0"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0" name="文本框 19"/>
          <p:cNvSpPr txBox="1"/>
          <p:nvPr/>
        </p:nvSpPr>
        <p:spPr>
          <a:xfrm>
            <a:off x="660083" y="3001645"/>
            <a:ext cx="2824480" cy="337185"/>
          </a:xfrm>
          <a:prstGeom prst="rect">
            <a:avLst/>
          </a:prstGeom>
          <a:noFill/>
        </p:spPr>
        <p:txBody>
          <a:bodyPr wrap="none" rtlCol="0" anchor="t">
            <a:spAutoFit/>
          </a:bodyPr>
          <a:lstStyle/>
          <a:p>
            <a:pPr>
              <a:lnSpc>
                <a:spcPct val="100000"/>
              </a:lnSpc>
            </a:pPr>
            <a:r>
              <a:rPr lang="zh-CN" alt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如何，另辟蹊径，引发关注？</a:t>
            </a:r>
          </a:p>
        </p:txBody>
      </p:sp>
      <p:sp>
        <p:nvSpPr>
          <p:cNvPr id="22" name="文本框 21"/>
          <p:cNvSpPr txBox="1"/>
          <p:nvPr/>
        </p:nvSpPr>
        <p:spPr>
          <a:xfrm>
            <a:off x="4556125" y="3001645"/>
            <a:ext cx="2824480" cy="337185"/>
          </a:xfrm>
          <a:prstGeom prst="rect">
            <a:avLst/>
          </a:prstGeom>
          <a:noFill/>
        </p:spPr>
        <p:txBody>
          <a:bodyPr wrap="none" rtlCol="0" anchor="t">
            <a:spAutoFit/>
          </a:bodyPr>
          <a:lstStyle/>
          <a:p>
            <a:pPr lvl="0" algn="l">
              <a:lnSpc>
                <a:spcPct val="100000"/>
              </a:lnSpc>
              <a:buClrTx/>
              <a:buSzTx/>
              <a:buFontTx/>
            </a:pPr>
            <a:r>
              <a:rPr lang="zh-CN" alt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如何，精准传播，引发痛点？</a:t>
            </a:r>
          </a:p>
        </p:txBody>
      </p:sp>
      <p:sp>
        <p:nvSpPr>
          <p:cNvPr id="23" name="文本框 22"/>
          <p:cNvSpPr txBox="1"/>
          <p:nvPr/>
        </p:nvSpPr>
        <p:spPr>
          <a:xfrm>
            <a:off x="8707120" y="3001645"/>
            <a:ext cx="2955925" cy="337185"/>
          </a:xfrm>
          <a:prstGeom prst="rect">
            <a:avLst/>
          </a:prstGeom>
          <a:noFill/>
        </p:spPr>
        <p:txBody>
          <a:bodyPr wrap="square" rtlCol="0" anchor="t">
            <a:spAutoFit/>
          </a:bodyPr>
          <a:lstStyle/>
          <a:p>
            <a:pPr lvl="0" algn="l">
              <a:lnSpc>
                <a:spcPct val="100000"/>
              </a:lnSpc>
              <a:buClrTx/>
              <a:buSzTx/>
              <a:buFontTx/>
            </a:pPr>
            <a:r>
              <a:rPr lang="zh-CN" alt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如何，结合属地性，提高转化？</a:t>
            </a: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
        <p:nvSpPr>
          <p:cNvPr id="4" name="灯片编号占位符 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a:t>
            </a:fld>
            <a:endParaRPr lang="zh-CN" altLang="en-US" sz="1000" dirty="0">
              <a:solidFill>
                <a:schemeClr val="bg1">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117856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推广策略</a:t>
            </a:r>
          </a:p>
        </p:txBody>
      </p:sp>
      <p:grpSp>
        <p:nvGrpSpPr>
          <p:cNvPr id="9" name="组合 8"/>
          <p:cNvGrpSpPr/>
          <p:nvPr/>
        </p:nvGrpSpPr>
        <p:grpSpPr>
          <a:xfrm>
            <a:off x="29337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0"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17"/>
          <p:cNvSpPr txBox="1"/>
          <p:nvPr/>
        </p:nvSpPr>
        <p:spPr>
          <a:xfrm>
            <a:off x="952500" y="2727325"/>
            <a:ext cx="2571750" cy="922020"/>
          </a:xfrm>
          <a:prstGeom prst="rect">
            <a:avLst/>
          </a:prstGeom>
          <a:noFill/>
        </p:spPr>
        <p:txBody>
          <a:bodyPr wrap="square" rtlCol="0">
            <a:spAutoFit/>
          </a:bodyPr>
          <a:lstStyle/>
          <a:p>
            <a:pPr algn="ctr">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注重加深消费者对</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产品的认知</a:t>
            </a:r>
          </a:p>
          <a:p>
            <a:pPr algn="ctr">
              <a:lnSpc>
                <a:spcPct val="150000"/>
              </a:lnSpc>
            </a:pP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围绕用户体验满意为中心，</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提升中国移动</a:t>
            </a: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在区域市场音量。</a:t>
            </a:r>
            <a:endPar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框 3"/>
          <p:cNvSpPr txBox="1"/>
          <p:nvPr/>
        </p:nvSpPr>
        <p:spPr>
          <a:xfrm>
            <a:off x="1048703" y="4998720"/>
            <a:ext cx="2571750" cy="922020"/>
          </a:xfrm>
          <a:prstGeom prst="rect">
            <a:avLst/>
          </a:prstGeom>
          <a:noFill/>
        </p:spPr>
        <p:txBody>
          <a:bodyPr wrap="square" rtlCol="0">
            <a:spAutoFit/>
          </a:bodyPr>
          <a:lstStyle/>
          <a:p>
            <a:pPr lvl="0" algn="ctr">
              <a:lnSpc>
                <a:spcPct val="150000"/>
              </a:lnSpc>
              <a:buClrTx/>
              <a:buSzTx/>
              <a:buFontTx/>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从接触消费者第一层面-厅店门店着手，包装5G产品营造氛围，精准传播到目标群体中。</a:t>
            </a:r>
          </a:p>
        </p:txBody>
      </p:sp>
      <p:sp>
        <p:nvSpPr>
          <p:cNvPr id="20" name="文本框 19"/>
          <p:cNvSpPr txBox="1"/>
          <p:nvPr/>
        </p:nvSpPr>
        <p:spPr>
          <a:xfrm>
            <a:off x="8466455" y="2927350"/>
            <a:ext cx="2571750" cy="922020"/>
          </a:xfrm>
          <a:prstGeom prst="rect">
            <a:avLst/>
          </a:prstGeom>
          <a:noFill/>
        </p:spPr>
        <p:txBody>
          <a:bodyPr wrap="square" rtlCol="0">
            <a:spAutoFit/>
          </a:bodyPr>
          <a:lstStyle/>
          <a:p>
            <a:pPr lvl="0" algn="ctr">
              <a:lnSpc>
                <a:spcPct val="150000"/>
              </a:lnSpc>
              <a:buClrTx/>
              <a:buSzTx/>
              <a:buFontTx/>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结合区域背景，创新营销手法，结合移动5G全千兆的产品信息，为提升门店转化蓄力。</a:t>
            </a:r>
          </a:p>
        </p:txBody>
      </p:sp>
      <p:sp>
        <p:nvSpPr>
          <p:cNvPr id="21" name="文本框 20"/>
          <p:cNvSpPr txBox="1"/>
          <p:nvPr/>
        </p:nvSpPr>
        <p:spPr>
          <a:xfrm>
            <a:off x="8466455" y="4979670"/>
            <a:ext cx="2571750" cy="645160"/>
          </a:xfrm>
          <a:prstGeom prst="rect">
            <a:avLst/>
          </a:prstGeom>
          <a:noFill/>
        </p:spPr>
        <p:txBody>
          <a:bodyPr wrap="square" rtlCol="0">
            <a:spAutoFit/>
          </a:bodyPr>
          <a:lstStyle/>
          <a:p>
            <a:pPr lvl="0" algn="ctr">
              <a:lnSpc>
                <a:spcPct val="150000"/>
              </a:lnSpc>
              <a:buClrTx/>
              <a:buSzTx/>
              <a:buFontTx/>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社交媒介全面铺开，深度覆盖整个区域用户，提升产品曝光量</a:t>
            </a:r>
          </a:p>
        </p:txBody>
      </p:sp>
      <p:sp>
        <p:nvSpPr>
          <p:cNvPr id="8" name="文本框 7"/>
          <p:cNvSpPr txBox="1"/>
          <p:nvPr/>
        </p:nvSpPr>
        <p:spPr>
          <a:xfrm>
            <a:off x="8781098" y="2279015"/>
            <a:ext cx="1942465" cy="398780"/>
          </a:xfrm>
          <a:prstGeom prst="rect">
            <a:avLst/>
          </a:prstGeom>
          <a:noFill/>
        </p:spPr>
        <p:txBody>
          <a:bodyPr wrap="square" rtlCol="0">
            <a:spAutoFit/>
          </a:bodyPr>
          <a:lstStyle/>
          <a:p>
            <a:pPr algn="ct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营销</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属地化</a:t>
            </a:r>
          </a:p>
        </p:txBody>
      </p:sp>
      <p:sp>
        <p:nvSpPr>
          <p:cNvPr id="14" name="文本框 13"/>
          <p:cNvSpPr txBox="1"/>
          <p:nvPr/>
        </p:nvSpPr>
        <p:spPr>
          <a:xfrm>
            <a:off x="1308100" y="4449445"/>
            <a:ext cx="2052955" cy="398780"/>
          </a:xfrm>
          <a:prstGeom prst="rect">
            <a:avLst/>
          </a:prstGeom>
          <a:noFill/>
        </p:spPr>
        <p:txBody>
          <a:bodyPr wrap="square" rtlCol="0">
            <a:spAutoFit/>
          </a:bodyPr>
          <a:lstStyle/>
          <a:p>
            <a:pPr algn="ct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厅店</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氛围包装</a:t>
            </a:r>
          </a:p>
        </p:txBody>
      </p:sp>
      <p:sp>
        <p:nvSpPr>
          <p:cNvPr id="16" name="文本框 15"/>
          <p:cNvSpPr txBox="1"/>
          <p:nvPr/>
        </p:nvSpPr>
        <p:spPr>
          <a:xfrm>
            <a:off x="8673783" y="4430395"/>
            <a:ext cx="2157095" cy="398780"/>
          </a:xfrm>
          <a:prstGeom prst="rect">
            <a:avLst/>
          </a:prstGeom>
          <a:noFill/>
        </p:spPr>
        <p:txBody>
          <a:bodyPr wrap="square" rtlCol="0">
            <a:spAutoFit/>
          </a:bodyPr>
          <a:lstStyle/>
          <a:p>
            <a:pPr algn="ct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渠道</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全面铺开</a:t>
            </a:r>
          </a:p>
        </p:txBody>
      </p:sp>
      <p:sp>
        <p:nvSpPr>
          <p:cNvPr id="17" name="文本框 16"/>
          <p:cNvSpPr txBox="1"/>
          <p:nvPr/>
        </p:nvSpPr>
        <p:spPr>
          <a:xfrm>
            <a:off x="623570" y="2119630"/>
            <a:ext cx="3423285" cy="398780"/>
          </a:xfrm>
          <a:prstGeom prst="rect">
            <a:avLst/>
          </a:prstGeom>
          <a:noFill/>
        </p:spPr>
        <p:txBody>
          <a:bodyPr wrap="square" rtlCol="0">
            <a:spAutoFit/>
          </a:bodyPr>
          <a:lstStyle/>
          <a:p>
            <a:pPr algn="ct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产品</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全千兆</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差异化优势</a:t>
            </a:r>
          </a:p>
        </p:txBody>
      </p:sp>
      <p:sp>
        <p:nvSpPr>
          <p:cNvPr id="29" name="对角圆角矩形 28"/>
          <p:cNvSpPr/>
          <p:nvPr/>
        </p:nvSpPr>
        <p:spPr>
          <a:xfrm>
            <a:off x="6233160" y="1945640"/>
            <a:ext cx="1761490" cy="1763395"/>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574D50"/>
              </a:solidFill>
            </a:endParaRPr>
          </a:p>
        </p:txBody>
      </p:sp>
      <p:sp>
        <p:nvSpPr>
          <p:cNvPr id="32" name="对角圆角矩形 31"/>
          <p:cNvSpPr/>
          <p:nvPr/>
        </p:nvSpPr>
        <p:spPr>
          <a:xfrm rot="16200000">
            <a:off x="4137025" y="1946275"/>
            <a:ext cx="1762760" cy="1762760"/>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574D50"/>
              </a:solidFill>
            </a:endParaRPr>
          </a:p>
        </p:txBody>
      </p:sp>
      <p:sp>
        <p:nvSpPr>
          <p:cNvPr id="33" name="对角圆角矩形 32"/>
          <p:cNvSpPr/>
          <p:nvPr/>
        </p:nvSpPr>
        <p:spPr>
          <a:xfrm rot="16200000">
            <a:off x="6243955" y="3905250"/>
            <a:ext cx="1762760" cy="1762760"/>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574D50"/>
              </a:solidFill>
            </a:endParaRPr>
          </a:p>
        </p:txBody>
      </p:sp>
      <p:sp>
        <p:nvSpPr>
          <p:cNvPr id="34" name="对角圆角矩形 33"/>
          <p:cNvSpPr/>
          <p:nvPr/>
        </p:nvSpPr>
        <p:spPr>
          <a:xfrm rot="10800000">
            <a:off x="4137025" y="3983990"/>
            <a:ext cx="1762760" cy="1762760"/>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574D50"/>
              </a:solidFill>
            </a:endParaRPr>
          </a:p>
        </p:txBody>
      </p:sp>
      <p:sp>
        <p:nvSpPr>
          <p:cNvPr id="13" name="iconfont-11592-5504471"/>
          <p:cNvSpPr/>
          <p:nvPr/>
        </p:nvSpPr>
        <p:spPr>
          <a:xfrm>
            <a:off x="4514215" y="2216150"/>
            <a:ext cx="880745" cy="880745"/>
          </a:xfrm>
          <a:custGeom>
            <a:avLst/>
            <a:gdLst>
              <a:gd name="T0" fmla="*/ 6944 w 11868"/>
              <a:gd name="T1" fmla="*/ 2582 h 11868"/>
              <a:gd name="T2" fmla="*/ 5334 w 11868"/>
              <a:gd name="T3" fmla="*/ 2268 h 11868"/>
              <a:gd name="T4" fmla="*/ 1067 w 11868"/>
              <a:gd name="T5" fmla="*/ 6534 h 11868"/>
              <a:gd name="T6" fmla="*/ 5334 w 11868"/>
              <a:gd name="T7" fmla="*/ 10801 h 11868"/>
              <a:gd name="T8" fmla="*/ 9600 w 11868"/>
              <a:gd name="T9" fmla="*/ 6534 h 11868"/>
              <a:gd name="T10" fmla="*/ 9286 w 11868"/>
              <a:gd name="T11" fmla="*/ 4924 h 11868"/>
              <a:gd name="T12" fmla="*/ 9070 w 11868"/>
              <a:gd name="T13" fmla="*/ 4922 h 11868"/>
              <a:gd name="T14" fmla="*/ 7942 w 11868"/>
              <a:gd name="T15" fmla="*/ 4680 h 11868"/>
              <a:gd name="T16" fmla="*/ 8534 w 11868"/>
              <a:gd name="T17" fmla="*/ 6534 h 11868"/>
              <a:gd name="T18" fmla="*/ 5334 w 11868"/>
              <a:gd name="T19" fmla="*/ 9734 h 11868"/>
              <a:gd name="T20" fmla="*/ 2134 w 11868"/>
              <a:gd name="T21" fmla="*/ 6534 h 11868"/>
              <a:gd name="T22" fmla="*/ 5334 w 11868"/>
              <a:gd name="T23" fmla="*/ 3334 h 11868"/>
              <a:gd name="T24" fmla="*/ 7188 w 11868"/>
              <a:gd name="T25" fmla="*/ 3926 h 11868"/>
              <a:gd name="T26" fmla="*/ 7188 w 11868"/>
              <a:gd name="T27" fmla="*/ 3926 h 11868"/>
              <a:gd name="T28" fmla="*/ 6946 w 11868"/>
              <a:gd name="T29" fmla="*/ 2798 h 11868"/>
              <a:gd name="T30" fmla="*/ 6944 w 11868"/>
              <a:gd name="T31" fmla="*/ 2582 h 11868"/>
              <a:gd name="T32" fmla="*/ 7592 w 11868"/>
              <a:gd name="T33" fmla="*/ 1701 h 11868"/>
              <a:gd name="T34" fmla="*/ 8732 w 11868"/>
              <a:gd name="T35" fmla="*/ 327 h 11868"/>
              <a:gd name="T36" fmla="*/ 9653 w 11868"/>
              <a:gd name="T37" fmla="*/ 514 h 11868"/>
              <a:gd name="T38" fmla="*/ 10046 w 11868"/>
              <a:gd name="T39" fmla="*/ 1822 h 11868"/>
              <a:gd name="T40" fmla="*/ 11354 w 11868"/>
              <a:gd name="T41" fmla="*/ 2215 h 11868"/>
              <a:gd name="T42" fmla="*/ 11541 w 11868"/>
              <a:gd name="T43" fmla="*/ 3136 h 11868"/>
              <a:gd name="T44" fmla="*/ 10167 w 11868"/>
              <a:gd name="T45" fmla="*/ 4276 h 11868"/>
              <a:gd name="T46" fmla="*/ 10667 w 11868"/>
              <a:gd name="T47" fmla="*/ 6534 h 11868"/>
              <a:gd name="T48" fmla="*/ 5334 w 11868"/>
              <a:gd name="T49" fmla="*/ 11868 h 11868"/>
              <a:gd name="T50" fmla="*/ 0 w 11868"/>
              <a:gd name="T51" fmla="*/ 6534 h 11868"/>
              <a:gd name="T52" fmla="*/ 5334 w 11868"/>
              <a:gd name="T53" fmla="*/ 1201 h 11868"/>
              <a:gd name="T54" fmla="*/ 7592 w 11868"/>
              <a:gd name="T55" fmla="*/ 1701 h 11868"/>
              <a:gd name="T56" fmla="*/ 6417 w 11868"/>
              <a:gd name="T57" fmla="*/ 4696 h 11868"/>
              <a:gd name="T58" fmla="*/ 3647 w 11868"/>
              <a:gd name="T59" fmla="*/ 5228 h 11868"/>
              <a:gd name="T60" fmla="*/ 3826 w 11868"/>
              <a:gd name="T61" fmla="*/ 8042 h 11868"/>
              <a:gd name="T62" fmla="*/ 6640 w 11868"/>
              <a:gd name="T63" fmla="*/ 8221 h 11868"/>
              <a:gd name="T64" fmla="*/ 7172 w 11868"/>
              <a:gd name="T65" fmla="*/ 5451 h 11868"/>
              <a:gd name="T66" fmla="*/ 6364 w 11868"/>
              <a:gd name="T67" fmla="*/ 6258 h 11868"/>
              <a:gd name="T68" fmla="*/ 5334 w 11868"/>
              <a:gd name="T69" fmla="*/ 7601 h 11868"/>
              <a:gd name="T70" fmla="*/ 4278 w 11868"/>
              <a:gd name="T71" fmla="*/ 6395 h 11868"/>
              <a:gd name="T72" fmla="*/ 5610 w 11868"/>
              <a:gd name="T73" fmla="*/ 5504 h 11868"/>
              <a:gd name="T74" fmla="*/ 6417 w 11868"/>
              <a:gd name="T75" fmla="*/ 4696 h 11868"/>
              <a:gd name="T76" fmla="*/ 9464 w 11868"/>
              <a:gd name="T77" fmla="*/ 2762 h 11868"/>
              <a:gd name="T78" fmla="*/ 9106 w 11868"/>
              <a:gd name="T79" fmla="*/ 2404 h 11868"/>
              <a:gd name="T80" fmla="*/ 8917 w 11868"/>
              <a:gd name="T81" fmla="*/ 1774 h 11868"/>
              <a:gd name="T82" fmla="*/ 8043 w 11868"/>
              <a:gd name="T83" fmla="*/ 2827 h 11868"/>
              <a:gd name="T84" fmla="*/ 8220 w 11868"/>
              <a:gd name="T85" fmla="*/ 3648 h 11868"/>
              <a:gd name="T86" fmla="*/ 9041 w 11868"/>
              <a:gd name="T87" fmla="*/ 3825 h 11868"/>
              <a:gd name="T88" fmla="*/ 10094 w 11868"/>
              <a:gd name="T89" fmla="*/ 2951 h 11868"/>
              <a:gd name="T90" fmla="*/ 9464 w 11868"/>
              <a:gd name="T91" fmla="*/ 2762 h 1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68" h="11868">
                <a:moveTo>
                  <a:pt x="6944" y="2582"/>
                </a:moveTo>
                <a:cubicBezTo>
                  <a:pt x="6433" y="2374"/>
                  <a:pt x="5886" y="2267"/>
                  <a:pt x="5334" y="2268"/>
                </a:cubicBezTo>
                <a:cubicBezTo>
                  <a:pt x="2977" y="2268"/>
                  <a:pt x="1067" y="4178"/>
                  <a:pt x="1067" y="6534"/>
                </a:cubicBezTo>
                <a:cubicBezTo>
                  <a:pt x="1067" y="8891"/>
                  <a:pt x="2977" y="10801"/>
                  <a:pt x="5334" y="10801"/>
                </a:cubicBezTo>
                <a:cubicBezTo>
                  <a:pt x="7690" y="10801"/>
                  <a:pt x="9600" y="8891"/>
                  <a:pt x="9600" y="6534"/>
                </a:cubicBezTo>
                <a:cubicBezTo>
                  <a:pt x="9600" y="5965"/>
                  <a:pt x="9489" y="5421"/>
                  <a:pt x="9286" y="4924"/>
                </a:cubicBezTo>
                <a:cubicBezTo>
                  <a:pt x="9215" y="4938"/>
                  <a:pt x="9141" y="4938"/>
                  <a:pt x="9070" y="4922"/>
                </a:cubicBezTo>
                <a:lnTo>
                  <a:pt x="7942" y="4680"/>
                </a:lnTo>
                <a:cubicBezTo>
                  <a:pt x="8328" y="5221"/>
                  <a:pt x="8535" y="5870"/>
                  <a:pt x="8534" y="6534"/>
                </a:cubicBezTo>
                <a:cubicBezTo>
                  <a:pt x="8534" y="8302"/>
                  <a:pt x="7101" y="9734"/>
                  <a:pt x="5334" y="9734"/>
                </a:cubicBezTo>
                <a:cubicBezTo>
                  <a:pt x="3566" y="9734"/>
                  <a:pt x="2134" y="8302"/>
                  <a:pt x="2134" y="6534"/>
                </a:cubicBezTo>
                <a:cubicBezTo>
                  <a:pt x="2134" y="4767"/>
                  <a:pt x="3566" y="3334"/>
                  <a:pt x="5334" y="3334"/>
                </a:cubicBezTo>
                <a:cubicBezTo>
                  <a:pt x="6025" y="3334"/>
                  <a:pt x="6665" y="3554"/>
                  <a:pt x="7188" y="3926"/>
                </a:cubicBezTo>
                <a:lnTo>
                  <a:pt x="7188" y="3926"/>
                </a:lnTo>
                <a:lnTo>
                  <a:pt x="6946" y="2798"/>
                </a:lnTo>
                <a:cubicBezTo>
                  <a:pt x="6930" y="2727"/>
                  <a:pt x="6930" y="2653"/>
                  <a:pt x="6944" y="2582"/>
                </a:cubicBezTo>
                <a:close/>
                <a:moveTo>
                  <a:pt x="7592" y="1701"/>
                </a:moveTo>
                <a:lnTo>
                  <a:pt x="8732" y="327"/>
                </a:lnTo>
                <a:cubicBezTo>
                  <a:pt x="9004" y="0"/>
                  <a:pt x="9531" y="107"/>
                  <a:pt x="9653" y="514"/>
                </a:cubicBezTo>
                <a:lnTo>
                  <a:pt x="10046" y="1822"/>
                </a:lnTo>
                <a:lnTo>
                  <a:pt x="11354" y="2215"/>
                </a:lnTo>
                <a:cubicBezTo>
                  <a:pt x="11761" y="2337"/>
                  <a:pt x="11868" y="2864"/>
                  <a:pt x="11541" y="3136"/>
                </a:cubicBezTo>
                <a:lnTo>
                  <a:pt x="10167" y="4276"/>
                </a:lnTo>
                <a:cubicBezTo>
                  <a:pt x="10497" y="4983"/>
                  <a:pt x="10668" y="5754"/>
                  <a:pt x="10667" y="6534"/>
                </a:cubicBezTo>
                <a:cubicBezTo>
                  <a:pt x="10667" y="9480"/>
                  <a:pt x="8279" y="11868"/>
                  <a:pt x="5334" y="11868"/>
                </a:cubicBezTo>
                <a:cubicBezTo>
                  <a:pt x="2388" y="11868"/>
                  <a:pt x="0" y="9480"/>
                  <a:pt x="0" y="6534"/>
                </a:cubicBezTo>
                <a:cubicBezTo>
                  <a:pt x="0" y="3589"/>
                  <a:pt x="2388" y="1201"/>
                  <a:pt x="5334" y="1201"/>
                </a:cubicBezTo>
                <a:cubicBezTo>
                  <a:pt x="6141" y="1201"/>
                  <a:pt x="6906" y="1380"/>
                  <a:pt x="7592" y="1701"/>
                </a:cubicBezTo>
                <a:close/>
                <a:moveTo>
                  <a:pt x="6417" y="4696"/>
                </a:moveTo>
                <a:cubicBezTo>
                  <a:pt x="5492" y="4151"/>
                  <a:pt x="4305" y="4378"/>
                  <a:pt x="3647" y="5228"/>
                </a:cubicBezTo>
                <a:cubicBezTo>
                  <a:pt x="2990" y="6077"/>
                  <a:pt x="3067" y="7282"/>
                  <a:pt x="3826" y="8042"/>
                </a:cubicBezTo>
                <a:cubicBezTo>
                  <a:pt x="4586" y="8801"/>
                  <a:pt x="5791" y="8878"/>
                  <a:pt x="6640" y="8221"/>
                </a:cubicBezTo>
                <a:cubicBezTo>
                  <a:pt x="7490" y="7563"/>
                  <a:pt x="7717" y="6376"/>
                  <a:pt x="7172" y="5451"/>
                </a:cubicBezTo>
                <a:lnTo>
                  <a:pt x="6364" y="6258"/>
                </a:lnTo>
                <a:cubicBezTo>
                  <a:pt x="6545" y="6935"/>
                  <a:pt x="6035" y="7600"/>
                  <a:pt x="5334" y="7601"/>
                </a:cubicBezTo>
                <a:cubicBezTo>
                  <a:pt x="4690" y="7600"/>
                  <a:pt x="4194" y="7033"/>
                  <a:pt x="4278" y="6395"/>
                </a:cubicBezTo>
                <a:cubicBezTo>
                  <a:pt x="4362" y="5757"/>
                  <a:pt x="4988" y="5338"/>
                  <a:pt x="5610" y="5504"/>
                </a:cubicBezTo>
                <a:lnTo>
                  <a:pt x="6417" y="4696"/>
                </a:lnTo>
                <a:close/>
                <a:moveTo>
                  <a:pt x="9464" y="2762"/>
                </a:moveTo>
                <a:cubicBezTo>
                  <a:pt x="9292" y="2710"/>
                  <a:pt x="9158" y="2576"/>
                  <a:pt x="9106" y="2404"/>
                </a:cubicBezTo>
                <a:lnTo>
                  <a:pt x="8917" y="1774"/>
                </a:lnTo>
                <a:lnTo>
                  <a:pt x="8043" y="2827"/>
                </a:lnTo>
                <a:lnTo>
                  <a:pt x="8220" y="3648"/>
                </a:lnTo>
                <a:lnTo>
                  <a:pt x="9041" y="3825"/>
                </a:lnTo>
                <a:lnTo>
                  <a:pt x="10094" y="2951"/>
                </a:lnTo>
                <a:lnTo>
                  <a:pt x="9464" y="2762"/>
                </a:lnTo>
                <a:close/>
              </a:path>
            </a:pathLst>
          </a:cu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confont-11143-5261354"/>
          <p:cNvSpPr/>
          <p:nvPr/>
        </p:nvSpPr>
        <p:spPr>
          <a:xfrm>
            <a:off x="6626860" y="4276090"/>
            <a:ext cx="821690" cy="880110"/>
          </a:xfrm>
          <a:custGeom>
            <a:avLst/>
            <a:gdLst>
              <a:gd name="T0" fmla="*/ 10080 w 11946"/>
              <a:gd name="T1" fmla="*/ 2400 h 12800"/>
              <a:gd name="T2" fmla="*/ 6293 w 11946"/>
              <a:gd name="T3" fmla="*/ 533 h 12800"/>
              <a:gd name="T4" fmla="*/ 3840 w 11946"/>
              <a:gd name="T5" fmla="*/ 0 h 12800"/>
              <a:gd name="T6" fmla="*/ 2880 w 11946"/>
              <a:gd name="T7" fmla="*/ 1067 h 12800"/>
              <a:gd name="T8" fmla="*/ 640 w 11946"/>
              <a:gd name="T9" fmla="*/ 4320 h 12800"/>
              <a:gd name="T10" fmla="*/ 800 w 11946"/>
              <a:gd name="T11" fmla="*/ 6293 h 12800"/>
              <a:gd name="T12" fmla="*/ 1493 w 11946"/>
              <a:gd name="T13" fmla="*/ 8693 h 12800"/>
              <a:gd name="T14" fmla="*/ 1653 w 11946"/>
              <a:gd name="T15" fmla="*/ 11413 h 12800"/>
              <a:gd name="T16" fmla="*/ 1813 w 11946"/>
              <a:gd name="T17" fmla="*/ 8693 h 12800"/>
              <a:gd name="T18" fmla="*/ 1120 w 11946"/>
              <a:gd name="T19" fmla="*/ 6293 h 12800"/>
              <a:gd name="T20" fmla="*/ 2346 w 11946"/>
              <a:gd name="T21" fmla="*/ 6240 h 12800"/>
              <a:gd name="T22" fmla="*/ 5440 w 11946"/>
              <a:gd name="T23" fmla="*/ 6507 h 12800"/>
              <a:gd name="T24" fmla="*/ 10026 w 11946"/>
              <a:gd name="T25" fmla="*/ 8160 h 12800"/>
              <a:gd name="T26" fmla="*/ 10240 w 11946"/>
              <a:gd name="T27" fmla="*/ 8587 h 12800"/>
              <a:gd name="T28" fmla="*/ 9546 w 11946"/>
              <a:gd name="T29" fmla="*/ 9387 h 12800"/>
              <a:gd name="T30" fmla="*/ 7840 w 11946"/>
              <a:gd name="T31" fmla="*/ 9173 h 12800"/>
              <a:gd name="T32" fmla="*/ 9546 w 11946"/>
              <a:gd name="T33" fmla="*/ 9760 h 12800"/>
              <a:gd name="T34" fmla="*/ 9120 w 11946"/>
              <a:gd name="T35" fmla="*/ 11467 h 12800"/>
              <a:gd name="T36" fmla="*/ 5120 w 11946"/>
              <a:gd name="T37" fmla="*/ 9600 h 12800"/>
              <a:gd name="T38" fmla="*/ 6613 w 11946"/>
              <a:gd name="T39" fmla="*/ 11200 h 12800"/>
              <a:gd name="T40" fmla="*/ 6773 w 11946"/>
              <a:gd name="T41" fmla="*/ 12800 h 12800"/>
              <a:gd name="T42" fmla="*/ 6933 w 11946"/>
              <a:gd name="T43" fmla="*/ 11360 h 12800"/>
              <a:gd name="T44" fmla="*/ 9280 w 11946"/>
              <a:gd name="T45" fmla="*/ 11733 h 12800"/>
              <a:gd name="T46" fmla="*/ 10453 w 11946"/>
              <a:gd name="T47" fmla="*/ 8800 h 12800"/>
              <a:gd name="T48" fmla="*/ 10720 w 11946"/>
              <a:gd name="T49" fmla="*/ 8000 h 12800"/>
              <a:gd name="T50" fmla="*/ 11946 w 11946"/>
              <a:gd name="T51" fmla="*/ 4267 h 12800"/>
              <a:gd name="T52" fmla="*/ 10080 w 11946"/>
              <a:gd name="T53" fmla="*/ 2720 h 12800"/>
              <a:gd name="T54" fmla="*/ 11413 w 11946"/>
              <a:gd name="T55" fmla="*/ 3573 h 12800"/>
              <a:gd name="T56" fmla="*/ 7146 w 11946"/>
              <a:gd name="T57" fmla="*/ 3253 h 12800"/>
              <a:gd name="T58" fmla="*/ 10080 w 11946"/>
              <a:gd name="T59" fmla="*/ 2720 h 12800"/>
              <a:gd name="T60" fmla="*/ 5600 w 11946"/>
              <a:gd name="T61" fmla="*/ 5973 h 12800"/>
              <a:gd name="T62" fmla="*/ 5600 w 11946"/>
              <a:gd name="T63" fmla="*/ 4640 h 12800"/>
              <a:gd name="T64" fmla="*/ 6666 w 11946"/>
              <a:gd name="T65" fmla="*/ 5333 h 12800"/>
              <a:gd name="T66" fmla="*/ 6293 w 11946"/>
              <a:gd name="T67" fmla="*/ 853 h 12800"/>
              <a:gd name="T68" fmla="*/ 7146 w 11946"/>
              <a:gd name="T69" fmla="*/ 2933 h 12800"/>
              <a:gd name="T70" fmla="*/ 4906 w 11946"/>
              <a:gd name="T71" fmla="*/ 3147 h 12800"/>
              <a:gd name="T72" fmla="*/ 4906 w 11946"/>
              <a:gd name="T73" fmla="*/ 853 h 12800"/>
              <a:gd name="T74" fmla="*/ 3946 w 11946"/>
              <a:gd name="T75" fmla="*/ 320 h 12800"/>
              <a:gd name="T76" fmla="*/ 4640 w 11946"/>
              <a:gd name="T77" fmla="*/ 2880 h 12800"/>
              <a:gd name="T78" fmla="*/ 3253 w 11946"/>
              <a:gd name="T79" fmla="*/ 2880 h 12800"/>
              <a:gd name="T80" fmla="*/ 3946 w 11946"/>
              <a:gd name="T81" fmla="*/ 320 h 12800"/>
              <a:gd name="T82" fmla="*/ 2880 w 11946"/>
              <a:gd name="T83" fmla="*/ 1440 h 12800"/>
              <a:gd name="T84" fmla="*/ 2240 w 11946"/>
              <a:gd name="T85" fmla="*/ 4267 h 12800"/>
              <a:gd name="T86" fmla="*/ 960 w 11946"/>
              <a:gd name="T87" fmla="*/ 4267 h 12800"/>
              <a:gd name="T88" fmla="*/ 2240 w 11946"/>
              <a:gd name="T89" fmla="*/ 5973 h 12800"/>
              <a:gd name="T90" fmla="*/ 320 w 11946"/>
              <a:gd name="T91" fmla="*/ 5280 h 12800"/>
              <a:gd name="T92" fmla="*/ 2240 w 11946"/>
              <a:gd name="T93" fmla="*/ 4587 h 12800"/>
              <a:gd name="T94" fmla="*/ 3946 w 11946"/>
              <a:gd name="T95" fmla="*/ 7147 h 12800"/>
              <a:gd name="T96" fmla="*/ 2560 w 11946"/>
              <a:gd name="T97" fmla="*/ 4587 h 12800"/>
              <a:gd name="T98" fmla="*/ 5333 w 11946"/>
              <a:gd name="T99" fmla="*/ 4587 h 12800"/>
              <a:gd name="T100" fmla="*/ 3946 w 11946"/>
              <a:gd name="T101" fmla="*/ 7147 h 12800"/>
              <a:gd name="T102" fmla="*/ 7200 w 11946"/>
              <a:gd name="T103" fmla="*/ 7307 h 12800"/>
              <a:gd name="T104" fmla="*/ 5706 w 11946"/>
              <a:gd name="T105" fmla="*/ 6293 h 12800"/>
              <a:gd name="T106" fmla="*/ 10080 w 11946"/>
              <a:gd name="T107" fmla="*/ 7840 h 12800"/>
              <a:gd name="T108" fmla="*/ 11573 w 11946"/>
              <a:gd name="T109" fmla="*/ 6667 h 12800"/>
              <a:gd name="T110" fmla="*/ 6613 w 11946"/>
              <a:gd name="T111" fmla="*/ 6027 h 12800"/>
              <a:gd name="T112" fmla="*/ 6613 w 11946"/>
              <a:gd name="T113" fmla="*/ 4427 h 12800"/>
              <a:gd name="T114" fmla="*/ 11573 w 11946"/>
              <a:gd name="T115" fmla="*/ 3787 h 12800"/>
              <a:gd name="T116" fmla="*/ 11626 w 11946"/>
              <a:gd name="T117" fmla="*/ 6293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46" h="12800">
                <a:moveTo>
                  <a:pt x="10080" y="2400"/>
                </a:moveTo>
                <a:cubicBezTo>
                  <a:pt x="10080" y="2400"/>
                  <a:pt x="10026" y="2400"/>
                  <a:pt x="10080" y="2400"/>
                </a:cubicBezTo>
                <a:lnTo>
                  <a:pt x="9813" y="2453"/>
                </a:lnTo>
                <a:cubicBezTo>
                  <a:pt x="8960" y="1387"/>
                  <a:pt x="7680" y="693"/>
                  <a:pt x="6293" y="533"/>
                </a:cubicBezTo>
                <a:cubicBezTo>
                  <a:pt x="5813" y="480"/>
                  <a:pt x="5280" y="480"/>
                  <a:pt x="4746" y="533"/>
                </a:cubicBezTo>
                <a:cubicBezTo>
                  <a:pt x="4586" y="213"/>
                  <a:pt x="4213" y="0"/>
                  <a:pt x="3840" y="0"/>
                </a:cubicBezTo>
                <a:cubicBezTo>
                  <a:pt x="3360" y="0"/>
                  <a:pt x="2880" y="480"/>
                  <a:pt x="2880" y="1013"/>
                </a:cubicBezTo>
                <a:lnTo>
                  <a:pt x="2880" y="1067"/>
                </a:lnTo>
                <a:cubicBezTo>
                  <a:pt x="2186" y="1440"/>
                  <a:pt x="1600" y="1973"/>
                  <a:pt x="1226" y="2667"/>
                </a:cubicBezTo>
                <a:cubicBezTo>
                  <a:pt x="906" y="3147"/>
                  <a:pt x="693" y="3733"/>
                  <a:pt x="640" y="4320"/>
                </a:cubicBezTo>
                <a:cubicBezTo>
                  <a:pt x="266" y="4480"/>
                  <a:pt x="0" y="4853"/>
                  <a:pt x="0" y="5280"/>
                </a:cubicBezTo>
                <a:cubicBezTo>
                  <a:pt x="0" y="5760"/>
                  <a:pt x="373" y="6187"/>
                  <a:pt x="800" y="6293"/>
                </a:cubicBezTo>
                <a:cubicBezTo>
                  <a:pt x="906" y="6613"/>
                  <a:pt x="1013" y="6933"/>
                  <a:pt x="1173" y="7253"/>
                </a:cubicBezTo>
                <a:cubicBezTo>
                  <a:pt x="1493" y="7787"/>
                  <a:pt x="1493" y="8693"/>
                  <a:pt x="1493" y="8693"/>
                </a:cubicBezTo>
                <a:lnTo>
                  <a:pt x="1493" y="11253"/>
                </a:lnTo>
                <a:cubicBezTo>
                  <a:pt x="1493" y="11360"/>
                  <a:pt x="1546" y="11413"/>
                  <a:pt x="1653" y="11413"/>
                </a:cubicBezTo>
                <a:cubicBezTo>
                  <a:pt x="1760" y="11413"/>
                  <a:pt x="1813" y="11360"/>
                  <a:pt x="1813" y="11253"/>
                </a:cubicBezTo>
                <a:lnTo>
                  <a:pt x="1813" y="8693"/>
                </a:lnTo>
                <a:cubicBezTo>
                  <a:pt x="1813" y="8640"/>
                  <a:pt x="1813" y="7733"/>
                  <a:pt x="1440" y="7093"/>
                </a:cubicBezTo>
                <a:lnTo>
                  <a:pt x="1120" y="6293"/>
                </a:lnTo>
                <a:lnTo>
                  <a:pt x="2240" y="6293"/>
                </a:lnTo>
                <a:cubicBezTo>
                  <a:pt x="2293" y="6293"/>
                  <a:pt x="2293" y="6293"/>
                  <a:pt x="2346" y="6240"/>
                </a:cubicBezTo>
                <a:cubicBezTo>
                  <a:pt x="2560" y="6933"/>
                  <a:pt x="3146" y="7467"/>
                  <a:pt x="3946" y="7467"/>
                </a:cubicBezTo>
                <a:cubicBezTo>
                  <a:pt x="4640" y="7467"/>
                  <a:pt x="5173" y="7093"/>
                  <a:pt x="5440" y="6507"/>
                </a:cubicBezTo>
                <a:cubicBezTo>
                  <a:pt x="5706" y="7200"/>
                  <a:pt x="6400" y="7627"/>
                  <a:pt x="7146" y="7627"/>
                </a:cubicBezTo>
                <a:lnTo>
                  <a:pt x="10026" y="8160"/>
                </a:lnTo>
                <a:lnTo>
                  <a:pt x="10400" y="8160"/>
                </a:lnTo>
                <a:lnTo>
                  <a:pt x="10240" y="8587"/>
                </a:lnTo>
                <a:cubicBezTo>
                  <a:pt x="9920" y="8800"/>
                  <a:pt x="9706" y="9067"/>
                  <a:pt x="9600" y="9387"/>
                </a:cubicBezTo>
                <a:lnTo>
                  <a:pt x="9546" y="9387"/>
                </a:lnTo>
                <a:cubicBezTo>
                  <a:pt x="9013" y="9333"/>
                  <a:pt x="8533" y="9227"/>
                  <a:pt x="8053" y="9067"/>
                </a:cubicBezTo>
                <a:cubicBezTo>
                  <a:pt x="7946" y="9013"/>
                  <a:pt x="7840" y="9067"/>
                  <a:pt x="7840" y="9173"/>
                </a:cubicBezTo>
                <a:cubicBezTo>
                  <a:pt x="7786" y="9280"/>
                  <a:pt x="7840" y="9387"/>
                  <a:pt x="7946" y="9387"/>
                </a:cubicBezTo>
                <a:cubicBezTo>
                  <a:pt x="8480" y="9600"/>
                  <a:pt x="9013" y="9707"/>
                  <a:pt x="9546" y="9760"/>
                </a:cubicBezTo>
                <a:lnTo>
                  <a:pt x="9546" y="9920"/>
                </a:lnTo>
                <a:cubicBezTo>
                  <a:pt x="9546" y="10773"/>
                  <a:pt x="9440" y="11307"/>
                  <a:pt x="9120" y="11467"/>
                </a:cubicBezTo>
                <a:cubicBezTo>
                  <a:pt x="8746" y="11680"/>
                  <a:pt x="7200" y="11627"/>
                  <a:pt x="5386" y="9600"/>
                </a:cubicBezTo>
                <a:cubicBezTo>
                  <a:pt x="5333" y="9547"/>
                  <a:pt x="5226" y="9547"/>
                  <a:pt x="5120" y="9600"/>
                </a:cubicBezTo>
                <a:cubicBezTo>
                  <a:pt x="5066" y="9653"/>
                  <a:pt x="5066" y="9760"/>
                  <a:pt x="5120" y="9867"/>
                </a:cubicBezTo>
                <a:cubicBezTo>
                  <a:pt x="5653" y="10453"/>
                  <a:pt x="6133" y="10880"/>
                  <a:pt x="6613" y="11200"/>
                </a:cubicBezTo>
                <a:lnTo>
                  <a:pt x="6613" y="12640"/>
                </a:lnTo>
                <a:cubicBezTo>
                  <a:pt x="6613" y="12747"/>
                  <a:pt x="6666" y="12800"/>
                  <a:pt x="6773" y="12800"/>
                </a:cubicBezTo>
                <a:cubicBezTo>
                  <a:pt x="6880" y="12800"/>
                  <a:pt x="6933" y="12747"/>
                  <a:pt x="6933" y="12640"/>
                </a:cubicBezTo>
                <a:lnTo>
                  <a:pt x="6933" y="11360"/>
                </a:lnTo>
                <a:cubicBezTo>
                  <a:pt x="7626" y="11733"/>
                  <a:pt x="8160" y="11893"/>
                  <a:pt x="8640" y="11893"/>
                </a:cubicBezTo>
                <a:cubicBezTo>
                  <a:pt x="8906" y="11893"/>
                  <a:pt x="9120" y="11840"/>
                  <a:pt x="9280" y="11733"/>
                </a:cubicBezTo>
                <a:cubicBezTo>
                  <a:pt x="9813" y="11413"/>
                  <a:pt x="9866" y="10720"/>
                  <a:pt x="9866" y="9867"/>
                </a:cubicBezTo>
                <a:cubicBezTo>
                  <a:pt x="9866" y="9440"/>
                  <a:pt x="10080" y="9013"/>
                  <a:pt x="10453" y="8800"/>
                </a:cubicBezTo>
                <a:cubicBezTo>
                  <a:pt x="10506" y="8800"/>
                  <a:pt x="10506" y="8747"/>
                  <a:pt x="10560" y="8693"/>
                </a:cubicBezTo>
                <a:lnTo>
                  <a:pt x="10720" y="8000"/>
                </a:lnTo>
                <a:cubicBezTo>
                  <a:pt x="11413" y="7733"/>
                  <a:pt x="11946" y="7040"/>
                  <a:pt x="11946" y="6240"/>
                </a:cubicBezTo>
                <a:lnTo>
                  <a:pt x="11946" y="4267"/>
                </a:lnTo>
                <a:cubicBezTo>
                  <a:pt x="11946" y="3253"/>
                  <a:pt x="11093" y="2400"/>
                  <a:pt x="10080" y="2400"/>
                </a:cubicBezTo>
                <a:close/>
                <a:moveTo>
                  <a:pt x="10080" y="2720"/>
                </a:moveTo>
                <a:cubicBezTo>
                  <a:pt x="10666" y="2720"/>
                  <a:pt x="11200" y="3093"/>
                  <a:pt x="11466" y="3573"/>
                </a:cubicBezTo>
                <a:lnTo>
                  <a:pt x="11413" y="3573"/>
                </a:lnTo>
                <a:lnTo>
                  <a:pt x="5706" y="4267"/>
                </a:lnTo>
                <a:cubicBezTo>
                  <a:pt x="5920" y="3680"/>
                  <a:pt x="6506" y="3253"/>
                  <a:pt x="7146" y="3253"/>
                </a:cubicBezTo>
                <a:lnTo>
                  <a:pt x="7200" y="3253"/>
                </a:lnTo>
                <a:lnTo>
                  <a:pt x="10080" y="2720"/>
                </a:lnTo>
                <a:close/>
                <a:moveTo>
                  <a:pt x="5973" y="5973"/>
                </a:moveTo>
                <a:lnTo>
                  <a:pt x="5600" y="5973"/>
                </a:lnTo>
                <a:lnTo>
                  <a:pt x="5600" y="4800"/>
                </a:lnTo>
                <a:lnTo>
                  <a:pt x="5600" y="4640"/>
                </a:lnTo>
                <a:lnTo>
                  <a:pt x="5973" y="4640"/>
                </a:lnTo>
                <a:cubicBezTo>
                  <a:pt x="6346" y="4640"/>
                  <a:pt x="6666" y="4960"/>
                  <a:pt x="6666" y="5333"/>
                </a:cubicBezTo>
                <a:cubicBezTo>
                  <a:pt x="6666" y="5707"/>
                  <a:pt x="6346" y="5973"/>
                  <a:pt x="5973" y="5973"/>
                </a:cubicBezTo>
                <a:close/>
                <a:moveTo>
                  <a:pt x="6293" y="853"/>
                </a:moveTo>
                <a:cubicBezTo>
                  <a:pt x="7520" y="960"/>
                  <a:pt x="8640" y="1547"/>
                  <a:pt x="9440" y="2507"/>
                </a:cubicBezTo>
                <a:lnTo>
                  <a:pt x="7146" y="2933"/>
                </a:lnTo>
                <a:cubicBezTo>
                  <a:pt x="6453" y="2933"/>
                  <a:pt x="5813" y="3360"/>
                  <a:pt x="5493" y="3947"/>
                </a:cubicBezTo>
                <a:cubicBezTo>
                  <a:pt x="5386" y="3627"/>
                  <a:pt x="5173" y="3360"/>
                  <a:pt x="4906" y="3147"/>
                </a:cubicBezTo>
                <a:lnTo>
                  <a:pt x="4906" y="1013"/>
                </a:lnTo>
                <a:lnTo>
                  <a:pt x="4906" y="853"/>
                </a:lnTo>
                <a:cubicBezTo>
                  <a:pt x="5386" y="800"/>
                  <a:pt x="5866" y="800"/>
                  <a:pt x="6293" y="853"/>
                </a:cubicBezTo>
                <a:close/>
                <a:moveTo>
                  <a:pt x="3946" y="320"/>
                </a:moveTo>
                <a:cubicBezTo>
                  <a:pt x="4320" y="320"/>
                  <a:pt x="4640" y="640"/>
                  <a:pt x="4640" y="1013"/>
                </a:cubicBezTo>
                <a:lnTo>
                  <a:pt x="4640" y="2880"/>
                </a:lnTo>
                <a:cubicBezTo>
                  <a:pt x="4426" y="2773"/>
                  <a:pt x="4160" y="2720"/>
                  <a:pt x="3946" y="2720"/>
                </a:cubicBezTo>
                <a:cubicBezTo>
                  <a:pt x="3680" y="2720"/>
                  <a:pt x="3466" y="2773"/>
                  <a:pt x="3253" y="2880"/>
                </a:cubicBezTo>
                <a:lnTo>
                  <a:pt x="3253" y="1013"/>
                </a:lnTo>
                <a:cubicBezTo>
                  <a:pt x="3253" y="640"/>
                  <a:pt x="3573" y="320"/>
                  <a:pt x="3946" y="320"/>
                </a:cubicBezTo>
                <a:close/>
                <a:moveTo>
                  <a:pt x="1493" y="2827"/>
                </a:moveTo>
                <a:cubicBezTo>
                  <a:pt x="1813" y="2240"/>
                  <a:pt x="2293" y="1760"/>
                  <a:pt x="2880" y="1440"/>
                </a:cubicBezTo>
                <a:lnTo>
                  <a:pt x="2880" y="3093"/>
                </a:lnTo>
                <a:cubicBezTo>
                  <a:pt x="2560" y="3360"/>
                  <a:pt x="2293" y="3787"/>
                  <a:pt x="2240" y="4267"/>
                </a:cubicBezTo>
                <a:lnTo>
                  <a:pt x="1013" y="4267"/>
                </a:lnTo>
                <a:lnTo>
                  <a:pt x="960" y="4267"/>
                </a:lnTo>
                <a:cubicBezTo>
                  <a:pt x="1066" y="3733"/>
                  <a:pt x="1226" y="3253"/>
                  <a:pt x="1493" y="2827"/>
                </a:cubicBezTo>
                <a:close/>
                <a:moveTo>
                  <a:pt x="2240" y="5973"/>
                </a:moveTo>
                <a:lnTo>
                  <a:pt x="1013" y="5973"/>
                </a:lnTo>
                <a:cubicBezTo>
                  <a:pt x="640" y="5973"/>
                  <a:pt x="320" y="5653"/>
                  <a:pt x="320" y="5280"/>
                </a:cubicBezTo>
                <a:cubicBezTo>
                  <a:pt x="320" y="4907"/>
                  <a:pt x="640" y="4587"/>
                  <a:pt x="1013" y="4587"/>
                </a:cubicBezTo>
                <a:lnTo>
                  <a:pt x="2240" y="4587"/>
                </a:lnTo>
                <a:lnTo>
                  <a:pt x="2240" y="5973"/>
                </a:lnTo>
                <a:close/>
                <a:moveTo>
                  <a:pt x="3946" y="7147"/>
                </a:moveTo>
                <a:cubicBezTo>
                  <a:pt x="3093" y="7147"/>
                  <a:pt x="2560" y="6453"/>
                  <a:pt x="2560" y="5600"/>
                </a:cubicBezTo>
                <a:lnTo>
                  <a:pt x="2560" y="4587"/>
                </a:lnTo>
                <a:cubicBezTo>
                  <a:pt x="2560" y="3733"/>
                  <a:pt x="3093" y="3040"/>
                  <a:pt x="3946" y="3040"/>
                </a:cubicBezTo>
                <a:cubicBezTo>
                  <a:pt x="4800" y="3040"/>
                  <a:pt x="5333" y="3733"/>
                  <a:pt x="5333" y="4587"/>
                </a:cubicBezTo>
                <a:lnTo>
                  <a:pt x="5333" y="5653"/>
                </a:lnTo>
                <a:cubicBezTo>
                  <a:pt x="5280" y="6453"/>
                  <a:pt x="4746" y="7147"/>
                  <a:pt x="3946" y="7147"/>
                </a:cubicBezTo>
                <a:close/>
                <a:moveTo>
                  <a:pt x="10080" y="7840"/>
                </a:moveTo>
                <a:lnTo>
                  <a:pt x="7200" y="7307"/>
                </a:lnTo>
                <a:lnTo>
                  <a:pt x="7146" y="7307"/>
                </a:lnTo>
                <a:cubicBezTo>
                  <a:pt x="6453" y="7307"/>
                  <a:pt x="5920" y="6880"/>
                  <a:pt x="5706" y="6293"/>
                </a:cubicBezTo>
                <a:lnTo>
                  <a:pt x="11413" y="6987"/>
                </a:lnTo>
                <a:cubicBezTo>
                  <a:pt x="11200" y="7467"/>
                  <a:pt x="10666" y="7840"/>
                  <a:pt x="10080" y="7840"/>
                </a:cubicBezTo>
                <a:close/>
                <a:moveTo>
                  <a:pt x="11626" y="6293"/>
                </a:moveTo>
                <a:cubicBezTo>
                  <a:pt x="11626" y="6400"/>
                  <a:pt x="11626" y="6560"/>
                  <a:pt x="11573" y="6667"/>
                </a:cubicBezTo>
                <a:cubicBezTo>
                  <a:pt x="11573" y="6613"/>
                  <a:pt x="11520" y="6613"/>
                  <a:pt x="11466" y="6613"/>
                </a:cubicBezTo>
                <a:lnTo>
                  <a:pt x="6613" y="6027"/>
                </a:lnTo>
                <a:cubicBezTo>
                  <a:pt x="6826" y="5813"/>
                  <a:pt x="6986" y="5547"/>
                  <a:pt x="6986" y="5227"/>
                </a:cubicBezTo>
                <a:cubicBezTo>
                  <a:pt x="6986" y="4907"/>
                  <a:pt x="6826" y="4640"/>
                  <a:pt x="6613" y="4427"/>
                </a:cubicBezTo>
                <a:lnTo>
                  <a:pt x="11466" y="3840"/>
                </a:lnTo>
                <a:cubicBezTo>
                  <a:pt x="11520" y="3840"/>
                  <a:pt x="11520" y="3840"/>
                  <a:pt x="11573" y="3787"/>
                </a:cubicBezTo>
                <a:cubicBezTo>
                  <a:pt x="11626" y="3893"/>
                  <a:pt x="11626" y="4053"/>
                  <a:pt x="11626" y="4160"/>
                </a:cubicBezTo>
                <a:lnTo>
                  <a:pt x="11626" y="6293"/>
                </a:lnTo>
                <a:close/>
              </a:path>
            </a:pathLst>
          </a:cu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wo-buildings_18497"/>
          <p:cNvSpPr/>
          <p:nvPr/>
        </p:nvSpPr>
        <p:spPr>
          <a:xfrm>
            <a:off x="6630670" y="2195830"/>
            <a:ext cx="801370" cy="880110"/>
          </a:xfrm>
          <a:custGeom>
            <a:avLst/>
            <a:gdLst>
              <a:gd name="connsiteX0" fmla="*/ 257634 w 550842"/>
              <a:gd name="connsiteY0" fmla="*/ 357837 h 605381"/>
              <a:gd name="connsiteX1" fmla="*/ 257634 w 550842"/>
              <a:gd name="connsiteY1" fmla="*/ 420391 h 605381"/>
              <a:gd name="connsiteX2" fmla="*/ 224526 w 550842"/>
              <a:gd name="connsiteY2" fmla="*/ 429743 h 605381"/>
              <a:gd name="connsiteX3" fmla="*/ 213107 w 550842"/>
              <a:gd name="connsiteY3" fmla="*/ 432919 h 605381"/>
              <a:gd name="connsiteX4" fmla="*/ 213107 w 550842"/>
              <a:gd name="connsiteY4" fmla="*/ 370366 h 605381"/>
              <a:gd name="connsiteX5" fmla="*/ 224526 w 550842"/>
              <a:gd name="connsiteY5" fmla="*/ 367101 h 605381"/>
              <a:gd name="connsiteX6" fmla="*/ 314439 w 550842"/>
              <a:gd name="connsiteY6" fmla="*/ 341960 h 605381"/>
              <a:gd name="connsiteX7" fmla="*/ 314439 w 550842"/>
              <a:gd name="connsiteY7" fmla="*/ 404528 h 605381"/>
              <a:gd name="connsiteX8" fmla="*/ 269983 w 550842"/>
              <a:gd name="connsiteY8" fmla="*/ 416971 h 605381"/>
              <a:gd name="connsiteX9" fmla="*/ 269983 w 550842"/>
              <a:gd name="connsiteY9" fmla="*/ 354403 h 605381"/>
              <a:gd name="connsiteX10" fmla="*/ 460298 w 550842"/>
              <a:gd name="connsiteY10" fmla="*/ 282615 h 605381"/>
              <a:gd name="connsiteX11" fmla="*/ 460298 w 550842"/>
              <a:gd name="connsiteY11" fmla="*/ 345183 h 605381"/>
              <a:gd name="connsiteX12" fmla="*/ 427331 w 550842"/>
              <a:gd name="connsiteY12" fmla="*/ 354449 h 605381"/>
              <a:gd name="connsiteX13" fmla="*/ 415842 w 550842"/>
              <a:gd name="connsiteY13" fmla="*/ 357626 h 605381"/>
              <a:gd name="connsiteX14" fmla="*/ 415842 w 550842"/>
              <a:gd name="connsiteY14" fmla="*/ 295058 h 605381"/>
              <a:gd name="connsiteX15" fmla="*/ 427331 w 550842"/>
              <a:gd name="connsiteY15" fmla="*/ 291881 h 605381"/>
              <a:gd name="connsiteX16" fmla="*/ 257634 w 550842"/>
              <a:gd name="connsiteY16" fmla="*/ 275911 h 605381"/>
              <a:gd name="connsiteX17" fmla="*/ 257634 w 550842"/>
              <a:gd name="connsiteY17" fmla="*/ 338465 h 605381"/>
              <a:gd name="connsiteX18" fmla="*/ 224526 w 550842"/>
              <a:gd name="connsiteY18" fmla="*/ 347729 h 605381"/>
              <a:gd name="connsiteX19" fmla="*/ 213107 w 550842"/>
              <a:gd name="connsiteY19" fmla="*/ 350993 h 605381"/>
              <a:gd name="connsiteX20" fmla="*/ 213107 w 550842"/>
              <a:gd name="connsiteY20" fmla="*/ 288440 h 605381"/>
              <a:gd name="connsiteX21" fmla="*/ 224526 w 550842"/>
              <a:gd name="connsiteY21" fmla="*/ 285175 h 605381"/>
              <a:gd name="connsiteX22" fmla="*/ 517103 w 550842"/>
              <a:gd name="connsiteY22" fmla="*/ 266667 h 605381"/>
              <a:gd name="connsiteX23" fmla="*/ 517103 w 550842"/>
              <a:gd name="connsiteY23" fmla="*/ 329221 h 605381"/>
              <a:gd name="connsiteX24" fmla="*/ 472788 w 550842"/>
              <a:gd name="connsiteY24" fmla="*/ 341749 h 605381"/>
              <a:gd name="connsiteX25" fmla="*/ 472788 w 550842"/>
              <a:gd name="connsiteY25" fmla="*/ 279196 h 605381"/>
              <a:gd name="connsiteX26" fmla="*/ 314439 w 550842"/>
              <a:gd name="connsiteY26" fmla="*/ 259963 h 605381"/>
              <a:gd name="connsiteX27" fmla="*/ 314439 w 550842"/>
              <a:gd name="connsiteY27" fmla="*/ 322517 h 605381"/>
              <a:gd name="connsiteX28" fmla="*/ 269983 w 550842"/>
              <a:gd name="connsiteY28" fmla="*/ 335045 h 605381"/>
              <a:gd name="connsiteX29" fmla="*/ 269983 w 550842"/>
              <a:gd name="connsiteY29" fmla="*/ 272492 h 605381"/>
              <a:gd name="connsiteX30" fmla="*/ 460298 w 550842"/>
              <a:gd name="connsiteY30" fmla="*/ 200618 h 605381"/>
              <a:gd name="connsiteX31" fmla="*/ 460298 w 550842"/>
              <a:gd name="connsiteY31" fmla="*/ 263230 h 605381"/>
              <a:gd name="connsiteX32" fmla="*/ 427331 w 550842"/>
              <a:gd name="connsiteY32" fmla="*/ 272591 h 605381"/>
              <a:gd name="connsiteX33" fmla="*/ 415842 w 550842"/>
              <a:gd name="connsiteY33" fmla="*/ 275770 h 605381"/>
              <a:gd name="connsiteX34" fmla="*/ 415842 w 550842"/>
              <a:gd name="connsiteY34" fmla="*/ 213158 h 605381"/>
              <a:gd name="connsiteX35" fmla="*/ 427331 w 550842"/>
              <a:gd name="connsiteY35" fmla="*/ 209979 h 605381"/>
              <a:gd name="connsiteX36" fmla="*/ 257634 w 550842"/>
              <a:gd name="connsiteY36" fmla="*/ 193984 h 605381"/>
              <a:gd name="connsiteX37" fmla="*/ 257634 w 550842"/>
              <a:gd name="connsiteY37" fmla="*/ 256596 h 605381"/>
              <a:gd name="connsiteX38" fmla="*/ 224526 w 550842"/>
              <a:gd name="connsiteY38" fmla="*/ 265868 h 605381"/>
              <a:gd name="connsiteX39" fmla="*/ 213107 w 550842"/>
              <a:gd name="connsiteY39" fmla="*/ 269136 h 605381"/>
              <a:gd name="connsiteX40" fmla="*/ 213107 w 550842"/>
              <a:gd name="connsiteY40" fmla="*/ 206435 h 605381"/>
              <a:gd name="connsiteX41" fmla="*/ 224526 w 550842"/>
              <a:gd name="connsiteY41" fmla="*/ 203256 h 605381"/>
              <a:gd name="connsiteX42" fmla="*/ 517103 w 550842"/>
              <a:gd name="connsiteY42" fmla="*/ 184740 h 605381"/>
              <a:gd name="connsiteX43" fmla="*/ 517103 w 550842"/>
              <a:gd name="connsiteY43" fmla="*/ 247293 h 605381"/>
              <a:gd name="connsiteX44" fmla="*/ 472788 w 550842"/>
              <a:gd name="connsiteY44" fmla="*/ 259822 h 605381"/>
              <a:gd name="connsiteX45" fmla="*/ 472788 w 550842"/>
              <a:gd name="connsiteY45" fmla="*/ 197268 h 605381"/>
              <a:gd name="connsiteX46" fmla="*/ 314439 w 550842"/>
              <a:gd name="connsiteY46" fmla="*/ 178037 h 605381"/>
              <a:gd name="connsiteX47" fmla="*/ 314439 w 550842"/>
              <a:gd name="connsiteY47" fmla="*/ 240590 h 605381"/>
              <a:gd name="connsiteX48" fmla="*/ 269983 w 550842"/>
              <a:gd name="connsiteY48" fmla="*/ 253119 h 605381"/>
              <a:gd name="connsiteX49" fmla="*/ 269983 w 550842"/>
              <a:gd name="connsiteY49" fmla="*/ 190565 h 605381"/>
              <a:gd name="connsiteX50" fmla="*/ 329021 w 550842"/>
              <a:gd name="connsiteY50" fmla="*/ 143592 h 605381"/>
              <a:gd name="connsiteX51" fmla="*/ 196157 w 550842"/>
              <a:gd name="connsiteY51" fmla="*/ 181986 h 605381"/>
              <a:gd name="connsiteX52" fmla="*/ 196157 w 550842"/>
              <a:gd name="connsiteY52" fmla="*/ 576166 h 605381"/>
              <a:gd name="connsiteX53" fmla="*/ 329021 w 550842"/>
              <a:gd name="connsiteY53" fmla="*/ 537772 h 605381"/>
              <a:gd name="connsiteX54" fmla="*/ 460298 w 550842"/>
              <a:gd name="connsiteY54" fmla="*/ 118691 h 605381"/>
              <a:gd name="connsiteX55" fmla="*/ 460298 w 550842"/>
              <a:gd name="connsiteY55" fmla="*/ 181303 h 605381"/>
              <a:gd name="connsiteX56" fmla="*/ 427331 w 550842"/>
              <a:gd name="connsiteY56" fmla="*/ 190575 h 605381"/>
              <a:gd name="connsiteX57" fmla="*/ 415842 w 550842"/>
              <a:gd name="connsiteY57" fmla="*/ 193843 h 605381"/>
              <a:gd name="connsiteX58" fmla="*/ 415842 w 550842"/>
              <a:gd name="connsiteY58" fmla="*/ 131231 h 605381"/>
              <a:gd name="connsiteX59" fmla="*/ 427331 w 550842"/>
              <a:gd name="connsiteY59" fmla="*/ 127963 h 605381"/>
              <a:gd name="connsiteX60" fmla="*/ 517103 w 550842"/>
              <a:gd name="connsiteY60" fmla="*/ 102743 h 605381"/>
              <a:gd name="connsiteX61" fmla="*/ 517103 w 550842"/>
              <a:gd name="connsiteY61" fmla="*/ 165385 h 605381"/>
              <a:gd name="connsiteX62" fmla="*/ 472788 w 550842"/>
              <a:gd name="connsiteY62" fmla="*/ 177825 h 605381"/>
              <a:gd name="connsiteX63" fmla="*/ 472788 w 550842"/>
              <a:gd name="connsiteY63" fmla="*/ 115271 h 605381"/>
              <a:gd name="connsiteX64" fmla="*/ 174058 w 550842"/>
              <a:gd name="connsiteY64" fmla="*/ 72541 h 605381"/>
              <a:gd name="connsiteX65" fmla="*/ 347850 w 550842"/>
              <a:gd name="connsiteY65" fmla="*/ 118790 h 605381"/>
              <a:gd name="connsiteX66" fmla="*/ 347850 w 550842"/>
              <a:gd name="connsiteY66" fmla="*/ 555601 h 605381"/>
              <a:gd name="connsiteX67" fmla="*/ 175649 w 550842"/>
              <a:gd name="connsiteY67" fmla="*/ 605381 h 605381"/>
              <a:gd name="connsiteX68" fmla="*/ 0 w 550842"/>
              <a:gd name="connsiteY68" fmla="*/ 554630 h 605381"/>
              <a:gd name="connsiteX69" fmla="*/ 0 w 550842"/>
              <a:gd name="connsiteY69" fmla="*/ 113848 h 605381"/>
              <a:gd name="connsiteX70" fmla="*/ 531828 w 550842"/>
              <a:gd name="connsiteY70" fmla="*/ 68401 h 605381"/>
              <a:gd name="connsiteX71" fmla="*/ 398970 w 550842"/>
              <a:gd name="connsiteY71" fmla="*/ 106706 h 605381"/>
              <a:gd name="connsiteX72" fmla="*/ 398970 w 550842"/>
              <a:gd name="connsiteY72" fmla="*/ 500874 h 605381"/>
              <a:gd name="connsiteX73" fmla="*/ 531828 w 550842"/>
              <a:gd name="connsiteY73" fmla="*/ 462570 h 605381"/>
              <a:gd name="connsiteX74" fmla="*/ 378462 w 550842"/>
              <a:gd name="connsiteY74" fmla="*/ 0 h 605381"/>
              <a:gd name="connsiteX75" fmla="*/ 550567 w 550842"/>
              <a:gd name="connsiteY75" fmla="*/ 43512 h 605381"/>
              <a:gd name="connsiteX76" fmla="*/ 550567 w 550842"/>
              <a:gd name="connsiteY76" fmla="*/ 480398 h 605381"/>
              <a:gd name="connsiteX77" fmla="*/ 378462 w 550842"/>
              <a:gd name="connsiteY77" fmla="*/ 530088 h 605381"/>
              <a:gd name="connsiteX78" fmla="*/ 364850 w 550842"/>
              <a:gd name="connsiteY78" fmla="*/ 526117 h 605381"/>
              <a:gd name="connsiteX79" fmla="*/ 364938 w 550842"/>
              <a:gd name="connsiteY79" fmla="*/ 105029 h 605381"/>
              <a:gd name="connsiteX80" fmla="*/ 202734 w 550842"/>
              <a:gd name="connsiteY80" fmla="*/ 62488 h 605381"/>
              <a:gd name="connsiteX81" fmla="*/ 202734 w 550842"/>
              <a:gd name="connsiteY81" fmla="*/ 38658 h 60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0842" h="605381">
                <a:moveTo>
                  <a:pt x="257634" y="357837"/>
                </a:moveTo>
                <a:lnTo>
                  <a:pt x="257634" y="420391"/>
                </a:lnTo>
                <a:lnTo>
                  <a:pt x="224526" y="429743"/>
                </a:lnTo>
                <a:lnTo>
                  <a:pt x="213107" y="432919"/>
                </a:lnTo>
                <a:lnTo>
                  <a:pt x="213107" y="370366"/>
                </a:lnTo>
                <a:lnTo>
                  <a:pt x="224526" y="367101"/>
                </a:lnTo>
                <a:close/>
                <a:moveTo>
                  <a:pt x="314439" y="341960"/>
                </a:moveTo>
                <a:lnTo>
                  <a:pt x="314439" y="404528"/>
                </a:lnTo>
                <a:lnTo>
                  <a:pt x="269983" y="416971"/>
                </a:lnTo>
                <a:lnTo>
                  <a:pt x="269983" y="354403"/>
                </a:lnTo>
                <a:close/>
                <a:moveTo>
                  <a:pt x="460298" y="282615"/>
                </a:moveTo>
                <a:lnTo>
                  <a:pt x="460298" y="345183"/>
                </a:lnTo>
                <a:lnTo>
                  <a:pt x="427331" y="354449"/>
                </a:lnTo>
                <a:lnTo>
                  <a:pt x="415842" y="357626"/>
                </a:lnTo>
                <a:lnTo>
                  <a:pt x="415842" y="295058"/>
                </a:lnTo>
                <a:lnTo>
                  <a:pt x="427331" y="291881"/>
                </a:lnTo>
                <a:close/>
                <a:moveTo>
                  <a:pt x="257634" y="275911"/>
                </a:moveTo>
                <a:lnTo>
                  <a:pt x="257634" y="338465"/>
                </a:lnTo>
                <a:lnTo>
                  <a:pt x="224526" y="347729"/>
                </a:lnTo>
                <a:lnTo>
                  <a:pt x="213107" y="350993"/>
                </a:lnTo>
                <a:lnTo>
                  <a:pt x="213107" y="288440"/>
                </a:lnTo>
                <a:lnTo>
                  <a:pt x="224526" y="285175"/>
                </a:lnTo>
                <a:close/>
                <a:moveTo>
                  <a:pt x="517103" y="266667"/>
                </a:moveTo>
                <a:lnTo>
                  <a:pt x="517103" y="329221"/>
                </a:lnTo>
                <a:lnTo>
                  <a:pt x="472788" y="341749"/>
                </a:lnTo>
                <a:lnTo>
                  <a:pt x="472788" y="279196"/>
                </a:lnTo>
                <a:close/>
                <a:moveTo>
                  <a:pt x="314439" y="259963"/>
                </a:moveTo>
                <a:lnTo>
                  <a:pt x="314439" y="322517"/>
                </a:lnTo>
                <a:lnTo>
                  <a:pt x="269983" y="335045"/>
                </a:lnTo>
                <a:lnTo>
                  <a:pt x="269983" y="272492"/>
                </a:lnTo>
                <a:close/>
                <a:moveTo>
                  <a:pt x="460298" y="200618"/>
                </a:moveTo>
                <a:lnTo>
                  <a:pt x="460298" y="263230"/>
                </a:lnTo>
                <a:lnTo>
                  <a:pt x="427331" y="272591"/>
                </a:lnTo>
                <a:lnTo>
                  <a:pt x="415842" y="275770"/>
                </a:lnTo>
                <a:lnTo>
                  <a:pt x="415842" y="213158"/>
                </a:lnTo>
                <a:lnTo>
                  <a:pt x="427331" y="209979"/>
                </a:lnTo>
                <a:close/>
                <a:moveTo>
                  <a:pt x="257634" y="193984"/>
                </a:moveTo>
                <a:lnTo>
                  <a:pt x="257634" y="256596"/>
                </a:lnTo>
                <a:lnTo>
                  <a:pt x="224526" y="265868"/>
                </a:lnTo>
                <a:lnTo>
                  <a:pt x="213107" y="269136"/>
                </a:lnTo>
                <a:lnTo>
                  <a:pt x="213107" y="206435"/>
                </a:lnTo>
                <a:lnTo>
                  <a:pt x="224526" y="203256"/>
                </a:lnTo>
                <a:close/>
                <a:moveTo>
                  <a:pt x="517103" y="184740"/>
                </a:moveTo>
                <a:lnTo>
                  <a:pt x="517103" y="247293"/>
                </a:lnTo>
                <a:lnTo>
                  <a:pt x="472788" y="259822"/>
                </a:lnTo>
                <a:lnTo>
                  <a:pt x="472788" y="197268"/>
                </a:lnTo>
                <a:close/>
                <a:moveTo>
                  <a:pt x="314439" y="178037"/>
                </a:moveTo>
                <a:lnTo>
                  <a:pt x="314439" y="240590"/>
                </a:lnTo>
                <a:lnTo>
                  <a:pt x="269983" y="253119"/>
                </a:lnTo>
                <a:lnTo>
                  <a:pt x="269983" y="190565"/>
                </a:lnTo>
                <a:close/>
                <a:moveTo>
                  <a:pt x="329021" y="143592"/>
                </a:moveTo>
                <a:lnTo>
                  <a:pt x="196157" y="181986"/>
                </a:lnTo>
                <a:lnTo>
                  <a:pt x="196157" y="576166"/>
                </a:lnTo>
                <a:lnTo>
                  <a:pt x="329021" y="537772"/>
                </a:lnTo>
                <a:close/>
                <a:moveTo>
                  <a:pt x="460298" y="118691"/>
                </a:moveTo>
                <a:lnTo>
                  <a:pt x="460298" y="181303"/>
                </a:lnTo>
                <a:lnTo>
                  <a:pt x="427331" y="190575"/>
                </a:lnTo>
                <a:lnTo>
                  <a:pt x="415842" y="193843"/>
                </a:lnTo>
                <a:lnTo>
                  <a:pt x="415842" y="131231"/>
                </a:lnTo>
                <a:lnTo>
                  <a:pt x="427331" y="127963"/>
                </a:lnTo>
                <a:close/>
                <a:moveTo>
                  <a:pt x="517103" y="102743"/>
                </a:moveTo>
                <a:lnTo>
                  <a:pt x="517103" y="165385"/>
                </a:lnTo>
                <a:lnTo>
                  <a:pt x="472788" y="177825"/>
                </a:lnTo>
                <a:lnTo>
                  <a:pt x="472788" y="115271"/>
                </a:lnTo>
                <a:close/>
                <a:moveTo>
                  <a:pt x="174058" y="72541"/>
                </a:moveTo>
                <a:lnTo>
                  <a:pt x="347850" y="118790"/>
                </a:lnTo>
                <a:cubicBezTo>
                  <a:pt x="348381" y="118879"/>
                  <a:pt x="347850" y="555601"/>
                  <a:pt x="347850" y="555601"/>
                </a:cubicBezTo>
                <a:lnTo>
                  <a:pt x="175649" y="605381"/>
                </a:lnTo>
                <a:lnTo>
                  <a:pt x="0" y="554630"/>
                </a:lnTo>
                <a:lnTo>
                  <a:pt x="0" y="113848"/>
                </a:lnTo>
                <a:close/>
                <a:moveTo>
                  <a:pt x="531828" y="68401"/>
                </a:moveTo>
                <a:lnTo>
                  <a:pt x="398970" y="106706"/>
                </a:lnTo>
                <a:lnTo>
                  <a:pt x="398970" y="500874"/>
                </a:lnTo>
                <a:lnTo>
                  <a:pt x="531828" y="462570"/>
                </a:lnTo>
                <a:close/>
                <a:moveTo>
                  <a:pt x="378462" y="0"/>
                </a:moveTo>
                <a:lnTo>
                  <a:pt x="550567" y="43512"/>
                </a:lnTo>
                <a:cubicBezTo>
                  <a:pt x="551186" y="43688"/>
                  <a:pt x="550567" y="480398"/>
                  <a:pt x="550567" y="480398"/>
                </a:cubicBezTo>
                <a:lnTo>
                  <a:pt x="378462" y="530088"/>
                </a:lnTo>
                <a:lnTo>
                  <a:pt x="364850" y="526117"/>
                </a:lnTo>
                <a:cubicBezTo>
                  <a:pt x="364938" y="487459"/>
                  <a:pt x="364938" y="105029"/>
                  <a:pt x="364938" y="105029"/>
                </a:cubicBezTo>
                <a:lnTo>
                  <a:pt x="202734" y="62488"/>
                </a:lnTo>
                <a:lnTo>
                  <a:pt x="202734" y="38658"/>
                </a:lnTo>
                <a:close/>
              </a:path>
            </a:pathLst>
          </a:cu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confont-11240-5314422"/>
          <p:cNvSpPr/>
          <p:nvPr/>
        </p:nvSpPr>
        <p:spPr>
          <a:xfrm>
            <a:off x="4608830" y="4346575"/>
            <a:ext cx="817880" cy="880110"/>
          </a:xfrm>
          <a:custGeom>
            <a:avLst/>
            <a:gdLst>
              <a:gd name="connsiteX0" fmla="*/ 422324 w 500318"/>
              <a:gd name="connsiteY0" fmla="*/ 519521 h 538808"/>
              <a:gd name="connsiteX1" fmla="*/ 490652 w 500318"/>
              <a:gd name="connsiteY1" fmla="*/ 519521 h 538808"/>
              <a:gd name="connsiteX2" fmla="*/ 500318 w 500318"/>
              <a:gd name="connsiteY2" fmla="*/ 529141 h 538808"/>
              <a:gd name="connsiteX3" fmla="*/ 490604 w 500318"/>
              <a:gd name="connsiteY3" fmla="*/ 538808 h 538808"/>
              <a:gd name="connsiteX4" fmla="*/ 433457 w 500318"/>
              <a:gd name="connsiteY4" fmla="*/ 538808 h 538808"/>
              <a:gd name="connsiteX5" fmla="*/ 100232 w 500318"/>
              <a:gd name="connsiteY5" fmla="*/ 519521 h 538808"/>
              <a:gd name="connsiteX6" fmla="*/ 400087 w 500318"/>
              <a:gd name="connsiteY6" fmla="*/ 519521 h 538808"/>
              <a:gd name="connsiteX7" fmla="*/ 411221 w 500318"/>
              <a:gd name="connsiteY7" fmla="*/ 538808 h 538808"/>
              <a:gd name="connsiteX8" fmla="*/ 89101 w 500318"/>
              <a:gd name="connsiteY8" fmla="*/ 538808 h 538808"/>
              <a:gd name="connsiteX9" fmla="*/ 9666 w 500318"/>
              <a:gd name="connsiteY9" fmla="*/ 519521 h 538808"/>
              <a:gd name="connsiteX10" fmla="*/ 78041 w 500318"/>
              <a:gd name="connsiteY10" fmla="*/ 519521 h 538808"/>
              <a:gd name="connsiteX11" fmla="*/ 66912 w 500318"/>
              <a:gd name="connsiteY11" fmla="*/ 538808 h 538808"/>
              <a:gd name="connsiteX12" fmla="*/ 9666 w 500318"/>
              <a:gd name="connsiteY12" fmla="*/ 538808 h 538808"/>
              <a:gd name="connsiteX13" fmla="*/ 0 w 500318"/>
              <a:gd name="connsiteY13" fmla="*/ 529141 h 538808"/>
              <a:gd name="connsiteX14" fmla="*/ 9666 w 500318"/>
              <a:gd name="connsiteY14" fmla="*/ 519521 h 538808"/>
              <a:gd name="connsiteX15" fmla="*/ 231637 w 500318"/>
              <a:gd name="connsiteY15" fmla="*/ 479110 h 538808"/>
              <a:gd name="connsiteX16" fmla="*/ 250135 w 500318"/>
              <a:gd name="connsiteY16" fmla="*/ 480974 h 538808"/>
              <a:gd name="connsiteX17" fmla="*/ 268544 w 500318"/>
              <a:gd name="connsiteY17" fmla="*/ 479118 h 538808"/>
              <a:gd name="connsiteX18" fmla="*/ 269373 w 500318"/>
              <a:gd name="connsiteY18" fmla="*/ 481136 h 538808"/>
              <a:gd name="connsiteX19" fmla="*/ 250087 w 500318"/>
              <a:gd name="connsiteY19" fmla="*/ 500281 h 538808"/>
              <a:gd name="connsiteX20" fmla="*/ 230850 w 500318"/>
              <a:gd name="connsiteY20" fmla="*/ 480993 h 538808"/>
              <a:gd name="connsiteX21" fmla="*/ 140864 w 500318"/>
              <a:gd name="connsiteY21" fmla="*/ 449766 h 538808"/>
              <a:gd name="connsiteX22" fmla="*/ 160244 w 500318"/>
              <a:gd name="connsiteY22" fmla="*/ 462830 h 538808"/>
              <a:gd name="connsiteX23" fmla="*/ 171744 w 500318"/>
              <a:gd name="connsiteY23" fmla="*/ 466399 h 538808"/>
              <a:gd name="connsiteX24" fmla="*/ 171756 w 500318"/>
              <a:gd name="connsiteY24" fmla="*/ 469040 h 538808"/>
              <a:gd name="connsiteX25" fmla="*/ 146662 w 500318"/>
              <a:gd name="connsiteY25" fmla="*/ 479612 h 538808"/>
              <a:gd name="connsiteX26" fmla="*/ 136204 w 500318"/>
              <a:gd name="connsiteY26" fmla="*/ 469266 h 538808"/>
              <a:gd name="connsiteX27" fmla="*/ 136151 w 500318"/>
              <a:gd name="connsiteY27" fmla="*/ 457288 h 538808"/>
              <a:gd name="connsiteX28" fmla="*/ 139965 w 500318"/>
              <a:gd name="connsiteY28" fmla="*/ 450678 h 538808"/>
              <a:gd name="connsiteX29" fmla="*/ 359410 w 500318"/>
              <a:gd name="connsiteY29" fmla="*/ 449751 h 538808"/>
              <a:gd name="connsiteX30" fmla="*/ 360349 w 500318"/>
              <a:gd name="connsiteY30" fmla="*/ 450679 h 538808"/>
              <a:gd name="connsiteX31" fmla="*/ 364054 w 500318"/>
              <a:gd name="connsiteY31" fmla="*/ 457098 h 538808"/>
              <a:gd name="connsiteX32" fmla="*/ 364132 w 500318"/>
              <a:gd name="connsiteY32" fmla="*/ 469046 h 538808"/>
              <a:gd name="connsiteX33" fmla="*/ 353799 w 500318"/>
              <a:gd name="connsiteY33" fmla="*/ 479517 h 538808"/>
              <a:gd name="connsiteX34" fmla="*/ 328561 w 500318"/>
              <a:gd name="connsiteY34" fmla="*/ 469278 h 538808"/>
              <a:gd name="connsiteX35" fmla="*/ 328546 w 500318"/>
              <a:gd name="connsiteY35" fmla="*/ 466387 h 538808"/>
              <a:gd name="connsiteX36" fmla="*/ 340006 w 500318"/>
              <a:gd name="connsiteY36" fmla="*/ 462830 h 538808"/>
              <a:gd name="connsiteX37" fmla="*/ 124613 w 500318"/>
              <a:gd name="connsiteY37" fmla="*/ 438812 h 538808"/>
              <a:gd name="connsiteX38" fmla="*/ 140596 w 500318"/>
              <a:gd name="connsiteY38" fmla="*/ 449585 h 538808"/>
              <a:gd name="connsiteX39" fmla="*/ 139965 w 500318"/>
              <a:gd name="connsiteY39" fmla="*/ 450678 h 538808"/>
              <a:gd name="connsiteX40" fmla="*/ 136138 w 500318"/>
              <a:gd name="connsiteY40" fmla="*/ 454563 h 538808"/>
              <a:gd name="connsiteX41" fmla="*/ 136151 w 500318"/>
              <a:gd name="connsiteY41" fmla="*/ 457288 h 538808"/>
              <a:gd name="connsiteX42" fmla="*/ 100232 w 500318"/>
              <a:gd name="connsiteY42" fmla="*/ 519521 h 538808"/>
              <a:gd name="connsiteX43" fmla="*/ 78041 w 500318"/>
              <a:gd name="connsiteY43" fmla="*/ 519521 h 538808"/>
              <a:gd name="connsiteX44" fmla="*/ 375710 w 500318"/>
              <a:gd name="connsiteY44" fmla="*/ 438763 h 538808"/>
              <a:gd name="connsiteX45" fmla="*/ 422324 w 500318"/>
              <a:gd name="connsiteY45" fmla="*/ 519521 h 538808"/>
              <a:gd name="connsiteX46" fmla="*/ 400087 w 500318"/>
              <a:gd name="connsiteY46" fmla="*/ 519521 h 538808"/>
              <a:gd name="connsiteX47" fmla="*/ 364054 w 500318"/>
              <a:gd name="connsiteY47" fmla="*/ 457098 h 538808"/>
              <a:gd name="connsiteX48" fmla="*/ 364036 w 500318"/>
              <a:gd name="connsiteY48" fmla="*/ 454325 h 538808"/>
              <a:gd name="connsiteX49" fmla="*/ 360349 w 500318"/>
              <a:gd name="connsiteY49" fmla="*/ 450679 h 538808"/>
              <a:gd name="connsiteX50" fmla="*/ 359700 w 500318"/>
              <a:gd name="connsiteY50" fmla="*/ 449555 h 538808"/>
              <a:gd name="connsiteX51" fmla="*/ 350201 w 500318"/>
              <a:gd name="connsiteY51" fmla="*/ 433099 h 538808"/>
              <a:gd name="connsiteX52" fmla="*/ 359700 w 500318"/>
              <a:gd name="connsiteY52" fmla="*/ 449555 h 538808"/>
              <a:gd name="connsiteX53" fmla="*/ 359410 w 500318"/>
              <a:gd name="connsiteY53" fmla="*/ 449751 h 538808"/>
              <a:gd name="connsiteX54" fmla="*/ 353560 w 500318"/>
              <a:gd name="connsiteY54" fmla="*/ 443967 h 538808"/>
              <a:gd name="connsiteX55" fmla="*/ 338799 w 500318"/>
              <a:gd name="connsiteY55" fmla="*/ 444038 h 538808"/>
              <a:gd name="connsiteX56" fmla="*/ 328484 w 500318"/>
              <a:gd name="connsiteY56" fmla="*/ 454515 h 538808"/>
              <a:gd name="connsiteX57" fmla="*/ 328546 w 500318"/>
              <a:gd name="connsiteY57" fmla="*/ 466387 h 538808"/>
              <a:gd name="connsiteX58" fmla="*/ 296663 w 500318"/>
              <a:gd name="connsiteY58" fmla="*/ 476283 h 538808"/>
              <a:gd name="connsiteX59" fmla="*/ 268544 w 500318"/>
              <a:gd name="connsiteY59" fmla="*/ 479118 h 538808"/>
              <a:gd name="connsiteX60" fmla="*/ 263772 w 500318"/>
              <a:gd name="connsiteY60" fmla="*/ 467492 h 538808"/>
              <a:gd name="connsiteX61" fmla="*/ 250135 w 500318"/>
              <a:gd name="connsiteY61" fmla="*/ 461849 h 538808"/>
              <a:gd name="connsiteX62" fmla="*/ 236510 w 500318"/>
              <a:gd name="connsiteY62" fmla="*/ 467456 h 538808"/>
              <a:gd name="connsiteX63" fmla="*/ 231637 w 500318"/>
              <a:gd name="connsiteY63" fmla="*/ 479110 h 538808"/>
              <a:gd name="connsiteX64" fmla="*/ 203593 w 500318"/>
              <a:gd name="connsiteY64" fmla="*/ 476283 h 538808"/>
              <a:gd name="connsiteX65" fmla="*/ 171744 w 500318"/>
              <a:gd name="connsiteY65" fmla="*/ 466399 h 538808"/>
              <a:gd name="connsiteX66" fmla="*/ 171685 w 500318"/>
              <a:gd name="connsiteY66" fmla="*/ 454319 h 538808"/>
              <a:gd name="connsiteX67" fmla="*/ 161185 w 500318"/>
              <a:gd name="connsiteY67" fmla="*/ 443990 h 538808"/>
              <a:gd name="connsiteX68" fmla="*/ 146483 w 500318"/>
              <a:gd name="connsiteY68" fmla="*/ 444062 h 538808"/>
              <a:gd name="connsiteX69" fmla="*/ 140864 w 500318"/>
              <a:gd name="connsiteY69" fmla="*/ 449766 h 538808"/>
              <a:gd name="connsiteX70" fmla="*/ 140596 w 500318"/>
              <a:gd name="connsiteY70" fmla="*/ 449585 h 538808"/>
              <a:gd name="connsiteX71" fmla="*/ 150086 w 500318"/>
              <a:gd name="connsiteY71" fmla="*/ 433143 h 538808"/>
              <a:gd name="connsiteX72" fmla="*/ 167791 w 500318"/>
              <a:gd name="connsiteY72" fmla="*/ 445085 h 538808"/>
              <a:gd name="connsiteX73" fmla="*/ 250135 w 500318"/>
              <a:gd name="connsiteY73" fmla="*/ 461737 h 538808"/>
              <a:gd name="connsiteX74" fmla="*/ 332459 w 500318"/>
              <a:gd name="connsiteY74" fmla="*/ 445072 h 538808"/>
              <a:gd name="connsiteX75" fmla="*/ 75053 w 500318"/>
              <a:gd name="connsiteY75" fmla="*/ 399069 h 538808"/>
              <a:gd name="connsiteX76" fmla="*/ 86838 w 500318"/>
              <a:gd name="connsiteY76" fmla="*/ 413348 h 538808"/>
              <a:gd name="connsiteX77" fmla="*/ 101914 w 500318"/>
              <a:gd name="connsiteY77" fmla="*/ 423511 h 538808"/>
              <a:gd name="connsiteX78" fmla="*/ 100425 w 500318"/>
              <a:gd name="connsiteY78" fmla="*/ 427084 h 538808"/>
              <a:gd name="connsiteX79" fmla="*/ 73236 w 500318"/>
              <a:gd name="connsiteY79" fmla="*/ 426989 h 538808"/>
              <a:gd name="connsiteX80" fmla="*/ 73283 w 500318"/>
              <a:gd name="connsiteY80" fmla="*/ 399796 h 538808"/>
              <a:gd name="connsiteX81" fmla="*/ 425222 w 500318"/>
              <a:gd name="connsiteY81" fmla="*/ 399044 h 538808"/>
              <a:gd name="connsiteX82" fmla="*/ 427034 w 500318"/>
              <a:gd name="connsiteY82" fmla="*/ 399796 h 538808"/>
              <a:gd name="connsiteX83" fmla="*/ 426987 w 500318"/>
              <a:gd name="connsiteY83" fmla="*/ 426989 h 538808"/>
              <a:gd name="connsiteX84" fmla="*/ 399750 w 500318"/>
              <a:gd name="connsiteY84" fmla="*/ 426941 h 538808"/>
              <a:gd name="connsiteX85" fmla="*/ 398346 w 500318"/>
              <a:gd name="connsiteY85" fmla="*/ 423505 h 538808"/>
              <a:gd name="connsiteX86" fmla="*/ 413414 w 500318"/>
              <a:gd name="connsiteY86" fmla="*/ 413348 h 538808"/>
              <a:gd name="connsiteX87" fmla="*/ 33828 w 500318"/>
              <a:gd name="connsiteY87" fmla="*/ 328629 h 538808"/>
              <a:gd name="connsiteX88" fmla="*/ 37345 w 500318"/>
              <a:gd name="connsiteY88" fmla="*/ 339958 h 538808"/>
              <a:gd name="connsiteX89" fmla="*/ 48848 w 500318"/>
              <a:gd name="connsiteY89" fmla="*/ 361146 h 538808"/>
              <a:gd name="connsiteX90" fmla="*/ 45951 w 500318"/>
              <a:gd name="connsiteY90" fmla="*/ 364079 h 538808"/>
              <a:gd name="connsiteX91" fmla="*/ 20809 w 500318"/>
              <a:gd name="connsiteY91" fmla="*/ 353840 h 538808"/>
              <a:gd name="connsiteX92" fmla="*/ 31046 w 500318"/>
              <a:gd name="connsiteY92" fmla="*/ 328647 h 538808"/>
              <a:gd name="connsiteX93" fmla="*/ 468986 w 500318"/>
              <a:gd name="connsiteY93" fmla="*/ 328504 h 538808"/>
              <a:gd name="connsiteX94" fmla="*/ 479604 w 500318"/>
              <a:gd name="connsiteY94" fmla="*/ 353554 h 538808"/>
              <a:gd name="connsiteX95" fmla="*/ 454510 w 500318"/>
              <a:gd name="connsiteY95" fmla="*/ 364126 h 538808"/>
              <a:gd name="connsiteX96" fmla="*/ 451442 w 500318"/>
              <a:gd name="connsiteY96" fmla="*/ 361091 h 538808"/>
              <a:gd name="connsiteX97" fmla="*/ 462918 w 500318"/>
              <a:gd name="connsiteY97" fmla="*/ 339958 h 538808"/>
              <a:gd name="connsiteX98" fmla="*/ 466472 w 500318"/>
              <a:gd name="connsiteY98" fmla="*/ 328516 h 538808"/>
              <a:gd name="connsiteX99" fmla="*/ 209471 w 500318"/>
              <a:gd name="connsiteY99" fmla="*/ 291754 h 538808"/>
              <a:gd name="connsiteX100" fmla="*/ 225309 w 500318"/>
              <a:gd name="connsiteY100" fmla="*/ 302810 h 538808"/>
              <a:gd name="connsiteX101" fmla="*/ 150086 w 500318"/>
              <a:gd name="connsiteY101" fmla="*/ 433143 h 538808"/>
              <a:gd name="connsiteX102" fmla="*/ 134104 w 500318"/>
              <a:gd name="connsiteY102" fmla="*/ 422364 h 538808"/>
              <a:gd name="connsiteX103" fmla="*/ 290008 w 500318"/>
              <a:gd name="connsiteY103" fmla="*/ 290284 h 538808"/>
              <a:gd name="connsiteX104" fmla="*/ 366207 w 500318"/>
              <a:gd name="connsiteY104" fmla="*/ 422298 h 538808"/>
              <a:gd name="connsiteX105" fmla="*/ 350201 w 500318"/>
              <a:gd name="connsiteY105" fmla="*/ 433099 h 538808"/>
              <a:gd name="connsiteX106" fmla="*/ 274191 w 500318"/>
              <a:gd name="connsiteY106" fmla="*/ 301419 h 538808"/>
              <a:gd name="connsiteX107" fmla="*/ 289551 w 500318"/>
              <a:gd name="connsiteY107" fmla="*/ 290977 h 538808"/>
              <a:gd name="connsiteX108" fmla="*/ 38455 w 500318"/>
              <a:gd name="connsiteY108" fmla="*/ 250259 h 538808"/>
              <a:gd name="connsiteX109" fmla="*/ 42744 w 500318"/>
              <a:gd name="connsiteY109" fmla="*/ 292702 h 538808"/>
              <a:gd name="connsiteX110" fmla="*/ 100494 w 500318"/>
              <a:gd name="connsiteY110" fmla="*/ 399694 h 538808"/>
              <a:gd name="connsiteX111" fmla="*/ 134104 w 500318"/>
              <a:gd name="connsiteY111" fmla="*/ 422364 h 538808"/>
              <a:gd name="connsiteX112" fmla="*/ 124613 w 500318"/>
              <a:gd name="connsiteY112" fmla="*/ 438812 h 538808"/>
              <a:gd name="connsiteX113" fmla="*/ 101914 w 500318"/>
              <a:gd name="connsiteY113" fmla="*/ 423511 h 538808"/>
              <a:gd name="connsiteX114" fmla="*/ 106110 w 500318"/>
              <a:gd name="connsiteY114" fmla="*/ 413446 h 538808"/>
              <a:gd name="connsiteX115" fmla="*/ 100473 w 500318"/>
              <a:gd name="connsiteY115" fmla="*/ 399844 h 538808"/>
              <a:gd name="connsiteX116" fmla="*/ 86914 w 500318"/>
              <a:gd name="connsiteY116" fmla="*/ 394195 h 538808"/>
              <a:gd name="connsiteX117" fmla="*/ 75053 w 500318"/>
              <a:gd name="connsiteY117" fmla="*/ 399069 h 538808"/>
              <a:gd name="connsiteX118" fmla="*/ 58638 w 500318"/>
              <a:gd name="connsiteY118" fmla="*/ 379178 h 538808"/>
              <a:gd name="connsiteX119" fmla="*/ 48848 w 500318"/>
              <a:gd name="connsiteY119" fmla="*/ 361146 h 538808"/>
              <a:gd name="connsiteX120" fmla="*/ 56313 w 500318"/>
              <a:gd name="connsiteY120" fmla="*/ 353590 h 538808"/>
              <a:gd name="connsiteX121" fmla="*/ 56284 w 500318"/>
              <a:gd name="connsiteY121" fmla="*/ 338886 h 538808"/>
              <a:gd name="connsiteX122" fmla="*/ 45772 w 500318"/>
              <a:gd name="connsiteY122" fmla="*/ 328552 h 538808"/>
              <a:gd name="connsiteX123" fmla="*/ 33828 w 500318"/>
              <a:gd name="connsiteY123" fmla="*/ 328629 h 538808"/>
              <a:gd name="connsiteX124" fmla="*/ 23889 w 500318"/>
              <a:gd name="connsiteY124" fmla="*/ 296618 h 538808"/>
              <a:gd name="connsiteX125" fmla="*/ 21062 w 500318"/>
              <a:gd name="connsiteY125" fmla="*/ 268585 h 538808"/>
              <a:gd name="connsiteX126" fmla="*/ 32814 w 500318"/>
              <a:gd name="connsiteY126" fmla="*/ 263749 h 538808"/>
              <a:gd name="connsiteX127" fmla="*/ 461821 w 500318"/>
              <a:gd name="connsiteY127" fmla="*/ 250199 h 538808"/>
              <a:gd name="connsiteX128" fmla="*/ 467319 w 500318"/>
              <a:gd name="connsiteY128" fmla="*/ 263612 h 538808"/>
              <a:gd name="connsiteX129" fmla="*/ 479205 w 500318"/>
              <a:gd name="connsiteY129" fmla="*/ 268602 h 538808"/>
              <a:gd name="connsiteX130" fmla="*/ 476379 w 500318"/>
              <a:gd name="connsiteY130" fmla="*/ 296618 h 538808"/>
              <a:gd name="connsiteX131" fmla="*/ 466472 w 500318"/>
              <a:gd name="connsiteY131" fmla="*/ 328516 h 538808"/>
              <a:gd name="connsiteX132" fmla="*/ 454272 w 500318"/>
              <a:gd name="connsiteY132" fmla="*/ 328576 h 538808"/>
              <a:gd name="connsiteX133" fmla="*/ 443986 w 500318"/>
              <a:gd name="connsiteY133" fmla="*/ 339077 h 538808"/>
              <a:gd name="connsiteX134" fmla="*/ 444052 w 500318"/>
              <a:gd name="connsiteY134" fmla="*/ 353780 h 538808"/>
              <a:gd name="connsiteX135" fmla="*/ 451442 w 500318"/>
              <a:gd name="connsiteY135" fmla="*/ 361091 h 538808"/>
              <a:gd name="connsiteX136" fmla="*/ 441620 w 500318"/>
              <a:gd name="connsiteY136" fmla="*/ 379178 h 538808"/>
              <a:gd name="connsiteX137" fmla="*/ 425222 w 500318"/>
              <a:gd name="connsiteY137" fmla="*/ 399044 h 538808"/>
              <a:gd name="connsiteX138" fmla="*/ 413422 w 500318"/>
              <a:gd name="connsiteY138" fmla="*/ 394147 h 538808"/>
              <a:gd name="connsiteX139" fmla="*/ 399845 w 500318"/>
              <a:gd name="connsiteY139" fmla="*/ 399748 h 538808"/>
              <a:gd name="connsiteX140" fmla="*/ 394172 w 500318"/>
              <a:gd name="connsiteY140" fmla="*/ 413291 h 538808"/>
              <a:gd name="connsiteX141" fmla="*/ 398346 w 500318"/>
              <a:gd name="connsiteY141" fmla="*/ 423505 h 538808"/>
              <a:gd name="connsiteX142" fmla="*/ 375710 w 500318"/>
              <a:gd name="connsiteY142" fmla="*/ 438763 h 538808"/>
              <a:gd name="connsiteX143" fmla="*/ 366207 w 500318"/>
              <a:gd name="connsiteY143" fmla="*/ 422298 h 538808"/>
              <a:gd name="connsiteX144" fmla="*/ 399758 w 500318"/>
              <a:gd name="connsiteY144" fmla="*/ 399659 h 538808"/>
              <a:gd name="connsiteX145" fmla="*/ 457524 w 500318"/>
              <a:gd name="connsiteY145" fmla="*/ 292675 h 538808"/>
              <a:gd name="connsiteX146" fmla="*/ 38443 w 500318"/>
              <a:gd name="connsiteY146" fmla="*/ 250134 h 538808"/>
              <a:gd name="connsiteX147" fmla="*/ 38475 w 500318"/>
              <a:gd name="connsiteY147" fmla="*/ 250212 h 538808"/>
              <a:gd name="connsiteX148" fmla="*/ 38455 w 500318"/>
              <a:gd name="connsiteY148" fmla="*/ 250259 h 538808"/>
              <a:gd name="connsiteX149" fmla="*/ 461810 w 500318"/>
              <a:gd name="connsiteY149" fmla="*/ 249872 h 538808"/>
              <a:gd name="connsiteX150" fmla="*/ 461832 w 500318"/>
              <a:gd name="connsiteY150" fmla="*/ 250087 h 538808"/>
              <a:gd name="connsiteX151" fmla="*/ 461821 w 500318"/>
              <a:gd name="connsiteY151" fmla="*/ 250199 h 538808"/>
              <a:gd name="connsiteX152" fmla="*/ 461748 w 500318"/>
              <a:gd name="connsiteY152" fmla="*/ 250021 h 538808"/>
              <a:gd name="connsiteX153" fmla="*/ 19285 w 500318"/>
              <a:gd name="connsiteY153" fmla="*/ 230924 h 538808"/>
              <a:gd name="connsiteX154" fmla="*/ 21056 w 500318"/>
              <a:gd name="connsiteY154" fmla="*/ 231664 h 538808"/>
              <a:gd name="connsiteX155" fmla="*/ 19197 w 500318"/>
              <a:gd name="connsiteY155" fmla="*/ 250087 h 538808"/>
              <a:gd name="connsiteX156" fmla="*/ 21062 w 500318"/>
              <a:gd name="connsiteY156" fmla="*/ 268585 h 538808"/>
              <a:gd name="connsiteX157" fmla="*/ 19190 w 500318"/>
              <a:gd name="connsiteY157" fmla="*/ 269356 h 538808"/>
              <a:gd name="connsiteX158" fmla="*/ 0 w 500318"/>
              <a:gd name="connsiteY158" fmla="*/ 250069 h 538808"/>
              <a:gd name="connsiteX159" fmla="*/ 19285 w 500318"/>
              <a:gd name="connsiteY159" fmla="*/ 230924 h 538808"/>
              <a:gd name="connsiteX160" fmla="*/ 481033 w 500318"/>
              <a:gd name="connsiteY160" fmla="*/ 230877 h 538808"/>
              <a:gd name="connsiteX161" fmla="*/ 500175 w 500318"/>
              <a:gd name="connsiteY161" fmla="*/ 250116 h 538808"/>
              <a:gd name="connsiteX162" fmla="*/ 480890 w 500318"/>
              <a:gd name="connsiteY162" fmla="*/ 269309 h 538808"/>
              <a:gd name="connsiteX163" fmla="*/ 479205 w 500318"/>
              <a:gd name="connsiteY163" fmla="*/ 268602 h 538808"/>
              <a:gd name="connsiteX164" fmla="*/ 481073 w 500318"/>
              <a:gd name="connsiteY164" fmla="*/ 250087 h 538808"/>
              <a:gd name="connsiteX165" fmla="*/ 479210 w 500318"/>
              <a:gd name="connsiteY165" fmla="*/ 231626 h 538808"/>
              <a:gd name="connsiteX166" fmla="*/ 248659 w 500318"/>
              <a:gd name="connsiteY166" fmla="*/ 192397 h 538808"/>
              <a:gd name="connsiteX167" fmla="*/ 248706 w 500318"/>
              <a:gd name="connsiteY167" fmla="*/ 202014 h 538808"/>
              <a:gd name="connsiteX168" fmla="*/ 248706 w 500318"/>
              <a:gd name="connsiteY168" fmla="*/ 211589 h 538808"/>
              <a:gd name="connsiteX169" fmla="*/ 211660 w 500318"/>
              <a:gd name="connsiteY169" fmla="*/ 249974 h 538808"/>
              <a:gd name="connsiteX170" fmla="*/ 222136 w 500318"/>
              <a:gd name="connsiteY170" fmla="*/ 277547 h 538808"/>
              <a:gd name="connsiteX171" fmla="*/ 248564 w 500318"/>
              <a:gd name="connsiteY171" fmla="*/ 288596 h 538808"/>
              <a:gd name="connsiteX172" fmla="*/ 286753 w 500318"/>
              <a:gd name="connsiteY172" fmla="*/ 250212 h 538808"/>
              <a:gd name="connsiteX173" fmla="*/ 275896 w 500318"/>
              <a:gd name="connsiteY173" fmla="*/ 222828 h 538808"/>
              <a:gd name="connsiteX174" fmla="*/ 248754 w 500318"/>
              <a:gd name="connsiteY174" fmla="*/ 211637 h 538808"/>
              <a:gd name="connsiteX175" fmla="*/ 248706 w 500318"/>
              <a:gd name="connsiteY175" fmla="*/ 202014 h 538808"/>
              <a:gd name="connsiteX176" fmla="*/ 248706 w 500318"/>
              <a:gd name="connsiteY176" fmla="*/ 192397 h 538808"/>
              <a:gd name="connsiteX177" fmla="*/ 248897 w 500318"/>
              <a:gd name="connsiteY177" fmla="*/ 192397 h 538808"/>
              <a:gd name="connsiteX178" fmla="*/ 306038 w 500318"/>
              <a:gd name="connsiteY178" fmla="*/ 250259 h 538808"/>
              <a:gd name="connsiteX179" fmla="*/ 301607 w 500318"/>
              <a:gd name="connsiteY179" fmla="*/ 272677 h 538808"/>
              <a:gd name="connsiteX180" fmla="*/ 290008 w 500318"/>
              <a:gd name="connsiteY180" fmla="*/ 290284 h 538808"/>
              <a:gd name="connsiteX181" fmla="*/ 287182 w 500318"/>
              <a:gd name="connsiteY181" fmla="*/ 285388 h 538808"/>
              <a:gd name="connsiteX182" fmla="*/ 269088 w 500318"/>
              <a:gd name="connsiteY182" fmla="*/ 292579 h 538808"/>
              <a:gd name="connsiteX183" fmla="*/ 274191 w 500318"/>
              <a:gd name="connsiteY183" fmla="*/ 301419 h 538808"/>
              <a:gd name="connsiteX184" fmla="*/ 271405 w 500318"/>
              <a:gd name="connsiteY184" fmla="*/ 303313 h 538808"/>
              <a:gd name="connsiteX185" fmla="*/ 248706 w 500318"/>
              <a:gd name="connsiteY185" fmla="*/ 307836 h 538808"/>
              <a:gd name="connsiteX186" fmla="*/ 248516 w 500318"/>
              <a:gd name="connsiteY186" fmla="*/ 307836 h 538808"/>
              <a:gd name="connsiteX187" fmla="*/ 225956 w 500318"/>
              <a:gd name="connsiteY187" fmla="*/ 303262 h 538808"/>
              <a:gd name="connsiteX188" fmla="*/ 225309 w 500318"/>
              <a:gd name="connsiteY188" fmla="*/ 302810 h 538808"/>
              <a:gd name="connsiteX189" fmla="*/ 231186 w 500318"/>
              <a:gd name="connsiteY189" fmla="*/ 292627 h 538808"/>
              <a:gd name="connsiteX190" fmla="*/ 214711 w 500318"/>
              <a:gd name="connsiteY190" fmla="*/ 282673 h 538808"/>
              <a:gd name="connsiteX191" fmla="*/ 209471 w 500318"/>
              <a:gd name="connsiteY191" fmla="*/ 291754 h 538808"/>
              <a:gd name="connsiteX192" fmla="*/ 208178 w 500318"/>
              <a:gd name="connsiteY192" fmla="*/ 290852 h 538808"/>
              <a:gd name="connsiteX193" fmla="*/ 192375 w 500318"/>
              <a:gd name="connsiteY193" fmla="*/ 249974 h 538808"/>
              <a:gd name="connsiteX194" fmla="*/ 248659 w 500318"/>
              <a:gd name="connsiteY194" fmla="*/ 192397 h 538808"/>
              <a:gd name="connsiteX195" fmla="*/ 45808 w 500318"/>
              <a:gd name="connsiteY195" fmla="*/ 136154 h 538808"/>
              <a:gd name="connsiteX196" fmla="*/ 48825 w 500318"/>
              <a:gd name="connsiteY196" fmla="*/ 139137 h 538808"/>
              <a:gd name="connsiteX197" fmla="*/ 37345 w 500318"/>
              <a:gd name="connsiteY197" fmla="*/ 160271 h 538808"/>
              <a:gd name="connsiteX198" fmla="*/ 33790 w 500318"/>
              <a:gd name="connsiteY198" fmla="*/ 171715 h 538808"/>
              <a:gd name="connsiteX199" fmla="*/ 31284 w 500318"/>
              <a:gd name="connsiteY199" fmla="*/ 171729 h 538808"/>
              <a:gd name="connsiteX200" fmla="*/ 20713 w 500318"/>
              <a:gd name="connsiteY200" fmla="*/ 146679 h 538808"/>
              <a:gd name="connsiteX201" fmla="*/ 45808 w 500318"/>
              <a:gd name="connsiteY201" fmla="*/ 136154 h 538808"/>
              <a:gd name="connsiteX202" fmla="*/ 469027 w 500318"/>
              <a:gd name="connsiteY202" fmla="*/ 136124 h 538808"/>
              <a:gd name="connsiteX203" fmla="*/ 479462 w 500318"/>
              <a:gd name="connsiteY203" fmla="*/ 146441 h 538808"/>
              <a:gd name="connsiteX204" fmla="*/ 469224 w 500318"/>
              <a:gd name="connsiteY204" fmla="*/ 171681 h 538808"/>
              <a:gd name="connsiteX205" fmla="*/ 466468 w 500318"/>
              <a:gd name="connsiteY205" fmla="*/ 171696 h 538808"/>
              <a:gd name="connsiteX206" fmla="*/ 462918 w 500318"/>
              <a:gd name="connsiteY206" fmla="*/ 160271 h 538808"/>
              <a:gd name="connsiteX207" fmla="*/ 451411 w 500318"/>
              <a:gd name="connsiteY207" fmla="*/ 139091 h 538808"/>
              <a:gd name="connsiteX208" fmla="*/ 454272 w 500318"/>
              <a:gd name="connsiteY208" fmla="*/ 136202 h 538808"/>
              <a:gd name="connsiteX209" fmla="*/ 469027 w 500318"/>
              <a:gd name="connsiteY209" fmla="*/ 136124 h 538808"/>
              <a:gd name="connsiteX210" fmla="*/ 413440 w 500318"/>
              <a:gd name="connsiteY210" fmla="*/ 67625 h 538808"/>
              <a:gd name="connsiteX211" fmla="*/ 427034 w 500318"/>
              <a:gd name="connsiteY211" fmla="*/ 73292 h 538808"/>
              <a:gd name="connsiteX212" fmla="*/ 426987 w 500318"/>
              <a:gd name="connsiteY212" fmla="*/ 100484 h 538808"/>
              <a:gd name="connsiteX213" fmla="*/ 425221 w 500318"/>
              <a:gd name="connsiteY213" fmla="*/ 101208 h 538808"/>
              <a:gd name="connsiteX214" fmla="*/ 413414 w 500318"/>
              <a:gd name="connsiteY214" fmla="*/ 86910 h 538808"/>
              <a:gd name="connsiteX215" fmla="*/ 398359 w 500318"/>
              <a:gd name="connsiteY215" fmla="*/ 76764 h 538808"/>
              <a:gd name="connsiteX216" fmla="*/ 399845 w 500318"/>
              <a:gd name="connsiteY216" fmla="*/ 73244 h 538808"/>
              <a:gd name="connsiteX217" fmla="*/ 413440 w 500318"/>
              <a:gd name="connsiteY217" fmla="*/ 67625 h 538808"/>
              <a:gd name="connsiteX218" fmla="*/ 96253 w 500318"/>
              <a:gd name="connsiteY218" fmla="*/ 57677 h 538808"/>
              <a:gd name="connsiteX219" fmla="*/ 109853 w 500318"/>
              <a:gd name="connsiteY219" fmla="*/ 63386 h 538808"/>
              <a:gd name="connsiteX220" fmla="*/ 112423 w 500318"/>
              <a:gd name="connsiteY220" fmla="*/ 69667 h 538808"/>
              <a:gd name="connsiteX221" fmla="*/ 86838 w 500318"/>
              <a:gd name="connsiteY221" fmla="*/ 86910 h 538808"/>
              <a:gd name="connsiteX222" fmla="*/ 83548 w 500318"/>
              <a:gd name="connsiteY222" fmla="*/ 90895 h 538808"/>
              <a:gd name="connsiteX223" fmla="*/ 82569 w 500318"/>
              <a:gd name="connsiteY223" fmla="*/ 90484 h 538808"/>
              <a:gd name="connsiteX224" fmla="*/ 82616 w 500318"/>
              <a:gd name="connsiteY224" fmla="*/ 63291 h 538808"/>
              <a:gd name="connsiteX225" fmla="*/ 96253 w 500318"/>
              <a:gd name="connsiteY225" fmla="*/ 57677 h 538808"/>
              <a:gd name="connsiteX226" fmla="*/ 231705 w 500318"/>
              <a:gd name="connsiteY226" fmla="*/ 21153 h 538808"/>
              <a:gd name="connsiteX227" fmla="*/ 236493 w 500318"/>
              <a:gd name="connsiteY227" fmla="*/ 32782 h 538808"/>
              <a:gd name="connsiteX228" fmla="*/ 250087 w 500318"/>
              <a:gd name="connsiteY228" fmla="*/ 38479 h 538808"/>
              <a:gd name="connsiteX229" fmla="*/ 263658 w 500318"/>
              <a:gd name="connsiteY229" fmla="*/ 32884 h 538808"/>
              <a:gd name="connsiteX230" fmla="*/ 268587 w 500318"/>
              <a:gd name="connsiteY230" fmla="*/ 21156 h 538808"/>
              <a:gd name="connsiteX231" fmla="*/ 296663 w 500318"/>
              <a:gd name="connsiteY231" fmla="*/ 23987 h 538808"/>
              <a:gd name="connsiteX232" fmla="*/ 328526 w 500318"/>
              <a:gd name="connsiteY232" fmla="*/ 33876 h 538808"/>
              <a:gd name="connsiteX233" fmla="*/ 328579 w 500318"/>
              <a:gd name="connsiteY233" fmla="*/ 45950 h 538808"/>
              <a:gd name="connsiteX234" fmla="*/ 339037 w 500318"/>
              <a:gd name="connsiteY234" fmla="*/ 56243 h 538808"/>
              <a:gd name="connsiteX235" fmla="*/ 353781 w 500318"/>
              <a:gd name="connsiteY235" fmla="*/ 56136 h 538808"/>
              <a:gd name="connsiteX236" fmla="*/ 359367 w 500318"/>
              <a:gd name="connsiteY236" fmla="*/ 50487 h 538808"/>
              <a:gd name="connsiteX237" fmla="*/ 398359 w 500318"/>
              <a:gd name="connsiteY237" fmla="*/ 76764 h 538808"/>
              <a:gd name="connsiteX238" fmla="*/ 394119 w 500318"/>
              <a:gd name="connsiteY238" fmla="*/ 86805 h 538808"/>
              <a:gd name="connsiteX239" fmla="*/ 399750 w 500318"/>
              <a:gd name="connsiteY239" fmla="*/ 100437 h 538808"/>
              <a:gd name="connsiteX240" fmla="*/ 413368 w 500318"/>
              <a:gd name="connsiteY240" fmla="*/ 106068 h 538808"/>
              <a:gd name="connsiteX241" fmla="*/ 425221 w 500318"/>
              <a:gd name="connsiteY241" fmla="*/ 101208 h 538808"/>
              <a:gd name="connsiteX242" fmla="*/ 441620 w 500318"/>
              <a:gd name="connsiteY242" fmla="*/ 121069 h 538808"/>
              <a:gd name="connsiteX243" fmla="*/ 451411 w 500318"/>
              <a:gd name="connsiteY243" fmla="*/ 139091 h 538808"/>
              <a:gd name="connsiteX244" fmla="*/ 443933 w 500318"/>
              <a:gd name="connsiteY244" fmla="*/ 146643 h 538808"/>
              <a:gd name="connsiteX245" fmla="*/ 443986 w 500318"/>
              <a:gd name="connsiteY245" fmla="*/ 161442 h 538808"/>
              <a:gd name="connsiteX246" fmla="*/ 454480 w 500318"/>
              <a:gd name="connsiteY246" fmla="*/ 171759 h 538808"/>
              <a:gd name="connsiteX247" fmla="*/ 466468 w 500318"/>
              <a:gd name="connsiteY247" fmla="*/ 171696 h 538808"/>
              <a:gd name="connsiteX248" fmla="*/ 476379 w 500318"/>
              <a:gd name="connsiteY248" fmla="*/ 203587 h 538808"/>
              <a:gd name="connsiteX249" fmla="*/ 479210 w 500318"/>
              <a:gd name="connsiteY249" fmla="*/ 231626 h 538808"/>
              <a:gd name="connsiteX250" fmla="*/ 467426 w 500318"/>
              <a:gd name="connsiteY250" fmla="*/ 236467 h 538808"/>
              <a:gd name="connsiteX251" fmla="*/ 461810 w 500318"/>
              <a:gd name="connsiteY251" fmla="*/ 249872 h 538808"/>
              <a:gd name="connsiteX252" fmla="*/ 457524 w 500318"/>
              <a:gd name="connsiteY252" fmla="*/ 207503 h 538808"/>
              <a:gd name="connsiteX253" fmla="*/ 250135 w 500318"/>
              <a:gd name="connsiteY253" fmla="*/ 38533 h 538808"/>
              <a:gd name="connsiteX254" fmla="*/ 250135 w 500318"/>
              <a:gd name="connsiteY254" fmla="*/ 38485 h 538808"/>
              <a:gd name="connsiteX255" fmla="*/ 38438 w 500318"/>
              <a:gd name="connsiteY255" fmla="*/ 250087 h 538808"/>
              <a:gd name="connsiteX256" fmla="*/ 38443 w 500318"/>
              <a:gd name="connsiteY256" fmla="*/ 250134 h 538808"/>
              <a:gd name="connsiteX257" fmla="*/ 32880 w 500318"/>
              <a:gd name="connsiteY257" fmla="*/ 236604 h 538808"/>
              <a:gd name="connsiteX258" fmla="*/ 21056 w 500318"/>
              <a:gd name="connsiteY258" fmla="*/ 231664 h 538808"/>
              <a:gd name="connsiteX259" fmla="*/ 23889 w 500318"/>
              <a:gd name="connsiteY259" fmla="*/ 203587 h 538808"/>
              <a:gd name="connsiteX260" fmla="*/ 33790 w 500318"/>
              <a:gd name="connsiteY260" fmla="*/ 171715 h 538808"/>
              <a:gd name="connsiteX261" fmla="*/ 45974 w 500318"/>
              <a:gd name="connsiteY261" fmla="*/ 171645 h 538808"/>
              <a:gd name="connsiteX262" fmla="*/ 56379 w 500318"/>
              <a:gd name="connsiteY262" fmla="*/ 161204 h 538808"/>
              <a:gd name="connsiteX263" fmla="*/ 56272 w 500318"/>
              <a:gd name="connsiteY263" fmla="*/ 146501 h 538808"/>
              <a:gd name="connsiteX264" fmla="*/ 48825 w 500318"/>
              <a:gd name="connsiteY264" fmla="*/ 139137 h 538808"/>
              <a:gd name="connsiteX265" fmla="*/ 58638 w 500318"/>
              <a:gd name="connsiteY265" fmla="*/ 121069 h 538808"/>
              <a:gd name="connsiteX266" fmla="*/ 83548 w 500318"/>
              <a:gd name="connsiteY266" fmla="*/ 90895 h 538808"/>
              <a:gd name="connsiteX267" fmla="*/ 96163 w 500318"/>
              <a:gd name="connsiteY267" fmla="*/ 96193 h 538808"/>
              <a:gd name="connsiteX268" fmla="*/ 109758 w 500318"/>
              <a:gd name="connsiteY268" fmla="*/ 90579 h 538808"/>
              <a:gd name="connsiteX269" fmla="*/ 115431 w 500318"/>
              <a:gd name="connsiteY269" fmla="*/ 77018 h 538808"/>
              <a:gd name="connsiteX270" fmla="*/ 112423 w 500318"/>
              <a:gd name="connsiteY270" fmla="*/ 69667 h 538808"/>
              <a:gd name="connsiteX271" fmla="*/ 144954 w 500318"/>
              <a:gd name="connsiteY271" fmla="*/ 47744 h 538808"/>
              <a:gd name="connsiteX272" fmla="*/ 152674 w 500318"/>
              <a:gd name="connsiteY272" fmla="*/ 55385 h 538808"/>
              <a:gd name="connsiteX273" fmla="*/ 167471 w 500318"/>
              <a:gd name="connsiteY273" fmla="*/ 55290 h 538808"/>
              <a:gd name="connsiteX274" fmla="*/ 177768 w 500318"/>
              <a:gd name="connsiteY274" fmla="*/ 44778 h 538808"/>
              <a:gd name="connsiteX275" fmla="*/ 177717 w 500318"/>
              <a:gd name="connsiteY275" fmla="*/ 32017 h 538808"/>
              <a:gd name="connsiteX276" fmla="*/ 203593 w 500318"/>
              <a:gd name="connsiteY276" fmla="*/ 23987 h 538808"/>
              <a:gd name="connsiteX277" fmla="*/ 353560 w 500318"/>
              <a:gd name="connsiteY277" fmla="*/ 20620 h 538808"/>
              <a:gd name="connsiteX278" fmla="*/ 364132 w 500318"/>
              <a:gd name="connsiteY278" fmla="*/ 45670 h 538808"/>
              <a:gd name="connsiteX279" fmla="*/ 359367 w 500318"/>
              <a:gd name="connsiteY279" fmla="*/ 50487 h 538808"/>
              <a:gd name="connsiteX280" fmla="*/ 340006 w 500318"/>
              <a:gd name="connsiteY280" fmla="*/ 37439 h 538808"/>
              <a:gd name="connsiteX281" fmla="*/ 328526 w 500318"/>
              <a:gd name="connsiteY281" fmla="*/ 33876 h 538808"/>
              <a:gd name="connsiteX282" fmla="*/ 328514 w 500318"/>
              <a:gd name="connsiteY282" fmla="*/ 31193 h 538808"/>
              <a:gd name="connsiteX283" fmla="*/ 353560 w 500318"/>
              <a:gd name="connsiteY283" fmla="*/ 20620 h 538808"/>
              <a:gd name="connsiteX284" fmla="*/ 167197 w 500318"/>
              <a:gd name="connsiteY284" fmla="*/ 19733 h 538808"/>
              <a:gd name="connsiteX285" fmla="*/ 177709 w 500318"/>
              <a:gd name="connsiteY285" fmla="*/ 30050 h 538808"/>
              <a:gd name="connsiteX286" fmla="*/ 177717 w 500318"/>
              <a:gd name="connsiteY286" fmla="*/ 32017 h 538808"/>
              <a:gd name="connsiteX287" fmla="*/ 160244 w 500318"/>
              <a:gd name="connsiteY287" fmla="*/ 37439 h 538808"/>
              <a:gd name="connsiteX288" fmla="*/ 144954 w 500318"/>
              <a:gd name="connsiteY288" fmla="*/ 47744 h 538808"/>
              <a:gd name="connsiteX289" fmla="*/ 142233 w 500318"/>
              <a:gd name="connsiteY289" fmla="*/ 45051 h 538808"/>
              <a:gd name="connsiteX290" fmla="*/ 152471 w 500318"/>
              <a:gd name="connsiteY290" fmla="*/ 19811 h 538808"/>
              <a:gd name="connsiteX291" fmla="*/ 167197 w 500318"/>
              <a:gd name="connsiteY291" fmla="*/ 19733 h 538808"/>
              <a:gd name="connsiteX292" fmla="*/ 250183 w 500318"/>
              <a:gd name="connsiteY292" fmla="*/ 0 h 538808"/>
              <a:gd name="connsiteX293" fmla="*/ 269373 w 500318"/>
              <a:gd name="connsiteY293" fmla="*/ 19287 h 538808"/>
              <a:gd name="connsiteX294" fmla="*/ 268587 w 500318"/>
              <a:gd name="connsiteY294" fmla="*/ 21156 h 538808"/>
              <a:gd name="connsiteX295" fmla="*/ 250135 w 500318"/>
              <a:gd name="connsiteY295" fmla="*/ 19296 h 538808"/>
              <a:gd name="connsiteX296" fmla="*/ 231705 w 500318"/>
              <a:gd name="connsiteY296" fmla="*/ 21153 h 538808"/>
              <a:gd name="connsiteX297" fmla="*/ 230898 w 500318"/>
              <a:gd name="connsiteY297" fmla="*/ 19192 h 538808"/>
              <a:gd name="connsiteX298" fmla="*/ 250183 w 500318"/>
              <a:gd name="connsiteY298" fmla="*/ 0 h 538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Lst>
            <a:rect l="l" t="t" r="r" b="b"/>
            <a:pathLst>
              <a:path w="500318" h="538808">
                <a:moveTo>
                  <a:pt x="422324" y="519521"/>
                </a:moveTo>
                <a:lnTo>
                  <a:pt x="490652" y="519521"/>
                </a:lnTo>
                <a:cubicBezTo>
                  <a:pt x="495937" y="519521"/>
                  <a:pt x="500318" y="523854"/>
                  <a:pt x="500318" y="529141"/>
                </a:cubicBezTo>
                <a:cubicBezTo>
                  <a:pt x="500223" y="534474"/>
                  <a:pt x="495890" y="538808"/>
                  <a:pt x="490604" y="538808"/>
                </a:cubicBezTo>
                <a:lnTo>
                  <a:pt x="433457" y="538808"/>
                </a:lnTo>
                <a:close/>
                <a:moveTo>
                  <a:pt x="100232" y="519521"/>
                </a:moveTo>
                <a:lnTo>
                  <a:pt x="400087" y="519521"/>
                </a:lnTo>
                <a:lnTo>
                  <a:pt x="411221" y="538808"/>
                </a:lnTo>
                <a:lnTo>
                  <a:pt x="89101" y="538808"/>
                </a:lnTo>
                <a:close/>
                <a:moveTo>
                  <a:pt x="9666" y="519521"/>
                </a:moveTo>
                <a:lnTo>
                  <a:pt x="78041" y="519521"/>
                </a:lnTo>
                <a:lnTo>
                  <a:pt x="66912" y="538808"/>
                </a:lnTo>
                <a:lnTo>
                  <a:pt x="9666" y="538808"/>
                </a:lnTo>
                <a:cubicBezTo>
                  <a:pt x="4333" y="538808"/>
                  <a:pt x="0" y="534474"/>
                  <a:pt x="0" y="529141"/>
                </a:cubicBezTo>
                <a:cubicBezTo>
                  <a:pt x="0" y="523854"/>
                  <a:pt x="4333" y="519521"/>
                  <a:pt x="9666" y="519521"/>
                </a:cubicBezTo>
                <a:close/>
                <a:moveTo>
                  <a:pt x="231637" y="479110"/>
                </a:moveTo>
                <a:lnTo>
                  <a:pt x="250135" y="480974"/>
                </a:lnTo>
                <a:lnTo>
                  <a:pt x="268544" y="479118"/>
                </a:lnTo>
                <a:lnTo>
                  <a:pt x="269373" y="481136"/>
                </a:lnTo>
                <a:cubicBezTo>
                  <a:pt x="269277" y="491709"/>
                  <a:pt x="260659" y="500281"/>
                  <a:pt x="250087" y="500281"/>
                </a:cubicBezTo>
                <a:cubicBezTo>
                  <a:pt x="239421" y="500233"/>
                  <a:pt x="230850" y="491613"/>
                  <a:pt x="230850" y="480993"/>
                </a:cubicBezTo>
                <a:close/>
                <a:moveTo>
                  <a:pt x="140864" y="449766"/>
                </a:moveTo>
                <a:lnTo>
                  <a:pt x="160244" y="462830"/>
                </a:lnTo>
                <a:lnTo>
                  <a:pt x="171744" y="466399"/>
                </a:lnTo>
                <a:lnTo>
                  <a:pt x="171756" y="469040"/>
                </a:lnTo>
                <a:cubicBezTo>
                  <a:pt x="167757" y="478898"/>
                  <a:pt x="156519" y="483613"/>
                  <a:pt x="146662" y="479612"/>
                </a:cubicBezTo>
                <a:cubicBezTo>
                  <a:pt x="141757" y="477612"/>
                  <a:pt x="138115" y="473802"/>
                  <a:pt x="136204" y="469266"/>
                </a:cubicBezTo>
                <a:lnTo>
                  <a:pt x="136151" y="457288"/>
                </a:lnTo>
                <a:lnTo>
                  <a:pt x="139965" y="450678"/>
                </a:lnTo>
                <a:close/>
                <a:moveTo>
                  <a:pt x="359410" y="449751"/>
                </a:moveTo>
                <a:lnTo>
                  <a:pt x="360349" y="450679"/>
                </a:lnTo>
                <a:lnTo>
                  <a:pt x="364054" y="457098"/>
                </a:lnTo>
                <a:lnTo>
                  <a:pt x="364132" y="469046"/>
                </a:lnTo>
                <a:cubicBezTo>
                  <a:pt x="362275" y="473612"/>
                  <a:pt x="358679" y="477469"/>
                  <a:pt x="353799" y="479517"/>
                </a:cubicBezTo>
                <a:cubicBezTo>
                  <a:pt x="343989" y="483613"/>
                  <a:pt x="332752" y="479041"/>
                  <a:pt x="328561" y="469278"/>
                </a:cubicBezTo>
                <a:lnTo>
                  <a:pt x="328546" y="466387"/>
                </a:lnTo>
                <a:lnTo>
                  <a:pt x="340006" y="462830"/>
                </a:lnTo>
                <a:close/>
                <a:moveTo>
                  <a:pt x="124613" y="438812"/>
                </a:moveTo>
                <a:lnTo>
                  <a:pt x="140596" y="449585"/>
                </a:lnTo>
                <a:lnTo>
                  <a:pt x="139965" y="450678"/>
                </a:lnTo>
                <a:lnTo>
                  <a:pt x="136138" y="454563"/>
                </a:lnTo>
                <a:lnTo>
                  <a:pt x="136151" y="457288"/>
                </a:lnTo>
                <a:lnTo>
                  <a:pt x="100232" y="519521"/>
                </a:lnTo>
                <a:lnTo>
                  <a:pt x="78041" y="519521"/>
                </a:lnTo>
                <a:close/>
                <a:moveTo>
                  <a:pt x="375710" y="438763"/>
                </a:moveTo>
                <a:lnTo>
                  <a:pt x="422324" y="519521"/>
                </a:lnTo>
                <a:lnTo>
                  <a:pt x="400087" y="519521"/>
                </a:lnTo>
                <a:lnTo>
                  <a:pt x="364054" y="457098"/>
                </a:lnTo>
                <a:lnTo>
                  <a:pt x="364036" y="454325"/>
                </a:lnTo>
                <a:lnTo>
                  <a:pt x="360349" y="450679"/>
                </a:lnTo>
                <a:lnTo>
                  <a:pt x="359700" y="449555"/>
                </a:lnTo>
                <a:close/>
                <a:moveTo>
                  <a:pt x="350201" y="433099"/>
                </a:moveTo>
                <a:lnTo>
                  <a:pt x="359700" y="449555"/>
                </a:lnTo>
                <a:lnTo>
                  <a:pt x="359410" y="449751"/>
                </a:lnTo>
                <a:lnTo>
                  <a:pt x="353560" y="443967"/>
                </a:lnTo>
                <a:cubicBezTo>
                  <a:pt x="349001" y="442098"/>
                  <a:pt x="343727" y="441966"/>
                  <a:pt x="338799" y="444038"/>
                </a:cubicBezTo>
                <a:cubicBezTo>
                  <a:pt x="333918" y="446109"/>
                  <a:pt x="330335" y="449955"/>
                  <a:pt x="328484" y="454515"/>
                </a:cubicBezTo>
                <a:lnTo>
                  <a:pt x="328546" y="466387"/>
                </a:lnTo>
                <a:lnTo>
                  <a:pt x="296663" y="476283"/>
                </a:lnTo>
                <a:lnTo>
                  <a:pt x="268544" y="479118"/>
                </a:lnTo>
                <a:lnTo>
                  <a:pt x="263772" y="467492"/>
                </a:lnTo>
                <a:cubicBezTo>
                  <a:pt x="260289" y="464004"/>
                  <a:pt x="255468" y="461849"/>
                  <a:pt x="250135" y="461849"/>
                </a:cubicBezTo>
                <a:cubicBezTo>
                  <a:pt x="244826" y="461849"/>
                  <a:pt x="240004" y="463992"/>
                  <a:pt x="236510" y="467456"/>
                </a:cubicBezTo>
                <a:lnTo>
                  <a:pt x="231637" y="479110"/>
                </a:lnTo>
                <a:lnTo>
                  <a:pt x="203593" y="476283"/>
                </a:lnTo>
                <a:lnTo>
                  <a:pt x="171744" y="466399"/>
                </a:lnTo>
                <a:lnTo>
                  <a:pt x="171685" y="454319"/>
                </a:lnTo>
                <a:cubicBezTo>
                  <a:pt x="169768" y="449777"/>
                  <a:pt x="166114" y="445967"/>
                  <a:pt x="161185" y="443990"/>
                </a:cubicBezTo>
                <a:cubicBezTo>
                  <a:pt x="156281" y="441990"/>
                  <a:pt x="151019" y="442157"/>
                  <a:pt x="146483" y="444062"/>
                </a:cubicBezTo>
                <a:lnTo>
                  <a:pt x="140864" y="449766"/>
                </a:lnTo>
                <a:lnTo>
                  <a:pt x="140596" y="449585"/>
                </a:lnTo>
                <a:lnTo>
                  <a:pt x="150086" y="433143"/>
                </a:lnTo>
                <a:lnTo>
                  <a:pt x="167791" y="445085"/>
                </a:lnTo>
                <a:cubicBezTo>
                  <a:pt x="193112" y="455806"/>
                  <a:pt x="220940" y="461737"/>
                  <a:pt x="250135" y="461737"/>
                </a:cubicBezTo>
                <a:cubicBezTo>
                  <a:pt x="279318" y="461737"/>
                  <a:pt x="307140" y="455800"/>
                  <a:pt x="332459" y="445072"/>
                </a:cubicBezTo>
                <a:close/>
                <a:moveTo>
                  <a:pt x="75053" y="399069"/>
                </a:moveTo>
                <a:lnTo>
                  <a:pt x="86838" y="413348"/>
                </a:lnTo>
                <a:lnTo>
                  <a:pt x="101914" y="423511"/>
                </a:lnTo>
                <a:lnTo>
                  <a:pt x="100425" y="427084"/>
                </a:lnTo>
                <a:cubicBezTo>
                  <a:pt x="92854" y="434561"/>
                  <a:pt x="80712" y="434513"/>
                  <a:pt x="73236" y="426989"/>
                </a:cubicBezTo>
                <a:cubicBezTo>
                  <a:pt x="65712" y="419464"/>
                  <a:pt x="65807" y="407225"/>
                  <a:pt x="73283" y="399796"/>
                </a:cubicBezTo>
                <a:close/>
                <a:moveTo>
                  <a:pt x="425222" y="399044"/>
                </a:moveTo>
                <a:lnTo>
                  <a:pt x="427034" y="399796"/>
                </a:lnTo>
                <a:cubicBezTo>
                  <a:pt x="434510" y="407368"/>
                  <a:pt x="434463" y="419512"/>
                  <a:pt x="426987" y="426989"/>
                </a:cubicBezTo>
                <a:cubicBezTo>
                  <a:pt x="419463" y="434513"/>
                  <a:pt x="407273" y="434466"/>
                  <a:pt x="399750" y="426941"/>
                </a:cubicBezTo>
                <a:lnTo>
                  <a:pt x="398346" y="423505"/>
                </a:lnTo>
                <a:lnTo>
                  <a:pt x="413414" y="413348"/>
                </a:lnTo>
                <a:close/>
                <a:moveTo>
                  <a:pt x="33828" y="328629"/>
                </a:moveTo>
                <a:lnTo>
                  <a:pt x="37345" y="339958"/>
                </a:lnTo>
                <a:lnTo>
                  <a:pt x="48848" y="361146"/>
                </a:lnTo>
                <a:lnTo>
                  <a:pt x="45951" y="364079"/>
                </a:lnTo>
                <a:cubicBezTo>
                  <a:pt x="36141" y="368174"/>
                  <a:pt x="24904" y="363602"/>
                  <a:pt x="20809" y="353840"/>
                </a:cubicBezTo>
                <a:cubicBezTo>
                  <a:pt x="16666" y="344077"/>
                  <a:pt x="21285" y="332695"/>
                  <a:pt x="31046" y="328647"/>
                </a:cubicBezTo>
                <a:close/>
                <a:moveTo>
                  <a:pt x="468986" y="328504"/>
                </a:moveTo>
                <a:cubicBezTo>
                  <a:pt x="478795" y="332457"/>
                  <a:pt x="483557" y="343744"/>
                  <a:pt x="479604" y="353554"/>
                </a:cubicBezTo>
                <a:cubicBezTo>
                  <a:pt x="475604" y="363412"/>
                  <a:pt x="464367" y="368127"/>
                  <a:pt x="454510" y="364126"/>
                </a:cubicBezTo>
                <a:lnTo>
                  <a:pt x="451442" y="361091"/>
                </a:lnTo>
                <a:lnTo>
                  <a:pt x="462918" y="339958"/>
                </a:lnTo>
                <a:lnTo>
                  <a:pt x="466472" y="328516"/>
                </a:lnTo>
                <a:close/>
                <a:moveTo>
                  <a:pt x="209471" y="291754"/>
                </a:moveTo>
                <a:lnTo>
                  <a:pt x="225309" y="302810"/>
                </a:lnTo>
                <a:lnTo>
                  <a:pt x="150086" y="433143"/>
                </a:lnTo>
                <a:lnTo>
                  <a:pt x="134104" y="422364"/>
                </a:lnTo>
                <a:close/>
                <a:moveTo>
                  <a:pt x="290008" y="290284"/>
                </a:moveTo>
                <a:lnTo>
                  <a:pt x="366207" y="422298"/>
                </a:lnTo>
                <a:lnTo>
                  <a:pt x="350201" y="433099"/>
                </a:lnTo>
                <a:lnTo>
                  <a:pt x="274191" y="301419"/>
                </a:lnTo>
                <a:lnTo>
                  <a:pt x="289551" y="290977"/>
                </a:lnTo>
                <a:close/>
                <a:moveTo>
                  <a:pt x="38455" y="250259"/>
                </a:moveTo>
                <a:lnTo>
                  <a:pt x="42744" y="292702"/>
                </a:lnTo>
                <a:cubicBezTo>
                  <a:pt x="51215" y="334008"/>
                  <a:pt x="71749" y="370955"/>
                  <a:pt x="100494" y="399694"/>
                </a:cubicBezTo>
                <a:lnTo>
                  <a:pt x="134104" y="422364"/>
                </a:lnTo>
                <a:lnTo>
                  <a:pt x="124613" y="438812"/>
                </a:lnTo>
                <a:lnTo>
                  <a:pt x="101914" y="423511"/>
                </a:lnTo>
                <a:lnTo>
                  <a:pt x="106110" y="413446"/>
                </a:lnTo>
                <a:cubicBezTo>
                  <a:pt x="106116" y="408523"/>
                  <a:pt x="104235" y="403606"/>
                  <a:pt x="100473" y="399844"/>
                </a:cubicBezTo>
                <a:cubicBezTo>
                  <a:pt x="96735" y="396105"/>
                  <a:pt x="91830" y="394213"/>
                  <a:pt x="86914" y="394195"/>
                </a:cubicBezTo>
                <a:lnTo>
                  <a:pt x="75053" y="399069"/>
                </a:lnTo>
                <a:lnTo>
                  <a:pt x="58638" y="379178"/>
                </a:lnTo>
                <a:lnTo>
                  <a:pt x="48848" y="361146"/>
                </a:lnTo>
                <a:lnTo>
                  <a:pt x="56313" y="353590"/>
                </a:lnTo>
                <a:cubicBezTo>
                  <a:pt x="58188" y="349030"/>
                  <a:pt x="58331" y="343767"/>
                  <a:pt x="56284" y="338886"/>
                </a:cubicBezTo>
                <a:cubicBezTo>
                  <a:pt x="54188" y="334004"/>
                  <a:pt x="50331" y="330409"/>
                  <a:pt x="45772" y="328552"/>
                </a:cubicBezTo>
                <a:lnTo>
                  <a:pt x="33828" y="328629"/>
                </a:lnTo>
                <a:lnTo>
                  <a:pt x="23889" y="296618"/>
                </a:lnTo>
                <a:lnTo>
                  <a:pt x="21062" y="268585"/>
                </a:lnTo>
                <a:lnTo>
                  <a:pt x="32814" y="263749"/>
                </a:lnTo>
                <a:close/>
                <a:moveTo>
                  <a:pt x="461821" y="250199"/>
                </a:moveTo>
                <a:lnTo>
                  <a:pt x="467319" y="263612"/>
                </a:lnTo>
                <a:lnTo>
                  <a:pt x="479205" y="268602"/>
                </a:lnTo>
                <a:lnTo>
                  <a:pt x="476379" y="296618"/>
                </a:lnTo>
                <a:lnTo>
                  <a:pt x="466472" y="328516"/>
                </a:lnTo>
                <a:lnTo>
                  <a:pt x="454272" y="328576"/>
                </a:lnTo>
                <a:cubicBezTo>
                  <a:pt x="449736" y="330481"/>
                  <a:pt x="445939" y="334124"/>
                  <a:pt x="443986" y="339077"/>
                </a:cubicBezTo>
                <a:cubicBezTo>
                  <a:pt x="441963" y="343982"/>
                  <a:pt x="442141" y="349244"/>
                  <a:pt x="444052" y="353780"/>
                </a:cubicBezTo>
                <a:lnTo>
                  <a:pt x="451442" y="361091"/>
                </a:lnTo>
                <a:lnTo>
                  <a:pt x="441620" y="379178"/>
                </a:lnTo>
                <a:lnTo>
                  <a:pt x="425222" y="399044"/>
                </a:lnTo>
                <a:lnTo>
                  <a:pt x="413422" y="394147"/>
                </a:lnTo>
                <a:cubicBezTo>
                  <a:pt x="408499" y="394129"/>
                  <a:pt x="403583" y="395986"/>
                  <a:pt x="399845" y="399748"/>
                </a:cubicBezTo>
                <a:cubicBezTo>
                  <a:pt x="396083" y="403463"/>
                  <a:pt x="394190" y="408368"/>
                  <a:pt x="394172" y="413291"/>
                </a:cubicBezTo>
                <a:lnTo>
                  <a:pt x="398346" y="423505"/>
                </a:lnTo>
                <a:lnTo>
                  <a:pt x="375710" y="438763"/>
                </a:lnTo>
                <a:lnTo>
                  <a:pt x="366207" y="422298"/>
                </a:lnTo>
                <a:lnTo>
                  <a:pt x="399758" y="399659"/>
                </a:lnTo>
                <a:cubicBezTo>
                  <a:pt x="428507" y="370911"/>
                  <a:pt x="449049" y="333961"/>
                  <a:pt x="457524" y="292675"/>
                </a:cubicBezTo>
                <a:close/>
                <a:moveTo>
                  <a:pt x="38443" y="250134"/>
                </a:moveTo>
                <a:lnTo>
                  <a:pt x="38475" y="250212"/>
                </a:lnTo>
                <a:lnTo>
                  <a:pt x="38455" y="250259"/>
                </a:lnTo>
                <a:close/>
                <a:moveTo>
                  <a:pt x="461810" y="249872"/>
                </a:moveTo>
                <a:lnTo>
                  <a:pt x="461832" y="250087"/>
                </a:lnTo>
                <a:lnTo>
                  <a:pt x="461821" y="250199"/>
                </a:lnTo>
                <a:lnTo>
                  <a:pt x="461748" y="250021"/>
                </a:lnTo>
                <a:close/>
                <a:moveTo>
                  <a:pt x="19285" y="230924"/>
                </a:moveTo>
                <a:lnTo>
                  <a:pt x="21056" y="231664"/>
                </a:lnTo>
                <a:lnTo>
                  <a:pt x="19197" y="250087"/>
                </a:lnTo>
                <a:lnTo>
                  <a:pt x="21062" y="268585"/>
                </a:lnTo>
                <a:lnTo>
                  <a:pt x="19190" y="269356"/>
                </a:lnTo>
                <a:cubicBezTo>
                  <a:pt x="8571" y="269309"/>
                  <a:pt x="-48" y="260689"/>
                  <a:pt x="0" y="250069"/>
                </a:cubicBezTo>
                <a:cubicBezTo>
                  <a:pt x="47" y="239496"/>
                  <a:pt x="8714" y="230924"/>
                  <a:pt x="19285" y="230924"/>
                </a:cubicBezTo>
                <a:close/>
                <a:moveTo>
                  <a:pt x="481033" y="230877"/>
                </a:moveTo>
                <a:cubicBezTo>
                  <a:pt x="491652" y="230924"/>
                  <a:pt x="500223" y="239544"/>
                  <a:pt x="500175" y="250116"/>
                </a:cubicBezTo>
                <a:cubicBezTo>
                  <a:pt x="500175" y="260736"/>
                  <a:pt x="491556" y="269309"/>
                  <a:pt x="480890" y="269309"/>
                </a:cubicBezTo>
                <a:lnTo>
                  <a:pt x="479205" y="268602"/>
                </a:lnTo>
                <a:lnTo>
                  <a:pt x="481073" y="250087"/>
                </a:lnTo>
                <a:lnTo>
                  <a:pt x="479210" y="231626"/>
                </a:lnTo>
                <a:close/>
                <a:moveTo>
                  <a:pt x="248659" y="192397"/>
                </a:moveTo>
                <a:lnTo>
                  <a:pt x="248706" y="202014"/>
                </a:lnTo>
                <a:lnTo>
                  <a:pt x="248706" y="211589"/>
                </a:lnTo>
                <a:cubicBezTo>
                  <a:pt x="227707" y="211589"/>
                  <a:pt x="211755" y="228067"/>
                  <a:pt x="211660" y="249974"/>
                </a:cubicBezTo>
                <a:cubicBezTo>
                  <a:pt x="211660" y="260546"/>
                  <a:pt x="215374" y="270404"/>
                  <a:pt x="222136" y="277547"/>
                </a:cubicBezTo>
                <a:cubicBezTo>
                  <a:pt x="228945" y="284738"/>
                  <a:pt x="238088" y="288548"/>
                  <a:pt x="248564" y="288596"/>
                </a:cubicBezTo>
                <a:cubicBezTo>
                  <a:pt x="270325" y="288596"/>
                  <a:pt x="286658" y="272071"/>
                  <a:pt x="286753" y="250212"/>
                </a:cubicBezTo>
                <a:cubicBezTo>
                  <a:pt x="286753" y="239735"/>
                  <a:pt x="282944" y="230019"/>
                  <a:pt x="275896" y="222828"/>
                </a:cubicBezTo>
                <a:cubicBezTo>
                  <a:pt x="268849" y="215637"/>
                  <a:pt x="259230" y="211685"/>
                  <a:pt x="248754" y="211637"/>
                </a:cubicBezTo>
                <a:lnTo>
                  <a:pt x="248706" y="202014"/>
                </a:lnTo>
                <a:lnTo>
                  <a:pt x="248706" y="192397"/>
                </a:lnTo>
                <a:lnTo>
                  <a:pt x="248897" y="192397"/>
                </a:lnTo>
                <a:cubicBezTo>
                  <a:pt x="281563" y="192445"/>
                  <a:pt x="306133" y="218352"/>
                  <a:pt x="306038" y="250259"/>
                </a:cubicBezTo>
                <a:cubicBezTo>
                  <a:pt x="306002" y="258212"/>
                  <a:pt x="304440" y="265787"/>
                  <a:pt x="301607" y="272677"/>
                </a:cubicBezTo>
                <a:lnTo>
                  <a:pt x="290008" y="290284"/>
                </a:lnTo>
                <a:lnTo>
                  <a:pt x="287182" y="285388"/>
                </a:lnTo>
                <a:lnTo>
                  <a:pt x="269088" y="292579"/>
                </a:lnTo>
                <a:lnTo>
                  <a:pt x="274191" y="301419"/>
                </a:lnTo>
                <a:lnTo>
                  <a:pt x="271405" y="303313"/>
                </a:lnTo>
                <a:cubicBezTo>
                  <a:pt x="264513" y="306226"/>
                  <a:pt x="256861" y="307836"/>
                  <a:pt x="248706" y="307836"/>
                </a:cubicBezTo>
                <a:lnTo>
                  <a:pt x="248516" y="307836"/>
                </a:lnTo>
                <a:cubicBezTo>
                  <a:pt x="240350" y="307824"/>
                  <a:pt x="232755" y="306196"/>
                  <a:pt x="225956" y="303262"/>
                </a:cubicBezTo>
                <a:lnTo>
                  <a:pt x="225309" y="302810"/>
                </a:lnTo>
                <a:lnTo>
                  <a:pt x="231186" y="292627"/>
                </a:lnTo>
                <a:lnTo>
                  <a:pt x="214711" y="282673"/>
                </a:lnTo>
                <a:lnTo>
                  <a:pt x="209471" y="291754"/>
                </a:lnTo>
                <a:lnTo>
                  <a:pt x="208178" y="290852"/>
                </a:lnTo>
                <a:cubicBezTo>
                  <a:pt x="198220" y="280381"/>
                  <a:pt x="192351" y="265928"/>
                  <a:pt x="192375" y="249974"/>
                </a:cubicBezTo>
                <a:cubicBezTo>
                  <a:pt x="192470" y="218114"/>
                  <a:pt x="216088" y="192397"/>
                  <a:pt x="248659" y="192397"/>
                </a:cubicBezTo>
                <a:close/>
                <a:moveTo>
                  <a:pt x="45808" y="136154"/>
                </a:moveTo>
                <a:lnTo>
                  <a:pt x="48825" y="139137"/>
                </a:lnTo>
                <a:lnTo>
                  <a:pt x="37345" y="160271"/>
                </a:lnTo>
                <a:lnTo>
                  <a:pt x="33790" y="171715"/>
                </a:lnTo>
                <a:lnTo>
                  <a:pt x="31284" y="171729"/>
                </a:lnTo>
                <a:cubicBezTo>
                  <a:pt x="21428" y="167681"/>
                  <a:pt x="16666" y="156489"/>
                  <a:pt x="20713" y="146679"/>
                </a:cubicBezTo>
                <a:cubicBezTo>
                  <a:pt x="24713" y="136869"/>
                  <a:pt x="35951" y="132154"/>
                  <a:pt x="45808" y="136154"/>
                </a:cubicBezTo>
                <a:close/>
                <a:moveTo>
                  <a:pt x="469027" y="136124"/>
                </a:moveTo>
                <a:cubicBezTo>
                  <a:pt x="473581" y="137976"/>
                  <a:pt x="477414" y="141560"/>
                  <a:pt x="479462" y="146441"/>
                </a:cubicBezTo>
                <a:cubicBezTo>
                  <a:pt x="483557" y="156251"/>
                  <a:pt x="478985" y="167490"/>
                  <a:pt x="469224" y="171681"/>
                </a:cubicBezTo>
                <a:lnTo>
                  <a:pt x="466468" y="171696"/>
                </a:lnTo>
                <a:lnTo>
                  <a:pt x="462918" y="160271"/>
                </a:lnTo>
                <a:lnTo>
                  <a:pt x="451411" y="139091"/>
                </a:lnTo>
                <a:lnTo>
                  <a:pt x="454272" y="136202"/>
                </a:lnTo>
                <a:cubicBezTo>
                  <a:pt x="459200" y="134154"/>
                  <a:pt x="464474" y="134273"/>
                  <a:pt x="469027" y="136124"/>
                </a:cubicBezTo>
                <a:close/>
                <a:moveTo>
                  <a:pt x="413440" y="67625"/>
                </a:moveTo>
                <a:cubicBezTo>
                  <a:pt x="418356" y="67637"/>
                  <a:pt x="423273" y="69530"/>
                  <a:pt x="427034" y="73292"/>
                </a:cubicBezTo>
                <a:cubicBezTo>
                  <a:pt x="434510" y="80816"/>
                  <a:pt x="434463" y="93008"/>
                  <a:pt x="426987" y="100484"/>
                </a:cubicBezTo>
                <a:lnTo>
                  <a:pt x="425221" y="101208"/>
                </a:lnTo>
                <a:lnTo>
                  <a:pt x="413414" y="86910"/>
                </a:lnTo>
                <a:lnTo>
                  <a:pt x="398359" y="76764"/>
                </a:lnTo>
                <a:lnTo>
                  <a:pt x="399845" y="73244"/>
                </a:lnTo>
                <a:cubicBezTo>
                  <a:pt x="403607" y="69482"/>
                  <a:pt x="408523" y="67613"/>
                  <a:pt x="413440" y="67625"/>
                </a:cubicBezTo>
                <a:close/>
                <a:moveTo>
                  <a:pt x="96253" y="57677"/>
                </a:moveTo>
                <a:cubicBezTo>
                  <a:pt x="101175" y="57695"/>
                  <a:pt x="106092" y="59600"/>
                  <a:pt x="109853" y="63386"/>
                </a:cubicBezTo>
                <a:lnTo>
                  <a:pt x="112423" y="69667"/>
                </a:lnTo>
                <a:lnTo>
                  <a:pt x="86838" y="86910"/>
                </a:lnTo>
                <a:lnTo>
                  <a:pt x="83548" y="90895"/>
                </a:lnTo>
                <a:lnTo>
                  <a:pt x="82569" y="90484"/>
                </a:lnTo>
                <a:cubicBezTo>
                  <a:pt x="75093" y="83007"/>
                  <a:pt x="75140" y="70768"/>
                  <a:pt x="82616" y="63291"/>
                </a:cubicBezTo>
                <a:cubicBezTo>
                  <a:pt x="86402" y="59529"/>
                  <a:pt x="91330" y="57659"/>
                  <a:pt x="96253" y="57677"/>
                </a:cubicBezTo>
                <a:close/>
                <a:moveTo>
                  <a:pt x="231705" y="21153"/>
                </a:moveTo>
                <a:lnTo>
                  <a:pt x="236493" y="32782"/>
                </a:lnTo>
                <a:cubicBezTo>
                  <a:pt x="239969" y="36265"/>
                  <a:pt x="244778" y="38432"/>
                  <a:pt x="250087" y="38479"/>
                </a:cubicBezTo>
                <a:cubicBezTo>
                  <a:pt x="255373" y="38503"/>
                  <a:pt x="260170" y="36360"/>
                  <a:pt x="263658" y="32884"/>
                </a:cubicBezTo>
                <a:lnTo>
                  <a:pt x="268587" y="21156"/>
                </a:lnTo>
                <a:lnTo>
                  <a:pt x="296663" y="23987"/>
                </a:lnTo>
                <a:lnTo>
                  <a:pt x="328526" y="33876"/>
                </a:lnTo>
                <a:lnTo>
                  <a:pt x="328579" y="45950"/>
                </a:lnTo>
                <a:cubicBezTo>
                  <a:pt x="330490" y="50480"/>
                  <a:pt x="334132" y="54267"/>
                  <a:pt x="339037" y="56243"/>
                </a:cubicBezTo>
                <a:cubicBezTo>
                  <a:pt x="343966" y="58243"/>
                  <a:pt x="349239" y="58053"/>
                  <a:pt x="353781" y="56136"/>
                </a:cubicBezTo>
                <a:lnTo>
                  <a:pt x="359367" y="50487"/>
                </a:lnTo>
                <a:lnTo>
                  <a:pt x="398359" y="76764"/>
                </a:lnTo>
                <a:lnTo>
                  <a:pt x="394119" y="86805"/>
                </a:lnTo>
                <a:cubicBezTo>
                  <a:pt x="394095" y="91722"/>
                  <a:pt x="395964" y="96651"/>
                  <a:pt x="399750" y="100437"/>
                </a:cubicBezTo>
                <a:cubicBezTo>
                  <a:pt x="403511" y="104176"/>
                  <a:pt x="408440" y="106057"/>
                  <a:pt x="413368" y="106068"/>
                </a:cubicBezTo>
                <a:lnTo>
                  <a:pt x="425221" y="101208"/>
                </a:lnTo>
                <a:lnTo>
                  <a:pt x="441620" y="121069"/>
                </a:lnTo>
                <a:lnTo>
                  <a:pt x="451411" y="139091"/>
                </a:lnTo>
                <a:lnTo>
                  <a:pt x="443933" y="146643"/>
                </a:lnTo>
                <a:cubicBezTo>
                  <a:pt x="442070" y="151203"/>
                  <a:pt x="441939" y="156490"/>
                  <a:pt x="443986" y="161442"/>
                </a:cubicBezTo>
                <a:cubicBezTo>
                  <a:pt x="446058" y="166324"/>
                  <a:pt x="449915" y="169907"/>
                  <a:pt x="454480" y="171759"/>
                </a:cubicBezTo>
                <a:lnTo>
                  <a:pt x="466468" y="171696"/>
                </a:lnTo>
                <a:lnTo>
                  <a:pt x="476379" y="203587"/>
                </a:lnTo>
                <a:lnTo>
                  <a:pt x="479210" y="231626"/>
                </a:lnTo>
                <a:lnTo>
                  <a:pt x="467426" y="236467"/>
                </a:lnTo>
                <a:lnTo>
                  <a:pt x="461810" y="249872"/>
                </a:lnTo>
                <a:lnTo>
                  <a:pt x="457524" y="207503"/>
                </a:lnTo>
                <a:cubicBezTo>
                  <a:pt x="437751" y="111189"/>
                  <a:pt x="352275" y="38533"/>
                  <a:pt x="250135" y="38533"/>
                </a:cubicBezTo>
                <a:lnTo>
                  <a:pt x="250135" y="38485"/>
                </a:lnTo>
                <a:cubicBezTo>
                  <a:pt x="133356" y="38485"/>
                  <a:pt x="38438" y="133430"/>
                  <a:pt x="38438" y="250087"/>
                </a:cubicBezTo>
                <a:lnTo>
                  <a:pt x="38443" y="250134"/>
                </a:lnTo>
                <a:lnTo>
                  <a:pt x="32880" y="236604"/>
                </a:lnTo>
                <a:lnTo>
                  <a:pt x="21056" y="231664"/>
                </a:lnTo>
                <a:lnTo>
                  <a:pt x="23889" y="203587"/>
                </a:lnTo>
                <a:lnTo>
                  <a:pt x="33790" y="171715"/>
                </a:lnTo>
                <a:lnTo>
                  <a:pt x="45974" y="171645"/>
                </a:lnTo>
                <a:cubicBezTo>
                  <a:pt x="50510" y="169740"/>
                  <a:pt x="54331" y="166109"/>
                  <a:pt x="56379" y="161204"/>
                </a:cubicBezTo>
                <a:cubicBezTo>
                  <a:pt x="58379" y="156299"/>
                  <a:pt x="58188" y="151037"/>
                  <a:pt x="56272" y="146501"/>
                </a:cubicBezTo>
                <a:lnTo>
                  <a:pt x="48825" y="139137"/>
                </a:lnTo>
                <a:lnTo>
                  <a:pt x="58638" y="121069"/>
                </a:lnTo>
                <a:lnTo>
                  <a:pt x="83548" y="90895"/>
                </a:lnTo>
                <a:lnTo>
                  <a:pt x="96163" y="96193"/>
                </a:lnTo>
                <a:cubicBezTo>
                  <a:pt x="101080" y="96210"/>
                  <a:pt x="105996" y="94341"/>
                  <a:pt x="109758" y="90579"/>
                </a:cubicBezTo>
                <a:cubicBezTo>
                  <a:pt x="113520" y="86841"/>
                  <a:pt x="115413" y="81935"/>
                  <a:pt x="115431" y="77018"/>
                </a:cubicBezTo>
                <a:lnTo>
                  <a:pt x="112423" y="69667"/>
                </a:lnTo>
                <a:lnTo>
                  <a:pt x="144954" y="47744"/>
                </a:lnTo>
                <a:lnTo>
                  <a:pt x="152674" y="55385"/>
                </a:lnTo>
                <a:cubicBezTo>
                  <a:pt x="157233" y="57243"/>
                  <a:pt x="162519" y="57362"/>
                  <a:pt x="167471" y="55290"/>
                </a:cubicBezTo>
                <a:cubicBezTo>
                  <a:pt x="172328" y="53219"/>
                  <a:pt x="175911" y="49349"/>
                  <a:pt x="177768" y="44778"/>
                </a:cubicBezTo>
                <a:lnTo>
                  <a:pt x="177717" y="32017"/>
                </a:lnTo>
                <a:lnTo>
                  <a:pt x="203593" y="23987"/>
                </a:lnTo>
                <a:close/>
                <a:moveTo>
                  <a:pt x="353560" y="20620"/>
                </a:moveTo>
                <a:cubicBezTo>
                  <a:pt x="363417" y="24573"/>
                  <a:pt x="368179" y="35860"/>
                  <a:pt x="364132" y="45670"/>
                </a:cubicBezTo>
                <a:lnTo>
                  <a:pt x="359367" y="50487"/>
                </a:lnTo>
                <a:lnTo>
                  <a:pt x="340006" y="37439"/>
                </a:lnTo>
                <a:lnTo>
                  <a:pt x="328526" y="33876"/>
                </a:lnTo>
                <a:lnTo>
                  <a:pt x="328514" y="31193"/>
                </a:lnTo>
                <a:cubicBezTo>
                  <a:pt x="332514" y="21335"/>
                  <a:pt x="343751" y="16620"/>
                  <a:pt x="353560" y="20620"/>
                </a:cubicBezTo>
                <a:close/>
                <a:moveTo>
                  <a:pt x="167197" y="19733"/>
                </a:moveTo>
                <a:cubicBezTo>
                  <a:pt x="171756" y="21585"/>
                  <a:pt x="175613" y="25169"/>
                  <a:pt x="177709" y="30050"/>
                </a:cubicBezTo>
                <a:lnTo>
                  <a:pt x="177717" y="32017"/>
                </a:lnTo>
                <a:lnTo>
                  <a:pt x="160244" y="37439"/>
                </a:lnTo>
                <a:lnTo>
                  <a:pt x="144954" y="47744"/>
                </a:lnTo>
                <a:lnTo>
                  <a:pt x="142233" y="45051"/>
                </a:lnTo>
                <a:cubicBezTo>
                  <a:pt x="138091" y="35288"/>
                  <a:pt x="142710" y="24002"/>
                  <a:pt x="152471" y="19811"/>
                </a:cubicBezTo>
                <a:cubicBezTo>
                  <a:pt x="157376" y="17763"/>
                  <a:pt x="162638" y="17882"/>
                  <a:pt x="167197" y="19733"/>
                </a:cubicBezTo>
                <a:close/>
                <a:moveTo>
                  <a:pt x="250183" y="0"/>
                </a:moveTo>
                <a:cubicBezTo>
                  <a:pt x="260754" y="47"/>
                  <a:pt x="269420" y="8619"/>
                  <a:pt x="269373" y="19287"/>
                </a:cubicBezTo>
                <a:lnTo>
                  <a:pt x="268587" y="21156"/>
                </a:lnTo>
                <a:lnTo>
                  <a:pt x="250135" y="19296"/>
                </a:lnTo>
                <a:lnTo>
                  <a:pt x="231705" y="21153"/>
                </a:lnTo>
                <a:lnTo>
                  <a:pt x="230898" y="19192"/>
                </a:lnTo>
                <a:cubicBezTo>
                  <a:pt x="230898" y="8572"/>
                  <a:pt x="239612" y="-48"/>
                  <a:pt x="250183" y="0"/>
                </a:cubicBezTo>
                <a:close/>
              </a:path>
            </a:pathLst>
          </a:cu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
        <p:nvSpPr>
          <p:cNvPr id="5" name="灯片编号占位符 4"/>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11</a:t>
            </a:fld>
            <a:endParaRPr lang="zh-CN" altLang="en-US" sz="1000" dirty="0">
              <a:solidFill>
                <a:schemeClr val="bg1">
                  <a:lumMod val="7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96768" y="1043974"/>
            <a:ext cx="11198464" cy="2091690"/>
          </a:xfrm>
          <a:prstGeom prst="rect">
            <a:avLst/>
          </a:prstGeom>
          <a:noFill/>
        </p:spPr>
        <p:txBody>
          <a:bodyPr wrap="square" rtlCol="0">
            <a:spAutoFit/>
          </a:bodyPr>
          <a:lstStyle/>
          <a:p>
            <a:pPr>
              <a:lnSpc>
                <a:spcPct val="150000"/>
              </a:lnSpc>
              <a:spcBef>
                <a:spcPts val="600"/>
              </a:spcBef>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快速建立移动</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在日常生活中的玩法认知度，区域城市单点突破，通过媒体渠道结合，提高移动</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的宣传、曝光，形成用户认知。</a:t>
            </a:r>
            <a:endPar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spcBef>
                <a:spcPts val="1200"/>
              </a:spcBef>
              <a:buFont typeface="Wingdings" panose="05000000000000000000" pitchFamily="2" charset="2"/>
              <a:buChar char="n"/>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围绕</a:t>
            </a:r>
            <a:r>
              <a:rPr lang="en-US" altLang="zh-CN"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产品、核心概念和品牌价值，充分利用媒体传播阵地和形式，实现传播效果最大化；</a:t>
            </a:r>
          </a:p>
          <a:p>
            <a:pPr marL="285750" indent="-285750">
              <a:lnSpc>
                <a:spcPct val="150000"/>
              </a:lnSpc>
              <a:buFont typeface="Wingdings" panose="05000000000000000000" pitchFamily="2" charset="2"/>
              <a:buChar char="n"/>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对内整合渠道资源，对外整合跨界资源，通过全方位的立体式传播打动消费者；</a:t>
            </a:r>
          </a:p>
          <a:p>
            <a:pPr marL="285750" indent="-285750">
              <a:lnSpc>
                <a:spcPct val="150000"/>
              </a:lnSpc>
              <a:buFont typeface="Wingdings" panose="05000000000000000000" pitchFamily="2" charset="2"/>
              <a:buChar char="n"/>
            </a:pPr>
            <a:r>
              <a:rPr lang="zh-CN" altLang="en-US" sz="16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借势假日节点，打造形象话题，通过情景化设计，形成认同，提升认知。</a:t>
            </a:r>
          </a:p>
        </p:txBody>
      </p:sp>
      <p:sp>
        <p:nvSpPr>
          <p:cNvPr id="13" name="矩形 12"/>
          <p:cNvSpPr/>
          <p:nvPr/>
        </p:nvSpPr>
        <p:spPr>
          <a:xfrm>
            <a:off x="6087109" y="3421927"/>
            <a:ext cx="5580061" cy="2979168"/>
          </a:xfrm>
          <a:prstGeom prst="rect">
            <a:avLst/>
          </a:prstGeom>
          <a:solidFill>
            <a:srgbClr val="008A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07048" y="3421927"/>
            <a:ext cx="5580061" cy="2979168"/>
          </a:xfrm>
          <a:prstGeom prst="rect">
            <a:avLst/>
          </a:prstGeom>
          <a:solidFill>
            <a:srgbClr val="6CA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07048" y="4211496"/>
            <a:ext cx="5580061" cy="597921"/>
          </a:xfrm>
          <a:prstGeom prst="rect">
            <a:avLst/>
          </a:prstGeom>
        </p:spPr>
        <p:txBody>
          <a:bodyPr wrap="square">
            <a:spAutoFit/>
          </a:bodyPr>
          <a:lstStyle/>
          <a:p>
            <a:pPr algn="ctr">
              <a:lnSpc>
                <a:spcPct val="130000"/>
              </a:lnSpc>
              <a:spcAft>
                <a:spcPts val="0"/>
              </a:spcAft>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线上</a:t>
            </a:r>
          </a:p>
        </p:txBody>
      </p:sp>
      <p:sp>
        <p:nvSpPr>
          <p:cNvPr id="25" name="矩形 24"/>
          <p:cNvSpPr/>
          <p:nvPr/>
        </p:nvSpPr>
        <p:spPr>
          <a:xfrm>
            <a:off x="6087108" y="4211496"/>
            <a:ext cx="5580061" cy="597921"/>
          </a:xfrm>
          <a:prstGeom prst="rect">
            <a:avLst/>
          </a:prstGeom>
        </p:spPr>
        <p:txBody>
          <a:bodyPr wrap="square">
            <a:spAutoFit/>
          </a:bodyPr>
          <a:lstStyle/>
          <a:p>
            <a:pPr algn="ctr">
              <a:lnSpc>
                <a:spcPct val="130000"/>
              </a:lnSpc>
              <a:spcAft>
                <a:spcPts val="0"/>
              </a:spcAft>
            </a:pPr>
            <a:r>
              <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线下</a:t>
            </a:r>
          </a:p>
        </p:txBody>
      </p:sp>
      <p:sp>
        <p:nvSpPr>
          <p:cNvPr id="26" name="矩形 25"/>
          <p:cNvSpPr/>
          <p:nvPr/>
        </p:nvSpPr>
        <p:spPr>
          <a:xfrm>
            <a:off x="507048" y="4934495"/>
            <a:ext cx="5580061" cy="1370965"/>
          </a:xfrm>
          <a:prstGeom prst="rect">
            <a:avLst/>
          </a:prstGeom>
        </p:spPr>
        <p:txBody>
          <a:bodyPr wrap="square">
            <a:spAutoFit/>
          </a:bodyPr>
          <a:lstStyle/>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事件营销、内容营销、口碑</a:t>
            </a: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聚焦平台：抖音、微博、微信、垂直媒体、自有媒体</a:t>
            </a: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曝光</a:t>
            </a:r>
            <a:r>
              <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认知</a:t>
            </a:r>
          </a:p>
        </p:txBody>
      </p:sp>
      <p:sp>
        <p:nvSpPr>
          <p:cNvPr id="27" name="矩形 26"/>
          <p:cNvSpPr/>
          <p:nvPr/>
        </p:nvSpPr>
        <p:spPr>
          <a:xfrm>
            <a:off x="6087108" y="4934495"/>
            <a:ext cx="5580061" cy="1341521"/>
          </a:xfrm>
          <a:prstGeom prst="rect">
            <a:avLst/>
          </a:prstGeom>
        </p:spPr>
        <p:txBody>
          <a:bodyPr wrap="square">
            <a:spAutoFit/>
          </a:bodyPr>
          <a:lstStyle/>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事件营销、渠道推广、主题活动、异业联合</a:t>
            </a: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聚焦方式：路演、渠道地推、迷你秀</a:t>
            </a: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endPar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30000"/>
              </a:lnSpc>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体验</a:t>
            </a:r>
            <a:r>
              <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营销</a:t>
            </a:r>
          </a:p>
        </p:txBody>
      </p:sp>
      <p:sp>
        <p:nvSpPr>
          <p:cNvPr id="28" name="矩形 27"/>
          <p:cNvSpPr/>
          <p:nvPr/>
        </p:nvSpPr>
        <p:spPr>
          <a:xfrm>
            <a:off x="507048" y="3421927"/>
            <a:ext cx="11160121" cy="49715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微软雅黑" panose="020B0503020204020204" pitchFamily="34" charset="-122"/>
                <a:ea typeface="微软雅黑" panose="020B0503020204020204" pitchFamily="34" charset="-122"/>
              </a:rPr>
              <a:t>整体方向</a:t>
            </a:r>
          </a:p>
        </p:txBody>
      </p:sp>
      <p:grpSp>
        <p:nvGrpSpPr>
          <p:cNvPr id="29" name="组合 28"/>
          <p:cNvGrpSpPr/>
          <p:nvPr/>
        </p:nvGrpSpPr>
        <p:grpSpPr>
          <a:xfrm>
            <a:off x="3938642" y="4505386"/>
            <a:ext cx="4326673" cy="66907"/>
            <a:chOff x="3947532" y="4282068"/>
            <a:chExt cx="4326673" cy="66907"/>
          </a:xfrm>
        </p:grpSpPr>
        <p:cxnSp>
          <p:nvCxnSpPr>
            <p:cNvPr id="30" name="直接连接符 29"/>
            <p:cNvCxnSpPr/>
            <p:nvPr/>
          </p:nvCxnSpPr>
          <p:spPr>
            <a:xfrm>
              <a:off x="3947532" y="4282068"/>
              <a:ext cx="4326673" cy="0"/>
            </a:xfrm>
            <a:prstGeom prst="line">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947532" y="4348975"/>
              <a:ext cx="4326673" cy="0"/>
            </a:xfrm>
            <a:prstGeom prst="line">
              <a:avLst/>
            </a:prstGeom>
            <a:ln w="1905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2" name="文本框 31"/>
          <p:cNvSpPr txBox="1"/>
          <p:nvPr/>
        </p:nvSpPr>
        <p:spPr>
          <a:xfrm>
            <a:off x="5729480" y="4162933"/>
            <a:ext cx="715260" cy="800219"/>
          </a:xfrm>
          <a:prstGeom prst="rect">
            <a:avLst/>
          </a:prstGeom>
          <a:noFill/>
        </p:spPr>
        <p:txBody>
          <a:bodyPr wrap="none" rtlCol="0">
            <a:spAutoFit/>
          </a:bodyPr>
          <a:lstStyle/>
          <a:p>
            <a:pPr>
              <a:spcBef>
                <a:spcPts val="1200"/>
              </a:spcBef>
            </a:pPr>
            <a:r>
              <a:rPr lang="zh-CN" altLang="en-US" dirty="0">
                <a:solidFill>
                  <a:schemeClr val="bg1"/>
                </a:solidFill>
                <a:latin typeface="微软雅黑" panose="020B0503020204020204" pitchFamily="34" charset="-122"/>
                <a:ea typeface="微软雅黑" panose="020B0503020204020204" pitchFamily="34" charset="-122"/>
              </a:rPr>
              <a:t>整 合</a:t>
            </a:r>
            <a:endParaRPr lang="en-US" altLang="zh-CN" dirty="0">
              <a:solidFill>
                <a:schemeClr val="bg1"/>
              </a:solidFill>
              <a:latin typeface="微软雅黑" panose="020B0503020204020204" pitchFamily="34" charset="-122"/>
              <a:ea typeface="微软雅黑" panose="020B0503020204020204" pitchFamily="34" charset="-122"/>
            </a:endParaRPr>
          </a:p>
          <a:p>
            <a:pPr>
              <a:spcBef>
                <a:spcPts val="1200"/>
              </a:spcBef>
            </a:pPr>
            <a:r>
              <a:rPr lang="zh-CN" altLang="en-US" dirty="0">
                <a:solidFill>
                  <a:schemeClr val="bg1"/>
                </a:solidFill>
                <a:latin typeface="微软雅黑" panose="020B0503020204020204" pitchFamily="34" charset="-122"/>
                <a:ea typeface="微软雅黑" panose="020B0503020204020204" pitchFamily="34" charset="-122"/>
              </a:rPr>
              <a:t>联 动</a:t>
            </a:r>
          </a:p>
        </p:txBody>
      </p:sp>
      <p:sp>
        <p:nvSpPr>
          <p:cNvPr id="36" name="文本框 35"/>
          <p:cNvSpPr txBox="1"/>
          <p:nvPr/>
        </p:nvSpPr>
        <p:spPr>
          <a:xfrm>
            <a:off x="117856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整体策略</a:t>
            </a:r>
          </a:p>
        </p:txBody>
      </p:sp>
      <p:grpSp>
        <p:nvGrpSpPr>
          <p:cNvPr id="37" name="组合 36"/>
          <p:cNvGrpSpPr/>
          <p:nvPr/>
        </p:nvGrpSpPr>
        <p:grpSpPr>
          <a:xfrm>
            <a:off x="293370" y="295275"/>
            <a:ext cx="725170" cy="499110"/>
            <a:chOff x="1585" y="2808"/>
            <a:chExt cx="1142" cy="786"/>
          </a:xfrm>
        </p:grpSpPr>
        <p:sp>
          <p:nvSpPr>
            <p:cNvPr id="38"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9"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
        <p:nvSpPr>
          <p:cNvPr id="5" name="灯片编号占位符 4"/>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12</a:t>
            </a:fld>
            <a:endParaRPr lang="zh-CN" altLang="en-US" sz="1000" dirty="0">
              <a:solidFill>
                <a:schemeClr val="bg1">
                  <a:lumMod val="75000"/>
                </a:schemeClr>
              </a:solidFill>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6743700" y="0"/>
            <a:ext cx="5448300" cy="6834505"/>
          </a:xfrm>
          <a:prstGeom prst="rect">
            <a:avLst/>
          </a:prstGeom>
        </p:spPr>
      </p:pic>
      <p:sp>
        <p:nvSpPr>
          <p:cNvPr id="38" name="矩形 37"/>
          <p:cNvSpPr/>
          <p:nvPr/>
        </p:nvSpPr>
        <p:spPr>
          <a:xfrm>
            <a:off x="6743700" y="0"/>
            <a:ext cx="5448300" cy="6858000"/>
          </a:xfrm>
          <a:prstGeom prst="rect">
            <a:avLst/>
          </a:prstGeom>
          <a:solidFill>
            <a:schemeClr val="tx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854726" y="2483962"/>
            <a:ext cx="4711798" cy="738505"/>
          </a:xfrm>
          <a:prstGeom prst="rect">
            <a:avLst/>
          </a:prstGeom>
          <a:noFill/>
        </p:spPr>
        <p:txBody>
          <a:bodyPr wrap="square" lIns="0" tIns="0" rIns="0" bIns="0" rtlCol="0">
            <a:spAutoFit/>
          </a:bodyPr>
          <a:lstStyle/>
          <a:p>
            <a:pPr algn="just">
              <a:lnSpc>
                <a:spcPct val="150000"/>
              </a:lnSpc>
              <a:spcAft>
                <a:spcPts val="0"/>
              </a:spcAft>
            </a:pPr>
            <a:r>
              <a:rPr lang="zh-CN" altLang="zh-CN" sz="1600" kern="100" dirty="0">
                <a:latin typeface="微软雅黑" panose="020B0503020204020204" pitchFamily="34" charset="-122"/>
                <a:ea typeface="微软雅黑" panose="020B0503020204020204" pitchFamily="34" charset="-122"/>
                <a:cs typeface="微软雅黑" panose="020B0503020204020204" pitchFamily="34" charset="-122"/>
              </a:rPr>
              <a:t>结合区域特色</a:t>
            </a: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，利用重大节点，传递移动</a:t>
            </a:r>
            <a:r>
              <a:rPr lang="en-US" altLang="zh-CN" sz="1600" kern="1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zh-CN" sz="1600" kern="100" dirty="0">
                <a:latin typeface="微软雅黑" panose="020B0503020204020204" pitchFamily="34" charset="-122"/>
                <a:ea typeface="微软雅黑" panose="020B0503020204020204" pitchFamily="34" charset="-122"/>
                <a:cs typeface="微软雅黑" panose="020B0503020204020204" pitchFamily="34" charset="-122"/>
              </a:rPr>
              <a:t>能够为大众消费者</a:t>
            </a: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的生活</a:t>
            </a:r>
            <a:r>
              <a:rPr lang="zh-CN" altLang="zh-CN" sz="1600" kern="100" dirty="0">
                <a:latin typeface="微软雅黑" panose="020B0503020204020204" pitchFamily="34" charset="-122"/>
                <a:ea typeface="微软雅黑" panose="020B0503020204020204" pitchFamily="34" charset="-122"/>
                <a:cs typeface="微软雅黑" panose="020B0503020204020204" pitchFamily="34" charset="-122"/>
              </a:rPr>
              <a:t>带来的改变</a:t>
            </a: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600" kern="1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3" name="TextBox 12"/>
          <p:cNvSpPr txBox="1"/>
          <p:nvPr/>
        </p:nvSpPr>
        <p:spPr>
          <a:xfrm>
            <a:off x="812181" y="1669369"/>
            <a:ext cx="4186275" cy="553720"/>
          </a:xfrm>
          <a:prstGeom prst="rect">
            <a:avLst/>
          </a:prstGeom>
          <a:noFill/>
        </p:spPr>
        <p:txBody>
          <a:bodyPr wrap="square" lIns="0" tIns="0" rIns="0" bIns="0" rtlCol="0">
            <a:spAutoFit/>
          </a:bodyPr>
          <a:lstStyle/>
          <a:p>
            <a:pPr algn="ctr"/>
            <a:r>
              <a:rPr lang="zh-CN" altLang="en-US" sz="3600" b="1" spc="300" dirty="0">
                <a:latin typeface="微软雅黑" panose="020B0503020204020204" pitchFamily="34" charset="-122"/>
                <a:ea typeface="微软雅黑" panose="020B0503020204020204" pitchFamily="34" charset="-122"/>
                <a:cs typeface="+mn-ea"/>
                <a:sym typeface="+mn-lt"/>
              </a:rPr>
              <a:t>属地化策略</a:t>
            </a:r>
            <a:endParaRPr lang="zh-CN" altLang="en-US" sz="3600" b="1" spc="300" dirty="0">
              <a:solidFill>
                <a:schemeClr val="accent4"/>
              </a:solidFill>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500380" y="4547235"/>
            <a:ext cx="5462270" cy="1651000"/>
            <a:chOff x="754" y="6651"/>
            <a:chExt cx="8602" cy="2600"/>
          </a:xfrm>
        </p:grpSpPr>
        <p:sp>
          <p:nvSpPr>
            <p:cNvPr id="8" name="Rectangle 7"/>
            <p:cNvSpPr/>
            <p:nvPr/>
          </p:nvSpPr>
          <p:spPr>
            <a:xfrm>
              <a:off x="754" y="6651"/>
              <a:ext cx="8603" cy="2601"/>
            </a:xfrm>
            <a:prstGeom prst="rect">
              <a:avLst/>
            </a:prstGeom>
            <a:solidFill>
              <a:srgbClr val="2094E7">
                <a:alpha val="57000"/>
              </a:srgbClr>
            </a:solidFill>
            <a:ln>
              <a:noFill/>
            </a:ln>
            <a:effectLst>
              <a:outerShdw blurRad="12700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3" name="组合 2"/>
            <p:cNvGrpSpPr/>
            <p:nvPr/>
          </p:nvGrpSpPr>
          <p:grpSpPr>
            <a:xfrm>
              <a:off x="1346" y="7129"/>
              <a:ext cx="7418" cy="1645"/>
              <a:chOff x="1674713" y="5091373"/>
              <a:chExt cx="4710137" cy="1044529"/>
            </a:xfrm>
          </p:grpSpPr>
          <p:sp>
            <p:nvSpPr>
              <p:cNvPr id="10" name="TextBox 9"/>
              <p:cNvSpPr txBox="1"/>
              <p:nvPr/>
            </p:nvSpPr>
            <p:spPr>
              <a:xfrm>
                <a:off x="3842310" y="5091373"/>
                <a:ext cx="180848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mn-ea"/>
                    <a:sym typeface="+mn-lt"/>
                  </a:rPr>
                  <a:t>休闲娱乐场景投放</a:t>
                </a:r>
              </a:p>
            </p:txBody>
          </p:sp>
          <p:sp>
            <p:nvSpPr>
              <p:cNvPr id="11" name="TextBox 10"/>
              <p:cNvSpPr txBox="1"/>
              <p:nvPr/>
            </p:nvSpPr>
            <p:spPr>
              <a:xfrm>
                <a:off x="1674713" y="5091373"/>
                <a:ext cx="140208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mn-ea"/>
                    <a:sym typeface="+mn-lt"/>
                  </a:rPr>
                  <a:t>春运车站投放</a:t>
                </a:r>
              </a:p>
            </p:txBody>
          </p:sp>
          <p:sp>
            <p:nvSpPr>
              <p:cNvPr id="25" name="TextBox 10"/>
              <p:cNvSpPr txBox="1"/>
              <p:nvPr/>
            </p:nvSpPr>
            <p:spPr>
              <a:xfrm>
                <a:off x="1674713" y="5385039"/>
                <a:ext cx="140208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mn-ea"/>
                    <a:sym typeface="+mn-lt"/>
                  </a:rPr>
                  <a:t>返乡机场投放</a:t>
                </a:r>
              </a:p>
            </p:txBody>
          </p:sp>
          <p:sp>
            <p:nvSpPr>
              <p:cNvPr id="26" name="TextBox 10"/>
              <p:cNvSpPr txBox="1"/>
              <p:nvPr/>
            </p:nvSpPr>
            <p:spPr>
              <a:xfrm>
                <a:off x="3842310" y="5385039"/>
                <a:ext cx="180848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mn-ea"/>
                    <a:sym typeface="+mn-lt"/>
                  </a:rPr>
                  <a:t>社交互动场景投放</a:t>
                </a:r>
              </a:p>
            </p:txBody>
          </p:sp>
          <p:sp>
            <p:nvSpPr>
              <p:cNvPr id="27" name="TextBox 10"/>
              <p:cNvSpPr txBox="1"/>
              <p:nvPr/>
            </p:nvSpPr>
            <p:spPr>
              <a:xfrm>
                <a:off x="1674713" y="5675527"/>
                <a:ext cx="140208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mn-ea"/>
                    <a:sym typeface="+mn-lt"/>
                  </a:rPr>
                  <a:t>公共交通投放</a:t>
                </a:r>
              </a:p>
            </p:txBody>
          </p:sp>
          <p:sp>
            <p:nvSpPr>
              <p:cNvPr id="28" name="TextBox 10"/>
              <p:cNvSpPr txBox="1"/>
              <p:nvPr/>
            </p:nvSpPr>
            <p:spPr>
              <a:xfrm>
                <a:off x="3842310" y="5675527"/>
                <a:ext cx="2542540" cy="460375"/>
              </a:xfrm>
              <a:prstGeom prst="rect">
                <a:avLst/>
              </a:prstGeom>
              <a:noFill/>
            </p:spPr>
            <p:txBody>
              <a:bodyPr wrap="none" rtlCol="0">
                <a:spAutoFit/>
              </a:bodyPr>
              <a:lstStyle/>
              <a:p>
                <a:pPr>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节后返工场景          </a:t>
                </a:r>
                <a:r>
                  <a:rPr lang="en-US" altLang="zh-CN"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a:t>
                </a:r>
              </a:p>
            </p:txBody>
          </p:sp>
        </p:grpSp>
      </p:grpSp>
      <p:sp>
        <p:nvSpPr>
          <p:cNvPr id="29" name="矩形: 圆角 28"/>
          <p:cNvSpPr/>
          <p:nvPr/>
        </p:nvSpPr>
        <p:spPr>
          <a:xfrm>
            <a:off x="1912283" y="3790790"/>
            <a:ext cx="2305635" cy="322393"/>
          </a:xfrm>
          <a:prstGeom prst="roundRect">
            <a:avLst>
              <a:gd name="adj" fmla="val 50000"/>
            </a:avLst>
          </a:prstGeom>
          <a:solidFill>
            <a:srgbClr val="209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t>地域性媒介</a:t>
            </a:r>
          </a:p>
        </p:txBody>
      </p:sp>
      <p:sp>
        <p:nvSpPr>
          <p:cNvPr id="39" name="矩形 38"/>
          <p:cNvSpPr/>
          <p:nvPr/>
        </p:nvSpPr>
        <p:spPr>
          <a:xfrm>
            <a:off x="6743700" y="2070100"/>
            <a:ext cx="5447665" cy="3046095"/>
          </a:xfrm>
          <a:prstGeom prst="rect">
            <a:avLst/>
          </a:prstGeom>
        </p:spPr>
        <p:txBody>
          <a:bodyPr wrap="square">
            <a:spAutoFit/>
          </a:bodyPr>
          <a:lstStyle/>
          <a:p>
            <a:pPr algn="ctr">
              <a:lnSpc>
                <a:spcPct val="20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抓住用户，打造口碑</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20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创造移动5G“引领者”</a:t>
            </a:r>
          </a:p>
          <a:p>
            <a:pPr algn="ctr">
              <a:lnSpc>
                <a:spcPct val="20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充分利用区域媒体优势和</a:t>
            </a:r>
          </a:p>
          <a:p>
            <a:pPr algn="ctr">
              <a:lnSpc>
                <a:spcPct val="20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厅店场景化展现，抢占</a:t>
            </a:r>
            <a:r>
              <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用户市场</a:t>
            </a:r>
          </a:p>
        </p:txBody>
      </p:sp>
      <p:sp>
        <p:nvSpPr>
          <p:cNvPr id="4" name="文本框 3"/>
          <p:cNvSpPr txBox="1"/>
          <p:nvPr/>
        </p:nvSpPr>
        <p:spPr>
          <a:xfrm>
            <a:off x="117856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属地化策略</a:t>
            </a:r>
          </a:p>
        </p:txBody>
      </p:sp>
      <p:grpSp>
        <p:nvGrpSpPr>
          <p:cNvPr id="9" name="组合 8"/>
          <p:cNvGrpSpPr/>
          <p:nvPr/>
        </p:nvGrpSpPr>
        <p:grpSpPr>
          <a:xfrm>
            <a:off x="293370" y="295275"/>
            <a:ext cx="725170" cy="499110"/>
            <a:chOff x="1585" y="2808"/>
            <a:chExt cx="1142" cy="786"/>
          </a:xfrm>
        </p:grpSpPr>
        <p:sp>
          <p:nvSpPr>
            <p:cNvPr id="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17" name="灯片编号占位符 16"/>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13</a:t>
            </a:fld>
            <a:endParaRPr lang="zh-CN" altLang="en-US" sz="1000" dirty="0">
              <a:solidFill>
                <a:schemeClr val="bg1">
                  <a:lumMod val="75000"/>
                </a:schemeClr>
              </a:solidFil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37590" y="1738630"/>
            <a:ext cx="10283190" cy="583565"/>
          </a:xfrm>
          <a:prstGeom prst="rect">
            <a:avLst/>
          </a:prstGeom>
          <a:noFill/>
        </p:spPr>
        <p:txBody>
          <a:bodyPr wrap="square" rtlCol="0">
            <a:spAutoFit/>
          </a:bodyPr>
          <a:lstStyle/>
          <a:p>
            <a:pPr algn="ctr"/>
            <a:r>
              <a:rPr lang="zh-CN" altLang="en-US" sz="3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抓住用户 打造口碑 创造移动</a:t>
            </a:r>
            <a:r>
              <a:rPr lang="en-US" altLang="zh-CN" sz="3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3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布道者</a:t>
            </a:r>
            <a:r>
              <a:rPr lang="en-US" altLang="zh-CN" sz="32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5" name="文本框 4"/>
          <p:cNvSpPr txBox="1"/>
          <p:nvPr/>
        </p:nvSpPr>
        <p:spPr>
          <a:xfrm>
            <a:off x="835660" y="2398395"/>
            <a:ext cx="10881995" cy="1814830"/>
          </a:xfrm>
          <a:prstGeom prst="rect">
            <a:avLst/>
          </a:prstGeom>
          <a:noFill/>
        </p:spPr>
        <p:txBody>
          <a:bodyPr wrap="square" rtlCol="0">
            <a:spAutoFit/>
          </a:bodyPr>
          <a:lstStyle/>
          <a:p>
            <a:pPr algn="ctr">
              <a:lnSpc>
                <a:spcPct val="200000"/>
              </a:lnSpc>
            </a:pP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充分利用中国移动在四川众多厅店和广泛覆盖媒介渠道</a:t>
            </a:r>
          </a:p>
          <a:p>
            <a:pPr algn="ctr">
              <a:lnSpc>
                <a:spcPct val="200000"/>
              </a:lnSpc>
            </a:pP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是中国移动在</a:t>
            </a:r>
            <a:r>
              <a:rPr lang="en-US" altLang="zh-CN"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O2O</a:t>
            </a:r>
            <a:r>
              <a:rPr lang="zh-CN" altLang="en-US" sz="28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上成功的关键</a:t>
            </a:r>
          </a:p>
        </p:txBody>
      </p:sp>
      <p:sp>
        <p:nvSpPr>
          <p:cNvPr id="6" name="Freeform 5"/>
          <p:cNvSpPr/>
          <p:nvPr/>
        </p:nvSpPr>
        <p:spPr bwMode="auto">
          <a:xfrm>
            <a:off x="0" y="4398721"/>
            <a:ext cx="12192000" cy="2459279"/>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 name="Freeform 6"/>
          <p:cNvSpPr/>
          <p:nvPr/>
        </p:nvSpPr>
        <p:spPr bwMode="auto">
          <a:xfrm>
            <a:off x="0" y="4722573"/>
            <a:ext cx="12192000" cy="2135427"/>
          </a:xfrm>
          <a:custGeom>
            <a:avLst/>
            <a:gdLst>
              <a:gd name="T0" fmla="*/ 0 w 1082"/>
              <a:gd name="T1" fmla="*/ 16 h 260"/>
              <a:gd name="T2" fmla="*/ 56 w 1082"/>
              <a:gd name="T3" fmla="*/ 34 h 260"/>
              <a:gd name="T4" fmla="*/ 216 w 1082"/>
              <a:gd name="T5" fmla="*/ 115 h 260"/>
              <a:gd name="T6" fmla="*/ 362 w 1082"/>
              <a:gd name="T7" fmla="*/ 48 h 260"/>
              <a:gd name="T8" fmla="*/ 554 w 1082"/>
              <a:gd name="T9" fmla="*/ 49 h 260"/>
              <a:gd name="T10" fmla="*/ 683 w 1082"/>
              <a:gd name="T11" fmla="*/ 139 h 260"/>
              <a:gd name="T12" fmla="*/ 852 w 1082"/>
              <a:gd name="T13" fmla="*/ 98 h 260"/>
              <a:gd name="T14" fmla="*/ 986 w 1082"/>
              <a:gd name="T15" fmla="*/ 93 h 260"/>
              <a:gd name="T16" fmla="*/ 1082 w 1082"/>
              <a:gd name="T17" fmla="*/ 121 h 260"/>
              <a:gd name="T18" fmla="*/ 1082 w 1082"/>
              <a:gd name="T19" fmla="*/ 260 h 260"/>
              <a:gd name="T20" fmla="*/ 0 w 1082"/>
              <a:gd name="T21" fmla="*/ 260 h 260"/>
              <a:gd name="T22" fmla="*/ 0 w 1082"/>
              <a:gd name="T23" fmla="*/ 1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2" h="260">
                <a:moveTo>
                  <a:pt x="0" y="16"/>
                </a:moveTo>
                <a:cubicBezTo>
                  <a:pt x="0" y="16"/>
                  <a:pt x="26" y="13"/>
                  <a:pt x="56" y="34"/>
                </a:cubicBezTo>
                <a:cubicBezTo>
                  <a:pt x="86" y="55"/>
                  <a:pt x="156" y="120"/>
                  <a:pt x="216" y="115"/>
                </a:cubicBezTo>
                <a:cubicBezTo>
                  <a:pt x="276" y="110"/>
                  <a:pt x="325" y="68"/>
                  <a:pt x="362" y="48"/>
                </a:cubicBezTo>
                <a:cubicBezTo>
                  <a:pt x="408" y="23"/>
                  <a:pt x="494" y="0"/>
                  <a:pt x="554" y="49"/>
                </a:cubicBezTo>
                <a:cubicBezTo>
                  <a:pt x="620" y="103"/>
                  <a:pt x="661" y="136"/>
                  <a:pt x="683" y="139"/>
                </a:cubicBezTo>
                <a:cubicBezTo>
                  <a:pt x="735" y="145"/>
                  <a:pt x="790" y="119"/>
                  <a:pt x="852" y="98"/>
                </a:cubicBezTo>
                <a:cubicBezTo>
                  <a:pt x="914" y="77"/>
                  <a:pt x="963" y="87"/>
                  <a:pt x="986" y="93"/>
                </a:cubicBezTo>
                <a:cubicBezTo>
                  <a:pt x="1027" y="104"/>
                  <a:pt x="1082" y="121"/>
                  <a:pt x="1082" y="121"/>
                </a:cubicBezTo>
                <a:cubicBezTo>
                  <a:pt x="1082" y="260"/>
                  <a:pt x="1082" y="260"/>
                  <a:pt x="1082" y="260"/>
                </a:cubicBezTo>
                <a:cubicBezTo>
                  <a:pt x="0" y="260"/>
                  <a:pt x="0" y="260"/>
                  <a:pt x="0" y="260"/>
                </a:cubicBezTo>
                <a:lnTo>
                  <a:pt x="0" y="16"/>
                </a:lnTo>
                <a:close/>
              </a:path>
            </a:pathLst>
          </a:custGeom>
          <a:solidFill>
            <a:srgbClr val="4472C4">
              <a:alpha val="71000"/>
            </a:srgbClr>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14</a:t>
            </a:fld>
            <a:endParaRPr lang="zh-CN" altLang="en-US" sz="1000" dirty="0">
              <a:solidFill>
                <a:schemeClr val="bg1">
                  <a:lumMod val="75000"/>
                </a:schemeClr>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0" name="文本框 99"/>
          <p:cNvSpPr txBox="1"/>
          <p:nvPr/>
        </p:nvSpPr>
        <p:spPr>
          <a:xfrm>
            <a:off x="6389370" y="4542155"/>
            <a:ext cx="5458460" cy="1291590"/>
          </a:xfrm>
          <a:prstGeom prst="rect">
            <a:avLst/>
          </a:prstGeom>
          <a:noFill/>
          <a:ln w="9525">
            <a:noFill/>
          </a:ln>
        </p:spPr>
        <p:txBody>
          <a:bodyPr wrap="square">
            <a:spAutoFit/>
          </a:bodyPr>
          <a:lstStyle/>
          <a:p>
            <a:pPr indent="0">
              <a:lnSpc>
                <a:spcPct val="150000"/>
              </a:lnSpc>
              <a:buFont typeface="Wingdings" panose="05000000000000000000" charset="0"/>
              <a:buNone/>
            </a:pPr>
            <a:r>
              <a:rPr lang="zh-CN" sz="2000" b="1">
                <a:latin typeface="微软雅黑" panose="020B0503020204020204" pitchFamily="34" charset="-122"/>
                <a:ea typeface="微软雅黑" panose="020B0503020204020204" pitchFamily="34" charset="-122"/>
                <a:cs typeface="微软雅黑" panose="020B0503020204020204" pitchFamily="34" charset="-122"/>
              </a:rPr>
              <a:t>高人流量—群体交互提声量</a:t>
            </a:r>
            <a:endParaRPr lang="zh-CN" sz="1600" b="0">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Font typeface="Wingdings" panose="05000000000000000000" charset="0"/>
              <a:buNone/>
            </a:pPr>
            <a:r>
              <a:rPr lang="zh-CN" sz="1600" b="0">
                <a:latin typeface="微软雅黑" panose="020B0503020204020204" pitchFamily="34" charset="-122"/>
                <a:ea typeface="微软雅黑" panose="020B0503020204020204" pitchFamily="34" charset="-122"/>
                <a:cs typeface="微软雅黑" panose="020B0503020204020204" pitchFamily="34" charset="-122"/>
              </a:rPr>
              <a:t>亲人团聚，不同年龄的用户群相互交汇的特点又使得春节之际成为品牌声量沉淀的最好的时机。</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178560" y="298450"/>
            <a:ext cx="3953510" cy="491490"/>
          </a:xfrm>
          <a:prstGeom prst="rect">
            <a:avLst/>
          </a:prstGeom>
          <a:noFill/>
        </p:spPr>
        <p:txBody>
          <a:bodyPr wrap="square" rtlCol="0">
            <a:spAutoFit/>
          </a:bodyPr>
          <a:lstStyle/>
          <a:p>
            <a:r>
              <a:rPr lang="zh-CN" sz="2600" b="1" spc="300" dirty="0">
                <a:latin typeface="微软雅黑" panose="020B0503020204020204" pitchFamily="34" charset="-122"/>
                <a:ea typeface="微软雅黑" panose="020B0503020204020204" pitchFamily="34" charset="-122"/>
                <a:cs typeface="Arial" panose="020B0604020202020204" pitchFamily="34" charset="0"/>
              </a:rPr>
              <a:t>绝佳节点</a:t>
            </a:r>
          </a:p>
        </p:txBody>
      </p:sp>
      <p:sp>
        <p:nvSpPr>
          <p:cNvPr id="9" name="文本框 8"/>
          <p:cNvSpPr txBox="1"/>
          <p:nvPr/>
        </p:nvSpPr>
        <p:spPr>
          <a:xfrm>
            <a:off x="6388735" y="1023620"/>
            <a:ext cx="5458460" cy="1291590"/>
          </a:xfrm>
          <a:prstGeom prst="rect">
            <a:avLst/>
          </a:prstGeom>
          <a:noFill/>
        </p:spPr>
        <p:txBody>
          <a:bodyPr wrap="square" rtlCol="0" anchor="t">
            <a:spAutoFit/>
          </a:bodyPr>
          <a:lstStyle/>
          <a:p>
            <a:pPr indent="0">
              <a:lnSpc>
                <a:spcPct val="150000"/>
              </a:lnSpc>
              <a:buFont typeface="Wingdings" panose="05000000000000000000" charset="0"/>
              <a:buNone/>
            </a:pPr>
            <a:r>
              <a:rPr lang="zh-CN" sz="2000" b="1">
                <a:latin typeface="微软雅黑" panose="020B0503020204020204" pitchFamily="34" charset="-122"/>
                <a:ea typeface="微软雅黑" panose="020B0503020204020204" pitchFamily="34" charset="-122"/>
                <a:cs typeface="微软雅黑" panose="020B0503020204020204" pitchFamily="34" charset="-122"/>
                <a:sym typeface="+mn-ea"/>
              </a:rPr>
              <a:t>高集中度—传播周期全覆盖</a:t>
            </a:r>
            <a:endParaRPr lang="zh-CN"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nSpc>
                <a:spcPct val="150000"/>
              </a:lnSpc>
              <a:buFont typeface="Wingdings" panose="05000000000000000000" charset="0"/>
              <a:buNone/>
            </a:pP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春节的传播周期覆盖了最初的预热，到整个法定春节假期，甚至直到元宵结束。</a:t>
            </a:r>
            <a:endParaRPr lang="zh-CN" altLang="en-US" sz="1600"/>
          </a:p>
        </p:txBody>
      </p:sp>
      <p:sp>
        <p:nvSpPr>
          <p:cNvPr id="10" name="文本框 9"/>
          <p:cNvSpPr txBox="1"/>
          <p:nvPr/>
        </p:nvSpPr>
        <p:spPr>
          <a:xfrm>
            <a:off x="6388735" y="2589530"/>
            <a:ext cx="5458460" cy="1660525"/>
          </a:xfrm>
          <a:prstGeom prst="rect">
            <a:avLst/>
          </a:prstGeom>
          <a:noFill/>
        </p:spPr>
        <p:txBody>
          <a:bodyPr wrap="square" rtlCol="0" anchor="t">
            <a:spAutoFit/>
          </a:bodyPr>
          <a:lstStyle/>
          <a:p>
            <a:pPr indent="0">
              <a:lnSpc>
                <a:spcPct val="150000"/>
              </a:lnSpc>
              <a:buFont typeface="Wingdings" panose="05000000000000000000" charset="0"/>
              <a:buNone/>
            </a:pPr>
            <a:r>
              <a:rPr lang="zh-CN" sz="2000" b="1">
                <a:latin typeface="微软雅黑" panose="020B0503020204020204" pitchFamily="34" charset="-122"/>
                <a:ea typeface="微软雅黑" panose="020B0503020204020204" pitchFamily="34" charset="-122"/>
                <a:cs typeface="微软雅黑" panose="020B0503020204020204" pitchFamily="34" charset="-122"/>
                <a:sym typeface="+mn-ea"/>
              </a:rPr>
              <a:t>高关注度--集中假期有闲暇</a:t>
            </a:r>
            <a:endParaRPr lang="zh-CN"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a:lnSpc>
                <a:spcPct val="150000"/>
              </a:lnSpc>
              <a:buFont typeface="Wingdings" panose="05000000000000000000" charset="0"/>
              <a:buNone/>
            </a:pP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春节正是外出打工返乡季以及大学生放假回家季，尤其是春节七天假期里，大家有更多闲下来的时间，于是各种活动的关注度得以提升。</a:t>
            </a:r>
            <a:endParaRPr lang="zh-CN" altLang="en-US" sz="1600"/>
          </a:p>
        </p:txBody>
      </p:sp>
      <p:grpSp>
        <p:nvGrpSpPr>
          <p:cNvPr id="6" name="组合 5"/>
          <p:cNvGrpSpPr/>
          <p:nvPr/>
        </p:nvGrpSpPr>
        <p:grpSpPr>
          <a:xfrm>
            <a:off x="5282565" y="1023620"/>
            <a:ext cx="775970" cy="900430"/>
            <a:chOff x="7996" y="1869"/>
            <a:chExt cx="1222" cy="1418"/>
          </a:xfrm>
        </p:grpSpPr>
        <p:sp>
          <p:nvSpPr>
            <p:cNvPr id="30" name="六边形 29"/>
            <p:cNvSpPr/>
            <p:nvPr/>
          </p:nvSpPr>
          <p:spPr>
            <a:xfrm rot="5400000">
              <a:off x="7898" y="1967"/>
              <a:ext cx="1418" cy="1222"/>
            </a:xfrm>
            <a:prstGeom prst="hexagon">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1" name="Oval 7"/>
            <p:cNvSpPr/>
            <p:nvPr/>
          </p:nvSpPr>
          <p:spPr>
            <a:xfrm>
              <a:off x="8306" y="2278"/>
              <a:ext cx="602" cy="601"/>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nvGrpSpPr>
          <p:cNvPr id="7" name="组合 6"/>
          <p:cNvGrpSpPr/>
          <p:nvPr/>
        </p:nvGrpSpPr>
        <p:grpSpPr>
          <a:xfrm>
            <a:off x="5282565" y="2589530"/>
            <a:ext cx="775970" cy="900430"/>
            <a:chOff x="7996" y="4138"/>
            <a:chExt cx="1222" cy="1418"/>
          </a:xfrm>
        </p:grpSpPr>
        <p:sp>
          <p:nvSpPr>
            <p:cNvPr id="33" name="六边形 32"/>
            <p:cNvSpPr/>
            <p:nvPr/>
          </p:nvSpPr>
          <p:spPr>
            <a:xfrm rot="5400000">
              <a:off x="7898" y="4236"/>
              <a:ext cx="1418" cy="1222"/>
            </a:xfrm>
            <a:prstGeom prst="hexagon">
              <a:avLst/>
            </a:prstGeom>
            <a:solidFill>
              <a:srgbClr val="D0DC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Oval 13"/>
            <p:cNvSpPr/>
            <p:nvPr/>
          </p:nvSpPr>
          <p:spPr>
            <a:xfrm>
              <a:off x="8306" y="4604"/>
              <a:ext cx="602" cy="487"/>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nvGrpSpPr>
          <p:cNvPr id="8" name="组合 7"/>
          <p:cNvGrpSpPr/>
          <p:nvPr/>
        </p:nvGrpSpPr>
        <p:grpSpPr>
          <a:xfrm>
            <a:off x="5283200" y="4542155"/>
            <a:ext cx="775970" cy="900430"/>
            <a:chOff x="7996" y="6407"/>
            <a:chExt cx="1222" cy="1418"/>
          </a:xfrm>
        </p:grpSpPr>
        <p:sp>
          <p:nvSpPr>
            <p:cNvPr id="4" name="六边形 3"/>
            <p:cNvSpPr/>
            <p:nvPr/>
          </p:nvSpPr>
          <p:spPr>
            <a:xfrm rot="5400000">
              <a:off x="7898" y="6505"/>
              <a:ext cx="1418" cy="1222"/>
            </a:xfrm>
            <a:prstGeom prst="hexagon">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7" name="Oval 19"/>
            <p:cNvSpPr/>
            <p:nvPr/>
          </p:nvSpPr>
          <p:spPr>
            <a:xfrm>
              <a:off x="8306" y="6816"/>
              <a:ext cx="602" cy="601"/>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sp>
        <p:nvSpPr>
          <p:cNvPr id="11" name="同心圆 2"/>
          <p:cNvSpPr/>
          <p:nvPr/>
        </p:nvSpPr>
        <p:spPr>
          <a:xfrm>
            <a:off x="-1609725" y="1391285"/>
            <a:ext cx="5889625" cy="5466715"/>
          </a:xfrm>
          <a:prstGeom prst="donut">
            <a:avLst>
              <a:gd name="adj" fmla="val 10966"/>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sp>
        <p:nvSpPr>
          <p:cNvPr id="2" name="文本框 1"/>
          <p:cNvSpPr txBox="1"/>
          <p:nvPr/>
        </p:nvSpPr>
        <p:spPr>
          <a:xfrm>
            <a:off x="109220" y="3432810"/>
            <a:ext cx="2861945" cy="1383665"/>
          </a:xfrm>
          <a:prstGeom prst="rect">
            <a:avLst/>
          </a:prstGeom>
          <a:noFill/>
        </p:spPr>
        <p:txBody>
          <a:bodyPr wrap="square" rtlCol="0" anchor="t">
            <a:spAutoFit/>
          </a:bodyPr>
          <a:lstStyle/>
          <a:p>
            <a:pPr algn="ctr">
              <a:lnSpc>
                <a:spcPct val="150000"/>
              </a:lnSpc>
            </a:pPr>
            <a:r>
              <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新春开门红节点</a:t>
            </a:r>
          </a:p>
          <a:p>
            <a:pPr algn="ctr">
              <a:lnSpc>
                <a:spcPct val="150000"/>
              </a:lnSpc>
            </a:pPr>
            <a:r>
              <a:rPr lang="zh-CN" altLang="en-US" sz="28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聚集三大优势</a:t>
            </a: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15</a:t>
            </a:fld>
            <a:endParaRPr lang="zh-CN" altLang="en-US" sz="1000" dirty="0">
              <a:solidFill>
                <a:schemeClr val="bg1">
                  <a:lumMod val="75000"/>
                </a:schemeClr>
              </a:solidFill>
            </a:endParaRPr>
          </a:p>
        </p:txBody>
      </p:sp>
      <p:pic>
        <p:nvPicPr>
          <p:cNvPr id="12" name="图片 11"/>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54405" y="1330325"/>
            <a:ext cx="10283190" cy="398780"/>
          </a:xfrm>
          <a:prstGeom prst="rect">
            <a:avLst/>
          </a:prstGeom>
          <a:noFill/>
        </p:spPr>
        <p:txBody>
          <a:bodyPr wrap="square" rtlCol="0">
            <a:spAutoFit/>
          </a:bodyPr>
          <a:lstStyle/>
          <a:p>
            <a:pPr algn="ct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传播</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Key Message</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的核心诉求</a:t>
            </a:r>
          </a:p>
        </p:txBody>
      </p:sp>
      <p:sp>
        <p:nvSpPr>
          <p:cNvPr id="100" name="文本框 99"/>
          <p:cNvSpPr txBox="1"/>
          <p:nvPr/>
        </p:nvSpPr>
        <p:spPr>
          <a:xfrm>
            <a:off x="1613535" y="2203450"/>
            <a:ext cx="8965565" cy="706755"/>
          </a:xfrm>
          <a:prstGeom prst="rect">
            <a:avLst/>
          </a:prstGeom>
          <a:noFill/>
          <a:ln w="9525">
            <a:noFill/>
          </a:ln>
        </p:spPr>
        <p:txBody>
          <a:bodyPr wrap="square">
            <a:spAutoFit/>
          </a:bodyPr>
          <a:lstStyle/>
          <a:p>
            <a:pPr indent="0" algn="ctr"/>
            <a:r>
              <a:rPr lang="zh-CN" sz="4000" b="1">
                <a:latin typeface="微软雅黑" panose="020B0503020204020204" pitchFamily="34" charset="-122"/>
                <a:ea typeface="微软雅黑" panose="020B0503020204020204" pitchFamily="34" charset="-122"/>
                <a:cs typeface="微软雅黑" panose="020B0503020204020204" pitchFamily="34" charset="-122"/>
              </a:rPr>
              <a:t>5G生活新体验 </a:t>
            </a:r>
            <a:r>
              <a:rPr lang="en-US" altLang="zh-CN" sz="4000" b="1">
                <a:latin typeface="微软雅黑" panose="020B0503020204020204" pitchFamily="34" charset="-122"/>
                <a:ea typeface="微软雅黑" panose="020B0503020204020204" pitchFamily="34" charset="-122"/>
                <a:cs typeface="微软雅黑" panose="020B0503020204020204" pitchFamily="34" charset="-122"/>
              </a:rPr>
              <a:t>  </a:t>
            </a:r>
            <a:r>
              <a:rPr lang="zh-CN" sz="4000" b="1">
                <a:latin typeface="微软雅黑" panose="020B0503020204020204" pitchFamily="34" charset="-122"/>
                <a:ea typeface="微软雅黑" panose="020B0503020204020204" pitchFamily="34" charset="-122"/>
                <a:cs typeface="微软雅黑" panose="020B0503020204020204" pitchFamily="34" charset="-122"/>
              </a:rPr>
              <a:t>新春智享全千兆</a:t>
            </a:r>
            <a:endParaRPr lang="zh-CN" altLang="en-US" sz="4000" b="1">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5" name="TextBox 137"/>
          <p:cNvSpPr txBox="1"/>
          <p:nvPr/>
        </p:nvSpPr>
        <p:spPr>
          <a:xfrm>
            <a:off x="1422808" y="1971156"/>
            <a:ext cx="1388420" cy="922020"/>
          </a:xfrm>
          <a:prstGeom prst="rect">
            <a:avLst/>
          </a:prstGeom>
          <a:noFill/>
        </p:spPr>
        <p:txBody>
          <a:bodyPr wrap="square" rtlCol="0">
            <a:spAutoFit/>
          </a:bodyPr>
          <a:lstStyle/>
          <a:p>
            <a:pPr algn="ctr"/>
            <a:r>
              <a:rPr lang="en-US" sz="5400" b="1" dirty="0">
                <a:solidFill>
                  <a:schemeClr val="accent1">
                    <a:lumMod val="60000"/>
                    <a:lumOff val="40000"/>
                  </a:schemeClr>
                </a:solidFill>
                <a:cs typeface="+mn-ea"/>
                <a:sym typeface="+mn-lt"/>
              </a:rPr>
              <a:t>“</a:t>
            </a:r>
          </a:p>
        </p:txBody>
      </p:sp>
      <p:sp>
        <p:nvSpPr>
          <p:cNvPr id="5" name="TextBox 137"/>
          <p:cNvSpPr txBox="1"/>
          <p:nvPr/>
        </p:nvSpPr>
        <p:spPr>
          <a:xfrm>
            <a:off x="9390788" y="1971156"/>
            <a:ext cx="1388420" cy="922020"/>
          </a:xfrm>
          <a:prstGeom prst="rect">
            <a:avLst/>
          </a:prstGeom>
          <a:noFill/>
        </p:spPr>
        <p:txBody>
          <a:bodyPr wrap="square" rtlCol="0">
            <a:spAutoFit/>
          </a:bodyPr>
          <a:lstStyle/>
          <a:p>
            <a:pPr algn="ctr"/>
            <a:r>
              <a:rPr lang="en-US" sz="5400" b="1" dirty="0">
                <a:solidFill>
                  <a:schemeClr val="accent1">
                    <a:lumMod val="60000"/>
                    <a:lumOff val="40000"/>
                  </a:schemeClr>
                </a:solidFill>
                <a:cs typeface="+mn-ea"/>
                <a:sym typeface="+mn-lt"/>
              </a:rPr>
              <a:t>”</a:t>
            </a:r>
          </a:p>
        </p:txBody>
      </p:sp>
      <p:sp>
        <p:nvSpPr>
          <p:cNvPr id="8" name="文本框 7"/>
          <p:cNvSpPr txBox="1"/>
          <p:nvPr/>
        </p:nvSpPr>
        <p:spPr>
          <a:xfrm>
            <a:off x="2186940" y="5156200"/>
            <a:ext cx="7815580" cy="429895"/>
          </a:xfrm>
          <a:prstGeom prst="rect">
            <a:avLst/>
          </a:prstGeom>
          <a:noFill/>
        </p:spPr>
        <p:txBody>
          <a:bodyPr wrap="square" rtlCol="0">
            <a:spAutoFit/>
          </a:bodyPr>
          <a:lstStyle/>
          <a:p>
            <a:pPr algn="ctr">
              <a:lnSpc>
                <a:spcPct val="110000"/>
              </a:lnSpc>
            </a:pPr>
            <a:r>
              <a:rPr lang="zh-CN" altLang="en-US" sz="2000" b="1">
                <a:solidFill>
                  <a:schemeClr val="tx1"/>
                </a:solidFill>
                <a:latin typeface="微软雅黑" panose="020B0503020204020204" pitchFamily="34" charset="-122"/>
                <a:ea typeface="微软雅黑" panose="020B0503020204020204" pitchFamily="34" charset="-122"/>
              </a:rPr>
              <a:t>门店引流，提升厅店进店率和业务转化率</a:t>
            </a:r>
          </a:p>
        </p:txBody>
      </p:sp>
      <p:sp>
        <p:nvSpPr>
          <p:cNvPr id="6" name="下箭头 5"/>
          <p:cNvSpPr/>
          <p:nvPr/>
        </p:nvSpPr>
        <p:spPr>
          <a:xfrm>
            <a:off x="5966460" y="4401185"/>
            <a:ext cx="257175" cy="57150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161665" y="3295650"/>
            <a:ext cx="5867400" cy="922020"/>
          </a:xfrm>
          <a:prstGeom prst="rect">
            <a:avLst/>
          </a:prstGeom>
          <a:noFill/>
        </p:spPr>
        <p:txBody>
          <a:bodyPr wrap="square" rtlCol="0">
            <a:spAutoFit/>
          </a:bodyPr>
          <a:lstStyle/>
          <a:p>
            <a:pPr algn="ctr">
              <a:lnSpc>
                <a:spcPct val="15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让用户体验</a:t>
            </a:r>
            <a:r>
              <a:rPr lang="en-US" altLang="zh-CN">
                <a:latin typeface="微软雅黑" panose="020B0503020204020204" pitchFamily="34" charset="-122"/>
                <a:ea typeface="微软雅黑" panose="020B0503020204020204" pitchFamily="34" charset="-122"/>
                <a:cs typeface="微软雅黑" panose="020B0503020204020204" pitchFamily="34" charset="-122"/>
              </a:rPr>
              <a:t>5G</a:t>
            </a:r>
            <a:r>
              <a:rPr lang="zh-CN" altLang="en-US">
                <a:latin typeface="微软雅黑" panose="020B0503020204020204" pitchFamily="34" charset="-122"/>
                <a:ea typeface="微软雅黑" panose="020B0503020204020204" pitchFamily="34" charset="-122"/>
                <a:cs typeface="微软雅黑" panose="020B0503020204020204" pitchFamily="34" charset="-122"/>
              </a:rPr>
              <a:t>升级版全千兆的智慧生活</a:t>
            </a:r>
          </a:p>
          <a:p>
            <a:pPr algn="ctr">
              <a:lnSpc>
                <a:spcPct val="150000"/>
              </a:lnSpc>
            </a:pPr>
            <a:r>
              <a:rPr lang="zh-CN" altLang="en-US">
                <a:latin typeface="微软雅黑" panose="020B0503020204020204" pitchFamily="34" charset="-122"/>
                <a:ea typeface="微软雅黑" panose="020B0503020204020204" pitchFamily="34" charset="-122"/>
                <a:cs typeface="微软雅黑" panose="020B0503020204020204" pitchFamily="34" charset="-122"/>
              </a:rPr>
              <a:t>感受移动的新年钜惠</a:t>
            </a: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16</a:t>
            </a:fld>
            <a:endParaRPr lang="zh-CN" altLang="en-US" sz="1000" dirty="0">
              <a:solidFill>
                <a:schemeClr val="bg1">
                  <a:lumMod val="75000"/>
                </a:schemeClr>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28454" y="1466359"/>
            <a:ext cx="2292281" cy="3970976"/>
            <a:chOff x="628454" y="1466359"/>
            <a:chExt cx="2292281" cy="3970976"/>
          </a:xfrm>
        </p:grpSpPr>
        <p:sp>
          <p:nvSpPr>
            <p:cNvPr id="8" name="Shape 1452"/>
            <p:cNvSpPr/>
            <p:nvPr/>
          </p:nvSpPr>
          <p:spPr>
            <a:xfrm>
              <a:off x="628454" y="2305186"/>
              <a:ext cx="2292281" cy="3132149"/>
            </a:xfrm>
            <a:prstGeom prst="roundRect">
              <a:avLst>
                <a:gd name="adj" fmla="val 6924"/>
              </a:avLst>
            </a:prstGeom>
            <a:ln w="12700">
              <a:solidFill>
                <a:srgbClr val="A6AAA9"/>
              </a:solidFill>
              <a:miter lim="400000"/>
            </a:ln>
          </p:spPr>
          <p:txBody>
            <a:bodyPr lIns="19047" tIns="19047" rIns="19047" bIns="19047"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Shape 1460"/>
            <p:cNvSpPr/>
            <p:nvPr/>
          </p:nvSpPr>
          <p:spPr>
            <a:xfrm>
              <a:off x="930881" y="1466359"/>
              <a:ext cx="1687419" cy="16874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094E7"/>
            </a:solidFill>
            <a:ln w="12700" cap="flat">
              <a:noFill/>
              <a:miter lim="400000"/>
            </a:ln>
            <a:effectLst/>
          </p:spPr>
          <p:txBody>
            <a:bodyPr wrap="square" lIns="19047" tIns="19047" rIns="19047" bIns="19047"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0" name="Group 20"/>
            <p:cNvGrpSpPr/>
            <p:nvPr/>
          </p:nvGrpSpPr>
          <p:grpSpPr>
            <a:xfrm>
              <a:off x="858662" y="1506583"/>
              <a:ext cx="473907" cy="473907"/>
              <a:chOff x="1369087" y="2088729"/>
              <a:chExt cx="474017" cy="474016"/>
            </a:xfrm>
            <a:solidFill>
              <a:srgbClr val="3F3A39"/>
            </a:solidFill>
          </p:grpSpPr>
          <p:sp>
            <p:nvSpPr>
              <p:cNvPr id="13"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lumMod val="20000"/>
                  <a:lumOff val="80000"/>
                </a:schemeClr>
              </a:solidFill>
              <a:ln w="12700">
                <a:miter lim="400000"/>
              </a:ln>
            </p:spPr>
            <p:txBody>
              <a:bodyPr lIns="25395" tIns="25395" rIns="25395" bIns="25395"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11" name="Text Placeholder 5"/>
            <p:cNvSpPr txBox="1"/>
            <p:nvPr/>
          </p:nvSpPr>
          <p:spPr>
            <a:xfrm>
              <a:off x="1009323" y="2005472"/>
              <a:ext cx="1522015" cy="70420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ct val="20000"/>
                </a:spcBef>
                <a:spcAft>
                  <a:spcPts val="0"/>
                </a:spcAft>
                <a:buClrTx/>
                <a:buSzTx/>
                <a:buFont typeface="Arial" panose="020B0604020202020204" pitchFamily="34" charset="0"/>
                <a:buNone/>
                <a:defRPr/>
              </a:pPr>
              <a:r>
                <a:rPr lang="zh-CN" altLang="en-US" sz="1600" b="1" dirty="0">
                  <a:solidFill>
                    <a:prstClr val="white"/>
                  </a:solidFill>
                  <a:latin typeface="微软雅黑" panose="020B0503020204020204" pitchFamily="34" charset="-122"/>
                  <a:ea typeface="微软雅黑" panose="020B0503020204020204" pitchFamily="34" charset="-122"/>
                  <a:cs typeface="+mn-ea"/>
                  <a:sym typeface="+mn-lt"/>
                </a:rPr>
                <a:t>厅店升级</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Text Placeholder 6"/>
            <p:cNvSpPr txBox="1"/>
            <p:nvPr/>
          </p:nvSpPr>
          <p:spPr>
            <a:xfrm>
              <a:off x="747260" y="2983694"/>
              <a:ext cx="2053553" cy="2453639"/>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just">
                <a:lnSpc>
                  <a:spcPct val="120000"/>
                </a:lnSpc>
                <a:buNone/>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结合移动</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5G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产品消费场景、品牌、业务和营销节点，完成对应的广告投放策略并开展投放，结合</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2022</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年营销趋势，打破传统框架，融合创意营销思路，切实提高移动</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5G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的传播和曝光。</a:t>
              </a:r>
              <a:endParaRPr kumimoji="0" lang="en-US" altLang="zh-CN" sz="12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grpSp>
        <p:nvGrpSpPr>
          <p:cNvPr id="15" name="组合 14"/>
          <p:cNvGrpSpPr/>
          <p:nvPr/>
        </p:nvGrpSpPr>
        <p:grpSpPr>
          <a:xfrm>
            <a:off x="3509388" y="1466359"/>
            <a:ext cx="2292284" cy="3970977"/>
            <a:chOff x="3686715" y="1466359"/>
            <a:chExt cx="2292284" cy="3970977"/>
          </a:xfrm>
        </p:grpSpPr>
        <p:sp>
          <p:nvSpPr>
            <p:cNvPr id="16" name="Shape 1454"/>
            <p:cNvSpPr/>
            <p:nvPr/>
          </p:nvSpPr>
          <p:spPr>
            <a:xfrm>
              <a:off x="3686715" y="2305186"/>
              <a:ext cx="2292284" cy="3132149"/>
            </a:xfrm>
            <a:prstGeom prst="roundRect">
              <a:avLst>
                <a:gd name="adj" fmla="val 6924"/>
              </a:avLst>
            </a:prstGeom>
            <a:ln w="12700">
              <a:solidFill>
                <a:srgbClr val="A6AAA9"/>
              </a:solidFill>
              <a:miter lim="400000"/>
            </a:ln>
          </p:spPr>
          <p:txBody>
            <a:bodyPr lIns="19047" tIns="19047" rIns="19047" bIns="19047"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7" name="Shape 1465"/>
            <p:cNvSpPr/>
            <p:nvPr/>
          </p:nvSpPr>
          <p:spPr>
            <a:xfrm>
              <a:off x="3989147" y="1466359"/>
              <a:ext cx="1687419" cy="16874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094E7"/>
            </a:solidFill>
            <a:ln w="12700" cap="flat">
              <a:noFill/>
              <a:miter lim="400000"/>
            </a:ln>
            <a:effectLst/>
          </p:spPr>
          <p:txBody>
            <a:bodyPr wrap="square" lIns="19047" tIns="19047" rIns="19047" bIns="19047"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8" name="Group 32"/>
            <p:cNvGrpSpPr/>
            <p:nvPr/>
          </p:nvGrpSpPr>
          <p:grpSpPr>
            <a:xfrm>
              <a:off x="3907103" y="1506582"/>
              <a:ext cx="473907" cy="473907"/>
              <a:chOff x="3906591" y="2088732"/>
              <a:chExt cx="474017" cy="474017"/>
            </a:xfrm>
            <a:solidFill>
              <a:srgbClr val="3F3A39"/>
            </a:solidFill>
          </p:grpSpPr>
          <p:sp>
            <p:nvSpPr>
              <p:cNvPr id="21"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a:miter lim="400000"/>
              </a:ln>
            </p:spPr>
            <p:txBody>
              <a:bodyPr lIns="25395" tIns="25395" rIns="25395" bIns="25395"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22" name="Group 1479"/>
              <p:cNvGrpSpPr/>
              <p:nvPr/>
            </p:nvGrpSpPr>
            <p:grpSpPr>
              <a:xfrm>
                <a:off x="4031314" y="2211790"/>
                <a:ext cx="199171" cy="186335"/>
                <a:chOff x="0" y="0"/>
                <a:chExt cx="398340" cy="372667"/>
              </a:xfrm>
              <a:grpFill/>
            </p:grpSpPr>
            <p:sp>
              <p:nvSpPr>
                <p:cNvPr id="23"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grpSp>
        <p:sp>
          <p:nvSpPr>
            <p:cNvPr id="19" name="Text Placeholder 5"/>
            <p:cNvSpPr txBox="1"/>
            <p:nvPr/>
          </p:nvSpPr>
          <p:spPr>
            <a:xfrm>
              <a:off x="4238777" y="2005472"/>
              <a:ext cx="1216472" cy="682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创意执行</a:t>
              </a:r>
            </a:p>
          </p:txBody>
        </p:sp>
        <p:sp>
          <p:nvSpPr>
            <p:cNvPr id="20" name="Text Placeholder 6"/>
            <p:cNvSpPr txBox="1"/>
            <p:nvPr/>
          </p:nvSpPr>
          <p:spPr>
            <a:xfrm>
              <a:off x="3870946" y="2983696"/>
              <a:ext cx="1923824" cy="2453640"/>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20000"/>
                </a:lnSpc>
                <a:spcBef>
                  <a:spcPct val="20000"/>
                </a:spcBef>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以新春营销为重要节点，制定新春营销传播方案，制定完整的社交媒体传播策略，并结合区域特色，融入最新的创意形式，完成创意制作和执行。</a:t>
              </a:r>
            </a:p>
          </p:txBody>
        </p:sp>
      </p:grpSp>
      <p:sp>
        <p:nvSpPr>
          <p:cNvPr id="26" name="Shape 1458"/>
          <p:cNvSpPr/>
          <p:nvPr/>
        </p:nvSpPr>
        <p:spPr>
          <a:xfrm>
            <a:off x="9271262" y="2305186"/>
            <a:ext cx="2292284" cy="3132149"/>
          </a:xfrm>
          <a:prstGeom prst="roundRect">
            <a:avLst>
              <a:gd name="adj" fmla="val 6924"/>
            </a:avLst>
          </a:prstGeom>
          <a:ln w="12700">
            <a:solidFill>
              <a:srgbClr val="A6AAA9"/>
            </a:solidFill>
            <a:miter lim="400000"/>
          </a:ln>
        </p:spPr>
        <p:txBody>
          <a:bodyPr lIns="19047" tIns="19047" rIns="19047" bIns="19047"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7" name="Shape 1471"/>
          <p:cNvSpPr/>
          <p:nvPr/>
        </p:nvSpPr>
        <p:spPr>
          <a:xfrm>
            <a:off x="9595868" y="1468086"/>
            <a:ext cx="1683963" cy="16839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094E7"/>
          </a:solidFill>
          <a:ln w="12700" cap="flat">
            <a:noFill/>
            <a:miter lim="400000"/>
          </a:ln>
          <a:effectLst/>
        </p:spPr>
        <p:txBody>
          <a:bodyPr wrap="square" lIns="19047" tIns="19047" rIns="19047" bIns="19047"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28" name="Group 40"/>
          <p:cNvGrpSpPr/>
          <p:nvPr/>
        </p:nvGrpSpPr>
        <p:grpSpPr>
          <a:xfrm>
            <a:off x="9505811" y="1506582"/>
            <a:ext cx="473907" cy="473907"/>
            <a:chOff x="8994965" y="2088733"/>
            <a:chExt cx="474017" cy="474017"/>
          </a:xfrm>
          <a:solidFill>
            <a:srgbClr val="3F3A39"/>
          </a:solidFill>
        </p:grpSpPr>
        <p:sp>
          <p:nvSpPr>
            <p:cNvPr id="31" name="Shape 1476"/>
            <p:cNvSpPr/>
            <p:nvPr/>
          </p:nvSpPr>
          <p:spPr>
            <a:xfrm>
              <a:off x="8994965" y="2088733"/>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a:miter lim="400000"/>
            </a:ln>
          </p:spPr>
          <p:txBody>
            <a:bodyPr lIns="25395" tIns="25395" rIns="25395" bIns="25395"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2"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bg1"/>
            </a:solidFill>
            <a:ln w="12700">
              <a:miter lim="400000"/>
            </a:ln>
          </p:spPr>
          <p:txBody>
            <a:bodyPr lIns="0" tIns="0" rIns="0" bIns="0"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29" name="Text Placeholder 5"/>
          <p:cNvSpPr txBox="1"/>
          <p:nvPr/>
        </p:nvSpPr>
        <p:spPr>
          <a:xfrm>
            <a:off x="9863476" y="2115108"/>
            <a:ext cx="1216472" cy="38992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认知与转化</a:t>
            </a:r>
          </a:p>
        </p:txBody>
      </p:sp>
      <p:sp>
        <p:nvSpPr>
          <p:cNvPr id="30" name="Text Placeholder 6"/>
          <p:cNvSpPr txBox="1"/>
          <p:nvPr/>
        </p:nvSpPr>
        <p:spPr>
          <a:xfrm>
            <a:off x="9430959" y="2983696"/>
            <a:ext cx="2013782" cy="2453639"/>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利用线上社交媒体平台和推广形式，结合区域特色，通过持续曝光，提升对</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5G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全千兆产品的消费认知，加快用户从</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4G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向</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5G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的转化。</a:t>
            </a:r>
            <a:endParaRPr kumimoji="0" lang="en-US" altLang="zh-CN" sz="12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4" name="Shape 1456"/>
          <p:cNvSpPr/>
          <p:nvPr/>
        </p:nvSpPr>
        <p:spPr>
          <a:xfrm>
            <a:off x="6390325" y="2305186"/>
            <a:ext cx="2292284" cy="3132149"/>
          </a:xfrm>
          <a:prstGeom prst="roundRect">
            <a:avLst>
              <a:gd name="adj" fmla="val 6924"/>
            </a:avLst>
          </a:prstGeom>
          <a:ln w="12700">
            <a:solidFill>
              <a:srgbClr val="A6AAA9"/>
            </a:solidFill>
            <a:miter lim="400000"/>
          </a:ln>
        </p:spPr>
        <p:txBody>
          <a:bodyPr lIns="19047" tIns="19047" rIns="19047" bIns="19047"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5" name="Shape 1468"/>
          <p:cNvSpPr/>
          <p:nvPr/>
        </p:nvSpPr>
        <p:spPr>
          <a:xfrm>
            <a:off x="6710620" y="1466495"/>
            <a:ext cx="1683963" cy="16839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094E7"/>
          </a:solidFill>
          <a:ln w="12700" cap="flat">
            <a:noFill/>
            <a:miter lim="400000"/>
          </a:ln>
          <a:effectLst/>
        </p:spPr>
        <p:txBody>
          <a:bodyPr wrap="square" lIns="19047" tIns="19047" rIns="19047" bIns="19047" numCol="1" anchor="ctr">
            <a:noAutofit/>
          </a:body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6" name="Text Placeholder 6"/>
          <p:cNvSpPr txBox="1"/>
          <p:nvPr/>
        </p:nvSpPr>
        <p:spPr>
          <a:xfrm>
            <a:off x="6575725" y="2983695"/>
            <a:ext cx="1943808" cy="2453640"/>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Arial" panose="020B0604020202020204" pitchFamily="34" charset="0"/>
              </a:rPr>
              <a:t>以新春开门红为节点，制定线上、线下平台推广方案，包括</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Arial" panose="020B0604020202020204" pitchFamily="34" charset="0"/>
              </a:rPr>
              <a:t>5G</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Arial" panose="020B0604020202020204" pitchFamily="34" charset="0"/>
              </a:rPr>
              <a:t>产品造势、门店优惠推广内容、推广投放渠道、线上线下推广形式以及后期宣传推广等产品活动策划和落地执行工作。</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7" name="Text Placeholder 5"/>
          <p:cNvSpPr txBox="1"/>
          <p:nvPr/>
        </p:nvSpPr>
        <p:spPr>
          <a:xfrm>
            <a:off x="6957797" y="2115108"/>
            <a:ext cx="1216472" cy="38992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传播推广</a:t>
            </a:r>
          </a:p>
        </p:txBody>
      </p:sp>
      <p:sp>
        <p:nvSpPr>
          <p:cNvPr id="38" name="Shape 1475"/>
          <p:cNvSpPr/>
          <p:nvPr/>
        </p:nvSpPr>
        <p:spPr>
          <a:xfrm>
            <a:off x="6628013" y="1506582"/>
            <a:ext cx="473907" cy="4739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a:miter lim="400000"/>
          </a:ln>
        </p:spPr>
        <p:txBody>
          <a:bodyPr lIns="19047" tIns="19047" rIns="19047" bIns="19047"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9" name="Shape 1480"/>
          <p:cNvSpPr/>
          <p:nvPr/>
        </p:nvSpPr>
        <p:spPr>
          <a:xfrm>
            <a:off x="6771493" y="1629614"/>
            <a:ext cx="186304" cy="186291"/>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marL="0" marR="0" lvl="0" indent="0" algn="l" defTabSz="914400" rtl="0" eaLnBrk="1" fontAlgn="auto" latinLnBrk="0" hangingPunct="1">
              <a:lnSpc>
                <a:spcPct val="120000"/>
              </a:lnSpc>
              <a:spcBef>
                <a:spcPts val="0"/>
              </a:spcBef>
              <a:spcAft>
                <a:spcPts val="0"/>
              </a:spcAft>
              <a:buClrTx/>
              <a:buSzTx/>
              <a:buFontTx/>
              <a:buNone/>
              <a:defRPr/>
            </a:pPr>
            <a:endParaRPr kumimoji="0" sz="17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矩形 39"/>
          <p:cNvSpPr/>
          <p:nvPr/>
        </p:nvSpPr>
        <p:spPr>
          <a:xfrm>
            <a:off x="0" y="5594350"/>
            <a:ext cx="12192635" cy="647065"/>
          </a:xfrm>
          <a:prstGeom prst="rect">
            <a:avLst/>
          </a:prstGeom>
          <a:solidFill>
            <a:srgbClr val="49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613327" y="5703168"/>
            <a:ext cx="10965356"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完成</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5G</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产品区域深度覆盖，提升四川移动的整体形象，促进</a:t>
            </a:r>
            <a:r>
              <a:rPr kumimoji="0" lang="en-US" altLang="zh-CN"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5G</a:t>
            </a:r>
            <a:r>
              <a:rPr kumimoji="0" lang="zh-CN" altLang="en-US" sz="2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rPr>
              <a:t>业务传播和转化</a:t>
            </a:r>
          </a:p>
        </p:txBody>
      </p:sp>
      <p:sp>
        <p:nvSpPr>
          <p:cNvPr id="33" name="文本框 32"/>
          <p:cNvSpPr txBox="1"/>
          <p:nvPr/>
        </p:nvSpPr>
        <p:spPr>
          <a:xfrm>
            <a:off x="1197610" y="29908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任务和目标</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 name="灯片编号占位符 2"/>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17</a:t>
            </a:fld>
            <a:endParaRPr lang="zh-CN" altLang="en-US" sz="1000" dirty="0">
              <a:solidFill>
                <a:schemeClr val="bg1">
                  <a:lumMod val="75000"/>
                </a:schemeClr>
              </a:solidFill>
            </a:endParaRPr>
          </a:p>
        </p:txBody>
      </p:sp>
      <p:pic>
        <p:nvPicPr>
          <p:cNvPr id="4" name="图片 3"/>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srcRect r="18269"/>
          <a:stretch>
            <a:fillRect/>
          </a:stretch>
        </p:blipFill>
        <p:spPr>
          <a:xfrm>
            <a:off x="3413760" y="3671570"/>
            <a:ext cx="5144135" cy="4514850"/>
          </a:xfrm>
          <a:prstGeom prst="rect">
            <a:avLst/>
          </a:prstGeom>
        </p:spPr>
      </p:pic>
      <p:sp>
        <p:nvSpPr>
          <p:cNvPr id="33" name="文本框 32"/>
          <p:cNvSpPr txBox="1"/>
          <p:nvPr/>
        </p:nvSpPr>
        <p:spPr>
          <a:xfrm>
            <a:off x="1197610" y="29908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聚焦方案亮点</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9" name="同心圆 2"/>
          <p:cNvSpPr/>
          <p:nvPr/>
        </p:nvSpPr>
        <p:spPr>
          <a:xfrm>
            <a:off x="2283183" y="2618580"/>
            <a:ext cx="7405267" cy="7405267"/>
          </a:xfrm>
          <a:prstGeom prst="donut">
            <a:avLst>
              <a:gd name="adj" fmla="val 17949"/>
            </a:avLst>
          </a:prstGeom>
          <a:solidFill>
            <a:srgbClr val="D0DC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1" i="0" u="none" strike="noStrike" kern="1200" cap="none" spc="0" normalizeH="0" baseline="0" noProof="0">
              <a:ln>
                <a:noFill/>
              </a:ln>
              <a:solidFill>
                <a:prstClr val="black"/>
              </a:solidFill>
              <a:effectLst/>
              <a:uLnTx/>
              <a:uFillTx/>
              <a:cs typeface="+mn-ea"/>
              <a:sym typeface="+mn-lt"/>
            </a:endParaRPr>
          </a:p>
        </p:txBody>
      </p:sp>
      <p:grpSp>
        <p:nvGrpSpPr>
          <p:cNvPr id="14" name="组合 13"/>
          <p:cNvGrpSpPr/>
          <p:nvPr/>
        </p:nvGrpSpPr>
        <p:grpSpPr>
          <a:xfrm>
            <a:off x="2283501" y="4427170"/>
            <a:ext cx="662153" cy="662153"/>
            <a:chOff x="2071578" y="5264313"/>
            <a:chExt cx="708547" cy="708547"/>
          </a:xfrm>
        </p:grpSpPr>
        <p:sp>
          <p:nvSpPr>
            <p:cNvPr id="5" name="椭圆 4"/>
            <p:cNvSpPr/>
            <p:nvPr/>
          </p:nvSpPr>
          <p:spPr>
            <a:xfrm>
              <a:off x="2071578" y="5264313"/>
              <a:ext cx="708547" cy="708547"/>
            </a:xfrm>
            <a:prstGeom prst="ellipse">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 name="Freeform 23"/>
            <p:cNvSpPr>
              <a:spLocks noEditPoints="1"/>
            </p:cNvSpPr>
            <p:nvPr/>
          </p:nvSpPr>
          <p:spPr bwMode="auto">
            <a:xfrm>
              <a:off x="2180582" y="5448751"/>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grpSp>
        <p:nvGrpSpPr>
          <p:cNvPr id="13" name="组合 12"/>
          <p:cNvGrpSpPr/>
          <p:nvPr/>
        </p:nvGrpSpPr>
        <p:grpSpPr>
          <a:xfrm>
            <a:off x="8867876" y="4413798"/>
            <a:ext cx="662153" cy="662153"/>
            <a:chOff x="1387347" y="3822449"/>
            <a:chExt cx="708547" cy="708547"/>
          </a:xfrm>
        </p:grpSpPr>
        <p:sp>
          <p:nvSpPr>
            <p:cNvPr id="7" name="椭圆 6"/>
            <p:cNvSpPr/>
            <p:nvPr/>
          </p:nvSpPr>
          <p:spPr>
            <a:xfrm>
              <a:off x="1387347" y="3822449"/>
              <a:ext cx="708547" cy="708547"/>
            </a:xfrm>
            <a:prstGeom prst="ellipse">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Freeform 17"/>
            <p:cNvSpPr>
              <a:spLocks noEditPoints="1"/>
            </p:cNvSpPr>
            <p:nvPr/>
          </p:nvSpPr>
          <p:spPr bwMode="auto">
            <a:xfrm>
              <a:off x="1556295" y="3960940"/>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12" name="组合 11"/>
          <p:cNvGrpSpPr/>
          <p:nvPr/>
        </p:nvGrpSpPr>
        <p:grpSpPr>
          <a:xfrm>
            <a:off x="6968554" y="2616245"/>
            <a:ext cx="662153" cy="662153"/>
            <a:chOff x="814529" y="2167760"/>
            <a:chExt cx="708547" cy="708547"/>
          </a:xfrm>
        </p:grpSpPr>
        <p:sp>
          <p:nvSpPr>
            <p:cNvPr id="9" name="椭圆 8"/>
            <p:cNvSpPr/>
            <p:nvPr/>
          </p:nvSpPr>
          <p:spPr>
            <a:xfrm>
              <a:off x="814529" y="2167760"/>
              <a:ext cx="708547" cy="708547"/>
            </a:xfrm>
            <a:prstGeom prst="ellipse">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Freeform 102"/>
            <p:cNvSpPr/>
            <p:nvPr/>
          </p:nvSpPr>
          <p:spPr bwMode="auto">
            <a:xfrm>
              <a:off x="950258" y="2319582"/>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51" name="TextBox 13"/>
          <p:cNvSpPr txBox="1"/>
          <p:nvPr/>
        </p:nvSpPr>
        <p:spPr>
          <a:xfrm>
            <a:off x="1962438" y="1504908"/>
            <a:ext cx="2976880" cy="398780"/>
          </a:xfrm>
          <a:prstGeom prst="rect">
            <a:avLst/>
          </a:prstGeom>
          <a:noFill/>
        </p:spPr>
        <p:txBody>
          <a:bodyPr wrap="none" lIns="91440" tIns="45720" rIns="91440" bIns="45720" rtlCol="0">
            <a:spAutoFit/>
          </a:bodyPr>
          <a:lstStyle/>
          <a:p>
            <a:pPr lvl="0" algn="ctr">
              <a:buClrTx/>
              <a:buSzTx/>
              <a:buFontTx/>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属地化设计，高品质传播</a:t>
            </a:r>
          </a:p>
        </p:txBody>
      </p:sp>
      <p:sp>
        <p:nvSpPr>
          <p:cNvPr id="55" name="TextBox 13"/>
          <p:cNvSpPr txBox="1"/>
          <p:nvPr/>
        </p:nvSpPr>
        <p:spPr>
          <a:xfrm>
            <a:off x="7219315" y="1382674"/>
            <a:ext cx="2468880" cy="398780"/>
          </a:xfrm>
          <a:prstGeom prst="rect">
            <a:avLst/>
          </a:prstGeom>
          <a:noFill/>
        </p:spPr>
        <p:txBody>
          <a:bodyPr wrap="none" lIns="91440" tIns="45720" rIns="91440" bIns="45720" rtlCol="0">
            <a:spAutoFit/>
          </a:bodyPr>
          <a:lstStyle/>
          <a:p>
            <a:pPr lvl="0" algn="l">
              <a:buClrTx/>
              <a:buSzTx/>
              <a:buFontTx/>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lt"/>
              </a:rPr>
              <a:t>创意玩法，裂变曝光</a:t>
            </a:r>
          </a:p>
        </p:txBody>
      </p:sp>
      <p:sp>
        <p:nvSpPr>
          <p:cNvPr id="56" name="文本框 55"/>
          <p:cNvSpPr txBox="1"/>
          <p:nvPr/>
        </p:nvSpPr>
        <p:spPr>
          <a:xfrm>
            <a:off x="7219315" y="1814195"/>
            <a:ext cx="3916680" cy="491490"/>
          </a:xfrm>
          <a:prstGeom prst="rect">
            <a:avLst/>
          </a:prstGeom>
          <a:noFill/>
        </p:spPr>
        <p:txBody>
          <a:bodyPr wrap="square" lIns="91440" tIns="45720" rIns="91440" bIns="45720" rtlCol="0">
            <a:spAutoFit/>
          </a:bodyPr>
          <a:lstStyle/>
          <a:p>
            <a:pPr lvl="0" algn="l">
              <a:lnSpc>
                <a:spcPct val="130000"/>
              </a:lnSpc>
              <a:buClrTx/>
              <a:buSzTx/>
              <a:buFontTx/>
            </a:pPr>
            <a:r>
              <a:rPr lang="zh-CN" altLang="en-US" sz="1000" dirty="0">
                <a:latin typeface="微软雅黑" panose="020B0503020204020204" pitchFamily="34" charset="-122"/>
                <a:ea typeface="微软雅黑" panose="020B0503020204020204" pitchFamily="34" charset="-122"/>
                <a:sym typeface="+mn-lt"/>
              </a:rPr>
              <a:t>传播结合当下最热点玩法，借势不同节点的热点，创意致胜。</a:t>
            </a:r>
            <a:r>
              <a:rPr lang="zh-CN" altLang="en-US" sz="1000" dirty="0">
                <a:latin typeface="微软雅黑" panose="020B0503020204020204" pitchFamily="34" charset="-122"/>
                <a:ea typeface="微软雅黑" panose="020B0503020204020204" pitchFamily="34" charset="-122"/>
                <a:sym typeface="+mn-ea"/>
              </a:rPr>
              <a:t>提升用户参与度，围绕门店引流，切实提升转化率</a:t>
            </a:r>
          </a:p>
        </p:txBody>
      </p:sp>
      <p:sp>
        <p:nvSpPr>
          <p:cNvPr id="11" name="www.koppt.cn"/>
          <p:cNvSpPr txBox="1"/>
          <p:nvPr/>
        </p:nvSpPr>
        <p:spPr>
          <a:xfrm>
            <a:off x="722318" y="3271826"/>
            <a:ext cx="2290445" cy="398780"/>
          </a:xfrm>
          <a:prstGeom prst="rect">
            <a:avLst/>
          </a:prstGeom>
          <a:noFill/>
        </p:spPr>
        <p:txBody>
          <a:bodyPr wrap="none" rtlCol="0">
            <a:spAutoFit/>
          </a:bodyPr>
          <a:lstStyle/>
          <a:p>
            <a:pPr algn="ct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渠道整合 全面铺开</a:t>
            </a:r>
          </a:p>
        </p:txBody>
      </p:sp>
      <p:sp>
        <p:nvSpPr>
          <p:cNvPr id="4" name="文本框 3"/>
          <p:cNvSpPr txBox="1"/>
          <p:nvPr/>
        </p:nvSpPr>
        <p:spPr>
          <a:xfrm>
            <a:off x="123143" y="3638915"/>
            <a:ext cx="2889832" cy="491490"/>
          </a:xfrm>
          <a:prstGeom prst="rect">
            <a:avLst/>
          </a:prstGeom>
          <a:noFill/>
        </p:spPr>
        <p:txBody>
          <a:bodyPr wrap="square" rtlCol="0">
            <a:spAutoFit/>
          </a:bodyPr>
          <a:lstStyle/>
          <a:p>
            <a:pPr algn="r">
              <a:lnSpc>
                <a:spcPct val="130000"/>
              </a:lnSpc>
            </a:pPr>
            <a:r>
              <a:rPr lang="zh-CN" altLang="en-US" sz="1000" dirty="0">
                <a:solidFill>
                  <a:schemeClr val="tx1"/>
                </a:solidFill>
                <a:latin typeface="微软雅黑" panose="020B0503020204020204" pitchFamily="34" charset="-122"/>
                <a:ea typeface="微软雅黑" panose="020B0503020204020204" pitchFamily="34" charset="-122"/>
                <a:sym typeface="+mn-ea"/>
              </a:rPr>
              <a:t>从线上到线下，从城市到村镇，最精确高效的推广渠道全面铺开全覆盖，加快用户转化</a:t>
            </a:r>
          </a:p>
        </p:txBody>
      </p:sp>
      <p:sp>
        <p:nvSpPr>
          <p:cNvPr id="16" name="www.koppt.cn"/>
          <p:cNvSpPr txBox="1"/>
          <p:nvPr/>
        </p:nvSpPr>
        <p:spPr>
          <a:xfrm>
            <a:off x="8973295" y="3084148"/>
            <a:ext cx="3149600" cy="398780"/>
          </a:xfrm>
          <a:prstGeom prst="rect">
            <a:avLst/>
          </a:prstGeom>
          <a:noFill/>
        </p:spPr>
        <p:txBody>
          <a:bodyPr wrap="none" rtlCol="0">
            <a:spAutoFit/>
          </a:bodyPr>
          <a:lstStyle/>
          <a:p>
            <a:pPr algn="ct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厅店全面升级</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 </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主题打造</a:t>
            </a:r>
          </a:p>
        </p:txBody>
      </p:sp>
      <p:sp>
        <p:nvSpPr>
          <p:cNvPr id="17" name="文本框 16"/>
          <p:cNvSpPr txBox="1"/>
          <p:nvPr/>
        </p:nvSpPr>
        <p:spPr>
          <a:xfrm>
            <a:off x="8973295" y="3482746"/>
            <a:ext cx="3135910" cy="491490"/>
          </a:xfrm>
          <a:prstGeom prst="rect">
            <a:avLst/>
          </a:prstGeom>
          <a:noFill/>
        </p:spPr>
        <p:txBody>
          <a:bodyPr wrap="square" rtlCol="0">
            <a:spAutoFit/>
          </a:bodyPr>
          <a:lstStyle/>
          <a:p>
            <a:pPr>
              <a:lnSpc>
                <a:spcPct val="130000"/>
              </a:lnSpc>
            </a:pPr>
            <a:r>
              <a:rPr lang="zh-CN" altLang="en-US" sz="1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创意升级厅店，打造这个新春假期最热门</a:t>
            </a:r>
            <a:r>
              <a:rPr lang="en-US" altLang="zh-CN" sz="1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网红</a:t>
            </a:r>
            <a:r>
              <a:rPr lang="en-US" altLang="zh-CN" sz="1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体验馆，人气爆满，高效推广。</a:t>
            </a:r>
          </a:p>
        </p:txBody>
      </p:sp>
      <p:sp>
        <p:nvSpPr>
          <p:cNvPr id="18" name="文本框 17"/>
          <p:cNvSpPr txBox="1"/>
          <p:nvPr/>
        </p:nvSpPr>
        <p:spPr>
          <a:xfrm>
            <a:off x="1962438" y="1903730"/>
            <a:ext cx="2919730" cy="491490"/>
          </a:xfrm>
          <a:prstGeom prst="rect">
            <a:avLst/>
          </a:prstGeom>
          <a:noFill/>
        </p:spPr>
        <p:txBody>
          <a:bodyPr wrap="square" rtlCol="0">
            <a:spAutoFit/>
          </a:bodyPr>
          <a:lstStyle/>
          <a:p>
            <a:pPr algn="r">
              <a:lnSpc>
                <a:spcPct val="130000"/>
              </a:lnSpc>
            </a:pPr>
            <a:r>
              <a:rPr lang="zh-CN" altLang="en-US" sz="1000" dirty="0">
                <a:solidFill>
                  <a:schemeClr val="tx1"/>
                </a:solidFill>
                <a:latin typeface="微软雅黑" panose="020B0503020204020204" pitchFamily="34" charset="-122"/>
                <a:ea typeface="微软雅黑" panose="020B0503020204020204" pitchFamily="34" charset="-122"/>
                <a:sym typeface="+mn-ea"/>
              </a:rPr>
              <a:t>全套属地化节点主题业务传播海报设计，卖点主题突出，不同于以往风格，提升传播品质。</a:t>
            </a:r>
          </a:p>
        </p:txBody>
      </p:sp>
      <p:grpSp>
        <p:nvGrpSpPr>
          <p:cNvPr id="30" name="组合 19"/>
          <p:cNvGrpSpPr/>
          <p:nvPr/>
        </p:nvGrpSpPr>
        <p:grpSpPr>
          <a:xfrm>
            <a:off x="4040546" y="2618690"/>
            <a:ext cx="662153" cy="662153"/>
            <a:chOff x="2071578" y="5264313"/>
            <a:chExt cx="708547" cy="708547"/>
          </a:xfrm>
        </p:grpSpPr>
        <p:sp>
          <p:nvSpPr>
            <p:cNvPr id="31" name="椭圆 30"/>
            <p:cNvSpPr/>
            <p:nvPr/>
          </p:nvSpPr>
          <p:spPr>
            <a:xfrm>
              <a:off x="2071578" y="5264313"/>
              <a:ext cx="708547" cy="708547"/>
            </a:xfrm>
            <a:prstGeom prst="ellipse">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2" name="Freeform 23"/>
            <p:cNvSpPr>
              <a:spLocks noEditPoints="1"/>
            </p:cNvSpPr>
            <p:nvPr/>
          </p:nvSpPr>
          <p:spPr bwMode="auto">
            <a:xfrm>
              <a:off x="2221745" y="5413801"/>
              <a:ext cx="409054" cy="409054"/>
            </a:xfrm>
            <a:custGeom>
              <a:avLst/>
              <a:gdLst>
                <a:gd name="T0" fmla="*/ 5600 w 12800"/>
                <a:gd name="T1" fmla="*/ 0 h 12800"/>
                <a:gd name="T2" fmla="*/ 5600 w 12800"/>
                <a:gd name="T3" fmla="*/ 4000 h 12800"/>
                <a:gd name="T4" fmla="*/ 3520 w 12800"/>
                <a:gd name="T5" fmla="*/ 4000 h 12800"/>
                <a:gd name="T6" fmla="*/ 6400 w 12800"/>
                <a:gd name="T7" fmla="*/ 8160 h 12800"/>
                <a:gd name="T8" fmla="*/ 9280 w 12800"/>
                <a:gd name="T9" fmla="*/ 4000 h 12800"/>
                <a:gd name="T10" fmla="*/ 7200 w 12800"/>
                <a:gd name="T11" fmla="*/ 4000 h 12800"/>
                <a:gd name="T12" fmla="*/ 7200 w 12800"/>
                <a:gd name="T13" fmla="*/ 0 h 12800"/>
                <a:gd name="T14" fmla="*/ 5600 w 12800"/>
                <a:gd name="T15" fmla="*/ 0 h 12800"/>
                <a:gd name="T16" fmla="*/ 12800 w 12800"/>
                <a:gd name="T17" fmla="*/ 12800 h 12800"/>
                <a:gd name="T18" fmla="*/ 0 w 12800"/>
                <a:gd name="T19" fmla="*/ 12800 h 12800"/>
                <a:gd name="T20" fmla="*/ 0 w 12800"/>
                <a:gd name="T21" fmla="*/ 8000 h 12800"/>
                <a:gd name="T22" fmla="*/ 800 w 12800"/>
                <a:gd name="T23" fmla="*/ 8000 h 12800"/>
                <a:gd name="T24" fmla="*/ 800 w 12800"/>
                <a:gd name="T25" fmla="*/ 12000 h 12800"/>
                <a:gd name="T26" fmla="*/ 12000 w 12800"/>
                <a:gd name="T27" fmla="*/ 12000 h 12800"/>
                <a:gd name="T28" fmla="*/ 12000 w 12800"/>
                <a:gd name="T29" fmla="*/ 8000 h 12800"/>
                <a:gd name="T30" fmla="*/ 12800 w 12800"/>
                <a:gd name="T31" fmla="*/ 8000 h 12800"/>
                <a:gd name="T32" fmla="*/ 12800 w 12800"/>
                <a:gd name="T33" fmla="*/ 128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00" h="12800">
                  <a:moveTo>
                    <a:pt x="5600" y="0"/>
                  </a:moveTo>
                  <a:lnTo>
                    <a:pt x="5600" y="4000"/>
                  </a:lnTo>
                  <a:lnTo>
                    <a:pt x="3520" y="4000"/>
                  </a:lnTo>
                  <a:lnTo>
                    <a:pt x="6400" y="8160"/>
                  </a:lnTo>
                  <a:lnTo>
                    <a:pt x="9280" y="4000"/>
                  </a:lnTo>
                  <a:lnTo>
                    <a:pt x="7200" y="4000"/>
                  </a:lnTo>
                  <a:lnTo>
                    <a:pt x="7200" y="0"/>
                  </a:lnTo>
                  <a:lnTo>
                    <a:pt x="5600" y="0"/>
                  </a:lnTo>
                  <a:close/>
                  <a:moveTo>
                    <a:pt x="12800" y="12800"/>
                  </a:moveTo>
                  <a:lnTo>
                    <a:pt x="0" y="12800"/>
                  </a:lnTo>
                  <a:lnTo>
                    <a:pt x="0" y="8000"/>
                  </a:lnTo>
                  <a:lnTo>
                    <a:pt x="800" y="8000"/>
                  </a:lnTo>
                  <a:lnTo>
                    <a:pt x="800" y="12000"/>
                  </a:lnTo>
                  <a:lnTo>
                    <a:pt x="12000" y="12000"/>
                  </a:lnTo>
                  <a:lnTo>
                    <a:pt x="12000" y="8000"/>
                  </a:lnTo>
                  <a:lnTo>
                    <a:pt x="12800" y="8000"/>
                  </a:lnTo>
                  <a:lnTo>
                    <a:pt x="12800" y="12800"/>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cs typeface="+mn-ea"/>
                <a:sym typeface="+mn-lt"/>
              </a:endParaRPr>
            </a:p>
          </p:txBody>
        </p:sp>
      </p:grpSp>
      <p:sp>
        <p:nvSpPr>
          <p:cNvPr id="3" name="灯片编号占位符 2"/>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18</a:t>
            </a:fld>
            <a:endParaRPr lang="zh-CN" altLang="en-US" sz="1000" dirty="0">
              <a:solidFill>
                <a:schemeClr val="bg1">
                  <a:lumMod val="75000"/>
                </a:schemeClr>
              </a:solidFill>
            </a:endParaRPr>
          </a:p>
        </p:txBody>
      </p:sp>
      <p:pic>
        <p:nvPicPr>
          <p:cNvPr id="15" name="图片 14"/>
          <p:cNvPicPr>
            <a:picLocks noChangeAspect="1"/>
          </p:cNvPicPr>
          <p:nvPr/>
        </p:nvPicPr>
        <p:blipFill>
          <a:blip r:embed="rId4"/>
          <a:stretch>
            <a:fillRect/>
          </a:stretch>
        </p:blipFill>
        <p:spPr>
          <a:xfrm>
            <a:off x="9645015" y="278130"/>
            <a:ext cx="2214880" cy="541020"/>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lum contrast="-12000"/>
          </a:blip>
          <a:stretch>
            <a:fillRect/>
          </a:stretch>
        </p:blipFill>
        <p:spPr>
          <a:xfrm>
            <a:off x="0" y="0"/>
            <a:ext cx="12192000" cy="6858635"/>
          </a:xfrm>
          <a:prstGeom prst="rect">
            <a:avLst/>
          </a:prstGeom>
        </p:spPr>
      </p:pic>
      <p:sp>
        <p:nvSpPr>
          <p:cNvPr id="36" name="矩形 35"/>
          <p:cNvSpPr/>
          <p:nvPr/>
        </p:nvSpPr>
        <p:spPr>
          <a:xfrm>
            <a:off x="0" y="635"/>
            <a:ext cx="12192000" cy="6858000"/>
          </a:xfrm>
          <a:prstGeom prst="rect">
            <a:avLst/>
          </a:prstGeom>
          <a:solidFill>
            <a:srgbClr val="4472C4">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5400000" flipH="1">
            <a:off x="96694"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任意多边形: 形状 6"/>
          <p:cNvSpPr/>
          <p:nvPr/>
        </p:nvSpPr>
        <p:spPr>
          <a:xfrm>
            <a:off x="4316381" y="3921904"/>
            <a:ext cx="3531344" cy="544209"/>
          </a:xfrm>
          <a:custGeom>
            <a:avLst/>
            <a:gdLst>
              <a:gd name="connsiteX0" fmla="*/ 0 w 3386666"/>
              <a:gd name="connsiteY0" fmla="*/ 8466 h 533400"/>
              <a:gd name="connsiteX1" fmla="*/ 1600200 w 3386666"/>
              <a:gd name="connsiteY1" fmla="*/ 8466 h 533400"/>
              <a:gd name="connsiteX2" fmla="*/ 1346200 w 3386666"/>
              <a:gd name="connsiteY2" fmla="*/ 533400 h 533400"/>
              <a:gd name="connsiteX3" fmla="*/ 2074333 w 3386666"/>
              <a:gd name="connsiteY3" fmla="*/ 0 h 533400"/>
              <a:gd name="connsiteX4" fmla="*/ 3386666 w 3386666"/>
              <a:gd name="connsiteY4" fmla="*/ 0 h 533400"/>
              <a:gd name="connsiteX0-1" fmla="*/ 0 w 3386666"/>
              <a:gd name="connsiteY0-2" fmla="*/ 8466 h 533400"/>
              <a:gd name="connsiteX1-3" fmla="*/ 1600200 w 3386666"/>
              <a:gd name="connsiteY1-4" fmla="*/ 8466 h 533400"/>
              <a:gd name="connsiteX2-5" fmla="*/ 1346200 w 3386666"/>
              <a:gd name="connsiteY2-6" fmla="*/ 533400 h 533400"/>
              <a:gd name="connsiteX3-7" fmla="*/ 2071158 w 3386666"/>
              <a:gd name="connsiteY3-8" fmla="*/ 6350 h 533400"/>
              <a:gd name="connsiteX4-9" fmla="*/ 3386666 w 3386666"/>
              <a:gd name="connsiteY4-10" fmla="*/ 0 h 533400"/>
              <a:gd name="connsiteX0-11" fmla="*/ 0 w 3386666"/>
              <a:gd name="connsiteY0-12" fmla="*/ 8466 h 533400"/>
              <a:gd name="connsiteX1-13" fmla="*/ 1600200 w 3386666"/>
              <a:gd name="connsiteY1-14" fmla="*/ 8466 h 533400"/>
              <a:gd name="connsiteX2-15" fmla="*/ 1346200 w 3386666"/>
              <a:gd name="connsiteY2-16" fmla="*/ 533400 h 533400"/>
              <a:gd name="connsiteX3-17" fmla="*/ 2071158 w 3386666"/>
              <a:gd name="connsiteY3-18" fmla="*/ 6350 h 533400"/>
              <a:gd name="connsiteX4-19" fmla="*/ 3386666 w 3386666"/>
              <a:gd name="connsiteY4-20" fmla="*/ 0 h 533400"/>
              <a:gd name="connsiteX0-21" fmla="*/ 0 w 3383491"/>
              <a:gd name="connsiteY0-22" fmla="*/ 5291 h 530225"/>
              <a:gd name="connsiteX1-23" fmla="*/ 1600200 w 3383491"/>
              <a:gd name="connsiteY1-24" fmla="*/ 5291 h 530225"/>
              <a:gd name="connsiteX2-25" fmla="*/ 1346200 w 3383491"/>
              <a:gd name="connsiteY2-26" fmla="*/ 530225 h 530225"/>
              <a:gd name="connsiteX3-27" fmla="*/ 2071158 w 3383491"/>
              <a:gd name="connsiteY3-28" fmla="*/ 3175 h 530225"/>
              <a:gd name="connsiteX4-29" fmla="*/ 3383491 w 3383491"/>
              <a:gd name="connsiteY4-30" fmla="*/ 0 h 530225"/>
              <a:gd name="connsiteX0-31" fmla="*/ 0 w 3383491"/>
              <a:gd name="connsiteY0-32" fmla="*/ 2116 h 527050"/>
              <a:gd name="connsiteX1-33" fmla="*/ 1600200 w 3383491"/>
              <a:gd name="connsiteY1-34" fmla="*/ 2116 h 527050"/>
              <a:gd name="connsiteX2-35" fmla="*/ 1346200 w 3383491"/>
              <a:gd name="connsiteY2-36" fmla="*/ 527050 h 527050"/>
              <a:gd name="connsiteX3-37" fmla="*/ 2071158 w 3383491"/>
              <a:gd name="connsiteY3-38" fmla="*/ 0 h 527050"/>
              <a:gd name="connsiteX4-39" fmla="*/ 3383491 w 3383491"/>
              <a:gd name="connsiteY4-40" fmla="*/ 3175 h 527050"/>
              <a:gd name="connsiteX0-41" fmla="*/ 0 w 3383491"/>
              <a:gd name="connsiteY0-42" fmla="*/ 2116 h 527050"/>
              <a:gd name="connsiteX1-43" fmla="*/ 1600200 w 3383491"/>
              <a:gd name="connsiteY1-44" fmla="*/ 2116 h 527050"/>
              <a:gd name="connsiteX2-45" fmla="*/ 1346200 w 3383491"/>
              <a:gd name="connsiteY2-46" fmla="*/ 527050 h 527050"/>
              <a:gd name="connsiteX3-47" fmla="*/ 2071158 w 3383491"/>
              <a:gd name="connsiteY3-48" fmla="*/ 0 h 527050"/>
              <a:gd name="connsiteX4-49" fmla="*/ 3383491 w 3383491"/>
              <a:gd name="connsiteY4-50" fmla="*/ 0 h 527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83491" h="527050">
                <a:moveTo>
                  <a:pt x="0" y="2116"/>
                </a:moveTo>
                <a:lnTo>
                  <a:pt x="1600200" y="2116"/>
                </a:lnTo>
                <a:lnTo>
                  <a:pt x="1346200" y="527050"/>
                </a:lnTo>
                <a:lnTo>
                  <a:pt x="2071158" y="0"/>
                </a:lnTo>
                <a:lnTo>
                  <a:pt x="3383491" y="0"/>
                </a:lnTo>
              </a:path>
            </a:pathLst>
          </a:custGeom>
          <a:noFill/>
          <a:ln w="1079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rot="5400000" flipH="1">
            <a:off x="173171"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文本框 49"/>
          <p:cNvSpPr txBox="1"/>
          <p:nvPr/>
        </p:nvSpPr>
        <p:spPr>
          <a:xfrm>
            <a:off x="4344277" y="1588736"/>
            <a:ext cx="3503448" cy="1506855"/>
          </a:xfrm>
          <a:prstGeom prst="rect">
            <a:avLst/>
          </a:prstGeom>
          <a:noFill/>
        </p:spPr>
        <p:txBody>
          <a:bodyPr wrap="square" rtlCol="0">
            <a:spAutoFit/>
          </a:bodyPr>
          <a:lstStyle/>
          <a:p>
            <a:pPr algn="ctr"/>
            <a:r>
              <a:rPr lang="en-US" altLang="zh-CN" sz="9200" spc="300" dirty="0">
                <a:solidFill>
                  <a:schemeClr val="bg1">
                    <a:lumMod val="95000"/>
                  </a:schemeClr>
                </a:solidFill>
                <a:latin typeface="Arial Black" panose="020B0A04020102020204" pitchFamily="34" charset="0"/>
                <a:ea typeface="微软雅黑" panose="020B0503020204020204" pitchFamily="34" charset="-122"/>
              </a:rPr>
              <a:t>03</a:t>
            </a:r>
          </a:p>
        </p:txBody>
      </p:sp>
      <p:sp>
        <p:nvSpPr>
          <p:cNvPr id="51" name="文本框 50"/>
          <p:cNvSpPr txBox="1"/>
          <p:nvPr/>
        </p:nvSpPr>
        <p:spPr>
          <a:xfrm>
            <a:off x="2546195" y="5730650"/>
            <a:ext cx="7099610" cy="306705"/>
          </a:xfrm>
          <a:prstGeom prst="rect">
            <a:avLst/>
          </a:prstGeom>
          <a:noFill/>
        </p:spPr>
        <p:txBody>
          <a:bodyPr wrap="square" rtlCol="0">
            <a:spAutoFit/>
          </a:bodyPr>
          <a:lstStyle/>
          <a:p>
            <a:pPr lvl="0" algn="dist">
              <a:buClrTx/>
              <a:buSzTx/>
              <a:buFontTx/>
            </a:pP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主</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KVx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业务海报</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整体铺排</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线上宣传推广</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线下宣传推广</a:t>
            </a:r>
            <a:r>
              <a:rPr lang="en-US" altLang="zh-CN"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x</a:t>
            </a:r>
            <a:r>
              <a:rPr lang="zh-CN" altLang="en-US" sz="1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渠道投放</a:t>
            </a:r>
            <a:endParaRPr lang="zh-CN" altLang="en-US" sz="1400" b="1" spc="5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6" name="文本框 5"/>
          <p:cNvSpPr txBox="1"/>
          <p:nvPr/>
        </p:nvSpPr>
        <p:spPr>
          <a:xfrm>
            <a:off x="3310143" y="2908842"/>
            <a:ext cx="5571716" cy="768350"/>
          </a:xfrm>
          <a:prstGeom prst="rect">
            <a:avLst/>
          </a:prstGeom>
          <a:noFill/>
        </p:spPr>
        <p:txBody>
          <a:bodyPr wrap="square" rtlCol="0">
            <a:spAutoFit/>
          </a:bodyPr>
          <a:lstStyle/>
          <a:p>
            <a:pPr algn="ctr"/>
            <a:r>
              <a:rPr lang="zh-CN" altLang="en-US" sz="4400" b="1" spc="300" dirty="0">
                <a:solidFill>
                  <a:schemeClr val="bg1"/>
                </a:solidFill>
                <a:latin typeface="微软雅黑" panose="020B0503020204020204" pitchFamily="34" charset="-122"/>
                <a:ea typeface="微软雅黑" panose="020B0503020204020204" pitchFamily="34" charset="-122"/>
              </a:rPr>
              <a:t>实施内容</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11" name="任意多边形: 形状 3"/>
          <p:cNvSpPr/>
          <p:nvPr/>
        </p:nvSpPr>
        <p:spPr>
          <a:xfrm rot="16200000">
            <a:off x="7281996"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任意多边形: 形状 4"/>
          <p:cNvSpPr/>
          <p:nvPr/>
        </p:nvSpPr>
        <p:spPr>
          <a:xfrm rot="16200000">
            <a:off x="9447069"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19</a:t>
            </a:fld>
            <a:endParaRPr lang="zh-CN" altLang="en-US" sz="1000" dirty="0">
              <a:solidFill>
                <a:schemeClr val="bg1">
                  <a:lumMod val="75000"/>
                </a:schemeClr>
              </a:solidFil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635"/>
            <a:ext cx="12192000" cy="6857365"/>
          </a:xfrm>
          <a:prstGeom prst="rect">
            <a:avLst/>
          </a:prstGeom>
        </p:spPr>
      </p:pic>
      <p:sp>
        <p:nvSpPr>
          <p:cNvPr id="36" name="矩形 35"/>
          <p:cNvSpPr/>
          <p:nvPr/>
        </p:nvSpPr>
        <p:spPr>
          <a:xfrm>
            <a:off x="-635" y="4561840"/>
            <a:ext cx="12192000" cy="2295525"/>
          </a:xfrm>
          <a:prstGeom prst="rect">
            <a:avLst/>
          </a:prstGeom>
          <a:solidFill>
            <a:schemeClr val="bg2">
              <a:lumMod val="50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342900" y="4895215"/>
            <a:ext cx="11514455" cy="1476375"/>
          </a:xfrm>
          <a:prstGeom prst="rect">
            <a:avLst/>
          </a:prstGeom>
          <a:noFill/>
          <a:ln w="9525">
            <a:noFill/>
          </a:ln>
        </p:spPr>
        <p:txBody>
          <a:bodyPr wrap="square">
            <a:spAutoFit/>
          </a:bodyPr>
          <a:lstStyle/>
          <a:p>
            <a:pPr indent="0" algn="l">
              <a:lnSpc>
                <a:spcPct val="150000"/>
              </a:lnSpc>
            </a:pPr>
            <a:r>
              <a:rPr 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随着时间的变化与科技的发展，欢度春节的方式也在不断发展、演变，从抢到回家的车票，到全家团聚抢红包、给长辈视频拜年、给亲朋好友网上采购礼品、和老同学连线游戏、陪家人刷剧看直播等等</a:t>
            </a:r>
            <a:r>
              <a:rPr lang="en-US" alt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都需要稳定高速的网络支持。</a:t>
            </a:r>
            <a:endParaRPr lang="zh-CN" sz="16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l">
              <a:lnSpc>
                <a:spcPct val="150000"/>
              </a:lnSpc>
            </a:pPr>
            <a:r>
              <a:rPr 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移动</a:t>
            </a:r>
            <a:r>
              <a:rPr 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全千兆</a:t>
            </a:r>
            <a:r>
              <a:rPr lang="zh-CN"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，让春节过出不同年味！</a:t>
            </a:r>
            <a:endParaRPr lang="zh-CN" altLang="en-US" sz="28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20</a:t>
            </a:fld>
            <a:endParaRPr lang="zh-CN" altLang="en-US" sz="1000" dirty="0">
              <a:solidFill>
                <a:schemeClr val="bg1">
                  <a:lumMod val="7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769735" y="1849755"/>
            <a:ext cx="5169535" cy="1014730"/>
          </a:xfrm>
          <a:prstGeom prst="rect">
            <a:avLst/>
          </a:prstGeom>
          <a:noFill/>
        </p:spPr>
        <p:txBody>
          <a:bodyPr wrap="square" rtlCol="0" anchor="t">
            <a:spAutoFit/>
          </a:bodyPr>
          <a:lstStyle/>
          <a:p>
            <a:pPr algn="l">
              <a:lnSpc>
                <a:spcPct val="150000"/>
              </a:lnSpc>
            </a:pPr>
            <a:r>
              <a:rPr lang="zh-CN"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rPr>
              <a:t>今年春节，全家用移动，尽享</a:t>
            </a:r>
            <a:r>
              <a:rPr lang="en-US" altLang="zh-CN"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rPr>
              <a:t>千兆生活</a:t>
            </a:r>
            <a:endParaRPr lang="zh-CN"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lnSpc>
                <a:spcPct val="150000"/>
              </a:lnSpc>
            </a:pPr>
            <a:r>
              <a:rPr lang="zh-CN"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rPr>
              <a:t>结合新春开门红节点，共享欢聚时光！</a:t>
            </a:r>
            <a:endParaRPr lang="zh-CN" altLang="en-US" sz="2000" b="1" dirty="0">
              <a:solidFill>
                <a:srgbClr val="3C3C3D"/>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0" name="文本框 99"/>
          <p:cNvSpPr txBox="1"/>
          <p:nvPr/>
        </p:nvSpPr>
        <p:spPr>
          <a:xfrm>
            <a:off x="6769735" y="3281045"/>
            <a:ext cx="5170170" cy="2306955"/>
          </a:xfrm>
          <a:prstGeom prst="rect">
            <a:avLst/>
          </a:prstGeom>
          <a:noFill/>
          <a:ln w="9525">
            <a:noFill/>
          </a:ln>
        </p:spPr>
        <p:txBody>
          <a:bodyPr wrap="square">
            <a:spAutoFit/>
          </a:bodyPr>
          <a:lstStyle/>
          <a:p>
            <a:pPr indent="0" algn="l">
              <a:lnSpc>
                <a:spcPct val="200000"/>
              </a:lnSpc>
            </a:pPr>
            <a:r>
              <a:rPr lang="zh-CN"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移动聚焦现代人的过年新方式，通过对春节重大节点的营销，深度捕捉现代家庭心中的智慧</a:t>
            </a:r>
            <a:r>
              <a:rPr lang="en-US" altLang="zh-CN"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新年玩法</a:t>
            </a:r>
            <a:r>
              <a:rPr lang="en-US" altLang="zh-CN"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6" name="同心圆 2"/>
          <p:cNvSpPr/>
          <p:nvPr/>
        </p:nvSpPr>
        <p:spPr>
          <a:xfrm>
            <a:off x="-1984652" y="2323940"/>
            <a:ext cx="7405267" cy="7405267"/>
          </a:xfrm>
          <a:prstGeom prst="donut">
            <a:avLst>
              <a:gd name="adj" fmla="val 17949"/>
            </a:avLst>
          </a:prstGeom>
          <a:solidFill>
            <a:srgbClr val="D0DC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sp>
        <p:nvSpPr>
          <p:cNvPr id="41" name="矩形 40"/>
          <p:cNvSpPr/>
          <p:nvPr/>
        </p:nvSpPr>
        <p:spPr>
          <a:xfrm>
            <a:off x="1115060" y="1849755"/>
            <a:ext cx="4441190" cy="4370705"/>
          </a:xfrm>
          <a:prstGeom prst="rect">
            <a:avLst/>
          </a:prstGeom>
          <a:solidFill>
            <a:srgbClr val="4472C4">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cs typeface="+mn-ea"/>
              <a:sym typeface="+mn-lt"/>
            </a:endParaRPr>
          </a:p>
        </p:txBody>
      </p:sp>
      <p:pic>
        <p:nvPicPr>
          <p:cNvPr id="6" name="图片 5"/>
          <p:cNvPicPr>
            <a:picLocks noChangeAspect="1"/>
          </p:cNvPicPr>
          <p:nvPr/>
        </p:nvPicPr>
        <p:blipFill>
          <a:blip r:embed="rId2"/>
          <a:srcRect r="67809"/>
          <a:stretch>
            <a:fillRect/>
          </a:stretch>
        </p:blipFill>
        <p:spPr>
          <a:xfrm>
            <a:off x="1451610" y="1333500"/>
            <a:ext cx="4312920" cy="4625975"/>
          </a:xfrm>
          <a:prstGeom prst="rect">
            <a:avLst/>
          </a:prstGeom>
        </p:spPr>
      </p:pic>
      <p:grpSp>
        <p:nvGrpSpPr>
          <p:cNvPr id="11" name="组合 10"/>
          <p:cNvGrpSpPr/>
          <p:nvPr/>
        </p:nvGrpSpPr>
        <p:grpSpPr>
          <a:xfrm>
            <a:off x="6145309" y="1662166"/>
            <a:ext cx="311150" cy="3945502"/>
            <a:chOff x="9678" y="2618"/>
            <a:chExt cx="490" cy="6213"/>
          </a:xfrm>
        </p:grpSpPr>
        <p:sp>
          <p:nvSpPr>
            <p:cNvPr id="9" name="椭圆 8"/>
            <p:cNvSpPr/>
            <p:nvPr/>
          </p:nvSpPr>
          <p:spPr>
            <a:xfrm>
              <a:off x="9678" y="2618"/>
              <a:ext cx="450" cy="450"/>
            </a:xfrm>
            <a:prstGeom prst="ellipse">
              <a:avLst/>
            </a:prstGeom>
            <a:solidFill>
              <a:schemeClr val="accent1">
                <a:lumMod val="60000"/>
                <a:lumOff val="40000"/>
              </a:schemeClr>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95000"/>
                    <a:lumOff val="5000"/>
                  </a:schemeClr>
                </a:solidFill>
                <a:effectLst/>
                <a:uLnTx/>
                <a:uFillTx/>
                <a:cs typeface="+mn-ea"/>
                <a:sym typeface="+mn-lt"/>
              </a:endParaRPr>
            </a:p>
          </p:txBody>
        </p:sp>
        <p:cxnSp>
          <p:nvCxnSpPr>
            <p:cNvPr id="10" name="直接连接符 9"/>
            <p:cNvCxnSpPr/>
            <p:nvPr/>
          </p:nvCxnSpPr>
          <p:spPr>
            <a:xfrm>
              <a:off x="9918" y="3293"/>
              <a:ext cx="0" cy="2122"/>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9693" y="5733"/>
              <a:ext cx="450" cy="450"/>
            </a:xfrm>
            <a:prstGeom prst="ellipse">
              <a:avLst/>
            </a:prstGeom>
            <a:solidFill>
              <a:schemeClr val="accent1">
                <a:lumMod val="60000"/>
                <a:lumOff val="40000"/>
              </a:schemeClr>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95000"/>
                    <a:lumOff val="5000"/>
                  </a:schemeClr>
                </a:solidFill>
                <a:effectLst/>
                <a:uLnTx/>
                <a:uFillTx/>
                <a:cs typeface="+mn-ea"/>
                <a:sym typeface="+mn-lt"/>
              </a:endParaRPr>
            </a:p>
          </p:txBody>
        </p:sp>
        <p:cxnSp>
          <p:nvCxnSpPr>
            <p:cNvPr id="70" name="直接连接符 69"/>
            <p:cNvCxnSpPr/>
            <p:nvPr/>
          </p:nvCxnSpPr>
          <p:spPr>
            <a:xfrm>
              <a:off x="9943" y="6360"/>
              <a:ext cx="0" cy="1858"/>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9718" y="8381"/>
              <a:ext cx="450" cy="450"/>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95000"/>
                    <a:lumOff val="5000"/>
                  </a:schemeClr>
                </a:solidFill>
                <a:effectLst/>
                <a:uLnTx/>
                <a:uFillTx/>
                <a:cs typeface="+mn-ea"/>
                <a:sym typeface="+mn-lt"/>
              </a:endParaRPr>
            </a:p>
          </p:txBody>
        </p:sp>
      </p:gr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21</a:t>
            </a:fld>
            <a:endParaRPr lang="zh-CN" altLang="en-US" sz="1000" dirty="0">
              <a:solidFill>
                <a:schemeClr val="bg1">
                  <a:lumMod val="75000"/>
                </a:schemeClr>
              </a:solidFill>
            </a:endParaRPr>
          </a:p>
        </p:txBody>
      </p:sp>
      <p:pic>
        <p:nvPicPr>
          <p:cNvPr id="3" name="图片 2"/>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635"/>
            <a:ext cx="12192000" cy="6858635"/>
          </a:xfrm>
          <a:prstGeom prst="rect">
            <a:avLst/>
          </a:prstGeom>
        </p:spPr>
      </p:pic>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22</a:t>
            </a:fld>
            <a:endParaRPr lang="zh-CN" altLang="en-US" sz="10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97610" y="29908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业务海报</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8" name="图片 7"/>
          <p:cNvPicPr>
            <a:picLocks noChangeAspect="1"/>
          </p:cNvPicPr>
          <p:nvPr/>
        </p:nvPicPr>
        <p:blipFill>
          <a:blip r:embed="rId2"/>
          <a:stretch>
            <a:fillRect/>
          </a:stretch>
        </p:blipFill>
        <p:spPr>
          <a:xfrm>
            <a:off x="727075" y="1065530"/>
            <a:ext cx="2994025" cy="5324475"/>
          </a:xfrm>
          <a:prstGeom prst="rect">
            <a:avLst/>
          </a:prstGeom>
        </p:spPr>
      </p:pic>
      <p:grpSp>
        <p:nvGrpSpPr>
          <p:cNvPr id="14" name="组合 13"/>
          <p:cNvGrpSpPr/>
          <p:nvPr/>
        </p:nvGrpSpPr>
        <p:grpSpPr>
          <a:xfrm>
            <a:off x="5572125" y="1066165"/>
            <a:ext cx="5987415" cy="5323840"/>
            <a:chOff x="8280" y="1783"/>
            <a:chExt cx="9632" cy="8564"/>
          </a:xfrm>
        </p:grpSpPr>
        <p:pic>
          <p:nvPicPr>
            <p:cNvPr id="7" name="图片 6"/>
            <p:cNvPicPr>
              <a:picLocks noChangeAspect="1"/>
            </p:cNvPicPr>
            <p:nvPr/>
          </p:nvPicPr>
          <p:blipFill>
            <a:blip r:embed="rId2"/>
            <a:stretch>
              <a:fillRect/>
            </a:stretch>
          </p:blipFill>
          <p:spPr>
            <a:xfrm>
              <a:off x="8280" y="1783"/>
              <a:ext cx="4817" cy="8565"/>
            </a:xfrm>
            <a:prstGeom prst="rect">
              <a:avLst/>
            </a:prstGeom>
          </p:spPr>
        </p:pic>
        <p:sp>
          <p:nvSpPr>
            <p:cNvPr id="11" name="矩形 10"/>
            <p:cNvSpPr/>
            <p:nvPr/>
          </p:nvSpPr>
          <p:spPr>
            <a:xfrm>
              <a:off x="13082" y="1783"/>
              <a:ext cx="4830" cy="8564"/>
            </a:xfrm>
            <a:prstGeom prst="rect">
              <a:avLst/>
            </a:prstGeom>
            <a:solidFill>
              <a:srgbClr val="FF97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96" y="5770"/>
              <a:ext cx="3177" cy="590"/>
            </a:xfrm>
            <a:prstGeom prst="rect">
              <a:avLst/>
            </a:prstGeom>
          </p:spPr>
        </p:pic>
        <p:pic>
          <p:nvPicPr>
            <p:cNvPr id="13" name="图片 12"/>
            <p:cNvPicPr>
              <a:picLocks noChangeAspect="1"/>
            </p:cNvPicPr>
            <p:nvPr/>
          </p:nvPicPr>
          <p:blipFill>
            <a:blip r:embed="rId4"/>
            <a:srcRect t="2542"/>
            <a:stretch>
              <a:fillRect/>
            </a:stretch>
          </p:blipFill>
          <p:spPr>
            <a:xfrm>
              <a:off x="14912" y="8805"/>
              <a:ext cx="1171" cy="1161"/>
            </a:xfrm>
            <a:prstGeom prst="rect">
              <a:avLst/>
            </a:prstGeom>
            <a:ln>
              <a:solidFill>
                <a:schemeClr val="bg1">
                  <a:lumMod val="85000"/>
                </a:schemeClr>
              </a:solidFill>
            </a:ln>
          </p:spPr>
        </p:pic>
      </p:gr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24</a:t>
            </a:fld>
            <a:endParaRPr lang="zh-CN" altLang="en-US" sz="1000" dirty="0">
              <a:solidFill>
                <a:schemeClr val="bg1">
                  <a:lumMod val="7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88085" y="299085"/>
            <a:ext cx="3953510" cy="491490"/>
          </a:xfrm>
          <a:prstGeom prst="rect">
            <a:avLst/>
          </a:prstGeom>
          <a:noFill/>
        </p:spPr>
        <p:txBody>
          <a:bodyPr wrap="square" rtlCol="0">
            <a:spAutoFit/>
          </a:bodyPr>
          <a:lstStyle/>
          <a:p>
            <a:r>
              <a:rPr lang="en-US" altLang="zh-CN" sz="2600" b="1" spc="300" dirty="0">
                <a:latin typeface="微软雅黑" panose="020B0503020204020204" pitchFamily="34" charset="-122"/>
                <a:ea typeface="微软雅黑" panose="020B0503020204020204" pitchFamily="34" charset="-122"/>
                <a:cs typeface="Arial" panose="020B0604020202020204" pitchFamily="34" charset="0"/>
              </a:rPr>
              <a:t>Roadmap</a:t>
            </a:r>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整体铺排</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1" name="圆角矩形 92"/>
          <p:cNvSpPr/>
          <p:nvPr/>
        </p:nvSpPr>
        <p:spPr>
          <a:xfrm>
            <a:off x="459740" y="1991360"/>
            <a:ext cx="1049655" cy="530225"/>
          </a:xfrm>
          <a:prstGeom prst="rect">
            <a:avLst/>
          </a:prstGeom>
          <a:solidFill>
            <a:srgbClr val="2094E7"/>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dirty="0">
                <a:solidFill>
                  <a:schemeClr val="bg1"/>
                </a:solidFill>
                <a:latin typeface="微软雅黑" panose="020B0503020204020204" pitchFamily="34" charset="-122"/>
                <a:ea typeface="微软雅黑" panose="020B0503020204020204" pitchFamily="34" charset="-122"/>
                <a:sym typeface="+mn-ea"/>
              </a:rPr>
              <a:t>时间节奏</a:t>
            </a:r>
          </a:p>
        </p:txBody>
      </p:sp>
      <p:sp>
        <p:nvSpPr>
          <p:cNvPr id="4" name="圆角矩形 92"/>
          <p:cNvSpPr/>
          <p:nvPr/>
        </p:nvSpPr>
        <p:spPr>
          <a:xfrm>
            <a:off x="459740" y="1440180"/>
            <a:ext cx="1049655" cy="460375"/>
          </a:xfrm>
          <a:prstGeom prst="rect">
            <a:avLst/>
          </a:prstGeom>
          <a:solidFill>
            <a:srgbClr val="2094E7"/>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000" b="1" dirty="0">
                <a:solidFill>
                  <a:schemeClr val="bg1"/>
                </a:solidFill>
                <a:latin typeface="微软雅黑" panose="020B0503020204020204" pitchFamily="34" charset="-122"/>
                <a:ea typeface="微软雅黑" panose="020B0503020204020204" pitchFamily="34" charset="-122"/>
                <a:sym typeface="+mn-ea"/>
              </a:rPr>
              <a:t>月份</a:t>
            </a:r>
          </a:p>
        </p:txBody>
      </p:sp>
      <p:sp>
        <p:nvSpPr>
          <p:cNvPr id="7" name="五边形 69"/>
          <p:cNvSpPr/>
          <p:nvPr/>
        </p:nvSpPr>
        <p:spPr>
          <a:xfrm>
            <a:off x="1630045" y="1440180"/>
            <a:ext cx="2796540" cy="460375"/>
          </a:xfrm>
          <a:prstGeom prst="rect">
            <a:avLst/>
          </a:prstGeom>
          <a:solidFill>
            <a:srgbClr val="59595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12</a:t>
            </a:r>
            <a:r>
              <a:rPr lang="zh-CN" altLang="en-US" sz="1200" b="1" dirty="0">
                <a:solidFill>
                  <a:schemeClr val="bg1"/>
                </a:solidFill>
                <a:latin typeface="微软雅黑" panose="020B0503020204020204" pitchFamily="34" charset="-122"/>
                <a:ea typeface="微软雅黑" panose="020B0503020204020204" pitchFamily="34" charset="-122"/>
                <a:sym typeface="+mn-ea"/>
              </a:rPr>
              <a:t>月</a:t>
            </a:r>
          </a:p>
        </p:txBody>
      </p:sp>
      <p:sp>
        <p:nvSpPr>
          <p:cNvPr id="9" name="五边形 69"/>
          <p:cNvSpPr/>
          <p:nvPr/>
        </p:nvSpPr>
        <p:spPr>
          <a:xfrm>
            <a:off x="4498975" y="1440180"/>
            <a:ext cx="3559175" cy="460375"/>
          </a:xfrm>
          <a:prstGeom prst="rect">
            <a:avLst/>
          </a:prstGeom>
          <a:solidFill>
            <a:srgbClr val="59595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1</a:t>
            </a:r>
            <a:r>
              <a:rPr lang="zh-CN" altLang="en-US" sz="1200" b="1" dirty="0">
                <a:solidFill>
                  <a:schemeClr val="bg1"/>
                </a:solidFill>
                <a:latin typeface="微软雅黑" panose="020B0503020204020204" pitchFamily="34" charset="-122"/>
                <a:ea typeface="微软雅黑" panose="020B0503020204020204" pitchFamily="34" charset="-122"/>
                <a:sym typeface="+mn-ea"/>
              </a:rPr>
              <a:t>月</a:t>
            </a:r>
          </a:p>
        </p:txBody>
      </p:sp>
      <p:sp>
        <p:nvSpPr>
          <p:cNvPr id="10" name="五边形 69"/>
          <p:cNvSpPr/>
          <p:nvPr/>
        </p:nvSpPr>
        <p:spPr>
          <a:xfrm>
            <a:off x="8132445" y="1440180"/>
            <a:ext cx="3413760" cy="460375"/>
          </a:xfrm>
          <a:prstGeom prst="rect">
            <a:avLst/>
          </a:prstGeom>
          <a:solidFill>
            <a:srgbClr val="59595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solidFill>
                <a:latin typeface="微软雅黑" panose="020B0503020204020204" pitchFamily="34" charset="-122"/>
                <a:ea typeface="微软雅黑" panose="020B0503020204020204" pitchFamily="34" charset="-122"/>
                <a:sym typeface="+mn-ea"/>
              </a:rPr>
              <a:t>2</a:t>
            </a:r>
            <a:r>
              <a:rPr lang="zh-CN" altLang="en-US" sz="1200" b="1" dirty="0">
                <a:solidFill>
                  <a:schemeClr val="bg1"/>
                </a:solidFill>
                <a:latin typeface="微软雅黑" panose="020B0503020204020204" pitchFamily="34" charset="-122"/>
                <a:ea typeface="微软雅黑" panose="020B0503020204020204" pitchFamily="34" charset="-122"/>
                <a:sym typeface="+mn-ea"/>
              </a:rPr>
              <a:t>月</a:t>
            </a:r>
          </a:p>
        </p:txBody>
      </p:sp>
      <p:sp>
        <p:nvSpPr>
          <p:cNvPr id="30" name="圆角矩形 75"/>
          <p:cNvSpPr/>
          <p:nvPr/>
        </p:nvSpPr>
        <p:spPr>
          <a:xfrm>
            <a:off x="1265555" y="2613025"/>
            <a:ext cx="1301750" cy="668655"/>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线上</a:t>
            </a:r>
            <a:r>
              <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H5</a:t>
            </a: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有奖互动</a:t>
            </a:r>
          </a:p>
        </p:txBody>
      </p:sp>
      <p:sp>
        <p:nvSpPr>
          <p:cNvPr id="31" name="圆角矩形 75"/>
          <p:cNvSpPr/>
          <p:nvPr/>
        </p:nvSpPr>
        <p:spPr>
          <a:xfrm>
            <a:off x="2621280" y="2613025"/>
            <a:ext cx="1779270" cy="3066415"/>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l">
              <a:lnSpc>
                <a:spcPct val="120000"/>
              </a:lnSpc>
              <a:buFont typeface="Wingdings" panose="05000000000000000000" charset="0"/>
              <a:buChar char="l"/>
            </a:pPr>
            <a:r>
              <a:rPr lang="zh-CN" altLang="en-US" sz="900" b="1" dirty="0">
                <a:solidFill>
                  <a:schemeClr val="tx1">
                    <a:lumMod val="75000"/>
                    <a:lumOff val="25000"/>
                  </a:schemeClr>
                </a:solidFill>
                <a:latin typeface="Arial" panose="020B0604020202020204" pitchFamily="34" charset="0"/>
                <a:ea typeface="微软雅黑" panose="020B0503020204020204" pitchFamily="34" charset="-122"/>
                <a:sym typeface="+mn-ea"/>
              </a:rPr>
              <a:t>开屏广告</a:t>
            </a: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投放</a:t>
            </a:r>
          </a:p>
          <a:p>
            <a:pPr marL="171450" indent="-171450" algn="l">
              <a:lnSpc>
                <a:spcPct val="120000"/>
              </a:lnSpc>
              <a:buFont typeface="Wingdings" panose="05000000000000000000" charset="0"/>
              <a:buChar char="l"/>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社群投放</a:t>
            </a:r>
            <a:endPar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marL="171450" indent="-171450" algn="l">
              <a:lnSpc>
                <a:spcPct val="120000"/>
              </a:lnSpc>
              <a:buFont typeface="Wingdings" panose="05000000000000000000" charset="0"/>
              <a:buChar char="l"/>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各类厅店（专营店、营业厅、合作厅）整体包装、物料更新、氛围布置</a:t>
            </a:r>
          </a:p>
          <a:p>
            <a:pPr marL="171450" indent="-171450" algn="l">
              <a:lnSpc>
                <a:spcPct val="120000"/>
              </a:lnSpc>
              <a:buFont typeface="Wingdings" panose="05000000000000000000" charset="0"/>
              <a:buChar char="l"/>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线下媒体渠道投放</a:t>
            </a:r>
          </a:p>
        </p:txBody>
      </p:sp>
      <p:sp>
        <p:nvSpPr>
          <p:cNvPr id="32" name="圆角矩形 75"/>
          <p:cNvSpPr/>
          <p:nvPr/>
        </p:nvSpPr>
        <p:spPr>
          <a:xfrm>
            <a:off x="1265555" y="4264660"/>
            <a:ext cx="1301750" cy="1412875"/>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线下门店包装准备</a:t>
            </a:r>
          </a:p>
        </p:txBody>
      </p:sp>
      <p:sp>
        <p:nvSpPr>
          <p:cNvPr id="37" name="圆角矩形 75"/>
          <p:cNvSpPr/>
          <p:nvPr/>
        </p:nvSpPr>
        <p:spPr>
          <a:xfrm>
            <a:off x="5305425" y="4265295"/>
            <a:ext cx="4422140" cy="141224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30000"/>
              </a:lnSpc>
              <a:buFont typeface="Arial" panose="020B0604020202020204" pitchFamily="34" charset="0"/>
              <a:buNone/>
            </a:pPr>
            <a:r>
              <a:rPr lang="zh-CN" sz="900" b="1" noProof="0" dirty="0">
                <a:ln>
                  <a:noFill/>
                </a:ln>
                <a:solidFill>
                  <a:srgbClr val="C00000"/>
                </a:solidFill>
                <a:effectLst/>
                <a:uLnTx/>
                <a:uFillTx/>
                <a:latin typeface="等线" panose="02010600030101010101" charset="-122"/>
                <a:ea typeface="微软雅黑" panose="020B0503020204020204" pitchFamily="34" charset="-122"/>
                <a:cs typeface="Times New Roman" panose="02020603050405020304" pitchFamily="18" charset="0"/>
                <a:sym typeface="+mn-ea"/>
              </a:rPr>
              <a:t>线下提升门店进店率及业务转化率</a:t>
            </a:r>
            <a:endParaRPr lang="zh-CN" altLang="en-US" sz="900" b="1" dirty="0">
              <a:solidFill>
                <a:srgbClr val="C00000"/>
              </a:solidFill>
              <a:latin typeface="微软雅黑" panose="020B0503020204020204" pitchFamily="34" charset="-122"/>
              <a:ea typeface="微软雅黑" panose="020B0503020204020204" pitchFamily="34" charset="-122"/>
              <a:sym typeface="+mn-ea"/>
            </a:endParaRPr>
          </a:p>
          <a:p>
            <a:pPr marL="171450" indent="-171450" algn="ctr">
              <a:lnSpc>
                <a:spcPct val="130000"/>
              </a:lnSpc>
              <a:buFont typeface="Arial" panose="020B0604020202020204" pitchFamily="34" charset="0"/>
              <a:buChar cha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厅店节日活动引流</a:t>
            </a:r>
          </a:p>
          <a:p>
            <a:pPr marL="171450" indent="-171450" algn="ctr">
              <a:lnSpc>
                <a:spcPct val="130000"/>
              </a:lnSpc>
              <a:buFont typeface="Arial" panose="020B0604020202020204" pitchFamily="34" charset="0"/>
              <a:buChar cha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线下渠道推广铺开：</a:t>
            </a:r>
          </a:p>
          <a:p>
            <a:pPr indent="0" algn="ctr">
              <a:lnSpc>
                <a:spcPct val="130000"/>
              </a:lnSpc>
              <a:buFont typeface="Arial" panose="020B0604020202020204" pitchFamily="34" charset="0"/>
              <a:buNone/>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前期：厅店、社区、卖场为主</a:t>
            </a:r>
          </a:p>
          <a:p>
            <a:pPr indent="0" algn="ctr">
              <a:lnSpc>
                <a:spcPct val="130000"/>
              </a:lnSpc>
              <a:buFont typeface="Arial" panose="020B0604020202020204" pitchFamily="34" charset="0"/>
              <a:buNone/>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中期：加入写字楼、商圈</a:t>
            </a:r>
          </a:p>
          <a:p>
            <a:pPr indent="0" algn="ctr">
              <a:lnSpc>
                <a:spcPct val="130000"/>
              </a:lnSpc>
              <a:buFont typeface="Arial" panose="020B0604020202020204" pitchFamily="34" charset="0"/>
              <a:buNone/>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后期：城区、乡镇、村组</a:t>
            </a:r>
          </a:p>
        </p:txBody>
      </p:sp>
      <p:sp>
        <p:nvSpPr>
          <p:cNvPr id="41" name="圆角矩形 75"/>
          <p:cNvSpPr/>
          <p:nvPr/>
        </p:nvSpPr>
        <p:spPr>
          <a:xfrm>
            <a:off x="9767570" y="4730115"/>
            <a:ext cx="1778635" cy="92964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线下媒体发布</a:t>
            </a:r>
          </a:p>
        </p:txBody>
      </p:sp>
      <p:sp>
        <p:nvSpPr>
          <p:cNvPr id="5" name="圆角矩形 75"/>
          <p:cNvSpPr/>
          <p:nvPr/>
        </p:nvSpPr>
        <p:spPr>
          <a:xfrm>
            <a:off x="9768205" y="3378200"/>
            <a:ext cx="1778635" cy="124714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线上媒体发布</a:t>
            </a:r>
          </a:p>
        </p:txBody>
      </p:sp>
      <p:sp>
        <p:nvSpPr>
          <p:cNvPr id="47" name="矩形 46"/>
          <p:cNvSpPr/>
          <p:nvPr/>
        </p:nvSpPr>
        <p:spPr>
          <a:xfrm>
            <a:off x="1620520" y="2032000"/>
            <a:ext cx="64452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rPr>
              <a:t>第一周</a:t>
            </a:r>
          </a:p>
        </p:txBody>
      </p:sp>
      <p:sp>
        <p:nvSpPr>
          <p:cNvPr id="48" name="矩形 47"/>
          <p:cNvSpPr/>
          <p:nvPr/>
        </p:nvSpPr>
        <p:spPr>
          <a:xfrm>
            <a:off x="2367915" y="2032000"/>
            <a:ext cx="64452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第二周</a:t>
            </a:r>
            <a:endParaRPr lang="zh-CN" altLang="en-US" sz="1000" b="1">
              <a:solidFill>
                <a:schemeClr val="tx1"/>
              </a:solidFill>
            </a:endParaRPr>
          </a:p>
        </p:txBody>
      </p:sp>
      <p:sp>
        <p:nvSpPr>
          <p:cNvPr id="49" name="矩形 48"/>
          <p:cNvSpPr/>
          <p:nvPr/>
        </p:nvSpPr>
        <p:spPr>
          <a:xfrm>
            <a:off x="3115310" y="2032000"/>
            <a:ext cx="64452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第三周</a:t>
            </a:r>
            <a:endParaRPr lang="zh-CN" altLang="en-US" sz="1000" b="1">
              <a:solidFill>
                <a:schemeClr val="tx1"/>
              </a:solidFill>
            </a:endParaRPr>
          </a:p>
        </p:txBody>
      </p:sp>
      <p:sp>
        <p:nvSpPr>
          <p:cNvPr id="50" name="矩形 49"/>
          <p:cNvSpPr/>
          <p:nvPr/>
        </p:nvSpPr>
        <p:spPr>
          <a:xfrm>
            <a:off x="3862705" y="2032000"/>
            <a:ext cx="64452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sym typeface="+mn-ea"/>
              </a:rPr>
              <a:t>第四周</a:t>
            </a:r>
          </a:p>
        </p:txBody>
      </p:sp>
      <p:sp>
        <p:nvSpPr>
          <p:cNvPr id="67" name="矩形 66"/>
          <p:cNvSpPr/>
          <p:nvPr/>
        </p:nvSpPr>
        <p:spPr>
          <a:xfrm>
            <a:off x="4610100" y="2032000"/>
            <a:ext cx="80581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rPr>
              <a:t>第一周</a:t>
            </a:r>
          </a:p>
        </p:txBody>
      </p:sp>
      <p:sp>
        <p:nvSpPr>
          <p:cNvPr id="68" name="矩形 67"/>
          <p:cNvSpPr/>
          <p:nvPr/>
        </p:nvSpPr>
        <p:spPr>
          <a:xfrm>
            <a:off x="5518785" y="2032000"/>
            <a:ext cx="80581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第二周</a:t>
            </a:r>
            <a:endParaRPr lang="zh-CN" altLang="en-US" sz="1000" b="1">
              <a:solidFill>
                <a:schemeClr val="tx1"/>
              </a:solidFill>
            </a:endParaRPr>
          </a:p>
        </p:txBody>
      </p:sp>
      <p:sp>
        <p:nvSpPr>
          <p:cNvPr id="69" name="矩形 68"/>
          <p:cNvSpPr/>
          <p:nvPr/>
        </p:nvSpPr>
        <p:spPr>
          <a:xfrm>
            <a:off x="6427470" y="2032000"/>
            <a:ext cx="80581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第三周</a:t>
            </a:r>
            <a:endParaRPr lang="zh-CN" altLang="en-US" sz="1000" b="1">
              <a:solidFill>
                <a:schemeClr val="tx1"/>
              </a:solidFill>
            </a:endParaRPr>
          </a:p>
        </p:txBody>
      </p:sp>
      <p:sp>
        <p:nvSpPr>
          <p:cNvPr id="70" name="矩形 69"/>
          <p:cNvSpPr/>
          <p:nvPr/>
        </p:nvSpPr>
        <p:spPr>
          <a:xfrm>
            <a:off x="7336155" y="2032000"/>
            <a:ext cx="80581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sym typeface="+mn-ea"/>
              </a:rPr>
              <a:t>第四周</a:t>
            </a:r>
          </a:p>
        </p:txBody>
      </p:sp>
      <p:sp>
        <p:nvSpPr>
          <p:cNvPr id="71" name="矩形 70"/>
          <p:cNvSpPr/>
          <p:nvPr/>
        </p:nvSpPr>
        <p:spPr>
          <a:xfrm>
            <a:off x="8244840" y="2032000"/>
            <a:ext cx="74866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rPr>
              <a:t>第一周</a:t>
            </a:r>
          </a:p>
        </p:txBody>
      </p:sp>
      <p:sp>
        <p:nvSpPr>
          <p:cNvPr id="72" name="矩形 71"/>
          <p:cNvSpPr/>
          <p:nvPr/>
        </p:nvSpPr>
        <p:spPr>
          <a:xfrm>
            <a:off x="9096375" y="2032000"/>
            <a:ext cx="74866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第二周</a:t>
            </a:r>
            <a:endParaRPr lang="zh-CN" altLang="en-US" sz="1000" b="1">
              <a:solidFill>
                <a:schemeClr val="tx1"/>
              </a:solidFill>
            </a:endParaRPr>
          </a:p>
        </p:txBody>
      </p:sp>
      <p:sp>
        <p:nvSpPr>
          <p:cNvPr id="73" name="矩形 72"/>
          <p:cNvSpPr/>
          <p:nvPr/>
        </p:nvSpPr>
        <p:spPr>
          <a:xfrm>
            <a:off x="9947910" y="2032000"/>
            <a:ext cx="74866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1000" b="1">
                <a:solidFill>
                  <a:schemeClr val="tx1"/>
                </a:solidFill>
                <a:sym typeface="+mn-ea"/>
              </a:rPr>
              <a:t>第三周</a:t>
            </a:r>
            <a:endParaRPr lang="zh-CN" altLang="en-US" sz="1000" b="1">
              <a:solidFill>
                <a:schemeClr val="tx1"/>
              </a:solidFill>
            </a:endParaRPr>
          </a:p>
        </p:txBody>
      </p:sp>
      <p:sp>
        <p:nvSpPr>
          <p:cNvPr id="74" name="矩形 73"/>
          <p:cNvSpPr/>
          <p:nvPr/>
        </p:nvSpPr>
        <p:spPr>
          <a:xfrm>
            <a:off x="10799445" y="2032000"/>
            <a:ext cx="748665" cy="472440"/>
          </a:xfrm>
          <a:prstGeom prst="rect">
            <a:avLst/>
          </a:prstGeom>
          <a:solidFill>
            <a:srgbClr val="679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00" b="1">
                <a:solidFill>
                  <a:schemeClr val="tx1"/>
                </a:solidFill>
                <a:sym typeface="+mn-ea"/>
              </a:rPr>
              <a:t>第四周</a:t>
            </a:r>
          </a:p>
        </p:txBody>
      </p:sp>
      <p:sp>
        <p:nvSpPr>
          <p:cNvPr id="80" name="圆角矩形 75"/>
          <p:cNvSpPr/>
          <p:nvPr/>
        </p:nvSpPr>
        <p:spPr>
          <a:xfrm>
            <a:off x="5305425" y="3378200"/>
            <a:ext cx="4427220" cy="800735"/>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30000"/>
              </a:lnSpc>
              <a:buFont typeface="Arial" panose="020B0604020202020204" pitchFamily="34" charset="0"/>
              <a:buNone/>
            </a:pPr>
            <a:r>
              <a:rPr lang="zh-CN" altLang="en-US" sz="900" b="1" dirty="0">
                <a:solidFill>
                  <a:srgbClr val="C00000"/>
                </a:solidFill>
                <a:latin typeface="微软雅黑" panose="020B0503020204020204" pitchFamily="34" charset="-122"/>
                <a:ea typeface="微软雅黑" panose="020B0503020204020204" pitchFamily="34" charset="-122"/>
                <a:sym typeface="+mn-ea"/>
              </a:rPr>
              <a:t>线上促使用户裂变，产生</a:t>
            </a:r>
            <a:r>
              <a:rPr lang="en-US" altLang="zh-CN" sz="900" b="1" dirty="0">
                <a:solidFill>
                  <a:srgbClr val="C00000"/>
                </a:solidFill>
                <a:latin typeface="微软雅黑" panose="020B0503020204020204" pitchFamily="34" charset="-122"/>
                <a:ea typeface="微软雅黑" panose="020B0503020204020204" pitchFamily="34" charset="-122"/>
                <a:sym typeface="+mn-ea"/>
              </a:rPr>
              <a:t>5G</a:t>
            </a:r>
            <a:r>
              <a:rPr lang="zh-CN" altLang="en-US" sz="900" b="1" dirty="0">
                <a:solidFill>
                  <a:srgbClr val="C00000"/>
                </a:solidFill>
                <a:latin typeface="微软雅黑" panose="020B0503020204020204" pitchFamily="34" charset="-122"/>
                <a:ea typeface="微软雅黑" panose="020B0503020204020204" pitchFamily="34" charset="-122"/>
                <a:sym typeface="+mn-ea"/>
              </a:rPr>
              <a:t>转化</a:t>
            </a:r>
            <a:endParaRPr lang="en-US" altLang="zh-CN" sz="900" b="1" dirty="0">
              <a:solidFill>
                <a:srgbClr val="C00000"/>
              </a:solidFill>
              <a:latin typeface="微软雅黑" panose="020B0503020204020204" pitchFamily="34" charset="-122"/>
              <a:ea typeface="微软雅黑" panose="020B0503020204020204" pitchFamily="34" charset="-122"/>
              <a:sym typeface="+mn-ea"/>
            </a:endParaRPr>
          </a:p>
          <a:p>
            <a:pPr marL="171450" indent="-171450" algn="ctr">
              <a:lnSpc>
                <a:spcPct val="130000"/>
              </a:lnSpc>
              <a:buFont typeface="Arial" panose="020B0604020202020204" pitchFamily="34" charset="0"/>
              <a:buChar cha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线上主题活动开启，为线下门厅引流</a:t>
            </a:r>
          </a:p>
          <a:p>
            <a:pPr marL="171450" indent="-171450" algn="ctr">
              <a:lnSpc>
                <a:spcPct val="130000"/>
              </a:lnSpc>
              <a:buFont typeface="Arial" panose="020B0604020202020204" pitchFamily="34" charset="0"/>
              <a:buChar char="•"/>
            </a:pP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社群矩阵投放</a:t>
            </a:r>
          </a:p>
        </p:txBody>
      </p:sp>
      <p:sp>
        <p:nvSpPr>
          <p:cNvPr id="11" name="圆角矩形 92"/>
          <p:cNvSpPr/>
          <p:nvPr/>
        </p:nvSpPr>
        <p:spPr>
          <a:xfrm>
            <a:off x="459740" y="2578735"/>
            <a:ext cx="654685" cy="1531620"/>
          </a:xfrm>
          <a:prstGeom prst="rect">
            <a:avLst/>
          </a:prstGeom>
          <a:solidFill>
            <a:schemeClr val="accent5">
              <a:lumMod val="75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r>
              <a:rPr lang="zh-CN" altLang="en-US" sz="1335" b="1" dirty="0">
                <a:solidFill>
                  <a:prstClr val="white"/>
                </a:solidFill>
                <a:latin typeface="微软雅黑" panose="020B0503020204020204" pitchFamily="34" charset="-122"/>
                <a:ea typeface="微软雅黑" panose="020B0503020204020204" pitchFamily="34" charset="-122"/>
                <a:sym typeface="+mn-ea"/>
              </a:rPr>
              <a:t>线上传播规划</a:t>
            </a:r>
          </a:p>
        </p:txBody>
      </p:sp>
      <p:sp>
        <p:nvSpPr>
          <p:cNvPr id="29" name="圆角矩形 92"/>
          <p:cNvSpPr/>
          <p:nvPr/>
        </p:nvSpPr>
        <p:spPr>
          <a:xfrm>
            <a:off x="459740" y="4264660"/>
            <a:ext cx="654685" cy="1399540"/>
          </a:xfrm>
          <a:prstGeom prst="rect">
            <a:avLst/>
          </a:prstGeom>
          <a:solidFill>
            <a:schemeClr val="accent5">
              <a:lumMod val="75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r>
              <a:rPr lang="zh-CN" altLang="en-US" sz="1335" b="1" dirty="0">
                <a:solidFill>
                  <a:prstClr val="white"/>
                </a:solidFill>
                <a:latin typeface="微软雅黑" panose="020B0503020204020204" pitchFamily="34" charset="-122"/>
                <a:ea typeface="微软雅黑" panose="020B0503020204020204" pitchFamily="34" charset="-122"/>
                <a:sym typeface="+mn-ea"/>
              </a:rPr>
              <a:t>线下传播规划</a:t>
            </a:r>
          </a:p>
        </p:txBody>
      </p:sp>
      <p:sp>
        <p:nvSpPr>
          <p:cNvPr id="36" name="圆角矩形 75"/>
          <p:cNvSpPr/>
          <p:nvPr/>
        </p:nvSpPr>
        <p:spPr>
          <a:xfrm>
            <a:off x="4498975" y="2612390"/>
            <a:ext cx="2656205" cy="64262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lnSpc>
                <a:spcPct val="120000"/>
              </a:lnSpc>
              <a:buClrTx/>
              <a:buSzTx/>
              <a:buFontTx/>
            </a:pPr>
            <a:r>
              <a:rPr lang="zh-CN" altLang="en-US" sz="900" b="1" dirty="0">
                <a:solidFill>
                  <a:schemeClr val="tx1">
                    <a:lumMod val="75000"/>
                    <a:lumOff val="25000"/>
                  </a:schemeClr>
                </a:solidFill>
                <a:latin typeface="Arial" panose="020B0604020202020204" pitchFamily="34" charset="0"/>
                <a:ea typeface="微软雅黑" panose="020B0503020204020204" pitchFamily="34" charset="-122"/>
                <a:sym typeface="+mn-ea"/>
              </a:rPr>
              <a:t>5G新春生活vlog</a:t>
            </a:r>
          </a:p>
        </p:txBody>
      </p:sp>
      <p:sp>
        <p:nvSpPr>
          <p:cNvPr id="13" name="圆角矩形 93"/>
          <p:cNvSpPr/>
          <p:nvPr/>
        </p:nvSpPr>
        <p:spPr>
          <a:xfrm>
            <a:off x="452755" y="5723890"/>
            <a:ext cx="654685" cy="686435"/>
          </a:xfrm>
          <a:prstGeom prst="rect">
            <a:avLst/>
          </a:prstGeom>
          <a:solidFill>
            <a:schemeClr val="accent5">
              <a:lumMod val="75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r>
              <a:rPr lang="zh-CN" altLang="en-US" sz="1335" b="1" dirty="0">
                <a:solidFill>
                  <a:prstClr val="white"/>
                </a:solidFill>
                <a:latin typeface="微软雅黑" panose="020B0503020204020204" pitchFamily="34" charset="-122"/>
                <a:ea typeface="微软雅黑" panose="020B0503020204020204" pitchFamily="34" charset="-122"/>
                <a:sym typeface="+mn-ea"/>
              </a:rPr>
              <a:t>传播渠道</a:t>
            </a:r>
          </a:p>
        </p:txBody>
      </p:sp>
      <p:sp>
        <p:nvSpPr>
          <p:cNvPr id="51" name="圆角矩形 76"/>
          <p:cNvSpPr/>
          <p:nvPr/>
        </p:nvSpPr>
        <p:spPr>
          <a:xfrm>
            <a:off x="1285240" y="5753735"/>
            <a:ext cx="10350500" cy="657225"/>
          </a:xfrm>
          <a:prstGeom prst="roundRect">
            <a:avLst/>
          </a:prstGeom>
          <a:solidFill>
            <a:srgbClr val="EAC155">
              <a:alpha val="83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线上：移动自有媒体、（节前）校园媒体、微信公众号、朋友圈、今日头条、网媒、开屏广告</a:t>
            </a:r>
          </a:p>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线下：商圈</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LED</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大屏、社区道闸、社区电梯广告、公交车身、地铁车厢、高铁竖屏、高速大牌、高炮、出租车</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LED</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屏、校园围挡</a:t>
            </a:r>
          </a:p>
        </p:txBody>
      </p:sp>
      <p:sp>
        <p:nvSpPr>
          <p:cNvPr id="6" name="圆角矩形 75"/>
          <p:cNvSpPr/>
          <p:nvPr/>
        </p:nvSpPr>
        <p:spPr>
          <a:xfrm>
            <a:off x="4498975" y="3362960"/>
            <a:ext cx="707390" cy="229743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30000"/>
              </a:lnSpc>
              <a:buFont typeface="Arial" panose="020B0604020202020204" pitchFamily="34" charset="0"/>
              <a:buNone/>
            </a:pPr>
            <a:r>
              <a:rPr lang="en-US" altLang="zh-CN"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5G</a:t>
            </a:r>
            <a:r>
              <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主题直播间</a:t>
            </a:r>
          </a:p>
          <a:p>
            <a:pPr indent="0" algn="ctr">
              <a:lnSpc>
                <a:spcPct val="130000"/>
              </a:lnSpc>
              <a:buFont typeface="Arial" panose="020B0604020202020204" pitchFamily="34" charset="0"/>
              <a:buNone/>
            </a:pPr>
            <a:endParaRPr lang="zh-CN" altLang="en-US" sz="900"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8" name="圆角矩形 75"/>
          <p:cNvSpPr/>
          <p:nvPr/>
        </p:nvSpPr>
        <p:spPr>
          <a:xfrm>
            <a:off x="450215" y="924560"/>
            <a:ext cx="11095990" cy="424815"/>
          </a:xfrm>
          <a:prstGeom prst="roundRect">
            <a:avLst/>
          </a:prstGeom>
          <a:solidFill>
            <a:srgbClr val="008AD6"/>
          </a:solidFill>
          <a:ln w="12700">
            <a:solidFill>
              <a:srgbClr val="2E48A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00"/>
            <a:r>
              <a:rPr lang="zh-CN" altLang="en-US" sz="1200" b="1" dirty="0">
                <a:solidFill>
                  <a:schemeClr val="bg1"/>
                </a:solidFill>
                <a:latin typeface="微软雅黑" panose="020B0503020204020204" pitchFamily="34" charset="-122"/>
                <a:ea typeface="微软雅黑" panose="020B0503020204020204" pitchFamily="34" charset="-122"/>
                <a:sym typeface="+mn-ea"/>
              </a:rPr>
              <a:t>主题：</a:t>
            </a:r>
            <a:r>
              <a:rPr lang="en-US" altLang="zh-CN" sz="1400" b="1" dirty="0">
                <a:solidFill>
                  <a:schemeClr val="bg1"/>
                </a:solidFill>
                <a:latin typeface="微软雅黑" panose="020B0503020204020204" pitchFamily="34" charset="-122"/>
                <a:ea typeface="微软雅黑" panose="020B0503020204020204" pitchFamily="34" charset="-122"/>
                <a:sym typeface="+mn-ea"/>
              </a:rPr>
              <a:t>5G</a:t>
            </a:r>
            <a:r>
              <a:rPr lang="zh-CN" altLang="en-US" sz="1400" b="1" dirty="0">
                <a:solidFill>
                  <a:schemeClr val="bg1"/>
                </a:solidFill>
                <a:latin typeface="微软雅黑" panose="020B0503020204020204" pitchFamily="34" charset="-122"/>
                <a:ea typeface="微软雅黑" panose="020B0503020204020204" pitchFamily="34" charset="-122"/>
                <a:sym typeface="+mn-ea"/>
              </a:rPr>
              <a:t>生活新体验，新春智享全千兆</a:t>
            </a:r>
          </a:p>
        </p:txBody>
      </p:sp>
      <p:sp>
        <p:nvSpPr>
          <p:cNvPr id="12" name="圆角矩形 75"/>
          <p:cNvSpPr/>
          <p:nvPr/>
        </p:nvSpPr>
        <p:spPr>
          <a:xfrm>
            <a:off x="1265555" y="3438525"/>
            <a:ext cx="1301750" cy="668655"/>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9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微博话题发酵</a:t>
            </a:r>
          </a:p>
        </p:txBody>
      </p:sp>
      <p:sp>
        <p:nvSpPr>
          <p:cNvPr id="14" name="圆角矩形 75"/>
          <p:cNvSpPr/>
          <p:nvPr/>
        </p:nvSpPr>
        <p:spPr>
          <a:xfrm>
            <a:off x="7253605" y="2586990"/>
            <a:ext cx="4265930" cy="642620"/>
          </a:xfrm>
          <a:prstGeom prst="roundRect">
            <a:avLst/>
          </a:prstGeom>
          <a:noFill/>
          <a:ln w="12700">
            <a:solidFill>
              <a:srgbClr val="2E48A2"/>
            </a:solidFill>
            <a:prstDash val="dash"/>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lnSpc>
                <a:spcPct val="120000"/>
              </a:lnSpc>
              <a:buClrTx/>
              <a:buSzTx/>
              <a:buFontTx/>
            </a:pPr>
            <a:r>
              <a:rPr lang="zh-CN" altLang="en-US" sz="900" b="1" dirty="0">
                <a:solidFill>
                  <a:schemeClr val="tx1">
                    <a:lumMod val="75000"/>
                    <a:lumOff val="25000"/>
                  </a:schemeClr>
                </a:solidFill>
                <a:latin typeface="Arial" panose="020B0604020202020204" pitchFamily="34" charset="0"/>
                <a:ea typeface="微软雅黑" panose="020B0503020204020204" pitchFamily="34" charset="-122"/>
                <a:sym typeface="+mn-ea"/>
              </a:rPr>
              <a:t>新年</a:t>
            </a:r>
            <a:r>
              <a:rPr lang="en-US" altLang="zh-CN" sz="900" b="1" dirty="0">
                <a:solidFill>
                  <a:schemeClr val="tx1">
                    <a:lumMod val="75000"/>
                    <a:lumOff val="25000"/>
                  </a:schemeClr>
                </a:solidFill>
                <a:latin typeface="Arial" panose="020B0604020202020204" pitchFamily="34" charset="0"/>
                <a:ea typeface="微软雅黑" panose="020B0503020204020204" pitchFamily="34" charset="-122"/>
                <a:sym typeface="+mn-ea"/>
              </a:rPr>
              <a:t>5G</a:t>
            </a:r>
            <a:r>
              <a:rPr lang="zh-CN" altLang="en-US" sz="900" b="1" dirty="0">
                <a:solidFill>
                  <a:schemeClr val="tx1">
                    <a:lumMod val="75000"/>
                    <a:lumOff val="25000"/>
                  </a:schemeClr>
                </a:solidFill>
                <a:latin typeface="Arial" panose="020B0604020202020204" pitchFamily="34" charset="0"/>
                <a:ea typeface="微软雅黑" panose="020B0503020204020204" pitchFamily="34" charset="-122"/>
                <a:sym typeface="+mn-ea"/>
              </a:rPr>
              <a:t>，抢红包快人一步</a:t>
            </a:r>
            <a:r>
              <a:rPr lang="en-US" altLang="zh-CN" sz="900" b="1" dirty="0">
                <a:solidFill>
                  <a:schemeClr val="tx1">
                    <a:lumMod val="75000"/>
                    <a:lumOff val="25000"/>
                  </a:schemeClr>
                </a:solidFill>
                <a:latin typeface="Arial" panose="020B0604020202020204" pitchFamily="34" charset="0"/>
                <a:ea typeface="微软雅黑" panose="020B0503020204020204" pitchFamily="34" charset="-122"/>
                <a:sym typeface="+mn-ea"/>
              </a:rPr>
              <a:t>H5</a:t>
            </a:r>
            <a:r>
              <a:rPr lang="zh-CN" altLang="en-US" sz="900" b="1" dirty="0">
                <a:solidFill>
                  <a:schemeClr val="tx1">
                    <a:lumMod val="75000"/>
                    <a:lumOff val="25000"/>
                  </a:schemeClr>
                </a:solidFill>
                <a:latin typeface="Arial" panose="020B0604020202020204" pitchFamily="34" charset="0"/>
                <a:ea typeface="微软雅黑" panose="020B0503020204020204" pitchFamily="34" charset="-122"/>
                <a:sym typeface="+mn-ea"/>
              </a:rPr>
              <a:t>场景</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25</a:t>
            </a:fld>
            <a:endParaRPr lang="zh-CN" altLang="en-US" sz="1000" dirty="0">
              <a:solidFill>
                <a:schemeClr val="bg1">
                  <a:lumMod val="75000"/>
                </a:schemeClr>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0" y="4398721"/>
            <a:ext cx="12192000" cy="2459279"/>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 name="Freeform 6"/>
          <p:cNvSpPr/>
          <p:nvPr/>
        </p:nvSpPr>
        <p:spPr bwMode="auto">
          <a:xfrm>
            <a:off x="0" y="4722573"/>
            <a:ext cx="12192000" cy="2135427"/>
          </a:xfrm>
          <a:custGeom>
            <a:avLst/>
            <a:gdLst>
              <a:gd name="T0" fmla="*/ 0 w 1082"/>
              <a:gd name="T1" fmla="*/ 16 h 260"/>
              <a:gd name="T2" fmla="*/ 56 w 1082"/>
              <a:gd name="T3" fmla="*/ 34 h 260"/>
              <a:gd name="T4" fmla="*/ 216 w 1082"/>
              <a:gd name="T5" fmla="*/ 115 h 260"/>
              <a:gd name="T6" fmla="*/ 362 w 1082"/>
              <a:gd name="T7" fmla="*/ 48 h 260"/>
              <a:gd name="T8" fmla="*/ 554 w 1082"/>
              <a:gd name="T9" fmla="*/ 49 h 260"/>
              <a:gd name="T10" fmla="*/ 683 w 1082"/>
              <a:gd name="T11" fmla="*/ 139 h 260"/>
              <a:gd name="T12" fmla="*/ 852 w 1082"/>
              <a:gd name="T13" fmla="*/ 98 h 260"/>
              <a:gd name="T14" fmla="*/ 986 w 1082"/>
              <a:gd name="T15" fmla="*/ 93 h 260"/>
              <a:gd name="T16" fmla="*/ 1082 w 1082"/>
              <a:gd name="T17" fmla="*/ 121 h 260"/>
              <a:gd name="T18" fmla="*/ 1082 w 1082"/>
              <a:gd name="T19" fmla="*/ 260 h 260"/>
              <a:gd name="T20" fmla="*/ 0 w 1082"/>
              <a:gd name="T21" fmla="*/ 260 h 260"/>
              <a:gd name="T22" fmla="*/ 0 w 1082"/>
              <a:gd name="T23" fmla="*/ 1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2" h="260">
                <a:moveTo>
                  <a:pt x="0" y="16"/>
                </a:moveTo>
                <a:cubicBezTo>
                  <a:pt x="0" y="16"/>
                  <a:pt x="26" y="13"/>
                  <a:pt x="56" y="34"/>
                </a:cubicBezTo>
                <a:cubicBezTo>
                  <a:pt x="86" y="55"/>
                  <a:pt x="156" y="120"/>
                  <a:pt x="216" y="115"/>
                </a:cubicBezTo>
                <a:cubicBezTo>
                  <a:pt x="276" y="110"/>
                  <a:pt x="325" y="68"/>
                  <a:pt x="362" y="48"/>
                </a:cubicBezTo>
                <a:cubicBezTo>
                  <a:pt x="408" y="23"/>
                  <a:pt x="494" y="0"/>
                  <a:pt x="554" y="49"/>
                </a:cubicBezTo>
                <a:cubicBezTo>
                  <a:pt x="620" y="103"/>
                  <a:pt x="661" y="136"/>
                  <a:pt x="683" y="139"/>
                </a:cubicBezTo>
                <a:cubicBezTo>
                  <a:pt x="735" y="145"/>
                  <a:pt x="790" y="119"/>
                  <a:pt x="852" y="98"/>
                </a:cubicBezTo>
                <a:cubicBezTo>
                  <a:pt x="914" y="77"/>
                  <a:pt x="963" y="87"/>
                  <a:pt x="986" y="93"/>
                </a:cubicBezTo>
                <a:cubicBezTo>
                  <a:pt x="1027" y="104"/>
                  <a:pt x="1082" y="121"/>
                  <a:pt x="1082" y="121"/>
                </a:cubicBezTo>
                <a:cubicBezTo>
                  <a:pt x="1082" y="260"/>
                  <a:pt x="1082" y="260"/>
                  <a:pt x="1082" y="260"/>
                </a:cubicBezTo>
                <a:cubicBezTo>
                  <a:pt x="0" y="260"/>
                  <a:pt x="0" y="260"/>
                  <a:pt x="0" y="260"/>
                </a:cubicBezTo>
                <a:lnTo>
                  <a:pt x="0" y="16"/>
                </a:lnTo>
                <a:close/>
              </a:path>
            </a:pathLst>
          </a:custGeom>
          <a:solidFill>
            <a:srgbClr val="4472C4"/>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 name="任意多边形 4"/>
          <p:cNvSpPr/>
          <p:nvPr/>
        </p:nvSpPr>
        <p:spPr>
          <a:xfrm>
            <a:off x="4928343" y="3522858"/>
            <a:ext cx="45719" cy="1582829"/>
          </a:xfrm>
          <a:custGeom>
            <a:avLst/>
            <a:gdLst>
              <a:gd name="connsiteX0" fmla="*/ 0 w 0"/>
              <a:gd name="connsiteY0" fmla="*/ 1495425 h 1495425"/>
              <a:gd name="connsiteX1" fmla="*/ 0 w 0"/>
              <a:gd name="connsiteY1" fmla="*/ 0 h 1495425"/>
            </a:gdLst>
            <a:ahLst/>
            <a:cxnLst>
              <a:cxn ang="0">
                <a:pos x="connsiteX0" y="connsiteY0"/>
              </a:cxn>
              <a:cxn ang="0">
                <a:pos x="connsiteX1" y="connsiteY1"/>
              </a:cxn>
            </a:cxnLst>
            <a:rect l="l" t="t" r="r" b="b"/>
            <a:pathLst>
              <a:path h="1495425">
                <a:moveTo>
                  <a:pt x="0" y="1495425"/>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8" name="任意多边形 5"/>
          <p:cNvSpPr/>
          <p:nvPr/>
        </p:nvSpPr>
        <p:spPr>
          <a:xfrm>
            <a:off x="6929862" y="2451388"/>
            <a:ext cx="0" cy="3200400"/>
          </a:xfrm>
          <a:custGeom>
            <a:avLst/>
            <a:gdLst>
              <a:gd name="connsiteX0" fmla="*/ 0 w 0"/>
              <a:gd name="connsiteY0" fmla="*/ 2400300 h 2400300"/>
              <a:gd name="connsiteX1" fmla="*/ 0 w 0"/>
              <a:gd name="connsiteY1" fmla="*/ 0 h 2400300"/>
            </a:gdLst>
            <a:ahLst/>
            <a:cxnLst>
              <a:cxn ang="0">
                <a:pos x="connsiteX0" y="connsiteY0"/>
              </a:cxn>
              <a:cxn ang="0">
                <a:pos x="connsiteX1" y="connsiteY1"/>
              </a:cxn>
            </a:cxnLst>
            <a:rect l="l" t="t" r="r" b="b"/>
            <a:pathLst>
              <a:path h="2400300">
                <a:moveTo>
                  <a:pt x="0" y="240030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9" name="任意多边形 6"/>
          <p:cNvSpPr/>
          <p:nvPr/>
        </p:nvSpPr>
        <p:spPr>
          <a:xfrm>
            <a:off x="8911062" y="2984788"/>
            <a:ext cx="0" cy="1993900"/>
          </a:xfrm>
          <a:custGeom>
            <a:avLst/>
            <a:gdLst>
              <a:gd name="connsiteX0" fmla="*/ 0 w 0"/>
              <a:gd name="connsiteY0" fmla="*/ 1495425 h 1495425"/>
              <a:gd name="connsiteX1" fmla="*/ 0 w 0"/>
              <a:gd name="connsiteY1" fmla="*/ 0 h 1495425"/>
            </a:gdLst>
            <a:ahLst/>
            <a:cxnLst>
              <a:cxn ang="0">
                <a:pos x="connsiteX0" y="connsiteY0"/>
              </a:cxn>
              <a:cxn ang="0">
                <a:pos x="connsiteX1" y="connsiteY1"/>
              </a:cxn>
            </a:cxnLst>
            <a:rect l="l" t="t" r="r" b="b"/>
            <a:pathLst>
              <a:path h="1495425">
                <a:moveTo>
                  <a:pt x="0" y="1495425"/>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10" name="任意多边形 7"/>
          <p:cNvSpPr/>
          <p:nvPr/>
        </p:nvSpPr>
        <p:spPr>
          <a:xfrm>
            <a:off x="1964162" y="2451388"/>
            <a:ext cx="0" cy="2692400"/>
          </a:xfrm>
          <a:custGeom>
            <a:avLst/>
            <a:gdLst>
              <a:gd name="connsiteX0" fmla="*/ 0 w 0"/>
              <a:gd name="connsiteY0" fmla="*/ 2019300 h 2019300"/>
              <a:gd name="connsiteX1" fmla="*/ 0 w 0"/>
              <a:gd name="connsiteY1" fmla="*/ 0 h 2019300"/>
            </a:gdLst>
            <a:ahLst/>
            <a:cxnLst>
              <a:cxn ang="0">
                <a:pos x="connsiteX0" y="connsiteY0"/>
              </a:cxn>
              <a:cxn ang="0">
                <a:pos x="connsiteX1" y="connsiteY1"/>
              </a:cxn>
            </a:cxnLst>
            <a:rect l="l" t="t" r="r" b="b"/>
            <a:pathLst>
              <a:path h="2019300">
                <a:moveTo>
                  <a:pt x="0" y="201930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11" name="任意多边形 20"/>
          <p:cNvSpPr/>
          <p:nvPr/>
        </p:nvSpPr>
        <p:spPr>
          <a:xfrm>
            <a:off x="3970762" y="1203435"/>
            <a:ext cx="0" cy="4495800"/>
          </a:xfrm>
          <a:custGeom>
            <a:avLst/>
            <a:gdLst>
              <a:gd name="connsiteX0" fmla="*/ 0 w 0"/>
              <a:gd name="connsiteY0" fmla="*/ 3371850 h 3371850"/>
              <a:gd name="connsiteX1" fmla="*/ 0 w 0"/>
              <a:gd name="connsiteY1" fmla="*/ 0 h 3371850"/>
            </a:gdLst>
            <a:ahLst/>
            <a:cxnLst>
              <a:cxn ang="0">
                <a:pos x="connsiteX0" y="connsiteY0"/>
              </a:cxn>
              <a:cxn ang="0">
                <a:pos x="connsiteX1" y="connsiteY1"/>
              </a:cxn>
            </a:cxnLst>
            <a:rect l="l" t="t" r="r" b="b"/>
            <a:pathLst>
              <a:path h="3371850">
                <a:moveTo>
                  <a:pt x="0" y="337185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i="1">
                <a:solidFill>
                  <a:schemeClr val="tx1"/>
                </a:solidFill>
                <a:latin typeface="微软雅黑" panose="020B0503020204020204" pitchFamily="34" charset="-122"/>
                <a:ea typeface="微软雅黑" panose="020B0503020204020204" pitchFamily="34" charset="-122"/>
                <a:sym typeface="+mn-ea"/>
              </a:rPr>
              <a:t>线上宣传推广</a:t>
            </a:r>
            <a:endParaRPr lang="zh-CN" altLang="en-US" sz="2400" b="1" i="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sp>
        <p:nvSpPr>
          <p:cNvPr id="47" name="文本框 46"/>
          <p:cNvSpPr txBox="1"/>
          <p:nvPr/>
        </p:nvSpPr>
        <p:spPr>
          <a:xfrm>
            <a:off x="6887845" y="1013460"/>
            <a:ext cx="4972050" cy="521970"/>
          </a:xfrm>
          <a:prstGeom prst="rect">
            <a:avLst/>
          </a:prstGeom>
          <a:noFill/>
          <a:extLst>
            <a:ext uri="{909E8E84-426E-40DD-AFC4-6F175D3DCCD1}">
              <a14:hiddenFill xmlns:a14="http://schemas.microsoft.com/office/drawing/2010/main">
                <a:solidFill>
                  <a:srgbClr val="FBFBFB"/>
                </a:solidFill>
              </a14:hiddenFill>
            </a:ext>
          </a:extLst>
        </p:spPr>
        <p:txBody>
          <a:bodyPr wrap="square" rtlCol="0">
            <a:spAutoFit/>
          </a:bodyPr>
          <a:lstStyle/>
          <a:p>
            <a:pPr algn="l"/>
            <a:r>
              <a:rPr lang="zh-CN" altLang="en-US" sz="2800" b="1">
                <a:solidFill>
                  <a:schemeClr val="accent1"/>
                </a:solidFill>
                <a:effectLst/>
                <a:latin typeface="微软雅黑" panose="020B0503020204020204" pitchFamily="34" charset="-122"/>
                <a:ea typeface="微软雅黑" panose="020B0503020204020204" pitchFamily="34" charset="-122"/>
                <a:cs typeface="微软雅黑" panose="020B0503020204020204" pitchFamily="34" charset="-122"/>
              </a:rPr>
              <a:t>线上渠道铺开，助力加速转化</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6" name="文本框 35"/>
          <p:cNvSpPr txBox="1"/>
          <p:nvPr/>
        </p:nvSpPr>
        <p:spPr>
          <a:xfrm>
            <a:off x="4173855" y="1729105"/>
            <a:ext cx="14020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信息释放</a:t>
            </a:r>
          </a:p>
        </p:txBody>
      </p:sp>
      <p:sp>
        <p:nvSpPr>
          <p:cNvPr id="37" name="文本框 36"/>
          <p:cNvSpPr txBox="1"/>
          <p:nvPr/>
        </p:nvSpPr>
        <p:spPr>
          <a:xfrm>
            <a:off x="5047615" y="3522980"/>
            <a:ext cx="14020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传播预热</a:t>
            </a:r>
          </a:p>
        </p:txBody>
      </p:sp>
      <p:sp>
        <p:nvSpPr>
          <p:cNvPr id="45" name="文本框 44"/>
          <p:cNvSpPr txBox="1"/>
          <p:nvPr/>
        </p:nvSpPr>
        <p:spPr>
          <a:xfrm>
            <a:off x="7017385" y="2451100"/>
            <a:ext cx="14020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线上引流</a:t>
            </a:r>
          </a:p>
        </p:txBody>
      </p:sp>
      <p:sp>
        <p:nvSpPr>
          <p:cNvPr id="46" name="文本框 45"/>
          <p:cNvSpPr txBox="1"/>
          <p:nvPr/>
        </p:nvSpPr>
        <p:spPr>
          <a:xfrm>
            <a:off x="2139950" y="2602230"/>
            <a:ext cx="14020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话题导入</a:t>
            </a:r>
          </a:p>
        </p:txBody>
      </p:sp>
      <p:sp>
        <p:nvSpPr>
          <p:cNvPr id="38" name="文本框 37"/>
          <p:cNvSpPr txBox="1"/>
          <p:nvPr/>
        </p:nvSpPr>
        <p:spPr>
          <a:xfrm>
            <a:off x="9077960" y="2984500"/>
            <a:ext cx="14020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社群推广</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26</a:t>
            </a:fld>
            <a:endParaRPr lang="zh-CN" altLang="en-US" sz="1000" dirty="0">
              <a:solidFill>
                <a:schemeClr val="bg1">
                  <a:lumMod val="75000"/>
                </a:schemeClr>
              </a:solidFill>
            </a:endParaRPr>
          </a:p>
        </p:txBody>
      </p:sp>
      <p:pic>
        <p:nvPicPr>
          <p:cNvPr id="3" name="图片 2"/>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96975" y="29527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spc="300" dirty="0">
                <a:latin typeface="微软雅黑" panose="020B0503020204020204" pitchFamily="34" charset="-122"/>
                <a:ea typeface="微软雅黑" panose="020B0503020204020204" pitchFamily="34" charset="-122"/>
                <a:cs typeface="Arial" panose="020B0604020202020204" pitchFamily="34" charset="0"/>
              </a:rPr>
              <a:t>话题</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矩形 3"/>
          <p:cNvSpPr/>
          <p:nvPr/>
        </p:nvSpPr>
        <p:spPr>
          <a:xfrm>
            <a:off x="5519420" y="2172970"/>
            <a:ext cx="5923280" cy="111760"/>
          </a:xfrm>
          <a:prstGeom prst="rect">
            <a:avLst/>
          </a:prstGeom>
          <a:solidFill>
            <a:srgbClr val="62B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519420" y="1600835"/>
            <a:ext cx="5515610" cy="553085"/>
          </a:xfrm>
          <a:prstGeom prst="rect">
            <a:avLst/>
          </a:prstGeom>
          <a:noFill/>
        </p:spPr>
        <p:txBody>
          <a:bodyPr wrap="square" rtlCol="0">
            <a:spAutoFit/>
          </a:bodyPr>
          <a:lstStyle/>
          <a:p>
            <a:pPr>
              <a:lnSpc>
                <a:spcPct val="150000"/>
              </a:lnSpc>
            </a:pPr>
            <a:r>
              <a:rPr lang="zh-CN" altLang="en-US"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微博话题互动预热：</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幸福年，移动新玩法</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49" name="TextBox 10"/>
          <p:cNvSpPr txBox="1"/>
          <p:nvPr/>
        </p:nvSpPr>
        <p:spPr>
          <a:xfrm flipH="1">
            <a:off x="5519420" y="3831590"/>
            <a:ext cx="6065520" cy="2585085"/>
          </a:xfrm>
          <a:prstGeom prst="rect">
            <a:avLst/>
          </a:prstGeom>
          <a:noFill/>
        </p:spPr>
        <p:txBody>
          <a:bodyPr wrap="square" lIns="0" tIns="0" rIns="0" bIns="0" rtlCol="0">
            <a:spAutoFit/>
          </a:bodyPr>
          <a:lstStyle/>
          <a:p>
            <a:pPr algn="l">
              <a:lnSpc>
                <a:spcPct val="150000"/>
              </a:lnSpc>
              <a:buClrTx/>
              <a:buSzTx/>
              <a:buFontTx/>
            </a:pP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由四川移动建立话题提升讨论度曝光度，同时</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联合中国移动四川官微有奖转发</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，同时利用</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成都生活本地头条</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地域媒体自带的粉丝基础，调动粉丝参与活动的兴趣转发。</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50000"/>
              </a:lnSpc>
            </a:pP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 执行频率</a:t>
            </a: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12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endParaRPr lang="zh-CN" altLang="en-US" sz="1400" i="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l">
              <a:lnSpc>
                <a:spcPct val="150000"/>
              </a:lnSpc>
            </a:pPr>
            <a:r>
              <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线上互动福利引流：</a:t>
            </a:r>
            <a:endPar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1.邀请用户留言分享</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春节用移动</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的体验</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；植入互动</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H5</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和小程序。</a:t>
            </a:r>
            <a:endParaRPr lang="zh-CN" altLang="en-US" sz="14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分别在官微留言区和话题互动区选择前十位获赞最多的小伙伴，可以获得移动</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体验包好礼，</a:t>
            </a:r>
            <a:r>
              <a:rPr lang="zh-CN" altLang="en-US" sz="1400" b="1" dirty="0">
                <a:latin typeface="微软雅黑" panose="020B0503020204020204" pitchFamily="34" charset="-122"/>
                <a:ea typeface="微软雅黑" panose="020B0503020204020204" pitchFamily="34" charset="-122"/>
                <a:cs typeface="微软雅黑" panose="020B0503020204020204" pitchFamily="34" charset="-122"/>
                <a:sym typeface="+mn-ea"/>
              </a:rPr>
              <a:t>到就近移动营业厅领取礼品，为门店引流。</a:t>
            </a:r>
            <a:endParaRPr lang="zh-CN" altLang="en-US" sz="14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 name="图片 5"/>
          <p:cNvPicPr>
            <a:picLocks noChangeAspect="1"/>
          </p:cNvPicPr>
          <p:nvPr/>
        </p:nvPicPr>
        <p:blipFill>
          <a:blip r:embed="rId2"/>
          <a:stretch>
            <a:fillRect/>
          </a:stretch>
        </p:blipFill>
        <p:spPr>
          <a:xfrm>
            <a:off x="5507990" y="2407285"/>
            <a:ext cx="3257550" cy="1266190"/>
          </a:xfrm>
          <a:prstGeom prst="rect">
            <a:avLst/>
          </a:prstGeom>
        </p:spPr>
      </p:pic>
      <p:pic>
        <p:nvPicPr>
          <p:cNvPr id="7" name="图片 6"/>
          <p:cNvPicPr>
            <a:picLocks noChangeAspect="1"/>
          </p:cNvPicPr>
          <p:nvPr/>
        </p:nvPicPr>
        <p:blipFill>
          <a:blip r:embed="rId3"/>
          <a:stretch>
            <a:fillRect/>
          </a:stretch>
        </p:blipFill>
        <p:spPr>
          <a:xfrm>
            <a:off x="8765540" y="2407285"/>
            <a:ext cx="2676525" cy="1266190"/>
          </a:xfrm>
          <a:prstGeom prst="rect">
            <a:avLst/>
          </a:prstGeom>
        </p:spPr>
      </p:pic>
      <p:grpSp>
        <p:nvGrpSpPr>
          <p:cNvPr id="9" name="组合 8"/>
          <p:cNvGrpSpPr/>
          <p:nvPr/>
        </p:nvGrpSpPr>
        <p:grpSpPr>
          <a:xfrm>
            <a:off x="175895" y="1787525"/>
            <a:ext cx="5060315" cy="4515485"/>
            <a:chOff x="142" y="2994"/>
            <a:chExt cx="7969" cy="7111"/>
          </a:xfrm>
        </p:grpSpPr>
        <p:pic>
          <p:nvPicPr>
            <p:cNvPr id="2" name="图片 1"/>
            <p:cNvPicPr>
              <a:picLocks noChangeAspect="1"/>
            </p:cNvPicPr>
            <p:nvPr/>
          </p:nvPicPr>
          <p:blipFill>
            <a:blip r:embed="rId4"/>
            <a:stretch>
              <a:fillRect/>
            </a:stretch>
          </p:blipFill>
          <p:spPr>
            <a:xfrm>
              <a:off x="142" y="2994"/>
              <a:ext cx="7969" cy="3496"/>
            </a:xfrm>
            <a:prstGeom prst="rect">
              <a:avLst/>
            </a:prstGeom>
          </p:spPr>
        </p:pic>
        <p:pic>
          <p:nvPicPr>
            <p:cNvPr id="3" name="图片 2"/>
            <p:cNvPicPr>
              <a:picLocks noChangeAspect="1"/>
            </p:cNvPicPr>
            <p:nvPr/>
          </p:nvPicPr>
          <p:blipFill>
            <a:blip r:embed="rId5"/>
            <a:stretch>
              <a:fillRect/>
            </a:stretch>
          </p:blipFill>
          <p:spPr>
            <a:xfrm>
              <a:off x="142" y="6535"/>
              <a:ext cx="7969" cy="3570"/>
            </a:xfrm>
            <a:prstGeom prst="rect">
              <a:avLst/>
            </a:prstGeom>
          </p:spPr>
        </p:pic>
      </p:gr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27</a:t>
            </a:fld>
            <a:endParaRPr lang="zh-CN" altLang="en-US" sz="1000" dirty="0">
              <a:solidFill>
                <a:schemeClr val="bg1">
                  <a:lumMod val="75000"/>
                </a:schemeClr>
              </a:solidFill>
            </a:endParaRPr>
          </a:p>
        </p:txBody>
      </p:sp>
      <p:pic>
        <p:nvPicPr>
          <p:cNvPr id="8" name="图片 7"/>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iPhone6_mockup_front_black.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6530" y="1106170"/>
            <a:ext cx="3001645" cy="5414010"/>
          </a:xfrm>
          <a:prstGeom prst="rect">
            <a:avLst/>
          </a:prstGeom>
        </p:spPr>
      </p:pic>
      <p:pic>
        <p:nvPicPr>
          <p:cNvPr id="6" name="图片 5"/>
          <p:cNvPicPr>
            <a:picLocks noChangeAspect="1"/>
          </p:cNvPicPr>
          <p:nvPr/>
        </p:nvPicPr>
        <p:blipFill>
          <a:blip r:embed="rId3"/>
          <a:stretch>
            <a:fillRect/>
          </a:stretch>
        </p:blipFill>
        <p:spPr>
          <a:xfrm>
            <a:off x="767715" y="1969770"/>
            <a:ext cx="1911985" cy="3615690"/>
          </a:xfrm>
          <a:prstGeom prst="rect">
            <a:avLst/>
          </a:prstGeom>
        </p:spPr>
      </p:pic>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文本框 9"/>
          <p:cNvSpPr txBox="1"/>
          <p:nvPr/>
        </p:nvSpPr>
        <p:spPr>
          <a:xfrm>
            <a:off x="5046980" y="3200400"/>
            <a:ext cx="6108700" cy="2306955"/>
          </a:xfrm>
          <a:prstGeom prst="rect">
            <a:avLst/>
          </a:prstGeom>
          <a:noFill/>
        </p:spPr>
        <p:txBody>
          <a:bodyPr wrap="square" rtlCol="0" anchor="t">
            <a:spAutoFit/>
          </a:bodyPr>
          <a:lstStyle/>
          <a:p>
            <a:pPr>
              <a:lnSpc>
                <a:spcPct val="150000"/>
              </a:lnSpc>
              <a:buClrTx/>
              <a:buSzTx/>
              <a:buFont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过年最快乐的环节，怎么能因为网络卡顿错过？新年用移动</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全千兆网络，不拼手速拼网速，不再错过大红包！</a:t>
            </a:r>
          </a:p>
          <a:p>
            <a:pPr>
              <a:lnSpc>
                <a:spcPct val="150000"/>
              </a:lnSpc>
            </a:pPr>
            <a:r>
              <a:rPr lang="en-US" altLang="zh-CN" sz="1600" b="1">
                <a:latin typeface="微软雅黑" panose="020B0503020204020204" pitchFamily="34" charset="-122"/>
                <a:ea typeface="微软雅黑" panose="020B0503020204020204" pitchFamily="34" charset="-122"/>
                <a:cs typeface="微软雅黑" panose="020B0503020204020204" pitchFamily="34" charset="-122"/>
              </a:rPr>
              <a:t>• H5</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设置：</a:t>
            </a:r>
          </a:p>
          <a:p>
            <a:pPr>
              <a:lnSpc>
                <a:spcPct val="150000"/>
              </a:lnSpc>
              <a:buClrTx/>
              <a:buSzTx/>
              <a:buFont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跟随提示点击画面任意地点，画面即模拟抢红包页面以及音效，弹跳出红包场景，体现移动</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全千兆产品的特点。</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分享H5至社群，即可获得话费机会。</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2" name="文本框 11"/>
          <p:cNvSpPr txBox="1"/>
          <p:nvPr/>
        </p:nvSpPr>
        <p:spPr>
          <a:xfrm>
            <a:off x="5043170" y="1866265"/>
            <a:ext cx="4370070" cy="398780"/>
          </a:xfrm>
          <a:prstGeom prst="rect">
            <a:avLst/>
          </a:prstGeom>
          <a:noFill/>
        </p:spPr>
        <p:txBody>
          <a:bodyPr wrap="square" rtlCol="0" anchor="t">
            <a:spAutoFit/>
          </a:bodyPr>
          <a:lstStyle/>
          <a:p>
            <a:r>
              <a:rPr lang="zh-CN" altLang="en-US" sz="2000" b="1">
                <a:latin typeface="微软雅黑" panose="020B0503020204020204" pitchFamily="34" charset="-122"/>
                <a:ea typeface="微软雅黑" panose="020B0503020204020204" pitchFamily="34" charset="-122"/>
                <a:cs typeface="微软雅黑" panose="020B0503020204020204" pitchFamily="34" charset="-122"/>
                <a:sym typeface="+mn-ea"/>
              </a:rPr>
              <a:t>新年</a:t>
            </a:r>
            <a:r>
              <a:rPr lang="en-US" altLang="zh-CN" sz="2000" b="1">
                <a:latin typeface="微软雅黑" panose="020B0503020204020204" pitchFamily="34" charset="-122"/>
                <a:ea typeface="微软雅黑" panose="020B0503020204020204" pitchFamily="34" charset="-122"/>
                <a:cs typeface="微软雅黑" panose="020B0503020204020204" pitchFamily="34" charset="-122"/>
                <a:sym typeface="+mn-ea"/>
              </a:rPr>
              <a:t>H5</a:t>
            </a:r>
            <a:r>
              <a:rPr lang="zh-CN" altLang="en-US" sz="2000" b="1">
                <a:latin typeface="微软雅黑" panose="020B0503020204020204" pitchFamily="34" charset="-122"/>
                <a:ea typeface="微软雅黑" panose="020B0503020204020204" pitchFamily="34" charset="-122"/>
                <a:cs typeface="微软雅黑" panose="020B0503020204020204" pitchFamily="34" charset="-122"/>
                <a:sym typeface="+mn-ea"/>
              </a:rPr>
              <a:t>互动，有奖分享促成用户裂变</a:t>
            </a:r>
          </a:p>
        </p:txBody>
      </p:sp>
      <p:sp>
        <p:nvSpPr>
          <p:cNvPr id="13" name="TextBox 6"/>
          <p:cNvSpPr txBox="1"/>
          <p:nvPr/>
        </p:nvSpPr>
        <p:spPr>
          <a:xfrm>
            <a:off x="5046980" y="2817495"/>
            <a:ext cx="4798060" cy="276860"/>
          </a:xfrm>
          <a:prstGeom prst="rect">
            <a:avLst/>
          </a:prstGeom>
          <a:noFill/>
        </p:spPr>
        <p:txBody>
          <a:bodyPr wrap="square" lIns="0" tIns="0" rIns="0" bIns="0" rtlCol="0">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移动幸福年</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新春抢红包快人一步</a:t>
            </a:r>
          </a:p>
        </p:txBody>
      </p:sp>
      <p:sp>
        <p:nvSpPr>
          <p:cNvPr id="4" name="矩形 3"/>
          <p:cNvSpPr/>
          <p:nvPr/>
        </p:nvSpPr>
        <p:spPr>
          <a:xfrm>
            <a:off x="5046980" y="2344420"/>
            <a:ext cx="5923280" cy="111760"/>
          </a:xfrm>
          <a:prstGeom prst="rect">
            <a:avLst/>
          </a:prstGeom>
          <a:solidFill>
            <a:srgbClr val="62B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97610" y="29527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-H5</a:t>
            </a:r>
            <a:r>
              <a:rPr lang="zh-CN" altLang="en-US" sz="2000" b="1" spc="300" dirty="0">
                <a:latin typeface="微软雅黑" panose="020B0503020204020204" pitchFamily="34" charset="-122"/>
                <a:ea typeface="微软雅黑" panose="020B0503020204020204" pitchFamily="34" charset="-122"/>
                <a:cs typeface="Arial" panose="020B0604020202020204" pitchFamily="34" charset="0"/>
              </a:rPr>
              <a:t>互动</a:t>
            </a:r>
          </a:p>
        </p:txBody>
      </p:sp>
      <p:pic>
        <p:nvPicPr>
          <p:cNvPr id="7" name="图片 6"/>
          <p:cNvPicPr>
            <a:picLocks noChangeAspect="1"/>
          </p:cNvPicPr>
          <p:nvPr/>
        </p:nvPicPr>
        <p:blipFill>
          <a:blip r:embed="rId3"/>
          <a:stretch>
            <a:fillRect/>
          </a:stretch>
        </p:blipFill>
        <p:spPr>
          <a:xfrm>
            <a:off x="2137410" y="2545715"/>
            <a:ext cx="2073910" cy="3615690"/>
          </a:xfrm>
          <a:prstGeom prst="rect">
            <a:avLst/>
          </a:prstGeom>
        </p:spPr>
      </p:pic>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28</a:t>
            </a:fld>
            <a:endParaRPr lang="zh-CN" altLang="en-US" sz="1000" dirty="0">
              <a:solidFill>
                <a:schemeClr val="bg1">
                  <a:lumMod val="75000"/>
                </a:schemeClr>
              </a:solidFill>
            </a:endParaRPr>
          </a:p>
        </p:txBody>
      </p:sp>
      <p:pic>
        <p:nvPicPr>
          <p:cNvPr id="2" name="图片 1"/>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2420" y="295275"/>
            <a:ext cx="725170" cy="499110"/>
            <a:chOff x="1585" y="2808"/>
            <a:chExt cx="1142" cy="786"/>
          </a:xfrm>
        </p:grpSpPr>
        <p:sp>
          <p:nvSpPr>
            <p:cNvPr id="10"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1"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11"/>
          <p:cNvSpPr txBox="1"/>
          <p:nvPr/>
        </p:nvSpPr>
        <p:spPr>
          <a:xfrm>
            <a:off x="1197610" y="295275"/>
            <a:ext cx="3953510"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dirty="0">
                <a:solidFill>
                  <a:srgbClr val="0A070A"/>
                </a:solidFill>
                <a:latin typeface="微软雅黑" panose="020B0503020204020204" pitchFamily="34" charset="-122"/>
                <a:ea typeface="微软雅黑" panose="020B0503020204020204" pitchFamily="34" charset="-122"/>
                <a:sym typeface="+mn-ea"/>
              </a:rPr>
              <a:t>创意短视频</a:t>
            </a:r>
            <a:endParaRPr lang="zh-CN" altLang="en-US" sz="2000" b="1" spc="3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5519420" y="2134235"/>
            <a:ext cx="6336665" cy="378460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投放内容：</a:t>
            </a:r>
            <a:endParaRPr lang="en-US" altLang="zh-CN" sz="16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邀请创意类短视频创作者，创作主题创意短视频，实力演绎</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移动</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下的新年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，呼唤年轻群体共鸣，曝光</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套餐福利，利用创意吸引眼球，提升点击率。同时官媒微博、微信号协助转发，扩大传播范围。</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创意主题：围绕</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sym typeface="+mn-ea"/>
              </a:rPr>
              <a:t>幸福年，移动新玩法</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进行创作，展现当代人过年的场景，引发共鸣，引导用户到线下门店体验移动</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应用。</a:t>
            </a:r>
            <a:endParaRPr lang="en-US" altLang="zh-CN" sz="1600" b="1"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投放时间：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 每月一条</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投放平台：</a:t>
            </a:r>
            <a:r>
              <a:rPr lang="zh-CN" altLang="en-US" sz="1600" u="sng" dirty="0">
                <a:latin typeface="微软雅黑" panose="020B0503020204020204" pitchFamily="34" charset="-122"/>
                <a:ea typeface="微软雅黑" panose="020B0503020204020204" pitchFamily="34" charset="-122"/>
                <a:cs typeface="微软雅黑" panose="020B0503020204020204" pitchFamily="34" charset="-122"/>
              </a:rPr>
              <a:t>针对不同区域市场占有率，选择不同平台以达到最优传播效果</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a:t>
            </a: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※城市：抖音平台</a:t>
            </a:r>
            <a:r>
              <a:rPr lang="en-US" altLang="zh-CN" sz="1600" b="1" dirty="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城镇乡村：快手平台</a:t>
            </a:r>
            <a:endParaRPr lang="en-US" altLang="zh-CN" sz="16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5455920" y="1362710"/>
            <a:ext cx="6473825" cy="429895"/>
          </a:xfrm>
          <a:prstGeom prst="rect">
            <a:avLst/>
          </a:prstGeom>
          <a:noFill/>
        </p:spPr>
        <p:txBody>
          <a:bodyPr wrap="square" rtlCol="0">
            <a:spAutoFit/>
          </a:bodyPr>
          <a:lstStyle/>
          <a:p>
            <a:pPr>
              <a:lnSpc>
                <a:spcPct val="110000"/>
              </a:lnSpc>
            </a:pP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#4G</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升</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en-US" altLang="zh-CN"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新春智享全千兆</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创意新春</a:t>
            </a:r>
            <a:r>
              <a:rPr lang="en-US" altLang="zh-CN"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VLOG</a:t>
            </a:r>
            <a:r>
              <a:rPr lang="zh-CN" altLang="en-US" sz="20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 推广引流</a:t>
            </a:r>
          </a:p>
        </p:txBody>
      </p:sp>
      <p:sp>
        <p:nvSpPr>
          <p:cNvPr id="20" name="矩形 19"/>
          <p:cNvSpPr/>
          <p:nvPr/>
        </p:nvSpPr>
        <p:spPr>
          <a:xfrm>
            <a:off x="5519420" y="1907540"/>
            <a:ext cx="5923280" cy="111760"/>
          </a:xfrm>
          <a:prstGeom prst="rect">
            <a:avLst/>
          </a:prstGeom>
          <a:solidFill>
            <a:srgbClr val="62B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3"/>
          <a:stretch>
            <a:fillRect/>
          </a:stretch>
        </p:blipFill>
        <p:spPr>
          <a:xfrm>
            <a:off x="10039350" y="5568315"/>
            <a:ext cx="685800" cy="685800"/>
          </a:xfrm>
          <a:prstGeom prst="roundRect">
            <a:avLst/>
          </a:prstGeom>
        </p:spPr>
      </p:pic>
      <p:pic>
        <p:nvPicPr>
          <p:cNvPr id="22" name="图片 21"/>
          <p:cNvPicPr>
            <a:picLocks noChangeAspect="1"/>
          </p:cNvPicPr>
          <p:nvPr/>
        </p:nvPicPr>
        <p:blipFill>
          <a:blip r:embed="rId4"/>
          <a:stretch>
            <a:fillRect/>
          </a:stretch>
        </p:blipFill>
        <p:spPr>
          <a:xfrm>
            <a:off x="11167745" y="5568315"/>
            <a:ext cx="716915" cy="673735"/>
          </a:xfrm>
          <a:prstGeom prst="rect">
            <a:avLst/>
          </a:prstGeom>
        </p:spPr>
      </p:pic>
      <p:sp>
        <p:nvSpPr>
          <p:cNvPr id="3" name="灯片编号占位符 2"/>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29</a:t>
            </a:fld>
            <a:endParaRPr lang="zh-CN" altLang="en-US" sz="1000" dirty="0">
              <a:solidFill>
                <a:schemeClr val="bg1">
                  <a:lumMod val="75000"/>
                </a:schemeClr>
              </a:solidFill>
            </a:endParaRPr>
          </a:p>
        </p:txBody>
      </p:sp>
      <p:pic>
        <p:nvPicPr>
          <p:cNvPr id="4" name="图片 3"/>
          <p:cNvPicPr>
            <a:picLocks noChangeAspect="1"/>
          </p:cNvPicPr>
          <p:nvPr/>
        </p:nvPicPr>
        <p:blipFill>
          <a:blip r:embed="rId5"/>
          <a:stretch>
            <a:fillRect/>
          </a:stretch>
        </p:blipFill>
        <p:spPr>
          <a:xfrm>
            <a:off x="9645015" y="278130"/>
            <a:ext cx="2214880" cy="541020"/>
          </a:xfrm>
          <a:prstGeom prst="rect">
            <a:avLst/>
          </a:prstGeom>
        </p:spPr>
      </p:pic>
      <p:grpSp>
        <p:nvGrpSpPr>
          <p:cNvPr id="8" name="组合 7"/>
          <p:cNvGrpSpPr/>
          <p:nvPr/>
        </p:nvGrpSpPr>
        <p:grpSpPr>
          <a:xfrm>
            <a:off x="276225" y="958850"/>
            <a:ext cx="5165090" cy="5003800"/>
            <a:chOff x="435" y="1510"/>
            <a:chExt cx="8134" cy="7880"/>
          </a:xfrm>
        </p:grpSpPr>
        <p:grpSp>
          <p:nvGrpSpPr>
            <p:cNvPr id="15" name="组合 14"/>
            <p:cNvGrpSpPr/>
            <p:nvPr/>
          </p:nvGrpSpPr>
          <p:grpSpPr>
            <a:xfrm>
              <a:off x="435" y="1510"/>
              <a:ext cx="8134" cy="7881"/>
              <a:chOff x="652" y="1510"/>
              <a:chExt cx="6575" cy="6370"/>
            </a:xfrm>
          </p:grpSpPr>
          <p:grpSp>
            <p:nvGrpSpPr>
              <p:cNvPr id="16" name="组合 15"/>
              <p:cNvGrpSpPr/>
              <p:nvPr/>
            </p:nvGrpSpPr>
            <p:grpSpPr>
              <a:xfrm>
                <a:off x="652" y="1554"/>
                <a:ext cx="3730" cy="6284"/>
                <a:chOff x="-20" y="1660"/>
                <a:chExt cx="4536" cy="7480"/>
              </a:xfrm>
            </p:grpSpPr>
            <p:pic>
              <p:nvPicPr>
                <p:cNvPr id="23" name="Picture 5" descr="iPhone6_mockup_front_black.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a:xfrm>
                  <a:off x="-20" y="1660"/>
                  <a:ext cx="4536" cy="7481"/>
                </a:xfrm>
                <a:prstGeom prst="rect">
                  <a:avLst/>
                </a:prstGeom>
                <a:effectLst>
                  <a:outerShdw blurRad="203200" dist="76200" dir="5400000" sx="101000" sy="101000" algn="t" rotWithShape="0">
                    <a:prstClr val="black">
                      <a:alpha val="59000"/>
                    </a:prstClr>
                  </a:outerShdw>
                </a:effectLst>
              </p:spPr>
            </p:pic>
            <p:pic>
              <p:nvPicPr>
                <p:cNvPr id="17" name="图片 16"/>
                <p:cNvPicPr>
                  <a:picLocks noChangeAspect="1"/>
                </p:cNvPicPr>
                <p:nvPr/>
              </p:nvPicPr>
              <p:blipFill>
                <a:blip r:embed="rId7"/>
                <a:stretch>
                  <a:fillRect/>
                </a:stretch>
              </p:blipFill>
              <p:spPr>
                <a:xfrm>
                  <a:off x="802" y="3045"/>
                  <a:ext cx="2980" cy="5301"/>
                </a:xfrm>
                <a:prstGeom prst="rect">
                  <a:avLst/>
                </a:prstGeom>
              </p:spPr>
            </p:pic>
          </p:grpSp>
          <p:grpSp>
            <p:nvGrpSpPr>
              <p:cNvPr id="28" name="组合 27"/>
              <p:cNvGrpSpPr/>
              <p:nvPr/>
            </p:nvGrpSpPr>
            <p:grpSpPr>
              <a:xfrm>
                <a:off x="3473" y="1510"/>
                <a:ext cx="3755" cy="6371"/>
                <a:chOff x="5543" y="4109"/>
                <a:chExt cx="3384" cy="5582"/>
              </a:xfrm>
            </p:grpSpPr>
            <p:pic>
              <p:nvPicPr>
                <p:cNvPr id="18" name="Picture 5" descr="iPhone6_mockup_front_black.png"/>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a:xfrm>
                  <a:off x="5543" y="4109"/>
                  <a:ext cx="3384" cy="5582"/>
                </a:xfrm>
                <a:prstGeom prst="rect">
                  <a:avLst/>
                </a:prstGeom>
                <a:effectLst>
                  <a:outerShdw blurRad="203200" dist="76200" dir="5400000" sx="101000" sy="101000" algn="t" rotWithShape="0">
                    <a:prstClr val="black">
                      <a:alpha val="59000"/>
                    </a:prstClr>
                  </a:outerShdw>
                </a:effectLst>
              </p:spPr>
            </p:pic>
            <p:pic>
              <p:nvPicPr>
                <p:cNvPr id="25" name="图片 24" descr="52e231b6db7bec00094a2c7da4b040b"/>
                <p:cNvPicPr>
                  <a:picLocks noChangeAspect="1"/>
                </p:cNvPicPr>
                <p:nvPr/>
              </p:nvPicPr>
              <p:blipFill>
                <a:blip r:embed="rId8"/>
                <a:stretch>
                  <a:fillRect/>
                </a:stretch>
              </p:blipFill>
              <p:spPr>
                <a:xfrm>
                  <a:off x="6172" y="5128"/>
                  <a:ext cx="2222" cy="3954"/>
                </a:xfrm>
                <a:prstGeom prst="rect">
                  <a:avLst/>
                </a:prstGeom>
              </p:spPr>
            </p:pic>
          </p:grpSp>
        </p:grpSp>
        <p:pic>
          <p:nvPicPr>
            <p:cNvPr id="7" name="图片 6"/>
            <p:cNvPicPr>
              <a:picLocks noChangeAspect="1"/>
            </p:cNvPicPr>
            <p:nvPr/>
          </p:nvPicPr>
          <p:blipFill>
            <a:blip r:embed="rId9">
              <a:lum bright="-6000"/>
            </a:blip>
            <a:srcRect b="48839"/>
            <a:stretch>
              <a:fillRect/>
            </a:stretch>
          </p:blipFill>
          <p:spPr>
            <a:xfrm>
              <a:off x="1272" y="6566"/>
              <a:ext cx="3031" cy="1966"/>
            </a:xfrm>
            <a:prstGeom prst="rect">
              <a:avLst/>
            </a:prstGeom>
          </p:spPr>
        </p:pic>
        <p:pic>
          <p:nvPicPr>
            <p:cNvPr id="5" name="图片 4"/>
            <p:cNvPicPr>
              <a:picLocks noChangeAspect="1"/>
            </p:cNvPicPr>
            <p:nvPr/>
          </p:nvPicPr>
          <p:blipFill>
            <a:blip r:embed="rId9"/>
            <a:stretch>
              <a:fillRect/>
            </a:stretch>
          </p:blipFill>
          <p:spPr>
            <a:xfrm>
              <a:off x="4788" y="2949"/>
              <a:ext cx="3051" cy="5694"/>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19430" y="1151890"/>
            <a:ext cx="11430635" cy="829945"/>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传播内容：</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结合自媒体，搭建</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直播间，利用直播平台和自带粉丝流量进行</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主题直播活动。推广秒杀</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终端、</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曝光</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套餐业务、为</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体验厅引流、有奖问答互动等活动，通过直播间推广移动</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相关业务，扩大活动影响力，逐步提升自媒体粉丝量。</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9" name="组合 8"/>
          <p:cNvGrpSpPr/>
          <p:nvPr/>
        </p:nvGrpSpPr>
        <p:grpSpPr>
          <a:xfrm>
            <a:off x="312420" y="295275"/>
            <a:ext cx="725170" cy="499110"/>
            <a:chOff x="1585" y="2808"/>
            <a:chExt cx="1142" cy="786"/>
          </a:xfrm>
        </p:grpSpPr>
        <p:sp>
          <p:nvSpPr>
            <p:cNvPr id="10"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1"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文本框 11"/>
          <p:cNvSpPr txBox="1"/>
          <p:nvPr/>
        </p:nvSpPr>
        <p:spPr>
          <a:xfrm>
            <a:off x="1197610" y="295275"/>
            <a:ext cx="4486275"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dirty="0">
                <a:solidFill>
                  <a:srgbClr val="0A070A"/>
                </a:solidFill>
                <a:latin typeface="微软雅黑" panose="020B0503020204020204" pitchFamily="34" charset="-122"/>
                <a:ea typeface="微软雅黑" panose="020B0503020204020204" pitchFamily="34" charset="-122"/>
                <a:sym typeface="+mn-ea"/>
              </a:rPr>
              <a:t>移动</a:t>
            </a:r>
            <a:r>
              <a:rPr lang="en-US" altLang="zh-CN" sz="2000" b="1" dirty="0">
                <a:solidFill>
                  <a:srgbClr val="0A070A"/>
                </a:solidFill>
                <a:latin typeface="微软雅黑" panose="020B0503020204020204" pitchFamily="34" charset="-122"/>
                <a:ea typeface="微软雅黑" panose="020B0503020204020204" pitchFamily="34" charset="-122"/>
                <a:sym typeface="+mn-ea"/>
              </a:rPr>
              <a:t>5G</a:t>
            </a:r>
            <a:r>
              <a:rPr lang="zh-CN" altLang="en-US" sz="2000" b="1" dirty="0">
                <a:solidFill>
                  <a:srgbClr val="0A070A"/>
                </a:solidFill>
                <a:latin typeface="微软雅黑" panose="020B0503020204020204" pitchFamily="34" charset="-122"/>
                <a:ea typeface="微软雅黑" panose="020B0503020204020204" pitchFamily="34" charset="-122"/>
                <a:sym typeface="+mn-ea"/>
              </a:rPr>
              <a:t>直播间</a:t>
            </a:r>
            <a:endParaRPr lang="zh-CN" altLang="en-US" sz="2000" b="1" spc="300" dirty="0">
              <a:solidFill>
                <a:srgbClr val="0A070A"/>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pic>
        <p:nvPicPr>
          <p:cNvPr id="4" name="图片 3"/>
          <p:cNvPicPr>
            <a:picLocks noChangeAspect="1"/>
          </p:cNvPicPr>
          <p:nvPr/>
        </p:nvPicPr>
        <p:blipFill>
          <a:blip r:embed="rId2"/>
          <a:stretch>
            <a:fillRect/>
          </a:stretch>
        </p:blipFill>
        <p:spPr>
          <a:xfrm>
            <a:off x="7011670" y="2573020"/>
            <a:ext cx="5180330" cy="2846705"/>
          </a:xfrm>
          <a:prstGeom prst="rect">
            <a:avLst/>
          </a:prstGeom>
        </p:spPr>
      </p:pic>
      <p:sp>
        <p:nvSpPr>
          <p:cNvPr id="37" name="文本框 36"/>
          <p:cNvSpPr txBox="1"/>
          <p:nvPr/>
        </p:nvSpPr>
        <p:spPr>
          <a:xfrm>
            <a:off x="622935" y="2360930"/>
            <a:ext cx="6152515" cy="378460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创意主题：</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围绕</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5G生活新体验 </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新春智享全千兆</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为直播主题进行创作和创意视频内容，快速吸粉，利用业务、终端优惠秒杀活动引流，提升业务办理率。</a:t>
            </a: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投放时间：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 每周一场，共四场</a:t>
            </a: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sym typeface="+mn-ea"/>
              </a:rPr>
              <a:t>创意亮点：</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依托线上化直播热潮，多平台同时推流，多方合作，达到完美线上销售数据和品宣效果。</a:t>
            </a: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sym typeface="+mn-ea"/>
              </a:rPr>
              <a:t>线上销售，线下就近移动营业厅提货，领取精美礼品，为门店引流。</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投放平台：</a:t>
            </a:r>
          </a:p>
          <a:p>
            <a:pPr marL="285750" indent="-285750">
              <a:lnSpc>
                <a:spcPct val="150000"/>
              </a:lnSpc>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移动自有平台：抖音官方自媒体、咪咕直播</a:t>
            </a:r>
          </a:p>
          <a:p>
            <a:pPr marL="285750" indent="-285750">
              <a:lnSpc>
                <a:spcPct val="150000"/>
              </a:lnSpc>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其他平台：成都商报、四川电视台</a:t>
            </a:r>
          </a:p>
        </p:txBody>
      </p:sp>
      <p:sp>
        <p:nvSpPr>
          <p:cNvPr id="38" name="矩形 37"/>
          <p:cNvSpPr/>
          <p:nvPr/>
        </p:nvSpPr>
        <p:spPr>
          <a:xfrm>
            <a:off x="516890" y="2152650"/>
            <a:ext cx="6364605" cy="4201160"/>
          </a:xfrm>
          <a:prstGeom prst="rect">
            <a:avLst/>
          </a:prstGeom>
          <a:noFill/>
          <a:ln>
            <a:solidFill>
              <a:srgbClr val="008AD6"/>
            </a:solidFill>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30</a:t>
            </a:fld>
            <a:endParaRPr lang="zh-CN" altLang="en-US" sz="1000" dirty="0">
              <a:solidFill>
                <a:schemeClr val="bg1">
                  <a:lumMod val="75000"/>
                </a:schemeClr>
              </a:solidFill>
            </a:endParaRPr>
          </a:p>
        </p:txBody>
      </p:sp>
      <p:pic>
        <p:nvPicPr>
          <p:cNvPr id="3" name="图片 2"/>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97610" y="295275"/>
            <a:ext cx="4622165"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spc="300" dirty="0">
                <a:latin typeface="微软雅黑" panose="020B0503020204020204" pitchFamily="34" charset="-122"/>
                <a:ea typeface="微软雅黑" panose="020B0503020204020204" pitchFamily="34" charset="-122"/>
                <a:cs typeface="Arial" panose="020B0604020202020204" pitchFamily="34" charset="0"/>
              </a:rPr>
              <a:t>社群</a:t>
            </a: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 name="文本框 2"/>
          <p:cNvSpPr txBox="1"/>
          <p:nvPr/>
        </p:nvSpPr>
        <p:spPr>
          <a:xfrm>
            <a:off x="441325" y="1111885"/>
            <a:ext cx="11363960" cy="119888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传播内容：</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在各类社群内持续发布相关活动信息，做到人群全覆盖、信息全面传播，为线下厅店引流，吸引用户去体验</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应用。</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执行时间：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rPr>
              <a:t>月分区域持续投放</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文本框 20"/>
          <p:cNvSpPr txBox="1"/>
          <p:nvPr/>
        </p:nvSpPr>
        <p:spPr>
          <a:xfrm>
            <a:off x="1775143" y="5923326"/>
            <a:ext cx="3352800" cy="598170"/>
          </a:xfrm>
          <a:prstGeom prst="rect">
            <a:avLst/>
          </a:prstGeom>
          <a:noFill/>
        </p:spPr>
        <p:txBody>
          <a:bodyPr wrap="square">
            <a:spAutoFit/>
          </a:bodyPr>
          <a:lstStyle/>
          <a:p>
            <a:pPr marL="285750" indent="-285750" algn="ctr">
              <a:lnSpc>
                <a:spcPct val="110000"/>
              </a:lnSpc>
              <a:buFont typeface="Wingdings" panose="05000000000000000000" pitchFamily="2" charset="2"/>
              <a:buChar char="n"/>
            </a:pPr>
            <a:r>
              <a:rPr lang="zh-CN" altLang="en-US" sz="1400" b="1" dirty="0">
                <a:latin typeface="微软雅黑" panose="020B0503020204020204" pitchFamily="34" charset="-122"/>
                <a:ea typeface="微软雅黑" panose="020B0503020204020204" pitchFamily="34" charset="-122"/>
              </a:rPr>
              <a:t>自营社群</a:t>
            </a:r>
            <a:endParaRPr lang="en-US" altLang="zh-CN" sz="1600" dirty="0">
              <a:latin typeface="微软雅黑" panose="020B0503020204020204" pitchFamily="34" charset="-122"/>
              <a:ea typeface="微软雅黑" panose="020B0503020204020204" pitchFamily="34" charset="-122"/>
            </a:endParaRPr>
          </a:p>
          <a:p>
            <a:pPr algn="ctr">
              <a:lnSpc>
                <a:spcPct val="110000"/>
              </a:lnSpc>
            </a:pPr>
            <a:r>
              <a:rPr lang="zh-CN" altLang="en-US" sz="1600" dirty="0">
                <a:latin typeface="微软雅黑" panose="020B0503020204020204" pitchFamily="34" charset="-122"/>
                <a:ea typeface="微软雅黑" panose="020B0503020204020204" pitchFamily="34" charset="-122"/>
              </a:rPr>
              <a:t>在各类厅店按照区域建立用户社群</a:t>
            </a:r>
            <a:endParaRPr lang="en-US" altLang="zh-CN" sz="1600"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7557303" y="5923326"/>
            <a:ext cx="3154345" cy="598170"/>
          </a:xfrm>
          <a:prstGeom prst="rect">
            <a:avLst/>
          </a:prstGeom>
          <a:noFill/>
        </p:spPr>
        <p:txBody>
          <a:bodyPr wrap="square">
            <a:spAutoFit/>
          </a:bodyPr>
          <a:lstStyle/>
          <a:p>
            <a:pPr marL="285750" indent="-285750" algn="ctr">
              <a:lnSpc>
                <a:spcPct val="110000"/>
              </a:lnSpc>
              <a:buFont typeface="Wingdings" panose="05000000000000000000" pitchFamily="2" charset="2"/>
              <a:buChar char="n"/>
            </a:pPr>
            <a:r>
              <a:rPr lang="zh-CN" altLang="en-US" sz="1400" b="1" dirty="0">
                <a:latin typeface="微软雅黑" panose="020B0503020204020204" pitchFamily="34" charset="-122"/>
                <a:ea typeface="微软雅黑" panose="020B0503020204020204" pitchFamily="34" charset="-122"/>
              </a:rPr>
              <a:t>社区资源</a:t>
            </a:r>
            <a:endParaRPr lang="en-US" altLang="zh-CN" sz="1600" dirty="0">
              <a:latin typeface="微软雅黑" panose="020B0503020204020204" pitchFamily="34" charset="-122"/>
              <a:ea typeface="微软雅黑" panose="020B0503020204020204" pitchFamily="34" charset="-122"/>
            </a:endParaRPr>
          </a:p>
          <a:p>
            <a:pPr algn="ctr">
              <a:lnSpc>
                <a:spcPct val="110000"/>
              </a:lnSpc>
            </a:pPr>
            <a:r>
              <a:rPr lang="zh-CN" altLang="en-US" sz="1600" dirty="0">
                <a:latin typeface="微软雅黑" panose="020B0503020204020204" pitchFamily="34" charset="-122"/>
                <a:ea typeface="微软雅黑" panose="020B0503020204020204" pitchFamily="34" charset="-122"/>
              </a:rPr>
              <a:t>异业合作，社群信息资源置换</a:t>
            </a:r>
            <a:endParaRPr lang="en-US" altLang="zh-CN" sz="16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894715" y="2489835"/>
            <a:ext cx="5113655" cy="3144520"/>
          </a:xfrm>
          <a:prstGeom prst="rect">
            <a:avLst/>
          </a:prstGeom>
        </p:spPr>
      </p:pic>
      <p:graphicFrame>
        <p:nvGraphicFramePr>
          <p:cNvPr id="5" name="表格 4"/>
          <p:cNvGraphicFramePr/>
          <p:nvPr>
            <p:custDataLst>
              <p:tags r:id="rId1"/>
            </p:custDataLst>
          </p:nvPr>
        </p:nvGraphicFramePr>
        <p:xfrm>
          <a:off x="6606540" y="2489835"/>
          <a:ext cx="5055870" cy="3144520"/>
        </p:xfrm>
        <a:graphic>
          <a:graphicData uri="http://schemas.openxmlformats.org/drawingml/2006/table">
            <a:tbl>
              <a:tblPr firstRow="1" bandRow="1">
                <a:tableStyleId>{5C22544A-7EE6-4342-B048-85BDC9FD1C3A}</a:tableStyleId>
              </a:tblPr>
              <a:tblGrid>
                <a:gridCol w="1198880">
                  <a:extLst>
                    <a:ext uri="{9D8B030D-6E8A-4147-A177-3AD203B41FA5}">
                      <a16:colId xmlns:a16="http://schemas.microsoft.com/office/drawing/2014/main" val="20000"/>
                    </a:ext>
                  </a:extLst>
                </a:gridCol>
                <a:gridCol w="713105">
                  <a:extLst>
                    <a:ext uri="{9D8B030D-6E8A-4147-A177-3AD203B41FA5}">
                      <a16:colId xmlns:a16="http://schemas.microsoft.com/office/drawing/2014/main" val="20001"/>
                    </a:ext>
                  </a:extLst>
                </a:gridCol>
                <a:gridCol w="2348230">
                  <a:extLst>
                    <a:ext uri="{9D8B030D-6E8A-4147-A177-3AD203B41FA5}">
                      <a16:colId xmlns:a16="http://schemas.microsoft.com/office/drawing/2014/main" val="20002"/>
                    </a:ext>
                  </a:extLst>
                </a:gridCol>
                <a:gridCol w="795655">
                  <a:extLst>
                    <a:ext uri="{9D8B030D-6E8A-4147-A177-3AD203B41FA5}">
                      <a16:colId xmlns:a16="http://schemas.microsoft.com/office/drawing/2014/main" val="20003"/>
                    </a:ext>
                  </a:extLst>
                </a:gridCol>
              </a:tblGrid>
              <a:tr h="210820">
                <a:tc>
                  <a:txBody>
                    <a:bodyPr/>
                    <a:lstStyle/>
                    <a:p>
                      <a:pPr indent="0" algn="ctr">
                        <a:buNone/>
                      </a:pPr>
                      <a:r>
                        <a:rPr lang="zh-CN" sz="900" b="1">
                          <a:solidFill>
                            <a:srgbClr val="000000"/>
                          </a:solidFill>
                          <a:latin typeface="Arial" panose="020B0604020202020204" pitchFamily="34" charset="0"/>
                          <a:ea typeface="宋体" panose="02010600030101010101" pitchFamily="2" charset="-122"/>
                        </a:rPr>
                        <a:t>楼盘名称</a:t>
                      </a:r>
                      <a:endParaRPr lang="zh-CN" altLang="en-US" sz="9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宋体" panose="02010600030101010101" pitchFamily="2" charset="-122"/>
                        </a:rPr>
                        <a:t>区域</a:t>
                      </a:r>
                      <a:endParaRPr lang="zh-CN" altLang="en-US" sz="9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宋体" panose="02010600030101010101" pitchFamily="2" charset="-122"/>
                        </a:rPr>
                        <a:t>地址</a:t>
                      </a:r>
                      <a:endParaRPr lang="zh-CN" altLang="en-US" sz="9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宋体" panose="02010600030101010101" pitchFamily="2" charset="-122"/>
                        </a:rPr>
                        <a:t>社区分类</a:t>
                      </a:r>
                      <a:endParaRPr lang="zh-CN" altLang="en-US" sz="900" b="1">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三洞桥6号大楼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青羊区三洞桥路6号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写字楼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少城大厦</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成都市青羊区少城路27号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写字楼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时代锋尚</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成都青羊区草市街123号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写字楼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时代凯悦</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成都市青羊区人民中路二段70#</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商住楼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草堂小筑</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成都市青羊区清江南街4号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商住楼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72085">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时代印象</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成都市青羊区北东街1号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商住楼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左右</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成都市青羊区东坡路169号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商住楼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元益花园一期</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成都市青羊区光华大道一段866号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元益花园二期</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四川省成都市青羊区培风路335号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力迅领筑</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成都市青羊区文翁路139号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商住楼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中航凯天·清江苑</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成都市青羊区清河一村8号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中航凯天·清江苑二期</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成都市青羊区清河一村8号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卧龙晓城</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成都市青羊区青羊大道288号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航天佳苑</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成都市青羊区培中路73号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住宅楼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65100">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西南保得商务楼</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青羊区</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宋体" panose="02010600030101010101" pitchFamily="2" charset="-122"/>
                        </a:rPr>
                        <a:t>成都市青羊区清江东路198号</a:t>
                      </a:r>
                      <a:endParaRPr lang="zh-CN" altLang="en-US" sz="9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dirty="0">
                          <a:solidFill>
                            <a:srgbClr val="000000"/>
                          </a:solidFill>
                          <a:latin typeface="Arial" panose="020B0604020202020204" pitchFamily="34" charset="0"/>
                          <a:ea typeface="宋体" panose="02010600030101010101" pitchFamily="2" charset="-122"/>
                        </a:rPr>
                        <a:t>写字楼</a:t>
                      </a:r>
                      <a:endParaRPr lang="zh-CN" altLang="en-US" sz="900" b="0" dirty="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31</a:t>
            </a:fld>
            <a:endParaRPr lang="zh-CN" altLang="en-US" sz="1000" dirty="0">
              <a:solidFill>
                <a:schemeClr val="bg1">
                  <a:lumMod val="75000"/>
                </a:schemeClr>
              </a:solidFill>
            </a:endParaRPr>
          </a:p>
        </p:txBody>
      </p:sp>
      <p:pic>
        <p:nvPicPr>
          <p:cNvPr id="2" name="图片 1"/>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97610" y="295275"/>
            <a:ext cx="4622165" cy="491490"/>
          </a:xfrm>
          <a:prstGeom prst="rect">
            <a:avLst/>
          </a:prstGeom>
          <a:noFill/>
        </p:spPr>
        <p:txBody>
          <a:bodyPr wrap="square" rtlCol="0">
            <a:spAutoFit/>
          </a:bodyPr>
          <a:lstStyle/>
          <a:p>
            <a:pPr algn="l"/>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项目规划推广</a:t>
            </a:r>
            <a:r>
              <a:rPr lang="en-US" altLang="zh-CN" sz="2000" b="1" spc="3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000" b="1" spc="300" dirty="0">
                <a:latin typeface="微软雅黑" panose="020B0503020204020204" pitchFamily="34" charset="-122"/>
                <a:ea typeface="微软雅黑" panose="020B0503020204020204" pitchFamily="34" charset="-122"/>
                <a:cs typeface="Arial" panose="020B0604020202020204" pitchFamily="34" charset="0"/>
              </a:rPr>
              <a:t>移动</a:t>
            </a:r>
            <a:r>
              <a:rPr lang="zh-CN" altLang="en-US" sz="2000" b="1" spc="300" dirty="0">
                <a:latin typeface="微软雅黑" panose="020B0503020204020204" pitchFamily="34" charset="-122"/>
                <a:ea typeface="微软雅黑" panose="020B0503020204020204" pitchFamily="34" charset="-122"/>
                <a:cs typeface="Arial" panose="020B0604020202020204" pitchFamily="34" charset="0"/>
                <a:sym typeface="+mn-ea"/>
              </a:rPr>
              <a:t>自媒体</a:t>
            </a:r>
            <a:endParaRPr lang="zh-CN" altLang="en-US" sz="2000" b="1" spc="3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471170" y="1293495"/>
            <a:ext cx="10900410" cy="5022850"/>
            <a:chOff x="742" y="2037"/>
            <a:chExt cx="17166" cy="7910"/>
          </a:xfrm>
        </p:grpSpPr>
        <p:grpSp>
          <p:nvGrpSpPr>
            <p:cNvPr id="7" name="组合 6"/>
            <p:cNvGrpSpPr/>
            <p:nvPr/>
          </p:nvGrpSpPr>
          <p:grpSpPr>
            <a:xfrm>
              <a:off x="742" y="2037"/>
              <a:ext cx="17167" cy="7910"/>
              <a:chOff x="1061" y="2972"/>
              <a:chExt cx="12867" cy="5928"/>
            </a:xfrm>
          </p:grpSpPr>
          <p:grpSp>
            <p:nvGrpSpPr>
              <p:cNvPr id="30" name="组合 29"/>
              <p:cNvGrpSpPr/>
              <p:nvPr/>
            </p:nvGrpSpPr>
            <p:grpSpPr>
              <a:xfrm>
                <a:off x="1061" y="2972"/>
                <a:ext cx="12867" cy="5928"/>
                <a:chOff x="854" y="2729"/>
                <a:chExt cx="12867" cy="5812"/>
              </a:xfrm>
              <a:effectLst>
                <a:outerShdw blurRad="50800" dist="38100" dir="8100000" algn="tr" rotWithShape="0">
                  <a:prstClr val="black">
                    <a:alpha val="40000"/>
                  </a:prstClr>
                </a:outerShdw>
              </a:effectLst>
            </p:grpSpPr>
            <p:sp>
              <p:nvSpPr>
                <p:cNvPr id="17" name="矩形 16"/>
                <p:cNvSpPr/>
                <p:nvPr/>
              </p:nvSpPr>
              <p:spPr>
                <a:xfrm>
                  <a:off x="854" y="2730"/>
                  <a:ext cx="12866" cy="5811"/>
                </a:xfrm>
                <a:prstGeom prst="rect">
                  <a:avLst/>
                </a:prstGeom>
                <a:solidFill>
                  <a:srgbClr val="176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rcRect l="12423" b="10500"/>
                <a:stretch>
                  <a:fillRect/>
                </a:stretch>
              </p:blipFill>
              <p:spPr>
                <a:xfrm>
                  <a:off x="854" y="2729"/>
                  <a:ext cx="4338" cy="2956"/>
                </a:xfrm>
                <a:prstGeom prst="rect">
                  <a:avLst/>
                </a:prstGeom>
              </p:spPr>
            </p:pic>
            <p:pic>
              <p:nvPicPr>
                <p:cNvPr id="5" name="图片 4"/>
                <p:cNvPicPr>
                  <a:picLocks noChangeAspect="1"/>
                </p:cNvPicPr>
                <p:nvPr/>
              </p:nvPicPr>
              <p:blipFill>
                <a:blip r:embed="rId2"/>
                <a:srcRect l="12423" b="10500"/>
                <a:stretch>
                  <a:fillRect/>
                </a:stretch>
              </p:blipFill>
              <p:spPr>
                <a:xfrm>
                  <a:off x="5192" y="5685"/>
                  <a:ext cx="4191" cy="2856"/>
                </a:xfrm>
                <a:prstGeom prst="rect">
                  <a:avLst/>
                </a:prstGeom>
              </p:spPr>
            </p:pic>
            <p:pic>
              <p:nvPicPr>
                <p:cNvPr id="21" name="图片 20"/>
                <p:cNvPicPr>
                  <a:picLocks noChangeAspect="1"/>
                </p:cNvPicPr>
                <p:nvPr/>
              </p:nvPicPr>
              <p:blipFill>
                <a:blip r:embed="rId2"/>
                <a:srcRect l="12423" b="10500"/>
                <a:stretch>
                  <a:fillRect/>
                </a:stretch>
              </p:blipFill>
              <p:spPr>
                <a:xfrm>
                  <a:off x="9383" y="2730"/>
                  <a:ext cx="4338" cy="2956"/>
                </a:xfrm>
                <a:prstGeom prst="rect">
                  <a:avLst/>
                </a:prstGeom>
              </p:spPr>
            </p:pic>
            <p:pic>
              <p:nvPicPr>
                <p:cNvPr id="10" name="图片 9"/>
                <p:cNvPicPr>
                  <a:picLocks noChangeAspect="1"/>
                </p:cNvPicPr>
                <p:nvPr/>
              </p:nvPicPr>
              <p:blipFill>
                <a:blip r:embed="rId3"/>
                <a:stretch>
                  <a:fillRect/>
                </a:stretch>
              </p:blipFill>
              <p:spPr>
                <a:xfrm>
                  <a:off x="5192" y="5687"/>
                  <a:ext cx="4191" cy="2854"/>
                </a:xfrm>
                <a:prstGeom prst="rect">
                  <a:avLst/>
                </a:prstGeom>
              </p:spPr>
            </p:pic>
            <p:pic>
              <p:nvPicPr>
                <p:cNvPr id="23" name="图片 22"/>
                <p:cNvPicPr>
                  <a:picLocks noChangeAspect="1"/>
                </p:cNvPicPr>
                <p:nvPr/>
              </p:nvPicPr>
              <p:blipFill>
                <a:blip r:embed="rId4"/>
                <a:srcRect b="3841"/>
                <a:stretch>
                  <a:fillRect/>
                </a:stretch>
              </p:blipFill>
              <p:spPr>
                <a:xfrm>
                  <a:off x="9383" y="2729"/>
                  <a:ext cx="4338" cy="2956"/>
                </a:xfrm>
                <a:prstGeom prst="rect">
                  <a:avLst/>
                </a:prstGeom>
              </p:spPr>
            </p:pic>
          </p:grpSp>
          <p:sp>
            <p:nvSpPr>
              <p:cNvPr id="31" name="文本框 30"/>
              <p:cNvSpPr txBox="1"/>
              <p:nvPr/>
            </p:nvSpPr>
            <p:spPr>
              <a:xfrm>
                <a:off x="1826" y="6367"/>
                <a:ext cx="2808" cy="1198"/>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ctr">
                  <a:lnSpc>
                    <a:spcPct val="150000"/>
                  </a:lnSpc>
                </a:pPr>
                <a:r>
                  <a:rPr kumimoji="1" lang="zh-CN" altLang="en-US" sz="2000" b="1" dirty="0">
                    <a:solidFill>
                      <a:schemeClr val="bg1"/>
                    </a:solidFill>
                    <a:latin typeface="微软雅黑" panose="020B0503020204020204" pitchFamily="34" charset="-122"/>
                    <a:ea typeface="微软雅黑" panose="020B0503020204020204" pitchFamily="34" charset="-122"/>
                  </a:rPr>
                  <a:t>网厅、手厅</a:t>
                </a:r>
              </a:p>
              <a:p>
                <a:pPr algn="ctr">
                  <a:lnSpc>
                    <a:spcPct val="150000"/>
                  </a:lnSpc>
                </a:pPr>
                <a:r>
                  <a:rPr kumimoji="1" lang="zh-CN" altLang="en-US" sz="2000" b="1" dirty="0">
                    <a:solidFill>
                      <a:schemeClr val="bg1"/>
                    </a:solidFill>
                    <a:latin typeface="微软雅黑" panose="020B0503020204020204" pitchFamily="34" charset="-122"/>
                    <a:ea typeface="微软雅黑" panose="020B0503020204020204" pitchFamily="34" charset="-122"/>
                  </a:rPr>
                  <a:t>掌厅、移动商城</a:t>
                </a:r>
              </a:p>
            </p:txBody>
          </p:sp>
          <p:sp>
            <p:nvSpPr>
              <p:cNvPr id="36" name="文本框 35"/>
              <p:cNvSpPr txBox="1"/>
              <p:nvPr/>
            </p:nvSpPr>
            <p:spPr>
              <a:xfrm>
                <a:off x="1320" y="7449"/>
                <a:ext cx="3820" cy="870"/>
              </a:xfrm>
              <a:prstGeom prst="rect">
                <a:avLst/>
              </a:prstGeom>
              <a:noFill/>
            </p:spPr>
            <p:txBody>
              <a:bodyPr wrap="square" rtlCol="0">
                <a:spAutoFit/>
              </a:bodyPr>
              <a:lstStyle/>
              <a:p>
                <a:pPr algn="ctr">
                  <a:lnSpc>
                    <a:spcPct val="150000"/>
                  </a:lnSpc>
                </a:pPr>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首页</a:t>
                </a:r>
                <a:r>
                  <a:rPr lang="en-US" altLang="zh-CN"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banner</a:t>
                </a:r>
                <a:r>
                  <a:rPr lang="zh-CN" altLang="en-US" sz="14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广告位曝光活动内容，并上线活动预告页面。</a:t>
                </a:r>
              </a:p>
            </p:txBody>
          </p:sp>
          <p:sp>
            <p:nvSpPr>
              <p:cNvPr id="37" name="文本框 36"/>
              <p:cNvSpPr txBox="1"/>
              <p:nvPr/>
            </p:nvSpPr>
            <p:spPr>
              <a:xfrm>
                <a:off x="5584" y="3181"/>
                <a:ext cx="3820" cy="1198"/>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ctr">
                  <a:lnSpc>
                    <a:spcPct val="150000"/>
                  </a:lnSpc>
                </a:pPr>
                <a:r>
                  <a:rPr kumimoji="1" lang="zh-CN" altLang="en-US" sz="2000" b="1" dirty="0">
                    <a:solidFill>
                      <a:schemeClr val="bg1"/>
                    </a:solidFill>
                    <a:latin typeface="微软雅黑" panose="020B0503020204020204" pitchFamily="34" charset="-122"/>
                    <a:ea typeface="微软雅黑" panose="020B0503020204020204" pitchFamily="34" charset="-122"/>
                  </a:rPr>
                  <a:t>移动用户短信推送</a:t>
                </a:r>
                <a:endParaRPr kumimoji="1"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kumimoji="1" lang="zh-CN" altLang="en-US" sz="2000" b="1" dirty="0">
                    <a:solidFill>
                      <a:schemeClr val="bg1"/>
                    </a:solidFill>
                    <a:latin typeface="微软雅黑" panose="020B0503020204020204" pitchFamily="34" charset="-122"/>
                    <a:ea typeface="微软雅黑" panose="020B0503020204020204" pitchFamily="34" charset="-122"/>
                  </a:rPr>
                  <a:t>手机版</a:t>
                </a:r>
              </a:p>
            </p:txBody>
          </p:sp>
          <p:sp>
            <p:nvSpPr>
              <p:cNvPr id="38" name="文本框 37"/>
              <p:cNvSpPr txBox="1"/>
              <p:nvPr/>
            </p:nvSpPr>
            <p:spPr>
              <a:xfrm>
                <a:off x="5585" y="4321"/>
                <a:ext cx="3820" cy="870"/>
              </a:xfrm>
              <a:prstGeom prst="rect">
                <a:avLst/>
              </a:prstGeom>
              <a:noFill/>
            </p:spPr>
            <p:txBody>
              <a:bodyPr wrap="square" rtlCol="0">
                <a:spAutoFit/>
              </a:bodyPr>
              <a:lstStyle/>
              <a:p>
                <a:pPr algn="ctr">
                  <a:lnSpc>
                    <a:spcPct val="150000"/>
                  </a:lnSpc>
                </a:pPr>
                <a:r>
                  <a:rPr lang="zh-CN" altLang="en-US"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定向移动客户推送移动</a:t>
                </a:r>
                <a:r>
                  <a:rPr lang="en-US" altLang="zh-CN"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5G</a:t>
                </a:r>
                <a:r>
                  <a:rPr lang="zh-CN" altLang="en-US"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体验和套餐业务信息，提升曝光量。</a:t>
                </a:r>
              </a:p>
            </p:txBody>
          </p:sp>
          <p:sp>
            <p:nvSpPr>
              <p:cNvPr id="39" name="文本框 38"/>
              <p:cNvSpPr txBox="1"/>
              <p:nvPr/>
            </p:nvSpPr>
            <p:spPr>
              <a:xfrm>
                <a:off x="10406" y="6367"/>
                <a:ext cx="2751" cy="653"/>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ctr">
                  <a:lnSpc>
                    <a:spcPct val="150000"/>
                  </a:lnSpc>
                </a:pPr>
                <a:r>
                  <a:rPr kumimoji="1" lang="zh-CN" altLang="en-US" sz="2000" b="1" dirty="0">
                    <a:solidFill>
                      <a:schemeClr val="bg1"/>
                    </a:solidFill>
                    <a:latin typeface="微软雅黑" panose="020B0503020204020204" pitchFamily="34" charset="-122"/>
                    <a:ea typeface="微软雅黑" panose="020B0503020204020204" pitchFamily="34" charset="-122"/>
                    <a:sym typeface="+mn-ea"/>
                  </a:rPr>
                  <a:t>自有双微</a:t>
                </a:r>
              </a:p>
            </p:txBody>
          </p:sp>
          <p:sp>
            <p:nvSpPr>
              <p:cNvPr id="6" name="文本框 5"/>
              <p:cNvSpPr txBox="1"/>
              <p:nvPr/>
            </p:nvSpPr>
            <p:spPr>
              <a:xfrm>
                <a:off x="9806" y="7039"/>
                <a:ext cx="3908" cy="1633"/>
              </a:xfrm>
              <a:prstGeom prst="rect">
                <a:avLst/>
              </a:prstGeom>
              <a:noFill/>
            </p:spPr>
            <p:txBody>
              <a:bodyPr wrap="square" rtlCol="0">
                <a:spAutoFit/>
              </a:bodyPr>
              <a:lstStyle/>
              <a:p>
                <a:pPr algn="ctr">
                  <a:lnSpc>
                    <a:spcPct val="150000"/>
                  </a:lnSpc>
                </a:pPr>
                <a:r>
                  <a:rPr lang="zh-CN" altLang="en-US"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微信进行新年</a:t>
                </a:r>
                <a:r>
                  <a:rPr lang="en-US" altLang="zh-CN"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5H</a:t>
                </a:r>
                <a:r>
                  <a:rPr lang="zh-CN" altLang="en-US"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业务推文，链接</a:t>
                </a:r>
                <a:r>
                  <a:rPr lang="zh-CN" altLang="en-US" sz="14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线上活动引流</a:t>
                </a:r>
                <a:r>
                  <a:rPr lang="en-US" altLang="zh-CN" sz="14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H5</a:t>
                </a:r>
                <a:r>
                  <a:rPr lang="zh-CN" altLang="en-US" sz="1400" b="1"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互动</a:t>
                </a:r>
                <a:r>
                  <a:rPr lang="zh-CN" altLang="en-US"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；微博进行活动逐步造势，同步更新相关活动信息。</a:t>
                </a:r>
                <a:endParaRPr lang="en-US" altLang="zh-CN" sz="1400" spc="3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pic>
            <p:nvPicPr>
              <p:cNvPr id="45" name="图片 44"/>
              <p:cNvPicPr>
                <a:picLocks noChangeAspect="1"/>
              </p:cNvPicPr>
              <p:nvPr/>
            </p:nvPicPr>
            <p:blipFill>
              <a:blip r:embed="rId5"/>
              <a:srcRect r="18918"/>
              <a:stretch>
                <a:fillRect/>
              </a:stretch>
            </p:blipFill>
            <p:spPr>
              <a:xfrm>
                <a:off x="1061" y="2972"/>
                <a:ext cx="4338" cy="3015"/>
              </a:xfrm>
              <a:prstGeom prst="rect">
                <a:avLst/>
              </a:prstGeom>
            </p:spPr>
          </p:pic>
          <p:sp>
            <p:nvSpPr>
              <p:cNvPr id="46" name="矩形 45"/>
              <p:cNvSpPr/>
              <p:nvPr/>
            </p:nvSpPr>
            <p:spPr>
              <a:xfrm>
                <a:off x="2107" y="3674"/>
                <a:ext cx="3175" cy="1815"/>
              </a:xfrm>
              <a:prstGeom prst="rect">
                <a:avLst/>
              </a:prstGeom>
              <a:noFill/>
              <a:ln w="190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7" name="图片 46"/>
              <p:cNvPicPr>
                <a:picLocks noChangeAspect="1"/>
              </p:cNvPicPr>
              <p:nvPr/>
            </p:nvPicPr>
            <p:blipFill>
              <a:blip r:embed="rId6"/>
              <a:stretch>
                <a:fillRect/>
              </a:stretch>
            </p:blipFill>
            <p:spPr>
              <a:xfrm>
                <a:off x="5399" y="5989"/>
                <a:ext cx="4191" cy="2910"/>
              </a:xfrm>
              <a:prstGeom prst="rect">
                <a:avLst/>
              </a:prstGeom>
            </p:spPr>
          </p:pic>
          <p:pic>
            <p:nvPicPr>
              <p:cNvPr id="48" name="图片 47"/>
              <p:cNvPicPr>
                <a:picLocks noChangeAspect="1"/>
              </p:cNvPicPr>
              <p:nvPr/>
            </p:nvPicPr>
            <p:blipFill>
              <a:blip r:embed="rId7"/>
              <a:stretch>
                <a:fillRect/>
              </a:stretch>
            </p:blipFill>
            <p:spPr>
              <a:xfrm>
                <a:off x="9590" y="2973"/>
                <a:ext cx="4338" cy="2985"/>
              </a:xfrm>
              <a:prstGeom prst="rect">
                <a:avLst/>
              </a:prstGeom>
            </p:spPr>
          </p:pic>
          <p:pic>
            <p:nvPicPr>
              <p:cNvPr id="51" name="图片 50" descr="545435045634"/>
              <p:cNvPicPr>
                <a:picLocks noChangeAspect="1"/>
              </p:cNvPicPr>
              <p:nvPr/>
            </p:nvPicPr>
            <p:blipFill>
              <a:blip r:embed="rId8"/>
              <a:srcRect r="62740"/>
              <a:stretch>
                <a:fillRect/>
              </a:stretch>
            </p:blipFill>
            <p:spPr>
              <a:xfrm>
                <a:off x="10384" y="3829"/>
                <a:ext cx="1303" cy="1302"/>
              </a:xfrm>
              <a:prstGeom prst="rect">
                <a:avLst/>
              </a:prstGeom>
            </p:spPr>
          </p:pic>
          <p:pic>
            <p:nvPicPr>
              <p:cNvPr id="52" name="图片 51"/>
              <p:cNvPicPr>
                <a:picLocks noChangeAspect="1"/>
              </p:cNvPicPr>
              <p:nvPr/>
            </p:nvPicPr>
            <p:blipFill>
              <a:blip r:embed="rId9">
                <a:clrChange>
                  <a:clrFrom>
                    <a:srgbClr val="FFFFFF">
                      <a:alpha val="100000"/>
                    </a:srgbClr>
                  </a:clrFrom>
                  <a:clrTo>
                    <a:srgbClr val="FFFFFF">
                      <a:alpha val="100000"/>
                      <a:alpha val="0"/>
                    </a:srgbClr>
                  </a:clrTo>
                </a:clrChange>
              </a:blip>
              <a:srcRect b="10000"/>
              <a:stretch>
                <a:fillRect/>
              </a:stretch>
            </p:blipFill>
            <p:spPr>
              <a:xfrm>
                <a:off x="11800" y="3570"/>
                <a:ext cx="1669" cy="1449"/>
              </a:xfrm>
              <a:prstGeom prst="rect">
                <a:avLst/>
              </a:prstGeom>
            </p:spPr>
          </p:pic>
        </p:grpSp>
        <p:pic>
          <p:nvPicPr>
            <p:cNvPr id="3" name="图片 2"/>
            <p:cNvPicPr>
              <a:picLocks noChangeAspect="1"/>
            </p:cNvPicPr>
            <p:nvPr/>
          </p:nvPicPr>
          <p:blipFill>
            <a:blip r:embed="rId10"/>
            <a:stretch>
              <a:fillRect/>
            </a:stretch>
          </p:blipFill>
          <p:spPr>
            <a:xfrm>
              <a:off x="2139" y="2989"/>
              <a:ext cx="4235" cy="2382"/>
            </a:xfrm>
            <a:prstGeom prst="rect">
              <a:avLst/>
            </a:prstGeom>
          </p:spPr>
        </p:pic>
      </p:gr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32</a:t>
            </a:fld>
            <a:endParaRPr lang="zh-CN" altLang="en-US" sz="1000" dirty="0">
              <a:solidFill>
                <a:schemeClr val="bg1">
                  <a:lumMod val="75000"/>
                </a:schemeClr>
              </a:solidFill>
            </a:endParaRPr>
          </a:p>
        </p:txBody>
      </p:sp>
      <p:pic>
        <p:nvPicPr>
          <p:cNvPr id="2" name="图片 1"/>
          <p:cNvPicPr>
            <a:picLocks noChangeAspect="1"/>
          </p:cNvPicPr>
          <p:nvPr/>
        </p:nvPicPr>
        <p:blipFill>
          <a:blip r:embed="rId11"/>
          <a:stretch>
            <a:fillRect/>
          </a:stretch>
        </p:blipFill>
        <p:spPr>
          <a:xfrm>
            <a:off x="9645015" y="278130"/>
            <a:ext cx="2214880" cy="5410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nvSpPr>
        <p:spPr>
          <a:xfrm>
            <a:off x="1197610" y="295275"/>
            <a:ext cx="4622165" cy="491490"/>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cs typeface="Arial" panose="020B0604020202020204" pitchFamily="34" charset="0"/>
              </a:rPr>
              <a:t>媒体投放资源</a:t>
            </a:r>
            <a:endParaRPr lang="zh-CN" altLang="en-US" sz="2000" b="1" spc="3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2" name="组合 41"/>
          <p:cNvGrpSpPr/>
          <p:nvPr/>
        </p:nvGrpSpPr>
        <p:grpSpPr>
          <a:xfrm>
            <a:off x="312420" y="295275"/>
            <a:ext cx="725170" cy="499110"/>
            <a:chOff x="1585" y="2808"/>
            <a:chExt cx="1142" cy="786"/>
          </a:xfrm>
        </p:grpSpPr>
        <p:sp>
          <p:nvSpPr>
            <p:cNvPr id="4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4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5" name="表格 4"/>
          <p:cNvGraphicFramePr/>
          <p:nvPr>
            <p:custDataLst>
              <p:tags r:id="rId1"/>
            </p:custDataLst>
          </p:nvPr>
        </p:nvGraphicFramePr>
        <p:xfrm>
          <a:off x="409575" y="1216025"/>
          <a:ext cx="3926205" cy="3126740"/>
        </p:xfrm>
        <a:graphic>
          <a:graphicData uri="http://schemas.openxmlformats.org/drawingml/2006/table">
            <a:tbl>
              <a:tblPr firstRow="1" bandRow="1">
                <a:tableStyleId>{5C22544A-7EE6-4342-B048-85BDC9FD1C3A}</a:tableStyleId>
              </a:tblPr>
              <a:tblGrid>
                <a:gridCol w="708660">
                  <a:extLst>
                    <a:ext uri="{9D8B030D-6E8A-4147-A177-3AD203B41FA5}">
                      <a16:colId xmlns:a16="http://schemas.microsoft.com/office/drawing/2014/main" val="20000"/>
                    </a:ext>
                  </a:extLst>
                </a:gridCol>
                <a:gridCol w="1016635">
                  <a:extLst>
                    <a:ext uri="{9D8B030D-6E8A-4147-A177-3AD203B41FA5}">
                      <a16:colId xmlns:a16="http://schemas.microsoft.com/office/drawing/2014/main" val="20001"/>
                    </a:ext>
                  </a:extLst>
                </a:gridCol>
                <a:gridCol w="2200910">
                  <a:extLst>
                    <a:ext uri="{9D8B030D-6E8A-4147-A177-3AD203B41FA5}">
                      <a16:colId xmlns:a16="http://schemas.microsoft.com/office/drawing/2014/main" val="20002"/>
                    </a:ext>
                  </a:extLst>
                </a:gridCol>
              </a:tblGrid>
              <a:tr h="241300">
                <a:tc gridSpan="2">
                  <a:txBody>
                    <a:bodyPr/>
                    <a:lstStyle/>
                    <a:p>
                      <a:pPr indent="0" algn="ctr">
                        <a:buNone/>
                      </a:pPr>
                      <a:r>
                        <a:rPr lang="zh-CN" sz="1200" b="0" dirty="0">
                          <a:solidFill>
                            <a:srgbClr val="FFFFFF"/>
                          </a:solidFill>
                          <a:latin typeface="Arial" panose="020B0604020202020204" pitchFamily="34" charset="0"/>
                          <a:ea typeface="微软雅黑" panose="020B0503020204020204" pitchFamily="34" charset="-122"/>
                        </a:rPr>
                        <a:t>微信公众号</a:t>
                      </a:r>
                      <a:endParaRPr lang="zh-CN" altLang="en-US" sz="1200" b="0" dirty="0">
                        <a:solidFill>
                          <a:srgbClr val="FFFFFF"/>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538DD5"/>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lstStyle/>
                    <a:p>
                      <a:pPr indent="0" algn="ctr">
                        <a:buNone/>
                      </a:pPr>
                      <a:r>
                        <a:rPr lang="en-US" sz="1200" b="0">
                          <a:solidFill>
                            <a:srgbClr val="FFFFFF"/>
                          </a:solidFill>
                          <a:latin typeface="微软雅黑" panose="020B0503020204020204" pitchFamily="34" charset="-122"/>
                        </a:rPr>
                        <a:t>ID</a:t>
                      </a:r>
                      <a:endParaRPr lang="en-US" altLang="en-US" sz="1200" b="0">
                        <a:solidFill>
                          <a:srgbClr val="FFFFFF"/>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538DD5"/>
                    </a:solidFill>
                  </a:tcPr>
                </a:tc>
                <a:extLst>
                  <a:ext uri="{0D108BD9-81ED-4DB2-BD59-A6C34878D82A}">
                    <a16:rowId xmlns:a16="http://schemas.microsoft.com/office/drawing/2014/main" val="10000"/>
                  </a:ext>
                </a:extLst>
              </a:tr>
              <a:tr h="180340">
                <a:tc rowSpan="16">
                  <a:txBody>
                    <a:bodyPr/>
                    <a:lstStyle/>
                    <a:p>
                      <a:pPr indent="0" algn="ctr">
                        <a:buNone/>
                      </a:pPr>
                      <a:r>
                        <a:rPr lang="zh-CN" sz="800" b="0">
                          <a:solidFill>
                            <a:srgbClr val="000000"/>
                          </a:solidFill>
                          <a:latin typeface="Arial" panose="020B0604020202020204" pitchFamily="34" charset="0"/>
                          <a:ea typeface="微软雅黑" panose="020B0503020204020204" pitchFamily="34" charset="-122"/>
                        </a:rPr>
                        <a:t>官方媒体</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成都商报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cdsb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四川交通广播</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scjtgb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四川日报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scrbgfwx</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川观新闻</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cbgc2014</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四川新闻频道</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v85555046</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四川观察</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sctv-news</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四川发布</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sichuanfabu</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四川新闻网</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newsscorg</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成都发布</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cdfb-szfxwb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红星新闻</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cdsbnc</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封面新闻</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ihxdsb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华西社区报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hxshzb00</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华西都市报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700" b="0">
                          <a:solidFill>
                            <a:srgbClr val="333333"/>
                          </a:solidFill>
                          <a:latin typeface="微软雅黑" panose="020B0503020204020204" pitchFamily="34" charset="-122"/>
                        </a:rPr>
                        <a:t>ihxdsb</a:t>
                      </a:r>
                      <a:endParaRPr lang="en-US" altLang="en-US" sz="700" b="0">
                        <a:solidFill>
                          <a:srgbClr val="333333"/>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巴中全搜索</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bzwb2013</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巴中日报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scbzrb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无线巴中</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dirty="0" err="1">
                          <a:solidFill>
                            <a:srgbClr val="000000"/>
                          </a:solidFill>
                          <a:latin typeface="微软雅黑" panose="020B0503020204020204" pitchFamily="34" charset="-122"/>
                        </a:rPr>
                        <a:t>bzgdcom</a:t>
                      </a:r>
                      <a:endParaRPr lang="en-US" altLang="en-US" sz="800" b="0" dirty="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graphicFrame>
        <p:nvGraphicFramePr>
          <p:cNvPr id="7" name="表格 6"/>
          <p:cNvGraphicFramePr/>
          <p:nvPr>
            <p:custDataLst>
              <p:tags r:id="rId2"/>
            </p:custDataLst>
          </p:nvPr>
        </p:nvGraphicFramePr>
        <p:xfrm>
          <a:off x="4509135" y="1216025"/>
          <a:ext cx="6579870" cy="2225040"/>
        </p:xfrm>
        <a:graphic>
          <a:graphicData uri="http://schemas.openxmlformats.org/drawingml/2006/table">
            <a:tbl>
              <a:tblPr firstRow="1" bandRow="1">
                <a:tableStyleId>{5C22544A-7EE6-4342-B048-85BDC9FD1C3A}</a:tableStyleId>
              </a:tblPr>
              <a:tblGrid>
                <a:gridCol w="705485">
                  <a:extLst>
                    <a:ext uri="{9D8B030D-6E8A-4147-A177-3AD203B41FA5}">
                      <a16:colId xmlns:a16="http://schemas.microsoft.com/office/drawing/2014/main" val="20000"/>
                    </a:ext>
                  </a:extLst>
                </a:gridCol>
                <a:gridCol w="1594485">
                  <a:extLst>
                    <a:ext uri="{9D8B030D-6E8A-4147-A177-3AD203B41FA5}">
                      <a16:colId xmlns:a16="http://schemas.microsoft.com/office/drawing/2014/main" val="20001"/>
                    </a:ext>
                  </a:extLst>
                </a:gridCol>
                <a:gridCol w="3187065">
                  <a:extLst>
                    <a:ext uri="{9D8B030D-6E8A-4147-A177-3AD203B41FA5}">
                      <a16:colId xmlns:a16="http://schemas.microsoft.com/office/drawing/2014/main" val="20002"/>
                    </a:ext>
                  </a:extLst>
                </a:gridCol>
                <a:gridCol w="1092835">
                  <a:extLst>
                    <a:ext uri="{9D8B030D-6E8A-4147-A177-3AD203B41FA5}">
                      <a16:colId xmlns:a16="http://schemas.microsoft.com/office/drawing/2014/main" val="20003"/>
                    </a:ext>
                  </a:extLst>
                </a:gridCol>
              </a:tblGrid>
              <a:tr h="180340">
                <a:tc gridSpan="2">
                  <a:txBody>
                    <a:bodyPr/>
                    <a:lstStyle/>
                    <a:p>
                      <a:pPr algn="ctr">
                        <a:buClrTx/>
                        <a:buSzTx/>
                        <a:buFontTx/>
                        <a:buNone/>
                      </a:pPr>
                      <a:r>
                        <a:rPr lang="en-US" sz="1200" b="0">
                          <a:solidFill>
                            <a:srgbClr val="FFFFFF"/>
                          </a:solidFill>
                          <a:latin typeface="微软雅黑" panose="020B0503020204020204" pitchFamily="34" charset="-122"/>
                        </a:rPr>
                        <a:t>新浪微博</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538DD5"/>
                    </a:solidFill>
                  </a:tcPr>
                </a:tc>
                <a:tc hMerge="1">
                  <a:txBody>
                    <a:bodyPr/>
                    <a:lstStyle/>
                    <a:p>
                      <a:endParaRPr lang="zh-CN"/>
                    </a:p>
                  </a:txBody>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a:txBody>
                    <a:bodyPr/>
                    <a:lstStyle/>
                    <a:p>
                      <a:pPr algn="ctr">
                        <a:buClrTx/>
                        <a:buSzTx/>
                        <a:buFontTx/>
                        <a:buNone/>
                      </a:pPr>
                      <a:r>
                        <a:rPr lang="en-US" sz="1200" b="0">
                          <a:solidFill>
                            <a:srgbClr val="FFFFFF"/>
                          </a:solidFill>
                          <a:latin typeface="微软雅黑" panose="020B0503020204020204" pitchFamily="34" charset="-122"/>
                        </a:rPr>
                        <a:t>链接</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538DD5"/>
                    </a:solidFill>
                  </a:tcPr>
                </a:tc>
                <a:tc>
                  <a:txBody>
                    <a:bodyPr/>
                    <a:lstStyle/>
                    <a:p>
                      <a:pPr algn="ctr">
                        <a:buClrTx/>
                        <a:buSzTx/>
                        <a:buFontTx/>
                        <a:buNone/>
                      </a:pPr>
                      <a:r>
                        <a:rPr lang="en-US" sz="1200" b="0">
                          <a:solidFill>
                            <a:srgbClr val="FFFFFF"/>
                          </a:solidFill>
                          <a:latin typeface="微软雅黑" panose="020B0503020204020204" pitchFamily="34" charset="-122"/>
                        </a:rPr>
                        <a:t>粉丝数（万）</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538DD5"/>
                    </a:solidFill>
                  </a:tcPr>
                </a:tc>
                <a:extLst>
                  <a:ext uri="{0D108BD9-81ED-4DB2-BD59-A6C34878D82A}">
                    <a16:rowId xmlns:a16="http://schemas.microsoft.com/office/drawing/2014/main" val="10000"/>
                  </a:ext>
                </a:extLst>
              </a:tr>
              <a:tr h="180340">
                <a:tc rowSpan="11">
                  <a:txBody>
                    <a:bodyPr/>
                    <a:lstStyle/>
                    <a:p>
                      <a:pPr indent="0" algn="ctr">
                        <a:buNone/>
                      </a:pPr>
                      <a:r>
                        <a:rPr lang="zh-CN" sz="800" b="0">
                          <a:solidFill>
                            <a:srgbClr val="000000"/>
                          </a:solidFill>
                          <a:latin typeface="Arial" panose="020B0604020202020204" pitchFamily="34" charset="0"/>
                          <a:ea typeface="微软雅黑" panose="020B0503020204020204" pitchFamily="34" charset="-122"/>
                        </a:rPr>
                        <a:t>官方媒体</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封面新闻</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https://weibo.com/hxdsb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2711</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成都商报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https://weibo.com/cdsb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2285</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333333"/>
                          </a:solidFill>
                          <a:latin typeface="Arial" panose="020B0604020202020204" pitchFamily="34" charset="0"/>
                          <a:ea typeface="微软雅黑" panose="020B0503020204020204" pitchFamily="34" charset="-122"/>
                        </a:rPr>
                        <a:t>华西社区报官博</a:t>
                      </a:r>
                      <a:endParaRPr lang="en-US" altLang="en-US" sz="800" b="0">
                        <a:solidFill>
                          <a:srgbClr val="333333"/>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https://weibo.com/tfzb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1285</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红星新闻</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https://weibo.com/hongxingxinwen</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1229</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成都发布</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https://weibo.com/xwfbc</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1100</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四川日报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https://weibo.com/u/3167104922</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1006</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成都晚报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https://weibo.com/cdwbwb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720</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四川发布</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https://weibo.com/sichuantianfu</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654</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四川经济日报</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https://weibo.com/scjjrb</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390</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四川观察</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https://weibo.com/u/3203137375</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a:solidFill>
                            <a:srgbClr val="000000"/>
                          </a:solidFill>
                          <a:latin typeface="微软雅黑" panose="020B0503020204020204" pitchFamily="34" charset="-122"/>
                        </a:rPr>
                        <a:t>380</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800" b="0">
                          <a:solidFill>
                            <a:srgbClr val="000000"/>
                          </a:solidFill>
                          <a:latin typeface="Arial" panose="020B0604020202020204" pitchFamily="34" charset="0"/>
                          <a:ea typeface="微软雅黑" panose="020B0503020204020204" pitchFamily="34" charset="-122"/>
                        </a:rPr>
                        <a:t>四川卫视</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en-US" sz="800" b="0">
                          <a:solidFill>
                            <a:srgbClr val="000000"/>
                          </a:solidFill>
                          <a:latin typeface="微软雅黑" panose="020B0503020204020204" pitchFamily="34" charset="-122"/>
                        </a:rPr>
                        <a:t>https://weibo.com/u/2042019413</a:t>
                      </a:r>
                      <a:endParaRPr lang="en-US" altLang="en-US" sz="8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800" b="0" dirty="0">
                          <a:solidFill>
                            <a:srgbClr val="000000"/>
                          </a:solidFill>
                          <a:latin typeface="微软雅黑" panose="020B0503020204020204" pitchFamily="34" charset="-122"/>
                        </a:rPr>
                        <a:t>372</a:t>
                      </a:r>
                      <a:endParaRPr lang="en-US" altLang="en-US" sz="800" b="0" dirty="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graphicFrame>
        <p:nvGraphicFramePr>
          <p:cNvPr id="8" name="表格 7"/>
          <p:cNvGraphicFramePr/>
          <p:nvPr>
            <p:custDataLst>
              <p:tags r:id="rId3"/>
            </p:custDataLst>
          </p:nvPr>
        </p:nvGraphicFramePr>
        <p:xfrm>
          <a:off x="409575" y="4336415"/>
          <a:ext cx="3919855" cy="2101850"/>
        </p:xfrm>
        <a:graphic>
          <a:graphicData uri="http://schemas.openxmlformats.org/drawingml/2006/table">
            <a:tbl>
              <a:tblPr firstRow="1" bandRow="1">
                <a:tableStyleId>{5C22544A-7EE6-4342-B048-85BDC9FD1C3A}</a:tableStyleId>
              </a:tblPr>
              <a:tblGrid>
                <a:gridCol w="716280">
                  <a:extLst>
                    <a:ext uri="{9D8B030D-6E8A-4147-A177-3AD203B41FA5}">
                      <a16:colId xmlns:a16="http://schemas.microsoft.com/office/drawing/2014/main" val="20000"/>
                    </a:ext>
                  </a:extLst>
                </a:gridCol>
                <a:gridCol w="989965">
                  <a:extLst>
                    <a:ext uri="{9D8B030D-6E8A-4147-A177-3AD203B41FA5}">
                      <a16:colId xmlns:a16="http://schemas.microsoft.com/office/drawing/2014/main" val="20001"/>
                    </a:ext>
                  </a:extLst>
                </a:gridCol>
                <a:gridCol w="2213610">
                  <a:extLst>
                    <a:ext uri="{9D8B030D-6E8A-4147-A177-3AD203B41FA5}">
                      <a16:colId xmlns:a16="http://schemas.microsoft.com/office/drawing/2014/main" val="20002"/>
                    </a:ext>
                  </a:extLst>
                </a:gridCol>
              </a:tblGrid>
              <a:tr h="180340">
                <a:tc rowSpan="11">
                  <a:txBody>
                    <a:bodyPr/>
                    <a:lstStyle/>
                    <a:p>
                      <a:pPr algn="l">
                        <a:buClrTx/>
                        <a:buSzTx/>
                        <a:buFontTx/>
                        <a:buNone/>
                      </a:pPr>
                      <a:r>
                        <a:rPr lang="en-US" sz="800" b="0">
                          <a:solidFill>
                            <a:srgbClr val="000000"/>
                          </a:solidFill>
                          <a:latin typeface="微软雅黑" panose="020B0503020204020204" pitchFamily="34" charset="-122"/>
                        </a:rPr>
                        <a:t>地域社媒</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四川在线</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sscczzxx</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成都美食推荐</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CDmeishitj</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成都吃喝玩乐全攻略</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CDchihewanles</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成都全资讯</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CDquanzixun</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热门成都</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hotchengdu1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成都潮流</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ThefashionCD</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吃喝玩乐ING成都</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chihewanleCD</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成都生活情报</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CDlifeqingbao</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成都本地宝</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bdbchengdu</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成都热资讯</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chdnews</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8034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成都微世界</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dirty="0" err="1">
                          <a:solidFill>
                            <a:srgbClr val="000000"/>
                          </a:solidFill>
                          <a:latin typeface="微软雅黑" panose="020B0503020204020204" pitchFamily="34" charset="-122"/>
                        </a:rPr>
                        <a:t>chdvworld</a:t>
                      </a:r>
                      <a:endParaRPr lang="en-US" sz="800" b="0" dirty="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graphicFrame>
        <p:nvGraphicFramePr>
          <p:cNvPr id="9" name="表格 8"/>
          <p:cNvGraphicFramePr/>
          <p:nvPr>
            <p:custDataLst>
              <p:tags r:id="rId4"/>
            </p:custDataLst>
          </p:nvPr>
        </p:nvGraphicFramePr>
        <p:xfrm>
          <a:off x="4509135" y="3441065"/>
          <a:ext cx="6577330" cy="2998470"/>
        </p:xfrm>
        <a:graphic>
          <a:graphicData uri="http://schemas.openxmlformats.org/drawingml/2006/table">
            <a:tbl>
              <a:tblPr firstRow="1" bandRow="1">
                <a:tableStyleId>{5C22544A-7EE6-4342-B048-85BDC9FD1C3A}</a:tableStyleId>
              </a:tblPr>
              <a:tblGrid>
                <a:gridCol w="712470">
                  <a:extLst>
                    <a:ext uri="{9D8B030D-6E8A-4147-A177-3AD203B41FA5}">
                      <a16:colId xmlns:a16="http://schemas.microsoft.com/office/drawing/2014/main" val="20000"/>
                    </a:ext>
                  </a:extLst>
                </a:gridCol>
                <a:gridCol w="1595755">
                  <a:extLst>
                    <a:ext uri="{9D8B030D-6E8A-4147-A177-3AD203B41FA5}">
                      <a16:colId xmlns:a16="http://schemas.microsoft.com/office/drawing/2014/main" val="20001"/>
                    </a:ext>
                  </a:extLst>
                </a:gridCol>
                <a:gridCol w="3178810">
                  <a:extLst>
                    <a:ext uri="{9D8B030D-6E8A-4147-A177-3AD203B41FA5}">
                      <a16:colId xmlns:a16="http://schemas.microsoft.com/office/drawing/2014/main" val="20002"/>
                    </a:ext>
                  </a:extLst>
                </a:gridCol>
                <a:gridCol w="1090295">
                  <a:extLst>
                    <a:ext uri="{9D8B030D-6E8A-4147-A177-3AD203B41FA5}">
                      <a16:colId xmlns:a16="http://schemas.microsoft.com/office/drawing/2014/main" val="20003"/>
                    </a:ext>
                  </a:extLst>
                </a:gridCol>
              </a:tblGrid>
              <a:tr h="210185">
                <a:tc rowSpan="16">
                  <a:txBody>
                    <a:bodyPr/>
                    <a:lstStyle/>
                    <a:p>
                      <a:pPr indent="0" algn="ctr">
                        <a:buNone/>
                      </a:pPr>
                      <a:r>
                        <a:rPr lang="zh-CN" sz="800" b="0">
                          <a:solidFill>
                            <a:srgbClr val="000000"/>
                          </a:solidFill>
                          <a:latin typeface="Arial" panose="020B0604020202020204" pitchFamily="34" charset="0"/>
                          <a:ea typeface="微软雅黑" panose="020B0503020204020204" pitchFamily="34" charset="-122"/>
                        </a:rPr>
                        <a:t>地域社媒</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四川高校新鲜事儿</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https://weibo.com/u/5339196961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261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成都生活本地头条</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https://weibo.com/u/3682232931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1128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542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成都热门大事件</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https://weibo.com/u/3820506460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1000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成都吃喝玩乐资讯top</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https://weibo.com/u/6933876099</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910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请叫我成都君</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https://weibo.com/u/5034011451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852</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成都头条大热门</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https://weibo.com/u/3830380518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851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542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成都生活头条资讯</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https://weibo.com/u/2102610202</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796</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成都时尚生活搜罗</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https://weibo.com/u/3822461865</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717</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成都吃喝玩乐生活分享</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https://weibo.com/u/87983331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613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成都小资生活圈</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https://weibo.com/u/3861494953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590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8542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成都美食生活搜罗</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https://weibo.com/u/3247069204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539</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成都身边新鲜事儿</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https://weibo.com/u/87983288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536</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成都玩乐生活</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https://weibo.com/u/3859387531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504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成都热门生活播报</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https://weibo.com/u/3813037243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218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85420">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成都吃喝玩乐菌</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https://weibo.com/u/3136436913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rPr>
                        <a:t>210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86055">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algn="l">
                        <a:buClrTx/>
                        <a:buSzTx/>
                        <a:buFontTx/>
                        <a:buNone/>
                      </a:pPr>
                      <a:r>
                        <a:rPr lang="en-US" sz="800" b="0">
                          <a:solidFill>
                            <a:srgbClr val="000000"/>
                          </a:solidFill>
                          <a:latin typeface="微软雅黑" panose="020B0503020204020204" pitchFamily="34" charset="-122"/>
                        </a:rPr>
                        <a:t>成都吃土青年</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l">
                        <a:buClrTx/>
                        <a:buSzTx/>
                        <a:buFontTx/>
                        <a:buNone/>
                      </a:pPr>
                      <a:r>
                        <a:rPr lang="en-US" sz="800" b="0">
                          <a:solidFill>
                            <a:srgbClr val="000000"/>
                          </a:solidFill>
                          <a:latin typeface="微软雅黑" panose="020B0503020204020204" pitchFamily="34" charset="-122"/>
                        </a:rPr>
                        <a:t>https://weibo.com/u/2258116103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dirty="0">
                          <a:solidFill>
                            <a:srgbClr val="000000"/>
                          </a:solidFill>
                          <a:latin typeface="微软雅黑" panose="020B0503020204020204" pitchFamily="34" charset="-122"/>
                        </a:rPr>
                        <a:t>203</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11" name="文本框 10"/>
          <p:cNvSpPr txBox="1"/>
          <p:nvPr/>
        </p:nvSpPr>
        <p:spPr>
          <a:xfrm>
            <a:off x="10617200" y="6489700"/>
            <a:ext cx="982980" cy="229870"/>
          </a:xfrm>
          <a:prstGeom prst="rect">
            <a:avLst/>
          </a:prstGeom>
          <a:noFill/>
        </p:spPr>
        <p:txBody>
          <a:bodyPr wrap="none" rtlCol="0">
            <a:spAutoFit/>
          </a:bodyPr>
          <a:lstStyle/>
          <a:p>
            <a:r>
              <a:rPr lang="zh-CN" altLang="en-US" sz="900">
                <a:latin typeface="微软雅黑" panose="020B0503020204020204" pitchFamily="34" charset="-122"/>
                <a:ea typeface="微软雅黑" panose="020B0503020204020204" pitchFamily="34" charset="-122"/>
              </a:rPr>
              <a:t>仅部分资源展示</a:t>
            </a: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33</a:t>
            </a:fld>
            <a:endParaRPr lang="zh-CN" altLang="en-US" sz="1000" dirty="0">
              <a:solidFill>
                <a:schemeClr val="bg1">
                  <a:lumMod val="75000"/>
                </a:schemeClr>
              </a:solidFill>
            </a:endParaRPr>
          </a:p>
        </p:txBody>
      </p:sp>
      <p:pic>
        <p:nvPicPr>
          <p:cNvPr id="3" name="图片 2"/>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0" y="4398721"/>
            <a:ext cx="12192000" cy="2459279"/>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5" name="Freeform 6"/>
          <p:cNvSpPr/>
          <p:nvPr/>
        </p:nvSpPr>
        <p:spPr bwMode="auto">
          <a:xfrm>
            <a:off x="0" y="4722573"/>
            <a:ext cx="12192000" cy="2135427"/>
          </a:xfrm>
          <a:custGeom>
            <a:avLst/>
            <a:gdLst>
              <a:gd name="T0" fmla="*/ 0 w 1082"/>
              <a:gd name="T1" fmla="*/ 16 h 260"/>
              <a:gd name="T2" fmla="*/ 56 w 1082"/>
              <a:gd name="T3" fmla="*/ 34 h 260"/>
              <a:gd name="T4" fmla="*/ 216 w 1082"/>
              <a:gd name="T5" fmla="*/ 115 h 260"/>
              <a:gd name="T6" fmla="*/ 362 w 1082"/>
              <a:gd name="T7" fmla="*/ 48 h 260"/>
              <a:gd name="T8" fmla="*/ 554 w 1082"/>
              <a:gd name="T9" fmla="*/ 49 h 260"/>
              <a:gd name="T10" fmla="*/ 683 w 1082"/>
              <a:gd name="T11" fmla="*/ 139 h 260"/>
              <a:gd name="T12" fmla="*/ 852 w 1082"/>
              <a:gd name="T13" fmla="*/ 98 h 260"/>
              <a:gd name="T14" fmla="*/ 986 w 1082"/>
              <a:gd name="T15" fmla="*/ 93 h 260"/>
              <a:gd name="T16" fmla="*/ 1082 w 1082"/>
              <a:gd name="T17" fmla="*/ 121 h 260"/>
              <a:gd name="T18" fmla="*/ 1082 w 1082"/>
              <a:gd name="T19" fmla="*/ 260 h 260"/>
              <a:gd name="T20" fmla="*/ 0 w 1082"/>
              <a:gd name="T21" fmla="*/ 260 h 260"/>
              <a:gd name="T22" fmla="*/ 0 w 1082"/>
              <a:gd name="T23" fmla="*/ 1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2" h="260">
                <a:moveTo>
                  <a:pt x="0" y="16"/>
                </a:moveTo>
                <a:cubicBezTo>
                  <a:pt x="0" y="16"/>
                  <a:pt x="26" y="13"/>
                  <a:pt x="56" y="34"/>
                </a:cubicBezTo>
                <a:cubicBezTo>
                  <a:pt x="86" y="55"/>
                  <a:pt x="156" y="120"/>
                  <a:pt x="216" y="115"/>
                </a:cubicBezTo>
                <a:cubicBezTo>
                  <a:pt x="276" y="110"/>
                  <a:pt x="325" y="68"/>
                  <a:pt x="362" y="48"/>
                </a:cubicBezTo>
                <a:cubicBezTo>
                  <a:pt x="408" y="23"/>
                  <a:pt x="494" y="0"/>
                  <a:pt x="554" y="49"/>
                </a:cubicBezTo>
                <a:cubicBezTo>
                  <a:pt x="620" y="103"/>
                  <a:pt x="661" y="136"/>
                  <a:pt x="683" y="139"/>
                </a:cubicBezTo>
                <a:cubicBezTo>
                  <a:pt x="735" y="145"/>
                  <a:pt x="790" y="119"/>
                  <a:pt x="852" y="98"/>
                </a:cubicBezTo>
                <a:cubicBezTo>
                  <a:pt x="914" y="77"/>
                  <a:pt x="963" y="87"/>
                  <a:pt x="986" y="93"/>
                </a:cubicBezTo>
                <a:cubicBezTo>
                  <a:pt x="1027" y="104"/>
                  <a:pt x="1082" y="121"/>
                  <a:pt x="1082" y="121"/>
                </a:cubicBezTo>
                <a:cubicBezTo>
                  <a:pt x="1082" y="260"/>
                  <a:pt x="1082" y="260"/>
                  <a:pt x="1082" y="260"/>
                </a:cubicBezTo>
                <a:cubicBezTo>
                  <a:pt x="0" y="260"/>
                  <a:pt x="0" y="260"/>
                  <a:pt x="0" y="260"/>
                </a:cubicBezTo>
                <a:lnTo>
                  <a:pt x="0" y="16"/>
                </a:lnTo>
                <a:close/>
              </a:path>
            </a:pathLst>
          </a:custGeom>
          <a:solidFill>
            <a:srgbClr val="4472C4"/>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7" name="任意多边形 4"/>
          <p:cNvSpPr/>
          <p:nvPr/>
        </p:nvSpPr>
        <p:spPr>
          <a:xfrm>
            <a:off x="6385668" y="3675258"/>
            <a:ext cx="45719" cy="1582829"/>
          </a:xfrm>
          <a:custGeom>
            <a:avLst/>
            <a:gdLst>
              <a:gd name="connsiteX0" fmla="*/ 0 w 0"/>
              <a:gd name="connsiteY0" fmla="*/ 1495425 h 1495425"/>
              <a:gd name="connsiteX1" fmla="*/ 0 w 0"/>
              <a:gd name="connsiteY1" fmla="*/ 0 h 1495425"/>
            </a:gdLst>
            <a:ahLst/>
            <a:cxnLst>
              <a:cxn ang="0">
                <a:pos x="connsiteX0" y="connsiteY0"/>
              </a:cxn>
              <a:cxn ang="0">
                <a:pos x="connsiteX1" y="connsiteY1"/>
              </a:cxn>
            </a:cxnLst>
            <a:rect l="l" t="t" r="r" b="b"/>
            <a:pathLst>
              <a:path h="1495425">
                <a:moveTo>
                  <a:pt x="0" y="1495425"/>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8" name="任意多边形 5"/>
          <p:cNvSpPr/>
          <p:nvPr/>
        </p:nvSpPr>
        <p:spPr>
          <a:xfrm>
            <a:off x="9663537" y="2451388"/>
            <a:ext cx="0" cy="3200400"/>
          </a:xfrm>
          <a:custGeom>
            <a:avLst/>
            <a:gdLst>
              <a:gd name="connsiteX0" fmla="*/ 0 w 0"/>
              <a:gd name="connsiteY0" fmla="*/ 2400300 h 2400300"/>
              <a:gd name="connsiteX1" fmla="*/ 0 w 0"/>
              <a:gd name="connsiteY1" fmla="*/ 0 h 2400300"/>
            </a:gdLst>
            <a:ahLst/>
            <a:cxnLst>
              <a:cxn ang="0">
                <a:pos x="connsiteX0" y="connsiteY0"/>
              </a:cxn>
              <a:cxn ang="0">
                <a:pos x="connsiteX1" y="connsiteY1"/>
              </a:cxn>
            </a:cxnLst>
            <a:rect l="l" t="t" r="r" b="b"/>
            <a:pathLst>
              <a:path h="2400300">
                <a:moveTo>
                  <a:pt x="0" y="240030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10" name="任意多边形 7"/>
          <p:cNvSpPr/>
          <p:nvPr/>
        </p:nvSpPr>
        <p:spPr>
          <a:xfrm>
            <a:off x="1611737" y="2451388"/>
            <a:ext cx="0" cy="2692400"/>
          </a:xfrm>
          <a:custGeom>
            <a:avLst/>
            <a:gdLst>
              <a:gd name="connsiteX0" fmla="*/ 0 w 0"/>
              <a:gd name="connsiteY0" fmla="*/ 2019300 h 2019300"/>
              <a:gd name="connsiteX1" fmla="*/ 0 w 0"/>
              <a:gd name="connsiteY1" fmla="*/ 0 h 2019300"/>
            </a:gdLst>
            <a:ahLst/>
            <a:cxnLst>
              <a:cxn ang="0">
                <a:pos x="connsiteX0" y="connsiteY0"/>
              </a:cxn>
              <a:cxn ang="0">
                <a:pos x="connsiteX1" y="connsiteY1"/>
              </a:cxn>
            </a:cxnLst>
            <a:rect l="l" t="t" r="r" b="b"/>
            <a:pathLst>
              <a:path h="2019300">
                <a:moveTo>
                  <a:pt x="0" y="201930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11" name="任意多边形 20"/>
          <p:cNvSpPr/>
          <p:nvPr/>
        </p:nvSpPr>
        <p:spPr>
          <a:xfrm>
            <a:off x="4180205" y="1623060"/>
            <a:ext cx="76200" cy="3964940"/>
          </a:xfrm>
          <a:custGeom>
            <a:avLst/>
            <a:gdLst>
              <a:gd name="connsiteX0" fmla="*/ 0 w 0"/>
              <a:gd name="connsiteY0" fmla="*/ 3371850 h 3371850"/>
              <a:gd name="connsiteX1" fmla="*/ 0 w 0"/>
              <a:gd name="connsiteY1" fmla="*/ 0 h 3371850"/>
            </a:gdLst>
            <a:ahLst/>
            <a:cxnLst>
              <a:cxn ang="0">
                <a:pos x="connsiteX0" y="connsiteY0"/>
              </a:cxn>
              <a:cxn ang="0">
                <a:pos x="connsiteX1" y="connsiteY1"/>
              </a:cxn>
            </a:cxnLst>
            <a:rect l="l" t="t" r="r" b="b"/>
            <a:pathLst>
              <a:path h="3371850">
                <a:moveTo>
                  <a:pt x="0" y="3371850"/>
                </a:moveTo>
                <a:lnTo>
                  <a:pt x="0" y="0"/>
                </a:lnTo>
              </a:path>
            </a:pathLst>
          </a:custGeom>
          <a:noFill/>
          <a:ln w="6350">
            <a:solidFill>
              <a:schemeClr val="tx1">
                <a:lumMod val="65000"/>
                <a:lumOff val="35000"/>
              </a:schemeClr>
            </a:solidFill>
            <a:head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white"/>
              </a:solidFill>
              <a:cs typeface="+mn-ea"/>
              <a:sym typeface="+mn-lt"/>
            </a:endParaRPr>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i="1">
                <a:solidFill>
                  <a:schemeClr val="tx1"/>
                </a:solidFill>
                <a:latin typeface="微软雅黑" panose="020B0503020204020204" pitchFamily="34" charset="-122"/>
                <a:ea typeface="微软雅黑" panose="020B0503020204020204" pitchFamily="34" charset="-122"/>
                <a:sym typeface="+mn-ea"/>
              </a:rPr>
              <a:t>线下渠道推广</a:t>
            </a:r>
            <a:endParaRPr lang="zh-CN" altLang="en-US" sz="2400" b="1" i="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sp>
        <p:nvSpPr>
          <p:cNvPr id="47" name="文本框 46"/>
          <p:cNvSpPr txBox="1"/>
          <p:nvPr/>
        </p:nvSpPr>
        <p:spPr>
          <a:xfrm>
            <a:off x="5992495" y="1202690"/>
            <a:ext cx="5867400" cy="521970"/>
          </a:xfrm>
          <a:prstGeom prst="rect">
            <a:avLst/>
          </a:prstGeom>
          <a:noFill/>
          <a:extLst>
            <a:ext uri="{909E8E84-426E-40DD-AFC4-6F175D3DCCD1}">
              <a14:hiddenFill xmlns:a14="http://schemas.microsoft.com/office/drawing/2010/main">
                <a:solidFill>
                  <a:srgbClr val="FBFBFB"/>
                </a:solidFill>
              </a14:hiddenFill>
            </a:ext>
          </a:extLst>
        </p:spPr>
        <p:txBody>
          <a:bodyPr wrap="square" rtlCol="0">
            <a:spAutoFit/>
          </a:bodyPr>
          <a:lstStyle/>
          <a:p>
            <a:pPr algn="l"/>
            <a:r>
              <a:rPr lang="zh-CN" altLang="en-US" sz="2800" b="1">
                <a:solidFill>
                  <a:schemeClr val="accent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根据不同渠道，开展</a:t>
            </a:r>
            <a:r>
              <a:rPr lang="en-US" altLang="zh-CN" sz="2800" b="1">
                <a:solidFill>
                  <a:schemeClr val="accent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4</a:t>
            </a:r>
            <a:r>
              <a:rPr lang="zh-CN" altLang="en-US" sz="2800" b="1">
                <a:solidFill>
                  <a:schemeClr val="accent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大营销活动</a:t>
            </a:r>
            <a:endParaRPr lang="zh-CN" altLang="en-US" sz="2800" b="1">
              <a:solidFill>
                <a:schemeClr val="accent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6" name="文本框 15"/>
          <p:cNvSpPr txBox="1"/>
          <p:nvPr/>
        </p:nvSpPr>
        <p:spPr>
          <a:xfrm>
            <a:off x="4179888" y="1810385"/>
            <a:ext cx="161036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B</a:t>
            </a: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大型推广</a:t>
            </a:r>
          </a:p>
        </p:txBody>
      </p:sp>
      <p:sp>
        <p:nvSpPr>
          <p:cNvPr id="44" name="文本框 43"/>
          <p:cNvSpPr txBox="1"/>
          <p:nvPr/>
        </p:nvSpPr>
        <p:spPr>
          <a:xfrm>
            <a:off x="6421438" y="3675380"/>
            <a:ext cx="1607185"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C</a:t>
            </a: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轻型推广</a:t>
            </a:r>
          </a:p>
        </p:txBody>
      </p:sp>
      <p:sp>
        <p:nvSpPr>
          <p:cNvPr id="2" name="文本框 1"/>
          <p:cNvSpPr txBox="1"/>
          <p:nvPr/>
        </p:nvSpPr>
        <p:spPr>
          <a:xfrm>
            <a:off x="9663113" y="2451100"/>
            <a:ext cx="1643380"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D</a:t>
            </a: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渠道投放</a:t>
            </a:r>
          </a:p>
        </p:txBody>
      </p:sp>
      <p:sp>
        <p:nvSpPr>
          <p:cNvPr id="3" name="文本框 2"/>
          <p:cNvSpPr txBox="1"/>
          <p:nvPr/>
        </p:nvSpPr>
        <p:spPr>
          <a:xfrm>
            <a:off x="1611313" y="2451100"/>
            <a:ext cx="1631315" cy="4603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A</a:t>
            </a:r>
            <a:r>
              <a:rPr kumimoji="0" lang="zh-CN" altLang="en-US" sz="24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厅店包装</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34</a:t>
            </a:fld>
            <a:endParaRPr lang="zh-CN" altLang="en-US" sz="1000" dirty="0">
              <a:solidFill>
                <a:schemeClr val="bg1">
                  <a:lumMod val="75000"/>
                </a:schemeClr>
              </a:solidFill>
            </a:endParaRPr>
          </a:p>
        </p:txBody>
      </p:sp>
      <p:pic>
        <p:nvPicPr>
          <p:cNvPr id="9" name="图片 8"/>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01320" y="1968500"/>
            <a:ext cx="5788660" cy="2738120"/>
            <a:chOff x="4315" y="3474"/>
            <a:chExt cx="9116" cy="4312"/>
          </a:xfrm>
        </p:grpSpPr>
        <p:sp>
          <p:nvSpPr>
            <p:cNvPr id="11" name="Textfeld 10"/>
            <p:cNvSpPr txBox="1"/>
            <p:nvPr/>
          </p:nvSpPr>
          <p:spPr>
            <a:xfrm>
              <a:off x="7497" y="5560"/>
              <a:ext cx="5717" cy="1464"/>
            </a:xfrm>
            <a:prstGeom prst="rect">
              <a:avLst/>
            </a:prstGeom>
            <a:noFill/>
          </p:spPr>
          <p:txBody>
            <a:bodyPr wrap="square" rtlCol="0">
              <a:spAutoFit/>
            </a:bodyPr>
            <a:lstStyle/>
            <a:p>
              <a:pPr indent="0" algn="l" defTabSz="228600">
                <a:lnSpc>
                  <a:spcPct val="130000"/>
                </a:lnSpc>
                <a:buClrTx/>
                <a:buSzTx/>
                <a:buNone/>
              </a:pP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推广区域：移动各类厅店</a:t>
              </a:r>
              <a:endPar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l" defTabSz="228600">
                <a:lnSpc>
                  <a:spcPct val="130000"/>
                </a:lnSpc>
                <a:buClrTx/>
                <a:buSzTx/>
                <a:buNone/>
              </a:pP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推广形式：厅店包装</a:t>
              </a:r>
              <a:endPar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l" defTabSz="228600">
                <a:lnSpc>
                  <a:spcPct val="130000"/>
                </a:lnSpc>
                <a:buClrTx/>
                <a:buSzTx/>
                <a:buNone/>
              </a:pP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推广时间：</a:t>
              </a:r>
              <a:r>
                <a:rPr lang="en-US" altLang="zh-CN"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12</a:t>
              </a: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p>
          </p:txBody>
        </p:sp>
        <p:sp>
          <p:nvSpPr>
            <p:cNvPr id="12" name="Textfeld 29"/>
            <p:cNvSpPr txBox="1"/>
            <p:nvPr/>
          </p:nvSpPr>
          <p:spPr>
            <a:xfrm>
              <a:off x="4315" y="3474"/>
              <a:ext cx="2877" cy="4312"/>
            </a:xfrm>
            <a:prstGeom prst="rect">
              <a:avLst/>
            </a:prstGeom>
            <a:noFill/>
          </p:spPr>
          <p:txBody>
            <a:bodyPr wrap="square" rtlCol="0">
              <a:spAutoFit/>
            </a:bodyPr>
            <a:lstStyle/>
            <a:p>
              <a:pPr algn="ctr" defTabSz="228600"/>
              <a:r>
                <a:rPr lang="en-US" sz="17200" b="1" i="1" dirty="0">
                  <a:solidFill>
                    <a:schemeClr val="accent1"/>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A</a:t>
              </a:r>
            </a:p>
          </p:txBody>
        </p:sp>
        <p:sp>
          <p:nvSpPr>
            <p:cNvPr id="10" name="Textfeld 29"/>
            <p:cNvSpPr txBox="1"/>
            <p:nvPr/>
          </p:nvSpPr>
          <p:spPr>
            <a:xfrm>
              <a:off x="7833" y="4140"/>
              <a:ext cx="5598" cy="1210"/>
            </a:xfrm>
            <a:prstGeom prst="rect">
              <a:avLst/>
            </a:prstGeom>
            <a:noFill/>
          </p:spPr>
          <p:txBody>
            <a:bodyPr wrap="square" rtlCol="0">
              <a:spAutoFit/>
            </a:bodyPr>
            <a:lstStyle/>
            <a:p>
              <a:pPr algn="dist" defTabSz="228600">
                <a:buClrTx/>
                <a:buSzTx/>
                <a:buFontTx/>
              </a:pPr>
              <a:r>
                <a:rPr lang="zh-CN" altLang="de-DE" sz="4400" dirty="0">
                  <a:solidFill>
                    <a:schemeClr val="accent1"/>
                  </a:solidFill>
                  <a:latin typeface="微软雅黑" panose="020B0503020204020204" pitchFamily="34" charset="-122"/>
                  <a:ea typeface="微软雅黑" panose="020B0503020204020204" pitchFamily="34" charset="-122"/>
                  <a:sym typeface="+mn-ea"/>
                </a:rPr>
                <a:t>厅店氛围包装</a:t>
              </a:r>
            </a:p>
          </p:txBody>
        </p:sp>
      </p:grpSp>
      <p:sp>
        <p:nvSpPr>
          <p:cNvPr id="2" name="文本框 1"/>
          <p:cNvSpPr txBox="1"/>
          <p:nvPr/>
        </p:nvSpPr>
        <p:spPr>
          <a:xfrm>
            <a:off x="319405" y="4630420"/>
            <a:ext cx="5313680" cy="337185"/>
          </a:xfrm>
          <a:prstGeom prst="rect">
            <a:avLst/>
          </a:prstGeom>
          <a:noFill/>
        </p:spPr>
        <p:txBody>
          <a:bodyPr wrap="square" rtlCol="0">
            <a:spAutoFit/>
          </a:bodyPr>
          <a:lstStyle/>
          <a:p>
            <a:pPr algn="ctr"/>
            <a:r>
              <a:rPr lang="zh-CN" altLang="en-US" sz="1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厅店移动</a:t>
            </a:r>
            <a:r>
              <a:rPr lang="en-US" altLang="zh-CN" sz="1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新年元素氛围，整体厅店宣传物料包装。</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35</a:t>
            </a:fld>
            <a:endParaRPr lang="zh-CN" altLang="en-US" sz="1000" dirty="0">
              <a:solidFill>
                <a:schemeClr val="bg1">
                  <a:lumMod val="75000"/>
                </a:schemeClr>
              </a:solidFill>
            </a:endParaRPr>
          </a:p>
        </p:txBody>
      </p:sp>
      <p:sp>
        <p:nvSpPr>
          <p:cNvPr id="3" name="同心圆 2"/>
          <p:cNvSpPr/>
          <p:nvPr/>
        </p:nvSpPr>
        <p:spPr>
          <a:xfrm>
            <a:off x="4572563" y="-661200"/>
            <a:ext cx="18784220" cy="18784220"/>
          </a:xfrm>
          <a:prstGeom prst="donut">
            <a:avLst>
              <a:gd name="adj" fmla="val 17949"/>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884" y="334073"/>
            <a:ext cx="2017204" cy="37456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2827020" y="2075180"/>
            <a:ext cx="7014845" cy="2707005"/>
          </a:xfrm>
          <a:prstGeom prst="rect">
            <a:avLst/>
          </a:prstGeom>
          <a:noFill/>
          <a:ln>
            <a:noFill/>
          </a:ln>
          <a:extLst>
            <a:ext uri="{909E8E84-426E-40DD-AFC4-6F175D3DCCD1}">
              <a14:hiddenFill xmlns:a14="http://schemas.microsoft.com/office/drawing/2010/main">
                <a:solidFill>
                  <a:schemeClr val="tx2">
                    <a:lumMod val="20000"/>
                    <a:lumOff val="80000"/>
                  </a:schemeClr>
                </a:solidFill>
              </a14:hiddenFill>
            </a:ext>
          </a:extLst>
        </p:spPr>
        <p:txBody>
          <a:bodyPr wrap="square" rtlCol="0">
            <a:spAutoFit/>
          </a:bodyPr>
          <a:lstStyle/>
          <a:p>
            <a:pPr algn="ctr">
              <a:lnSpc>
                <a:spcPct val="200000"/>
              </a:lnSpc>
            </a:pPr>
            <a:r>
              <a:rPr lang="zh-CN" altLang="en-US" sz="2400" b="1" dirty="0">
                <a:solidFill>
                  <a:schemeClr val="accent1"/>
                </a:solidFill>
                <a:latin typeface="微软雅黑" panose="020B0503020204020204" pitchFamily="34" charset="-122"/>
                <a:ea typeface="微软雅黑" panose="020B0503020204020204" pitchFamily="34" charset="-122"/>
              </a:rPr>
              <a:t>场景</a:t>
            </a:r>
            <a:r>
              <a:rPr lang="en-US" altLang="zh-CN" sz="2400" b="1" dirty="0">
                <a:solidFill>
                  <a:schemeClr val="accent1"/>
                </a:solidFill>
                <a:latin typeface="微软雅黑" panose="020B0503020204020204" pitchFamily="34" charset="-122"/>
                <a:ea typeface="微软雅黑" panose="020B0503020204020204" pitchFamily="34" charset="-122"/>
              </a:rPr>
              <a:t>1</a:t>
            </a:r>
            <a:endParaRPr lang="en-US" altLang="zh-CN" sz="32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4400" b="1" dirty="0">
                <a:solidFill>
                  <a:schemeClr val="accent1"/>
                </a:solidFill>
                <a:latin typeface="微软雅黑" panose="020B0503020204020204" pitchFamily="34" charset="-122"/>
                <a:ea typeface="微软雅黑" panose="020B0503020204020204" pitchFamily="34" charset="-122"/>
              </a:rPr>
              <a:t>自有营业厅</a:t>
            </a:r>
            <a:endParaRPr lang="zh-CN" altLang="en-US" sz="2800" b="1" dirty="0">
              <a:solidFill>
                <a:schemeClr val="accent1"/>
              </a:solidFill>
              <a:latin typeface="微软雅黑" panose="020B0503020204020204" pitchFamily="34" charset="-122"/>
              <a:ea typeface="微软雅黑" panose="020B0503020204020204" pitchFamily="34" charset="-122"/>
            </a:endParaRPr>
          </a:p>
          <a:p>
            <a:pPr algn="ctr">
              <a:lnSpc>
                <a:spcPct val="200000"/>
              </a:lnSpc>
            </a:pPr>
            <a:r>
              <a:rPr lang="zh-CN" altLang="en-US" sz="1400" b="1" dirty="0">
                <a:solidFill>
                  <a:schemeClr val="accent1"/>
                </a:solidFill>
                <a:latin typeface="微软雅黑" panose="020B0503020204020204" pitchFamily="34" charset="-122"/>
                <a:ea typeface="微软雅黑" panose="020B0503020204020204" pitchFamily="34" charset="-122"/>
              </a:rPr>
              <a:t>自有营业厅由运营商公司自己经营，可全业务办理，</a:t>
            </a:r>
          </a:p>
          <a:p>
            <a:pPr algn="ctr">
              <a:lnSpc>
                <a:spcPct val="200000"/>
              </a:lnSpc>
            </a:pPr>
            <a:r>
              <a:rPr lang="zh-CN" altLang="en-US" sz="1400" b="1" dirty="0">
                <a:solidFill>
                  <a:schemeClr val="accent1"/>
                </a:solidFill>
                <a:latin typeface="微软雅黑" panose="020B0503020204020204" pitchFamily="34" charset="-122"/>
                <a:ea typeface="微软雅黑" panose="020B0503020204020204" pitchFamily="34" charset="-122"/>
              </a:rPr>
              <a:t>因此场景更大，承载信息更丰富，物料覆盖需要更全面。</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36</a:t>
            </a:fld>
            <a:endParaRPr lang="zh-CN" altLang="en-US" sz="1000" dirty="0">
              <a:solidFill>
                <a:schemeClr val="bg1">
                  <a:lumMod val="75000"/>
                </a:schemeClr>
              </a:solidFill>
            </a:endParaRPr>
          </a:p>
        </p:txBody>
      </p:sp>
      <p:pic>
        <p:nvPicPr>
          <p:cNvPr id="9" name="图片 8"/>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dirty="0">
                <a:latin typeface="微软雅黑" panose="020B0503020204020204" pitchFamily="34" charset="-122"/>
                <a:ea typeface="微软雅黑" panose="020B0503020204020204" pitchFamily="34" charset="-122"/>
                <a:sym typeface="+mn-ea"/>
              </a:rPr>
              <a:t>营业厅布置说明</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6" name="图片 5"/>
          <p:cNvPicPr>
            <a:picLocks noChangeAspect="1"/>
          </p:cNvPicPr>
          <p:nvPr/>
        </p:nvPicPr>
        <p:blipFill>
          <a:blip r:embed="rId3">
            <a:lum bright="6000"/>
          </a:blip>
          <a:stretch>
            <a:fillRect/>
          </a:stretch>
        </p:blipFill>
        <p:spPr>
          <a:xfrm>
            <a:off x="5967095" y="1972945"/>
            <a:ext cx="5858510" cy="3875405"/>
          </a:xfrm>
          <a:prstGeom prst="rect">
            <a:avLst/>
          </a:prstGeom>
        </p:spPr>
      </p:pic>
      <p:sp>
        <p:nvSpPr>
          <p:cNvPr id="8" name="文本框 7"/>
          <p:cNvSpPr txBox="1"/>
          <p:nvPr/>
        </p:nvSpPr>
        <p:spPr>
          <a:xfrm>
            <a:off x="1037590" y="1143000"/>
            <a:ext cx="4253230" cy="829945"/>
          </a:xfrm>
          <a:prstGeom prst="rect">
            <a:avLst/>
          </a:prstGeom>
          <a:noFill/>
        </p:spPr>
        <p:txBody>
          <a:bodyPr wrap="square" rtlCol="0">
            <a:spAutoFit/>
          </a:bodyPr>
          <a:lstStyle/>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适用场景：中国移动营业厅</a:t>
            </a: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布置时间：</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-2022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月</a:t>
            </a:r>
          </a:p>
        </p:txBody>
      </p:sp>
      <p:graphicFrame>
        <p:nvGraphicFramePr>
          <p:cNvPr id="9" name="表格 8"/>
          <p:cNvGraphicFramePr/>
          <p:nvPr>
            <p:custDataLst>
              <p:tags r:id="rId1"/>
            </p:custDataLst>
          </p:nvPr>
        </p:nvGraphicFramePr>
        <p:xfrm>
          <a:off x="1037590" y="2041525"/>
          <a:ext cx="4588510" cy="3807460"/>
        </p:xfrm>
        <a:graphic>
          <a:graphicData uri="http://schemas.openxmlformats.org/drawingml/2006/table">
            <a:tbl>
              <a:tblPr firstRow="1" bandRow="1">
                <a:tableStyleId>{5C22544A-7EE6-4342-B048-85BDC9FD1C3A}</a:tableStyleId>
              </a:tblPr>
              <a:tblGrid>
                <a:gridCol w="929640">
                  <a:extLst>
                    <a:ext uri="{9D8B030D-6E8A-4147-A177-3AD203B41FA5}">
                      <a16:colId xmlns:a16="http://schemas.microsoft.com/office/drawing/2014/main" val="20000"/>
                    </a:ext>
                  </a:extLst>
                </a:gridCol>
                <a:gridCol w="1702435">
                  <a:extLst>
                    <a:ext uri="{9D8B030D-6E8A-4147-A177-3AD203B41FA5}">
                      <a16:colId xmlns:a16="http://schemas.microsoft.com/office/drawing/2014/main" val="20001"/>
                    </a:ext>
                  </a:extLst>
                </a:gridCol>
                <a:gridCol w="1956435">
                  <a:extLst>
                    <a:ext uri="{9D8B030D-6E8A-4147-A177-3AD203B41FA5}">
                      <a16:colId xmlns:a16="http://schemas.microsoft.com/office/drawing/2014/main" val="20002"/>
                    </a:ext>
                  </a:extLst>
                </a:gridCol>
              </a:tblGrid>
              <a:tr h="470535">
                <a:tc gridSpan="3">
                  <a:txBody>
                    <a:bodyPr/>
                    <a:lstStyle/>
                    <a:p>
                      <a:pPr algn="ctr">
                        <a:buNone/>
                      </a:pPr>
                      <a:r>
                        <a:rPr lang="zh-CN" altLang="en-US" sz="1400">
                          <a:latin typeface="微软雅黑" panose="020B0503020204020204" pitchFamily="34" charset="-122"/>
                          <a:ea typeface="微软雅黑" panose="020B0503020204020204" pitchFamily="34" charset="-122"/>
                        </a:rPr>
                        <a:t>现场物料布置表（仅列出部分）</a:t>
                      </a:r>
                    </a:p>
                  </a:txBody>
                  <a:tcPr anchor="ct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15925">
                <a:tc>
                  <a:txBody>
                    <a:bodyPr/>
                    <a:lstStyle/>
                    <a:p>
                      <a:pPr algn="ctr">
                        <a:buNone/>
                      </a:pPr>
                      <a:r>
                        <a:rPr lang="zh-CN" altLang="en-US" sz="1200" b="1">
                          <a:latin typeface="微软雅黑" panose="020B0503020204020204" pitchFamily="34" charset="-122"/>
                          <a:ea typeface="微软雅黑" panose="020B0503020204020204" pitchFamily="34" charset="-122"/>
                        </a:rPr>
                        <a:t>序号</a:t>
                      </a:r>
                    </a:p>
                  </a:txBody>
                  <a:tcPr anchor="ctr"/>
                </a:tc>
                <a:tc>
                  <a:txBody>
                    <a:bodyPr/>
                    <a:lstStyle/>
                    <a:p>
                      <a:pPr algn="ctr">
                        <a:buNone/>
                      </a:pPr>
                      <a:r>
                        <a:rPr lang="zh-CN" altLang="en-US" sz="1200" b="1">
                          <a:latin typeface="微软雅黑" panose="020B0503020204020204" pitchFamily="34" charset="-122"/>
                          <a:ea typeface="微软雅黑" panose="020B0503020204020204" pitchFamily="34" charset="-122"/>
                        </a:rPr>
                        <a:t>物料名称</a:t>
                      </a:r>
                    </a:p>
                  </a:txBody>
                  <a:tcPr anchor="ctr"/>
                </a:tc>
                <a:tc>
                  <a:txBody>
                    <a:bodyPr/>
                    <a:lstStyle/>
                    <a:p>
                      <a:pPr algn="ctr">
                        <a:buNone/>
                      </a:pPr>
                      <a:r>
                        <a:rPr lang="zh-CN" altLang="en-US" sz="1200" b="1">
                          <a:latin typeface="微软雅黑" panose="020B0503020204020204" pitchFamily="34" charset="-122"/>
                          <a:ea typeface="微软雅黑" panose="020B0503020204020204" pitchFamily="34" charset="-122"/>
                        </a:rPr>
                        <a:t>数量</a:t>
                      </a:r>
                    </a:p>
                  </a:txBody>
                  <a:tcPr anchor="ctr"/>
                </a:tc>
                <a:extLst>
                  <a:ext uri="{0D108BD9-81ED-4DB2-BD59-A6C34878D82A}">
                    <a16:rowId xmlns:a16="http://schemas.microsoft.com/office/drawing/2014/main" val="10001"/>
                  </a:ext>
                </a:extLst>
              </a:tr>
              <a:tr h="417195">
                <a:tc>
                  <a:txBody>
                    <a:bodyPr/>
                    <a:lstStyle/>
                    <a:p>
                      <a:pPr algn="ctr">
                        <a:buNone/>
                      </a:pPr>
                      <a:r>
                        <a:rPr lang="en-US" altLang="zh-CN" sz="1200">
                          <a:latin typeface="微软雅黑" panose="020B0503020204020204" pitchFamily="34" charset="-122"/>
                          <a:ea typeface="微软雅黑" panose="020B0503020204020204" pitchFamily="34" charset="-122"/>
                        </a:rPr>
                        <a:t>1</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海报</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5</a:t>
                      </a:r>
                      <a:r>
                        <a:rPr lang="zh-CN" altLang="en-US" sz="1200">
                          <a:latin typeface="微软雅黑" panose="020B0503020204020204" pitchFamily="34" charset="-122"/>
                          <a:ea typeface="微软雅黑" panose="020B0503020204020204" pitchFamily="34" charset="-122"/>
                        </a:rPr>
                        <a:t>张</a:t>
                      </a:r>
                    </a:p>
                  </a:txBody>
                  <a:tcPr anchor="ctr"/>
                </a:tc>
                <a:extLst>
                  <a:ext uri="{0D108BD9-81ED-4DB2-BD59-A6C34878D82A}">
                    <a16:rowId xmlns:a16="http://schemas.microsoft.com/office/drawing/2014/main" val="10002"/>
                  </a:ext>
                </a:extLst>
              </a:tr>
              <a:tr h="417830">
                <a:tc>
                  <a:txBody>
                    <a:bodyPr/>
                    <a:lstStyle/>
                    <a:p>
                      <a:pPr algn="ctr">
                        <a:buNone/>
                      </a:pPr>
                      <a:r>
                        <a:rPr lang="en-US" altLang="zh-CN" sz="1200">
                          <a:latin typeface="微软雅黑" panose="020B0503020204020204" pitchFamily="34" charset="-122"/>
                          <a:ea typeface="微软雅黑" panose="020B0503020204020204" pitchFamily="34" charset="-122"/>
                        </a:rPr>
                        <a:t>2</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单页</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若干</a:t>
                      </a:r>
                    </a:p>
                  </a:txBody>
                  <a:tcPr anchor="ctr"/>
                </a:tc>
                <a:extLst>
                  <a:ext uri="{0D108BD9-81ED-4DB2-BD59-A6C34878D82A}">
                    <a16:rowId xmlns:a16="http://schemas.microsoft.com/office/drawing/2014/main" val="10003"/>
                  </a:ext>
                </a:extLst>
              </a:tr>
              <a:tr h="415925">
                <a:tc>
                  <a:txBody>
                    <a:bodyPr/>
                    <a:lstStyle/>
                    <a:p>
                      <a:pPr algn="ctr">
                        <a:buNone/>
                      </a:pPr>
                      <a:r>
                        <a:rPr lang="en-US" altLang="zh-CN" sz="1200">
                          <a:latin typeface="微软雅黑" panose="020B0503020204020204" pitchFamily="34" charset="-122"/>
                          <a:ea typeface="微软雅黑" panose="020B0503020204020204" pitchFamily="34" charset="-122"/>
                        </a:rPr>
                        <a:t>3</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写真喷绘</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5-10</a:t>
                      </a:r>
                      <a:r>
                        <a:rPr lang="zh-CN" altLang="en-US" sz="1200">
                          <a:latin typeface="微软雅黑" panose="020B0503020204020204" pitchFamily="34" charset="-122"/>
                          <a:ea typeface="微软雅黑" panose="020B0503020204020204" pitchFamily="34" charset="-122"/>
                        </a:rPr>
                        <a:t>张</a:t>
                      </a:r>
                    </a:p>
                  </a:txBody>
                  <a:tcPr anchor="ctr"/>
                </a:tc>
                <a:extLst>
                  <a:ext uri="{0D108BD9-81ED-4DB2-BD59-A6C34878D82A}">
                    <a16:rowId xmlns:a16="http://schemas.microsoft.com/office/drawing/2014/main" val="10004"/>
                  </a:ext>
                </a:extLst>
              </a:tr>
              <a:tr h="417830">
                <a:tc>
                  <a:txBody>
                    <a:bodyPr/>
                    <a:lstStyle/>
                    <a:p>
                      <a:pPr algn="ctr">
                        <a:buNone/>
                      </a:pPr>
                      <a:r>
                        <a:rPr lang="en-US" altLang="zh-CN" sz="1200">
                          <a:latin typeface="微软雅黑" panose="020B0503020204020204" pitchFamily="34" charset="-122"/>
                          <a:ea typeface="微软雅黑" panose="020B0503020204020204" pitchFamily="34" charset="-122"/>
                        </a:rPr>
                        <a:t>4</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不锈钢牌</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若干，根据需求定制</a:t>
                      </a:r>
                    </a:p>
                  </a:txBody>
                  <a:tcPr anchor="ctr"/>
                </a:tc>
                <a:extLst>
                  <a:ext uri="{0D108BD9-81ED-4DB2-BD59-A6C34878D82A}">
                    <a16:rowId xmlns:a16="http://schemas.microsoft.com/office/drawing/2014/main" val="10005"/>
                  </a:ext>
                </a:extLst>
              </a:tr>
              <a:tr h="417830">
                <a:tc>
                  <a:txBody>
                    <a:bodyPr/>
                    <a:lstStyle/>
                    <a:p>
                      <a:pPr algn="ctr">
                        <a:buNone/>
                      </a:pPr>
                      <a:r>
                        <a:rPr lang="en-US" altLang="zh-CN" sz="1200">
                          <a:latin typeface="微软雅黑" panose="020B0503020204020204" pitchFamily="34" charset="-122"/>
                          <a:ea typeface="微软雅黑" panose="020B0503020204020204" pitchFamily="34" charset="-122"/>
                        </a:rPr>
                        <a:t>5</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台卡</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5</a:t>
                      </a:r>
                      <a:r>
                        <a:rPr lang="zh-CN" altLang="en-US" sz="1200">
                          <a:latin typeface="微软雅黑" panose="020B0503020204020204" pitchFamily="34" charset="-122"/>
                          <a:ea typeface="微软雅黑" panose="020B0503020204020204" pitchFamily="34" charset="-122"/>
                        </a:rPr>
                        <a:t>个</a:t>
                      </a:r>
                    </a:p>
                  </a:txBody>
                  <a:tcPr anchor="ctr"/>
                </a:tc>
                <a:extLst>
                  <a:ext uri="{0D108BD9-81ED-4DB2-BD59-A6C34878D82A}">
                    <a16:rowId xmlns:a16="http://schemas.microsoft.com/office/drawing/2014/main" val="10006"/>
                  </a:ext>
                </a:extLst>
              </a:tr>
              <a:tr h="417195">
                <a:tc>
                  <a:txBody>
                    <a:bodyPr/>
                    <a:lstStyle/>
                    <a:p>
                      <a:pPr algn="ctr">
                        <a:buNone/>
                      </a:pPr>
                      <a:r>
                        <a:rPr lang="en-US" altLang="zh-CN" sz="1200">
                          <a:latin typeface="微软雅黑" panose="020B0503020204020204" pitchFamily="34" charset="-122"/>
                          <a:ea typeface="微软雅黑" panose="020B0503020204020204" pitchFamily="34" charset="-122"/>
                        </a:rPr>
                        <a:t>6</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落地海报架</a:t>
                      </a:r>
                    </a:p>
                  </a:txBody>
                  <a:tcPr anchor="ctr"/>
                </a:tc>
                <a:tc>
                  <a:txBody>
                    <a:bodyPr/>
                    <a:lstStyle/>
                    <a:p>
                      <a:pPr algn="ctr">
                        <a:buNone/>
                      </a:pPr>
                      <a:r>
                        <a:rPr lang="en-US" altLang="zh-CN" sz="1200">
                          <a:latin typeface="微软雅黑" panose="020B0503020204020204" pitchFamily="34" charset="-122"/>
                          <a:ea typeface="微软雅黑" panose="020B0503020204020204" pitchFamily="34" charset="-122"/>
                        </a:rPr>
                        <a:t>3</a:t>
                      </a:r>
                      <a:r>
                        <a:rPr lang="zh-CN" altLang="en-US" sz="1200">
                          <a:latin typeface="微软雅黑" panose="020B0503020204020204" pitchFamily="34" charset="-122"/>
                          <a:ea typeface="微软雅黑" panose="020B0503020204020204" pitchFamily="34" charset="-122"/>
                        </a:rPr>
                        <a:t>个</a:t>
                      </a:r>
                    </a:p>
                  </a:txBody>
                  <a:tcPr anchor="ctr"/>
                </a:tc>
                <a:extLst>
                  <a:ext uri="{0D108BD9-81ED-4DB2-BD59-A6C34878D82A}">
                    <a16:rowId xmlns:a16="http://schemas.microsoft.com/office/drawing/2014/main" val="10007"/>
                  </a:ext>
                </a:extLst>
              </a:tr>
              <a:tr h="417195">
                <a:tc>
                  <a:txBody>
                    <a:bodyPr/>
                    <a:lstStyle/>
                    <a:p>
                      <a:pPr algn="ctr">
                        <a:buNone/>
                      </a:pPr>
                      <a:r>
                        <a:rPr lang="en-US" altLang="zh-CN" sz="1200">
                          <a:latin typeface="微软雅黑" panose="020B0503020204020204" pitchFamily="34" charset="-122"/>
                          <a:ea typeface="微软雅黑" panose="020B0503020204020204" pitchFamily="34" charset="-122"/>
                        </a:rPr>
                        <a:t>7</a:t>
                      </a:r>
                    </a:p>
                  </a:txBody>
                  <a:tcPr anchor="ctr"/>
                </a:tc>
                <a:tc>
                  <a:txBody>
                    <a:bodyPr/>
                    <a:lstStyle/>
                    <a:p>
                      <a:pPr algn="ctr">
                        <a:buNone/>
                      </a:pPr>
                      <a:r>
                        <a:rPr lang="zh-CN" altLang="en-US" sz="1200">
                          <a:latin typeface="微软雅黑" panose="020B0503020204020204" pitchFamily="34" charset="-122"/>
                          <a:ea typeface="微软雅黑" panose="020B0503020204020204" pitchFamily="34" charset="-122"/>
                        </a:rPr>
                        <a:t>拉网展架</a:t>
                      </a:r>
                    </a:p>
                  </a:txBody>
                  <a:tcPr anchor="ctr"/>
                </a:tc>
                <a:tc>
                  <a:txBody>
                    <a:bodyPr/>
                    <a:lstStyle/>
                    <a:p>
                      <a:pPr algn="ctr">
                        <a:buNone/>
                      </a:pPr>
                      <a:r>
                        <a:rPr lang="en-US" altLang="zh-CN" sz="1200" dirty="0">
                          <a:latin typeface="微软雅黑" panose="020B0503020204020204" pitchFamily="34" charset="-122"/>
                          <a:ea typeface="微软雅黑" panose="020B0503020204020204" pitchFamily="34" charset="-122"/>
                        </a:rPr>
                        <a:t>2</a:t>
                      </a:r>
                      <a:r>
                        <a:rPr lang="zh-CN" altLang="en-US" sz="1200" dirty="0">
                          <a:latin typeface="微软雅黑" panose="020B0503020204020204" pitchFamily="34" charset="-122"/>
                          <a:ea typeface="微软雅黑" panose="020B0503020204020204" pitchFamily="34" charset="-122"/>
                        </a:rPr>
                        <a:t>个</a:t>
                      </a:r>
                    </a:p>
                  </a:txBody>
                  <a:tcPr anchor="ctr"/>
                </a:tc>
                <a:extLst>
                  <a:ext uri="{0D108BD9-81ED-4DB2-BD59-A6C34878D82A}">
                    <a16:rowId xmlns:a16="http://schemas.microsoft.com/office/drawing/2014/main" val="10008"/>
                  </a:ext>
                </a:extLst>
              </a:tr>
            </a:tbl>
          </a:graphicData>
        </a:graphic>
      </p:graphicFrame>
      <p:sp>
        <p:nvSpPr>
          <p:cNvPr id="10" name="文本框 9"/>
          <p:cNvSpPr txBox="1"/>
          <p:nvPr/>
        </p:nvSpPr>
        <p:spPr>
          <a:xfrm>
            <a:off x="1037590" y="5965190"/>
            <a:ext cx="4468495" cy="245110"/>
          </a:xfrm>
          <a:prstGeom prst="rect">
            <a:avLst/>
          </a:prstGeom>
          <a:noFill/>
        </p:spPr>
        <p:txBody>
          <a:bodyPr wrap="square" rtlCol="0">
            <a:spAutoFit/>
          </a:bodyPr>
          <a:lstStyle/>
          <a:p>
            <a:r>
              <a:rPr lang="zh-CN" altLang="en-US" sz="1000">
                <a:latin typeface="微软雅黑" panose="020B0503020204020204" pitchFamily="34" charset="-122"/>
                <a:ea typeface="微软雅黑" panose="020B0503020204020204" pitchFamily="34" charset="-122"/>
              </a:rPr>
              <a:t>备注：以上物料及数量仅为拟定，实际根据营业厅需求布置。</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37</a:t>
            </a:fld>
            <a:endParaRPr lang="zh-CN" altLang="en-US" sz="1000" dirty="0">
              <a:solidFill>
                <a:schemeClr val="bg1">
                  <a:lumMod val="75000"/>
                </a:schemeClr>
              </a:solidFill>
            </a:endParaRPr>
          </a:p>
        </p:txBody>
      </p:sp>
      <p:pic>
        <p:nvPicPr>
          <p:cNvPr id="3" name="图片 2"/>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2"/>
          <a:stretch>
            <a:fillRect/>
          </a:stretch>
        </p:blipFill>
        <p:spPr>
          <a:xfrm>
            <a:off x="0" y="0"/>
            <a:ext cx="12192000" cy="6851015"/>
          </a:xfrm>
          <a:prstGeom prst="rect">
            <a:avLst/>
          </a:prstGeom>
        </p:spPr>
      </p:pic>
      <p:sp>
        <p:nvSpPr>
          <p:cNvPr id="6" name="矩形 5"/>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sym typeface="+mn-ea"/>
              </a:rPr>
              <a:t>厅店氛围包装</a:t>
            </a:r>
            <a:endParaRPr lang="zh-CN" altLang="en-US" sz="2400" b="1" kern="0" dirty="0">
              <a:ln w="3175">
                <a:noFill/>
              </a:ln>
              <a:solidFill>
                <a:schemeClr val="bg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38</a:t>
            </a:fld>
            <a:endParaRPr lang="zh-CN" altLang="en-US" sz="1000" dirty="0">
              <a:solidFill>
                <a:schemeClr val="bg1"/>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22"/>
          <p:cNvPicPr>
            <a:picLocks noChangeAspect="1"/>
          </p:cNvPicPr>
          <p:nvPr/>
        </p:nvPicPr>
        <p:blipFill>
          <a:blip r:embed="rId2"/>
          <a:stretch>
            <a:fillRect/>
          </a:stretch>
        </p:blipFill>
        <p:spPr>
          <a:xfrm>
            <a:off x="0" y="0"/>
            <a:ext cx="12192000" cy="6844665"/>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39</a:t>
            </a:fld>
            <a:endParaRPr lang="zh-CN" altLang="en-US" sz="1000" dirty="0">
              <a:solidFill>
                <a:schemeClr val="bg1">
                  <a:lumMod val="7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333"/>
          <p:cNvPicPr>
            <a:picLocks noChangeAspect="1"/>
          </p:cNvPicPr>
          <p:nvPr/>
        </p:nvPicPr>
        <p:blipFill>
          <a:blip r:embed="rId2"/>
          <a:stretch>
            <a:fillRect/>
          </a:stretch>
        </p:blipFill>
        <p:spPr>
          <a:xfrm>
            <a:off x="0" y="0"/>
            <a:ext cx="12192635" cy="685800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40</a:t>
            </a:fld>
            <a:endParaRPr lang="zh-CN" altLang="en-US" sz="1000" dirty="0">
              <a:solidFill>
                <a:schemeClr val="bg1">
                  <a:lumMod val="7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厅店春节</a:t>
            </a: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体验区</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文本框 3"/>
          <p:cNvSpPr txBox="1"/>
          <p:nvPr/>
        </p:nvSpPr>
        <p:spPr>
          <a:xfrm>
            <a:off x="4879340" y="998220"/>
            <a:ext cx="2432685" cy="460375"/>
          </a:xfrm>
          <a:prstGeom prst="rect">
            <a:avLst/>
          </a:prstGeom>
          <a:noFill/>
        </p:spPr>
        <p:txBody>
          <a:bodyPr wrap="none" rtlCol="0" anchor="t">
            <a:spAutoFit/>
          </a:bodyPr>
          <a:lstStyle/>
          <a:p>
            <a:pPr defTabSz="914400" fontAlgn="base">
              <a:spcBef>
                <a:spcPct val="0"/>
              </a:spcBef>
              <a:spcAft>
                <a:spcPct val="0"/>
              </a:spcAft>
              <a:defRPr/>
            </a:pP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移动</a:t>
            </a: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科普专区</a:t>
            </a:r>
          </a:p>
        </p:txBody>
      </p:sp>
      <p:pic>
        <p:nvPicPr>
          <p:cNvPr id="11" name="图片 10"/>
          <p:cNvPicPr>
            <a:picLocks noChangeAspect="1"/>
          </p:cNvPicPr>
          <p:nvPr/>
        </p:nvPicPr>
        <p:blipFill>
          <a:blip r:embed="rId2"/>
          <a:srcRect r="14964"/>
          <a:stretch>
            <a:fillRect/>
          </a:stretch>
        </p:blipFill>
        <p:spPr>
          <a:xfrm>
            <a:off x="5661917" y="2525395"/>
            <a:ext cx="6174105" cy="3630295"/>
          </a:xfrm>
          <a:prstGeom prst="rect">
            <a:avLst/>
          </a:prstGeom>
        </p:spPr>
      </p:pic>
      <p:pic>
        <p:nvPicPr>
          <p:cNvPr id="6" name="图片 5"/>
          <p:cNvPicPr>
            <a:picLocks noChangeAspect="1"/>
          </p:cNvPicPr>
          <p:nvPr/>
        </p:nvPicPr>
        <p:blipFill>
          <a:blip r:embed="rId3"/>
          <a:stretch>
            <a:fillRect/>
          </a:stretch>
        </p:blipFill>
        <p:spPr>
          <a:xfrm>
            <a:off x="299720" y="2525395"/>
            <a:ext cx="5148580" cy="3629660"/>
          </a:xfrm>
          <a:prstGeom prst="rect">
            <a:avLst/>
          </a:prstGeom>
        </p:spPr>
      </p:pic>
      <p:grpSp>
        <p:nvGrpSpPr>
          <p:cNvPr id="10" name="组合 9"/>
          <p:cNvGrpSpPr/>
          <p:nvPr/>
        </p:nvGrpSpPr>
        <p:grpSpPr>
          <a:xfrm>
            <a:off x="6632197" y="1773555"/>
            <a:ext cx="4232910" cy="559435"/>
            <a:chOff x="10865" y="2929"/>
            <a:chExt cx="5826" cy="881"/>
          </a:xfrm>
        </p:grpSpPr>
        <p:sp>
          <p:nvSpPr>
            <p:cNvPr id="5" name="www.koppt.cn"/>
            <p:cNvSpPr/>
            <p:nvPr/>
          </p:nvSpPr>
          <p:spPr>
            <a:xfrm>
              <a:off x="10865" y="2929"/>
              <a:ext cx="5826" cy="881"/>
            </a:xfrm>
            <a:custGeom>
              <a:avLst/>
              <a:gdLst>
                <a:gd name="connsiteX0" fmla="*/ 2186 w 6387225"/>
                <a:gd name="connsiteY0" fmla="*/ 694851 h 784314"/>
                <a:gd name="connsiteX1" fmla="*/ 162264 w 6387225"/>
                <a:gd name="connsiteY1" fmla="*/ 54537 h 784314"/>
                <a:gd name="connsiteX2" fmla="*/ 232115 w 6387225"/>
                <a:gd name="connsiteY2" fmla="*/ 0 h 784314"/>
                <a:gd name="connsiteX3" fmla="*/ 6315190 w 6387225"/>
                <a:gd name="connsiteY3" fmla="*/ 0 h 784314"/>
                <a:gd name="connsiteX4" fmla="*/ 6385040 w 6387225"/>
                <a:gd name="connsiteY4" fmla="*/ 89463 h 784314"/>
                <a:gd name="connsiteX5" fmla="*/ 6224962 w 6387225"/>
                <a:gd name="connsiteY5" fmla="*/ 729776 h 784314"/>
                <a:gd name="connsiteX6" fmla="*/ 6155112 w 6387225"/>
                <a:gd name="connsiteY6" fmla="*/ 784314 h 784314"/>
                <a:gd name="connsiteX7" fmla="*/ 72036 w 6387225"/>
                <a:gd name="connsiteY7" fmla="*/ 784314 h 784314"/>
                <a:gd name="connsiteX8" fmla="*/ 2186 w 6387225"/>
                <a:gd name="connsiteY8" fmla="*/ 694851 h 78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87225" h="784314">
                  <a:moveTo>
                    <a:pt x="2186" y="694851"/>
                  </a:moveTo>
                  <a:lnTo>
                    <a:pt x="162264" y="54537"/>
                  </a:lnTo>
                  <a:cubicBezTo>
                    <a:pt x="170281" y="22469"/>
                    <a:pt x="199060" y="0"/>
                    <a:pt x="232115" y="0"/>
                  </a:cubicBezTo>
                  <a:lnTo>
                    <a:pt x="6315190" y="0"/>
                  </a:lnTo>
                  <a:cubicBezTo>
                    <a:pt x="6362036" y="0"/>
                    <a:pt x="6396402" y="44016"/>
                    <a:pt x="6385040" y="89463"/>
                  </a:cubicBezTo>
                  <a:lnTo>
                    <a:pt x="6224962" y="729776"/>
                  </a:lnTo>
                  <a:cubicBezTo>
                    <a:pt x="6216945" y="761845"/>
                    <a:pt x="6188167" y="784314"/>
                    <a:pt x="6155112" y="784314"/>
                  </a:cubicBezTo>
                  <a:lnTo>
                    <a:pt x="72036" y="784314"/>
                  </a:lnTo>
                  <a:cubicBezTo>
                    <a:pt x="25190" y="784314"/>
                    <a:pt x="-9176" y="740298"/>
                    <a:pt x="2186" y="694851"/>
                  </a:cubicBezTo>
                </a:path>
              </a:pathLst>
            </a:custGeom>
            <a:gradFill flip="none" rotWithShape="1">
              <a:gsLst>
                <a:gs pos="0">
                  <a:srgbClr val="0154E9">
                    <a:alpha val="29000"/>
                  </a:srgbClr>
                </a:gs>
                <a:gs pos="63000">
                  <a:srgbClr val="0A9BFE">
                    <a:alpha val="0"/>
                  </a:srgbClr>
                </a:gs>
              </a:gsLst>
              <a:lin ang="8100000" scaled="1"/>
              <a:tileRect/>
            </a:gradFill>
            <a:ln>
              <a:gradFill>
                <a:gsLst>
                  <a:gs pos="0">
                    <a:srgbClr val="0154E9"/>
                  </a:gs>
                  <a:gs pos="48300">
                    <a:srgbClr val="0576F3"/>
                  </a:gs>
                  <a:gs pos="100000">
                    <a:srgbClr val="0A9BFE">
                      <a:alpha val="0"/>
                    </a:srgbClr>
                  </a:gs>
                </a:gsLst>
                <a:lin ang="5400000" scaled="1"/>
              </a:gradFill>
            </a:ln>
          </p:spPr>
          <p:style>
            <a:lnRef idx="2">
              <a:srgbClr val="0154E9">
                <a:shade val="50000"/>
              </a:srgbClr>
            </a:lnRef>
            <a:fillRef idx="1">
              <a:srgbClr val="0154E9"/>
            </a:fillRef>
            <a:effectRef idx="0">
              <a:srgbClr val="0154E9"/>
            </a:effectRef>
            <a:fontRef idx="minor">
              <a:srgbClr val="FFFFFF"/>
            </a:fontRef>
          </p:style>
          <p:txBody>
            <a:bodyPr rtlCol="0" anchor="ctr"/>
            <a:lstStyle/>
            <a:p>
              <a:pPr algn="ctr"/>
              <a:endParaRPr lang="zh-CN" altLang="en-US">
                <a:solidFill>
                  <a:srgbClr val="FFFFFF"/>
                </a:solidFill>
              </a:endParaRPr>
            </a:p>
          </p:txBody>
        </p:sp>
        <p:sp>
          <p:nvSpPr>
            <p:cNvPr id="7" name="文本框 6"/>
            <p:cNvSpPr txBox="1"/>
            <p:nvPr/>
          </p:nvSpPr>
          <p:spPr>
            <a:xfrm>
              <a:off x="11121" y="2978"/>
              <a:ext cx="5314" cy="783"/>
            </a:xfrm>
            <a:prstGeom prst="rect">
              <a:avLst/>
            </a:prstGeom>
            <a:noFill/>
          </p:spPr>
          <p:txBody>
            <a:bodyPr wrap="square" rtlCol="0" anchor="t">
              <a:spAutoFit/>
            </a:bodyPr>
            <a:lstStyle/>
            <a:p>
              <a:pPr algn="ctr">
                <a:lnSpc>
                  <a:spcPct val="110000"/>
                </a:lnSpc>
              </a:pPr>
              <a:r>
                <a:rPr lang="en-US" sz="2400" b="1">
                  <a:latin typeface="微软雅黑" panose="020B0503020204020204" pitchFamily="34" charset="-122"/>
                  <a:ea typeface="微软雅黑" panose="020B0503020204020204" pitchFamily="34" charset="-122"/>
                  <a:cs typeface="微软雅黑" panose="020B0503020204020204" pitchFamily="34" charset="-122"/>
                  <a:sym typeface="+mn-ea"/>
                </a:rPr>
                <a:t>4G vs 5G</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全千兆</a:t>
              </a:r>
              <a:r>
                <a:rPr lang="en-US" sz="2400" b="1">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终端测速</a:t>
              </a:r>
            </a:p>
          </p:txBody>
        </p:sp>
      </p:grpSp>
      <p:grpSp>
        <p:nvGrpSpPr>
          <p:cNvPr id="9" name="组合 8"/>
          <p:cNvGrpSpPr/>
          <p:nvPr/>
        </p:nvGrpSpPr>
        <p:grpSpPr>
          <a:xfrm>
            <a:off x="1024255" y="1774190"/>
            <a:ext cx="3699510" cy="558800"/>
            <a:chOff x="1613" y="2929"/>
            <a:chExt cx="5826" cy="880"/>
          </a:xfrm>
        </p:grpSpPr>
        <p:sp>
          <p:nvSpPr>
            <p:cNvPr id="20" name="www.koppt.cn"/>
            <p:cNvSpPr/>
            <p:nvPr/>
          </p:nvSpPr>
          <p:spPr>
            <a:xfrm>
              <a:off x="1613" y="2929"/>
              <a:ext cx="5826" cy="881"/>
            </a:xfrm>
            <a:custGeom>
              <a:avLst/>
              <a:gdLst>
                <a:gd name="connsiteX0" fmla="*/ 2186 w 6387225"/>
                <a:gd name="connsiteY0" fmla="*/ 694851 h 784314"/>
                <a:gd name="connsiteX1" fmla="*/ 162264 w 6387225"/>
                <a:gd name="connsiteY1" fmla="*/ 54537 h 784314"/>
                <a:gd name="connsiteX2" fmla="*/ 232115 w 6387225"/>
                <a:gd name="connsiteY2" fmla="*/ 0 h 784314"/>
                <a:gd name="connsiteX3" fmla="*/ 6315190 w 6387225"/>
                <a:gd name="connsiteY3" fmla="*/ 0 h 784314"/>
                <a:gd name="connsiteX4" fmla="*/ 6385040 w 6387225"/>
                <a:gd name="connsiteY4" fmla="*/ 89463 h 784314"/>
                <a:gd name="connsiteX5" fmla="*/ 6224962 w 6387225"/>
                <a:gd name="connsiteY5" fmla="*/ 729776 h 784314"/>
                <a:gd name="connsiteX6" fmla="*/ 6155112 w 6387225"/>
                <a:gd name="connsiteY6" fmla="*/ 784314 h 784314"/>
                <a:gd name="connsiteX7" fmla="*/ 72036 w 6387225"/>
                <a:gd name="connsiteY7" fmla="*/ 784314 h 784314"/>
                <a:gd name="connsiteX8" fmla="*/ 2186 w 6387225"/>
                <a:gd name="connsiteY8" fmla="*/ 694851 h 78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87225" h="784314">
                  <a:moveTo>
                    <a:pt x="2186" y="694851"/>
                  </a:moveTo>
                  <a:lnTo>
                    <a:pt x="162264" y="54537"/>
                  </a:lnTo>
                  <a:cubicBezTo>
                    <a:pt x="170281" y="22469"/>
                    <a:pt x="199060" y="0"/>
                    <a:pt x="232115" y="0"/>
                  </a:cubicBezTo>
                  <a:lnTo>
                    <a:pt x="6315190" y="0"/>
                  </a:lnTo>
                  <a:cubicBezTo>
                    <a:pt x="6362036" y="0"/>
                    <a:pt x="6396402" y="44016"/>
                    <a:pt x="6385040" y="89463"/>
                  </a:cubicBezTo>
                  <a:lnTo>
                    <a:pt x="6224962" y="729776"/>
                  </a:lnTo>
                  <a:cubicBezTo>
                    <a:pt x="6216945" y="761845"/>
                    <a:pt x="6188167" y="784314"/>
                    <a:pt x="6155112" y="784314"/>
                  </a:cubicBezTo>
                  <a:lnTo>
                    <a:pt x="72036" y="784314"/>
                  </a:lnTo>
                  <a:cubicBezTo>
                    <a:pt x="25190" y="784314"/>
                    <a:pt x="-9176" y="740298"/>
                    <a:pt x="2186" y="694851"/>
                  </a:cubicBezTo>
                </a:path>
              </a:pathLst>
            </a:custGeom>
            <a:gradFill flip="none" rotWithShape="1">
              <a:gsLst>
                <a:gs pos="0">
                  <a:srgbClr val="0154E9">
                    <a:alpha val="29000"/>
                  </a:srgbClr>
                </a:gs>
                <a:gs pos="63000">
                  <a:srgbClr val="0A9BFE">
                    <a:alpha val="0"/>
                  </a:srgbClr>
                </a:gs>
              </a:gsLst>
              <a:lin ang="8100000" scaled="1"/>
              <a:tileRect/>
            </a:gradFill>
            <a:ln>
              <a:gradFill>
                <a:gsLst>
                  <a:gs pos="0">
                    <a:srgbClr val="0154E9"/>
                  </a:gs>
                  <a:gs pos="48300">
                    <a:srgbClr val="0576F3"/>
                  </a:gs>
                  <a:gs pos="100000">
                    <a:srgbClr val="0A9BFE">
                      <a:alpha val="0"/>
                    </a:srgbClr>
                  </a:gs>
                </a:gsLst>
                <a:lin ang="5400000" scaled="1"/>
              </a:gradFill>
            </a:ln>
          </p:spPr>
          <p:style>
            <a:lnRef idx="2">
              <a:srgbClr val="0154E9">
                <a:shade val="50000"/>
              </a:srgbClr>
            </a:lnRef>
            <a:fillRef idx="1">
              <a:srgbClr val="0154E9"/>
            </a:fillRef>
            <a:effectRef idx="0">
              <a:srgbClr val="0154E9"/>
            </a:effectRef>
            <a:fontRef idx="minor">
              <a:srgbClr val="FFFFFF"/>
            </a:fontRef>
          </p:style>
          <p:txBody>
            <a:bodyPr rtlCol="0" anchor="ctr"/>
            <a:lstStyle/>
            <a:p>
              <a:pPr algn="ctr"/>
              <a:endParaRPr lang="zh-CN" altLang="en-US">
                <a:solidFill>
                  <a:srgbClr val="FFFFFF"/>
                </a:solidFill>
              </a:endParaRPr>
            </a:p>
          </p:txBody>
        </p:sp>
        <p:sp>
          <p:nvSpPr>
            <p:cNvPr id="8" name="文本框 7"/>
            <p:cNvSpPr txBox="1"/>
            <p:nvPr/>
          </p:nvSpPr>
          <p:spPr>
            <a:xfrm>
              <a:off x="1869" y="2978"/>
              <a:ext cx="5314" cy="783"/>
            </a:xfrm>
            <a:prstGeom prst="rect">
              <a:avLst/>
            </a:prstGeom>
            <a:noFill/>
          </p:spPr>
          <p:txBody>
            <a:bodyPr wrap="square" rtlCol="0" anchor="t">
              <a:spAutoFit/>
            </a:bodyPr>
            <a:lstStyle/>
            <a:p>
              <a:pPr algn="ctr">
                <a:lnSpc>
                  <a:spcPct val="11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移动</a:t>
              </a:r>
              <a:r>
                <a:rPr lang="en-US" sz="2400" b="1">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sz="2400" b="1">
                  <a:latin typeface="微软雅黑" panose="020B0503020204020204" pitchFamily="34" charset="-122"/>
                  <a:ea typeface="微软雅黑" panose="020B0503020204020204" pitchFamily="34" charset="-122"/>
                  <a:cs typeface="微软雅黑" panose="020B0503020204020204" pitchFamily="34" charset="-122"/>
                  <a:sym typeface="+mn-ea"/>
                </a:rPr>
                <a:t>发展建设介绍</a:t>
              </a:r>
            </a:p>
          </p:txBody>
        </p:sp>
      </p:grpSp>
      <p:sp>
        <p:nvSpPr>
          <p:cNvPr id="19" name="文本框 18"/>
          <p:cNvSpPr txBox="1"/>
          <p:nvPr/>
        </p:nvSpPr>
        <p:spPr>
          <a:xfrm>
            <a:off x="7414260" y="6155690"/>
            <a:ext cx="4333240" cy="275590"/>
          </a:xfrm>
          <a:prstGeom prst="rect">
            <a:avLst/>
          </a:prstGeom>
          <a:noFill/>
        </p:spPr>
        <p:txBody>
          <a:bodyPr wrap="square" rtlCol="0">
            <a:spAutoFit/>
          </a:bodyPr>
          <a:lstStyle/>
          <a:p>
            <a:pPr algn="r"/>
            <a:r>
              <a:rPr lang="en-US" altLang="zh-CN"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仅参考，根据实际情况调整。</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41</a:t>
            </a:fld>
            <a:endParaRPr lang="zh-CN" altLang="en-US" sz="1000" dirty="0">
              <a:solidFill>
                <a:schemeClr val="bg1">
                  <a:lumMod val="75000"/>
                </a:schemeClr>
              </a:solidFill>
            </a:endParaRPr>
          </a:p>
        </p:txBody>
      </p:sp>
      <p:pic>
        <p:nvPicPr>
          <p:cNvPr id="3" name="图片 2"/>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22140" y="1067435"/>
            <a:ext cx="3347085" cy="460375"/>
          </a:xfrm>
          <a:prstGeom prst="rect">
            <a:avLst/>
          </a:prstGeom>
          <a:noFill/>
        </p:spPr>
        <p:txBody>
          <a:bodyPr wrap="none" rtlCol="0" anchor="t">
            <a:spAutoFit/>
          </a:bodyPr>
          <a:lstStyle/>
          <a:p>
            <a:pPr algn="ctr">
              <a:lnSpc>
                <a:spcPct val="100000"/>
              </a:lnSpc>
            </a:pP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王者荣耀电竞体验区</a:t>
            </a:r>
          </a:p>
        </p:txBody>
      </p:sp>
      <p:sp>
        <p:nvSpPr>
          <p:cNvPr id="5" name="文本框 4"/>
          <p:cNvSpPr txBox="1"/>
          <p:nvPr/>
        </p:nvSpPr>
        <p:spPr>
          <a:xfrm>
            <a:off x="547370" y="1641475"/>
            <a:ext cx="10989945" cy="1198880"/>
          </a:xfrm>
          <a:prstGeom prst="rect">
            <a:avLst/>
          </a:prstGeom>
          <a:noFill/>
        </p:spPr>
        <p:txBody>
          <a:bodyPr wrap="square" rtlCol="0">
            <a:spAutoFit/>
          </a:bodyPr>
          <a:lstStyle/>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网络速度与</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游戏电竞一向相辅相成，互为鱼水，在更大带宽、更低延时、更快传输的5G技术加持下，必然会颠覆如今的游戏和电竞行业。</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通过</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网络</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能准确展示英雄移动轨迹、高光表现、技能释放、伤害范围、团战配合等精彩画面，更直观展现选手在毫秒之间做出的神级操作。</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现场设置电竞体验区，让用户感受移动</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网络下的流畅操作体验。</a:t>
            </a:r>
          </a:p>
        </p:txBody>
      </p:sp>
      <p:pic>
        <p:nvPicPr>
          <p:cNvPr id="13" name="图片 12"/>
          <p:cNvPicPr>
            <a:picLocks noChangeAspect="1"/>
          </p:cNvPicPr>
          <p:nvPr/>
        </p:nvPicPr>
        <p:blipFill>
          <a:blip r:embed="rId2"/>
          <a:stretch>
            <a:fillRect/>
          </a:stretch>
        </p:blipFill>
        <p:spPr>
          <a:xfrm>
            <a:off x="6548755" y="3015615"/>
            <a:ext cx="4988560" cy="3161665"/>
          </a:xfrm>
          <a:prstGeom prst="rect">
            <a:avLst/>
          </a:prstGeom>
        </p:spPr>
      </p:pic>
      <p:pic>
        <p:nvPicPr>
          <p:cNvPr id="7" name="图片 6" descr="微信图片_20200818201549"/>
          <p:cNvPicPr>
            <a:picLocks noChangeAspect="1"/>
          </p:cNvPicPr>
          <p:nvPr/>
        </p:nvPicPr>
        <p:blipFill>
          <a:blip r:embed="rId3"/>
          <a:srcRect b="6171"/>
          <a:stretch>
            <a:fillRect/>
          </a:stretch>
        </p:blipFill>
        <p:spPr>
          <a:xfrm>
            <a:off x="547370" y="3015615"/>
            <a:ext cx="5811520" cy="3163570"/>
          </a:xfrm>
          <a:prstGeom prst="rect">
            <a:avLst/>
          </a:prstGeom>
        </p:spPr>
      </p:pic>
      <p:sp>
        <p:nvSpPr>
          <p:cNvPr id="2" name="矩形 1"/>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厅店春节</a:t>
            </a: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体验区</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312420" y="295275"/>
            <a:ext cx="725170" cy="499110"/>
            <a:chOff x="1585" y="2808"/>
            <a:chExt cx="1142" cy="786"/>
          </a:xfrm>
        </p:grpSpPr>
        <p:sp>
          <p:nvSpPr>
            <p:cNvPr id="6"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8"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灯片编号占位符 8"/>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42</a:t>
            </a:fld>
            <a:endParaRPr lang="zh-CN" altLang="en-US" sz="1000" dirty="0">
              <a:solidFill>
                <a:schemeClr val="bg1">
                  <a:lumMod val="75000"/>
                </a:schemeClr>
              </a:solidFill>
            </a:endParaRPr>
          </a:p>
        </p:txBody>
      </p:sp>
      <p:pic>
        <p:nvPicPr>
          <p:cNvPr id="10" name="图片 9"/>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94665" y="1866265"/>
            <a:ext cx="11085195" cy="1050925"/>
          </a:xfrm>
          <a:prstGeom prst="rect">
            <a:avLst/>
          </a:prstGeom>
          <a:noFill/>
        </p:spPr>
        <p:txBody>
          <a:bodyPr wrap="square" rtlCol="0">
            <a:spAutoFit/>
          </a:bodyPr>
          <a:lstStyle/>
          <a:p>
            <a:pPr>
              <a:lnSpc>
                <a:spcPct val="130000"/>
              </a:lnSpc>
            </a:pPr>
            <a:r>
              <a:rPr lang="zh-CN"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现场设置无人驾驶模拟体验。将城市情景缩小至迷你沙盘上，来宾控制模拟驾驶舱，</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在</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移动</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5G高速网络推动下，</a:t>
            </a:r>
            <a:r>
              <a:rPr sz="160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车辆能感知周边环境，搜集前方阻挡物、行人、红绿灯等信息后，通过传感器发送给“决策系统”，车辆便可以自如地作出转向、刹车、加减速等驾驶动作，从而实现自动驾驶。</a:t>
            </a:r>
          </a:p>
        </p:txBody>
      </p:sp>
      <p:sp>
        <p:nvSpPr>
          <p:cNvPr id="6" name="文本框 5"/>
          <p:cNvSpPr txBox="1"/>
          <p:nvPr/>
        </p:nvSpPr>
        <p:spPr>
          <a:xfrm>
            <a:off x="4937760" y="1057910"/>
            <a:ext cx="2316480" cy="460375"/>
          </a:xfrm>
          <a:prstGeom prst="rect">
            <a:avLst/>
          </a:prstGeom>
          <a:noFill/>
        </p:spPr>
        <p:txBody>
          <a:bodyPr wrap="none" rtlCol="0" anchor="t">
            <a:spAutoFit/>
          </a:bodyPr>
          <a:lstStyle/>
          <a:p>
            <a:pPr lvl="0" algn="ctr">
              <a:buClrTx/>
              <a:buSzTx/>
              <a:buFontTx/>
            </a:pP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无人驾驶体验区</a:t>
            </a:r>
          </a:p>
        </p:txBody>
      </p:sp>
      <p:pic>
        <p:nvPicPr>
          <p:cNvPr id="9" name="图片 8"/>
          <p:cNvPicPr>
            <a:picLocks noChangeAspect="1"/>
          </p:cNvPicPr>
          <p:nvPr/>
        </p:nvPicPr>
        <p:blipFill>
          <a:blip r:embed="rId2"/>
          <a:srcRect/>
          <a:stretch>
            <a:fillRect/>
          </a:stretch>
        </p:blipFill>
        <p:spPr>
          <a:xfrm>
            <a:off x="6339205" y="3065145"/>
            <a:ext cx="5240655" cy="3082290"/>
          </a:xfrm>
          <a:prstGeom prst="rect">
            <a:avLst/>
          </a:prstGeom>
        </p:spPr>
      </p:pic>
      <p:grpSp>
        <p:nvGrpSpPr>
          <p:cNvPr id="11" name="组合 10"/>
          <p:cNvGrpSpPr/>
          <p:nvPr/>
        </p:nvGrpSpPr>
        <p:grpSpPr>
          <a:xfrm>
            <a:off x="494665" y="3065145"/>
            <a:ext cx="5494020" cy="3089910"/>
            <a:chOff x="779" y="4827"/>
            <a:chExt cx="8652" cy="4866"/>
          </a:xfrm>
        </p:grpSpPr>
        <p:pic>
          <p:nvPicPr>
            <p:cNvPr id="8" name="图片 7"/>
            <p:cNvPicPr>
              <a:picLocks noChangeAspect="1"/>
            </p:cNvPicPr>
            <p:nvPr/>
          </p:nvPicPr>
          <p:blipFill>
            <a:blip r:embed="rId3"/>
            <a:stretch>
              <a:fillRect/>
            </a:stretch>
          </p:blipFill>
          <p:spPr>
            <a:xfrm>
              <a:off x="779" y="4827"/>
              <a:ext cx="8652" cy="4867"/>
            </a:xfrm>
            <a:prstGeom prst="rect">
              <a:avLst/>
            </a:prstGeom>
          </p:spPr>
        </p:pic>
        <p:sp>
          <p:nvSpPr>
            <p:cNvPr id="10" name="矩形 9"/>
            <p:cNvSpPr/>
            <p:nvPr/>
          </p:nvSpPr>
          <p:spPr>
            <a:xfrm rot="240000">
              <a:off x="6670" y="5088"/>
              <a:ext cx="2755" cy="289"/>
            </a:xfrm>
            <a:prstGeom prst="rect">
              <a:avLst/>
            </a:prstGeom>
            <a:solidFill>
              <a:srgbClr val="C3B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 name="矩形 1"/>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厅店春节</a:t>
            </a: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体验区</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312420" y="295275"/>
            <a:ext cx="725170" cy="499110"/>
            <a:chOff x="1585" y="2808"/>
            <a:chExt cx="1142" cy="786"/>
          </a:xfrm>
        </p:grpSpPr>
        <p:sp>
          <p:nvSpPr>
            <p:cNvPr id="4"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2" name="灯片编号占位符 1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43</a:t>
            </a:fld>
            <a:endParaRPr lang="zh-CN" altLang="en-US" sz="1000" dirty="0">
              <a:solidFill>
                <a:schemeClr val="bg1">
                  <a:lumMod val="75000"/>
                </a:schemeClr>
              </a:solidFill>
            </a:endParaRPr>
          </a:p>
        </p:txBody>
      </p:sp>
      <p:pic>
        <p:nvPicPr>
          <p:cNvPr id="13" name="图片 12"/>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961765" y="1017905"/>
            <a:ext cx="4269105" cy="460375"/>
          </a:xfrm>
          <a:prstGeom prst="rect">
            <a:avLst/>
          </a:prstGeom>
          <a:noFill/>
        </p:spPr>
        <p:txBody>
          <a:bodyPr wrap="square" rtlCol="0">
            <a:spAutoFit/>
          </a:bodyPr>
          <a:lstStyle/>
          <a:p>
            <a:pPr algn="ctr">
              <a:lnSpc>
                <a:spcPct val="100000"/>
              </a:lnSpc>
            </a:pP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未来智能家体验区</a:t>
            </a:r>
            <a:endParaRPr lang="zh-CN" altLang="en-US" sz="2800" b="1">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框 3"/>
          <p:cNvSpPr txBox="1"/>
          <p:nvPr/>
        </p:nvSpPr>
        <p:spPr>
          <a:xfrm>
            <a:off x="642620" y="1721485"/>
            <a:ext cx="10906125" cy="1198880"/>
          </a:xfrm>
          <a:prstGeom prst="rect">
            <a:avLst/>
          </a:prstGeom>
          <a:noFill/>
        </p:spPr>
        <p:txBody>
          <a:bodyPr wrap="square" rtlCol="0" anchor="t">
            <a:spAutoFit/>
          </a:bodyPr>
          <a:lstStyle/>
          <a:p>
            <a:pPr>
              <a:lnSpc>
                <a:spcPct val="150000"/>
              </a:lnSpc>
            </a:pPr>
            <a:r>
              <a:rPr sz="1600">
                <a:latin typeface="微软雅黑" panose="020B0503020204020204" pitchFamily="34" charset="-122"/>
                <a:ea typeface="微软雅黑" panose="020B0503020204020204" pitchFamily="34" charset="-122"/>
                <a:cs typeface="微软雅黑" panose="020B0503020204020204" pitchFamily="34" charset="-122"/>
                <a:sym typeface="+mn-ea"/>
              </a:rPr>
              <a:t>5G时代到来后，智能家居产品将更灵敏，其它传统家电设备的响应速度也会大幅提升，</a:t>
            </a:r>
            <a:r>
              <a:rPr lang="zh-CN" sz="1600" u="sng">
                <a:latin typeface="微软雅黑" panose="020B0503020204020204" pitchFamily="34" charset="-122"/>
                <a:ea typeface="微软雅黑" panose="020B0503020204020204" pitchFamily="34" charset="-122"/>
                <a:cs typeface="微软雅黑" panose="020B0503020204020204" pitchFamily="34" charset="-122"/>
                <a:sym typeface="+mn-ea"/>
              </a:rPr>
              <a:t>借助</a:t>
            </a:r>
            <a:r>
              <a:rPr lang="en-US" altLang="zh-CN" sz="1600" u="sng">
                <a:latin typeface="微软雅黑" panose="020B0503020204020204" pitchFamily="34" charset="-122"/>
                <a:ea typeface="微软雅黑" panose="020B0503020204020204" pitchFamily="34" charset="-122"/>
                <a:cs typeface="微软雅黑" panose="020B0503020204020204" pitchFamily="34" charset="-122"/>
                <a:sym typeface="+mn-ea"/>
              </a:rPr>
              <a:t>CPE</a:t>
            </a:r>
            <a:r>
              <a:rPr lang="zh-CN" altLang="en-US" sz="1600" u="sng">
                <a:latin typeface="微软雅黑" panose="020B0503020204020204" pitchFamily="34" charset="-122"/>
                <a:ea typeface="微软雅黑" panose="020B0503020204020204" pitchFamily="34" charset="-122"/>
                <a:cs typeface="微软雅黑" panose="020B0503020204020204" pitchFamily="34" charset="-122"/>
                <a:sym typeface="+mn-ea"/>
              </a:rPr>
              <a:t>设备</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，以及移动新升级的</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全千兆网络，让</a:t>
            </a:r>
            <a:r>
              <a:rPr sz="1600">
                <a:latin typeface="微软雅黑" panose="020B0503020204020204" pitchFamily="34" charset="-122"/>
                <a:ea typeface="微软雅黑" panose="020B0503020204020204" pitchFamily="34" charset="-122"/>
                <a:cs typeface="微软雅黑" panose="020B0503020204020204" pitchFamily="34" charset="-122"/>
                <a:sym typeface="+mn-ea"/>
              </a:rPr>
              <a:t>智能家居系统能承载更多的设备连接、传输更大的流量，能承载更多想象与可能。</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现场打造移动</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智能家体验区，让用户更直观体验移动</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将为生活带来的变革。</a:t>
            </a:r>
          </a:p>
        </p:txBody>
      </p:sp>
      <p:pic>
        <p:nvPicPr>
          <p:cNvPr id="5" name="图片 4"/>
          <p:cNvPicPr>
            <a:picLocks noChangeAspect="1"/>
          </p:cNvPicPr>
          <p:nvPr/>
        </p:nvPicPr>
        <p:blipFill>
          <a:blip r:embed="rId2"/>
          <a:stretch>
            <a:fillRect/>
          </a:stretch>
        </p:blipFill>
        <p:spPr>
          <a:xfrm>
            <a:off x="724535" y="3128645"/>
            <a:ext cx="4560570" cy="2924175"/>
          </a:xfrm>
          <a:prstGeom prst="rect">
            <a:avLst/>
          </a:prstGeom>
        </p:spPr>
      </p:pic>
      <p:pic>
        <p:nvPicPr>
          <p:cNvPr id="6" name="图片 5"/>
          <p:cNvPicPr>
            <a:picLocks noChangeAspect="1"/>
          </p:cNvPicPr>
          <p:nvPr/>
        </p:nvPicPr>
        <p:blipFill>
          <a:blip r:embed="rId3"/>
          <a:stretch>
            <a:fillRect/>
          </a:stretch>
        </p:blipFill>
        <p:spPr>
          <a:xfrm>
            <a:off x="6629400" y="3128645"/>
            <a:ext cx="4658360" cy="2921000"/>
          </a:xfrm>
          <a:prstGeom prst="rect">
            <a:avLst/>
          </a:prstGeom>
        </p:spPr>
      </p:pic>
      <p:sp>
        <p:nvSpPr>
          <p:cNvPr id="2" name="矩形 1"/>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厅店春节</a:t>
            </a:r>
            <a:r>
              <a:rPr lang="en-US" alt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体验区</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 name="组合 2"/>
          <p:cNvGrpSpPr/>
          <p:nvPr/>
        </p:nvGrpSpPr>
        <p:grpSpPr>
          <a:xfrm>
            <a:off x="312420" y="295275"/>
            <a:ext cx="725170" cy="499110"/>
            <a:chOff x="1585" y="2808"/>
            <a:chExt cx="1142" cy="786"/>
          </a:xfrm>
        </p:grpSpPr>
        <p:sp>
          <p:nvSpPr>
            <p:cNvPr id="8"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9"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灯片编号占位符 9"/>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44</a:t>
            </a:fld>
            <a:endParaRPr lang="zh-CN" altLang="en-US" sz="1000" dirty="0">
              <a:solidFill>
                <a:schemeClr val="bg1">
                  <a:lumMod val="75000"/>
                </a:schemeClr>
              </a:solidFill>
            </a:endParaRPr>
          </a:p>
        </p:txBody>
      </p:sp>
      <p:pic>
        <p:nvPicPr>
          <p:cNvPr id="11" name="图片 10"/>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774825" y="2275205"/>
            <a:ext cx="8642350" cy="2306955"/>
          </a:xfrm>
          <a:prstGeom prst="rect">
            <a:avLst/>
          </a:prstGeom>
          <a:noFill/>
          <a:ln>
            <a:noFill/>
          </a:ln>
          <a:extLst>
            <a:ext uri="{909E8E84-426E-40DD-AFC4-6F175D3DCCD1}">
              <a14:hiddenFill xmlns:a14="http://schemas.microsoft.com/office/drawing/2010/main">
                <a:solidFill>
                  <a:schemeClr val="tx2">
                    <a:lumMod val="20000"/>
                    <a:lumOff val="80000"/>
                  </a:schemeClr>
                </a:solidFill>
              </a14:hiddenFill>
            </a:ext>
          </a:extLst>
        </p:spPr>
        <p:txBody>
          <a:bodyPr wrap="square" rtlCol="0">
            <a:spAutoFit/>
          </a:bodyP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场景</a:t>
            </a:r>
            <a:r>
              <a:rPr lang="en-US" altLang="zh-CN" sz="2400" b="1" dirty="0">
                <a:solidFill>
                  <a:schemeClr val="accent1"/>
                </a:solidFill>
                <a:latin typeface="微软雅黑" panose="020B0503020204020204" pitchFamily="34" charset="-122"/>
                <a:ea typeface="微软雅黑" panose="020B0503020204020204" pitchFamily="34" charset="-122"/>
              </a:rPr>
              <a:t>2</a:t>
            </a:r>
            <a:endParaRPr lang="en-US" altLang="zh-CN" sz="32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4400" b="1" dirty="0">
                <a:solidFill>
                  <a:schemeClr val="accent1"/>
                </a:solidFill>
                <a:latin typeface="微软雅黑" panose="020B0503020204020204" pitchFamily="34" charset="-122"/>
                <a:ea typeface="微软雅黑" panose="020B0503020204020204" pitchFamily="34" charset="-122"/>
              </a:rPr>
              <a:t>合作营业厅</a:t>
            </a:r>
            <a:endParaRPr lang="zh-CN" altLang="en-US" sz="2800" b="1" dirty="0">
              <a:solidFill>
                <a:schemeClr val="accent1"/>
              </a:solidFill>
              <a:latin typeface="微软雅黑" panose="020B0503020204020204" pitchFamily="34" charset="-122"/>
              <a:ea typeface="微软雅黑" panose="020B0503020204020204" pitchFamily="34" charset="-122"/>
            </a:endParaRPr>
          </a:p>
          <a:p>
            <a:pPr algn="ctr">
              <a:lnSpc>
                <a:spcPct val="150000"/>
              </a:lnSpc>
            </a:pPr>
            <a:r>
              <a:rPr lang="zh-CN" altLang="en-US" sz="1400" b="1" dirty="0">
                <a:solidFill>
                  <a:schemeClr val="accent1"/>
                </a:solidFill>
                <a:latin typeface="微软雅黑" panose="020B0503020204020204" pitchFamily="34" charset="-122"/>
                <a:ea typeface="微软雅黑" panose="020B0503020204020204" pitchFamily="34" charset="-122"/>
              </a:rPr>
              <a:t>合作营业厅是由合作商提供店面人员，由移动授权并派驻管理人员，基本不带有跨区业务，总体来说权限要明显小于自有营业厅。因此布置物料内容以区域内主推业务为主。</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45</a:t>
            </a:fld>
            <a:endParaRPr lang="zh-CN" altLang="en-US" sz="1000" dirty="0">
              <a:solidFill>
                <a:schemeClr val="bg1">
                  <a:lumMod val="75000"/>
                </a:schemeClr>
              </a:solidFill>
            </a:endParaRPr>
          </a:p>
        </p:txBody>
      </p:sp>
      <p:pic>
        <p:nvPicPr>
          <p:cNvPr id="9" name="图片 8"/>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86815" y="314325"/>
            <a:ext cx="3679190" cy="460375"/>
          </a:xfrm>
          <a:prstGeom prst="rect">
            <a:avLst/>
          </a:prstGeom>
        </p:spPr>
        <p:txBody>
          <a:bodyPr wrap="square">
            <a:spAutoFit/>
          </a:bodyPr>
          <a:lstStyle/>
          <a:p>
            <a:pPr defTabSz="914400" fontAlgn="base">
              <a:spcBef>
                <a:spcPct val="0"/>
              </a:spcBef>
              <a:spcAft>
                <a:spcPct val="0"/>
              </a:spcAft>
              <a:defRPr/>
            </a:pPr>
            <a:r>
              <a:rPr lang="zh-CN" altLang="en-US" sz="2400" b="1" dirty="0">
                <a:latin typeface="微软雅黑" panose="020B0503020204020204" pitchFamily="34" charset="-122"/>
                <a:ea typeface="微软雅黑" panose="020B0503020204020204" pitchFamily="34" charset="-122"/>
                <a:sym typeface="+mn-ea"/>
              </a:rPr>
              <a:t>合作营业厅布置说明</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文本框 3"/>
          <p:cNvSpPr txBox="1"/>
          <p:nvPr/>
        </p:nvSpPr>
        <p:spPr>
          <a:xfrm>
            <a:off x="312420" y="2813685"/>
            <a:ext cx="4352290" cy="2676525"/>
          </a:xfrm>
          <a:prstGeom prst="rect">
            <a:avLst/>
          </a:prstGeom>
          <a:noFill/>
        </p:spPr>
        <p:txBody>
          <a:bodyPr wrap="square" rtlCol="0">
            <a:spAutoFit/>
          </a:bodyPr>
          <a:lstStyle/>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适用场景：</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各大手机销售店内</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布置时间：</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周六、周日，</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场</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周，每月可根据实际宣传宣传确定场次</a:t>
            </a:r>
          </a:p>
          <a:p>
            <a:pPr>
              <a:lnSpc>
                <a:spcPct val="150000"/>
              </a:lnSpc>
            </a:pPr>
            <a:r>
              <a:rPr lang="zh-CN" sz="1400" b="1">
                <a:latin typeface="微软雅黑" panose="020B0503020204020204" pitchFamily="34" charset="-122"/>
                <a:ea typeface="微软雅黑" panose="020B0503020204020204" pitchFamily="34" charset="-122"/>
                <a:cs typeface="微软雅黑" panose="020B0503020204020204" pitchFamily="34" charset="-122"/>
              </a:rPr>
              <a:t>活动目的：</a:t>
            </a:r>
            <a:r>
              <a:rPr lang="zh-CN" sz="1400">
                <a:latin typeface="微软雅黑" panose="020B0503020204020204" pitchFamily="34" charset="-122"/>
                <a:ea typeface="微软雅黑" panose="020B0503020204020204" pitchFamily="34" charset="-122"/>
                <a:cs typeface="微软雅黑" panose="020B0503020204020204" pitchFamily="34" charset="-122"/>
              </a:rPr>
              <a:t>推广移动</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全千兆家庭融合套餐，扩大中国移动</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用户的覆盖范围。</a:t>
            </a:r>
          </a:p>
          <a:p>
            <a:pPr>
              <a:lnSpc>
                <a:spcPct val="150000"/>
              </a:lnSpc>
            </a:pPr>
            <a:r>
              <a:rPr lang="zh-CN" altLang="en-US" sz="1400" b="1">
                <a:latin typeface="微软雅黑" panose="020B0503020204020204" pitchFamily="34" charset="-122"/>
                <a:ea typeface="微软雅黑" panose="020B0503020204020204" pitchFamily="34" charset="-122"/>
                <a:cs typeface="微软雅黑" panose="020B0503020204020204" pitchFamily="34" charset="-122"/>
              </a:rPr>
              <a:t>活动形式：</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r>
              <a:rPr lang="zh-CN" sz="1400">
                <a:latin typeface="微软雅黑" panose="020B0503020204020204" pitchFamily="34" charset="-122"/>
                <a:ea typeface="微软雅黑" panose="020B0503020204020204" pitchFamily="34" charset="-122"/>
                <a:cs typeface="微软雅黑" panose="020B0503020204020204" pitchFamily="34" charset="-122"/>
              </a:rPr>
              <a:t>宣传中国移动</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全千兆及具体套餐情况；</a:t>
            </a:r>
          </a:p>
          <a:p>
            <a:pPr>
              <a:lnSpc>
                <a:spcPct val="150000"/>
              </a:lnSpc>
            </a:pP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、推广</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智能产品。</a:t>
            </a:r>
          </a:p>
        </p:txBody>
      </p:sp>
      <p:sp>
        <p:nvSpPr>
          <p:cNvPr id="2" name="文本框 1"/>
          <p:cNvSpPr txBox="1"/>
          <p:nvPr/>
        </p:nvSpPr>
        <p:spPr>
          <a:xfrm>
            <a:off x="318770" y="1204595"/>
            <a:ext cx="4345940" cy="1198880"/>
          </a:xfrm>
          <a:prstGeom prst="rect">
            <a:avLst/>
          </a:prstGeom>
          <a:noFill/>
        </p:spPr>
        <p:txBody>
          <a:bodyPr wrap="square" rtlCol="0">
            <a:spAutoFit/>
          </a:bodyPr>
          <a:lstStyle/>
          <a:p>
            <a:pPr algn="ctr">
              <a:lnSpc>
                <a:spcPct val="150000"/>
              </a:lnSpc>
            </a:pP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中国移动</a:t>
            </a:r>
            <a:r>
              <a:rPr lang="zh-CN" altLang="en-US" sz="2400" b="1">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全千兆</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业务</a:t>
            </a:r>
          </a:p>
          <a:p>
            <a:pPr algn="ctr">
              <a:lnSpc>
                <a:spcPct val="150000"/>
              </a:lnSpc>
            </a:pP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及</a:t>
            </a:r>
            <a:r>
              <a:rPr lang="en-US" altLang="zh-CN"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产品的推广</a:t>
            </a:r>
          </a:p>
        </p:txBody>
      </p:sp>
      <p:sp>
        <p:nvSpPr>
          <p:cNvPr id="3" name="矩形 2"/>
          <p:cNvSpPr/>
          <p:nvPr/>
        </p:nvSpPr>
        <p:spPr>
          <a:xfrm>
            <a:off x="312420" y="2403475"/>
            <a:ext cx="4351655" cy="106680"/>
          </a:xfrm>
          <a:prstGeom prst="rect">
            <a:avLst/>
          </a:prstGeom>
          <a:solidFill>
            <a:srgbClr val="62B2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2">
            <a:lum bright="12000" contrast="12000"/>
          </a:blip>
          <a:stretch>
            <a:fillRect/>
          </a:stretch>
        </p:blipFill>
        <p:spPr>
          <a:xfrm>
            <a:off x="5527040" y="1204595"/>
            <a:ext cx="6088380" cy="4521200"/>
          </a:xfrm>
          <a:prstGeom prst="rect">
            <a:avLst/>
          </a:prstGeom>
        </p:spPr>
      </p:pic>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46</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21"/>
          <p:cNvPicPr>
            <a:picLocks noChangeAspect="1"/>
          </p:cNvPicPr>
          <p:nvPr/>
        </p:nvPicPr>
        <p:blipFill>
          <a:blip r:embed="rId2"/>
          <a:stretch>
            <a:fillRect/>
          </a:stretch>
        </p:blipFill>
        <p:spPr>
          <a:xfrm>
            <a:off x="4419600" y="2348230"/>
            <a:ext cx="3352800" cy="2160905"/>
          </a:xfrm>
          <a:prstGeom prst="rect">
            <a:avLst/>
          </a:prstGeom>
        </p:spPr>
      </p:pic>
      <p:pic>
        <p:nvPicPr>
          <p:cNvPr id="5" name="图片 4" descr="122"/>
          <p:cNvPicPr>
            <a:picLocks noChangeAspect="1"/>
          </p:cNvPicPr>
          <p:nvPr/>
        </p:nvPicPr>
        <p:blipFill>
          <a:blip r:embed="rId3"/>
          <a:srcRect b="8030"/>
          <a:stretch>
            <a:fillRect/>
          </a:stretch>
        </p:blipFill>
        <p:spPr>
          <a:xfrm>
            <a:off x="0" y="0"/>
            <a:ext cx="12192635" cy="685800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47</a:t>
            </a:fld>
            <a:endParaRPr lang="zh-CN" altLang="en-US" sz="1000" dirty="0">
              <a:solidFill>
                <a:schemeClr val="bg1"/>
              </a:solidFill>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21"/>
          <p:cNvPicPr>
            <a:picLocks noChangeAspect="1"/>
          </p:cNvPicPr>
          <p:nvPr/>
        </p:nvPicPr>
        <p:blipFill>
          <a:blip r:embed="rId2"/>
          <a:stretch>
            <a:fillRect/>
          </a:stretch>
        </p:blipFill>
        <p:spPr>
          <a:xfrm>
            <a:off x="0" y="0"/>
            <a:ext cx="12191365" cy="686308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48</a:t>
            </a:fld>
            <a:endParaRPr lang="zh-CN" altLang="en-US" sz="1000" dirty="0">
              <a:solidFill>
                <a:schemeClr val="bg1">
                  <a:lumMod val="7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2"/>
          <p:cNvSpPr/>
          <p:nvPr/>
        </p:nvSpPr>
        <p:spPr>
          <a:xfrm>
            <a:off x="4572563" y="-661200"/>
            <a:ext cx="18784220" cy="18784220"/>
          </a:xfrm>
          <a:prstGeom prst="donut">
            <a:avLst>
              <a:gd name="adj" fmla="val 17949"/>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grpSp>
        <p:nvGrpSpPr>
          <p:cNvPr id="22" name="组合 21"/>
          <p:cNvGrpSpPr/>
          <p:nvPr/>
        </p:nvGrpSpPr>
        <p:grpSpPr>
          <a:xfrm>
            <a:off x="401320" y="1968500"/>
            <a:ext cx="5055870" cy="2738120"/>
            <a:chOff x="4315" y="3474"/>
            <a:chExt cx="7962" cy="4312"/>
          </a:xfrm>
        </p:grpSpPr>
        <p:sp>
          <p:nvSpPr>
            <p:cNvPr id="12" name="Textfeld 29"/>
            <p:cNvSpPr txBox="1"/>
            <p:nvPr/>
          </p:nvSpPr>
          <p:spPr>
            <a:xfrm>
              <a:off x="4315" y="3474"/>
              <a:ext cx="2877" cy="4312"/>
            </a:xfrm>
            <a:prstGeom prst="rect">
              <a:avLst/>
            </a:prstGeom>
            <a:noFill/>
          </p:spPr>
          <p:txBody>
            <a:bodyPr wrap="square" rtlCol="0">
              <a:spAutoFit/>
            </a:bodyPr>
            <a:lstStyle/>
            <a:p>
              <a:pPr algn="ctr" defTabSz="228600"/>
              <a:r>
                <a:rPr lang="en-US" sz="17200" b="1" i="1" dirty="0">
                  <a:solidFill>
                    <a:schemeClr val="accent1"/>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B</a:t>
              </a:r>
            </a:p>
          </p:txBody>
        </p:sp>
        <p:sp>
          <p:nvSpPr>
            <p:cNvPr id="10" name="Textfeld 29"/>
            <p:cNvSpPr txBox="1"/>
            <p:nvPr/>
          </p:nvSpPr>
          <p:spPr>
            <a:xfrm>
              <a:off x="7833" y="4140"/>
              <a:ext cx="4444" cy="1210"/>
            </a:xfrm>
            <a:prstGeom prst="rect">
              <a:avLst/>
            </a:prstGeom>
            <a:noFill/>
          </p:spPr>
          <p:txBody>
            <a:bodyPr wrap="square" rtlCol="0">
              <a:spAutoFit/>
            </a:bodyPr>
            <a:lstStyle/>
            <a:p>
              <a:pPr algn="dist" defTabSz="228600">
                <a:buClrTx/>
                <a:buSzTx/>
                <a:buFontTx/>
              </a:pPr>
              <a:r>
                <a:rPr lang="zh-CN" altLang="de-DE" sz="4400" dirty="0">
                  <a:solidFill>
                    <a:schemeClr val="accent1"/>
                  </a:solidFill>
                  <a:latin typeface="微软雅黑" panose="020B0503020204020204" pitchFamily="34" charset="-122"/>
                  <a:ea typeface="微软雅黑" panose="020B0503020204020204" pitchFamily="34" charset="-122"/>
                  <a:sym typeface="+mn-ea"/>
                </a:rPr>
                <a:t>大型推广</a:t>
              </a:r>
            </a:p>
          </p:txBody>
        </p:sp>
      </p:grpSp>
      <p:sp>
        <p:nvSpPr>
          <p:cNvPr id="2" name="Textfeld 10"/>
          <p:cNvSpPr txBox="1"/>
          <p:nvPr/>
        </p:nvSpPr>
        <p:spPr>
          <a:xfrm>
            <a:off x="2635250" y="3159760"/>
            <a:ext cx="3630295" cy="1383665"/>
          </a:xfrm>
          <a:prstGeom prst="rect">
            <a:avLst/>
          </a:prstGeom>
          <a:noFill/>
        </p:spPr>
        <p:txBody>
          <a:bodyPr wrap="square" rtlCol="0">
            <a:spAutoFit/>
          </a:bodyPr>
          <a:lstStyle/>
          <a:p>
            <a:pPr lvl="0" algn="l" defTabSz="228600">
              <a:lnSpc>
                <a:spcPct val="200000"/>
              </a:lnSpc>
              <a:buClrTx/>
              <a:buSzTx/>
              <a:buFontTx/>
            </a:pPr>
            <a:r>
              <a:rPr lang="zh-CN" altLang="de-DE" sz="1400" dirty="0">
                <a:solidFill>
                  <a:srgbClr val="4472C4"/>
                </a:solidFill>
                <a:latin typeface="微软雅黑" panose="020B0503020204020204" pitchFamily="34" charset="-122"/>
                <a:ea typeface="微软雅黑" panose="020B0503020204020204" pitchFamily="34" charset="-122"/>
                <a:sym typeface="+mn-ea"/>
              </a:rPr>
              <a:t>推广区域：城区-商圈</a:t>
            </a:r>
          </a:p>
          <a:p>
            <a:pPr lvl="0" algn="l" defTabSz="228600">
              <a:lnSpc>
                <a:spcPct val="200000"/>
              </a:lnSpc>
              <a:buClrTx/>
              <a:buSzTx/>
              <a:buFontTx/>
            </a:pPr>
            <a:r>
              <a:rPr lang="zh-CN" altLang="de-DE" sz="1400" dirty="0">
                <a:solidFill>
                  <a:srgbClr val="4472C4"/>
                </a:solidFill>
                <a:latin typeface="微软雅黑" panose="020B0503020204020204" pitchFamily="34" charset="-122"/>
                <a:ea typeface="微软雅黑" panose="020B0503020204020204" pitchFamily="34" charset="-122"/>
                <a:sym typeface="+mn-ea"/>
              </a:rPr>
              <a:t>推广形式：路演-互动展示</a:t>
            </a:r>
          </a:p>
          <a:p>
            <a:pPr lvl="0" algn="l" defTabSz="228600">
              <a:lnSpc>
                <a:spcPct val="200000"/>
              </a:lnSpc>
              <a:buClrTx/>
              <a:buSzTx/>
              <a:buFontTx/>
            </a:pPr>
            <a:r>
              <a:rPr lang="zh-CN" altLang="de-DE" sz="1400" dirty="0">
                <a:solidFill>
                  <a:srgbClr val="4472C4"/>
                </a:solidFill>
                <a:latin typeface="微软雅黑" panose="020B0503020204020204" pitchFamily="34" charset="-122"/>
                <a:ea typeface="微软雅黑" panose="020B0503020204020204" pitchFamily="34" charset="-122"/>
                <a:sym typeface="+mn-ea"/>
              </a:rPr>
              <a:t>推广时间：202</a:t>
            </a:r>
            <a:r>
              <a:rPr lang="en-US" altLang="zh-CN" sz="1400" dirty="0">
                <a:solidFill>
                  <a:srgbClr val="4472C4"/>
                </a:solidFill>
                <a:latin typeface="微软雅黑" panose="020B0503020204020204" pitchFamily="34" charset="-122"/>
                <a:ea typeface="微软雅黑" panose="020B0503020204020204" pitchFamily="34" charset="-122"/>
                <a:sym typeface="+mn-ea"/>
              </a:rPr>
              <a:t>1</a:t>
            </a:r>
            <a:r>
              <a:rPr lang="zh-CN" altLang="de-DE" sz="1400" dirty="0">
                <a:solidFill>
                  <a:srgbClr val="4472C4"/>
                </a:solidFill>
                <a:latin typeface="微软雅黑" panose="020B0503020204020204" pitchFamily="34" charset="-122"/>
                <a:ea typeface="微软雅黑" panose="020B0503020204020204" pitchFamily="34" charset="-122"/>
                <a:sym typeface="+mn-ea"/>
              </a:rPr>
              <a:t>年1</a:t>
            </a:r>
            <a:r>
              <a:rPr lang="en-US" altLang="zh-CN" sz="1400" dirty="0">
                <a:solidFill>
                  <a:srgbClr val="4472C4"/>
                </a:solidFill>
                <a:latin typeface="微软雅黑" panose="020B0503020204020204" pitchFamily="34" charset="-122"/>
                <a:ea typeface="微软雅黑" panose="020B0503020204020204" pitchFamily="34" charset="-122"/>
                <a:sym typeface="+mn-ea"/>
              </a:rPr>
              <a:t>2</a:t>
            </a:r>
            <a:r>
              <a:rPr lang="zh-CN" altLang="de-DE" sz="1400" dirty="0">
                <a:solidFill>
                  <a:srgbClr val="4472C4"/>
                </a:solidFill>
                <a:latin typeface="微软雅黑" panose="020B0503020204020204" pitchFamily="34" charset="-122"/>
                <a:ea typeface="微软雅黑" panose="020B0503020204020204" pitchFamily="34" charset="-122"/>
                <a:sym typeface="+mn-ea"/>
              </a:rPr>
              <a:t>月-</a:t>
            </a:r>
            <a:r>
              <a:rPr lang="en-US" altLang="zh-CN" sz="1400" dirty="0">
                <a:solidFill>
                  <a:srgbClr val="4472C4"/>
                </a:solidFill>
                <a:latin typeface="微软雅黑" panose="020B0503020204020204" pitchFamily="34" charset="-122"/>
                <a:ea typeface="微软雅黑" panose="020B0503020204020204" pitchFamily="34" charset="-122"/>
                <a:sym typeface="+mn-ea"/>
              </a:rPr>
              <a:t>2022</a:t>
            </a:r>
            <a:r>
              <a:rPr lang="zh-CN" altLang="en-US" sz="1400" dirty="0">
                <a:solidFill>
                  <a:srgbClr val="4472C4"/>
                </a:solidFill>
                <a:latin typeface="微软雅黑" panose="020B0503020204020204" pitchFamily="34" charset="-122"/>
                <a:ea typeface="微软雅黑" panose="020B0503020204020204" pitchFamily="34" charset="-122"/>
                <a:sym typeface="+mn-ea"/>
              </a:rPr>
              <a:t>年</a:t>
            </a:r>
            <a:r>
              <a:rPr lang="zh-CN" altLang="de-DE" sz="1400" dirty="0">
                <a:solidFill>
                  <a:srgbClr val="4472C4"/>
                </a:solidFill>
                <a:latin typeface="微软雅黑" panose="020B0503020204020204" pitchFamily="34" charset="-122"/>
                <a:ea typeface="微软雅黑" panose="020B0503020204020204" pitchFamily="34" charset="-122"/>
                <a:sym typeface="+mn-ea"/>
              </a:rPr>
              <a:t>2月</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884" y="334073"/>
            <a:ext cx="2017204" cy="374563"/>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49</a:t>
            </a:fld>
            <a:endParaRPr lang="zh-CN" altLang="en-US" sz="1000" dirty="0">
              <a:solidFill>
                <a:schemeClr val="bg1">
                  <a:lumMod val="75000"/>
                </a:schemeClr>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831215" y="965200"/>
            <a:ext cx="10506710" cy="5053965"/>
          </a:xfrm>
          <a:prstGeom prst="rect">
            <a:avLst/>
          </a:prstGeom>
        </p:spPr>
      </p:pic>
      <p:sp>
        <p:nvSpPr>
          <p:cNvPr id="14" name="矩形 13"/>
          <p:cNvSpPr/>
          <p:nvPr/>
        </p:nvSpPr>
        <p:spPr>
          <a:xfrm>
            <a:off x="2317115" y="1336675"/>
            <a:ext cx="7024370" cy="750570"/>
          </a:xfrm>
          <a:prstGeom prst="rect">
            <a:avLst/>
          </a:prstGeom>
          <a:solidFill>
            <a:schemeClr val="accent1">
              <a:lumMod val="20000"/>
              <a:lumOff val="8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a:solidFill>
                  <a:schemeClr val="tx1"/>
                </a:solidFill>
                <a:latin typeface="微软雅黑" panose="020B0503020204020204" pitchFamily="34" charset="-122"/>
                <a:ea typeface="微软雅黑" panose="020B0503020204020204" pitchFamily="34" charset="-122"/>
                <a:sym typeface="+mn-ea"/>
              </a:rPr>
              <a:t>品牌节点宣传海报</a:t>
            </a:r>
            <a:endPar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矩形 4"/>
          <p:cNvSpPr/>
          <p:nvPr/>
        </p:nvSpPr>
        <p:spPr>
          <a:xfrm>
            <a:off x="1172845" y="334010"/>
            <a:ext cx="3679190" cy="460375"/>
          </a:xfrm>
          <a:prstGeom prst="rect">
            <a:avLst/>
          </a:prstGeom>
        </p:spPr>
        <p:txBody>
          <a:bodyPr wrap="square">
            <a:spAutoFit/>
          </a:bodyPr>
          <a:lstStyle/>
          <a:p>
            <a:pPr defTabSz="914400" fontAlgn="base">
              <a:spcBef>
                <a:spcPct val="0"/>
              </a:spcBef>
              <a:spcAft>
                <a:spcPct val="0"/>
              </a:spcAft>
              <a:defRPr/>
            </a:pPr>
            <a:r>
              <a:rPr lang="zh-CN" altLang="en-US" sz="2400" b="1" dirty="0">
                <a:latin typeface="微软雅黑" panose="020B0503020204020204" pitchFamily="34" charset="-122"/>
                <a:ea typeface="微软雅黑" panose="020B0503020204020204" pitchFamily="34" charset="-122"/>
                <a:sym typeface="+mn-ea"/>
              </a:rPr>
              <a:t>整体推广布局</a:t>
            </a:r>
            <a:endParaRPr lang="en-US" alt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sp>
        <p:nvSpPr>
          <p:cNvPr id="3" name="矩形 2"/>
          <p:cNvSpPr/>
          <p:nvPr/>
        </p:nvSpPr>
        <p:spPr>
          <a:xfrm>
            <a:off x="6971665" y="4449445"/>
            <a:ext cx="2827655" cy="1063625"/>
          </a:xfrm>
          <a:prstGeom prst="rect">
            <a:avLst/>
          </a:prstGeom>
          <a:solidFill>
            <a:schemeClr val="accent1">
              <a:lumMod val="20000"/>
              <a:lumOff val="8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VR</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互动体验区</a:t>
            </a:r>
          </a:p>
        </p:txBody>
      </p:sp>
      <p:pic>
        <p:nvPicPr>
          <p:cNvPr id="6" name="图片 5"/>
          <p:cNvPicPr>
            <a:picLocks noChangeAspect="1"/>
          </p:cNvPicPr>
          <p:nvPr/>
        </p:nvPicPr>
        <p:blipFill>
          <a:blip r:embed="rId3"/>
          <a:stretch>
            <a:fillRect/>
          </a:stretch>
        </p:blipFill>
        <p:spPr>
          <a:xfrm>
            <a:off x="1821815" y="5141595"/>
            <a:ext cx="2143125" cy="1716405"/>
          </a:xfrm>
          <a:prstGeom prst="rect">
            <a:avLst/>
          </a:prstGeom>
        </p:spPr>
      </p:pic>
      <p:sp>
        <p:nvSpPr>
          <p:cNvPr id="10" name="矩形 9"/>
          <p:cNvSpPr/>
          <p:nvPr/>
        </p:nvSpPr>
        <p:spPr>
          <a:xfrm>
            <a:off x="1982470" y="4449445"/>
            <a:ext cx="2760345" cy="1063625"/>
          </a:xfrm>
          <a:prstGeom prst="rect">
            <a:avLst/>
          </a:prstGeom>
          <a:solidFill>
            <a:schemeClr val="accent1">
              <a:lumMod val="20000"/>
              <a:lumOff val="8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智慧手机终端展示</a:t>
            </a:r>
            <a:endParaRPr 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矩形 10"/>
          <p:cNvSpPr/>
          <p:nvPr/>
        </p:nvSpPr>
        <p:spPr>
          <a:xfrm>
            <a:off x="6377940" y="2209165"/>
            <a:ext cx="2827655" cy="1063625"/>
          </a:xfrm>
          <a:prstGeom prst="rect">
            <a:avLst/>
          </a:prstGeom>
          <a:solidFill>
            <a:schemeClr val="accent1">
              <a:lumMod val="20000"/>
              <a:lumOff val="8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5G智能家居体验</a:t>
            </a:r>
          </a:p>
        </p:txBody>
      </p:sp>
      <p:sp>
        <p:nvSpPr>
          <p:cNvPr id="12" name="文本框 11"/>
          <p:cNvSpPr txBox="1"/>
          <p:nvPr/>
        </p:nvSpPr>
        <p:spPr>
          <a:xfrm>
            <a:off x="3442335" y="6019165"/>
            <a:ext cx="1198880" cy="337185"/>
          </a:xfrm>
          <a:prstGeom prst="rect">
            <a:avLst/>
          </a:prstGeom>
          <a:noFill/>
        </p:spPr>
        <p:txBody>
          <a:bodyPr wrap="none" rtlCol="0" anchor="t">
            <a:spAutoFit/>
          </a:bodyPr>
          <a:lstStyle/>
          <a:p>
            <a:pPr algn="ctr"/>
            <a:r>
              <a:rPr lang="zh-CN" sz="1600" b="1">
                <a:latin typeface="微软雅黑" panose="020B0503020204020204" pitchFamily="34" charset="-122"/>
                <a:ea typeface="微软雅黑" panose="020B0503020204020204" pitchFamily="34" charset="-122"/>
              </a:rPr>
              <a:t>导视机器人</a:t>
            </a:r>
          </a:p>
        </p:txBody>
      </p:sp>
      <p:sp>
        <p:nvSpPr>
          <p:cNvPr id="15" name="灯片编号占位符 14"/>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50</a:t>
            </a:fld>
            <a:endParaRPr lang="zh-CN" altLang="en-US" sz="1000" dirty="0">
              <a:solidFill>
                <a:schemeClr val="bg1">
                  <a:lumMod val="75000"/>
                </a:schemeClr>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2 (1)"/>
          <p:cNvPicPr>
            <a:picLocks noChangeAspect="1"/>
          </p:cNvPicPr>
          <p:nvPr/>
        </p:nvPicPr>
        <p:blipFill>
          <a:blip r:embed="rId2"/>
          <a:srcRect l="12845" t="7528" r="10948" b="6944"/>
          <a:stretch>
            <a:fillRect/>
          </a:stretch>
        </p:blipFill>
        <p:spPr>
          <a:xfrm>
            <a:off x="0" y="0"/>
            <a:ext cx="12192000" cy="6897370"/>
          </a:xfrm>
          <a:prstGeom prst="rect">
            <a:avLst/>
          </a:prstGeom>
        </p:spPr>
      </p:pic>
      <p:sp>
        <p:nvSpPr>
          <p:cNvPr id="8" name="灯片编号占位符 7"/>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51</a:t>
            </a:fld>
            <a:endParaRPr lang="zh-CN" altLang="en-US" sz="1000" dirty="0">
              <a:solidFill>
                <a:schemeClr val="bg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2 (2)"/>
          <p:cNvPicPr>
            <a:picLocks noChangeAspect="1"/>
          </p:cNvPicPr>
          <p:nvPr/>
        </p:nvPicPr>
        <p:blipFill>
          <a:blip r:embed="rId2"/>
          <a:srcRect l="5922" t="8926" r="12512" b="3176"/>
          <a:stretch>
            <a:fillRect/>
          </a:stretch>
        </p:blipFill>
        <p:spPr>
          <a:xfrm>
            <a:off x="0" y="0"/>
            <a:ext cx="12192635" cy="6858000"/>
          </a:xfrm>
          <a:prstGeom prst="rect">
            <a:avLst/>
          </a:prstGeom>
        </p:spPr>
      </p:pic>
      <p:sp>
        <p:nvSpPr>
          <p:cNvPr id="8" name="灯片编号占位符 7"/>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52</a:t>
            </a:fld>
            <a:endParaRPr lang="zh-CN" altLang="en-US" sz="1000" dirty="0">
              <a:solidFill>
                <a:schemeClr val="bg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964420" y="2372995"/>
            <a:ext cx="2242185" cy="460375"/>
          </a:xfrm>
          <a:prstGeom prst="rect">
            <a:avLst/>
          </a:prstGeom>
          <a:noFill/>
        </p:spPr>
        <p:txBody>
          <a:bodyPr wrap="square" rtlCol="0" anchor="t">
            <a:spAutoFit/>
          </a:bodyPr>
          <a:lstStyle/>
          <a:p>
            <a:pPr marL="285750" lvl="0" indent="-285750" algn="just">
              <a:lnSpc>
                <a:spcPct val="100000"/>
              </a:lnSpc>
              <a:buClrTx/>
              <a:buSzTx/>
              <a:buFont typeface="Arial" panose="020B0604020202020204" pitchFamily="34" charset="0"/>
              <a:buChar char="•"/>
            </a:pPr>
            <a:r>
              <a:rPr lang="zh-CN" altLang="en-US" sz="2400" b="1">
                <a:solidFill>
                  <a:schemeClr val="tx1"/>
                </a:solidFill>
                <a:latin typeface="微软雅黑" panose="020B0503020204020204" pitchFamily="34" charset="-122"/>
                <a:ea typeface="微软雅黑" panose="020B0503020204020204" pitchFamily="34" charset="-122"/>
              </a:rPr>
              <a:t>沉浸式体验</a:t>
            </a:r>
          </a:p>
        </p:txBody>
      </p:sp>
      <p:sp>
        <p:nvSpPr>
          <p:cNvPr id="4" name="文本框 3"/>
          <p:cNvSpPr txBox="1"/>
          <p:nvPr/>
        </p:nvSpPr>
        <p:spPr>
          <a:xfrm>
            <a:off x="676910" y="3037205"/>
            <a:ext cx="5815330" cy="2061210"/>
          </a:xfrm>
          <a:prstGeom prst="rect">
            <a:avLst/>
          </a:prstGeom>
          <a:noFill/>
        </p:spPr>
        <p:txBody>
          <a:bodyPr wrap="square" rtlCol="0" anchor="t">
            <a:spAutoFit/>
          </a:bodyPr>
          <a:lstStyle/>
          <a:p>
            <a:pPr>
              <a:lnSpc>
                <a:spcPct val="200000"/>
              </a:lnSpc>
            </a:pP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入口处设置服务机器人，提前录入移动</a:t>
            </a:r>
            <a:r>
              <a:rPr lang="en-US" altLang="zh-CN"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相关资料。机器人可以自主在展厅内对展板、展品或互动区进行讲解，为现场提供最生动风趣的“服务”；让市民进展区的第一眼就感受到科技元素。</a:t>
            </a:r>
          </a:p>
        </p:txBody>
      </p:sp>
      <p:sp>
        <p:nvSpPr>
          <p:cNvPr id="14" name="文本框 13"/>
          <p:cNvSpPr txBox="1"/>
          <p:nvPr/>
        </p:nvSpPr>
        <p:spPr>
          <a:xfrm>
            <a:off x="9964420" y="3384550"/>
            <a:ext cx="2242185" cy="460375"/>
          </a:xfrm>
          <a:prstGeom prst="rect">
            <a:avLst/>
          </a:prstGeom>
          <a:noFill/>
        </p:spPr>
        <p:txBody>
          <a:bodyPr wrap="square" rtlCol="0" anchor="t">
            <a:spAutoFit/>
          </a:bodyPr>
          <a:lstStyle/>
          <a:p>
            <a:pPr marL="285750" lvl="0" indent="-285750" algn="just">
              <a:buClrTx/>
              <a:buSzTx/>
              <a:buFont typeface="Arial" panose="020B0604020202020204" pitchFamily="34" charset="0"/>
              <a:buChar char="•"/>
            </a:pPr>
            <a:r>
              <a:rPr lang="zh-CN" altLang="en-US" sz="2400" b="1">
                <a:solidFill>
                  <a:schemeClr val="tx1"/>
                </a:solidFill>
                <a:latin typeface="微软雅黑" panose="020B0503020204020204" pitchFamily="34" charset="-122"/>
                <a:ea typeface="微软雅黑" panose="020B0503020204020204" pitchFamily="34" charset="-122"/>
                <a:sym typeface="+mn-ea"/>
              </a:rPr>
              <a:t>多场景适用</a:t>
            </a:r>
          </a:p>
        </p:txBody>
      </p:sp>
      <p:sp>
        <p:nvSpPr>
          <p:cNvPr id="16" name="文本框 15"/>
          <p:cNvSpPr txBox="1"/>
          <p:nvPr/>
        </p:nvSpPr>
        <p:spPr>
          <a:xfrm>
            <a:off x="669290" y="1992630"/>
            <a:ext cx="4373245" cy="460375"/>
          </a:xfrm>
          <a:prstGeom prst="rect">
            <a:avLst/>
          </a:prstGeom>
          <a:noFill/>
        </p:spPr>
        <p:txBody>
          <a:bodyPr wrap="square" rtlCol="0" anchor="t">
            <a:spAutoFit/>
          </a:bodyPr>
          <a:lstStyle/>
          <a:p>
            <a:r>
              <a:rPr lang="zh-CN" altLang="en-US" sz="24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服务机器人 导览效果最大化</a:t>
            </a:r>
          </a:p>
        </p:txBody>
      </p:sp>
      <p:sp>
        <p:nvSpPr>
          <p:cNvPr id="17" name="文本框 16"/>
          <p:cNvSpPr txBox="1"/>
          <p:nvPr/>
        </p:nvSpPr>
        <p:spPr>
          <a:xfrm>
            <a:off x="9964420" y="4396105"/>
            <a:ext cx="2170430" cy="460375"/>
          </a:xfrm>
          <a:prstGeom prst="rect">
            <a:avLst/>
          </a:prstGeom>
          <a:noFill/>
        </p:spPr>
        <p:txBody>
          <a:bodyPr wrap="square" rtlCol="0" anchor="t">
            <a:spAutoFit/>
          </a:bodyPr>
          <a:lstStyle/>
          <a:p>
            <a:pPr marL="285750" lvl="0" indent="-285750" algn="just">
              <a:buClrTx/>
              <a:buSzTx/>
              <a:buFont typeface="Arial" panose="020B0604020202020204" pitchFamily="34" charset="0"/>
              <a:buChar char="•"/>
            </a:pPr>
            <a:r>
              <a:rPr lang="zh-CN" altLang="en-US" sz="2400" b="1">
                <a:solidFill>
                  <a:schemeClr val="tx1"/>
                </a:solidFill>
                <a:latin typeface="微软雅黑" panose="020B0503020204020204" pitchFamily="34" charset="-122"/>
                <a:ea typeface="微软雅黑" panose="020B0503020204020204" pitchFamily="34" charset="-122"/>
                <a:sym typeface="+mn-ea"/>
              </a:rPr>
              <a:t>多语言环境</a:t>
            </a:r>
          </a:p>
        </p:txBody>
      </p:sp>
      <p:pic>
        <p:nvPicPr>
          <p:cNvPr id="5" name="图片 4"/>
          <p:cNvPicPr>
            <a:picLocks noChangeAspect="1"/>
          </p:cNvPicPr>
          <p:nvPr/>
        </p:nvPicPr>
        <p:blipFill>
          <a:blip r:embed="rId2"/>
          <a:stretch>
            <a:fillRect/>
          </a:stretch>
        </p:blipFill>
        <p:spPr>
          <a:xfrm>
            <a:off x="6906260" y="1314450"/>
            <a:ext cx="2958465" cy="4848225"/>
          </a:xfrm>
          <a:prstGeom prst="rect">
            <a:avLst/>
          </a:prstGeom>
        </p:spPr>
      </p:pic>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现场导览</a:t>
            </a:r>
            <a:r>
              <a:rPr lang="zh-CN" sz="2400" b="1">
                <a:effectLst/>
                <a:latin typeface="微软雅黑" panose="020B0503020204020204" pitchFamily="34" charset="-122"/>
                <a:ea typeface="微软雅黑" panose="020B0503020204020204" pitchFamily="34" charset="-122"/>
                <a:cs typeface="微软雅黑" panose="020B0503020204020204" pitchFamily="34" charset="-122"/>
                <a:sym typeface="+mn-ea"/>
              </a:rPr>
              <a:t>服务</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53</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731645" y="0"/>
            <a:ext cx="10494010" cy="6930390"/>
          </a:xfrm>
          <a:custGeom>
            <a:avLst/>
            <a:gdLst>
              <a:gd name="connsiteX0" fmla="*/ 0 w 17944"/>
              <a:gd name="connsiteY0" fmla="*/ 10801 h 10801"/>
              <a:gd name="connsiteX1" fmla="*/ 10529 w 17944"/>
              <a:gd name="connsiteY1" fmla="*/ 0 h 10801"/>
              <a:gd name="connsiteX2" fmla="*/ 17944 w 17944"/>
              <a:gd name="connsiteY2" fmla="*/ 0 h 10801"/>
              <a:gd name="connsiteX3" fmla="*/ 17909 w 17944"/>
              <a:gd name="connsiteY3" fmla="*/ 10749 h 10801"/>
              <a:gd name="connsiteX4" fmla="*/ 0 w 17944"/>
              <a:gd name="connsiteY4" fmla="*/ 10801 h 1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4" h="10801">
                <a:moveTo>
                  <a:pt x="0" y="10801"/>
                </a:moveTo>
                <a:lnTo>
                  <a:pt x="10529" y="0"/>
                </a:lnTo>
                <a:lnTo>
                  <a:pt x="17944" y="0"/>
                </a:lnTo>
                <a:lnTo>
                  <a:pt x="17909" y="10749"/>
                </a:lnTo>
                <a:cubicBezTo>
                  <a:pt x="11965" y="10834"/>
                  <a:pt x="5970" y="10784"/>
                  <a:pt x="0" y="1080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7882255" y="1968500"/>
            <a:ext cx="3957955" cy="3291840"/>
          </a:xfrm>
          <a:prstGeom prst="rect">
            <a:avLst/>
          </a:prstGeom>
          <a:noFill/>
        </p:spPr>
        <p:txBody>
          <a:bodyPr wrap="square" rtlCol="0" anchor="t">
            <a:spAutoFit/>
          </a:bodyPr>
          <a:lstStyle/>
          <a:p>
            <a:pPr>
              <a:lnSpc>
                <a:spcPct val="200000"/>
              </a:lnSpc>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互动体验VR看熊猫</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5G技术让大型</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VR</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场景在云端进行画面渲染，最终呈现分辨率高、优质的画面，现场设5G技术带来的全新VR体验，输入你想观看世界地点</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让你</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身临其境的细细观察熊猫的一举一动。</a:t>
            </a:r>
            <a:endPar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312420" y="1519873"/>
            <a:ext cx="7256145" cy="4189095"/>
          </a:xfrm>
          <a:prstGeom prst="rect">
            <a:avLst/>
          </a:prstGeom>
        </p:spPr>
      </p:pic>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现场互动体验</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54</a:t>
            </a:fld>
            <a:endParaRPr lang="zh-CN" altLang="en-US" sz="1000" dirty="0">
              <a:solidFill>
                <a:schemeClr val="bg1">
                  <a:lumMod val="75000"/>
                </a:schemeClr>
              </a:solidFill>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1884" y="334073"/>
            <a:ext cx="2017204" cy="374563"/>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731645" y="0"/>
            <a:ext cx="10494010" cy="6930390"/>
          </a:xfrm>
          <a:custGeom>
            <a:avLst/>
            <a:gdLst>
              <a:gd name="connsiteX0" fmla="*/ 0 w 17944"/>
              <a:gd name="connsiteY0" fmla="*/ 10801 h 10801"/>
              <a:gd name="connsiteX1" fmla="*/ 10529 w 17944"/>
              <a:gd name="connsiteY1" fmla="*/ 0 h 10801"/>
              <a:gd name="connsiteX2" fmla="*/ 17944 w 17944"/>
              <a:gd name="connsiteY2" fmla="*/ 0 h 10801"/>
              <a:gd name="connsiteX3" fmla="*/ 17909 w 17944"/>
              <a:gd name="connsiteY3" fmla="*/ 10749 h 10801"/>
              <a:gd name="connsiteX4" fmla="*/ 0 w 17944"/>
              <a:gd name="connsiteY4" fmla="*/ 10801 h 1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4" h="10801">
                <a:moveTo>
                  <a:pt x="0" y="10801"/>
                </a:moveTo>
                <a:lnTo>
                  <a:pt x="10529" y="0"/>
                </a:lnTo>
                <a:lnTo>
                  <a:pt x="17944" y="0"/>
                </a:lnTo>
                <a:lnTo>
                  <a:pt x="17909" y="10749"/>
                </a:lnTo>
                <a:cubicBezTo>
                  <a:pt x="11965" y="10834"/>
                  <a:pt x="5970" y="10784"/>
                  <a:pt x="0" y="1080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lum bright="-6000"/>
          </a:blip>
          <a:srcRect l="15742" t="2274" r="11573" b="1819"/>
          <a:stretch>
            <a:fillRect/>
          </a:stretch>
        </p:blipFill>
        <p:spPr>
          <a:xfrm>
            <a:off x="3503295" y="1544320"/>
            <a:ext cx="3787775" cy="3769360"/>
          </a:xfrm>
          <a:prstGeom prst="rect">
            <a:avLst/>
          </a:prstGeom>
          <a:ln w="28575">
            <a:noFill/>
          </a:ln>
          <a:effectLst>
            <a:outerShdw blurRad="50800" dist="38100" algn="l" rotWithShape="0">
              <a:prstClr val="black">
                <a:alpha val="40000"/>
              </a:prstClr>
            </a:outerShdw>
          </a:effectLst>
        </p:spPr>
      </p:pic>
      <p:sp>
        <p:nvSpPr>
          <p:cNvPr id="2" name="文本框 1"/>
          <p:cNvSpPr txBox="1"/>
          <p:nvPr/>
        </p:nvSpPr>
        <p:spPr>
          <a:xfrm>
            <a:off x="7677150" y="1628775"/>
            <a:ext cx="4181475" cy="3599815"/>
          </a:xfrm>
          <a:prstGeom prst="rect">
            <a:avLst/>
          </a:prstGeom>
          <a:noFill/>
        </p:spPr>
        <p:txBody>
          <a:bodyPr wrap="square" rtlCol="0" anchor="t">
            <a:spAutoFit/>
          </a:bodyPr>
          <a:lstStyle/>
          <a:p>
            <a:pPr>
              <a:lnSpc>
                <a:spcPct val="150000"/>
              </a:lnSpc>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5G智能终端展示</a:t>
            </a: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与手机品牌</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电脑品牌合作，现场展示5G手机终端，让现场市民体验千兆</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的优势，承载更多想象与可能。</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同时现场设置业务办理区，通过移动5G业务的各种体验，吸引市民现场办理</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千兆网宽带套餐。</a:t>
            </a:r>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现场互动体验</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0" name="图片 9"/>
          <p:cNvPicPr>
            <a:picLocks noChangeAspect="1"/>
          </p:cNvPicPr>
          <p:nvPr/>
        </p:nvPicPr>
        <p:blipFill>
          <a:blip r:embed="rId4">
            <a:lum bright="6000" contrast="-6000"/>
          </a:blip>
          <a:stretch>
            <a:fillRect/>
          </a:stretch>
        </p:blipFill>
        <p:spPr>
          <a:xfrm>
            <a:off x="312420" y="1544320"/>
            <a:ext cx="3484880" cy="376936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55</a:t>
            </a:fld>
            <a:endParaRPr lang="zh-CN" altLang="en-US" sz="1000" dirty="0">
              <a:solidFill>
                <a:schemeClr val="bg1">
                  <a:lumMod val="75000"/>
                </a:schemeClr>
              </a:solidFill>
            </a:endParaRPr>
          </a:p>
        </p:txBody>
      </p:sp>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31884" y="334073"/>
            <a:ext cx="2017204" cy="37456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731645" y="0"/>
            <a:ext cx="10494010" cy="6930390"/>
          </a:xfrm>
          <a:custGeom>
            <a:avLst/>
            <a:gdLst>
              <a:gd name="connsiteX0" fmla="*/ 0 w 17944"/>
              <a:gd name="connsiteY0" fmla="*/ 10801 h 10801"/>
              <a:gd name="connsiteX1" fmla="*/ 10529 w 17944"/>
              <a:gd name="connsiteY1" fmla="*/ 0 h 10801"/>
              <a:gd name="connsiteX2" fmla="*/ 17944 w 17944"/>
              <a:gd name="connsiteY2" fmla="*/ 0 h 10801"/>
              <a:gd name="connsiteX3" fmla="*/ 17909 w 17944"/>
              <a:gd name="connsiteY3" fmla="*/ 10749 h 10801"/>
              <a:gd name="connsiteX4" fmla="*/ 0 w 17944"/>
              <a:gd name="connsiteY4" fmla="*/ 10801 h 10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4" h="10801">
                <a:moveTo>
                  <a:pt x="0" y="10801"/>
                </a:moveTo>
                <a:lnTo>
                  <a:pt x="10529" y="0"/>
                </a:lnTo>
                <a:lnTo>
                  <a:pt x="17944" y="0"/>
                </a:lnTo>
                <a:lnTo>
                  <a:pt x="17909" y="10749"/>
                </a:lnTo>
                <a:cubicBezTo>
                  <a:pt x="11965" y="10834"/>
                  <a:pt x="5970" y="10784"/>
                  <a:pt x="0" y="10801"/>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现场互动体验</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3" name="图片 12"/>
          <p:cNvPicPr>
            <a:picLocks noChangeAspect="1"/>
          </p:cNvPicPr>
          <p:nvPr/>
        </p:nvPicPr>
        <p:blipFill>
          <a:blip r:embed="rId3"/>
          <a:srcRect t="1035" r="711" b="1811"/>
          <a:stretch>
            <a:fillRect/>
          </a:stretch>
        </p:blipFill>
        <p:spPr>
          <a:xfrm>
            <a:off x="312420" y="1590675"/>
            <a:ext cx="6725285" cy="3749040"/>
          </a:xfrm>
          <a:prstGeom prst="rect">
            <a:avLst/>
          </a:prstGeom>
          <a:ln>
            <a:noFill/>
          </a:ln>
          <a:effectLst>
            <a:outerShdw blurRad="50800" dist="38100" algn="l" rotWithShape="0">
              <a:prstClr val="black">
                <a:alpha val="40000"/>
              </a:prstClr>
            </a:outerShdw>
          </a:effectLst>
        </p:spPr>
      </p:pic>
      <p:sp>
        <p:nvSpPr>
          <p:cNvPr id="12" name="文本框 11"/>
          <p:cNvSpPr txBox="1"/>
          <p:nvPr/>
        </p:nvSpPr>
        <p:spPr>
          <a:xfrm>
            <a:off x="7535545" y="1555115"/>
            <a:ext cx="4385310" cy="3784600"/>
          </a:xfrm>
          <a:prstGeom prst="rect">
            <a:avLst/>
          </a:prstGeom>
          <a:noFill/>
        </p:spPr>
        <p:txBody>
          <a:bodyPr wrap="square" rtlCol="0" anchor="t">
            <a:spAutoFit/>
          </a:bodyPr>
          <a:lstStyle/>
          <a:p>
            <a:pPr lvl="0" algn="l">
              <a:lnSpc>
                <a:spcPct val="150000"/>
              </a:lnSpc>
              <a:buClrTx/>
              <a:buSzTx/>
              <a:buFontTx/>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5G智能家居体验</a:t>
            </a:r>
          </a:p>
          <a:p>
            <a:pPr lvl="0" algn="l">
              <a:lnSpc>
                <a:spcPct val="150000"/>
              </a:lnSpc>
              <a:buClrTx/>
              <a:buSzTx/>
              <a:buFontTx/>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时代到来后，智能家居产品将更灵敏，其它传统家电设备的响应速度也会大幅提升，智能家居系统能承载更多的设备连接、传输更大的流量，能承载更多想象与可能。现场模拟未来移动5G智能家，让嘉宾更直观体验移动5G将为生活带来的变革。</a:t>
            </a:r>
          </a:p>
          <a:p>
            <a:pPr lvl="0" algn="l">
              <a:lnSpc>
                <a:spcPct val="150000"/>
              </a:lnSpc>
              <a:buClrTx/>
              <a:buSzTx/>
              <a:buFontTx/>
            </a:pPr>
            <a:r>
              <a:rPr lang="zh-CN" altLang="en-US" sz="24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互动部分：大屏幕实时显示来往市民景象，分时段也可显示4K高清影响，体验5G影音盛宴。</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56</a:t>
            </a:fld>
            <a:endParaRPr lang="zh-CN" altLang="en-US" sz="1000" dirty="0">
              <a:solidFill>
                <a:schemeClr val="bg1">
                  <a:lumMod val="75000"/>
                </a:schemeClr>
              </a:solidFill>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1884" y="334073"/>
            <a:ext cx="2017204" cy="374563"/>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2"/>
          <p:cNvSpPr/>
          <p:nvPr/>
        </p:nvSpPr>
        <p:spPr>
          <a:xfrm>
            <a:off x="4572563" y="-649770"/>
            <a:ext cx="18784220" cy="18784220"/>
          </a:xfrm>
          <a:prstGeom prst="donut">
            <a:avLst>
              <a:gd name="adj" fmla="val 17949"/>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grpSp>
        <p:nvGrpSpPr>
          <p:cNvPr id="22" name="组合 21"/>
          <p:cNvGrpSpPr/>
          <p:nvPr/>
        </p:nvGrpSpPr>
        <p:grpSpPr>
          <a:xfrm>
            <a:off x="401320" y="1968500"/>
            <a:ext cx="5055870" cy="2738120"/>
            <a:chOff x="4315" y="3474"/>
            <a:chExt cx="7962" cy="4312"/>
          </a:xfrm>
        </p:grpSpPr>
        <p:sp>
          <p:nvSpPr>
            <p:cNvPr id="12" name="Textfeld 29"/>
            <p:cNvSpPr txBox="1"/>
            <p:nvPr/>
          </p:nvSpPr>
          <p:spPr>
            <a:xfrm>
              <a:off x="4315" y="3474"/>
              <a:ext cx="2877" cy="4312"/>
            </a:xfrm>
            <a:prstGeom prst="rect">
              <a:avLst/>
            </a:prstGeom>
            <a:noFill/>
          </p:spPr>
          <p:txBody>
            <a:bodyPr wrap="square" rtlCol="0">
              <a:spAutoFit/>
            </a:bodyPr>
            <a:lstStyle/>
            <a:p>
              <a:pPr algn="ctr" defTabSz="228600"/>
              <a:r>
                <a:rPr lang="en-US" sz="17200" b="1" i="1" dirty="0">
                  <a:solidFill>
                    <a:schemeClr val="accent1"/>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C</a:t>
              </a:r>
            </a:p>
          </p:txBody>
        </p:sp>
        <p:sp>
          <p:nvSpPr>
            <p:cNvPr id="10" name="Textfeld 29"/>
            <p:cNvSpPr txBox="1"/>
            <p:nvPr/>
          </p:nvSpPr>
          <p:spPr>
            <a:xfrm>
              <a:off x="7833" y="4140"/>
              <a:ext cx="4444" cy="1210"/>
            </a:xfrm>
            <a:prstGeom prst="rect">
              <a:avLst/>
            </a:prstGeom>
            <a:noFill/>
          </p:spPr>
          <p:txBody>
            <a:bodyPr wrap="square" rtlCol="0">
              <a:spAutoFit/>
            </a:bodyPr>
            <a:lstStyle/>
            <a:p>
              <a:pPr algn="dist" defTabSz="228600">
                <a:buClrTx/>
                <a:buSzTx/>
                <a:buFontTx/>
              </a:pPr>
              <a:r>
                <a:rPr lang="zh-CN" altLang="de-DE" sz="4400" dirty="0">
                  <a:solidFill>
                    <a:schemeClr val="accent1"/>
                  </a:solidFill>
                  <a:latin typeface="微软雅黑" panose="020B0503020204020204" pitchFamily="34" charset="-122"/>
                  <a:ea typeface="微软雅黑" panose="020B0503020204020204" pitchFamily="34" charset="-122"/>
                  <a:sym typeface="+mn-ea"/>
                </a:rPr>
                <a:t>轻型推广</a:t>
              </a:r>
            </a:p>
          </p:txBody>
        </p:sp>
      </p:grpSp>
      <p:sp>
        <p:nvSpPr>
          <p:cNvPr id="11" name="Textfeld 10"/>
          <p:cNvSpPr txBox="1"/>
          <p:nvPr/>
        </p:nvSpPr>
        <p:spPr>
          <a:xfrm>
            <a:off x="2501900" y="3230245"/>
            <a:ext cx="3306445" cy="1476375"/>
          </a:xfrm>
          <a:prstGeom prst="rect">
            <a:avLst/>
          </a:prstGeom>
          <a:noFill/>
        </p:spPr>
        <p:txBody>
          <a:bodyPr wrap="square" rtlCol="0">
            <a:spAutoFit/>
          </a:bodyPr>
          <a:lstStyle/>
          <a:p>
            <a:pPr indent="0" algn="l" defTabSz="228600">
              <a:lnSpc>
                <a:spcPct val="150000"/>
              </a:lnSpc>
              <a:buClrTx/>
              <a:buSzTx/>
              <a:buNone/>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推广区域：城区、乡镇、村组</a:t>
            </a:r>
            <a:endPar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l" defTabSz="228600">
              <a:lnSpc>
                <a:spcPct val="150000"/>
              </a:lnSpc>
              <a:buClrTx/>
              <a:buSzTx/>
              <a:buNone/>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推广形式：路演</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迷你秀</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地推</a:t>
            </a:r>
            <a:endPar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gn="l" defTabSz="228600">
              <a:lnSpc>
                <a:spcPct val="150000"/>
              </a:lnSpc>
              <a:buClrTx/>
              <a:buSzTx/>
              <a:buNone/>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推广时间：</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12</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月</a:t>
            </a: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57</a:t>
            </a:fld>
            <a:endParaRPr lang="zh-CN" altLang="en-US" sz="1000" dirty="0">
              <a:solidFill>
                <a:schemeClr val="bg1">
                  <a:lumMod val="75000"/>
                </a:schemeClr>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774825" y="2232025"/>
            <a:ext cx="8642350" cy="2393315"/>
          </a:xfrm>
          <a:prstGeom prst="rect">
            <a:avLst/>
          </a:prstGeom>
          <a:noFill/>
          <a:ln>
            <a:noFill/>
          </a:ln>
          <a:extLst>
            <a:ext uri="{909E8E84-426E-40DD-AFC4-6F175D3DCCD1}">
              <a14:hiddenFill xmlns:a14="http://schemas.microsoft.com/office/drawing/2010/main">
                <a:solidFill>
                  <a:schemeClr val="tx2">
                    <a:lumMod val="20000"/>
                    <a:lumOff val="80000"/>
                  </a:schemeClr>
                </a:solidFill>
              </a14:hiddenFill>
            </a:ext>
          </a:extLst>
        </p:spPr>
        <p:txBody>
          <a:bodyPr wrap="square" rtlCol="0">
            <a:spAutoFit/>
          </a:bodyP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场景</a:t>
            </a:r>
            <a:r>
              <a:rPr lang="en-US" altLang="zh-CN" sz="2400" b="1" dirty="0">
                <a:solidFill>
                  <a:schemeClr val="accent1"/>
                </a:solidFill>
                <a:latin typeface="微软雅黑" panose="020B0503020204020204" pitchFamily="34" charset="-122"/>
                <a:ea typeface="微软雅黑" panose="020B0503020204020204" pitchFamily="34" charset="-122"/>
              </a:rPr>
              <a:t>1</a:t>
            </a:r>
          </a:p>
          <a:p>
            <a:pPr algn="ctr">
              <a:lnSpc>
                <a:spcPct val="150000"/>
              </a:lnSpc>
            </a:pPr>
            <a:r>
              <a:rPr lang="zh-CN" altLang="en-US" sz="4400" b="1" dirty="0">
                <a:solidFill>
                  <a:schemeClr val="accent1"/>
                </a:solidFill>
                <a:latin typeface="微软雅黑" panose="020B0503020204020204" pitchFamily="34" charset="-122"/>
                <a:ea typeface="微软雅黑" panose="020B0503020204020204" pitchFamily="34" charset="-122"/>
              </a:rPr>
              <a:t>城区</a:t>
            </a:r>
            <a:r>
              <a:rPr lang="en-US" altLang="zh-CN" sz="4400" b="1" dirty="0">
                <a:solidFill>
                  <a:schemeClr val="accent1"/>
                </a:solidFill>
                <a:latin typeface="微软雅黑" panose="020B0503020204020204" pitchFamily="34" charset="-122"/>
                <a:ea typeface="微软雅黑" panose="020B0503020204020204" pitchFamily="34" charset="-122"/>
              </a:rPr>
              <a:t>-</a:t>
            </a:r>
            <a:r>
              <a:rPr lang="zh-CN" altLang="en-US" sz="4400" b="1" dirty="0">
                <a:solidFill>
                  <a:schemeClr val="accent1"/>
                </a:solidFill>
                <a:latin typeface="微软雅黑" panose="020B0503020204020204" pitchFamily="34" charset="-122"/>
                <a:ea typeface="微软雅黑" panose="020B0503020204020204" pitchFamily="34" charset="-122"/>
              </a:rPr>
              <a:t>周边社区</a:t>
            </a:r>
            <a:endParaRPr lang="zh-CN" altLang="en-US" sz="2800" b="1" dirty="0">
              <a:solidFill>
                <a:schemeClr val="accent1"/>
              </a:solidFill>
              <a:latin typeface="微软雅黑" panose="020B0503020204020204" pitchFamily="34" charset="-122"/>
              <a:ea typeface="微软雅黑" panose="020B0503020204020204" pitchFamily="34" charset="-122"/>
            </a:endParaRPr>
          </a:p>
          <a:p>
            <a:pPr algn="ctr">
              <a:lnSpc>
                <a:spcPct val="170000"/>
              </a:lnSpc>
            </a:pPr>
            <a:r>
              <a:rPr lang="zh-CN" altLang="en-US" sz="1400" b="1" dirty="0">
                <a:solidFill>
                  <a:schemeClr val="accent1"/>
                </a:solidFill>
                <a:latin typeface="微软雅黑" panose="020B0503020204020204" pitchFamily="34" charset="-122"/>
                <a:ea typeface="微软雅黑" panose="020B0503020204020204" pitchFamily="34" charset="-122"/>
                <a:sym typeface="+mn-ea"/>
              </a:rPr>
              <a:t>主要以家庭用户为主导，以互动板块吸引流量，</a:t>
            </a:r>
            <a:endParaRPr lang="zh-CN" altLang="en-US" sz="1400" b="1" dirty="0">
              <a:solidFill>
                <a:schemeClr val="accent1"/>
              </a:solidFill>
              <a:latin typeface="微软雅黑" panose="020B0503020204020204" pitchFamily="34" charset="-122"/>
              <a:ea typeface="微软雅黑" panose="020B0503020204020204" pitchFamily="34" charset="-122"/>
            </a:endParaRPr>
          </a:p>
          <a:p>
            <a:pPr algn="ctr">
              <a:lnSpc>
                <a:spcPct val="170000"/>
              </a:lnSpc>
            </a:pPr>
            <a:r>
              <a:rPr lang="zh-CN" altLang="en-US" sz="1400" b="1" dirty="0">
                <a:solidFill>
                  <a:schemeClr val="accent1"/>
                </a:solidFill>
                <a:latin typeface="微软雅黑" panose="020B0503020204020204" pitchFamily="34" charset="-122"/>
                <a:ea typeface="微软雅黑" panose="020B0503020204020204" pitchFamily="34" charset="-122"/>
                <a:sym typeface="+mn-ea"/>
              </a:rPr>
              <a:t>同时配合礼品赠送，能吸引更多用户，达到推广效果。</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58</a:t>
            </a:fld>
            <a:endParaRPr lang="zh-CN" altLang="en-US" sz="1000" dirty="0">
              <a:solidFill>
                <a:schemeClr val="bg1">
                  <a:lumMod val="75000"/>
                </a:schemeClr>
              </a:solidFill>
            </a:endParaRPr>
          </a:p>
        </p:txBody>
      </p:sp>
      <p:pic>
        <p:nvPicPr>
          <p:cNvPr id="9" name="图片 8"/>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
          <p:cNvPicPr>
            <a:picLocks noChangeAspect="1"/>
          </p:cNvPicPr>
          <p:nvPr/>
        </p:nvPicPr>
        <p:blipFill>
          <a:blip r:embed="rId2"/>
          <a:srcRect l="5469" t="15278" r="3237" b="17259"/>
          <a:stretch>
            <a:fillRect/>
          </a:stretch>
        </p:blipFill>
        <p:spPr>
          <a:xfrm>
            <a:off x="0" y="0"/>
            <a:ext cx="12166600" cy="6858000"/>
          </a:xfrm>
          <a:prstGeom prst="rect">
            <a:avLst/>
          </a:prstGeom>
        </p:spPr>
      </p:pic>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城区周边社区推广效果</a:t>
            </a:r>
            <a:endParaRPr lang="en-US" altLang="zh-CN" sz="2400" b="1" kern="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59</a:t>
            </a:fld>
            <a:endParaRPr lang="zh-CN" altLang="en-US" sz="1000" dirty="0">
              <a:solidFill>
                <a:schemeClr val="bg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189865" y="1220470"/>
            <a:ext cx="11812905" cy="4417060"/>
          </a:xfrm>
          <a:prstGeom prst="rect">
            <a:avLst/>
          </a:prstGeom>
        </p:spPr>
      </p:pic>
      <p:sp>
        <p:nvSpPr>
          <p:cNvPr id="11" name="矩形 10"/>
          <p:cNvSpPr/>
          <p:nvPr/>
        </p:nvSpPr>
        <p:spPr>
          <a:xfrm>
            <a:off x="8070850" y="2217420"/>
            <a:ext cx="3489325" cy="2407920"/>
          </a:xfrm>
          <a:prstGeom prst="rect">
            <a:avLst/>
          </a:prstGeom>
          <a:solidFill>
            <a:schemeClr val="accent1">
              <a:lumMod val="20000"/>
              <a:lumOff val="8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a:solidFill>
                  <a:schemeClr val="tx1"/>
                </a:solidFill>
                <a:latin typeface="微软雅黑" panose="020B0503020204020204" pitchFamily="34" charset="-122"/>
                <a:ea typeface="微软雅黑" panose="020B0503020204020204" pitchFamily="34" charset="-122"/>
                <a:sym typeface="+mn-ea"/>
              </a:rPr>
              <a:t>儿童游戏区</a:t>
            </a:r>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城区周边社区推广布局</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文本框 7"/>
          <p:cNvSpPr txBox="1"/>
          <p:nvPr/>
        </p:nvSpPr>
        <p:spPr>
          <a:xfrm>
            <a:off x="2374900" y="5177790"/>
            <a:ext cx="868680" cy="368300"/>
          </a:xfrm>
          <a:prstGeom prst="rect">
            <a:avLst/>
          </a:prstGeom>
          <a:noFill/>
        </p:spPr>
        <p:txBody>
          <a:bodyPr wrap="none" rtlCol="0" anchor="t">
            <a:spAutoFit/>
          </a:bodyPr>
          <a:lstStyle/>
          <a:p>
            <a:r>
              <a:rPr lang="en-US" altLang="zh-CN" b="1">
                <a:latin typeface="微软雅黑" panose="020B0503020204020204" pitchFamily="34" charset="-122"/>
                <a:ea typeface="微软雅黑" panose="020B0503020204020204" pitchFamily="34" charset="-122"/>
                <a:sym typeface="+mn-ea"/>
              </a:rPr>
              <a:t>接待</a:t>
            </a:r>
            <a:r>
              <a:rPr lang="zh-CN" altLang="en-US" b="1">
                <a:latin typeface="微软雅黑" panose="020B0503020204020204" pitchFamily="34" charset="-122"/>
                <a:ea typeface="微软雅黑" panose="020B0503020204020204" pitchFamily="34" charset="-122"/>
                <a:sym typeface="+mn-ea"/>
              </a:rPr>
              <a:t>处</a:t>
            </a:r>
          </a:p>
        </p:txBody>
      </p:sp>
      <p:sp>
        <p:nvSpPr>
          <p:cNvPr id="10" name="文本框 9"/>
          <p:cNvSpPr txBox="1"/>
          <p:nvPr/>
        </p:nvSpPr>
        <p:spPr>
          <a:xfrm>
            <a:off x="8015605" y="2230755"/>
            <a:ext cx="3543300" cy="337185"/>
          </a:xfrm>
          <a:prstGeom prst="rect">
            <a:avLst/>
          </a:prstGeom>
          <a:noFill/>
        </p:spPr>
        <p:txBody>
          <a:bodyPr wrap="square" rtlCol="0" anchor="t">
            <a:spAutoFit/>
          </a:bodyPr>
          <a:lstStyle/>
          <a:p>
            <a:pPr algn="ctr"/>
            <a:r>
              <a:rPr lang="zh-CN" sz="1600" b="1">
                <a:latin typeface="微软雅黑" panose="020B0503020204020204" pitchFamily="34" charset="-122"/>
                <a:ea typeface="微软雅黑" panose="020B0503020204020204" pitchFamily="34" charset="-122"/>
                <a:sym typeface="+mn-ea"/>
              </a:rPr>
              <a:t>品牌节点宣传画面</a:t>
            </a:r>
          </a:p>
        </p:txBody>
      </p:sp>
      <p:sp>
        <p:nvSpPr>
          <p:cNvPr id="12" name="文本框 11"/>
          <p:cNvSpPr txBox="1"/>
          <p:nvPr/>
        </p:nvSpPr>
        <p:spPr>
          <a:xfrm>
            <a:off x="168910" y="5177790"/>
            <a:ext cx="1630045" cy="368300"/>
          </a:xfrm>
          <a:prstGeom prst="rect">
            <a:avLst/>
          </a:prstGeom>
          <a:noFill/>
        </p:spPr>
        <p:txBody>
          <a:bodyPr wrap="square" rtlCol="0" anchor="t">
            <a:spAutoFit/>
          </a:bodyPr>
          <a:lstStyle/>
          <a:p>
            <a:pPr algn="ctr"/>
            <a:r>
              <a:rPr lang="en-US" b="1">
                <a:latin typeface="微软雅黑" panose="020B0503020204020204" pitchFamily="34" charset="-122"/>
                <a:ea typeface="微软雅黑" panose="020B0503020204020204" pitchFamily="34" charset="-122"/>
                <a:sym typeface="+mn-ea"/>
              </a:rPr>
              <a:t>5G</a:t>
            </a:r>
            <a:r>
              <a:rPr lang="zh-CN" altLang="en-US" b="1">
                <a:latin typeface="微软雅黑" panose="020B0503020204020204" pitchFamily="34" charset="-122"/>
                <a:ea typeface="微软雅黑" panose="020B0503020204020204" pitchFamily="34" charset="-122"/>
                <a:sym typeface="+mn-ea"/>
              </a:rPr>
              <a:t>宣传海报</a:t>
            </a:r>
          </a:p>
        </p:txBody>
      </p:sp>
      <p:sp>
        <p:nvSpPr>
          <p:cNvPr id="14" name="文本框 13"/>
          <p:cNvSpPr txBox="1"/>
          <p:nvPr/>
        </p:nvSpPr>
        <p:spPr>
          <a:xfrm>
            <a:off x="6064885" y="1440815"/>
            <a:ext cx="2705100" cy="337185"/>
          </a:xfrm>
          <a:prstGeom prst="rect">
            <a:avLst/>
          </a:prstGeom>
          <a:noFill/>
        </p:spPr>
        <p:txBody>
          <a:bodyPr wrap="square" rtlCol="0" anchor="t">
            <a:spAutoFit/>
          </a:bodyPr>
          <a:lstStyle/>
          <a:p>
            <a:pPr algn="ctr"/>
            <a:r>
              <a:rPr lang="zh-CN" altLang="en-US" sz="1600" b="1">
                <a:latin typeface="微软雅黑" panose="020B0503020204020204" pitchFamily="34" charset="-122"/>
                <a:ea typeface="微软雅黑" panose="020B0503020204020204" pitchFamily="34" charset="-122"/>
                <a:sym typeface="+mn-ea"/>
              </a:rPr>
              <a:t>千兆</a:t>
            </a:r>
            <a:r>
              <a:rPr lang="en-US" altLang="zh-CN" sz="1600" b="1">
                <a:latin typeface="微软雅黑" panose="020B0503020204020204" pitchFamily="34" charset="-122"/>
                <a:ea typeface="微软雅黑" panose="020B0503020204020204" pitchFamily="34" charset="-122"/>
                <a:sym typeface="+mn-ea"/>
              </a:rPr>
              <a:t>&amp;</a:t>
            </a:r>
            <a:r>
              <a:rPr lang="zh-CN" altLang="en-US" sz="1600" b="1">
                <a:latin typeface="微软雅黑" panose="020B0503020204020204" pitchFamily="34" charset="-122"/>
                <a:ea typeface="微软雅黑" panose="020B0503020204020204" pitchFamily="34" charset="-122"/>
                <a:sym typeface="+mn-ea"/>
              </a:rPr>
              <a:t>百兆宽带速率对比</a:t>
            </a:r>
          </a:p>
        </p:txBody>
      </p:sp>
      <p:sp>
        <p:nvSpPr>
          <p:cNvPr id="15" name="文本框 14"/>
          <p:cNvSpPr txBox="1"/>
          <p:nvPr/>
        </p:nvSpPr>
        <p:spPr>
          <a:xfrm>
            <a:off x="4168775" y="1440815"/>
            <a:ext cx="1896110" cy="337185"/>
          </a:xfrm>
          <a:prstGeom prst="rect">
            <a:avLst/>
          </a:prstGeom>
          <a:noFill/>
        </p:spPr>
        <p:txBody>
          <a:bodyPr wrap="square" rtlCol="0" anchor="t">
            <a:spAutoFit/>
          </a:bodyPr>
          <a:lstStyle/>
          <a:p>
            <a:pPr algn="ctr"/>
            <a:r>
              <a:rPr lang="zh-CN" altLang="en-US" sz="1600" b="1">
                <a:latin typeface="微软雅黑" panose="020B0503020204020204" pitchFamily="34" charset="-122"/>
                <a:ea typeface="微软雅黑" panose="020B0503020204020204" pitchFamily="34" charset="-122"/>
                <a:sym typeface="+mn-ea"/>
              </a:rPr>
              <a:t>智慧手机终端展示</a:t>
            </a:r>
          </a:p>
        </p:txBody>
      </p:sp>
      <p:sp>
        <p:nvSpPr>
          <p:cNvPr id="17" name="文本框 16"/>
          <p:cNvSpPr txBox="1"/>
          <p:nvPr/>
        </p:nvSpPr>
        <p:spPr>
          <a:xfrm>
            <a:off x="4973320" y="5133340"/>
            <a:ext cx="2705100" cy="337185"/>
          </a:xfrm>
          <a:prstGeom prst="rect">
            <a:avLst/>
          </a:prstGeom>
          <a:noFill/>
        </p:spPr>
        <p:txBody>
          <a:bodyPr wrap="square" rtlCol="0" anchor="t">
            <a:spAutoFit/>
          </a:bodyPr>
          <a:lstStyle/>
          <a:p>
            <a:pPr algn="ctr"/>
            <a:r>
              <a:rPr lang="en-US" altLang="zh-CN" sz="1600" b="1">
                <a:latin typeface="微软雅黑" panose="020B0503020204020204" pitchFamily="34" charset="-122"/>
                <a:ea typeface="微软雅黑" panose="020B0503020204020204" pitchFamily="34" charset="-122"/>
                <a:sym typeface="+mn-ea"/>
              </a:rPr>
              <a:t>VR</a:t>
            </a:r>
            <a:r>
              <a:rPr lang="zh-CN" altLang="en-US" sz="1600" b="1">
                <a:latin typeface="微软雅黑" panose="020B0503020204020204" pitchFamily="34" charset="-122"/>
                <a:ea typeface="微软雅黑" panose="020B0503020204020204" pitchFamily="34" charset="-122"/>
                <a:sym typeface="+mn-ea"/>
              </a:rPr>
              <a:t>现场体验</a:t>
            </a:r>
          </a:p>
        </p:txBody>
      </p:sp>
      <p:cxnSp>
        <p:nvCxnSpPr>
          <p:cNvPr id="18" name="直接连接符 17"/>
          <p:cNvCxnSpPr/>
          <p:nvPr/>
        </p:nvCxnSpPr>
        <p:spPr>
          <a:xfrm>
            <a:off x="6939280" y="1781810"/>
            <a:ext cx="0" cy="1088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75250" y="1781810"/>
            <a:ext cx="0" cy="10883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323965" y="3214370"/>
            <a:ext cx="4445" cy="1791970"/>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581525" y="2217420"/>
            <a:ext cx="3489325" cy="2407920"/>
          </a:xfrm>
          <a:prstGeom prst="rect">
            <a:avLst/>
          </a:prstGeom>
          <a:solidFill>
            <a:schemeClr val="accent1">
              <a:lumMod val="20000"/>
              <a:lumOff val="8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1600" b="1">
                <a:solidFill>
                  <a:schemeClr val="tx1"/>
                </a:solidFill>
                <a:latin typeface="微软雅黑" panose="020B0503020204020204" pitchFamily="34" charset="-122"/>
                <a:ea typeface="微软雅黑" panose="020B0503020204020204" pitchFamily="34" charset="-122"/>
                <a:sym typeface="+mn-ea"/>
              </a:rPr>
              <a:t>业务接待处</a:t>
            </a:r>
          </a:p>
        </p:txBody>
      </p:sp>
      <p:cxnSp>
        <p:nvCxnSpPr>
          <p:cNvPr id="21" name="直接连接符 20"/>
          <p:cNvCxnSpPr/>
          <p:nvPr/>
        </p:nvCxnSpPr>
        <p:spPr>
          <a:xfrm>
            <a:off x="2806700" y="3308350"/>
            <a:ext cx="4445" cy="1791970"/>
          </a:xfrm>
          <a:prstGeom prst="line">
            <a:avLst/>
          </a:prstGeom>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037590" y="2217420"/>
            <a:ext cx="3543935" cy="2407920"/>
          </a:xfrm>
          <a:prstGeom prst="rect">
            <a:avLst/>
          </a:prstGeom>
          <a:solidFill>
            <a:schemeClr val="accent1">
              <a:lumMod val="20000"/>
              <a:lumOff val="8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1600" b="1">
                <a:solidFill>
                  <a:schemeClr val="tx1"/>
                </a:solidFill>
                <a:latin typeface="微软雅黑" panose="020B0503020204020204" pitchFamily="34" charset="-122"/>
                <a:ea typeface="微软雅黑" panose="020B0503020204020204" pitchFamily="34" charset="-122"/>
                <a:sym typeface="+mn-ea"/>
              </a:rPr>
              <a:t>业务</a:t>
            </a:r>
            <a:r>
              <a:rPr lang="zh-CN" altLang="en-US" sz="1600" b="1">
                <a:solidFill>
                  <a:schemeClr val="tx1"/>
                </a:solidFill>
                <a:latin typeface="微软雅黑" panose="020B0503020204020204" pitchFamily="34" charset="-122"/>
                <a:ea typeface="微软雅黑" panose="020B0503020204020204" pitchFamily="34" charset="-122"/>
                <a:sym typeface="+mn-ea"/>
              </a:rPr>
              <a:t>办理</a:t>
            </a:r>
            <a:endParaRPr lang="en-US" altLang="zh-CN" sz="1600" b="1">
              <a:solidFill>
                <a:schemeClr val="tx1"/>
              </a:solidFill>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1037590" y="2230755"/>
            <a:ext cx="3543300" cy="337185"/>
          </a:xfrm>
          <a:prstGeom prst="rect">
            <a:avLst/>
          </a:prstGeom>
          <a:noFill/>
        </p:spPr>
        <p:txBody>
          <a:bodyPr wrap="square" rtlCol="0" anchor="t">
            <a:spAutoFit/>
          </a:bodyPr>
          <a:lstStyle/>
          <a:p>
            <a:pPr algn="ctr"/>
            <a:r>
              <a:rPr lang="zh-CN" sz="1600" b="1">
                <a:latin typeface="微软雅黑" panose="020B0503020204020204" pitchFamily="34" charset="-122"/>
                <a:ea typeface="微软雅黑" panose="020B0503020204020204" pitchFamily="34" charset="-122"/>
                <a:sym typeface="+mn-ea"/>
              </a:rPr>
              <a:t>品牌节点宣传画面</a:t>
            </a:r>
          </a:p>
        </p:txBody>
      </p:sp>
      <p:pic>
        <p:nvPicPr>
          <p:cNvPr id="22" name="图片 21"/>
          <p:cNvPicPr>
            <a:picLocks noChangeAspect="1"/>
          </p:cNvPicPr>
          <p:nvPr/>
        </p:nvPicPr>
        <p:blipFill>
          <a:blip r:embed="rId3"/>
          <a:stretch>
            <a:fillRect/>
          </a:stretch>
        </p:blipFill>
        <p:spPr>
          <a:xfrm>
            <a:off x="9645015" y="278130"/>
            <a:ext cx="2214880" cy="541020"/>
          </a:xfrm>
          <a:prstGeom prst="rect">
            <a:avLst/>
          </a:prstGeom>
        </p:spPr>
      </p:pic>
      <p:sp>
        <p:nvSpPr>
          <p:cNvPr id="23" name="灯片编号占位符 22"/>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60</a:t>
            </a:fld>
            <a:endParaRPr lang="zh-CN" altLang="en-US" sz="1000" dirty="0">
              <a:solidFill>
                <a:schemeClr val="bg1">
                  <a:lumMod val="75000"/>
                </a:schemeClr>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
          <p:cNvPicPr>
            <a:picLocks noChangeAspect="1"/>
          </p:cNvPicPr>
          <p:nvPr/>
        </p:nvPicPr>
        <p:blipFill>
          <a:blip r:embed="rId2"/>
          <a:srcRect l="7820" t="18454" r="5589" b="13296"/>
          <a:stretch>
            <a:fillRect/>
          </a:stretch>
        </p:blipFill>
        <p:spPr>
          <a:xfrm>
            <a:off x="0" y="0"/>
            <a:ext cx="12169775" cy="6858635"/>
          </a:xfrm>
          <a:prstGeom prst="rect">
            <a:avLst/>
          </a:prstGeom>
        </p:spPr>
      </p:pic>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城区周边社区推广效果</a:t>
            </a:r>
            <a:endParaRPr lang="en-US" altLang="zh-CN" sz="2400" b="1" kern="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61</a:t>
            </a:fld>
            <a:endParaRPr lang="zh-CN" altLang="en-US" sz="1000" dirty="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rcRect l="14213" b="2553"/>
          <a:stretch>
            <a:fillRect/>
          </a:stretch>
        </p:blipFill>
        <p:spPr>
          <a:xfrm>
            <a:off x="859155" y="1247775"/>
            <a:ext cx="3429635" cy="2600325"/>
          </a:xfrm>
          <a:prstGeom prst="snip1Rect">
            <a:avLst/>
          </a:prstGeom>
        </p:spPr>
      </p:pic>
      <p:sp>
        <p:nvSpPr>
          <p:cNvPr id="12" name="文本框 11"/>
          <p:cNvSpPr txBox="1"/>
          <p:nvPr/>
        </p:nvSpPr>
        <p:spPr>
          <a:xfrm>
            <a:off x="859155" y="1248410"/>
            <a:ext cx="1308735" cy="306705"/>
          </a:xfrm>
          <a:prstGeom prst="rect">
            <a:avLst/>
          </a:prstGeom>
          <a:solidFill>
            <a:schemeClr val="tx2">
              <a:lumMod val="40000"/>
              <a:lumOff val="60000"/>
            </a:schemeClr>
          </a:solidFill>
        </p:spPr>
        <p:txBody>
          <a:bodyPr wrap="square" rtlCol="0">
            <a:spAutoFit/>
          </a:bodyPr>
          <a:lstStyle/>
          <a:p>
            <a:pPr algn="ctr"/>
            <a:r>
              <a:rPr lang="zh-CN" altLang="en-US" sz="1400">
                <a:latin typeface="微软雅黑" panose="020B0503020204020204" pitchFamily="34" charset="-122"/>
                <a:ea typeface="微软雅黑" panose="020B0503020204020204" pitchFamily="34" charset="-122"/>
              </a:rPr>
              <a:t>千兆宽带测速</a:t>
            </a:r>
          </a:p>
        </p:txBody>
      </p:sp>
      <p:pic>
        <p:nvPicPr>
          <p:cNvPr id="13" name="图片 12"/>
          <p:cNvPicPr>
            <a:picLocks noChangeAspect="1"/>
          </p:cNvPicPr>
          <p:nvPr/>
        </p:nvPicPr>
        <p:blipFill>
          <a:blip r:embed="rId4"/>
          <a:stretch>
            <a:fillRect/>
          </a:stretch>
        </p:blipFill>
        <p:spPr>
          <a:xfrm>
            <a:off x="4681220" y="1248410"/>
            <a:ext cx="2819400" cy="2600325"/>
          </a:xfrm>
          <a:prstGeom prst="snip1Rect">
            <a:avLst/>
          </a:prstGeom>
        </p:spPr>
      </p:pic>
      <p:pic>
        <p:nvPicPr>
          <p:cNvPr id="14" name="图片 13"/>
          <p:cNvPicPr>
            <a:picLocks noChangeAspect="1"/>
          </p:cNvPicPr>
          <p:nvPr/>
        </p:nvPicPr>
        <p:blipFill>
          <a:blip r:embed="rId5"/>
          <a:stretch>
            <a:fillRect/>
          </a:stretch>
        </p:blipFill>
        <p:spPr>
          <a:xfrm>
            <a:off x="7893050" y="1248410"/>
            <a:ext cx="3917950" cy="2600325"/>
          </a:xfrm>
          <a:prstGeom prst="snip1Rect">
            <a:avLst/>
          </a:prstGeom>
        </p:spPr>
      </p:pic>
      <p:sp>
        <p:nvSpPr>
          <p:cNvPr id="17" name="文本框 16"/>
          <p:cNvSpPr txBox="1"/>
          <p:nvPr/>
        </p:nvSpPr>
        <p:spPr>
          <a:xfrm>
            <a:off x="4685030" y="4301490"/>
            <a:ext cx="2807335" cy="1568450"/>
          </a:xfrm>
          <a:prstGeom prst="rect">
            <a:avLst/>
          </a:prstGeom>
          <a:noFill/>
        </p:spPr>
        <p:txBody>
          <a:bodyPr wrap="square" rtlCol="0" anchor="t">
            <a:spAutoFit/>
          </a:bodyPr>
          <a:lstStyle/>
          <a:p>
            <a:pPr lvl="0" algn="l">
              <a:lnSpc>
                <a:spcPct val="200000"/>
              </a:lnSpc>
              <a:buClrTx/>
              <a:buSzTx/>
              <a:buFontTx/>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设置儿童体验区，吸引家庭用户了解</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全千兆家庭融合套餐。</a:t>
            </a:r>
          </a:p>
        </p:txBody>
      </p:sp>
      <p:sp>
        <p:nvSpPr>
          <p:cNvPr id="19" name="文本框 18"/>
          <p:cNvSpPr txBox="1"/>
          <p:nvPr/>
        </p:nvSpPr>
        <p:spPr>
          <a:xfrm>
            <a:off x="8029575" y="4301490"/>
            <a:ext cx="3629025" cy="1568450"/>
          </a:xfrm>
          <a:prstGeom prst="rect">
            <a:avLst/>
          </a:prstGeom>
          <a:noFill/>
        </p:spPr>
        <p:txBody>
          <a:bodyPr wrap="square" rtlCol="0" anchor="t">
            <a:spAutoFit/>
          </a:bodyPr>
          <a:lstStyle/>
          <a:p>
            <a:pPr lvl="0" algn="l">
              <a:lnSpc>
                <a:spcPct val="200000"/>
              </a:lnSpc>
              <a:buClrTx/>
              <a:buSzTx/>
              <a:buFontTx/>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设置互动游戏，吸引人群的聚集，比如小丑扎气球、幸运转转转，简单的互动来收集客户信息。</a:t>
            </a:r>
          </a:p>
        </p:txBody>
      </p:sp>
      <p:sp>
        <p:nvSpPr>
          <p:cNvPr id="20" name="文本框 19"/>
          <p:cNvSpPr txBox="1"/>
          <p:nvPr/>
        </p:nvSpPr>
        <p:spPr>
          <a:xfrm>
            <a:off x="4625340" y="1248410"/>
            <a:ext cx="1405890" cy="306705"/>
          </a:xfrm>
          <a:prstGeom prst="rect">
            <a:avLst/>
          </a:prstGeom>
          <a:solidFill>
            <a:schemeClr val="accent2">
              <a:lumMod val="40000"/>
              <a:lumOff val="60000"/>
            </a:schemeClr>
          </a:solidFill>
        </p:spPr>
        <p:txBody>
          <a:bodyPr wrap="square" rtlCol="0">
            <a:spAutoFit/>
          </a:bodyPr>
          <a:lstStyle/>
          <a:p>
            <a:pPr algn="ctr"/>
            <a:r>
              <a:rPr lang="zh-CN" altLang="en-US" sz="1400">
                <a:latin typeface="微软雅黑" panose="020B0503020204020204" pitchFamily="34" charset="-122"/>
                <a:ea typeface="微软雅黑" panose="020B0503020204020204" pitchFamily="34" charset="-122"/>
              </a:rPr>
              <a:t>儿童游戏区</a:t>
            </a:r>
          </a:p>
        </p:txBody>
      </p:sp>
      <p:sp>
        <p:nvSpPr>
          <p:cNvPr id="21" name="文本框 20"/>
          <p:cNvSpPr txBox="1"/>
          <p:nvPr/>
        </p:nvSpPr>
        <p:spPr>
          <a:xfrm>
            <a:off x="7892415" y="1248410"/>
            <a:ext cx="1348105" cy="306705"/>
          </a:xfrm>
          <a:prstGeom prst="rect">
            <a:avLst/>
          </a:prstGeom>
          <a:solidFill>
            <a:schemeClr val="tx2">
              <a:lumMod val="40000"/>
              <a:lumOff val="60000"/>
            </a:schemeClr>
          </a:solidFill>
        </p:spPr>
        <p:txBody>
          <a:bodyPr wrap="square" rtlCol="0">
            <a:spAutoFit/>
          </a:bodyPr>
          <a:lstStyle/>
          <a:p>
            <a:pPr algn="ctr"/>
            <a:r>
              <a:rPr lang="zh-CN" altLang="en-US" sz="1400">
                <a:latin typeface="微软雅黑" panose="020B0503020204020204" pitchFamily="34" charset="-122"/>
                <a:ea typeface="微软雅黑" panose="020B0503020204020204" pitchFamily="34" charset="-122"/>
              </a:rPr>
              <a:t>小丑互动</a:t>
            </a:r>
          </a:p>
        </p:txBody>
      </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现场互动布置</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文本框 3"/>
          <p:cNvSpPr txBox="1"/>
          <p:nvPr/>
        </p:nvSpPr>
        <p:spPr>
          <a:xfrm>
            <a:off x="1027748" y="4301490"/>
            <a:ext cx="2890520" cy="1568450"/>
          </a:xfrm>
          <a:prstGeom prst="rect">
            <a:avLst/>
          </a:prstGeom>
          <a:noFill/>
        </p:spPr>
        <p:txBody>
          <a:bodyPr wrap="square" rtlCol="0" anchor="t">
            <a:spAutoFit/>
          </a:bodyPr>
          <a:lstStyle/>
          <a:p>
            <a:pPr>
              <a:lnSpc>
                <a:spcPct val="20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现场设置</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手机网速测试区，让潜在客户直接体验</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的优越性。</a:t>
            </a:r>
          </a:p>
        </p:txBody>
      </p:sp>
      <p:cxnSp>
        <p:nvCxnSpPr>
          <p:cNvPr id="59" name="直接连接符 58"/>
          <p:cNvCxnSpPr/>
          <p:nvPr/>
        </p:nvCxnSpPr>
        <p:spPr>
          <a:xfrm>
            <a:off x="4485005" y="2934335"/>
            <a:ext cx="0" cy="342138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7696835" y="2934335"/>
            <a:ext cx="0" cy="342138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62</a:t>
            </a:fld>
            <a:endParaRPr lang="zh-CN" altLang="en-US" sz="1000" dirty="0">
              <a:solidFill>
                <a:schemeClr val="bg1">
                  <a:lumMod val="75000"/>
                </a:schemeClr>
              </a:solidFill>
            </a:endParaRPr>
          </a:p>
        </p:txBody>
      </p:sp>
      <p:pic>
        <p:nvPicPr>
          <p:cNvPr id="9" name="图片 8"/>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421005" y="1498600"/>
          <a:ext cx="11198860" cy="4431665"/>
        </p:xfrm>
        <a:graphic>
          <a:graphicData uri="http://schemas.openxmlformats.org/drawingml/2006/table">
            <a:tbl>
              <a:tblPr firstRow="1" bandRow="1">
                <a:tableStyleId>{5940675A-B579-460E-94D1-54222C63F5DA}</a:tableStyleId>
              </a:tblPr>
              <a:tblGrid>
                <a:gridCol w="567690">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277620">
                  <a:extLst>
                    <a:ext uri="{9D8B030D-6E8A-4147-A177-3AD203B41FA5}">
                      <a16:colId xmlns:a16="http://schemas.microsoft.com/office/drawing/2014/main" val="20002"/>
                    </a:ext>
                  </a:extLst>
                </a:gridCol>
                <a:gridCol w="1614805">
                  <a:extLst>
                    <a:ext uri="{9D8B030D-6E8A-4147-A177-3AD203B41FA5}">
                      <a16:colId xmlns:a16="http://schemas.microsoft.com/office/drawing/2014/main" val="20003"/>
                    </a:ext>
                  </a:extLst>
                </a:gridCol>
                <a:gridCol w="3110865">
                  <a:extLst>
                    <a:ext uri="{9D8B030D-6E8A-4147-A177-3AD203B41FA5}">
                      <a16:colId xmlns:a16="http://schemas.microsoft.com/office/drawing/2014/main" val="20004"/>
                    </a:ext>
                  </a:extLst>
                </a:gridCol>
                <a:gridCol w="3218180">
                  <a:extLst>
                    <a:ext uri="{9D8B030D-6E8A-4147-A177-3AD203B41FA5}">
                      <a16:colId xmlns:a16="http://schemas.microsoft.com/office/drawing/2014/main" val="20005"/>
                    </a:ext>
                  </a:extLst>
                </a:gridCol>
              </a:tblGrid>
              <a:tr h="472440">
                <a:tc gridSpan="6">
                  <a:txBody>
                    <a:bodyPr/>
                    <a:lstStyle/>
                    <a:p>
                      <a:pPr indent="0" algn="ctr">
                        <a:buNone/>
                      </a:pP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生活新体验</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新春智享全千兆 </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- 5G</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千兆宽带进社区体验活动</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0"/>
                  </a:ext>
                </a:extLst>
              </a:tr>
              <a:tr h="360045">
                <a:tc gridSpan="6">
                  <a:txBody>
                    <a:bodyPr/>
                    <a:lstStyle/>
                    <a:p>
                      <a:pPr indent="0" algn="ctr">
                        <a:buNone/>
                      </a:pPr>
                      <a:r>
                        <a:rPr lang="zh-CN" sz="1400" b="1">
                          <a:solidFill>
                            <a:schemeClr val="tx1"/>
                          </a:solidFill>
                          <a:latin typeface="微软雅黑" panose="020B0503020204020204" pitchFamily="34" charset="-122"/>
                          <a:ea typeface="微软雅黑" panose="020B0503020204020204" pitchFamily="34" charset="-122"/>
                        </a:rPr>
                        <a:t>活动现场工作流程</a:t>
                      </a:r>
                      <a:endParaRPr lang="zh-CN" altLang="en-US" sz="14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1"/>
                  </a:ext>
                </a:extLst>
              </a:tr>
              <a:tr h="327025">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序号</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时间</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时长（分钟）</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任务名称</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任务详情</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备注（含应急处理，附加说明等）</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2"/>
                  </a:ext>
                </a:extLst>
              </a:tr>
              <a:tr h="32639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提前一天</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全天</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物料搭建</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现场搭建、安装、调试设备</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待定搭建时间为下午16点</a:t>
                      </a:r>
                      <a:endPar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3"/>
                  </a:ext>
                </a:extLst>
              </a:tr>
              <a:tr h="32766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2</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zh-CN" sz="1200" b="0">
                          <a:solidFill>
                            <a:schemeClr val="tx1"/>
                          </a:solidFill>
                          <a:latin typeface="微软雅黑" panose="020B0503020204020204" pitchFamily="34" charset="-122"/>
                          <a:ea typeface="微软雅黑" panose="020B0503020204020204" pitchFamily="34" charset="-122"/>
                          <a:cs typeface="等线" panose="02010600030101010101"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开场前准备</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检查各区域安全，卫生，细节点修复</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检查细节</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4"/>
                  </a:ext>
                </a:extLst>
              </a:tr>
              <a:tr h="32702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3</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cs typeface="等线" panose="02010600030101010101" charset="-122"/>
                        </a:rPr>
                        <a:t>10</a:t>
                      </a:r>
                      <a:r>
                        <a:rPr lang="en-US" altLang="zh-CN" sz="1200" b="0">
                          <a:solidFill>
                            <a:schemeClr val="tx1"/>
                          </a:solidFill>
                          <a:latin typeface="微软雅黑" panose="020B0503020204020204" pitchFamily="34" charset="-122"/>
                          <a:ea typeface="微软雅黑" panose="020B0503020204020204" pitchFamily="34" charset="-122"/>
                          <a:cs typeface="等线" panose="02010600030101010101" charset="-122"/>
                        </a:rPr>
                        <a:t>:</a:t>
                      </a:r>
                      <a:r>
                        <a:rPr lang="zh-CN" sz="1200" b="0">
                          <a:solidFill>
                            <a:schemeClr val="tx1"/>
                          </a:solidFill>
                          <a:latin typeface="微软雅黑" panose="020B0503020204020204" pitchFamily="34" charset="-122"/>
                          <a:ea typeface="微软雅黑" panose="020B0503020204020204" pitchFamily="34" charset="-122"/>
                          <a:cs typeface="等线" panose="02010600030101010101" charset="-122"/>
                        </a:rPr>
                        <a:t>00—16:00</a:t>
                      </a:r>
                      <a:endParaRPr lang="zh-CN" altLang="en-US" sz="1200" b="0">
                        <a:solidFill>
                          <a:schemeClr val="tx1"/>
                        </a:solidFill>
                        <a:latin typeface="微软雅黑" panose="020B0503020204020204" pitchFamily="34" charset="-122"/>
                        <a:ea typeface="微软雅黑" panose="020B0503020204020204" pitchFamily="34" charset="-122"/>
                        <a:cs typeface="等线" panose="02010600030101010101"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开场前准备</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设备调试，主持人进行彩排走一边流程</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所有环节调试彩排</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5"/>
                  </a:ext>
                </a:extLst>
              </a:tr>
              <a:tr h="32766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4</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16:05—16:30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25</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活动开始</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主持人引导5G体验活动开始</a:t>
                      </a:r>
                      <a:endPar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主持人引导客户进行体验与了解产品</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6"/>
                  </a:ext>
                </a:extLst>
              </a:tr>
              <a:tr h="32702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5</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16:35—16:45</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演绎表演</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第一场演绎表演吸引外围客户</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演绎带动气氛</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7"/>
                  </a:ext>
                </a:extLst>
              </a:tr>
              <a:tr h="32766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6</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16:45—18:30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105</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客户职员进行地推</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客户员工进行地推以及客户讲解</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进行产品销售</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8"/>
                  </a:ext>
                </a:extLst>
              </a:tr>
              <a:tr h="32702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7</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18:35—18</a:t>
                      </a: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a:t>
                      </a:r>
                      <a:r>
                        <a:rPr 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45</a:t>
                      </a:r>
                      <a:endPar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演绎表演</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第二场演绎表演吸引外围客户</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演绎带动气氛</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9"/>
                  </a:ext>
                </a:extLst>
              </a:tr>
              <a:tr h="32639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8</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17:00—20:30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210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客户职员进行地推</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客户员工进行地推以及客户讲解</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进行产品销售</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10"/>
                  </a:ext>
                </a:extLst>
              </a:tr>
              <a:tr h="32893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9</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20:30—20:50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20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活动结束</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客户物品打包运输</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客户物品打包整理</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11"/>
                  </a:ext>
                </a:extLst>
              </a:tr>
              <a:tr h="32639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21:00—24:00</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活动撤场</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物料拆除</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dirty="0">
                          <a:solidFill>
                            <a:schemeClr val="tx1"/>
                          </a:solidFill>
                          <a:latin typeface="微软雅黑" panose="020B0503020204020204" pitchFamily="34" charset="-122"/>
                          <a:ea typeface="微软雅黑" panose="020B0503020204020204" pitchFamily="34" charset="-122"/>
                        </a:rPr>
                        <a:t>物料拆除打包，场地复原</a:t>
                      </a:r>
                      <a:endParaRPr lang="zh-CN" altLang="en-US" sz="1200" b="0" dirty="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12"/>
                  </a:ext>
                </a:extLst>
              </a:tr>
            </a:tbl>
          </a:graphicData>
        </a:graphic>
      </p:graphicFrame>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执行规划</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63</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矩形 3"/>
          <p:cNvSpPr/>
          <p:nvPr/>
        </p:nvSpPr>
        <p:spPr>
          <a:xfrm>
            <a:off x="-12700" y="222059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748780" y="2535555"/>
            <a:ext cx="4867275" cy="2522855"/>
          </a:xfrm>
          <a:prstGeom prst="rect">
            <a:avLst/>
          </a:prstGeom>
          <a:noFill/>
        </p:spPr>
        <p:txBody>
          <a:bodyPr wrap="square" rtlCol="0" anchor="t">
            <a:spAutoFit/>
          </a:bodyPr>
          <a:lstStyle/>
          <a:p>
            <a:pPr>
              <a:lnSpc>
                <a:spcPct val="150000"/>
              </a:lnSpc>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邀请居民参与</a:t>
            </a: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优势有奖问答</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活动主持人开场介绍移动</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千兆网内容及优势，在互动环节可重复提问，加深居民对于移动5G的了解，利用奖品提升现场社区居民的积极性，为移动</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千兆网套餐在用户中推广打下坚实基础。</a:t>
            </a:r>
          </a:p>
        </p:txBody>
      </p:sp>
      <p:pic>
        <p:nvPicPr>
          <p:cNvPr id="5" name="图片 4"/>
          <p:cNvPicPr>
            <a:picLocks noChangeAspect="1"/>
          </p:cNvPicPr>
          <p:nvPr/>
        </p:nvPicPr>
        <p:blipFill>
          <a:blip r:embed="rId2"/>
          <a:stretch>
            <a:fillRect/>
          </a:stretch>
        </p:blipFill>
        <p:spPr>
          <a:xfrm>
            <a:off x="602615" y="1590993"/>
            <a:ext cx="5447665" cy="441071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64</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现场互动</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矩形 3"/>
          <p:cNvSpPr/>
          <p:nvPr/>
        </p:nvSpPr>
        <p:spPr>
          <a:xfrm>
            <a:off x="-12700" y="222059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2"/>
          <a:stretch>
            <a:fillRect/>
          </a:stretch>
        </p:blipFill>
        <p:spPr>
          <a:xfrm>
            <a:off x="519430" y="1957070"/>
            <a:ext cx="6167120" cy="3679190"/>
          </a:xfrm>
          <a:prstGeom prst="rect">
            <a:avLst/>
          </a:prstGeom>
          <a:effectLst>
            <a:outerShdw blurRad="50800" dist="38100" dir="2700000" algn="tl" rotWithShape="0">
              <a:prstClr val="black">
                <a:alpha val="40000"/>
              </a:prstClr>
            </a:outerShdw>
          </a:effectLst>
        </p:spPr>
      </p:pic>
      <p:sp>
        <p:nvSpPr>
          <p:cNvPr id="28" name="文本框 27"/>
          <p:cNvSpPr txBox="1"/>
          <p:nvPr/>
        </p:nvSpPr>
        <p:spPr>
          <a:xfrm>
            <a:off x="7440930" y="2688590"/>
            <a:ext cx="4523105" cy="2522855"/>
          </a:xfrm>
          <a:prstGeom prst="rect">
            <a:avLst/>
          </a:prstGeom>
          <a:noFill/>
        </p:spPr>
        <p:txBody>
          <a:bodyPr wrap="square" rtlCol="0" anchor="t">
            <a:spAutoFit/>
          </a:bodyPr>
          <a:lstStyle/>
          <a:p>
            <a:pPr lvl="0" algn="l">
              <a:lnSpc>
                <a:spcPct val="150000"/>
              </a:lnSpc>
              <a:buClrTx/>
              <a:buSzTx/>
              <a:buFontTx/>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新春快闪演出</a:t>
            </a:r>
          </a:p>
          <a:p>
            <a:pPr lvl="0" algn="l">
              <a:lnSpc>
                <a:spcPct val="200000"/>
              </a:lnSpc>
              <a:buClrTx/>
              <a:buSzTx/>
              <a:buFontTx/>
            </a:pPr>
            <a:r>
              <a:rPr 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邀请专业快闪团体，活动现场分时段在展区开展快闪舞蹈或互动演出活动，吸引现场更多人参与体验移动活动互动，为活动现场区带来一场活力盛宴。</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65</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2700" y="222059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354060" y="2781300"/>
            <a:ext cx="3611880" cy="2030095"/>
          </a:xfrm>
          <a:prstGeom prst="rect">
            <a:avLst/>
          </a:prstGeom>
          <a:noFill/>
        </p:spPr>
        <p:txBody>
          <a:bodyPr wrap="square" rtlCol="0" anchor="t">
            <a:spAutoFit/>
          </a:bodyPr>
          <a:lstStyle/>
          <a:p>
            <a:pPr>
              <a:lnSpc>
                <a:spcPct val="150000"/>
              </a:lnSpc>
            </a:pP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互动有礼、</a:t>
            </a:r>
            <a:r>
              <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向周边营业厅引流</a:t>
            </a:r>
            <a:endParaRPr 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准备实用的品牌定制小礼品，向现场互动的市民赠送，提升现场人气，引导居民到附近门店体验5G产品。</a:t>
            </a:r>
            <a:endParaRPr lang="zh-CN" sz="20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4" name="图片 113"/>
          <p:cNvPicPr/>
          <p:nvPr/>
        </p:nvPicPr>
        <p:blipFill>
          <a:blip r:embed="rId2" r:link="rId3"/>
          <a:stretch>
            <a:fillRect/>
          </a:stretch>
        </p:blipFill>
        <p:spPr>
          <a:xfrm>
            <a:off x="4434840" y="1957705"/>
            <a:ext cx="3477895" cy="3535045"/>
          </a:xfrm>
          <a:prstGeom prst="rect">
            <a:avLst/>
          </a:prstGeom>
          <a:noFill/>
          <a:ln w="9525">
            <a:solidFill>
              <a:schemeClr val="bg1">
                <a:lumMod val="85000"/>
              </a:schemeClr>
            </a:solidFill>
          </a:ln>
        </p:spPr>
      </p:pic>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互动礼品</a:t>
            </a:r>
            <a:endParaRPr lang="zh-CN" sz="2400" b="1" kern="0" dirty="0">
              <a:ln w="3175">
                <a:noFill/>
              </a:ln>
              <a:solidFill>
                <a:schemeClr val="tx1"/>
              </a:solidFill>
              <a:latin typeface="微软雅黑" panose="020B0503020204020204" pitchFamily="34" charset="-122"/>
              <a:ea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312420" y="1957705"/>
            <a:ext cx="3778885" cy="3535045"/>
            <a:chOff x="4564" y="3497"/>
            <a:chExt cx="4160" cy="4412"/>
          </a:xfrm>
        </p:grpSpPr>
        <p:grpSp>
          <p:nvGrpSpPr>
            <p:cNvPr id="26" name="组合 25"/>
            <p:cNvGrpSpPr/>
            <p:nvPr/>
          </p:nvGrpSpPr>
          <p:grpSpPr>
            <a:xfrm>
              <a:off x="4564" y="3497"/>
              <a:ext cx="4160" cy="4412"/>
              <a:chOff x="1115" y="2734"/>
              <a:chExt cx="5648" cy="5648"/>
            </a:xfrm>
            <a:effectLst>
              <a:outerShdw blurRad="50800" dist="38100" dir="2700000" algn="tl" rotWithShape="0">
                <a:prstClr val="black">
                  <a:alpha val="40000"/>
                </a:prstClr>
              </a:outerShdw>
            </a:effectLst>
          </p:grpSpPr>
          <p:pic>
            <p:nvPicPr>
              <p:cNvPr id="8" name="图片 7"/>
              <p:cNvPicPr>
                <a:picLocks noChangeAspect="1"/>
              </p:cNvPicPr>
              <p:nvPr/>
            </p:nvPicPr>
            <p:blipFill>
              <a:blip r:embed="rId4"/>
              <a:stretch>
                <a:fillRect/>
              </a:stretch>
            </p:blipFill>
            <p:spPr>
              <a:xfrm>
                <a:off x="1115" y="2734"/>
                <a:ext cx="5648" cy="5648"/>
              </a:xfrm>
              <a:prstGeom prst="rect">
                <a:avLst/>
              </a:prstGeom>
            </p:spPr>
          </p:pic>
          <p:sp>
            <p:nvSpPr>
              <p:cNvPr id="24" name="矩形 23"/>
              <p:cNvSpPr/>
              <p:nvPr/>
            </p:nvSpPr>
            <p:spPr>
              <a:xfrm>
                <a:off x="3529" y="7407"/>
                <a:ext cx="698" cy="349"/>
              </a:xfrm>
              <a:prstGeom prst="rect">
                <a:avLst/>
              </a:prstGeom>
              <a:solidFill>
                <a:srgbClr val="C62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6056" y="7171"/>
              <a:ext cx="934" cy="237"/>
              <a:chOff x="2535" y="7256"/>
              <a:chExt cx="2207" cy="529"/>
            </a:xfrm>
          </p:grpSpPr>
          <p:pic>
            <p:nvPicPr>
              <p:cNvPr id="23" name="图片 19" descr="logo"/>
              <p:cNvPicPr>
                <a:picLocks noChangeAspect="1"/>
              </p:cNvPicPr>
              <p:nvPr userDrawn="1"/>
            </p:nvPicPr>
            <p:blipFill>
              <a:blip r:embed="rId5">
                <a:lum bright="12000"/>
              </a:blip>
              <a:stretch>
                <a:fillRect/>
              </a:stretch>
            </p:blipFill>
            <p:spPr>
              <a:xfrm rot="360000">
                <a:off x="2535" y="7256"/>
                <a:ext cx="1727" cy="500"/>
              </a:xfrm>
              <a:prstGeom prst="rect">
                <a:avLst/>
              </a:prstGeom>
              <a:noFill/>
              <a:ln w="9525">
                <a:noFill/>
              </a:ln>
            </p:spPr>
          </p:pic>
          <p:pic>
            <p:nvPicPr>
              <p:cNvPr id="22" name="图片 21" descr="044fede7716a3ac4b55f02c6718746da"/>
              <p:cNvPicPr>
                <a:picLocks noChangeAspect="1"/>
              </p:cNvPicPr>
              <p:nvPr/>
            </p:nvPicPr>
            <p:blipFill>
              <a:blip r:embed="rId6">
                <a:lum bright="-12000"/>
              </a:blip>
              <a:stretch>
                <a:fillRect/>
              </a:stretch>
            </p:blipFill>
            <p:spPr>
              <a:xfrm rot="300000">
                <a:off x="4136" y="7379"/>
                <a:ext cx="606" cy="406"/>
              </a:xfrm>
              <a:prstGeom prst="rect">
                <a:avLst/>
              </a:prstGeom>
            </p:spPr>
          </p:pic>
        </p:gr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66</a:t>
            </a:fld>
            <a:endParaRPr lang="zh-CN" altLang="en-US" sz="1000" dirty="0">
              <a:solidFill>
                <a:schemeClr val="bg1">
                  <a:lumMod val="75000"/>
                </a:schemeClr>
              </a:solidFill>
            </a:endParaRPr>
          </a:p>
        </p:txBody>
      </p:sp>
      <p:pic>
        <p:nvPicPr>
          <p:cNvPr id="2" name="图片 1"/>
          <p:cNvPicPr>
            <a:picLocks noChangeAspect="1"/>
          </p:cNvPicPr>
          <p:nvPr/>
        </p:nvPicPr>
        <p:blipFill>
          <a:blip r:embed="rId7"/>
          <a:stretch>
            <a:fillRect/>
          </a:stretch>
        </p:blipFill>
        <p:spPr>
          <a:xfrm>
            <a:off x="9645015" y="278130"/>
            <a:ext cx="2214880" cy="54102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2059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760845" y="1438275"/>
            <a:ext cx="2151380" cy="4282440"/>
            <a:chOff x="8042" y="2180"/>
            <a:chExt cx="3388" cy="6744"/>
          </a:xfrm>
        </p:grpSpPr>
        <p:grpSp>
          <p:nvGrpSpPr>
            <p:cNvPr id="15" name="组合 14"/>
            <p:cNvGrpSpPr/>
            <p:nvPr/>
          </p:nvGrpSpPr>
          <p:grpSpPr>
            <a:xfrm>
              <a:off x="8042" y="2180"/>
              <a:ext cx="3389" cy="6744"/>
              <a:chOff x="10070" y="336"/>
              <a:chExt cx="5362" cy="10572"/>
            </a:xfrm>
            <a:effectLst>
              <a:outerShdw blurRad="50800" dist="38100" dir="2700000" algn="tl" rotWithShape="0">
                <a:prstClr val="black">
                  <a:alpha val="40000"/>
                </a:prstClr>
              </a:outerShdw>
            </a:effectLst>
          </p:grpSpPr>
          <p:pic>
            <p:nvPicPr>
              <p:cNvPr id="7" name="图片 6" descr="c53a7c50f871e9eaf22bf6b90f6c967"/>
              <p:cNvPicPr>
                <a:picLocks noChangeAspect="1"/>
              </p:cNvPicPr>
              <p:nvPr/>
            </p:nvPicPr>
            <p:blipFill>
              <a:blip r:embed="rId2"/>
              <a:stretch>
                <a:fillRect/>
              </a:stretch>
            </p:blipFill>
            <p:spPr>
              <a:xfrm>
                <a:off x="10070" y="336"/>
                <a:ext cx="5362" cy="10572"/>
              </a:xfrm>
              <a:prstGeom prst="rect">
                <a:avLst/>
              </a:prstGeom>
            </p:spPr>
          </p:pic>
          <p:pic>
            <p:nvPicPr>
              <p:cNvPr id="12" name="图片 11"/>
              <p:cNvPicPr>
                <a:picLocks noChangeAspect="1"/>
              </p:cNvPicPr>
              <p:nvPr/>
            </p:nvPicPr>
            <p:blipFill>
              <a:blip r:embed="rId3"/>
              <a:srcRect r="6054" b="11194"/>
              <a:stretch>
                <a:fillRect/>
              </a:stretch>
            </p:blipFill>
            <p:spPr>
              <a:xfrm>
                <a:off x="10461" y="929"/>
                <a:ext cx="3119" cy="357"/>
              </a:xfrm>
              <a:prstGeom prst="rect">
                <a:avLst/>
              </a:prstGeom>
            </p:spPr>
          </p:pic>
        </p:grpSp>
        <p:sp>
          <p:nvSpPr>
            <p:cNvPr id="9" name="矩形 8"/>
            <p:cNvSpPr/>
            <p:nvPr/>
          </p:nvSpPr>
          <p:spPr>
            <a:xfrm>
              <a:off x="8345" y="2595"/>
              <a:ext cx="720" cy="191"/>
            </a:xfrm>
            <a:prstGeom prst="rect">
              <a:avLst/>
            </a:prstGeom>
            <a:solidFill>
              <a:srgbClr val="EDE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后宣规划</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4" name="Picture 5" descr="iPhone6_mockup_front_black.png"/>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8554085" y="984250"/>
            <a:ext cx="2933065" cy="4736465"/>
          </a:xfrm>
          <a:prstGeom prst="rect">
            <a:avLst/>
          </a:prstGeom>
          <a:effectLst>
            <a:outerShdw blurRad="203200" dist="76200" dir="5400000" sx="101000" sy="101000" algn="t" rotWithShape="0">
              <a:prstClr val="black">
                <a:alpha val="59000"/>
              </a:prstClr>
            </a:outerShdw>
          </a:effectLst>
        </p:spPr>
      </p:pic>
      <p:sp>
        <p:nvSpPr>
          <p:cNvPr id="3" name="文本框 2"/>
          <p:cNvSpPr txBox="1"/>
          <p:nvPr/>
        </p:nvSpPr>
        <p:spPr>
          <a:xfrm>
            <a:off x="312420" y="2709545"/>
            <a:ext cx="6256020" cy="2061210"/>
          </a:xfrm>
          <a:prstGeom prst="rect">
            <a:avLst/>
          </a:prstGeom>
          <a:noFill/>
        </p:spPr>
        <p:txBody>
          <a:bodyPr wrap="square" rtlCol="0">
            <a:spAutoFit/>
          </a:bodyPr>
          <a:lstStyle/>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活动结束后，整理现场精彩瞬间以及现场曝光的</a:t>
            </a:r>
            <a:r>
              <a:rPr lang="en-US" altLang="zh-CN"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全千兆</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体验活动，在公众号进行后续报道，进一步曝光活动。</a:t>
            </a:r>
          </a:p>
          <a:p>
            <a:pPr>
              <a:lnSpc>
                <a:spcPct val="200000"/>
              </a:lnSpc>
            </a:pPr>
            <a:r>
              <a:rPr lang="zh-CN" alt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组织社群：</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邀请现场参与互动的居民加入移动</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社群，聚集人气，为后续业务开展积累社群资源。</a:t>
            </a:r>
          </a:p>
        </p:txBody>
      </p:sp>
      <p:sp>
        <p:nvSpPr>
          <p:cNvPr id="22" name="文本框 21"/>
          <p:cNvSpPr txBox="1"/>
          <p:nvPr/>
        </p:nvSpPr>
        <p:spPr>
          <a:xfrm>
            <a:off x="283845" y="1419860"/>
            <a:ext cx="6320155" cy="645160"/>
          </a:xfrm>
          <a:prstGeom prst="rect">
            <a:avLst/>
          </a:prstGeom>
          <a:noFill/>
        </p:spPr>
        <p:txBody>
          <a:bodyPr wrap="square" rtlCol="0">
            <a:spAutoFit/>
          </a:bodyPr>
          <a:lstStyle/>
          <a:p>
            <a:pPr>
              <a:lnSpc>
                <a:spcPct val="150000"/>
              </a:lnSpc>
            </a:pPr>
            <a:r>
              <a:rPr lang="zh-CN" altLang="en-US" sz="2400">
                <a:latin typeface="微软雅黑" panose="020B0503020204020204" pitchFamily="34" charset="-122"/>
                <a:ea typeface="微软雅黑" panose="020B0503020204020204" pitchFamily="34" charset="-122"/>
                <a:cs typeface="微软雅黑" panose="020B0503020204020204" pitchFamily="34" charset="-122"/>
              </a:rPr>
              <a:t>媒体发布活动报道</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现场</a:t>
            </a: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吸纳用户组织社群</a:t>
            </a:r>
            <a:endParaRPr lang="zh-CN" altLang="en-US" sz="24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8" name="图片 7"/>
          <p:cNvPicPr>
            <a:picLocks noChangeAspect="1"/>
          </p:cNvPicPr>
          <p:nvPr/>
        </p:nvPicPr>
        <p:blipFill>
          <a:blip r:embed="rId5"/>
          <a:srcRect r="4992"/>
          <a:stretch>
            <a:fillRect/>
          </a:stretch>
        </p:blipFill>
        <p:spPr>
          <a:xfrm>
            <a:off x="9105265" y="1823085"/>
            <a:ext cx="1906905" cy="3391535"/>
          </a:xfrm>
          <a:prstGeom prst="rect">
            <a:avLst/>
          </a:prstGeom>
          <a:effectLst>
            <a:outerShdw blurRad="50800" dist="38100" dir="18900000" algn="bl" rotWithShape="0">
              <a:prstClr val="black">
                <a:alpha val="0"/>
              </a:prstClr>
            </a:outerShdw>
          </a:effectLst>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67</a:t>
            </a:fld>
            <a:endParaRPr lang="zh-CN" altLang="en-US" sz="1000" dirty="0">
              <a:solidFill>
                <a:schemeClr val="bg1">
                  <a:lumMod val="75000"/>
                </a:schemeClr>
              </a:solidFill>
            </a:endParaRPr>
          </a:p>
        </p:txBody>
      </p:sp>
      <p:pic>
        <p:nvPicPr>
          <p:cNvPr id="2" name="图片 1"/>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1774825" y="2275205"/>
            <a:ext cx="8642350" cy="2393315"/>
          </a:xfrm>
          <a:prstGeom prst="rect">
            <a:avLst/>
          </a:prstGeom>
          <a:noFill/>
          <a:ln>
            <a:noFill/>
          </a:ln>
          <a:extLst>
            <a:ext uri="{909E8E84-426E-40DD-AFC4-6F175D3DCCD1}">
              <a14:hiddenFill xmlns:a14="http://schemas.microsoft.com/office/drawing/2010/main">
                <a:solidFill>
                  <a:schemeClr val="tx2">
                    <a:lumMod val="20000"/>
                    <a:lumOff val="80000"/>
                  </a:schemeClr>
                </a:solidFill>
              </a14:hiddenFill>
            </a:ext>
          </a:extLst>
        </p:spPr>
        <p:txBody>
          <a:bodyPr wrap="square" rtlCol="0">
            <a:spAutoFit/>
          </a:bodyPr>
          <a:lstStyle/>
          <a:p>
            <a:pPr algn="ctr">
              <a:lnSpc>
                <a:spcPct val="150000"/>
              </a:lnSpc>
            </a:pPr>
            <a:r>
              <a:rPr lang="zh-CN" altLang="en-US" sz="2400" b="1" dirty="0">
                <a:solidFill>
                  <a:schemeClr val="accent1"/>
                </a:solidFill>
                <a:latin typeface="微软雅黑" panose="020B0503020204020204" pitchFamily="34" charset="-122"/>
                <a:ea typeface="微软雅黑" panose="020B0503020204020204" pitchFamily="34" charset="-122"/>
              </a:rPr>
              <a:t>场景</a:t>
            </a:r>
            <a:r>
              <a:rPr lang="en-US" altLang="zh-CN" sz="2400" b="1" dirty="0">
                <a:solidFill>
                  <a:schemeClr val="accent1"/>
                </a:solidFill>
                <a:latin typeface="微软雅黑" panose="020B0503020204020204" pitchFamily="34" charset="-122"/>
                <a:ea typeface="微软雅黑" panose="020B0503020204020204" pitchFamily="34" charset="-122"/>
              </a:rPr>
              <a:t>2</a:t>
            </a:r>
          </a:p>
          <a:p>
            <a:pPr algn="ctr">
              <a:lnSpc>
                <a:spcPct val="150000"/>
              </a:lnSpc>
            </a:pPr>
            <a:r>
              <a:rPr lang="zh-CN" altLang="en-US" sz="4400" b="1" dirty="0">
                <a:solidFill>
                  <a:schemeClr val="accent1"/>
                </a:solidFill>
                <a:latin typeface="微软雅黑" panose="020B0503020204020204" pitchFamily="34" charset="-122"/>
                <a:ea typeface="微软雅黑" panose="020B0503020204020204" pitchFamily="34" charset="-122"/>
                <a:sym typeface="+mn-ea"/>
              </a:rPr>
              <a:t>乡镇村组</a:t>
            </a:r>
            <a:endParaRPr lang="zh-CN" altLang="en-US" sz="2800" b="1" dirty="0">
              <a:solidFill>
                <a:schemeClr val="accent1"/>
              </a:solidFill>
              <a:latin typeface="微软雅黑" panose="020B0503020204020204" pitchFamily="34" charset="-122"/>
              <a:ea typeface="微软雅黑" panose="020B0503020204020204" pitchFamily="34" charset="-122"/>
            </a:endParaRPr>
          </a:p>
          <a:p>
            <a:pPr algn="ctr">
              <a:lnSpc>
                <a:spcPct val="170000"/>
              </a:lnSpc>
            </a:pPr>
            <a:r>
              <a:rPr lang="zh-CN" altLang="en-US" sz="1400" b="1" dirty="0">
                <a:solidFill>
                  <a:schemeClr val="accent1"/>
                </a:solidFill>
                <a:latin typeface="微软雅黑" panose="020B0503020204020204" pitchFamily="34" charset="-122"/>
                <a:ea typeface="微软雅黑" panose="020B0503020204020204" pitchFamily="34" charset="-122"/>
              </a:rPr>
              <a:t>针对于乡村家庭用户为主要宣传方向，</a:t>
            </a:r>
          </a:p>
          <a:p>
            <a:pPr algn="ctr">
              <a:lnSpc>
                <a:spcPct val="170000"/>
              </a:lnSpc>
            </a:pPr>
            <a:r>
              <a:rPr lang="zh-CN" altLang="en-US" sz="1400" b="1" dirty="0">
                <a:solidFill>
                  <a:schemeClr val="accent1"/>
                </a:solidFill>
                <a:latin typeface="微软雅黑" panose="020B0503020204020204" pitchFamily="34" charset="-122"/>
                <a:ea typeface="微软雅黑" panose="020B0503020204020204" pitchFamily="34" charset="-122"/>
                <a:sym typeface="+mn-ea"/>
              </a:rPr>
              <a:t>同时配合礼品赠送，能吸引更多用户，达到推广效果。</a:t>
            </a:r>
            <a:endParaRPr lang="zh-CN" altLang="en-US" sz="1400" b="1" dirty="0">
              <a:solidFill>
                <a:schemeClr val="accent1"/>
              </a:solidFill>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68</a:t>
            </a:fld>
            <a:endParaRPr lang="zh-CN" altLang="en-US" sz="1000" dirty="0">
              <a:solidFill>
                <a:schemeClr val="bg1">
                  <a:lumMod val="75000"/>
                </a:schemeClr>
              </a:solidFill>
            </a:endParaRPr>
          </a:p>
        </p:txBody>
      </p:sp>
      <p:pic>
        <p:nvPicPr>
          <p:cNvPr id="9" name="图片 8"/>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3"/>
          <p:cNvPicPr>
            <a:picLocks noChangeAspect="1"/>
          </p:cNvPicPr>
          <p:nvPr/>
        </p:nvPicPr>
        <p:blipFill>
          <a:blip r:embed="rId2"/>
          <a:srcRect l="6175" t="11491" r="2128" b="8926"/>
          <a:stretch>
            <a:fillRect/>
          </a:stretch>
        </p:blipFill>
        <p:spPr>
          <a:xfrm>
            <a:off x="0" y="0"/>
            <a:ext cx="12205335" cy="685800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69</a:t>
            </a:fld>
            <a:endParaRPr lang="zh-CN" altLang="en-US" sz="1000" dirty="0">
              <a:solidFill>
                <a:schemeClr val="bg1"/>
              </a:solidFill>
            </a:endParaRPr>
          </a:p>
        </p:txBody>
      </p:sp>
      <p:sp>
        <p:nvSpPr>
          <p:cNvPr id="7" name="矩形 6"/>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乡镇村组推广效果</a:t>
            </a:r>
            <a:endParaRPr lang="en-US" altLang="zh-CN" sz="2400" b="1" kern="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8" name="组合 7"/>
          <p:cNvGrpSpPr/>
          <p:nvPr/>
        </p:nvGrpSpPr>
        <p:grpSpPr>
          <a:xfrm>
            <a:off x="312420" y="295275"/>
            <a:ext cx="725170" cy="499110"/>
            <a:chOff x="1585" y="2808"/>
            <a:chExt cx="1142" cy="786"/>
          </a:xfrm>
        </p:grpSpPr>
        <p:sp>
          <p:nvSpPr>
            <p:cNvPr id="9"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0"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76530" y="373380"/>
            <a:ext cx="12545060" cy="6356985"/>
            <a:chOff x="-191" y="588"/>
            <a:chExt cx="20998" cy="10011"/>
          </a:xfrm>
        </p:grpSpPr>
        <p:pic>
          <p:nvPicPr>
            <p:cNvPr id="6" name="图片 5"/>
            <p:cNvPicPr>
              <a:picLocks noChangeAspect="1"/>
            </p:cNvPicPr>
            <p:nvPr/>
          </p:nvPicPr>
          <p:blipFill>
            <a:blip r:embed="rId2"/>
            <a:srcRect l="3041"/>
            <a:stretch>
              <a:fillRect/>
            </a:stretch>
          </p:blipFill>
          <p:spPr>
            <a:xfrm>
              <a:off x="-191" y="588"/>
              <a:ext cx="20998" cy="9623"/>
            </a:xfrm>
            <a:prstGeom prst="rect">
              <a:avLst/>
            </a:prstGeom>
          </p:spPr>
        </p:pic>
        <p:sp>
          <p:nvSpPr>
            <p:cNvPr id="16" name="矩形 15"/>
            <p:cNvSpPr/>
            <p:nvPr/>
          </p:nvSpPr>
          <p:spPr>
            <a:xfrm>
              <a:off x="6934" y="6320"/>
              <a:ext cx="3062" cy="2893"/>
            </a:xfrm>
            <a:prstGeom prst="rect">
              <a:avLst/>
            </a:prstGeom>
            <a:solidFill>
              <a:schemeClr val="accent1">
                <a:lumMod val="20000"/>
                <a:lumOff val="8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1600" b="1">
                  <a:solidFill>
                    <a:schemeClr val="tx1"/>
                  </a:solidFill>
                  <a:latin typeface="微软雅黑" panose="020B0503020204020204" pitchFamily="34" charset="-122"/>
                  <a:ea typeface="微软雅黑" panose="020B0503020204020204" pitchFamily="34" charset="-122"/>
                  <a:sym typeface="+mn-ea"/>
                </a:rPr>
                <a:t>业务接待处</a:t>
              </a:r>
            </a:p>
          </p:txBody>
        </p:sp>
        <p:sp>
          <p:nvSpPr>
            <p:cNvPr id="11" name="文本框 10"/>
            <p:cNvSpPr txBox="1"/>
            <p:nvPr/>
          </p:nvSpPr>
          <p:spPr>
            <a:xfrm>
              <a:off x="13121" y="6279"/>
              <a:ext cx="2605" cy="628"/>
            </a:xfrm>
            <a:prstGeom prst="rect">
              <a:avLst/>
            </a:prstGeom>
            <a:noFill/>
          </p:spPr>
          <p:txBody>
            <a:bodyPr wrap="square" rtlCol="0">
              <a:spAutoFit/>
            </a:bodyPr>
            <a:lstStyle/>
            <a:p>
              <a:pPr algn="ctr"/>
              <a:r>
                <a:rPr lang="zh-CN" altLang="en-US" sz="2000" b="1">
                  <a:latin typeface="微软雅黑" panose="020B0503020204020204" pitchFamily="34" charset="-122"/>
                  <a:ea typeface="微软雅黑" panose="020B0503020204020204" pitchFamily="34" charset="-122"/>
                </a:rPr>
                <a:t>舞台区</a:t>
              </a:r>
            </a:p>
          </p:txBody>
        </p:sp>
        <p:sp>
          <p:nvSpPr>
            <p:cNvPr id="12" name="文本框 11"/>
            <p:cNvSpPr txBox="1"/>
            <p:nvPr/>
          </p:nvSpPr>
          <p:spPr>
            <a:xfrm>
              <a:off x="12511" y="2550"/>
              <a:ext cx="4408" cy="628"/>
            </a:xfrm>
            <a:prstGeom prst="rect">
              <a:avLst/>
            </a:prstGeom>
            <a:noFill/>
          </p:spPr>
          <p:txBody>
            <a:bodyPr wrap="square" rtlCol="0">
              <a:spAutoFit/>
            </a:bodyPr>
            <a:lstStyle/>
            <a:p>
              <a:pPr algn="ctr"/>
              <a:r>
                <a:rPr lang="en-US" altLang="zh-CN" sz="2000" b="1">
                  <a:latin typeface="微软雅黑" panose="020B0503020204020204" pitchFamily="34" charset="-122"/>
                  <a:ea typeface="微软雅黑" panose="020B0503020204020204" pitchFamily="34" charset="-122"/>
                </a:rPr>
                <a:t>LED</a:t>
              </a:r>
              <a:r>
                <a:rPr lang="zh-CN" altLang="en-US" sz="2000" b="1">
                  <a:latin typeface="微软雅黑" panose="020B0503020204020204" pitchFamily="34" charset="-122"/>
                  <a:ea typeface="微软雅黑" panose="020B0503020204020204" pitchFamily="34" charset="-122"/>
                </a:rPr>
                <a:t>品牌展示区</a:t>
              </a:r>
            </a:p>
          </p:txBody>
        </p:sp>
        <p:sp>
          <p:nvSpPr>
            <p:cNvPr id="17" name="文本框 16"/>
            <p:cNvSpPr txBox="1"/>
            <p:nvPr/>
          </p:nvSpPr>
          <p:spPr>
            <a:xfrm>
              <a:off x="215" y="9679"/>
              <a:ext cx="2536" cy="531"/>
            </a:xfrm>
            <a:prstGeom prst="rect">
              <a:avLst/>
            </a:prstGeom>
            <a:noFill/>
          </p:spPr>
          <p:txBody>
            <a:bodyPr wrap="square" rtlCol="0">
              <a:spAutoFit/>
            </a:bodyPr>
            <a:lstStyle/>
            <a:p>
              <a:r>
                <a:rPr lang="en-US" altLang="zh-CN" sz="1600" b="1">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宣传海报</a:t>
              </a:r>
            </a:p>
          </p:txBody>
        </p:sp>
        <p:sp>
          <p:nvSpPr>
            <p:cNvPr id="18" name="文本框 17"/>
            <p:cNvSpPr txBox="1"/>
            <p:nvPr/>
          </p:nvSpPr>
          <p:spPr>
            <a:xfrm>
              <a:off x="9288" y="9680"/>
              <a:ext cx="2126" cy="919"/>
            </a:xfrm>
            <a:prstGeom prst="rect">
              <a:avLst/>
            </a:prstGeom>
            <a:noFill/>
          </p:spPr>
          <p:txBody>
            <a:bodyPr wrap="square" rtlCol="0">
              <a:spAutoFit/>
            </a:bodyPr>
            <a:lstStyle/>
            <a:p>
              <a:pPr algn="ctr"/>
              <a:r>
                <a:rPr lang="en-US" altLang="zh-CN" sz="1600" b="1">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宣传海报</a:t>
              </a:r>
            </a:p>
          </p:txBody>
        </p:sp>
        <p:sp>
          <p:nvSpPr>
            <p:cNvPr id="21" name="文本框 20"/>
            <p:cNvSpPr txBox="1"/>
            <p:nvPr/>
          </p:nvSpPr>
          <p:spPr>
            <a:xfrm>
              <a:off x="1762" y="4845"/>
              <a:ext cx="5540" cy="919"/>
            </a:xfrm>
            <a:prstGeom prst="rect">
              <a:avLst/>
            </a:prstGeom>
            <a:noFill/>
          </p:spPr>
          <p:txBody>
            <a:bodyPr wrap="square" rtlCol="0" anchor="t">
              <a:spAutoFit/>
            </a:bodyPr>
            <a:lstStyle/>
            <a:p>
              <a:pPr algn="ctr"/>
              <a:r>
                <a:rPr lang="zh-CN" altLang="en-US" sz="1600" b="1">
                  <a:latin typeface="微软雅黑" panose="020B0503020204020204" pitchFamily="34" charset="-122"/>
                  <a:ea typeface="微软雅黑" panose="020B0503020204020204" pitchFamily="34" charset="-122"/>
                  <a:sym typeface="+mn-ea"/>
                </a:rPr>
                <a:t>（</a:t>
              </a:r>
              <a:r>
                <a:rPr lang="en-US" altLang="zh-CN" sz="1600" b="1">
                  <a:latin typeface="微软雅黑" panose="020B0503020204020204" pitchFamily="34" charset="-122"/>
                  <a:ea typeface="微软雅黑" panose="020B0503020204020204" pitchFamily="34" charset="-122"/>
                  <a:sym typeface="+mn-ea"/>
                </a:rPr>
                <a:t>VR</a:t>
              </a:r>
              <a:r>
                <a:rPr lang="zh-CN" altLang="en-US" sz="1600" b="1">
                  <a:latin typeface="微软雅黑" panose="020B0503020204020204" pitchFamily="34" charset="-122"/>
                  <a:ea typeface="微软雅黑" panose="020B0503020204020204" pitchFamily="34" charset="-122"/>
                  <a:sym typeface="+mn-ea"/>
                </a:rPr>
                <a:t>现场体验、智慧手机终端展示）</a:t>
              </a:r>
            </a:p>
          </p:txBody>
        </p:sp>
        <p:cxnSp>
          <p:nvCxnSpPr>
            <p:cNvPr id="27" name="直接箭头连接符 26"/>
            <p:cNvCxnSpPr/>
            <p:nvPr/>
          </p:nvCxnSpPr>
          <p:spPr>
            <a:xfrm>
              <a:off x="3414" y="5321"/>
              <a:ext cx="0" cy="1255"/>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219" y="6341"/>
              <a:ext cx="5694" cy="2893"/>
            </a:xfrm>
            <a:prstGeom prst="rect">
              <a:avLst/>
            </a:prstGeom>
            <a:solidFill>
              <a:schemeClr val="accent1">
                <a:lumMod val="20000"/>
                <a:lumOff val="8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a:solidFill>
                    <a:schemeClr val="tx1"/>
                  </a:solidFill>
                  <a:latin typeface="微软雅黑" panose="020B0503020204020204" pitchFamily="34" charset="-122"/>
                  <a:ea typeface="微软雅黑" panose="020B0503020204020204" pitchFamily="34" charset="-122"/>
                  <a:sym typeface="+mn-ea"/>
                </a:rPr>
                <a:t>5G</a:t>
              </a:r>
              <a:r>
                <a:rPr lang="zh-CN" altLang="en-US" sz="1600" b="1">
                  <a:solidFill>
                    <a:schemeClr val="tx1"/>
                  </a:solidFill>
                  <a:latin typeface="微软雅黑" panose="020B0503020204020204" pitchFamily="34" charset="-122"/>
                  <a:ea typeface="微软雅黑" panose="020B0503020204020204" pitchFamily="34" charset="-122"/>
                  <a:sym typeface="+mn-ea"/>
                </a:rPr>
                <a:t>互动体验区</a:t>
              </a:r>
            </a:p>
            <a:p>
              <a:pPr algn="ctr"/>
              <a:endParaRPr lang="zh-CN" altLang="en-US" sz="1400" b="1">
                <a:solidFill>
                  <a:schemeClr val="tx1"/>
                </a:solidFill>
                <a:latin typeface="微软雅黑" panose="020B0503020204020204" pitchFamily="34" charset="-122"/>
                <a:ea typeface="微软雅黑" panose="020B0503020204020204" pitchFamily="34" charset="-122"/>
                <a:sym typeface="+mn-ea"/>
              </a:endParaRPr>
            </a:p>
          </p:txBody>
        </p:sp>
        <p:cxnSp>
          <p:nvCxnSpPr>
            <p:cNvPr id="29" name="直接箭头连接符 28"/>
            <p:cNvCxnSpPr/>
            <p:nvPr/>
          </p:nvCxnSpPr>
          <p:spPr>
            <a:xfrm>
              <a:off x="5778" y="5376"/>
              <a:ext cx="0" cy="1255"/>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flipH="1">
              <a:off x="1020" y="9246"/>
              <a:ext cx="9" cy="487"/>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H="1">
              <a:off x="10479" y="9246"/>
              <a:ext cx="9" cy="487"/>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pic>
        <p:nvPicPr>
          <p:cNvPr id="20" name="图片 19"/>
          <p:cNvPicPr>
            <a:picLocks noChangeAspect="1"/>
          </p:cNvPicPr>
          <p:nvPr/>
        </p:nvPicPr>
        <p:blipFill>
          <a:blip r:embed="rId3"/>
          <a:stretch>
            <a:fillRect/>
          </a:stretch>
        </p:blipFill>
        <p:spPr>
          <a:xfrm>
            <a:off x="9645015" y="278130"/>
            <a:ext cx="2214880" cy="541020"/>
          </a:xfrm>
          <a:prstGeom prst="rect">
            <a:avLst/>
          </a:prstGeom>
        </p:spPr>
      </p:pic>
      <p:sp>
        <p:nvSpPr>
          <p:cNvPr id="23" name="矩形 22"/>
          <p:cNvSpPr/>
          <p:nvPr/>
        </p:nvSpPr>
        <p:spPr>
          <a:xfrm>
            <a:off x="1159510" y="314325"/>
            <a:ext cx="3679190" cy="460375"/>
          </a:xfrm>
          <a:prstGeom prst="rect">
            <a:avLst/>
          </a:prstGeom>
        </p:spPr>
        <p:txBody>
          <a:bodyPr wrap="square">
            <a:spAutoFit/>
          </a:bodyPr>
          <a:lstStyle/>
          <a:p>
            <a:pPr algn="l">
              <a:lnSpc>
                <a:spcPct val="100000"/>
              </a:lnSpc>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乡镇村组推广布局</a:t>
            </a:r>
          </a:p>
        </p:txBody>
      </p:sp>
      <p:grpSp>
        <p:nvGrpSpPr>
          <p:cNvPr id="24" name="组合 23"/>
          <p:cNvGrpSpPr/>
          <p:nvPr/>
        </p:nvGrpSpPr>
        <p:grpSpPr>
          <a:xfrm>
            <a:off x="298450" y="295275"/>
            <a:ext cx="725170" cy="499110"/>
            <a:chOff x="1585" y="2808"/>
            <a:chExt cx="1142" cy="786"/>
          </a:xfrm>
        </p:grpSpPr>
        <p:sp>
          <p:nvSpPr>
            <p:cNvPr id="2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26"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7" name="灯片编号占位符 36"/>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70</a:t>
            </a:fld>
            <a:endParaRPr lang="zh-CN" altLang="en-US" sz="1000" dirty="0">
              <a:solidFill>
                <a:schemeClr val="bg1">
                  <a:lumMod val="75000"/>
                </a:schemeClr>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6"/>
          <p:cNvPicPr>
            <a:picLocks noChangeAspect="1"/>
          </p:cNvPicPr>
          <p:nvPr/>
        </p:nvPicPr>
        <p:blipFill>
          <a:blip r:embed="rId2"/>
          <a:srcRect t="8060" b="6810"/>
          <a:stretch>
            <a:fillRect/>
          </a:stretch>
        </p:blipFill>
        <p:spPr>
          <a:xfrm>
            <a:off x="0" y="-635"/>
            <a:ext cx="12192000" cy="6858635"/>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71</a:t>
            </a:fld>
            <a:endParaRPr lang="zh-CN" altLang="en-US" sz="1000" dirty="0">
              <a:solidFill>
                <a:schemeClr val="bg1"/>
              </a:solidFill>
            </a:endParaRPr>
          </a:p>
        </p:txBody>
      </p:sp>
      <p:sp>
        <p:nvSpPr>
          <p:cNvPr id="7" name="矩形 6"/>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乡镇村组推广效果</a:t>
            </a:r>
            <a:endParaRPr lang="en-US" altLang="zh-CN" sz="2400" b="1" kern="0" dirty="0">
              <a:ln w="3175">
                <a:noFill/>
              </a:l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8" name="组合 7"/>
          <p:cNvGrpSpPr/>
          <p:nvPr/>
        </p:nvGrpSpPr>
        <p:grpSpPr>
          <a:xfrm>
            <a:off x="312420" y="295275"/>
            <a:ext cx="725170" cy="499110"/>
            <a:chOff x="1585" y="2808"/>
            <a:chExt cx="1142" cy="786"/>
          </a:xfrm>
        </p:grpSpPr>
        <p:sp>
          <p:nvSpPr>
            <p:cNvPr id="9"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0"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381000" y="1277620"/>
          <a:ext cx="11430635" cy="4894580"/>
        </p:xfrm>
        <a:graphic>
          <a:graphicData uri="http://schemas.openxmlformats.org/drawingml/2006/table">
            <a:tbl>
              <a:tblPr firstRow="1" bandRow="1">
                <a:tableStyleId>{5940675A-B579-460E-94D1-54222C63F5DA}</a:tableStyleId>
              </a:tblPr>
              <a:tblGrid>
                <a:gridCol w="579755">
                  <a:extLst>
                    <a:ext uri="{9D8B030D-6E8A-4147-A177-3AD203B41FA5}">
                      <a16:colId xmlns:a16="http://schemas.microsoft.com/office/drawing/2014/main" val="20000"/>
                    </a:ext>
                  </a:extLst>
                </a:gridCol>
                <a:gridCol w="1438275">
                  <a:extLst>
                    <a:ext uri="{9D8B030D-6E8A-4147-A177-3AD203B41FA5}">
                      <a16:colId xmlns:a16="http://schemas.microsoft.com/office/drawing/2014/main" val="20001"/>
                    </a:ext>
                  </a:extLst>
                </a:gridCol>
                <a:gridCol w="1292860">
                  <a:extLst>
                    <a:ext uri="{9D8B030D-6E8A-4147-A177-3AD203B41FA5}">
                      <a16:colId xmlns:a16="http://schemas.microsoft.com/office/drawing/2014/main" val="20002"/>
                    </a:ext>
                  </a:extLst>
                </a:gridCol>
                <a:gridCol w="1659255">
                  <a:extLst>
                    <a:ext uri="{9D8B030D-6E8A-4147-A177-3AD203B41FA5}">
                      <a16:colId xmlns:a16="http://schemas.microsoft.com/office/drawing/2014/main" val="20003"/>
                    </a:ext>
                  </a:extLst>
                </a:gridCol>
                <a:gridCol w="3388995">
                  <a:extLst>
                    <a:ext uri="{9D8B030D-6E8A-4147-A177-3AD203B41FA5}">
                      <a16:colId xmlns:a16="http://schemas.microsoft.com/office/drawing/2014/main" val="20004"/>
                    </a:ext>
                  </a:extLst>
                </a:gridCol>
                <a:gridCol w="3071495">
                  <a:extLst>
                    <a:ext uri="{9D8B030D-6E8A-4147-A177-3AD203B41FA5}">
                      <a16:colId xmlns:a16="http://schemas.microsoft.com/office/drawing/2014/main" val="20005"/>
                    </a:ext>
                  </a:extLst>
                </a:gridCol>
              </a:tblGrid>
              <a:tr h="512445">
                <a:tc gridSpan="6">
                  <a:txBody>
                    <a:bodyPr/>
                    <a:lstStyle/>
                    <a:p>
                      <a:pPr indent="0" algn="ctr">
                        <a:buNone/>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生活新体验</a:t>
                      </a: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新春智享全千兆</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en-US" altLang="zh-CN"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- 5G</a:t>
                      </a:r>
                      <a:r>
                        <a:rPr lang="zh-CN" altLang="en-US" sz="20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村镇巡展活动</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0"/>
                  </a:ext>
                </a:extLst>
              </a:tr>
              <a:tr h="434340">
                <a:tc gridSpan="6">
                  <a:txBody>
                    <a:bodyPr/>
                    <a:lstStyle/>
                    <a:p>
                      <a:pPr indent="0" algn="ctr">
                        <a:buNone/>
                      </a:pPr>
                      <a:r>
                        <a:rPr lang="zh-CN" sz="1400" b="1">
                          <a:solidFill>
                            <a:schemeClr val="tx1"/>
                          </a:solidFill>
                          <a:latin typeface="微软雅黑" panose="020B0503020204020204" pitchFamily="34" charset="-122"/>
                          <a:ea typeface="微软雅黑" panose="020B0503020204020204" pitchFamily="34" charset="-122"/>
                        </a:rPr>
                        <a:t>活动现场工作流程</a:t>
                      </a:r>
                      <a:endParaRPr lang="zh-CN" altLang="en-US" sz="14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bg1"/>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a:lnL w="12700">
                      <a:solidFill>
                        <a:schemeClr val="bg1"/>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1"/>
                  </a:ext>
                </a:extLst>
              </a:tr>
              <a:tr h="394335">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序号</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时间</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时长（分钟）</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任务名称</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任务详情</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1">
                          <a:solidFill>
                            <a:schemeClr val="tx1"/>
                          </a:solidFill>
                          <a:latin typeface="微软雅黑" panose="020B0503020204020204" pitchFamily="34" charset="-122"/>
                          <a:ea typeface="微软雅黑" panose="020B0503020204020204" pitchFamily="34" charset="-122"/>
                        </a:rPr>
                        <a:t>备注（含应急处理，附加说明等）</a:t>
                      </a:r>
                      <a:endParaRPr lang="zh-CN" altLang="en-US" sz="1200" b="1">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2"/>
                  </a:ext>
                </a:extLst>
              </a:tr>
              <a:tr h="39370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1</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提前一天</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半天</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舞台、物料搭建</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现场搭建、安装、调试设备</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待定搭建时间为清晨6点</a:t>
                      </a:r>
                      <a:endPar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3"/>
                  </a:ext>
                </a:extLst>
              </a:tr>
              <a:tr h="39560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2</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zh-CN" sz="1200" b="0">
                          <a:solidFill>
                            <a:schemeClr val="tx1"/>
                          </a:solidFill>
                          <a:latin typeface="微软雅黑" panose="020B0503020204020204" pitchFamily="34" charset="-122"/>
                          <a:ea typeface="微软雅黑" panose="020B0503020204020204" pitchFamily="34" charset="-122"/>
                          <a:cs typeface="等线" panose="02010600030101010101"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开场前准备</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检查各区域安全，卫生，细节点修复</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检查细节</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4"/>
                  </a:ext>
                </a:extLst>
              </a:tr>
              <a:tr h="39370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3</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algn="ctr">
                        <a:buClrTx/>
                        <a:buSzTx/>
                        <a:buFontTx/>
                        <a:buNone/>
                      </a:pPr>
                      <a:r>
                        <a:rPr lang="en-US" altLang="zh-CN" sz="1200" b="0">
                          <a:solidFill>
                            <a:schemeClr val="tx1"/>
                          </a:solidFill>
                          <a:latin typeface="微软雅黑" panose="020B0503020204020204" pitchFamily="34" charset="-122"/>
                          <a:ea typeface="微软雅黑" panose="020B0503020204020204" pitchFamily="34" charset="-122"/>
                        </a:rPr>
                        <a:t>09:00-09:30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algn="ctr">
                        <a:buClrTx/>
                        <a:buSzTx/>
                        <a:buFontTx/>
                        <a:buNone/>
                      </a:pPr>
                      <a:r>
                        <a:rPr lang="en-US" altLang="zh-CN" sz="1200" b="0">
                          <a:solidFill>
                            <a:schemeClr val="tx1"/>
                          </a:solidFill>
                          <a:latin typeface="微软雅黑" panose="020B0503020204020204" pitchFamily="34" charset="-122"/>
                          <a:ea typeface="微软雅黑" panose="020B0503020204020204" pitchFamily="34" charset="-122"/>
                        </a:rPr>
                        <a:t>30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algn="ctr">
                        <a:buClrTx/>
                        <a:buSzTx/>
                        <a:buFontTx/>
                        <a:buNone/>
                      </a:pPr>
                      <a:r>
                        <a:rPr lang="zh-CN" sz="1200" b="0">
                          <a:solidFill>
                            <a:schemeClr val="tx1"/>
                          </a:solidFill>
                          <a:latin typeface="微软雅黑" panose="020B0503020204020204" pitchFamily="34" charset="-122"/>
                          <a:ea typeface="微软雅黑" panose="020B0503020204020204" pitchFamily="34" charset="-122"/>
                        </a:rPr>
                        <a:t>暖场音乐</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algn="ctr">
                        <a:buClrTx/>
                        <a:buSzTx/>
                        <a:buFontTx/>
                        <a:buNone/>
                      </a:pPr>
                      <a:r>
                        <a:rPr lang="zh-CN" sz="1200" b="0">
                          <a:solidFill>
                            <a:schemeClr val="tx1"/>
                          </a:solidFill>
                          <a:latin typeface="微软雅黑" panose="020B0503020204020204" pitchFamily="34" charset="-122"/>
                          <a:ea typeface="微软雅黑" panose="020B0503020204020204" pitchFamily="34" charset="-122"/>
                        </a:rPr>
                        <a:t>播放暖场音乐，吸引人气</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algn="ctr">
                        <a:buClrTx/>
                        <a:buSzTx/>
                        <a:buFontTx/>
                        <a:buNone/>
                      </a:pPr>
                      <a:r>
                        <a:rPr lang="zh-CN" sz="1200" b="0">
                          <a:solidFill>
                            <a:schemeClr val="tx1"/>
                          </a:solidFill>
                          <a:latin typeface="微软雅黑" panose="020B0503020204020204" pitchFamily="34" charset="-122"/>
                          <a:ea typeface="微软雅黑" panose="020B0503020204020204" pitchFamily="34" charset="-122"/>
                        </a:rPr>
                        <a:t>主持人准备</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5"/>
                  </a:ext>
                </a:extLst>
              </a:tr>
              <a:tr h="39560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4</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09:30-09:40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rPr>
                        <a:t>主持人开场</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cs typeface="等线" panose="02010600030101010101" charset="-122"/>
                        </a:rPr>
                        <a:t>主持人开场，介绍活动，吸引人聚集</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a:latin typeface="微软雅黑" panose="020B0503020204020204" pitchFamily="34" charset="-122"/>
                          <a:ea typeface="微软雅黑" panose="020B0503020204020204" pitchFamily="34" charset="-122"/>
                          <a:sym typeface="+mn-ea"/>
                        </a:rPr>
                        <a:t>主持人引导客户聚集</a:t>
                      </a:r>
                      <a:endParaRPr lang="zh-CN" altLang="en-US" sz="1200" b="0">
                        <a:solidFill>
                          <a:schemeClr val="tx1"/>
                        </a:solidFill>
                        <a:latin typeface="微软雅黑" panose="020B0503020204020204" pitchFamily="34" charset="-122"/>
                        <a:ea typeface="微软雅黑" panose="020B0503020204020204" pitchFamily="34" charset="-122"/>
                        <a:sym typeface="+mn-ea"/>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6"/>
                  </a:ext>
                </a:extLst>
              </a:tr>
              <a:tr h="39497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5</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09:40-</a:t>
                      </a:r>
                      <a:r>
                        <a:rPr lang="en-US" sz="1200" b="0">
                          <a:solidFill>
                            <a:schemeClr val="tx1"/>
                          </a:solidFill>
                          <a:latin typeface="微软雅黑" panose="020B0503020204020204" pitchFamily="34" charset="-122"/>
                          <a:ea typeface="微软雅黑" panose="020B0503020204020204" pitchFamily="34" charset="-122"/>
                        </a:rPr>
                        <a:t>09:50</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rPr>
                        <a:t>互动表演</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rPr>
                        <a:t>快速聚集人气</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演绎带动气氛</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7"/>
                  </a:ext>
                </a:extLst>
              </a:tr>
              <a:tr h="39497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6</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09:50-10:30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40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互动体验</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现场</a:t>
                      </a: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科技互动体验、千兆网套餐优势</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进行产品销售</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8"/>
                  </a:ext>
                </a:extLst>
              </a:tr>
              <a:tr h="39433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7</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10:30-11:00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30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rPr>
                        <a:t>有奖问答</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rPr>
                        <a:t>舞台互动有奖问答</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科普移动</a:t>
                      </a: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升级优势，提升现场活跃度</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09"/>
                  </a:ext>
                </a:extLst>
              </a:tr>
              <a:tr h="393700">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8</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11:00-12:00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en-US" sz="1200" b="0">
                          <a:solidFill>
                            <a:schemeClr val="tx1"/>
                          </a:solidFill>
                          <a:latin typeface="微软雅黑" panose="020B0503020204020204" pitchFamily="34" charset="-122"/>
                          <a:ea typeface="微软雅黑" panose="020B0503020204020204" pitchFamily="34" charset="-122"/>
                        </a:rPr>
                        <a:t>60</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互动体验</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现场</a:t>
                      </a: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手机体验、</a:t>
                      </a:r>
                      <a:r>
                        <a:rPr lang="en-US" altLang="zh-CN"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1200" b="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千兆家庭融合套餐介绍</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a:txBody>
                    <a:bodyPr/>
                    <a:lstStyle/>
                    <a:p>
                      <a:pPr indent="0" algn="ctr">
                        <a:buNone/>
                      </a:pPr>
                      <a:r>
                        <a:rPr lang="zh-CN" sz="1200" b="0">
                          <a:solidFill>
                            <a:schemeClr val="tx1"/>
                          </a:solidFill>
                          <a:latin typeface="微软雅黑" panose="020B0503020204020204" pitchFamily="34" charset="-122"/>
                          <a:ea typeface="微软雅黑" panose="020B0503020204020204" pitchFamily="34" charset="-122"/>
                        </a:rPr>
                        <a:t>进行产品销售</a:t>
                      </a:r>
                      <a:endParaRPr lang="zh-CN"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10"/>
                  </a:ext>
                </a:extLst>
              </a:tr>
              <a:tr h="396875">
                <a:tc>
                  <a:txBody>
                    <a:bodyPr/>
                    <a:lstStyle/>
                    <a:p>
                      <a:pPr indent="0" algn="ctr">
                        <a:buNone/>
                      </a:pPr>
                      <a:r>
                        <a:rPr lang="en-US" sz="1200" b="0">
                          <a:solidFill>
                            <a:schemeClr val="tx1"/>
                          </a:solidFill>
                          <a:latin typeface="微软雅黑" panose="020B0503020204020204" pitchFamily="34" charset="-122"/>
                          <a:ea typeface="微软雅黑" panose="020B0503020204020204" pitchFamily="34" charset="-122"/>
                        </a:rPr>
                        <a:t>9</a:t>
                      </a:r>
                      <a:endParaRPr lang="en-US" altLang="en-US" sz="1200" b="0">
                        <a:solidFill>
                          <a:schemeClr val="tx1"/>
                        </a:solidFill>
                        <a:latin typeface="微软雅黑" panose="020B0503020204020204" pitchFamily="34" charset="-122"/>
                        <a:ea typeface="微软雅黑" panose="020B0503020204020204" pitchFamily="34" charset="-122"/>
                      </a:endParaRP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gridSpan="5">
                  <a:txBody>
                    <a:bodyPr/>
                    <a:lstStyle/>
                    <a:p>
                      <a:pPr indent="0" algn="ctr">
                        <a:buNone/>
                      </a:pPr>
                      <a:r>
                        <a:rPr lang="zh-CN" altLang="en-US" sz="1200" b="0" dirty="0">
                          <a:solidFill>
                            <a:schemeClr val="tx1"/>
                          </a:solidFill>
                          <a:latin typeface="微软雅黑" panose="020B0503020204020204" pitchFamily="34" charset="-122"/>
                          <a:ea typeface="微软雅黑" panose="020B0503020204020204" pitchFamily="34" charset="-122"/>
                        </a:rPr>
                        <a:t>上午半天活动结束，现场推进业务推荐、办理等活动。</a:t>
                      </a:r>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tc hMerge="1">
                  <a:txBody>
                    <a:bodyPr/>
                    <a:lstStyle/>
                    <a:p>
                      <a:endParaRPr lang="zh-CN"/>
                    </a:p>
                  </a:txBody>
                  <a:tcPr marL="12700" marR="12700" marT="12700" anchor="ctr">
                    <a:lnL w="12700">
                      <a:solidFill>
                        <a:schemeClr val="tx1">
                          <a:lumMod val="50000"/>
                          <a:lumOff val="50000"/>
                        </a:schemeClr>
                      </a:solidFill>
                      <a:prstDash val="solid"/>
                    </a:lnL>
                    <a:lnR w="12700">
                      <a:solidFill>
                        <a:schemeClr val="tx1">
                          <a:lumMod val="50000"/>
                          <a:lumOff val="50000"/>
                        </a:schemeClr>
                      </a:solidFill>
                      <a:prstDash val="solid"/>
                    </a:lnR>
                    <a:lnT w="12700">
                      <a:solidFill>
                        <a:schemeClr val="tx1">
                          <a:lumMod val="50000"/>
                          <a:lumOff val="50000"/>
                        </a:schemeClr>
                      </a:solidFill>
                      <a:prstDash val="solid"/>
                    </a:lnT>
                    <a:lnB w="12700">
                      <a:solidFill>
                        <a:schemeClr val="tx1">
                          <a:lumMod val="50000"/>
                          <a:lumOff val="50000"/>
                        </a:schemeClr>
                      </a:solidFill>
                      <a:prstDash val="solid"/>
                    </a:lnB>
                    <a:lnTlToBr>
                      <a:noFill/>
                    </a:lnTlToBr>
                    <a:lnBlToTr>
                      <a:noFill/>
                    </a:lnBlToTr>
                  </a:tcPr>
                </a:tc>
                <a:extLst>
                  <a:ext uri="{0D108BD9-81ED-4DB2-BD59-A6C34878D82A}">
                    <a16:rowId xmlns:a16="http://schemas.microsoft.com/office/drawing/2014/main" val="10011"/>
                  </a:ext>
                </a:extLst>
              </a:tr>
            </a:tbl>
          </a:graphicData>
        </a:graphic>
      </p:graphicFrame>
      <p:sp>
        <p:nvSpPr>
          <p:cNvPr id="35" name="矩形 34"/>
          <p:cNvSpPr/>
          <p:nvPr/>
        </p:nvSpPr>
        <p:spPr>
          <a:xfrm>
            <a:off x="1165225"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规划流程</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72</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2059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55700"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执行规划</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文本框 27"/>
          <p:cNvSpPr txBox="1"/>
          <p:nvPr/>
        </p:nvSpPr>
        <p:spPr>
          <a:xfrm>
            <a:off x="7549515" y="2458085"/>
            <a:ext cx="4301490" cy="2676525"/>
          </a:xfrm>
          <a:prstGeom prst="rect">
            <a:avLst/>
          </a:prstGeom>
          <a:noFill/>
        </p:spPr>
        <p:txBody>
          <a:bodyPr wrap="square" rtlCol="0">
            <a:spAutoFit/>
          </a:bodyPr>
          <a:lstStyle/>
          <a:p>
            <a:pPr>
              <a:lnSpc>
                <a:spcPct val="200000"/>
              </a:lnSpc>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狮舞民俗表演开场</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结合当地新年民俗习惯，邀请民俗团队进行开场表演，热热闹闹过大年！吸引当地居民眼球，迅速聚集现场人气，为</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千兆网升级宣传活动做铺垫。</a:t>
            </a:r>
          </a:p>
        </p:txBody>
      </p:sp>
      <p:pic>
        <p:nvPicPr>
          <p:cNvPr id="4" name="图片 3"/>
          <p:cNvPicPr>
            <a:picLocks noChangeAspect="1"/>
          </p:cNvPicPr>
          <p:nvPr/>
        </p:nvPicPr>
        <p:blipFill>
          <a:blip r:embed="rId2">
            <a:lum bright="6000"/>
          </a:blip>
          <a:srcRect t="15102"/>
          <a:stretch>
            <a:fillRect/>
          </a:stretch>
        </p:blipFill>
        <p:spPr>
          <a:xfrm>
            <a:off x="519430" y="1828165"/>
            <a:ext cx="6651625" cy="3936365"/>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73</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0154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55700"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执行规划</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文本框 27"/>
          <p:cNvSpPr txBox="1"/>
          <p:nvPr/>
        </p:nvSpPr>
        <p:spPr>
          <a:xfrm>
            <a:off x="7760970" y="2439035"/>
            <a:ext cx="4092575" cy="2676525"/>
          </a:xfrm>
          <a:prstGeom prst="rect">
            <a:avLst/>
          </a:prstGeom>
          <a:noFill/>
        </p:spPr>
        <p:txBody>
          <a:bodyPr wrap="square" rtlCol="0">
            <a:spAutoFit/>
          </a:bodyPr>
          <a:lstStyle/>
          <a:p>
            <a:pPr algn="l">
              <a:lnSpc>
                <a:spcPct val="200000"/>
              </a:lnSpc>
              <a:buClrTx/>
              <a:buSzTx/>
              <a:buFont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新春歌曲联唱演出</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针对推广区域的习俗和生活习惯，邀请当地歌手，现场演唱新春歌曲，唱响</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新年。吸引当地民众聚集在活动现场，歌手可以与市民互动，提升现场氛围。</a:t>
            </a:r>
          </a:p>
        </p:txBody>
      </p:sp>
      <p:pic>
        <p:nvPicPr>
          <p:cNvPr id="4" name="图片 3"/>
          <p:cNvPicPr>
            <a:picLocks noChangeAspect="1"/>
          </p:cNvPicPr>
          <p:nvPr/>
        </p:nvPicPr>
        <p:blipFill>
          <a:blip r:embed="rId2">
            <a:lum bright="6000"/>
          </a:blip>
          <a:stretch>
            <a:fillRect/>
          </a:stretch>
        </p:blipFill>
        <p:spPr>
          <a:xfrm>
            <a:off x="519430" y="1677670"/>
            <a:ext cx="6851015" cy="4199255"/>
          </a:xfrm>
          <a:prstGeom prst="rect">
            <a:avLst/>
          </a:prstGeom>
          <a:effectLst>
            <a:outerShdw blurRad="50800" dist="38100" dir="2700000" algn="tl" rotWithShape="0">
              <a:prstClr val="black">
                <a:alpha val="40000"/>
              </a:prstClr>
            </a:outerShdw>
          </a:effectLst>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74</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20154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1155700"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执行规划</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2" name="图片 1"/>
          <p:cNvPicPr>
            <a:picLocks noChangeAspect="1"/>
          </p:cNvPicPr>
          <p:nvPr/>
        </p:nvPicPr>
        <p:blipFill>
          <a:blip r:embed="rId2">
            <a:lum bright="-6000" contrast="6000"/>
          </a:blip>
          <a:stretch>
            <a:fillRect/>
          </a:stretch>
        </p:blipFill>
        <p:spPr>
          <a:xfrm>
            <a:off x="519430" y="1581150"/>
            <a:ext cx="6537325" cy="4392295"/>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3" name="文本框 2"/>
          <p:cNvSpPr txBox="1"/>
          <p:nvPr/>
        </p:nvSpPr>
        <p:spPr>
          <a:xfrm>
            <a:off x="7538085" y="2527300"/>
            <a:ext cx="4264025" cy="2676525"/>
          </a:xfrm>
          <a:prstGeom prst="rect">
            <a:avLst/>
          </a:prstGeom>
          <a:noFill/>
        </p:spPr>
        <p:txBody>
          <a:bodyPr wrap="square" rtlCol="0">
            <a:spAutoFit/>
          </a:bodyPr>
          <a:lstStyle/>
          <a:p>
            <a:pPr>
              <a:lnSpc>
                <a:spcPct val="100000"/>
              </a:lnSpc>
            </a:pP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知识 舞台互动问答</a:t>
            </a:r>
          </a:p>
          <a:p>
            <a:pPr>
              <a:lnSpc>
                <a:spcPct val="100000"/>
              </a:lnSpc>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加深村镇居民对移动</a:t>
            </a: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了解</a:t>
            </a:r>
          </a:p>
          <a:p>
            <a:pPr>
              <a:lnSpc>
                <a:spcPct val="200000"/>
              </a:lnSpc>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主持人前期开场时介绍移动</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相关内容，在互动环节可重复提问，加深居民对于移动</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的了解，利用奖品提升现场居民的积极性，为移动抢占乡村</a:t>
            </a:r>
            <a:r>
              <a:rPr lang="en-US" altLang="zh-CN"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5G</a:t>
            </a: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千兆网市场做好舆论铺垫。</a:t>
            </a: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75</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defTabSz="914400" fontAlgn="base">
              <a:spcBef>
                <a:spcPct val="0"/>
              </a:spcBef>
              <a:spcAft>
                <a:spcPct val="0"/>
              </a:spcAft>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执行规划</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矩形 9"/>
          <p:cNvSpPr/>
          <p:nvPr/>
        </p:nvSpPr>
        <p:spPr>
          <a:xfrm>
            <a:off x="0" y="2201545"/>
            <a:ext cx="12190095" cy="3151505"/>
          </a:xfrm>
          <a:prstGeom prst="rect">
            <a:avLst/>
          </a:prstGeom>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9114155" y="2769235"/>
            <a:ext cx="2846705" cy="1691640"/>
          </a:xfrm>
          <a:prstGeom prst="rect">
            <a:avLst/>
          </a:prstGeom>
          <a:noFill/>
        </p:spPr>
        <p:txBody>
          <a:bodyPr wrap="square" rtlCol="0">
            <a:spAutoFit/>
          </a:bodyPr>
          <a:lstStyle/>
          <a:p>
            <a:pPr>
              <a:lnSpc>
                <a:spcPct val="200000"/>
              </a:lnSpc>
              <a:buClrTx/>
              <a:buSzTx/>
              <a:buFont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互动有礼 聚集人气</a:t>
            </a:r>
          </a:p>
          <a:p>
            <a:pPr>
              <a:lnSpc>
                <a:spcPct val="200000"/>
              </a:lnSpc>
              <a:buClrTx/>
              <a:buSzTx/>
              <a:buFontTx/>
            </a:pPr>
            <a:r>
              <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准备实用的年货奖励给现场参与互动的市民，提升现场人气。</a:t>
            </a:r>
          </a:p>
        </p:txBody>
      </p:sp>
      <p:pic>
        <p:nvPicPr>
          <p:cNvPr id="100" name="图片 99"/>
          <p:cNvPicPr/>
          <p:nvPr/>
        </p:nvPicPr>
        <p:blipFill>
          <a:blip r:embed="rId2" r:link="rId3"/>
          <a:stretch>
            <a:fillRect/>
          </a:stretch>
        </p:blipFill>
        <p:spPr>
          <a:xfrm>
            <a:off x="180975" y="1997075"/>
            <a:ext cx="3559810" cy="3559810"/>
          </a:xfrm>
          <a:prstGeom prst="rect">
            <a:avLst/>
          </a:prstGeom>
          <a:noFill/>
          <a:ln w="28575" cmpd="sng">
            <a:solidFill>
              <a:schemeClr val="bg1">
                <a:lumMod val="85000"/>
              </a:schemeClr>
            </a:solidFill>
            <a:prstDash val="solid"/>
          </a:ln>
        </p:spPr>
      </p:pic>
      <p:pic>
        <p:nvPicPr>
          <p:cNvPr id="2" name="图片 1"/>
          <p:cNvPicPr>
            <a:picLocks noChangeAspect="1"/>
          </p:cNvPicPr>
          <p:nvPr/>
        </p:nvPicPr>
        <p:blipFill>
          <a:blip r:embed="rId4"/>
          <a:srcRect l="2487" r="10867"/>
          <a:stretch>
            <a:fillRect/>
          </a:stretch>
        </p:blipFill>
        <p:spPr>
          <a:xfrm>
            <a:off x="3817620" y="1997075"/>
            <a:ext cx="4556760" cy="3559810"/>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76</a:t>
            </a:fld>
            <a:endParaRPr lang="zh-CN" altLang="en-US" sz="1000" dirty="0">
              <a:solidFill>
                <a:schemeClr val="bg1">
                  <a:lumMod val="75000"/>
                </a:schemeClr>
              </a:solidFill>
            </a:endParaRPr>
          </a:p>
        </p:txBody>
      </p:sp>
      <p:pic>
        <p:nvPicPr>
          <p:cNvPr id="9" name="图片 8"/>
          <p:cNvPicPr>
            <a:picLocks noChangeAspect="1"/>
          </p:cNvPicPr>
          <p:nvPr/>
        </p:nvPicPr>
        <p:blipFill>
          <a:blip r:embed="rId5"/>
          <a:stretch>
            <a:fillRect/>
          </a:stretch>
        </p:blipFill>
        <p:spPr>
          <a:xfrm>
            <a:off x="9645015" y="278130"/>
            <a:ext cx="2214880" cy="541020"/>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401320" y="1968500"/>
            <a:ext cx="5055870" cy="2738120"/>
            <a:chOff x="4315" y="3474"/>
            <a:chExt cx="7962" cy="4312"/>
          </a:xfrm>
        </p:grpSpPr>
        <p:sp>
          <p:nvSpPr>
            <p:cNvPr id="12" name="Textfeld 29"/>
            <p:cNvSpPr txBox="1"/>
            <p:nvPr/>
          </p:nvSpPr>
          <p:spPr>
            <a:xfrm>
              <a:off x="4315" y="3474"/>
              <a:ext cx="2877" cy="4312"/>
            </a:xfrm>
            <a:prstGeom prst="rect">
              <a:avLst/>
            </a:prstGeom>
            <a:noFill/>
          </p:spPr>
          <p:txBody>
            <a:bodyPr wrap="square" rtlCol="0">
              <a:spAutoFit/>
            </a:bodyPr>
            <a:lstStyle/>
            <a:p>
              <a:pPr algn="ctr" defTabSz="228600"/>
              <a:r>
                <a:rPr lang="en-US" sz="17200" b="1" i="1" dirty="0">
                  <a:solidFill>
                    <a:schemeClr val="accent1"/>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D</a:t>
              </a:r>
            </a:p>
          </p:txBody>
        </p:sp>
        <p:sp>
          <p:nvSpPr>
            <p:cNvPr id="10" name="Textfeld 29"/>
            <p:cNvSpPr txBox="1"/>
            <p:nvPr/>
          </p:nvSpPr>
          <p:spPr>
            <a:xfrm>
              <a:off x="7833" y="4140"/>
              <a:ext cx="4444" cy="1210"/>
            </a:xfrm>
            <a:prstGeom prst="rect">
              <a:avLst/>
            </a:prstGeom>
            <a:noFill/>
          </p:spPr>
          <p:txBody>
            <a:bodyPr wrap="square" rtlCol="0">
              <a:spAutoFit/>
            </a:bodyPr>
            <a:lstStyle/>
            <a:p>
              <a:pPr algn="dist" defTabSz="228600">
                <a:buClrTx/>
                <a:buSzTx/>
                <a:buFontTx/>
              </a:pPr>
              <a:r>
                <a:rPr lang="zh-CN" altLang="en-US" sz="4400" dirty="0">
                  <a:solidFill>
                    <a:schemeClr val="accent1"/>
                  </a:solidFill>
                  <a:latin typeface="微软雅黑" panose="020B0503020204020204" pitchFamily="34" charset="-122"/>
                  <a:ea typeface="微软雅黑" panose="020B0503020204020204" pitchFamily="34" charset="-122"/>
                  <a:sym typeface="+mn-ea"/>
                </a:rPr>
                <a:t>渠道投放</a:t>
              </a:r>
            </a:p>
          </p:txBody>
        </p:sp>
      </p:grpSp>
      <p:sp>
        <p:nvSpPr>
          <p:cNvPr id="2" name="Textfeld 10"/>
          <p:cNvSpPr txBox="1"/>
          <p:nvPr/>
        </p:nvSpPr>
        <p:spPr>
          <a:xfrm>
            <a:off x="2559050" y="3261995"/>
            <a:ext cx="3630295" cy="1129665"/>
          </a:xfrm>
          <a:prstGeom prst="rect">
            <a:avLst/>
          </a:prstGeom>
          <a:noFill/>
        </p:spPr>
        <p:txBody>
          <a:bodyPr wrap="square" rtlCol="0">
            <a:spAutoFit/>
          </a:bodyPr>
          <a:lstStyle/>
          <a:p>
            <a:pPr lvl="0" algn="l" defTabSz="228600">
              <a:lnSpc>
                <a:spcPct val="150000"/>
              </a:lnSpc>
              <a:buClrTx/>
              <a:buSzTx/>
              <a:buFontTx/>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推广区域：四川区域</a:t>
            </a:r>
          </a:p>
          <a:p>
            <a:pPr lvl="0" algn="l" defTabSz="228600">
              <a:lnSpc>
                <a:spcPct val="150000"/>
              </a:lnSpc>
              <a:buClrTx/>
              <a:buSzTx/>
              <a:buFontTx/>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推广形式：线下投放推广</a:t>
            </a:r>
          </a:p>
          <a:p>
            <a:pPr lvl="0" algn="l" defTabSz="228600">
              <a:lnSpc>
                <a:spcPct val="150000"/>
              </a:lnSpc>
              <a:buClrTx/>
              <a:buSzTx/>
              <a:buFontTx/>
            </a:pP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推广时间：202</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年12月-202</a:t>
            </a:r>
            <a:r>
              <a:rPr lang="en-US" altLang="zh-CN"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5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rPr>
              <a:t>年2月</a:t>
            </a:r>
          </a:p>
        </p:txBody>
      </p:sp>
      <p:sp>
        <p:nvSpPr>
          <p:cNvPr id="3" name="同心圆 2"/>
          <p:cNvSpPr/>
          <p:nvPr/>
        </p:nvSpPr>
        <p:spPr>
          <a:xfrm>
            <a:off x="4572563" y="-649770"/>
            <a:ext cx="18784220" cy="18784220"/>
          </a:xfrm>
          <a:prstGeom prst="donut">
            <a:avLst>
              <a:gd name="adj" fmla="val 17949"/>
            </a:avLst>
          </a:prstGeom>
          <a:solidFill>
            <a:srgbClr val="4472C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cs typeface="+mn-ea"/>
              <a:sym typeface="+mn-lt"/>
            </a:endParaRPr>
          </a:p>
        </p:txBody>
      </p: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77</a:t>
            </a:fld>
            <a:endParaRPr lang="zh-CN" altLang="en-US" sz="1000" dirty="0">
              <a:solidFill>
                <a:schemeClr val="bg1">
                  <a:lumMod val="75000"/>
                </a:schemeClr>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候车亭点位地图新20130321（标注商圈）"/>
          <p:cNvPicPr>
            <a:picLocks noChangeAspect="1"/>
          </p:cNvPicPr>
          <p:nvPr/>
        </p:nvPicPr>
        <p:blipFill>
          <a:blip r:embed="rId3"/>
          <a:stretch>
            <a:fillRect/>
          </a:stretch>
        </p:blipFill>
        <p:spPr>
          <a:xfrm>
            <a:off x="-208915" y="1701800"/>
            <a:ext cx="6408420" cy="4333240"/>
          </a:xfrm>
          <a:prstGeom prst="rect">
            <a:avLst/>
          </a:prstGeom>
          <a:noFill/>
          <a:ln w="9525">
            <a:noFill/>
          </a:ln>
        </p:spPr>
      </p:pic>
      <p:graphicFrame>
        <p:nvGraphicFramePr>
          <p:cNvPr id="7" name="表格 6"/>
          <p:cNvGraphicFramePr/>
          <p:nvPr>
            <p:custDataLst>
              <p:tags r:id="rId1"/>
            </p:custDataLst>
          </p:nvPr>
        </p:nvGraphicFramePr>
        <p:xfrm>
          <a:off x="5507990" y="2298700"/>
          <a:ext cx="6292850" cy="3138805"/>
        </p:xfrm>
        <a:graphic>
          <a:graphicData uri="http://schemas.openxmlformats.org/drawingml/2006/table">
            <a:tbl>
              <a:tblPr firstRow="1" bandRow="1">
                <a:tableStyleId>{5C22544A-7EE6-4342-B048-85BDC9FD1C3A}</a:tableStyleId>
              </a:tblPr>
              <a:tblGrid>
                <a:gridCol w="535940">
                  <a:extLst>
                    <a:ext uri="{9D8B030D-6E8A-4147-A177-3AD203B41FA5}">
                      <a16:colId xmlns:a16="http://schemas.microsoft.com/office/drawing/2014/main" val="20000"/>
                    </a:ext>
                  </a:extLst>
                </a:gridCol>
                <a:gridCol w="505460">
                  <a:extLst>
                    <a:ext uri="{9D8B030D-6E8A-4147-A177-3AD203B41FA5}">
                      <a16:colId xmlns:a16="http://schemas.microsoft.com/office/drawing/2014/main" val="20001"/>
                    </a:ext>
                  </a:extLst>
                </a:gridCol>
                <a:gridCol w="744855">
                  <a:extLst>
                    <a:ext uri="{9D8B030D-6E8A-4147-A177-3AD203B41FA5}">
                      <a16:colId xmlns:a16="http://schemas.microsoft.com/office/drawing/2014/main" val="20002"/>
                    </a:ext>
                  </a:extLst>
                </a:gridCol>
                <a:gridCol w="810895">
                  <a:extLst>
                    <a:ext uri="{9D8B030D-6E8A-4147-A177-3AD203B41FA5}">
                      <a16:colId xmlns:a16="http://schemas.microsoft.com/office/drawing/2014/main" val="20003"/>
                    </a:ext>
                  </a:extLst>
                </a:gridCol>
                <a:gridCol w="615315">
                  <a:extLst>
                    <a:ext uri="{9D8B030D-6E8A-4147-A177-3AD203B41FA5}">
                      <a16:colId xmlns:a16="http://schemas.microsoft.com/office/drawing/2014/main" val="20004"/>
                    </a:ext>
                  </a:extLst>
                </a:gridCol>
                <a:gridCol w="569595">
                  <a:extLst>
                    <a:ext uri="{9D8B030D-6E8A-4147-A177-3AD203B41FA5}">
                      <a16:colId xmlns:a16="http://schemas.microsoft.com/office/drawing/2014/main" val="20005"/>
                    </a:ext>
                  </a:extLst>
                </a:gridCol>
                <a:gridCol w="2510790">
                  <a:extLst>
                    <a:ext uri="{9D8B030D-6E8A-4147-A177-3AD203B41FA5}">
                      <a16:colId xmlns:a16="http://schemas.microsoft.com/office/drawing/2014/main" val="20006"/>
                    </a:ext>
                  </a:extLst>
                </a:gridCol>
              </a:tblGrid>
              <a:tr h="739140">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rPr>
                        <a:t>方位</a:t>
                      </a:r>
                      <a:endParaRPr lang="zh-CN" altLang="en-US" sz="1200" b="1">
                        <a:solidFill>
                          <a:schemeClr val="bg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rPr>
                        <a:t>数量</a:t>
                      </a:r>
                      <a:endParaRPr lang="zh-CN" altLang="en-US" sz="1200" b="1">
                        <a:solidFill>
                          <a:schemeClr val="bg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rPr>
                        <a:t>一环内</a:t>
                      </a:r>
                      <a:endParaRPr lang="zh-CN" altLang="en-US" sz="1200" b="1">
                        <a:solidFill>
                          <a:schemeClr val="bg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一环—二环（包括二环）</a:t>
                      </a:r>
                      <a:endPar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二环-三环</a:t>
                      </a:r>
                      <a:endParaRPr lang="zh-CN" altLang="en-US" sz="1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rPr>
                        <a:t>三环外</a:t>
                      </a:r>
                      <a:endParaRPr lang="zh-CN" altLang="en-US" sz="1200" b="1">
                        <a:solidFill>
                          <a:schemeClr val="bg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tc>
                  <a:txBody>
                    <a:bodyPr/>
                    <a:lstStyle/>
                    <a:p>
                      <a:pPr indent="0" algn="ctr">
                        <a:buNone/>
                      </a:pPr>
                      <a:r>
                        <a:rPr lang="zh-CN" sz="1200" b="1">
                          <a:solidFill>
                            <a:schemeClr val="bg1"/>
                          </a:solidFill>
                          <a:latin typeface="微软雅黑" panose="020B0503020204020204" pitchFamily="34" charset="-122"/>
                          <a:ea typeface="微软雅黑" panose="020B0503020204020204" pitchFamily="34" charset="-122"/>
                        </a:rPr>
                        <a:t>商圈</a:t>
                      </a:r>
                      <a:endParaRPr lang="zh-CN" altLang="en-US" sz="1200" b="1">
                        <a:solidFill>
                          <a:schemeClr val="bg1"/>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4E80CE"/>
                    </a:solidFill>
                  </a:tcPr>
                </a:tc>
                <a:extLst>
                  <a:ext uri="{0D108BD9-81ED-4DB2-BD59-A6C34878D82A}">
                    <a16:rowId xmlns:a16="http://schemas.microsoft.com/office/drawing/2014/main" val="10000"/>
                  </a:ext>
                </a:extLst>
              </a:tr>
              <a:tr h="523240">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东门</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296</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64</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202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万达商圈万象城商圈建设路商圈川师商圈</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1970">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南门</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269</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65</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114</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50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39</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城南CBD航空路商圈新会展商圈科华北路王府井商圈玉林商圈紫荆商圈</a:t>
                      </a:r>
                      <a:endParaRPr lang="zh-CN" altLang="en-US" sz="9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23875">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西门</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401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57</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129</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161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46</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金沙商圈光华村商圈红牌楼商圈簇桥商圈八宝街商圈</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2605">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北门</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167</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78</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41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35</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北门车站商圈荷花池商圈九里堤商圈交大路商圈</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7975">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市中心</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78</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72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6</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dirty="0">
                          <a:solidFill>
                            <a:srgbClr val="000000"/>
                          </a:solidFill>
                          <a:latin typeface="微软雅黑" panose="020B0503020204020204" pitchFamily="34" charset="-122"/>
                          <a:ea typeface="微软雅黑" panose="020B0503020204020204" pitchFamily="34" charset="-122"/>
                        </a:rPr>
                        <a:t>春熙路商圈新光华街商圈总府路商圈</a:t>
                      </a:r>
                      <a:endParaRPr lang="zh-CN" altLang="en-US" sz="9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35" name="矩形 34"/>
          <p:cNvSpPr/>
          <p:nvPr/>
        </p:nvSpPr>
        <p:spPr>
          <a:xfrm>
            <a:off x="1155700" y="314960"/>
            <a:ext cx="3679190" cy="460375"/>
          </a:xfrm>
          <a:prstGeom prst="rect">
            <a:avLst/>
          </a:prstGeom>
        </p:spPr>
        <p:txBody>
          <a:bodyPr wrap="square">
            <a:spAutoFit/>
          </a:bodyPr>
          <a:lstStyle/>
          <a:p>
            <a:pPr lvl="0" algn="l">
              <a:spcBef>
                <a:spcPts val="0"/>
              </a:spcBef>
              <a:spcAft>
                <a:spcPts val="0"/>
              </a:spcAft>
              <a:buClrTx/>
              <a:buSzTx/>
              <a:buFontTx/>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重点商圈渠道汇总</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 name="文本框 3"/>
          <p:cNvSpPr txBox="1"/>
          <p:nvPr/>
        </p:nvSpPr>
        <p:spPr>
          <a:xfrm>
            <a:off x="5507990" y="1701800"/>
            <a:ext cx="1402080" cy="337185"/>
          </a:xfrm>
          <a:prstGeom prst="rect">
            <a:avLst/>
          </a:prstGeom>
          <a:noFill/>
        </p:spPr>
        <p:txBody>
          <a:bodyPr wrap="none" rtlCol="0" anchor="t">
            <a:spAutoFit/>
          </a:bodyPr>
          <a:lstStyle/>
          <a:p>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整体资源概述</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78</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大型商圈LED屏1"/>
          <p:cNvPicPr>
            <a:picLocks noChangeAspect="1"/>
          </p:cNvPicPr>
          <p:nvPr/>
        </p:nvPicPr>
        <p:blipFill>
          <a:blip r:embed="rId2"/>
          <a:stretch>
            <a:fillRect/>
          </a:stretch>
        </p:blipFill>
        <p:spPr>
          <a:xfrm>
            <a:off x="462280" y="2978785"/>
            <a:ext cx="5203825" cy="3468370"/>
          </a:xfrm>
          <a:prstGeom prst="rect">
            <a:avLst/>
          </a:prstGeom>
        </p:spPr>
      </p:pic>
      <p:pic>
        <p:nvPicPr>
          <p:cNvPr id="6" name="图片 5" descr="大型商圈LED屏2"/>
          <p:cNvPicPr>
            <a:picLocks noChangeAspect="1"/>
          </p:cNvPicPr>
          <p:nvPr/>
        </p:nvPicPr>
        <p:blipFill>
          <a:blip r:embed="rId3"/>
          <a:stretch>
            <a:fillRect/>
          </a:stretch>
        </p:blipFill>
        <p:spPr>
          <a:xfrm>
            <a:off x="6249670" y="2981325"/>
            <a:ext cx="5359400" cy="3465830"/>
          </a:xfrm>
          <a:prstGeom prst="rect">
            <a:avLst/>
          </a:prstGeom>
        </p:spPr>
      </p:pic>
      <p:sp>
        <p:nvSpPr>
          <p:cNvPr id="35" name="矩形 34"/>
          <p:cNvSpPr/>
          <p:nvPr/>
        </p:nvSpPr>
        <p:spPr>
          <a:xfrm>
            <a:off x="1165225"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渠道投放-商圈</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 name="文本框 7"/>
          <p:cNvSpPr txBox="1"/>
          <p:nvPr/>
        </p:nvSpPr>
        <p:spPr>
          <a:xfrm>
            <a:off x="330835" y="1014095"/>
            <a:ext cx="11530965" cy="1568450"/>
          </a:xfrm>
          <a:prstGeom prst="rect">
            <a:avLst/>
          </a:prstGeom>
          <a:noFill/>
        </p:spPr>
        <p:txBody>
          <a:bodyPr wrap="square" rtlCol="0">
            <a:spAutoFit/>
          </a:bodyPr>
          <a:lstStyle/>
          <a:p>
            <a:pPr marL="285750" indent="-285750">
              <a:lnSpc>
                <a:spcPct val="150000"/>
              </a:lnSpc>
              <a:buFont typeface="Wingdings" panose="05000000000000000000" charset="0"/>
              <a:buChar char="n"/>
            </a:pPr>
            <a:r>
              <a:rPr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交通枢纽：</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人流曝光量高的商圈</a:t>
            </a:r>
            <a:r>
              <a:rPr lang="en-US" altLang="zh-CN"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LED</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屏</a:t>
            </a:r>
            <a:endParaRPr kumimoji="0" lang="en-US" altLang="zh-CN" sz="1600" i="0" u="none" strike="noStrike" kern="1200" cap="none" spc="0" normalizeH="0" baseline="0" noProof="0" dirty="0">
              <a:ln>
                <a:noFill/>
              </a:ln>
              <a:solidFill>
                <a:srgbClr val="008AD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n"/>
            </a:pPr>
            <a:r>
              <a:rPr lang="zh-CN" altLang="en-US" sz="1600" b="1"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投放时间：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12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月</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n"/>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投放策略：</a:t>
            </a:r>
            <a:r>
              <a:rPr lang="zh-CN" altLang="en-US" sz="1600" dirty="0">
                <a:solidFill>
                  <a:srgbClr val="000000"/>
                </a:solidFill>
                <a:latin typeface="微软雅黑" panose="020B0503020204020204" pitchFamily="34" charset="-122"/>
                <a:ea typeface="微软雅黑" panose="020B0503020204020204" pitchFamily="34" charset="-122"/>
                <a:sym typeface="+mn-ea"/>
              </a:rPr>
              <a:t>双楠大道网球中心路口与成雅高速市区高架与天府一街交汇处的户外广告位，均位于成都市车流量巨大的交通要塞，所建媒体视觉效果突出，受众面广，直面效果显著。能很好的达到企业形象和产品的宣传</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79</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渠道投放-交通枢纽</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文本框 4"/>
          <p:cNvSpPr txBox="1"/>
          <p:nvPr/>
        </p:nvSpPr>
        <p:spPr>
          <a:xfrm>
            <a:off x="330835" y="1024255"/>
            <a:ext cx="11530965" cy="1938020"/>
          </a:xfrm>
          <a:prstGeom prst="rect">
            <a:avLst/>
          </a:prstGeom>
          <a:noFill/>
        </p:spPr>
        <p:txBody>
          <a:bodyPr wrap="square" rtlCol="0">
            <a:spAutoFit/>
          </a:bodyPr>
          <a:lstStyle/>
          <a:p>
            <a:pPr marL="285750" indent="-285750">
              <a:lnSpc>
                <a:spcPct val="150000"/>
              </a:lnSpc>
              <a:buFont typeface="Wingdings" panose="05000000000000000000" charset="0"/>
              <a:buChar char="n"/>
            </a:pPr>
            <a:r>
              <a:rPr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交通枢纽：</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三大类车站，千万人流曝光量</a:t>
            </a:r>
            <a:endParaRPr kumimoji="0" lang="en-US" altLang="zh-CN" sz="1600" i="0" u="none" strike="noStrike" kern="1200" cap="none" spc="0" normalizeH="0" baseline="0" noProof="0" dirty="0">
              <a:ln>
                <a:noFill/>
              </a:ln>
              <a:solidFill>
                <a:srgbClr val="008AD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n"/>
            </a:pPr>
            <a:r>
              <a:rPr lang="zh-CN" altLang="en-US" sz="1600" b="1"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投放时间：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2021</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12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月</a:t>
            </a:r>
            <a:endParaRPr lang="zh-CN" altLang="en-US" sz="1600" b="1"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charset="0"/>
              <a:buChar char="n"/>
            </a:pPr>
            <a:r>
              <a:rPr lang="zh-CN" altLang="en-US" sz="1600" b="1" dirty="0">
                <a:latin typeface="微软雅黑" panose="020B0503020204020204" pitchFamily="34" charset="-122"/>
                <a:ea typeface="微软雅黑" panose="020B0503020204020204" pitchFamily="34" charset="-122"/>
                <a:cs typeface="微软雅黑" panose="020B0503020204020204" pitchFamily="34" charset="-122"/>
              </a:rPr>
              <a:t>投放策略：</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mn-ea"/>
              </a:rPr>
              <a:t>四川是我国六大外出就业省之一,每年都会面临较大规模的返乡潮</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每年春运都有大量的人员在高铁站、汽车站、机场进行乘车返乡，在短时间内聚集了大量的人流，且为了防止错过乘坐时间，大多数人提前到达车站进行等候，这给品牌宣传提供了保障，因此在双节期间投放此类媒体，能极大的提高品牌影响力。</a:t>
            </a:r>
          </a:p>
        </p:txBody>
      </p:sp>
      <p:sp>
        <p:nvSpPr>
          <p:cNvPr id="42" name="文本框 41"/>
          <p:cNvSpPr txBox="1"/>
          <p:nvPr/>
        </p:nvSpPr>
        <p:spPr>
          <a:xfrm>
            <a:off x="7930515" y="6401435"/>
            <a:ext cx="2181860" cy="306705"/>
          </a:xfrm>
          <a:prstGeom prst="rect">
            <a:avLst/>
          </a:prstGeom>
          <a:noFill/>
        </p:spPr>
        <p:txBody>
          <a:bodyPr vert="horz" wrap="square" rtlCol="0">
            <a:spAutoFit/>
          </a:bodyPr>
          <a:lstStyle/>
          <a:p>
            <a:pPr lvl="0" algn="ctr">
              <a:buClrTx/>
              <a:buSzTx/>
              <a:buFontTx/>
            </a:pPr>
            <a:r>
              <a:rPr lang="zh-CN" altLang="en-US" sz="1200" dirty="0">
                <a:latin typeface="微软雅黑" panose="020B0503020204020204" pitchFamily="34" charset="-122"/>
                <a:ea typeface="微软雅黑" panose="020B0503020204020204" pitchFamily="34" charset="-122"/>
                <a:sym typeface="+mn-ea"/>
              </a:rPr>
              <a:t>机场LED大屏</a:t>
            </a:r>
          </a:p>
        </p:txBody>
      </p:sp>
      <p:sp>
        <p:nvSpPr>
          <p:cNvPr id="6" name="文本框 5"/>
          <p:cNvSpPr txBox="1"/>
          <p:nvPr/>
        </p:nvSpPr>
        <p:spPr>
          <a:xfrm>
            <a:off x="2147570" y="6401435"/>
            <a:ext cx="2249170" cy="275590"/>
          </a:xfrm>
          <a:prstGeom prst="rect">
            <a:avLst/>
          </a:prstGeom>
          <a:noFill/>
        </p:spPr>
        <p:txBody>
          <a:bodyPr vert="horz" wrap="square" rtlCol="0">
            <a:spAutoFit/>
          </a:bodyPr>
          <a:lstStyle/>
          <a:p>
            <a:pPr algn="ctr"/>
            <a:r>
              <a:rPr lang="zh-CN" altLang="en-US" sz="1200" dirty="0">
                <a:latin typeface="微软雅黑" panose="020B0503020204020204" pitchFamily="34" charset="-122"/>
                <a:ea typeface="微软雅黑" panose="020B0503020204020204" pitchFamily="34" charset="-122"/>
              </a:rPr>
              <a:t>机场候车厅立屏</a:t>
            </a:r>
          </a:p>
        </p:txBody>
      </p:sp>
      <p:pic>
        <p:nvPicPr>
          <p:cNvPr id="7" name="图片 6" descr="机场候车厅的立屏"/>
          <p:cNvPicPr>
            <a:picLocks noChangeAspect="1"/>
          </p:cNvPicPr>
          <p:nvPr/>
        </p:nvPicPr>
        <p:blipFill>
          <a:blip r:embed="rId3"/>
          <a:srcRect l="8820"/>
          <a:stretch>
            <a:fillRect/>
          </a:stretch>
        </p:blipFill>
        <p:spPr>
          <a:xfrm>
            <a:off x="549275" y="3096895"/>
            <a:ext cx="5445760" cy="3175635"/>
          </a:xfrm>
          <a:prstGeom prst="rect">
            <a:avLst/>
          </a:prstGeom>
        </p:spPr>
      </p:pic>
      <p:pic>
        <p:nvPicPr>
          <p:cNvPr id="8" name="图片 7" descr="机场LED大屏"/>
          <p:cNvPicPr>
            <a:picLocks noChangeAspect="1"/>
          </p:cNvPicPr>
          <p:nvPr/>
        </p:nvPicPr>
        <p:blipFill>
          <a:blip r:embed="rId4"/>
          <a:stretch>
            <a:fillRect/>
          </a:stretch>
        </p:blipFill>
        <p:spPr>
          <a:xfrm>
            <a:off x="6637655" y="3096895"/>
            <a:ext cx="4767580" cy="3176905"/>
          </a:xfrm>
          <a:prstGeom prst="rect">
            <a:avLst/>
          </a:prstGeom>
        </p:spPr>
      </p:pic>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80</a:t>
            </a:fld>
            <a:endParaRPr lang="zh-CN" altLang="en-US" sz="1000" dirty="0">
              <a:solidFill>
                <a:schemeClr val="bg1">
                  <a:lumMod val="75000"/>
                </a:schemeClr>
              </a:solidFill>
            </a:endParaRPr>
          </a:p>
        </p:txBody>
      </p:sp>
      <p:pic>
        <p:nvPicPr>
          <p:cNvPr id="9" name="图片 8"/>
          <p:cNvPicPr>
            <a:picLocks noChangeAspect="1"/>
          </p:cNvPicPr>
          <p:nvPr/>
        </p:nvPicPr>
        <p:blipFill>
          <a:blip r:embed="rId5"/>
          <a:stretch>
            <a:fillRect/>
          </a:stretch>
        </p:blipFill>
        <p:spPr>
          <a:xfrm>
            <a:off x="9645015" y="278130"/>
            <a:ext cx="2214880" cy="54102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高铁站立屏"/>
          <p:cNvPicPr>
            <a:picLocks noChangeAspect="1"/>
          </p:cNvPicPr>
          <p:nvPr/>
        </p:nvPicPr>
        <p:blipFill>
          <a:blip r:embed="rId2"/>
          <a:stretch>
            <a:fillRect/>
          </a:stretch>
        </p:blipFill>
        <p:spPr>
          <a:xfrm>
            <a:off x="1097915" y="927735"/>
            <a:ext cx="4217670" cy="2524125"/>
          </a:xfrm>
          <a:prstGeom prst="rect">
            <a:avLst/>
          </a:prstGeom>
        </p:spPr>
      </p:pic>
      <p:pic>
        <p:nvPicPr>
          <p:cNvPr id="10" name="图片 9" descr="机场候车厅的立屏2"/>
          <p:cNvPicPr>
            <a:picLocks noChangeAspect="1"/>
          </p:cNvPicPr>
          <p:nvPr/>
        </p:nvPicPr>
        <p:blipFill>
          <a:blip r:embed="rId3"/>
          <a:stretch>
            <a:fillRect/>
          </a:stretch>
        </p:blipFill>
        <p:spPr>
          <a:xfrm>
            <a:off x="6772910" y="927735"/>
            <a:ext cx="4232275" cy="2524125"/>
          </a:xfrm>
          <a:prstGeom prst="rect">
            <a:avLst/>
          </a:prstGeom>
        </p:spPr>
      </p:pic>
      <p:pic>
        <p:nvPicPr>
          <p:cNvPr id="12" name="图片 11" descr="汽车站大牌"/>
          <p:cNvPicPr>
            <a:picLocks noChangeAspect="1"/>
          </p:cNvPicPr>
          <p:nvPr/>
        </p:nvPicPr>
        <p:blipFill>
          <a:blip r:embed="rId4"/>
          <a:stretch>
            <a:fillRect/>
          </a:stretch>
        </p:blipFill>
        <p:spPr>
          <a:xfrm>
            <a:off x="1097598" y="3766820"/>
            <a:ext cx="4218305" cy="2693670"/>
          </a:xfrm>
          <a:prstGeom prst="rect">
            <a:avLst/>
          </a:prstGeom>
        </p:spPr>
      </p:pic>
      <p:sp>
        <p:nvSpPr>
          <p:cNvPr id="4" name="文本框 3"/>
          <p:cNvSpPr txBox="1"/>
          <p:nvPr/>
        </p:nvSpPr>
        <p:spPr>
          <a:xfrm>
            <a:off x="2434590" y="6464935"/>
            <a:ext cx="1544320" cy="306705"/>
          </a:xfrm>
          <a:prstGeom prst="rect">
            <a:avLst/>
          </a:prstGeom>
          <a:noFill/>
        </p:spPr>
        <p:txBody>
          <a:bodyPr vert="horz" wrap="square" rtlCol="0">
            <a:spAutoFit/>
          </a:bodyPr>
          <a:lstStyle/>
          <a:p>
            <a:pPr lvl="0" algn="ctr">
              <a:buClrTx/>
              <a:buSzTx/>
              <a:buFontTx/>
            </a:pPr>
            <a:r>
              <a:rPr lang="zh-CN" altLang="en-US" sz="1200" dirty="0">
                <a:latin typeface="微软雅黑" panose="020B0503020204020204" pitchFamily="34" charset="-122"/>
                <a:ea typeface="微软雅黑" panose="020B0503020204020204" pitchFamily="34" charset="-122"/>
                <a:sym typeface="+mn-ea"/>
              </a:rPr>
              <a:t>汽车站大牌</a:t>
            </a:r>
          </a:p>
        </p:txBody>
      </p:sp>
      <p:sp>
        <p:nvSpPr>
          <p:cNvPr id="35" name="矩形 34"/>
          <p:cNvSpPr/>
          <p:nvPr/>
        </p:nvSpPr>
        <p:spPr>
          <a:xfrm>
            <a:off x="1165225"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渠道投放-交通枢纽</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0" name="文本框 39"/>
          <p:cNvSpPr txBox="1"/>
          <p:nvPr/>
        </p:nvSpPr>
        <p:spPr>
          <a:xfrm>
            <a:off x="2139315" y="3491230"/>
            <a:ext cx="2134870" cy="275590"/>
          </a:xfrm>
          <a:prstGeom prst="rect">
            <a:avLst/>
          </a:prstGeom>
          <a:noFill/>
        </p:spPr>
        <p:txBody>
          <a:bodyPr vert="horz" wrap="square" rtlCol="0">
            <a:spAutoFit/>
          </a:bodyPr>
          <a:lstStyle/>
          <a:p>
            <a:pPr algn="ctr"/>
            <a:r>
              <a:rPr lang="zh-CN" altLang="en-US" sz="1200" dirty="0">
                <a:latin typeface="微软雅黑" panose="020B0503020204020204" pitchFamily="34" charset="-122"/>
                <a:ea typeface="微软雅黑" panose="020B0503020204020204" pitchFamily="34" charset="-122"/>
              </a:rPr>
              <a:t>高铁站立屏</a:t>
            </a:r>
          </a:p>
        </p:txBody>
      </p:sp>
      <p:sp>
        <p:nvSpPr>
          <p:cNvPr id="8" name="文本框 7"/>
          <p:cNvSpPr txBox="1"/>
          <p:nvPr/>
        </p:nvSpPr>
        <p:spPr>
          <a:xfrm>
            <a:off x="7821613" y="3465195"/>
            <a:ext cx="2134870" cy="275590"/>
          </a:xfrm>
          <a:prstGeom prst="rect">
            <a:avLst/>
          </a:prstGeom>
          <a:noFill/>
        </p:spPr>
        <p:txBody>
          <a:bodyPr vert="horz" wrap="square" rtlCol="0">
            <a:spAutoFit/>
          </a:bodyPr>
          <a:lstStyle/>
          <a:p>
            <a:pPr algn="ctr"/>
            <a:r>
              <a:rPr lang="zh-CN" altLang="en-US" sz="1200" dirty="0">
                <a:latin typeface="微软雅黑" panose="020B0503020204020204" pitchFamily="34" charset="-122"/>
                <a:ea typeface="微软雅黑" panose="020B0503020204020204" pitchFamily="34" charset="-122"/>
              </a:rPr>
              <a:t>高铁站</a:t>
            </a:r>
            <a:r>
              <a:rPr lang="en-US" altLang="zh-CN" sz="1200" dirty="0">
                <a:latin typeface="微软雅黑" panose="020B0503020204020204" pitchFamily="34" charset="-122"/>
                <a:ea typeface="微软雅黑" panose="020B0503020204020204" pitchFamily="34" charset="-122"/>
              </a:rPr>
              <a:t>LED</a:t>
            </a:r>
            <a:r>
              <a:rPr lang="zh-CN" altLang="en-US" sz="1200" dirty="0">
                <a:latin typeface="微软雅黑" panose="020B0503020204020204" pitchFamily="34" charset="-122"/>
                <a:ea typeface="微软雅黑" panose="020B0503020204020204" pitchFamily="34" charset="-122"/>
              </a:rPr>
              <a:t>屏</a:t>
            </a:r>
          </a:p>
        </p:txBody>
      </p:sp>
      <p:sp>
        <p:nvSpPr>
          <p:cNvPr id="14" name="文本框 13"/>
          <p:cNvSpPr txBox="1"/>
          <p:nvPr/>
        </p:nvSpPr>
        <p:spPr>
          <a:xfrm>
            <a:off x="8116888" y="6465570"/>
            <a:ext cx="1544320" cy="275590"/>
          </a:xfrm>
          <a:prstGeom prst="rect">
            <a:avLst/>
          </a:prstGeom>
          <a:noFill/>
        </p:spPr>
        <p:txBody>
          <a:bodyPr vert="horz" wrap="square" rtlCol="0">
            <a:spAutoFit/>
          </a:bodyPr>
          <a:lstStyle/>
          <a:p>
            <a:pPr lvl="0" algn="ctr">
              <a:buClrTx/>
              <a:buSzTx/>
              <a:buFontTx/>
            </a:pPr>
            <a:r>
              <a:rPr lang="zh-CN" altLang="en-US" sz="1200" dirty="0">
                <a:latin typeface="微软雅黑" panose="020B0503020204020204" pitchFamily="34" charset="-122"/>
                <a:ea typeface="微软雅黑" panose="020B0503020204020204" pitchFamily="34" charset="-122"/>
                <a:sym typeface="+mn-ea"/>
              </a:rPr>
              <a:t>座椅贴</a:t>
            </a:r>
          </a:p>
        </p:txBody>
      </p:sp>
      <p:pic>
        <p:nvPicPr>
          <p:cNvPr id="15" name="图片 14"/>
          <p:cNvPicPr>
            <a:picLocks noChangeAspect="1"/>
          </p:cNvPicPr>
          <p:nvPr/>
        </p:nvPicPr>
        <p:blipFill>
          <a:blip r:embed="rId5"/>
          <a:stretch>
            <a:fillRect/>
          </a:stretch>
        </p:blipFill>
        <p:spPr>
          <a:xfrm>
            <a:off x="6772910" y="3740785"/>
            <a:ext cx="4232275" cy="2720975"/>
          </a:xfrm>
          <a:prstGeom prst="rect">
            <a:avLst/>
          </a:prstGeom>
        </p:spPr>
      </p:pic>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81</a:t>
            </a:fld>
            <a:endParaRPr lang="zh-CN" altLang="en-US" sz="1000" dirty="0">
              <a:solidFill>
                <a:schemeClr val="bg1">
                  <a:lumMod val="75000"/>
                </a:schemeClr>
              </a:solidFill>
            </a:endParaRPr>
          </a:p>
        </p:txBody>
      </p:sp>
      <p:pic>
        <p:nvPicPr>
          <p:cNvPr id="9" name="图片 8"/>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地铁站出站口 LED屏"/>
          <p:cNvPicPr>
            <a:picLocks noChangeAspect="1"/>
          </p:cNvPicPr>
          <p:nvPr/>
        </p:nvPicPr>
        <p:blipFill>
          <a:blip r:embed="rId2"/>
          <a:stretch>
            <a:fillRect/>
          </a:stretch>
        </p:blipFill>
        <p:spPr>
          <a:xfrm>
            <a:off x="345440" y="2692400"/>
            <a:ext cx="4800600" cy="3600450"/>
          </a:xfrm>
          <a:prstGeom prst="rect">
            <a:avLst/>
          </a:prstGeom>
        </p:spPr>
      </p:pic>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渠道投放-出行场所</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文本框 27"/>
          <p:cNvSpPr txBox="1"/>
          <p:nvPr/>
        </p:nvSpPr>
        <p:spPr>
          <a:xfrm>
            <a:off x="1828115" y="6424314"/>
            <a:ext cx="1389487"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地铁站</a:t>
            </a:r>
          </a:p>
        </p:txBody>
      </p:sp>
      <p:sp>
        <p:nvSpPr>
          <p:cNvPr id="43" name="文本框 42"/>
          <p:cNvSpPr txBox="1"/>
          <p:nvPr/>
        </p:nvSpPr>
        <p:spPr>
          <a:xfrm>
            <a:off x="7863152" y="6424314"/>
            <a:ext cx="1389487"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公交站牌</a:t>
            </a:r>
          </a:p>
        </p:txBody>
      </p:sp>
      <p:sp>
        <p:nvSpPr>
          <p:cNvPr id="3" name="文本框 2"/>
          <p:cNvSpPr txBox="1"/>
          <p:nvPr/>
        </p:nvSpPr>
        <p:spPr>
          <a:xfrm>
            <a:off x="345440" y="992505"/>
            <a:ext cx="11501755" cy="1568450"/>
          </a:xfrm>
          <a:prstGeom prst="rect">
            <a:avLst/>
          </a:prstGeom>
          <a:noFill/>
        </p:spPr>
        <p:txBody>
          <a:bodyPr wrap="square" rtlCol="0">
            <a:spAutoFit/>
          </a:bodyPr>
          <a:lstStyle/>
          <a:p>
            <a:pPr marL="285750" lvl="0" indent="-285750" algn="l">
              <a:lnSpc>
                <a:spcPct val="150000"/>
              </a:lnSpc>
              <a:buClrTx/>
              <a:buSzTx/>
              <a:buFont typeface="Wingdings" panose="05000000000000000000" charset="0"/>
              <a:buChar char="n"/>
            </a:pPr>
            <a:r>
              <a:rPr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高频人流密集地：</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公交站、地铁站</a:t>
            </a:r>
          </a:p>
          <a:p>
            <a:pPr marL="285750" lvl="0" indent="-285750" algn="l">
              <a:lnSpc>
                <a:spcPct val="150000"/>
              </a:lnSpc>
              <a:buClrTx/>
              <a:buSzTx/>
              <a:buFont typeface="Wingdings" panose="05000000000000000000" charset="0"/>
              <a:buChar char="n"/>
            </a:pPr>
            <a:r>
              <a:rPr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投放时间：</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2021年12月-2022年2月</a:t>
            </a:r>
          </a:p>
          <a:p>
            <a:pPr marL="285750" lvl="0" indent="-285750" algn="l">
              <a:lnSpc>
                <a:spcPct val="150000"/>
              </a:lnSpc>
              <a:buClrTx/>
              <a:buSzTx/>
              <a:buFont typeface="Wingdings" panose="05000000000000000000" charset="0"/>
              <a:buChar char="n"/>
            </a:pPr>
            <a:r>
              <a:rPr lang="zh-CN" altLang="en-US" sz="1600" b="1"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投放策略：</a:t>
            </a:r>
            <a:r>
              <a:rPr lang="zh-CN" altLang="en-US" sz="16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地铁站、公交站一直是每日出行首选交通工具，在城乡皆是如此，在此投放品牌广告，可全方位覆盖城乡地市，达到全省的品牌宣传目的。</a:t>
            </a:r>
          </a:p>
        </p:txBody>
      </p:sp>
      <p:pic>
        <p:nvPicPr>
          <p:cNvPr id="7" name="图片 6" descr="公交车站牌"/>
          <p:cNvPicPr>
            <a:picLocks noChangeAspect="1"/>
          </p:cNvPicPr>
          <p:nvPr/>
        </p:nvPicPr>
        <p:blipFill>
          <a:blip r:embed="rId3"/>
          <a:stretch>
            <a:fillRect/>
          </a:stretch>
        </p:blipFill>
        <p:spPr>
          <a:xfrm>
            <a:off x="5528945" y="2692400"/>
            <a:ext cx="6057900" cy="3602355"/>
          </a:xfrm>
          <a:prstGeom prst="rect">
            <a:avLst/>
          </a:prstGeom>
        </p:spPr>
      </p:pic>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82</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渠道投放-交通工具</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4" name="图片 3" descr="出租车LED灯"/>
          <p:cNvPicPr>
            <a:picLocks noChangeAspect="1"/>
          </p:cNvPicPr>
          <p:nvPr/>
        </p:nvPicPr>
        <p:blipFill>
          <a:blip r:embed="rId2"/>
          <a:stretch>
            <a:fillRect/>
          </a:stretch>
        </p:blipFill>
        <p:spPr>
          <a:xfrm>
            <a:off x="959485" y="1590675"/>
            <a:ext cx="3827780" cy="3827780"/>
          </a:xfrm>
          <a:prstGeom prst="rect">
            <a:avLst/>
          </a:prstGeom>
        </p:spPr>
      </p:pic>
      <p:pic>
        <p:nvPicPr>
          <p:cNvPr id="5" name="图片 4" descr="公交车车身"/>
          <p:cNvPicPr>
            <a:picLocks noChangeAspect="1"/>
          </p:cNvPicPr>
          <p:nvPr/>
        </p:nvPicPr>
        <p:blipFill>
          <a:blip r:embed="rId3"/>
          <a:stretch>
            <a:fillRect/>
          </a:stretch>
        </p:blipFill>
        <p:spPr>
          <a:xfrm>
            <a:off x="5506085" y="1590675"/>
            <a:ext cx="5839460" cy="3877945"/>
          </a:xfrm>
          <a:prstGeom prst="rect">
            <a:avLst/>
          </a:prstGeom>
        </p:spPr>
      </p:pic>
      <p:sp>
        <p:nvSpPr>
          <p:cNvPr id="28" name="文本框 27"/>
          <p:cNvSpPr txBox="1"/>
          <p:nvPr/>
        </p:nvSpPr>
        <p:spPr>
          <a:xfrm>
            <a:off x="2066240" y="5738514"/>
            <a:ext cx="1389487"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出租车</a:t>
            </a:r>
            <a:r>
              <a:rPr lang="en-US" altLang="zh-CN" sz="1400" dirty="0">
                <a:latin typeface="微软雅黑" panose="020B0503020204020204" pitchFamily="34" charset="-122"/>
                <a:ea typeface="微软雅黑" panose="020B0503020204020204" pitchFamily="34" charset="-122"/>
              </a:rPr>
              <a:t>LED</a:t>
            </a:r>
            <a:r>
              <a:rPr lang="zh-CN" altLang="en-US" sz="1400" dirty="0">
                <a:latin typeface="微软雅黑" panose="020B0503020204020204" pitchFamily="34" charset="-122"/>
                <a:ea typeface="微软雅黑" panose="020B0503020204020204" pitchFamily="34" charset="-122"/>
              </a:rPr>
              <a:t>牌</a:t>
            </a:r>
          </a:p>
        </p:txBody>
      </p:sp>
      <p:sp>
        <p:nvSpPr>
          <p:cNvPr id="43" name="文本框 42"/>
          <p:cNvSpPr txBox="1"/>
          <p:nvPr/>
        </p:nvSpPr>
        <p:spPr>
          <a:xfrm>
            <a:off x="8101277" y="5738514"/>
            <a:ext cx="1389487"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公交车身</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83</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高速路口大牌"/>
          <p:cNvPicPr>
            <a:picLocks noChangeAspect="1"/>
          </p:cNvPicPr>
          <p:nvPr/>
        </p:nvPicPr>
        <p:blipFill>
          <a:blip r:embed="rId2"/>
          <a:stretch>
            <a:fillRect/>
          </a:stretch>
        </p:blipFill>
        <p:spPr>
          <a:xfrm>
            <a:off x="274320" y="1310005"/>
            <a:ext cx="5588000" cy="4223385"/>
          </a:xfrm>
          <a:prstGeom prst="rect">
            <a:avLst/>
          </a:prstGeom>
        </p:spPr>
      </p:pic>
      <p:pic>
        <p:nvPicPr>
          <p:cNvPr id="5" name="图片 4" descr="高速路口高炮"/>
          <p:cNvPicPr>
            <a:picLocks noChangeAspect="1"/>
          </p:cNvPicPr>
          <p:nvPr/>
        </p:nvPicPr>
        <p:blipFill>
          <a:blip r:embed="rId3"/>
          <a:stretch>
            <a:fillRect/>
          </a:stretch>
        </p:blipFill>
        <p:spPr>
          <a:xfrm>
            <a:off x="6160770" y="1310005"/>
            <a:ext cx="5650230" cy="4237355"/>
          </a:xfrm>
          <a:prstGeom prst="rect">
            <a:avLst/>
          </a:prstGeom>
        </p:spPr>
      </p:pic>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渠道投放-高速口</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文本框 27"/>
          <p:cNvSpPr txBox="1"/>
          <p:nvPr/>
        </p:nvSpPr>
        <p:spPr>
          <a:xfrm>
            <a:off x="1868805" y="5748020"/>
            <a:ext cx="239903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高速路口单立柱</a:t>
            </a:r>
          </a:p>
        </p:txBody>
      </p:sp>
      <p:sp>
        <p:nvSpPr>
          <p:cNvPr id="43" name="文本框 42"/>
          <p:cNvSpPr txBox="1"/>
          <p:nvPr/>
        </p:nvSpPr>
        <p:spPr>
          <a:xfrm>
            <a:off x="8034602" y="5748020"/>
            <a:ext cx="1389487"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高速路口高炮</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84</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渠道投放-城乡特色宣传</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p:cNvGrpSpPr/>
          <p:nvPr/>
        </p:nvGrpSpPr>
        <p:grpSpPr>
          <a:xfrm>
            <a:off x="419735" y="1068070"/>
            <a:ext cx="11352530" cy="1407089"/>
            <a:chOff x="337114" y="5229828"/>
            <a:chExt cx="8149752" cy="1406690"/>
          </a:xfrm>
        </p:grpSpPr>
        <p:sp>
          <p:nvSpPr>
            <p:cNvPr id="5" name="文本框 5"/>
            <p:cNvSpPr txBox="1"/>
            <p:nvPr/>
          </p:nvSpPr>
          <p:spPr>
            <a:xfrm>
              <a:off x="337114" y="5229828"/>
              <a:ext cx="6500559" cy="460244"/>
            </a:xfrm>
            <a:prstGeom prst="rect">
              <a:avLst/>
            </a:prstGeom>
            <a:noFill/>
            <a:ln w="9525">
              <a:noFill/>
            </a:ln>
          </p:spPr>
          <p:txBody>
            <a:bodyPr wrap="square" anchor="t">
              <a:spAutoFit/>
            </a:bodyPr>
            <a:lstStyle/>
            <a:p>
              <a:pPr marL="285750" marR="0" lvl="0" indent="-285750" defTabSz="914400" rtl="0" eaLnBrk="1" fontAlgn="auto" latinLnBrk="0" hangingPunct="1">
                <a:lnSpc>
                  <a:spcPct val="150000"/>
                </a:lnSpc>
                <a:spcBef>
                  <a:spcPts val="0"/>
                </a:spcBef>
                <a:spcAft>
                  <a:spcPts val="0"/>
                </a:spcAft>
                <a:buClrTx/>
                <a:buSzTx/>
                <a:buFont typeface="Wingdings" panose="05000000000000000000" charset="0"/>
                <a:buChar char="n"/>
                <a:defRPr/>
              </a:pPr>
              <a:r>
                <a:rPr lang="zh-CN" altLang="en-US" sz="1600" b="1" dirty="0">
                  <a:solidFill>
                    <a:prstClr val="black"/>
                  </a:solidFill>
                  <a:latin typeface="微软雅黑" panose="020B0503020204020204" pitchFamily="34" charset="-122"/>
                  <a:ea typeface="微软雅黑" panose="020B0503020204020204" pitchFamily="34" charset="-122"/>
                </a:rPr>
                <a:t>城乡特色宣传：</a:t>
              </a:r>
              <a:r>
                <a:rPr lang="zh-CN" altLang="en-US" sz="1600" dirty="0">
                  <a:solidFill>
                    <a:prstClr val="black"/>
                  </a:solidFill>
                  <a:latin typeface="微软雅黑" panose="020B0503020204020204" pitchFamily="34" charset="-122"/>
                  <a:ea typeface="微软雅黑" panose="020B0503020204020204" pitchFamily="34" charset="-122"/>
                </a:rPr>
                <a:t>乡镇墙体、户外大牌、巡游车</a:t>
              </a:r>
              <a:endParaRPr kumimoji="0" lang="zh-CN" altLang="en-US" sz="16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337116" y="5535745"/>
              <a:ext cx="6283788" cy="460244"/>
            </a:xfrm>
            <a:prstGeom prst="rect">
              <a:avLst/>
            </a:prstGeom>
            <a:noFill/>
          </p:spPr>
          <p:txBody>
            <a:bodyPr wrap="square">
              <a:spAutoFit/>
            </a:bodyPr>
            <a:lstStyle/>
            <a:p>
              <a:pPr marL="285750" marR="0" lvl="0" indent="-285750" defTabSz="914400" rtl="0" eaLnBrk="1" fontAlgn="auto" latinLnBrk="0" hangingPunct="1">
                <a:lnSpc>
                  <a:spcPct val="150000"/>
                </a:lnSpc>
                <a:spcBef>
                  <a:spcPts val="0"/>
                </a:spcBef>
                <a:spcAft>
                  <a:spcPts val="0"/>
                </a:spcAft>
                <a:buClrTx/>
                <a:buSzTx/>
                <a:buFont typeface="Wingdings" panose="05000000000000000000" charset="0"/>
                <a:buChar char="n"/>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投放时间：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2021</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-2022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2</a:t>
              </a:r>
              <a:r>
                <a:rPr lang="zh-CN" altLang="en-US" sz="160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月</a:t>
              </a:r>
              <a:endParaRPr kumimoji="0" lang="zh-CN" altLang="en-US" sz="1600" b="0" i="0" u="sng"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7" name="文本框 36"/>
            <p:cNvSpPr txBox="1"/>
            <p:nvPr/>
          </p:nvSpPr>
          <p:spPr>
            <a:xfrm>
              <a:off x="337115" y="5806809"/>
              <a:ext cx="8149751" cy="829709"/>
            </a:xfrm>
            <a:prstGeom prst="rect">
              <a:avLst/>
            </a:prstGeom>
            <a:noFill/>
          </p:spPr>
          <p:txBody>
            <a:bodyPr wrap="square" rtlCol="0">
              <a:spAutoFit/>
            </a:bodyPr>
            <a:lstStyle/>
            <a:p>
              <a:pPr marL="285750" indent="-285750">
                <a:lnSpc>
                  <a:spcPct val="150000"/>
                </a:lnSpc>
                <a:buFont typeface="Wingdings" panose="05000000000000000000" charset="0"/>
                <a:buChar char="n"/>
              </a:pPr>
              <a:r>
                <a:rPr lang="zh-CN" altLang="en-US" sz="1600" b="1" dirty="0">
                  <a:latin typeface="微软雅黑" panose="020B0503020204020204" pitchFamily="34" charset="-122"/>
                  <a:ea typeface="微软雅黑" panose="020B0503020204020204" pitchFamily="34" charset="-122"/>
                </a:rPr>
                <a:t>投放策略：</a:t>
              </a:r>
              <a:r>
                <a:rPr lang="zh-CN" altLang="en-US" sz="1600" dirty="0">
                  <a:solidFill>
                    <a:prstClr val="black"/>
                  </a:solidFill>
                  <a:latin typeface="微软雅黑" panose="020B0503020204020204" pitchFamily="34" charset="-122"/>
                  <a:ea typeface="微软雅黑" panose="020B0503020204020204" pitchFamily="34" charset="-122"/>
                </a:rPr>
                <a:t>乡镇墙体、城乡户外大牌以其独有的视觉冲击力，在人流密集区域投放，短时间内即可抓住人流视线，达到品牌传播的目的。</a:t>
              </a:r>
            </a:p>
          </p:txBody>
        </p:sp>
      </p:grpSp>
      <p:sp>
        <p:nvSpPr>
          <p:cNvPr id="43" name="文本框 42"/>
          <p:cNvSpPr txBox="1"/>
          <p:nvPr/>
        </p:nvSpPr>
        <p:spPr>
          <a:xfrm>
            <a:off x="1967177" y="6173564"/>
            <a:ext cx="1389487" cy="275590"/>
          </a:xfrm>
          <a:prstGeom prst="rect">
            <a:avLst/>
          </a:prstGeom>
          <a:noFill/>
        </p:spPr>
        <p:txBody>
          <a:bodyPr vert="horz" wrap="square" rtlCol="0">
            <a:spAutoFit/>
          </a:bodyPr>
          <a:lstStyle/>
          <a:p>
            <a:pPr lvl="0" algn="ctr">
              <a:buClrTx/>
              <a:buSzTx/>
              <a:buFontTx/>
            </a:pPr>
            <a:r>
              <a:rPr lang="zh-CN" altLang="en-US" sz="1400" dirty="0">
                <a:latin typeface="微软雅黑" panose="020B0503020204020204" pitchFamily="34" charset="-122"/>
                <a:ea typeface="微软雅黑" panose="020B0503020204020204" pitchFamily="34" charset="-122"/>
                <a:sym typeface="+mn-ea"/>
              </a:rPr>
              <a:t>乡镇墙体</a:t>
            </a:r>
          </a:p>
        </p:txBody>
      </p:sp>
      <p:pic>
        <p:nvPicPr>
          <p:cNvPr id="15" name="图片 14" descr="b4188869cad7be3cd5b3b9e44b924e2"/>
          <p:cNvPicPr>
            <a:picLocks noChangeAspect="1"/>
          </p:cNvPicPr>
          <p:nvPr/>
        </p:nvPicPr>
        <p:blipFill>
          <a:blip r:embed="rId2"/>
          <a:stretch>
            <a:fillRect/>
          </a:stretch>
        </p:blipFill>
        <p:spPr>
          <a:xfrm>
            <a:off x="519430" y="2992755"/>
            <a:ext cx="4182745" cy="3117850"/>
          </a:xfrm>
          <a:prstGeom prst="rect">
            <a:avLst/>
          </a:prstGeom>
        </p:spPr>
      </p:pic>
      <p:sp>
        <p:nvSpPr>
          <p:cNvPr id="2" name="任意多边形 1"/>
          <p:cNvSpPr/>
          <p:nvPr/>
        </p:nvSpPr>
        <p:spPr>
          <a:xfrm>
            <a:off x="1180465" y="3771900"/>
            <a:ext cx="3038475" cy="1762125"/>
          </a:xfrm>
          <a:custGeom>
            <a:avLst/>
            <a:gdLst>
              <a:gd name="connsiteX0" fmla="*/ 135 w 4785"/>
              <a:gd name="connsiteY0" fmla="*/ 315 h 2775"/>
              <a:gd name="connsiteX1" fmla="*/ 4620 w 4785"/>
              <a:gd name="connsiteY1" fmla="*/ 0 h 2775"/>
              <a:gd name="connsiteX2" fmla="*/ 4785 w 4785"/>
              <a:gd name="connsiteY2" fmla="*/ 2775 h 2775"/>
              <a:gd name="connsiteX3" fmla="*/ 0 w 4785"/>
              <a:gd name="connsiteY3" fmla="*/ 2580 h 2775"/>
              <a:gd name="connsiteX4" fmla="*/ 135 w 4785"/>
              <a:gd name="connsiteY4" fmla="*/ 315 h 2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 h="2775">
                <a:moveTo>
                  <a:pt x="135" y="315"/>
                </a:moveTo>
                <a:lnTo>
                  <a:pt x="4620" y="0"/>
                </a:lnTo>
                <a:lnTo>
                  <a:pt x="4785" y="2775"/>
                </a:lnTo>
                <a:cubicBezTo>
                  <a:pt x="3225" y="2775"/>
                  <a:pt x="1595" y="2645"/>
                  <a:pt x="0" y="2580"/>
                </a:cubicBezTo>
                <a:lnTo>
                  <a:pt x="135" y="315"/>
                </a:lnTo>
                <a:close/>
              </a:path>
            </a:pathLst>
          </a:custGeom>
          <a:solidFill>
            <a:srgbClr val="1B8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105535" y="3989705"/>
            <a:ext cx="3113405" cy="1397635"/>
            <a:chOff x="1970" y="6287"/>
            <a:chExt cx="4903" cy="2201"/>
          </a:xfrm>
        </p:grpSpPr>
        <p:sp>
          <p:nvSpPr>
            <p:cNvPr id="3" name="文本框 2"/>
            <p:cNvSpPr txBox="1"/>
            <p:nvPr/>
          </p:nvSpPr>
          <p:spPr>
            <a:xfrm>
              <a:off x="1970" y="6287"/>
              <a:ext cx="4903" cy="1674"/>
            </a:xfrm>
            <a:prstGeom prst="roundRect">
              <a:avLst/>
            </a:prstGeom>
            <a:noFill/>
          </p:spPr>
          <p:txBody>
            <a:bodyPr wrap="square" rtlCol="0">
              <a:spAutoFit/>
            </a:bodyPr>
            <a:lstStyle/>
            <a:p>
              <a:pPr algn="ctr"/>
              <a:r>
                <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生活新体验</a:t>
              </a:r>
            </a:p>
            <a:p>
              <a:pPr algn="ctr"/>
              <a:r>
                <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新春智享全千兆</a:t>
              </a:r>
            </a:p>
          </p:txBody>
        </p:sp>
        <p:sp>
          <p:nvSpPr>
            <p:cNvPr id="9" name="文本框 8"/>
            <p:cNvSpPr txBox="1"/>
            <p:nvPr/>
          </p:nvSpPr>
          <p:spPr>
            <a:xfrm>
              <a:off x="2116" y="7860"/>
              <a:ext cx="3991" cy="628"/>
            </a:xfrm>
            <a:prstGeom prst="rect">
              <a:avLst/>
            </a:prstGeom>
            <a:noFill/>
          </p:spPr>
          <p:txBody>
            <a:bodyPr wrap="square" rtlCol="0">
              <a:spAutoFit/>
            </a:bodyPr>
            <a:lstStyle/>
            <a:p>
              <a:pPr lvl="0" algn="ctr">
                <a:buClrTx/>
                <a:buSzTx/>
                <a:buFontTx/>
              </a:pP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客服热线：10086</a:t>
              </a:r>
            </a:p>
          </p:txBody>
        </p:sp>
      </p:grpSp>
      <p:grpSp>
        <p:nvGrpSpPr>
          <p:cNvPr id="18" name="组合 17"/>
          <p:cNvGrpSpPr/>
          <p:nvPr/>
        </p:nvGrpSpPr>
        <p:grpSpPr>
          <a:xfrm>
            <a:off x="6301740" y="2992755"/>
            <a:ext cx="4189730" cy="3121660"/>
            <a:chOff x="9924" y="4713"/>
            <a:chExt cx="6598" cy="4916"/>
          </a:xfrm>
        </p:grpSpPr>
        <p:pic>
          <p:nvPicPr>
            <p:cNvPr id="13" name="图片 12" descr="ae7189e71c144ce08192f4c462427a8"/>
            <p:cNvPicPr>
              <a:picLocks noChangeAspect="1"/>
            </p:cNvPicPr>
            <p:nvPr/>
          </p:nvPicPr>
          <p:blipFill>
            <a:blip r:embed="rId3"/>
            <a:stretch>
              <a:fillRect/>
            </a:stretch>
          </p:blipFill>
          <p:spPr>
            <a:xfrm>
              <a:off x="9924" y="4713"/>
              <a:ext cx="6599" cy="4917"/>
            </a:xfrm>
            <a:prstGeom prst="rect">
              <a:avLst/>
            </a:prstGeom>
          </p:spPr>
        </p:pic>
        <p:sp>
          <p:nvSpPr>
            <p:cNvPr id="11" name="任意多边形 10"/>
            <p:cNvSpPr/>
            <p:nvPr/>
          </p:nvSpPr>
          <p:spPr>
            <a:xfrm>
              <a:off x="10950" y="5220"/>
              <a:ext cx="4770" cy="3495"/>
            </a:xfrm>
            <a:custGeom>
              <a:avLst/>
              <a:gdLst>
                <a:gd name="connsiteX0" fmla="*/ 139 w 4770"/>
                <a:gd name="connsiteY0" fmla="*/ 395 h 3495"/>
                <a:gd name="connsiteX1" fmla="*/ 4605 w 4770"/>
                <a:gd name="connsiteY1" fmla="*/ 0 h 3495"/>
                <a:gd name="connsiteX2" fmla="*/ 4770 w 4770"/>
                <a:gd name="connsiteY2" fmla="*/ 3495 h 3495"/>
                <a:gd name="connsiteX3" fmla="*/ 0 w 4770"/>
                <a:gd name="connsiteY3" fmla="*/ 3255 h 3495"/>
                <a:gd name="connsiteX4" fmla="*/ 139 w 4770"/>
                <a:gd name="connsiteY4" fmla="*/ 395 h 3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0" h="3495">
                  <a:moveTo>
                    <a:pt x="139" y="395"/>
                  </a:moveTo>
                  <a:lnTo>
                    <a:pt x="4605" y="0"/>
                  </a:lnTo>
                  <a:lnTo>
                    <a:pt x="4770" y="3495"/>
                  </a:lnTo>
                  <a:cubicBezTo>
                    <a:pt x="3210" y="3495"/>
                    <a:pt x="1595" y="3320"/>
                    <a:pt x="0" y="3255"/>
                  </a:cubicBezTo>
                  <a:lnTo>
                    <a:pt x="139" y="395"/>
                  </a:lnTo>
                  <a:close/>
                </a:path>
              </a:pathLst>
            </a:custGeom>
            <a:solidFill>
              <a:srgbClr val="D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0950" y="6067"/>
              <a:ext cx="4903" cy="2201"/>
              <a:chOff x="1970" y="6287"/>
              <a:chExt cx="4903" cy="2201"/>
            </a:xfrm>
          </p:grpSpPr>
          <p:sp>
            <p:nvSpPr>
              <p:cNvPr id="14" name="文本框 13"/>
              <p:cNvSpPr txBox="1"/>
              <p:nvPr/>
            </p:nvSpPr>
            <p:spPr>
              <a:xfrm>
                <a:off x="1970" y="6287"/>
                <a:ext cx="4903" cy="1674"/>
              </a:xfrm>
              <a:prstGeom prst="roundRect">
                <a:avLst/>
              </a:prstGeom>
              <a:noFill/>
            </p:spPr>
            <p:txBody>
              <a:bodyPr wrap="square" rtlCol="0">
                <a:spAutoFit/>
              </a:bodyPr>
              <a:lstStyle/>
              <a:p>
                <a:pPr algn="ctr"/>
                <a:r>
                  <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5G</a:t>
                </a:r>
                <a:r>
                  <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生活新体验</a:t>
                </a:r>
              </a:p>
              <a:p>
                <a:pPr algn="ctr"/>
                <a:r>
                  <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新春智享</a:t>
                </a:r>
                <a:r>
                  <a:rPr lang="zh-CN" altLang="en-US" sz="2800" b="1">
                    <a:solidFill>
                      <a:srgbClr val="FFFF00"/>
                    </a:solidFill>
                    <a:latin typeface="微软雅黑" panose="020B0503020204020204" pitchFamily="34" charset="-122"/>
                    <a:ea typeface="微软雅黑" panose="020B0503020204020204" pitchFamily="34" charset="-122"/>
                    <a:cs typeface="微软雅黑" panose="020B0503020204020204" pitchFamily="34" charset="-122"/>
                  </a:rPr>
                  <a:t>全千兆</a:t>
                </a:r>
              </a:p>
            </p:txBody>
          </p:sp>
          <p:sp>
            <p:nvSpPr>
              <p:cNvPr id="16" name="文本框 15"/>
              <p:cNvSpPr txBox="1"/>
              <p:nvPr/>
            </p:nvSpPr>
            <p:spPr>
              <a:xfrm>
                <a:off x="2116" y="7860"/>
                <a:ext cx="3991" cy="628"/>
              </a:xfrm>
              <a:prstGeom prst="rect">
                <a:avLst/>
              </a:prstGeom>
              <a:noFill/>
            </p:spPr>
            <p:txBody>
              <a:bodyPr wrap="square" rtlCol="0">
                <a:spAutoFit/>
              </a:bodyPr>
              <a:lstStyle/>
              <a:p>
                <a:pPr lvl="0" algn="ctr">
                  <a:buClrTx/>
                  <a:buSzTx/>
                  <a:buFontTx/>
                </a:pPr>
                <a:r>
                  <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客服热线：10086</a:t>
                </a: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54" y="5556"/>
              <a:ext cx="3177" cy="590"/>
            </a:xfrm>
            <a:prstGeom prst="rect">
              <a:avLst/>
            </a:prstGeom>
          </p:spPr>
        </p:pic>
      </p:grpSp>
      <p:sp>
        <p:nvSpPr>
          <p:cNvPr id="17" name="文本框 16"/>
          <p:cNvSpPr txBox="1"/>
          <p:nvPr/>
        </p:nvSpPr>
        <p:spPr>
          <a:xfrm>
            <a:off x="7701862" y="6198964"/>
            <a:ext cx="1389487" cy="275590"/>
          </a:xfrm>
          <a:prstGeom prst="rect">
            <a:avLst/>
          </a:prstGeom>
          <a:noFill/>
        </p:spPr>
        <p:txBody>
          <a:bodyPr vert="horz" wrap="square" rtlCol="0">
            <a:spAutoFit/>
          </a:bodyPr>
          <a:lstStyle/>
          <a:p>
            <a:pPr lvl="0" algn="ctr">
              <a:buClrTx/>
              <a:buSzTx/>
              <a:buFontTx/>
            </a:pPr>
            <a:r>
              <a:rPr lang="zh-CN" altLang="en-US" sz="1400" dirty="0">
                <a:latin typeface="微软雅黑" panose="020B0503020204020204" pitchFamily="34" charset="-122"/>
                <a:ea typeface="微软雅黑" panose="020B0503020204020204" pitchFamily="34" charset="-122"/>
                <a:sym typeface="+mn-ea"/>
              </a:rPr>
              <a:t>乡镇墙体</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85</a:t>
            </a:fld>
            <a:endParaRPr lang="zh-CN" altLang="en-US" sz="1000" dirty="0">
              <a:solidFill>
                <a:schemeClr val="bg1">
                  <a:lumMod val="75000"/>
                </a:schemeClr>
              </a:solidFill>
            </a:endParaRPr>
          </a:p>
        </p:txBody>
      </p:sp>
      <p:pic>
        <p:nvPicPr>
          <p:cNvPr id="7" name="图片 6"/>
          <p:cNvPicPr>
            <a:picLocks noChangeAspect="1"/>
          </p:cNvPicPr>
          <p:nvPr/>
        </p:nvPicPr>
        <p:blipFill>
          <a:blip r:embed="rId5"/>
          <a:stretch>
            <a:fillRect/>
          </a:stretch>
        </p:blipFill>
        <p:spPr>
          <a:xfrm>
            <a:off x="9645015" y="278130"/>
            <a:ext cx="2214880" cy="541020"/>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渠道投放-城乡特色宣传</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文本框 27"/>
          <p:cNvSpPr txBox="1"/>
          <p:nvPr/>
        </p:nvSpPr>
        <p:spPr>
          <a:xfrm>
            <a:off x="2964241" y="6080780"/>
            <a:ext cx="807598" cy="306705"/>
          </a:xfrm>
          <a:prstGeom prst="rect">
            <a:avLst/>
          </a:prstGeom>
          <a:noFill/>
        </p:spPr>
        <p:txBody>
          <a:bodyPr vert="horz" wrap="square" rtlCol="0">
            <a:spAutoFit/>
          </a:bodyPr>
          <a:lstStyle/>
          <a:p>
            <a:pPr lvl="0" algn="ctr">
              <a:buClrTx/>
              <a:buSzTx/>
              <a:buFontTx/>
            </a:pPr>
            <a:r>
              <a:rPr lang="zh-CN" altLang="en-US" sz="1400" dirty="0">
                <a:latin typeface="微软雅黑" panose="020B0503020204020204" pitchFamily="34" charset="-122"/>
                <a:ea typeface="微软雅黑" panose="020B0503020204020204" pitchFamily="34" charset="-122"/>
                <a:sym typeface="+mn-ea"/>
              </a:rPr>
              <a:t>巡游车</a:t>
            </a:r>
          </a:p>
        </p:txBody>
      </p:sp>
      <p:pic>
        <p:nvPicPr>
          <p:cNvPr id="8" name="图片 7" descr="巡游车2"/>
          <p:cNvPicPr>
            <a:picLocks noChangeAspect="1"/>
          </p:cNvPicPr>
          <p:nvPr/>
        </p:nvPicPr>
        <p:blipFill>
          <a:blip r:embed="rId2"/>
          <a:srcRect b="8041"/>
          <a:stretch>
            <a:fillRect/>
          </a:stretch>
        </p:blipFill>
        <p:spPr>
          <a:xfrm>
            <a:off x="312420" y="2337435"/>
            <a:ext cx="6130290" cy="3591560"/>
          </a:xfrm>
          <a:prstGeom prst="rect">
            <a:avLst/>
          </a:prstGeom>
        </p:spPr>
      </p:pic>
      <p:sp>
        <p:nvSpPr>
          <p:cNvPr id="11" name="文本框 10"/>
          <p:cNvSpPr txBox="1"/>
          <p:nvPr/>
        </p:nvSpPr>
        <p:spPr>
          <a:xfrm>
            <a:off x="9225976" y="6080780"/>
            <a:ext cx="807598" cy="306705"/>
          </a:xfrm>
          <a:prstGeom prst="rect">
            <a:avLst/>
          </a:prstGeom>
          <a:noFill/>
        </p:spPr>
        <p:txBody>
          <a:bodyPr vert="horz" wrap="square" rtlCol="0">
            <a:spAutoFit/>
          </a:bodyPr>
          <a:lstStyle/>
          <a:p>
            <a:pPr lvl="0" algn="ctr">
              <a:buClrTx/>
              <a:buSzTx/>
              <a:buFontTx/>
            </a:pPr>
            <a:r>
              <a:rPr lang="zh-CN" altLang="en-US" sz="1400" dirty="0">
                <a:latin typeface="微软雅黑" panose="020B0503020204020204" pitchFamily="34" charset="-122"/>
                <a:ea typeface="微软雅黑" panose="020B0503020204020204" pitchFamily="34" charset="-122"/>
                <a:sym typeface="+mn-ea"/>
              </a:rPr>
              <a:t>巡游车</a:t>
            </a:r>
          </a:p>
        </p:txBody>
      </p:sp>
      <p:pic>
        <p:nvPicPr>
          <p:cNvPr id="12" name="图片 11" descr="巡游车1"/>
          <p:cNvPicPr>
            <a:picLocks noChangeAspect="1"/>
          </p:cNvPicPr>
          <p:nvPr/>
        </p:nvPicPr>
        <p:blipFill>
          <a:blip r:embed="rId3"/>
          <a:stretch>
            <a:fillRect/>
          </a:stretch>
        </p:blipFill>
        <p:spPr>
          <a:xfrm>
            <a:off x="6829425" y="2337435"/>
            <a:ext cx="5600700" cy="3614420"/>
          </a:xfrm>
          <a:prstGeom prst="rect">
            <a:avLst/>
          </a:prstGeom>
        </p:spPr>
      </p:pic>
      <p:sp>
        <p:nvSpPr>
          <p:cNvPr id="14" name="文本框 13"/>
          <p:cNvSpPr txBox="1"/>
          <p:nvPr/>
        </p:nvSpPr>
        <p:spPr>
          <a:xfrm>
            <a:off x="312420" y="1287145"/>
            <a:ext cx="9733280" cy="337185"/>
          </a:xfrm>
          <a:prstGeom prst="rect">
            <a:avLst/>
          </a:prstGeom>
          <a:noFill/>
        </p:spPr>
        <p:txBody>
          <a:bodyPr wrap="none" rtlCol="0" anchor="t">
            <a:spAutoFit/>
          </a:bodyPr>
          <a:lstStyle/>
          <a:p>
            <a:r>
              <a:rPr lang="zh-CN" altLang="en-US" sz="1600" b="1" dirty="0">
                <a:solidFill>
                  <a:prstClr val="black"/>
                </a:solidFill>
                <a:latin typeface="微软雅黑" panose="020B0503020204020204" pitchFamily="34" charset="-122"/>
                <a:ea typeface="微软雅黑" panose="020B0503020204020204" pitchFamily="34" charset="-122"/>
                <a:sym typeface="+mn-ea"/>
              </a:rPr>
              <a:t>巡游车作为乡镇独有的宣传手段，双节期间，人们采购年货，街上人来人往，从听觉达到品牌宣传的目的。</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86</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社区内电梯广告"/>
          <p:cNvPicPr>
            <a:picLocks noChangeAspect="1"/>
          </p:cNvPicPr>
          <p:nvPr/>
        </p:nvPicPr>
        <p:blipFill>
          <a:blip r:embed="rId2"/>
          <a:stretch>
            <a:fillRect/>
          </a:stretch>
        </p:blipFill>
        <p:spPr>
          <a:xfrm>
            <a:off x="6044565" y="2635250"/>
            <a:ext cx="4573905" cy="3430905"/>
          </a:xfrm>
          <a:prstGeom prst="rect">
            <a:avLst/>
          </a:prstGeom>
        </p:spPr>
      </p:pic>
      <p:pic>
        <p:nvPicPr>
          <p:cNvPr id="6" name="图片 5" descr="社区道闸"/>
          <p:cNvPicPr>
            <a:picLocks noChangeAspect="1"/>
          </p:cNvPicPr>
          <p:nvPr/>
        </p:nvPicPr>
        <p:blipFill>
          <a:blip r:embed="rId3"/>
          <a:stretch>
            <a:fillRect/>
          </a:stretch>
        </p:blipFill>
        <p:spPr>
          <a:xfrm>
            <a:off x="571500" y="2634615"/>
            <a:ext cx="4572635" cy="3431540"/>
          </a:xfrm>
          <a:prstGeom prst="rect">
            <a:avLst/>
          </a:prstGeom>
        </p:spPr>
      </p:pic>
      <p:grpSp>
        <p:nvGrpSpPr>
          <p:cNvPr id="32" name="组合 31"/>
          <p:cNvGrpSpPr/>
          <p:nvPr/>
        </p:nvGrpSpPr>
        <p:grpSpPr>
          <a:xfrm>
            <a:off x="347345" y="1023620"/>
            <a:ext cx="11327765" cy="1339849"/>
            <a:chOff x="337113" y="5141967"/>
            <a:chExt cx="6688375" cy="1339844"/>
          </a:xfrm>
        </p:grpSpPr>
        <p:sp>
          <p:nvSpPr>
            <p:cNvPr id="35" name="文本框 5"/>
            <p:cNvSpPr txBox="1"/>
            <p:nvPr/>
          </p:nvSpPr>
          <p:spPr>
            <a:xfrm>
              <a:off x="337115" y="5141967"/>
              <a:ext cx="3020921" cy="337184"/>
            </a:xfrm>
            <a:prstGeom prst="rect">
              <a:avLst/>
            </a:prstGeom>
            <a:noFill/>
            <a:ln w="9525">
              <a:noFill/>
            </a:ln>
          </p:spPr>
          <p:txBody>
            <a:bodyPr wrap="square" anchor="t">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charset="0"/>
                <a:buChar char="n"/>
                <a:defRPr/>
              </a:pPr>
              <a:r>
                <a:rPr lang="zh-CN" altLang="en-US" sz="1600" b="1" dirty="0">
                  <a:solidFill>
                    <a:prstClr val="black"/>
                  </a:solidFill>
                  <a:latin typeface="微软雅黑" panose="020B0503020204020204" pitchFamily="34" charset="-122"/>
                  <a:ea typeface="微软雅黑" panose="020B0503020204020204" pitchFamily="34" charset="-122"/>
                </a:rPr>
                <a:t>社区广告：道闸、框架、电视</a:t>
              </a:r>
              <a:endPar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337116" y="5474388"/>
              <a:ext cx="3708933" cy="337184"/>
            </a:xfrm>
            <a:prstGeom prst="rect">
              <a:avLst/>
            </a:prstGeom>
            <a:noFill/>
          </p:spPr>
          <p:txBody>
            <a:bodyPr wrap="square">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charset="0"/>
                <a:buChar char="n"/>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投放时间：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2021</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p>
          </p:txBody>
        </p:sp>
        <p:sp>
          <p:nvSpPr>
            <p:cNvPr id="37" name="文本框 36"/>
            <p:cNvSpPr txBox="1"/>
            <p:nvPr/>
          </p:nvSpPr>
          <p:spPr>
            <a:xfrm>
              <a:off x="337113" y="5750929"/>
              <a:ext cx="6688375" cy="730882"/>
            </a:xfrm>
            <a:prstGeom prst="rect">
              <a:avLst/>
            </a:prstGeom>
            <a:noFill/>
          </p:spPr>
          <p:txBody>
            <a:bodyPr wrap="square" rtlCol="0">
              <a:spAutoFit/>
            </a:bodyPr>
            <a:lstStyle/>
            <a:p>
              <a:pPr marL="285750" indent="-285750">
                <a:lnSpc>
                  <a:spcPct val="130000"/>
                </a:lnSpc>
                <a:buFont typeface="Wingdings" panose="05000000000000000000" charset="0"/>
                <a:buChar char="n"/>
              </a:pPr>
              <a:r>
                <a:rPr lang="zh-CN" altLang="en-US" sz="1600" b="1" dirty="0">
                  <a:latin typeface="微软雅黑" panose="020B0503020204020204" pitchFamily="34" charset="-122"/>
                  <a:ea typeface="微软雅黑" panose="020B0503020204020204" pitchFamily="34" charset="-122"/>
                </a:rPr>
                <a:t>投放策略：</a:t>
              </a:r>
              <a:r>
                <a:rPr lang="zh-CN" altLang="en-US" sz="1600" dirty="0">
                  <a:latin typeface="微软雅黑" panose="020B0503020204020204" pitchFamily="34" charset="-122"/>
                  <a:ea typeface="微软雅黑" panose="020B0503020204020204" pitchFamily="34" charset="-122"/>
                </a:rPr>
                <a:t>社区道闸、框架以及电视广告作为城乡社区内特色广告，属于每天必经之地，通过每天重复式的记忆强化，能够有效的达到品牌传播的目的。</a:t>
              </a:r>
            </a:p>
          </p:txBody>
        </p:sp>
      </p:grpSp>
      <p:sp>
        <p:nvSpPr>
          <p:cNvPr id="4" name="矩形 3"/>
          <p:cNvSpPr/>
          <p:nvPr/>
        </p:nvSpPr>
        <p:spPr>
          <a:xfrm>
            <a:off x="1144270" y="314960"/>
            <a:ext cx="369062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渠道投放-社区广告</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5"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3" name="文本框 42"/>
          <p:cNvSpPr txBox="1"/>
          <p:nvPr/>
        </p:nvSpPr>
        <p:spPr>
          <a:xfrm>
            <a:off x="2036128" y="6235700"/>
            <a:ext cx="164211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入口道闸</a:t>
            </a:r>
          </a:p>
        </p:txBody>
      </p:sp>
      <p:sp>
        <p:nvSpPr>
          <p:cNvPr id="13" name="文本框 12"/>
          <p:cNvSpPr txBox="1"/>
          <p:nvPr/>
        </p:nvSpPr>
        <p:spPr>
          <a:xfrm>
            <a:off x="7396163" y="6235700"/>
            <a:ext cx="1642110" cy="337185"/>
          </a:xfrm>
          <a:prstGeom prst="rect">
            <a:avLst/>
          </a:prstGeom>
          <a:noFill/>
        </p:spPr>
        <p:txBody>
          <a:bodyPr vert="horz" wrap="square" rtlCol="0">
            <a:spAutoFit/>
          </a:bodyPr>
          <a:lstStyle/>
          <a:p>
            <a:pPr lvl="0" algn="ctr">
              <a:buClrTx/>
              <a:buSzTx/>
              <a:buFontTx/>
            </a:pPr>
            <a:r>
              <a:rPr lang="zh-CN" altLang="en-US" sz="1400" dirty="0">
                <a:latin typeface="微软雅黑" panose="020B0503020204020204" pitchFamily="34" charset="-122"/>
                <a:ea typeface="微软雅黑" panose="020B0503020204020204" pitchFamily="34" charset="-122"/>
                <a:sym typeface="+mn-ea"/>
              </a:rPr>
              <a:t>电梯框架</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87</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社区内电梯电视屏"/>
          <p:cNvPicPr>
            <a:picLocks noChangeAspect="1"/>
          </p:cNvPicPr>
          <p:nvPr/>
        </p:nvPicPr>
        <p:blipFill>
          <a:blip r:embed="rId2"/>
          <a:srcRect b="3014"/>
          <a:stretch>
            <a:fillRect/>
          </a:stretch>
        </p:blipFill>
        <p:spPr>
          <a:xfrm>
            <a:off x="7400290" y="987425"/>
            <a:ext cx="4286250" cy="5055870"/>
          </a:xfrm>
          <a:prstGeom prst="rect">
            <a:avLst/>
          </a:prstGeom>
        </p:spPr>
      </p:pic>
      <p:pic>
        <p:nvPicPr>
          <p:cNvPr id="3" name="图片 2" descr="社区内电梯广告2"/>
          <p:cNvPicPr>
            <a:picLocks noChangeAspect="1"/>
          </p:cNvPicPr>
          <p:nvPr/>
        </p:nvPicPr>
        <p:blipFill>
          <a:blip r:embed="rId3"/>
          <a:srcRect l="2245" b="5441"/>
          <a:stretch>
            <a:fillRect/>
          </a:stretch>
        </p:blipFill>
        <p:spPr>
          <a:xfrm>
            <a:off x="232410" y="987425"/>
            <a:ext cx="6636385" cy="5055870"/>
          </a:xfrm>
          <a:prstGeom prst="rect">
            <a:avLst/>
          </a:prstGeom>
        </p:spPr>
      </p:pic>
      <p:sp>
        <p:nvSpPr>
          <p:cNvPr id="43" name="文本框 42"/>
          <p:cNvSpPr txBox="1"/>
          <p:nvPr/>
        </p:nvSpPr>
        <p:spPr>
          <a:xfrm>
            <a:off x="1637030" y="4320540"/>
            <a:ext cx="1642110" cy="337185"/>
          </a:xfrm>
          <a:prstGeom prst="rect">
            <a:avLst/>
          </a:prstGeom>
          <a:noFill/>
        </p:spPr>
        <p:txBody>
          <a:bodyPr vert="horz" wrap="square" rtlCol="0">
            <a:spAutoFit/>
          </a:bodyPr>
          <a:lstStyle/>
          <a:p>
            <a:pPr algn="ctr"/>
            <a:r>
              <a:rPr lang="zh-CN" altLang="en-US" sz="1600" b="1" dirty="0"/>
              <a:t>入口道闸</a:t>
            </a:r>
          </a:p>
        </p:txBody>
      </p:sp>
      <p:sp>
        <p:nvSpPr>
          <p:cNvPr id="18" name="文本框 17"/>
          <p:cNvSpPr txBox="1"/>
          <p:nvPr/>
        </p:nvSpPr>
        <p:spPr>
          <a:xfrm>
            <a:off x="8722360" y="6235700"/>
            <a:ext cx="164211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电视广告</a:t>
            </a:r>
          </a:p>
        </p:txBody>
      </p:sp>
      <p:sp>
        <p:nvSpPr>
          <p:cNvPr id="10" name="文本框 9"/>
          <p:cNvSpPr txBox="1"/>
          <p:nvPr/>
        </p:nvSpPr>
        <p:spPr>
          <a:xfrm>
            <a:off x="2729548" y="6235700"/>
            <a:ext cx="164211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电梯内广告</a:t>
            </a:r>
          </a:p>
        </p:txBody>
      </p:sp>
      <p:sp>
        <p:nvSpPr>
          <p:cNvPr id="11" name="矩形 10"/>
          <p:cNvSpPr/>
          <p:nvPr/>
        </p:nvSpPr>
        <p:spPr>
          <a:xfrm>
            <a:off x="1144270" y="314960"/>
            <a:ext cx="369062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渠道投放-电梯广告</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12" name="组合 11"/>
          <p:cNvGrpSpPr/>
          <p:nvPr/>
        </p:nvGrpSpPr>
        <p:grpSpPr>
          <a:xfrm>
            <a:off x="312420" y="295275"/>
            <a:ext cx="725170" cy="499110"/>
            <a:chOff x="1585" y="2808"/>
            <a:chExt cx="1142" cy="786"/>
          </a:xfrm>
        </p:grpSpPr>
        <p:sp>
          <p:nvSpPr>
            <p:cNvPr id="14"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15"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88</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3679190" cy="4603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渠道投放-校园媒体</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p:cNvGrpSpPr/>
          <p:nvPr/>
        </p:nvGrpSpPr>
        <p:grpSpPr>
          <a:xfrm>
            <a:off x="347345" y="1023620"/>
            <a:ext cx="11327765" cy="1310310"/>
            <a:chOff x="337113" y="5141967"/>
            <a:chExt cx="6688375" cy="1310305"/>
          </a:xfrm>
        </p:grpSpPr>
        <p:sp>
          <p:nvSpPr>
            <p:cNvPr id="5" name="文本框 5"/>
            <p:cNvSpPr txBox="1"/>
            <p:nvPr/>
          </p:nvSpPr>
          <p:spPr>
            <a:xfrm>
              <a:off x="337115" y="5141967"/>
              <a:ext cx="3020921" cy="337184"/>
            </a:xfrm>
            <a:prstGeom prst="rect">
              <a:avLst/>
            </a:prstGeom>
            <a:noFill/>
            <a:ln w="9525">
              <a:noFill/>
            </a:ln>
          </p:spPr>
          <p:txBody>
            <a:bodyPr wrap="square" anchor="t">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charset="0"/>
                <a:buChar char="n"/>
                <a:defRPr/>
              </a:pPr>
              <a:r>
                <a:rPr lang="zh-CN" altLang="en-US" sz="1600" b="1" dirty="0">
                  <a:solidFill>
                    <a:prstClr val="black"/>
                  </a:solidFill>
                  <a:latin typeface="微软雅黑" panose="020B0503020204020204" pitchFamily="34" charset="-122"/>
                  <a:ea typeface="微软雅黑" panose="020B0503020204020204" pitchFamily="34" charset="-122"/>
                </a:rPr>
                <a:t>校园媒体：围挡、</a:t>
              </a:r>
              <a:r>
                <a:rPr lang="zh-CN" sz="1600" b="1" dirty="0">
                  <a:solidFill>
                    <a:prstClr val="black"/>
                  </a:solidFill>
                  <a:latin typeface="微软雅黑" panose="020B0503020204020204" pitchFamily="34" charset="-122"/>
                  <a:ea typeface="微软雅黑" panose="020B0503020204020204" pitchFamily="34" charset="-122"/>
                </a:rPr>
                <a:t>电子屏</a:t>
              </a:r>
              <a:r>
                <a:rPr lang="zh-CN" altLang="en-US" sz="1600" b="1" dirty="0">
                  <a:solidFill>
                    <a:prstClr val="black"/>
                  </a:solidFill>
                  <a:latin typeface="微软雅黑" panose="020B0503020204020204" pitchFamily="34" charset="-122"/>
                  <a:ea typeface="微软雅黑" panose="020B0503020204020204" pitchFamily="34" charset="-122"/>
                </a:rPr>
                <a:t>、桌贴</a:t>
              </a:r>
              <a:endPar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337116" y="5474388"/>
              <a:ext cx="3708933" cy="337184"/>
            </a:xfrm>
            <a:prstGeom prst="rect">
              <a:avLst/>
            </a:prstGeom>
            <a:noFill/>
          </p:spPr>
          <p:txBody>
            <a:bodyPr wrap="square">
              <a:spAutoFit/>
            </a:bodyPr>
            <a:lstStyle/>
            <a:p>
              <a:pPr marL="285750" marR="0" lvl="0" indent="-285750" defTabSz="914400" rtl="0" eaLnBrk="1" fontAlgn="auto" latinLnBrk="0" hangingPunct="1">
                <a:lnSpc>
                  <a:spcPct val="100000"/>
                </a:lnSpc>
                <a:spcBef>
                  <a:spcPts val="0"/>
                </a:spcBef>
                <a:spcAft>
                  <a:spcPts val="0"/>
                </a:spcAft>
                <a:buClrTx/>
                <a:buSzTx/>
                <a:buFont typeface="Wingdings" panose="05000000000000000000" charset="0"/>
                <a:buChar char="n"/>
                <a:defRPr/>
              </a:pPr>
              <a:r>
                <a:rPr kumimoji="0" lang="zh-CN" altLang="en-US"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投放时间：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2021</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p>
          </p:txBody>
        </p:sp>
        <p:sp>
          <p:nvSpPr>
            <p:cNvPr id="37" name="文本框 36"/>
            <p:cNvSpPr txBox="1"/>
            <p:nvPr/>
          </p:nvSpPr>
          <p:spPr>
            <a:xfrm>
              <a:off x="337113" y="5750929"/>
              <a:ext cx="6688375" cy="701343"/>
            </a:xfrm>
            <a:prstGeom prst="rect">
              <a:avLst/>
            </a:prstGeom>
            <a:noFill/>
          </p:spPr>
          <p:txBody>
            <a:bodyPr wrap="square" rtlCol="0">
              <a:spAutoFit/>
            </a:bodyPr>
            <a:lstStyle/>
            <a:p>
              <a:pPr marL="285750" indent="-285750">
                <a:lnSpc>
                  <a:spcPct val="130000"/>
                </a:lnSpc>
                <a:buFont typeface="Wingdings" panose="05000000000000000000" charset="0"/>
                <a:buChar char="n"/>
              </a:pPr>
              <a:r>
                <a:rPr lang="zh-CN" altLang="en-US" sz="1600" b="1" dirty="0">
                  <a:latin typeface="微软雅黑" panose="020B0503020204020204" pitchFamily="34" charset="-122"/>
                  <a:ea typeface="微软雅黑" panose="020B0503020204020204" pitchFamily="34" charset="-122"/>
                </a:rPr>
                <a:t>投放策略：</a:t>
              </a:r>
              <a:r>
                <a:rPr lang="zh-CN" altLang="en-US" sz="1600" dirty="0">
                  <a:latin typeface="微软雅黑" panose="020B0503020204020204" pitchFamily="34" charset="-122"/>
                  <a:ea typeface="微软雅黑" panose="020B0503020204020204" pitchFamily="34" charset="-122"/>
                </a:rPr>
                <a:t>大学生作为新春之际移动</a:t>
              </a:r>
              <a:r>
                <a:rPr lang="en-US" altLang="zh-CN" sz="1600" dirty="0">
                  <a:latin typeface="微软雅黑" panose="020B0503020204020204" pitchFamily="34" charset="-122"/>
                  <a:ea typeface="微软雅黑" panose="020B0503020204020204" pitchFamily="34" charset="-122"/>
                </a:rPr>
                <a:t>5G</a:t>
              </a:r>
              <a:r>
                <a:rPr lang="zh-CN" altLang="en-US" sz="1600" dirty="0">
                  <a:latin typeface="微软雅黑" panose="020B0503020204020204" pitchFamily="34" charset="-122"/>
                  <a:ea typeface="微软雅黑" panose="020B0503020204020204" pitchFamily="34" charset="-122"/>
                </a:rPr>
                <a:t>千兆网的主流人群，在学生放假之前，投放覆盖成都各大高校，</a:t>
              </a:r>
              <a:r>
                <a:rPr lang="zh-CN" altLang="en-US" sz="1600" dirty="0">
                  <a:latin typeface="微软雅黑" panose="020B0503020204020204" pitchFamily="34" charset="-122"/>
                  <a:ea typeface="微软雅黑" panose="020B0503020204020204" pitchFamily="34" charset="-122"/>
                  <a:sym typeface="+mn-ea"/>
                </a:rPr>
                <a:t>通过每天重复式的记忆强化，能够深化品牌形象，从而达到品牌直宣的效果。</a:t>
              </a:r>
            </a:p>
          </p:txBody>
        </p:sp>
      </p:grpSp>
      <p:pic>
        <p:nvPicPr>
          <p:cNvPr id="11" name="图片 10"/>
          <p:cNvPicPr>
            <a:picLocks noChangeAspect="1"/>
          </p:cNvPicPr>
          <p:nvPr/>
        </p:nvPicPr>
        <p:blipFill>
          <a:blip r:embed="rId3"/>
          <a:stretch>
            <a:fillRect/>
          </a:stretch>
        </p:blipFill>
        <p:spPr>
          <a:xfrm>
            <a:off x="350520" y="2536825"/>
            <a:ext cx="5116195" cy="3831590"/>
          </a:xfrm>
          <a:prstGeom prst="rect">
            <a:avLst/>
          </a:prstGeom>
        </p:spPr>
      </p:pic>
      <p:pic>
        <p:nvPicPr>
          <p:cNvPr id="12" name="图片 11"/>
          <p:cNvPicPr>
            <a:picLocks noChangeAspect="1"/>
          </p:cNvPicPr>
          <p:nvPr/>
        </p:nvPicPr>
        <p:blipFill>
          <a:blip r:embed="rId4"/>
          <a:stretch>
            <a:fillRect/>
          </a:stretch>
        </p:blipFill>
        <p:spPr>
          <a:xfrm>
            <a:off x="6379210" y="2536825"/>
            <a:ext cx="5191125" cy="3831590"/>
          </a:xfrm>
          <a:prstGeom prst="rect">
            <a:avLst/>
          </a:prstGeom>
        </p:spPr>
      </p:pic>
      <p:sp>
        <p:nvSpPr>
          <p:cNvPr id="18" name="文本框 17"/>
          <p:cNvSpPr txBox="1"/>
          <p:nvPr/>
        </p:nvSpPr>
        <p:spPr>
          <a:xfrm>
            <a:off x="8153718" y="6446520"/>
            <a:ext cx="164211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校园围挡</a:t>
            </a:r>
          </a:p>
        </p:txBody>
      </p:sp>
      <p:sp>
        <p:nvSpPr>
          <p:cNvPr id="13" name="文本框 12"/>
          <p:cNvSpPr txBox="1"/>
          <p:nvPr/>
        </p:nvSpPr>
        <p:spPr>
          <a:xfrm>
            <a:off x="2087563" y="6446520"/>
            <a:ext cx="1642110" cy="306705"/>
          </a:xfrm>
          <a:prstGeom prst="rect">
            <a:avLst/>
          </a:prstGeom>
          <a:noFill/>
        </p:spPr>
        <p:txBody>
          <a:bodyPr vert="horz" wrap="square" rtlCol="0">
            <a:spAutoFit/>
          </a:bodyPr>
          <a:lstStyle/>
          <a:p>
            <a:pPr algn="ctr"/>
            <a:r>
              <a:rPr lang="zh-CN" altLang="en-US" sz="1400" dirty="0">
                <a:latin typeface="微软雅黑" panose="020B0503020204020204" pitchFamily="34" charset="-122"/>
                <a:ea typeface="微软雅黑" panose="020B0503020204020204" pitchFamily="34" charset="-122"/>
              </a:rPr>
              <a:t>餐桌广告</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89</a:t>
            </a:fld>
            <a:endParaRPr lang="zh-CN" altLang="en-US" sz="1000" dirty="0">
              <a:solidFill>
                <a:schemeClr val="bg1">
                  <a:lumMod val="75000"/>
                </a:schemeClr>
              </a:solidFill>
            </a:endParaRPr>
          </a:p>
        </p:txBody>
      </p:sp>
      <p:pic>
        <p:nvPicPr>
          <p:cNvPr id="9" name="图片 8"/>
          <p:cNvPicPr>
            <a:picLocks noChangeAspect="1"/>
          </p:cNvPicPr>
          <p:nvPr/>
        </p:nvPicPr>
        <p:blipFill>
          <a:blip r:embed="rId5"/>
          <a:stretch>
            <a:fillRect/>
          </a:stretch>
        </p:blipFill>
        <p:spPr>
          <a:xfrm>
            <a:off x="9645015" y="278130"/>
            <a:ext cx="2214880" cy="541020"/>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渠道投放-社区投放资源</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4" name="表格 3"/>
          <p:cNvGraphicFramePr/>
          <p:nvPr>
            <p:custDataLst>
              <p:tags r:id="rId1"/>
            </p:custDataLst>
          </p:nvPr>
        </p:nvGraphicFramePr>
        <p:xfrm>
          <a:off x="325755" y="967740"/>
          <a:ext cx="5791200" cy="5414010"/>
        </p:xfrm>
        <a:graphic>
          <a:graphicData uri="http://schemas.openxmlformats.org/drawingml/2006/table">
            <a:tbl>
              <a:tblPr firstRow="1" bandRow="1">
                <a:tableStyleId>{5C22544A-7EE6-4342-B048-85BDC9FD1C3A}</a:tableStyleId>
              </a:tblPr>
              <a:tblGrid>
                <a:gridCol w="1284605">
                  <a:extLst>
                    <a:ext uri="{9D8B030D-6E8A-4147-A177-3AD203B41FA5}">
                      <a16:colId xmlns:a16="http://schemas.microsoft.com/office/drawing/2014/main" val="20000"/>
                    </a:ext>
                  </a:extLst>
                </a:gridCol>
                <a:gridCol w="571500">
                  <a:extLst>
                    <a:ext uri="{9D8B030D-6E8A-4147-A177-3AD203B41FA5}">
                      <a16:colId xmlns:a16="http://schemas.microsoft.com/office/drawing/2014/main" val="20001"/>
                    </a:ext>
                  </a:extLst>
                </a:gridCol>
                <a:gridCol w="1995805">
                  <a:extLst>
                    <a:ext uri="{9D8B030D-6E8A-4147-A177-3AD203B41FA5}">
                      <a16:colId xmlns:a16="http://schemas.microsoft.com/office/drawing/2014/main" val="20002"/>
                    </a:ext>
                  </a:extLst>
                </a:gridCol>
                <a:gridCol w="558800">
                  <a:extLst>
                    <a:ext uri="{9D8B030D-6E8A-4147-A177-3AD203B41FA5}">
                      <a16:colId xmlns:a16="http://schemas.microsoft.com/office/drawing/2014/main" val="20003"/>
                    </a:ext>
                  </a:extLst>
                </a:gridCol>
                <a:gridCol w="880110">
                  <a:extLst>
                    <a:ext uri="{9D8B030D-6E8A-4147-A177-3AD203B41FA5}">
                      <a16:colId xmlns:a16="http://schemas.microsoft.com/office/drawing/2014/main" val="20004"/>
                    </a:ext>
                  </a:extLst>
                </a:gridCol>
                <a:gridCol w="500380">
                  <a:extLst>
                    <a:ext uri="{9D8B030D-6E8A-4147-A177-3AD203B41FA5}">
                      <a16:colId xmlns:a16="http://schemas.microsoft.com/office/drawing/2014/main" val="20005"/>
                    </a:ext>
                  </a:extLst>
                </a:gridCol>
              </a:tblGrid>
              <a:tr h="210820">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楼盘名称</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区域</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地址</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社区分类</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平均价格（人民币）</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1">
                          <a:solidFill>
                            <a:srgbClr val="000000"/>
                          </a:solidFill>
                          <a:latin typeface="微软雅黑" panose="020B0503020204020204" pitchFamily="34" charset="-122"/>
                          <a:ea typeface="微软雅黑" panose="020B0503020204020204" pitchFamily="34" charset="-122"/>
                        </a:rPr>
                        <a:t>住户数</a:t>
                      </a:r>
                      <a:endParaRPr lang="zh-CN" altLang="en-US" sz="1000" b="1">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5115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三洞桥6号大楼</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青羊区三洞桥路6号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租赁价格40元/平米</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60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少城大厦</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成都市青羊区少城路27号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租赁价格65元/平米</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140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时代锋尚</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成都青羊区草市街123号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28000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198</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543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时代凯悦</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成都市青羊区人民中路二段70#</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28000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960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082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草堂小筑</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成都市青羊区清江南街4号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23000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280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时代印象</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成都市青羊区北东街1号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25000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500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18986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左右</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成都市青羊区东坡路169号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16000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1026</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0480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元益花园一期</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成都市青羊区光华大道一段866号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17000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480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元益花园二期</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四川省成都市青羊区培风路335号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17000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2120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18986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力迅领筑</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成都市青羊区文翁路139号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23000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556</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中航凯天·清江苑</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成都市青羊区清河一村8号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560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中航凯天·清江苑二期</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成都市青羊区清河一村8号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400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0543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卧龙晓城</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成都市青羊区青羊大道288号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17000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257</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航天佳苑</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成都市青羊区培中路73号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20000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1800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0480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西南保得商务楼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成都市青羊区清江东路198号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租赁价格60元/平米</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125</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8986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鸿运之星</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成都市青羊区蜀清路239号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商住楼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15000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1100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成飞康达园小区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青羊区纬八路180号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14000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520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民乐园小区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青羊区纬六路177号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14000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1100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8986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盛畅园小区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青羊区纬六路163号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14000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1800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8923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301小区</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青羊区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青羊区纬六路160号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14000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dirty="0">
                          <a:solidFill>
                            <a:srgbClr val="000000"/>
                          </a:solidFill>
                          <a:latin typeface="微软雅黑" panose="020B0503020204020204" pitchFamily="34" charset="-122"/>
                          <a:ea typeface="微软雅黑" panose="020B0503020204020204" pitchFamily="34" charset="-122"/>
                        </a:rPr>
                        <a:t>400</a:t>
                      </a:r>
                      <a:endParaRPr lang="en-US" altLang="en-US" sz="10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bl>
          </a:graphicData>
        </a:graphic>
      </p:graphicFrame>
      <p:graphicFrame>
        <p:nvGraphicFramePr>
          <p:cNvPr id="5" name="表格 4"/>
          <p:cNvGraphicFramePr/>
          <p:nvPr>
            <p:custDataLst>
              <p:tags r:id="rId2"/>
            </p:custDataLst>
          </p:nvPr>
        </p:nvGraphicFramePr>
        <p:xfrm>
          <a:off x="6119495" y="967740"/>
          <a:ext cx="5905500" cy="5414010"/>
        </p:xfrm>
        <a:graphic>
          <a:graphicData uri="http://schemas.openxmlformats.org/drawingml/2006/table">
            <a:tbl>
              <a:tblPr firstRow="1" bandRow="1">
                <a:tableStyleId>{5C22544A-7EE6-4342-B048-85BDC9FD1C3A}</a:tableStyleId>
              </a:tblPr>
              <a:tblGrid>
                <a:gridCol w="1304925">
                  <a:extLst>
                    <a:ext uri="{9D8B030D-6E8A-4147-A177-3AD203B41FA5}">
                      <a16:colId xmlns:a16="http://schemas.microsoft.com/office/drawing/2014/main" val="20000"/>
                    </a:ext>
                  </a:extLst>
                </a:gridCol>
                <a:gridCol w="617855">
                  <a:extLst>
                    <a:ext uri="{9D8B030D-6E8A-4147-A177-3AD203B41FA5}">
                      <a16:colId xmlns:a16="http://schemas.microsoft.com/office/drawing/2014/main" val="20001"/>
                    </a:ext>
                  </a:extLst>
                </a:gridCol>
                <a:gridCol w="2065655">
                  <a:extLst>
                    <a:ext uri="{9D8B030D-6E8A-4147-A177-3AD203B41FA5}">
                      <a16:colId xmlns:a16="http://schemas.microsoft.com/office/drawing/2014/main" val="20002"/>
                    </a:ext>
                  </a:extLst>
                </a:gridCol>
                <a:gridCol w="477520">
                  <a:extLst>
                    <a:ext uri="{9D8B030D-6E8A-4147-A177-3AD203B41FA5}">
                      <a16:colId xmlns:a16="http://schemas.microsoft.com/office/drawing/2014/main" val="20003"/>
                    </a:ext>
                  </a:extLst>
                </a:gridCol>
                <a:gridCol w="865505">
                  <a:extLst>
                    <a:ext uri="{9D8B030D-6E8A-4147-A177-3AD203B41FA5}">
                      <a16:colId xmlns:a16="http://schemas.microsoft.com/office/drawing/2014/main" val="20004"/>
                    </a:ext>
                  </a:extLst>
                </a:gridCol>
                <a:gridCol w="574040">
                  <a:extLst>
                    <a:ext uri="{9D8B030D-6E8A-4147-A177-3AD203B41FA5}">
                      <a16:colId xmlns:a16="http://schemas.microsoft.com/office/drawing/2014/main" val="20005"/>
                    </a:ext>
                  </a:extLst>
                </a:gridCol>
              </a:tblGrid>
              <a:tr h="424815">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楼盘名称</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区域</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地址</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社区分类</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平均价格（人民币）</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1">
                          <a:solidFill>
                            <a:srgbClr val="000000"/>
                          </a:solidFill>
                          <a:latin typeface="微软雅黑" panose="020B0503020204020204" pitchFamily="34" charset="-122"/>
                          <a:ea typeface="微软雅黑" panose="020B0503020204020204" pitchFamily="34" charset="-122"/>
                        </a:rPr>
                        <a:t>住户数</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18440">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蓝润·V客尚东一期</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成都市成华区民兴北二路158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15000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1021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7805">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蓝润·V客尚东二期</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成都市成华区民兴北一路142号</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15000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821</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8440">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蓝润·东悦荟</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成都市成华区岷江路</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17000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1240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17805">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上东1号·丽景苑</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成都市成华区东昌路55号</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13000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2029</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17805">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融锦云湾</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成都市成华区二环路东二段22号</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20000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398</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18440">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慧苑</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成都市成华区驷马桥西林街1号</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15000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1077</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17805">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紫提东郡</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成华区</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成都市成华区万宇路1号</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住宅楼</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18000</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1000" b="0">
                          <a:solidFill>
                            <a:srgbClr val="000000"/>
                          </a:solidFill>
                          <a:latin typeface="微软雅黑" panose="020B0503020204020204" pitchFamily="34" charset="-122"/>
                          <a:ea typeface="微软雅黑" panose="020B0503020204020204" pitchFamily="34" charset="-122"/>
                        </a:rPr>
                        <a:t>684</a:t>
                      </a: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1844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棕榈南岸</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成都市高新区天府大道南段1169号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22000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826</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华银美景</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成都市高新区锦江路4段188号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20000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2200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1844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嘉美地</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成都市高新区剑南大道南段1188号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20000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300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锦官南苑</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成都市高新区剑南大道南段1288号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20000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300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1844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逸都国际</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成都市高新区剑南大道南段58号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21000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1875</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禾泰大厦</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成都市高新区肖家河沿街192号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26000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122</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0226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军安卫士花园（1-5栋）</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成都市高新区中和二街66号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16000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卫士花园（</a:t>
                      </a:r>
                      <a:r>
                        <a:rPr lang="zh-CN" sz="1000" b="0">
                          <a:solidFill>
                            <a:srgbClr val="000000"/>
                          </a:solidFill>
                          <a:latin typeface="微软雅黑" panose="020B0503020204020204" pitchFamily="34" charset="-122"/>
                          <a:ea typeface="微软雅黑" panose="020B0503020204020204" pitchFamily="34" charset="-122"/>
                        </a:rPr>
                        <a:t>6</a:t>
                      </a: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-10栋）</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成都市高新区中和二街66号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16000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1260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21844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齐盛艺境</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成都市高新区天府大道南段1号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19000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300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22796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中铁骑士府邸（住宅）</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成都市高新区协中路111号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17000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700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中铁骑士府邸（商业）</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高新区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成都市高新区协中路111号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商务楼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19000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300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37592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金宇大厦</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金牛区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金牛区一环路北四段191号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写字楼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租赁价格60元/平米</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300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375920">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龙湖·上城</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金牛区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四川省成都市金牛区人民北路一段12号</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22000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2663</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217805">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龙湖·紫宸香颂四期</a:t>
                      </a:r>
                      <a:endParaRPr lang="zh-CN" altLang="en-US" sz="1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金牛区</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四川省成都市金牛区花照壁西顺街</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000" b="0">
                          <a:solidFill>
                            <a:srgbClr val="000000"/>
                          </a:solidFill>
                          <a:latin typeface="微软雅黑" panose="020B0503020204020204" pitchFamily="34" charset="-122"/>
                          <a:ea typeface="微软雅黑" panose="020B0503020204020204" pitchFamily="34" charset="-122"/>
                        </a:rPr>
                        <a:t>住宅楼</a:t>
                      </a:r>
                      <a:endParaRPr lang="zh-CN"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a:solidFill>
                            <a:srgbClr val="000000"/>
                          </a:solidFill>
                          <a:latin typeface="微软雅黑" panose="020B0503020204020204" pitchFamily="34" charset="-122"/>
                          <a:ea typeface="微软雅黑" panose="020B0503020204020204" pitchFamily="34" charset="-122"/>
                        </a:rPr>
                        <a:t>25000</a:t>
                      </a:r>
                      <a:endParaRPr lang="en-US" altLang="en-US" sz="10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1000" b="0" dirty="0">
                          <a:solidFill>
                            <a:srgbClr val="000000"/>
                          </a:solidFill>
                          <a:latin typeface="微软雅黑" panose="020B0503020204020204" pitchFamily="34" charset="-122"/>
                          <a:ea typeface="微软雅黑" panose="020B0503020204020204" pitchFamily="34" charset="-122"/>
                        </a:rPr>
                        <a:t>1001</a:t>
                      </a:r>
                      <a:endParaRPr lang="en-US" altLang="en-US" sz="10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1"/>
                  </a:ext>
                </a:extLst>
              </a:tr>
            </a:tbl>
          </a:graphicData>
        </a:graphic>
      </p:graphicFrame>
      <p:sp>
        <p:nvSpPr>
          <p:cNvPr id="6" name="文本框 5"/>
          <p:cNvSpPr txBox="1"/>
          <p:nvPr/>
        </p:nvSpPr>
        <p:spPr>
          <a:xfrm>
            <a:off x="10617200" y="6470650"/>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
        <p:nvSpPr>
          <p:cNvPr id="3" name="灯片编号占位符 5"/>
          <p:cNvSpPr>
            <a:spLocks noGrp="1"/>
          </p:cNvSpPr>
          <p:nvPr/>
        </p:nvSpPr>
        <p:spPr>
          <a:xfrm>
            <a:off x="10617200" y="6410325"/>
            <a:ext cx="1419225" cy="365125"/>
          </a:xfrm>
          <a:prstGeom prst="rect">
            <a:avLst/>
          </a:prstGeom>
          <a:noFill/>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4A8636-8D6E-4F37-80AC-CC28BB853661}" type="slidenum">
              <a:rPr lang="zh-CN" altLang="en-US" sz="1000" smtClean="0">
                <a:solidFill>
                  <a:schemeClr val="bg1">
                    <a:lumMod val="75000"/>
                  </a:schemeClr>
                </a:solidFill>
              </a:rPr>
              <a:t>90</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渠道投放-公共交通投放资源</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5" name="表格 4"/>
          <p:cNvGraphicFramePr/>
          <p:nvPr>
            <p:custDataLst>
              <p:tags r:id="rId1"/>
            </p:custDataLst>
          </p:nvPr>
        </p:nvGraphicFramePr>
        <p:xfrm>
          <a:off x="312420" y="1025525"/>
          <a:ext cx="11545570" cy="5311140"/>
        </p:xfrm>
        <a:graphic>
          <a:graphicData uri="http://schemas.openxmlformats.org/drawingml/2006/table">
            <a:tbl>
              <a:tblPr firstRow="1" bandRow="1">
                <a:tableStyleId>{5C22544A-7EE6-4342-B048-85BDC9FD1C3A}</a:tableStyleId>
              </a:tblPr>
              <a:tblGrid>
                <a:gridCol w="541655">
                  <a:extLst>
                    <a:ext uri="{9D8B030D-6E8A-4147-A177-3AD203B41FA5}">
                      <a16:colId xmlns:a16="http://schemas.microsoft.com/office/drawing/2014/main" val="20000"/>
                    </a:ext>
                  </a:extLst>
                </a:gridCol>
                <a:gridCol w="349250">
                  <a:extLst>
                    <a:ext uri="{9D8B030D-6E8A-4147-A177-3AD203B41FA5}">
                      <a16:colId xmlns:a16="http://schemas.microsoft.com/office/drawing/2014/main" val="20001"/>
                    </a:ext>
                  </a:extLst>
                </a:gridCol>
                <a:gridCol w="631825">
                  <a:extLst>
                    <a:ext uri="{9D8B030D-6E8A-4147-A177-3AD203B41FA5}">
                      <a16:colId xmlns:a16="http://schemas.microsoft.com/office/drawing/2014/main" val="20002"/>
                    </a:ext>
                  </a:extLst>
                </a:gridCol>
                <a:gridCol w="553085">
                  <a:extLst>
                    <a:ext uri="{9D8B030D-6E8A-4147-A177-3AD203B41FA5}">
                      <a16:colId xmlns:a16="http://schemas.microsoft.com/office/drawing/2014/main" val="20003"/>
                    </a:ext>
                  </a:extLst>
                </a:gridCol>
                <a:gridCol w="602615">
                  <a:extLst>
                    <a:ext uri="{9D8B030D-6E8A-4147-A177-3AD203B41FA5}">
                      <a16:colId xmlns:a16="http://schemas.microsoft.com/office/drawing/2014/main" val="20004"/>
                    </a:ext>
                  </a:extLst>
                </a:gridCol>
                <a:gridCol w="795020">
                  <a:extLst>
                    <a:ext uri="{9D8B030D-6E8A-4147-A177-3AD203B41FA5}">
                      <a16:colId xmlns:a16="http://schemas.microsoft.com/office/drawing/2014/main" val="20005"/>
                    </a:ext>
                  </a:extLst>
                </a:gridCol>
                <a:gridCol w="4509770">
                  <a:extLst>
                    <a:ext uri="{9D8B030D-6E8A-4147-A177-3AD203B41FA5}">
                      <a16:colId xmlns:a16="http://schemas.microsoft.com/office/drawing/2014/main" val="20006"/>
                    </a:ext>
                  </a:extLst>
                </a:gridCol>
                <a:gridCol w="872490">
                  <a:extLst>
                    <a:ext uri="{9D8B030D-6E8A-4147-A177-3AD203B41FA5}">
                      <a16:colId xmlns:a16="http://schemas.microsoft.com/office/drawing/2014/main" val="20007"/>
                    </a:ext>
                  </a:extLst>
                </a:gridCol>
                <a:gridCol w="636270">
                  <a:extLst>
                    <a:ext uri="{9D8B030D-6E8A-4147-A177-3AD203B41FA5}">
                      <a16:colId xmlns:a16="http://schemas.microsoft.com/office/drawing/2014/main" val="20008"/>
                    </a:ext>
                  </a:extLst>
                </a:gridCol>
                <a:gridCol w="1121410">
                  <a:extLst>
                    <a:ext uri="{9D8B030D-6E8A-4147-A177-3AD203B41FA5}">
                      <a16:colId xmlns:a16="http://schemas.microsoft.com/office/drawing/2014/main" val="20009"/>
                    </a:ext>
                  </a:extLst>
                </a:gridCol>
                <a:gridCol w="932180">
                  <a:extLst>
                    <a:ext uri="{9D8B030D-6E8A-4147-A177-3AD203B41FA5}">
                      <a16:colId xmlns:a16="http://schemas.microsoft.com/office/drawing/2014/main" val="20010"/>
                    </a:ext>
                  </a:extLst>
                </a:gridCol>
              </a:tblGrid>
              <a:tr h="210820">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路线</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级别</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起止站点</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运行时间</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运行圈数</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繁华地段</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途径站点</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人车总流量</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线路里程</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大型商超</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tc>
                  <a:txBody>
                    <a:bodyPr/>
                    <a:lstStyle/>
                    <a:p>
                      <a:pPr indent="0" algn="ctr">
                        <a:buNone/>
                      </a:pPr>
                      <a:r>
                        <a:rPr lang="zh-CN" sz="900" b="1">
                          <a:solidFill>
                            <a:srgbClr val="FFFFFF"/>
                          </a:solidFill>
                          <a:latin typeface="微软雅黑" panose="020B0503020204020204" pitchFamily="34" charset="-122"/>
                          <a:ea typeface="微软雅黑" panose="020B0503020204020204" pitchFamily="34" charset="-122"/>
                        </a:rPr>
                        <a:t>家电卖场</a:t>
                      </a:r>
                      <a:endParaRPr lang="zh-CN" altLang="en-US" sz="900" b="1">
                        <a:solidFill>
                          <a:srgbClr val="FFFFFF"/>
                        </a:solidFill>
                        <a:latin typeface="微软雅黑" panose="020B0503020204020204" pitchFamily="34" charset="-122"/>
                        <a:ea typeface="微软雅黑" panose="020B0503020204020204" pitchFamily="34" charset="-122"/>
                      </a:endParaRPr>
                    </a:p>
                  </a:txBody>
                  <a:tcPr marL="12700" marR="12700" marT="12700" anchor="ctr">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solidFill>
                      <a:srgbClr val="000080"/>
                    </a:solidFill>
                  </a:tcPr>
                </a:tc>
                <a:extLst>
                  <a:ext uri="{0D108BD9-81ED-4DB2-BD59-A6C34878D82A}">
                    <a16:rowId xmlns:a16="http://schemas.microsoft.com/office/drawing/2014/main" val="10000"/>
                  </a:ext>
                </a:extLst>
              </a:tr>
              <a:tr h="53721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4</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S</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茶店子公交站--成都东客站（东广场）</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06:00-23:00 </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西门车站、西大街-八宝街商圈、天府广场-总府路-春熙路北口</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茶店子公交站 - 三环路羊犀立交桥北内侧 - 三环路金牛立交桥南内侧 - 茶店子西口 - 茶店子 - 五里村 - 营门口立交桥东 - 西门车站 - 花牌坊街 - 西月城街 - 八宝街 - 羊市街 -东城根上街- 总府路 - 蜀都大道红星路口-东风大桥 - 东风路 - 水碾河 - 水碾河路 - 双桥子 - 塔子山公园 - 五桂桥公交站 -建材路口-邛崃山路-邛崃山路岷江路口- 成都东客站东广场 (23站)</a:t>
                      </a:r>
                    </a:p>
                    <a:p>
                      <a:pPr indent="0">
                        <a:buNone/>
                      </a:pP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131500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algn="ctr">
                        <a:buClrTx/>
                        <a:buSzTx/>
                        <a:buFontTx/>
                        <a:buNone/>
                      </a:pPr>
                      <a:r>
                        <a:rPr lang="en-US" sz="800" b="0">
                          <a:solidFill>
                            <a:srgbClr val="000000"/>
                          </a:solidFill>
                          <a:latin typeface="微软雅黑" panose="020B0503020204020204" pitchFamily="34" charset="-122"/>
                          <a:ea typeface="微软雅黑" panose="020B0503020204020204" pitchFamily="34" charset="-122"/>
                        </a:rPr>
                        <a:t>18</a:t>
                      </a:r>
                    </a:p>
                  </a:txBody>
                  <a:tcPr marL="12700" marR="12700" marT="12700" anchor="b">
                    <a:lnL w="254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百佳新城市广场店、摩尔百盛天府广场店、王府井百货春熙路店、太平洋百货春熙路店、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国美营门口店、苏宁西大街店、国美西大街店、国美新城市广场店、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50927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34</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S</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火车北站公交站--火车北站公交站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05:45-23:00 </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一环路环线</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单向行驶： 火车北站公交站 - 人民北路二段 - 人民北路 - 梁家巷 - 一环路北四段 - 一环路东一段 - 一环路建设路口南 - 一环路新鸿路口南 - 一环路东三段 - 一环路玉双路口南 - 水碾河 - 牛王庙路口 - 九眼桥南 -九眼桥北</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-红瓦寺 - 磨子桥 - 一环路南三段 - 九茹村 - 衣冠庙 - 一环路南四段 - 一环路高升桥东路口 - 高升桥 - 一环路菊乐路口 - 一环路大石路口北 - 青羊宫 - 青羊小区 - 抚琴小区 - 西门车站 - 沙湾 - 一环路九里堤路口东 - 西北桥 - 人民北路 - 火车北站公交站 (32站)</a:t>
                      </a:r>
                      <a:endParaRPr lang="en-US"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265100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algn="ctr">
                        <a:buClrTx/>
                        <a:buSzTx/>
                        <a:buFontTx/>
                        <a:buNone/>
                      </a:pPr>
                      <a:r>
                        <a:rPr lang="en-US" sz="800" b="0">
                          <a:solidFill>
                            <a:srgbClr val="000000"/>
                          </a:solidFill>
                          <a:latin typeface="微软雅黑" panose="020B0503020204020204" pitchFamily="34" charset="-122"/>
                          <a:ea typeface="微软雅黑" panose="020B0503020204020204" pitchFamily="34" charset="-122"/>
                        </a:rPr>
                        <a:t>22</a:t>
                      </a:r>
                    </a:p>
                  </a:txBody>
                  <a:tcPr marL="12700" marR="12700" marT="12700" anchor="b">
                    <a:lnL w="254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百佳九里堤店、易初莲花沙湾店、好又多府河店、好又多玉林店、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国美沙湾店、国美青羊宫店、国美高升桥店、苏宁高升桥店、五星电器高升、</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479425">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58</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S</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万家湾公交站--五桂桥公交站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6:30-23:00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青羊宫、一环路中医附院路口、人民公园、春熙路北口、水碾河</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去程： 万家湾公交站 - 万家湾 - 光华大道一段东 - 瑞联路西 - 瑞联路中 - 瑞联路东 - 光华村街西 - 光华村街 - 光华村街二环路口 - 杜甫草堂 - 送仙桥 - 青羊宫 - 中医附院 - 通惠门 - 金河路 - 人民公园 - 春熙路北口 - 大慈寺 - 东风大桥 - 东风路 - 水碾河 - 水碾河路 - 双桥子 - 塔子山公园 - 五桂桥公交站 (25站)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110400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algn="ctr">
                        <a:buClrTx/>
                        <a:buSzTx/>
                        <a:buFontTx/>
                        <a:buNone/>
                      </a:pPr>
                      <a:r>
                        <a:rPr lang="en-US" sz="800" b="0">
                          <a:solidFill>
                            <a:srgbClr val="000000"/>
                          </a:solidFill>
                          <a:latin typeface="微软雅黑" panose="020B0503020204020204" pitchFamily="34" charset="-122"/>
                          <a:ea typeface="微软雅黑" panose="020B0503020204020204" pitchFamily="34" charset="-122"/>
                        </a:rPr>
                        <a:t>18</a:t>
                      </a:r>
                    </a:p>
                  </a:txBody>
                  <a:tcPr marL="12700" marR="12700" marT="12700" anchor="b">
                    <a:lnL w="254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人人乐锦都购物广场、摩尔百盛天府广场店、家乐福双桥店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66802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78</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S</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黄土村公交站--电信路</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华西医院</a:t>
                      </a:r>
                      <a:endParaRPr lang="en-US"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06:00-22:00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金沙车站、清江路、人民公园、天府广场、人民南路</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回去程： 黄土村公交站 - 成飞大道 - 成飞大道南 - 市妇女儿童中心医院 - 中坝六组 -日月大道光华北一路口-武青大道口-成温路武青大道口 - 三环路苏坡立交桥 - 三环路苏坡立交桥东 - 二十一世纪花园 - 谢家祠 - 金沙公交站 -西南财大- 成温路立交桥 -地铁草堂北路- 清江东路 - 中医附院 - 通惠门 - 金河路 - 人民公园 - 西御街 -天府广场南-</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锦江宾馆 - 华西坝（华西口腔医院） - 华西第二第四医院 - 金陵横路 -华西医院第二门诊部- 电信路南-电信路华西医院 （31站)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110600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algn="ctr">
                        <a:buClrTx/>
                        <a:buSzTx/>
                        <a:buFontTx/>
                        <a:buNone/>
                      </a:pPr>
                      <a:r>
                        <a:rPr lang="en-US" sz="800" b="0">
                          <a:solidFill>
                            <a:srgbClr val="000000"/>
                          </a:solidFill>
                          <a:latin typeface="微软雅黑" panose="020B0503020204020204" pitchFamily="34" charset="-122"/>
                          <a:ea typeface="微软雅黑" panose="020B0503020204020204" pitchFamily="34" charset="-122"/>
                        </a:rPr>
                        <a:t>20</a:t>
                      </a:r>
                    </a:p>
                  </a:txBody>
                  <a:tcPr marL="12700" marR="12700" marT="12700" anchor="b">
                    <a:lnL w="254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国美金沙店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259715">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115</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S</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百花中心站-天府软件园公交站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6:30-22:00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新会展、玉林、天府软件园</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去程：百花中心站-一环路大石路一一环路菊乐路口-地铁高升桥路口-一环路高升桥一环路南四段-地铁衣冠庙站-九如村-玉林北路-芳草东街口-玉林南路-新光路二环路口-桐梓林小区-新南天地-益州大道北段-益州大道府城大道口-益州大道交子大道口-南苑-益州大道锦城大道口-益州大道锦悦西路口一街益州大道中段北-天府一街天府大道口-新会展中心北侧-新会展北侧世纪城路口-新会展中心东侧-世纪城路江滩公园-新会展中心南侧-天华路-天府软件园东侧-新会展中心公交站（31站）</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109900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254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b">
                    <a:lnL w="254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25146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13</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A++</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高新西区公交站—西御街</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06:20-21:00 </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中医附院、人民公园、西御街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高新西区公交站-新业路百川路口-新业路百叶路口-西芯大道天河路口-西芯大道东-何家桥-何家二队-何家三队-土龙公路口-三环路羊犀立交桥西-三环羊犀立交南外侧-西三环路四段北外侧-西三环路四段外侧-清波路-金辉路-中大君悦金沙-金阳路西-金阳路中-金阳路-金阳路东-锦西路西-锦西路东-战旗路口-成温立交桥-地铁草堂北路站-清江东路-中医附院-通惠门-金河路-人民公园-西御街（31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53721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19</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A++</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金沙公交站--火车南站公交站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06:30-21:30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青羊宫、高升桥、磨子桥</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去程： 金沙公交站 - 贝森北路- 新文化宫 -光华村街西 - 光华村街 - 光华村街二环路口 - 杜甫草堂 - 送仙桥 - 青羊宫 - 一环路大石路口南 - 一环路菊乐路口 - 高升桥 - 一环路南四段 - 衣冠庙 - 九茹村 - 一环路南二段 - 磨子桥 - 红瓦寺 - 望江路 - 四川大学 - 望江楼公园 - 公园路中段 - 竹林村 - 高攀路北 - 高攀路 - 高攀路南 - 火车南站东路东 - 天仁路科华南路口 - 天仁路 - 天仁路西北二街</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-火车南站公交站(31站)</a:t>
                      </a:r>
                      <a:endParaRPr lang="en-US"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173300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麦德龙清江中路店、好又多武侯店、好又多玉林店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国美青羊宫店、国美高升桥店、苏宁高升桥店、五星电器高升桥店</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548640">
                <a:tc>
                  <a:txBody>
                    <a:bodyPr/>
                    <a:lstStyle/>
                    <a:p>
                      <a:pPr indent="0" algn="ctr">
                        <a:buNone/>
                      </a:pPr>
                      <a:r>
                        <a:rPr lang="en-US" sz="800" b="1">
                          <a:solidFill>
                            <a:srgbClr val="FF0000"/>
                          </a:solidFill>
                          <a:latin typeface="微软雅黑" panose="020B0503020204020204" pitchFamily="34" charset="-122"/>
                          <a:ea typeface="微软雅黑" panose="020B0503020204020204" pitchFamily="34" charset="-122"/>
                        </a:rPr>
                        <a:t>21</a:t>
                      </a:r>
                      <a:endParaRPr lang="en-US" altLang="en-US" sz="800" b="1">
                        <a:solidFill>
                          <a:srgbClr val="FF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A++</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牛王庙公交站--东坡北二路</a:t>
                      </a:r>
                      <a:r>
                        <a:rPr 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06:30-22:00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4-6</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红星路、新南路、武侯祠、高升桥、双楠路</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去程： 东坡北二路 - 瑞星路 - 东坡大道 - 东坡大道中 - 东坡大道瑞南街口 - 沙堰街 - 金雁路北 - 金雁路南 - 果丰路 - 阳公桥 - 五大花园 - 晋阳路东 - 龙爪村 - 龙欣路 - 云影路 - 逸都路东 - 双楠路南 - 双楠街 - 广福桥西街 - 广福桥横街 - 高升桥 - 洗面桥横街西 - 洗面桥横街东 - 电信南街 - 电信路南 - 电信路北 - 国学巷 - 小天竺街西 - 小天竺街东 - 新南门汽车站 - 红星路四段 - 纱帽街 - 芷泉街 - 牛王庙公交站 (35站)</a:t>
                      </a:r>
                      <a:endParaRPr lang="zh-CN" altLang="en-US" sz="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101200</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800" b="0">
                          <a:solidFill>
                            <a:srgbClr val="000000"/>
                          </a:solidFill>
                          <a:latin typeface="微软雅黑" panose="020B0503020204020204" pitchFamily="34" charset="-122"/>
                          <a:ea typeface="微软雅黑" panose="020B0503020204020204" pitchFamily="34" charset="-122"/>
                        </a:rPr>
                        <a:t>15</a:t>
                      </a:r>
                      <a:endParaRPr lang="en-US"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800" b="0">
                          <a:solidFill>
                            <a:srgbClr val="000000"/>
                          </a:solidFill>
                          <a:latin typeface="微软雅黑" panose="020B0503020204020204" pitchFamily="34" charset="-122"/>
                          <a:ea typeface="微软雅黑" panose="020B0503020204020204" pitchFamily="34" charset="-122"/>
                        </a:rPr>
                        <a:t>伊藤洋华堂春熙店、好又多武侯店、人人乐双楠购物广场、伊藤洋华堂双楠购物广场</a:t>
                      </a:r>
                      <a:endParaRPr lang="zh-CN" altLang="en-US" sz="8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endParaRPr lang="en-US" altLang="en-US" sz="8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bl>
          </a:graphicData>
        </a:graphic>
      </p:graphicFrame>
      <p:sp>
        <p:nvSpPr>
          <p:cNvPr id="6" name="文本框 5"/>
          <p:cNvSpPr txBox="1"/>
          <p:nvPr/>
        </p:nvSpPr>
        <p:spPr>
          <a:xfrm>
            <a:off x="10314305" y="6420485"/>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
        <p:nvSpPr>
          <p:cNvPr id="3" name="灯片编号占位符 2"/>
          <p:cNvSpPr>
            <a:spLocks noGrp="1"/>
          </p:cNvSpPr>
          <p:nvPr>
            <p:ph type="sldNum" sz="quarter" idx="10"/>
          </p:nvPr>
        </p:nvSpPr>
        <p:spPr>
          <a:xfrm>
            <a:off x="10617200" y="6360795"/>
            <a:ext cx="1419225" cy="365125"/>
          </a:xfrm>
          <a:noFill/>
        </p:spPr>
        <p:txBody>
          <a:bodyPr/>
          <a:lstStyle/>
          <a:p>
            <a:pPr algn="r"/>
            <a:fld id="{3A4A8636-8D6E-4F37-80AC-CC28BB853661}" type="slidenum">
              <a:rPr lang="zh-CN" altLang="en-US" sz="1000" smtClean="0">
                <a:solidFill>
                  <a:schemeClr val="bg1">
                    <a:lumMod val="75000"/>
                  </a:schemeClr>
                </a:solidFill>
              </a:rPr>
              <a:t>91</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渠道投放-地铁广告资源</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pic>
        <p:nvPicPr>
          <p:cNvPr id="3" name="图片 2"/>
          <p:cNvPicPr>
            <a:picLocks noChangeAspect="1"/>
          </p:cNvPicPr>
          <p:nvPr/>
        </p:nvPicPr>
        <p:blipFill>
          <a:blip r:embed="rId2"/>
          <a:stretch>
            <a:fillRect/>
          </a:stretch>
        </p:blipFill>
        <p:spPr>
          <a:xfrm>
            <a:off x="145415" y="1657350"/>
            <a:ext cx="6532880" cy="3382645"/>
          </a:xfrm>
          <a:prstGeom prst="rect">
            <a:avLst/>
          </a:prstGeom>
        </p:spPr>
      </p:pic>
      <p:pic>
        <p:nvPicPr>
          <p:cNvPr id="6" name="图片 5"/>
          <p:cNvPicPr>
            <a:picLocks noChangeAspect="1"/>
          </p:cNvPicPr>
          <p:nvPr/>
        </p:nvPicPr>
        <p:blipFill>
          <a:blip r:embed="rId3"/>
          <a:stretch>
            <a:fillRect/>
          </a:stretch>
        </p:blipFill>
        <p:spPr>
          <a:xfrm>
            <a:off x="5335270" y="1657350"/>
            <a:ext cx="6534150" cy="3382645"/>
          </a:xfrm>
          <a:prstGeom prst="rect">
            <a:avLst/>
          </a:prstGeom>
        </p:spPr>
      </p:pic>
      <p:sp>
        <p:nvSpPr>
          <p:cNvPr id="7" name="文本框 6"/>
          <p:cNvSpPr txBox="1"/>
          <p:nvPr/>
        </p:nvSpPr>
        <p:spPr>
          <a:xfrm>
            <a:off x="10617200" y="1376045"/>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92</a:t>
            </a:fld>
            <a:endParaRPr lang="zh-CN" altLang="en-US" sz="1000" dirty="0">
              <a:solidFill>
                <a:schemeClr val="bg1">
                  <a:lumMod val="75000"/>
                </a:schemeClr>
              </a:solidFill>
            </a:endParaRPr>
          </a:p>
        </p:txBody>
      </p:sp>
      <p:pic>
        <p:nvPicPr>
          <p:cNvPr id="9" name="图片 8"/>
          <p:cNvPicPr>
            <a:picLocks noChangeAspect="1"/>
          </p:cNvPicPr>
          <p:nvPr/>
        </p:nvPicPr>
        <p:blipFill>
          <a:blip r:embed="rId4"/>
          <a:stretch>
            <a:fillRect/>
          </a:stretch>
        </p:blipFill>
        <p:spPr>
          <a:xfrm>
            <a:off x="9645015" y="278130"/>
            <a:ext cx="2214880" cy="541020"/>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渠道投放-公交车站台投放资源</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4" name="表格 3"/>
          <p:cNvGraphicFramePr/>
          <p:nvPr>
            <p:custDataLst>
              <p:tags r:id="rId1"/>
            </p:custDataLst>
          </p:nvPr>
        </p:nvGraphicFramePr>
        <p:xfrm>
          <a:off x="312420" y="984250"/>
          <a:ext cx="11601450" cy="4899025"/>
        </p:xfrm>
        <a:graphic>
          <a:graphicData uri="http://schemas.openxmlformats.org/drawingml/2006/table">
            <a:tbl>
              <a:tblPr firstRow="1" bandRow="1">
                <a:tableStyleId>{5C22544A-7EE6-4342-B048-85BDC9FD1C3A}</a:tableStyleId>
              </a:tblPr>
              <a:tblGrid>
                <a:gridCol w="1657350">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1657350">
                  <a:extLst>
                    <a:ext uri="{9D8B030D-6E8A-4147-A177-3AD203B41FA5}">
                      <a16:colId xmlns:a16="http://schemas.microsoft.com/office/drawing/2014/main" val="20002"/>
                    </a:ext>
                  </a:extLst>
                </a:gridCol>
                <a:gridCol w="1657350">
                  <a:extLst>
                    <a:ext uri="{9D8B030D-6E8A-4147-A177-3AD203B41FA5}">
                      <a16:colId xmlns:a16="http://schemas.microsoft.com/office/drawing/2014/main" val="20003"/>
                    </a:ext>
                  </a:extLst>
                </a:gridCol>
                <a:gridCol w="1657350">
                  <a:extLst>
                    <a:ext uri="{9D8B030D-6E8A-4147-A177-3AD203B41FA5}">
                      <a16:colId xmlns:a16="http://schemas.microsoft.com/office/drawing/2014/main" val="20004"/>
                    </a:ext>
                  </a:extLst>
                </a:gridCol>
                <a:gridCol w="1657350">
                  <a:extLst>
                    <a:ext uri="{9D8B030D-6E8A-4147-A177-3AD203B41FA5}">
                      <a16:colId xmlns:a16="http://schemas.microsoft.com/office/drawing/2014/main" val="20005"/>
                    </a:ext>
                  </a:extLst>
                </a:gridCol>
                <a:gridCol w="1657350">
                  <a:extLst>
                    <a:ext uri="{9D8B030D-6E8A-4147-A177-3AD203B41FA5}">
                      <a16:colId xmlns:a16="http://schemas.microsoft.com/office/drawing/2014/main" val="20006"/>
                    </a:ext>
                  </a:extLst>
                </a:gridCol>
              </a:tblGrid>
              <a:tr h="198120">
                <a:tc gridSpan="7">
                  <a:txBody>
                    <a:bodyPr/>
                    <a:lstStyle/>
                    <a:p>
                      <a:pPr indent="0" algn="ctr">
                        <a:buNone/>
                      </a:pPr>
                      <a:r>
                        <a:rPr lang="zh-CN" sz="1200" b="1">
                          <a:solidFill>
                            <a:srgbClr val="000000"/>
                          </a:solidFill>
                          <a:latin typeface="微软雅黑" panose="020B0503020204020204" pitchFamily="34" charset="-122"/>
                          <a:ea typeface="微软雅黑" panose="020B0503020204020204" pitchFamily="34" charset="-122"/>
                        </a:rPr>
                        <a:t>成都公交站台线资源表</a:t>
                      </a:r>
                      <a:endParaRPr lang="zh-CN" altLang="en-US" sz="1200" b="1">
                        <a:solidFill>
                          <a:srgbClr val="000000"/>
                        </a:solidFill>
                        <a:latin typeface="微软雅黑" panose="020B0503020204020204" pitchFamily="34" charset="-122"/>
                        <a:ea typeface="微软雅黑" panose="020B0503020204020204" pitchFamily="34" charset="-122"/>
                      </a:endParaRPr>
                    </a:p>
                  </a:txBody>
                  <a:tcPr marL="12700" marR="12700" marT="12700" anchor="ctr">
                    <a:lnL>
                      <a:noFill/>
                    </a:lnL>
                    <a:lnR cap="flat">
                      <a:noFill/>
                    </a:lnR>
                    <a:lnT cap="flat">
                      <a:noFill/>
                    </a:lnT>
                    <a:lnB w="6350" cap="flat" cmpd="sng">
                      <a:solidFill>
                        <a:srgbClr val="000000"/>
                      </a:solidFill>
                      <a:prstDash val="solid"/>
                      <a:headEnd type="none" w="med" len="med"/>
                      <a:tailEnd type="none" w="med" len="med"/>
                    </a:lnB>
                    <a:lnTlToBr>
                      <a:noFill/>
                    </a:lnTlToBr>
                    <a:lnBlToTr>
                      <a:noFill/>
                    </a:lnBlToTr>
                    <a:solidFill>
                      <a:srgbClr val="FFFFFF"/>
                    </a:solidFill>
                  </a:tcPr>
                </a:tc>
                <a:tc hMerge="1">
                  <a:txBody>
                    <a:bodyPr/>
                    <a:lstStyle/>
                    <a:p>
                      <a:endParaRPr lang="zh-CN"/>
                    </a:p>
                  </a:txBody>
                  <a:tcPr>
                    <a:lnT cap="flat">
                      <a:noFill/>
                    </a:lnT>
                    <a:lnB w="6350" cap="flat" cmpd="sng">
                      <a:solidFill>
                        <a:srgbClr val="000000"/>
                      </a:solidFill>
                      <a:prstDash val="solid"/>
                      <a:headEnd type="none" w="med" len="med"/>
                      <a:tailEnd type="none" w="med" len="med"/>
                    </a:lnB>
                  </a:tcPr>
                </a:tc>
                <a:tc hMerge="1">
                  <a:txBody>
                    <a:bodyPr/>
                    <a:lstStyle/>
                    <a:p>
                      <a:endParaRPr lang="zh-CN"/>
                    </a:p>
                  </a:txBody>
                  <a:tcPr>
                    <a:lnT cap="flat">
                      <a:noFill/>
                    </a:lnT>
                    <a:lnB w="6350" cap="flat" cmpd="sng">
                      <a:solidFill>
                        <a:srgbClr val="000000"/>
                      </a:solidFill>
                      <a:prstDash val="solid"/>
                      <a:headEnd type="none" w="med" len="med"/>
                      <a:tailEnd type="none" w="med" len="med"/>
                    </a:lnB>
                  </a:tcPr>
                </a:tc>
                <a:tc hMerge="1">
                  <a:txBody>
                    <a:bodyPr/>
                    <a:lstStyle/>
                    <a:p>
                      <a:endParaRPr lang="zh-CN"/>
                    </a:p>
                  </a:txBody>
                  <a:tcPr>
                    <a:lnT cap="flat">
                      <a:noFill/>
                    </a:lnT>
                    <a:lnB w="6350" cap="flat" cmpd="sng">
                      <a:solidFill>
                        <a:srgbClr val="000000"/>
                      </a:solidFill>
                      <a:prstDash val="solid"/>
                      <a:headEnd type="none" w="med" len="med"/>
                      <a:tailEnd type="none" w="med" len="med"/>
                    </a:lnB>
                  </a:tcPr>
                </a:tc>
                <a:tc hMerge="1">
                  <a:txBody>
                    <a:bodyPr/>
                    <a:lstStyle/>
                    <a:p>
                      <a:endParaRPr lang="zh-CN"/>
                    </a:p>
                  </a:txBody>
                  <a:tcPr>
                    <a:lnT cap="flat">
                      <a:noFill/>
                    </a:lnT>
                    <a:lnB w="6350" cap="flat" cmpd="sng">
                      <a:solidFill>
                        <a:srgbClr val="000000"/>
                      </a:solidFill>
                      <a:prstDash val="solid"/>
                      <a:headEnd type="none" w="med" len="med"/>
                      <a:tailEnd type="none" w="med" len="med"/>
                    </a:lnB>
                  </a:tcPr>
                </a:tc>
                <a:tc hMerge="1">
                  <a:txBody>
                    <a:bodyPr/>
                    <a:lstStyle/>
                    <a:p>
                      <a:endParaRPr lang="zh-CN"/>
                    </a:p>
                  </a:txBody>
                  <a:tcPr>
                    <a:lnT cap="flat">
                      <a:noFill/>
                    </a:lnT>
                    <a:lnB w="6350" cap="flat" cmpd="sng">
                      <a:solidFill>
                        <a:srgbClr val="000000"/>
                      </a:solidFill>
                      <a:prstDash val="solid"/>
                      <a:headEnd type="none" w="med" len="med"/>
                      <a:tailEnd type="none" w="med" len="med"/>
                    </a:lnB>
                  </a:tcPr>
                </a:tc>
                <a:tc hMerge="1">
                  <a:txBody>
                    <a:bodyPr/>
                    <a:lstStyle/>
                    <a:p>
                      <a:endParaRPr lang="zh-CN"/>
                    </a:p>
                  </a:txBody>
                  <a:tcPr>
                    <a:lnR cap="flat">
                      <a:noFill/>
                    </a:lnR>
                    <a:lnT cap="flat">
                      <a:noFill/>
                    </a:lnT>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00"/>
                  </a:ext>
                </a:extLst>
              </a:tr>
              <a:tr h="197485">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序号</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编号</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尺寸</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站名</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公交站名</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分布路段</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走向</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7018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0001L1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北京华联</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21780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0001L2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北京华联</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15811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0001S1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北京华联</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18161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4</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0002L1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家乐福</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1339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5</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0002L2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家乐福</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26543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6</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0002S1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家乐福</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双桥子</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15811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7</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0004L1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成都艺术中心</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1346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8</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0004L2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成都艺术中心</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18161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9</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0004S0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成都艺术中心</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0"/>
                  </a:ext>
                </a:extLst>
              </a:tr>
              <a:tr h="21717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0005L1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成都饭店</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1"/>
                  </a:ext>
                </a:extLst>
              </a:tr>
              <a:tr h="16954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0005L2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成都饭店</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2"/>
                  </a:ext>
                </a:extLst>
              </a:tr>
              <a:tr h="21717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0005S1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成都饭店</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蜀都大道水碾河路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3"/>
                  </a:ext>
                </a:extLst>
              </a:tr>
              <a:tr h="1974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13</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0007L1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水碾河商场</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蜀都大道东风路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4"/>
                  </a:ext>
                </a:extLst>
              </a:tr>
              <a:tr h="1981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14</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0007L2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水碾河商场</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水碾河</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蜀都大道东风路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5"/>
                  </a:ext>
                </a:extLst>
              </a:tr>
              <a:tr h="1974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0013L1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春熙路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春熙路北口站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蜀都大道总府路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6"/>
                  </a:ext>
                </a:extLst>
              </a:tr>
              <a:tr h="1981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0013L2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春熙路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春熙路北口站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蜀都大道总府路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7"/>
                  </a:ext>
                </a:extLst>
              </a:tr>
              <a:tr h="1974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33</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0014L1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蜀都大厦</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总府路站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蜀都大道总府路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8"/>
                  </a:ext>
                </a:extLst>
              </a:tr>
              <a:tr h="1981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34</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0014L2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蜀都大厦</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总府路站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蜀都大道总府路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9"/>
                  </a:ext>
                </a:extLst>
              </a:tr>
              <a:tr h="1974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35</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0014S0</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蜀都大厦</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总府路站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蜀都大道总府路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西</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0"/>
                  </a:ext>
                </a:extLst>
              </a:tr>
              <a:tr h="1981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36</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0016L1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人民公园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人民公园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蜀都大道少城路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1"/>
                  </a:ext>
                </a:extLst>
              </a:tr>
              <a:tr h="197485">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37</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0016L2</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人民公园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人民公园</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蜀都大道少城路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东</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2"/>
                  </a:ext>
                </a:extLst>
              </a:tr>
              <a:tr h="198120">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38</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ea typeface="微软雅黑" panose="020B0503020204020204" pitchFamily="34" charset="-122"/>
                        </a:rPr>
                        <a:t>0017L1</a:t>
                      </a:r>
                      <a:endParaRPr lang="en-US"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大</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金河大酒店</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金河路站</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微软雅黑" panose="020B0503020204020204" pitchFamily="34" charset="-122"/>
                          <a:ea typeface="微软雅黑" panose="020B0503020204020204" pitchFamily="34" charset="-122"/>
                        </a:rPr>
                        <a:t>蜀都大道金河路</a:t>
                      </a:r>
                      <a:endParaRPr lang="zh-CN" altLang="en-US" sz="900" b="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dirty="0">
                          <a:solidFill>
                            <a:srgbClr val="000000"/>
                          </a:solidFill>
                          <a:latin typeface="微软雅黑" panose="020B0503020204020204" pitchFamily="34" charset="-122"/>
                          <a:ea typeface="微软雅黑" panose="020B0503020204020204" pitchFamily="34" charset="-122"/>
                        </a:rPr>
                        <a:t>西</a:t>
                      </a:r>
                      <a:endParaRPr lang="zh-CN" altLang="en-US" sz="9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3"/>
                  </a:ext>
                </a:extLst>
              </a:tr>
            </a:tbl>
          </a:graphicData>
        </a:graphic>
      </p:graphicFrame>
      <p:sp>
        <p:nvSpPr>
          <p:cNvPr id="7" name="文本框 6"/>
          <p:cNvSpPr txBox="1"/>
          <p:nvPr/>
        </p:nvSpPr>
        <p:spPr>
          <a:xfrm>
            <a:off x="10885170" y="6073140"/>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93</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渠道投放-校园投放资源</a:t>
            </a:r>
          </a:p>
        </p:txBody>
      </p:sp>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5" name="表格 4"/>
          <p:cNvGraphicFramePr/>
          <p:nvPr>
            <p:custDataLst>
              <p:tags r:id="rId1"/>
            </p:custDataLst>
          </p:nvPr>
        </p:nvGraphicFramePr>
        <p:xfrm>
          <a:off x="312420" y="1033780"/>
          <a:ext cx="11581765" cy="5222240"/>
        </p:xfrm>
        <a:graphic>
          <a:graphicData uri="http://schemas.openxmlformats.org/drawingml/2006/table">
            <a:tbl>
              <a:tblPr firstRow="1" bandRow="1">
                <a:tableStyleId>{5C22544A-7EE6-4342-B048-85BDC9FD1C3A}</a:tableStyleId>
              </a:tblPr>
              <a:tblGrid>
                <a:gridCol w="2562860">
                  <a:extLst>
                    <a:ext uri="{9D8B030D-6E8A-4147-A177-3AD203B41FA5}">
                      <a16:colId xmlns:a16="http://schemas.microsoft.com/office/drawing/2014/main" val="20000"/>
                    </a:ext>
                  </a:extLst>
                </a:gridCol>
                <a:gridCol w="50800">
                  <a:extLst>
                    <a:ext uri="{9D8B030D-6E8A-4147-A177-3AD203B41FA5}">
                      <a16:colId xmlns:a16="http://schemas.microsoft.com/office/drawing/2014/main" val="20001"/>
                    </a:ext>
                  </a:extLst>
                </a:gridCol>
                <a:gridCol w="960755">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gridCol w="961390">
                  <a:extLst>
                    <a:ext uri="{9D8B030D-6E8A-4147-A177-3AD203B41FA5}">
                      <a16:colId xmlns:a16="http://schemas.microsoft.com/office/drawing/2014/main" val="20004"/>
                    </a:ext>
                  </a:extLst>
                </a:gridCol>
                <a:gridCol w="961390">
                  <a:extLst>
                    <a:ext uri="{9D8B030D-6E8A-4147-A177-3AD203B41FA5}">
                      <a16:colId xmlns:a16="http://schemas.microsoft.com/office/drawing/2014/main" val="20005"/>
                    </a:ext>
                  </a:extLst>
                </a:gridCol>
                <a:gridCol w="2561590">
                  <a:extLst>
                    <a:ext uri="{9D8B030D-6E8A-4147-A177-3AD203B41FA5}">
                      <a16:colId xmlns:a16="http://schemas.microsoft.com/office/drawing/2014/main" val="20006"/>
                    </a:ext>
                  </a:extLst>
                </a:gridCol>
                <a:gridCol w="2562860">
                  <a:extLst>
                    <a:ext uri="{9D8B030D-6E8A-4147-A177-3AD203B41FA5}">
                      <a16:colId xmlns:a16="http://schemas.microsoft.com/office/drawing/2014/main" val="20007"/>
                    </a:ext>
                  </a:extLst>
                </a:gridCol>
              </a:tblGrid>
              <a:tr h="332740">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城市</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序号</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学校名称</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学校地址</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学校属性</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覆盖人数</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媒体位置</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1">
                          <a:solidFill>
                            <a:srgbClr val="000000"/>
                          </a:solidFill>
                          <a:latin typeface="Arial" panose="020B0604020202020204" pitchFamily="34" charset="0"/>
                          <a:ea typeface="微软雅黑" panose="020B0503020204020204" pitchFamily="34" charset="-122"/>
                        </a:rPr>
                        <a:t>媒体资源数量</a:t>
                      </a:r>
                      <a:endParaRPr lang="zh-CN" altLang="en-US" sz="900" b="1">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a:solidFill>
                            <a:srgbClr val="000000"/>
                          </a:solidFill>
                          <a:latin typeface="微软雅黑" panose="020B0503020204020204" pitchFamily="34" charset="-122"/>
                        </a:rPr>
                        <a:t>1</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成都体育学院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四川省成都市武侯区体院路2号</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本科体育</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en-US" sz="900" b="0">
                          <a:solidFill>
                            <a:srgbClr val="000000"/>
                          </a:solidFill>
                          <a:latin typeface="微软雅黑" panose="020B0503020204020204" pitchFamily="34" charset="-122"/>
                        </a:rPr>
                        <a:t>9000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冠云餐厅一层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99</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冠云餐厅二层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99</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奥星快餐（126*53，83*53）</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33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4">
                  <a:txBody>
                    <a:bodyPr/>
                    <a:lstStyle/>
                    <a:p>
                      <a:pPr indent="0" algn="ctr">
                        <a:buNone/>
                      </a:pPr>
                      <a:r>
                        <a:rPr lang="en-US" sz="900" b="0">
                          <a:solidFill>
                            <a:srgbClr val="000000"/>
                          </a:solidFill>
                          <a:latin typeface="微软雅黑" panose="020B0503020204020204" pitchFamily="34" charset="-122"/>
                        </a:rPr>
                        <a:t>2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四川交通职业学院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四川省成都市温江区柳台大道东段208号</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专科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4">
                  <a:txBody>
                    <a:bodyPr/>
                    <a:lstStyle/>
                    <a:p>
                      <a:pPr indent="0" algn="ctr">
                        <a:buNone/>
                      </a:pPr>
                      <a:r>
                        <a:rPr lang="en-US" sz="900" b="0">
                          <a:solidFill>
                            <a:srgbClr val="000000"/>
                          </a:solidFill>
                          <a:latin typeface="微软雅黑" panose="020B0503020204020204" pitchFamily="34" charset="-122"/>
                        </a:rPr>
                        <a:t>10000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二食堂一层（知味轩）</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133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二食堂一层（195*55）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118</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知味轩二层115×55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70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二食堂二层195*55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92</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四川针灸学院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成都市高新西区</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专科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6000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学生一餐厅</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235</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8"/>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4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西南石油大学</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成都市新都区</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工科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26000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美食广场</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241</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9"/>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900" b="0">
                          <a:solidFill>
                            <a:srgbClr val="000000"/>
                          </a:solidFill>
                          <a:latin typeface="微软雅黑" panose="020B0503020204020204" pitchFamily="34" charset="-122"/>
                        </a:rPr>
                        <a:t>5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成都医学院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蓉都大道天回路601号</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医药</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en-US" sz="900" b="0">
                          <a:solidFill>
                            <a:srgbClr val="000000"/>
                          </a:solidFill>
                          <a:latin typeface="微软雅黑" panose="020B0503020204020204" pitchFamily="34" charset="-122"/>
                        </a:rPr>
                        <a:t>3,000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学生食堂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100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0"/>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学员食堂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63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1"/>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900" b="0">
                          <a:solidFill>
                            <a:srgbClr val="000000"/>
                          </a:solidFill>
                          <a:latin typeface="微软雅黑" panose="020B0503020204020204" pitchFamily="34" charset="-122"/>
                        </a:rPr>
                        <a:t>6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成都师范学院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成都市温江区海科路</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师范</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en-US" sz="900" b="0">
                          <a:solidFill>
                            <a:srgbClr val="000000"/>
                          </a:solidFill>
                          <a:latin typeface="微软雅黑" panose="020B0503020204020204" pitchFamily="34" charset="-122"/>
                        </a:rPr>
                        <a:t>12000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学生餐厅一层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323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2"/>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学生餐厅二层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292</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13"/>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indent="0" algn="ctr">
                        <a:buNone/>
                      </a:pPr>
                      <a:r>
                        <a:rPr lang="en-US" sz="900" b="0">
                          <a:solidFill>
                            <a:srgbClr val="000000"/>
                          </a:solidFill>
                          <a:latin typeface="微软雅黑" panose="020B0503020204020204" pitchFamily="34" charset="-122"/>
                        </a:rPr>
                        <a:t>7</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成都理工大学</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二仙桥</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工科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7">
                  <a:txBody>
                    <a:bodyPr/>
                    <a:lstStyle/>
                    <a:p>
                      <a:pPr indent="0" algn="ctr">
                        <a:buNone/>
                      </a:pPr>
                      <a:r>
                        <a:rPr lang="en-US" sz="900" b="0">
                          <a:solidFill>
                            <a:srgbClr val="000000"/>
                          </a:solidFill>
                          <a:latin typeface="微软雅黑" panose="020B0503020204020204" pitchFamily="34" charset="-122"/>
                        </a:rPr>
                        <a:t>20000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香樟餐厅二层52.5*55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259</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香樟餐厅一层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382</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珙桐餐厅</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460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银杏餐厅一楼</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280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7"/>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银杏餐厅二楼</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133</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8"/>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芙蓉餐厅一楼</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258</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9"/>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芙蓉餐厅二楼</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79</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0"/>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en-US" sz="900" b="0">
                          <a:solidFill>
                            <a:srgbClr val="000000"/>
                          </a:solidFill>
                          <a:latin typeface="微软雅黑" panose="020B0503020204020204" pitchFamily="34" charset="-122"/>
                        </a:rPr>
                        <a:t>8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成都工业学院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成都市郫县中信大道二段1号</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本科 工科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2">
                  <a:txBody>
                    <a:bodyPr/>
                    <a:lstStyle/>
                    <a:p>
                      <a:pPr indent="0" algn="ctr">
                        <a:buNone/>
                      </a:pPr>
                      <a:r>
                        <a:rPr lang="en-US" sz="900" b="0">
                          <a:solidFill>
                            <a:srgbClr val="000000"/>
                          </a:solidFill>
                          <a:latin typeface="微软雅黑" panose="020B0503020204020204" pitchFamily="34" charset="-122"/>
                        </a:rPr>
                        <a:t>10,000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学生餐厅一层（195*55）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206</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1"/>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学生餐厅二层（115*55）</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900" b="0">
                          <a:solidFill>
                            <a:srgbClr val="000000"/>
                          </a:solidFill>
                          <a:latin typeface="微软雅黑" panose="020B0503020204020204" pitchFamily="34" charset="-122"/>
                        </a:rPr>
                        <a:t>209</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22"/>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a:solidFill>
                            <a:srgbClr val="000000"/>
                          </a:solidFill>
                          <a:latin typeface="微软雅黑" panose="020B0503020204020204" pitchFamily="34" charset="-122"/>
                        </a:rPr>
                        <a:t>9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长江职业学院</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FFFF"/>
                    </a:solid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十陵立交</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专科</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en-US" sz="900" b="0">
                          <a:solidFill>
                            <a:srgbClr val="000000"/>
                          </a:solidFill>
                          <a:latin typeface="微软雅黑" panose="020B0503020204020204" pitchFamily="34" charset="-122"/>
                        </a:rPr>
                        <a:t>10,000 </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一食堂一层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260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3"/>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二食堂二层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a:solidFill>
                            <a:srgbClr val="000000"/>
                          </a:solidFill>
                          <a:latin typeface="微软雅黑" panose="020B0503020204020204" pitchFamily="34" charset="-122"/>
                        </a:rPr>
                        <a:t>240</a:t>
                      </a:r>
                      <a:endParaRPr lang="en-US" altLang="en-US" sz="900" b="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4"/>
                  </a:ext>
                </a:extLst>
              </a:tr>
              <a:tr h="195580">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成都</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900" b="0">
                          <a:solidFill>
                            <a:srgbClr val="000000"/>
                          </a:solidFill>
                          <a:latin typeface="Arial" panose="020B0604020202020204" pitchFamily="34" charset="0"/>
                          <a:ea typeface="微软雅黑" panose="020B0503020204020204" pitchFamily="34" charset="-122"/>
                        </a:rPr>
                        <a:t>三食堂</a:t>
                      </a:r>
                      <a:endParaRPr lang="zh-CN" altLang="en-US" sz="900" b="0">
                        <a:solidFill>
                          <a:srgbClr val="000000"/>
                        </a:solidFill>
                        <a:latin typeface="Arial" panose="020B0604020202020204" pitchFamily="34" charset="0"/>
                        <a:ea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en-US" sz="900" b="0" dirty="0">
                          <a:solidFill>
                            <a:srgbClr val="000000"/>
                          </a:solidFill>
                          <a:latin typeface="微软雅黑" panose="020B0503020204020204" pitchFamily="34" charset="-122"/>
                        </a:rPr>
                        <a:t>40</a:t>
                      </a:r>
                      <a:endParaRPr lang="en-US" altLang="en-US" sz="900" b="0" dirty="0">
                        <a:solidFill>
                          <a:srgbClr val="000000"/>
                        </a:solidFill>
                        <a:latin typeface="微软雅黑" panose="020B0503020204020204" pitchFamily="34"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25"/>
                  </a:ext>
                </a:extLst>
              </a:tr>
            </a:tbl>
          </a:graphicData>
        </a:graphic>
      </p:graphicFrame>
      <p:sp>
        <p:nvSpPr>
          <p:cNvPr id="6" name="文本框 5"/>
          <p:cNvSpPr txBox="1"/>
          <p:nvPr/>
        </p:nvSpPr>
        <p:spPr>
          <a:xfrm>
            <a:off x="10799445" y="6356985"/>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94</a:t>
            </a:fld>
            <a:endParaRPr lang="zh-CN" altLang="en-US" sz="1000" dirty="0">
              <a:solidFill>
                <a:schemeClr val="bg1">
                  <a:lumMod val="75000"/>
                </a:schemeClr>
              </a:solidFill>
            </a:endParaRPr>
          </a:p>
        </p:txBody>
      </p:sp>
      <p:pic>
        <p:nvPicPr>
          <p:cNvPr id="9" name="图片 8"/>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lum contrast="-12000"/>
          </a:blip>
          <a:stretch>
            <a:fillRect/>
          </a:stretch>
        </p:blipFill>
        <p:spPr>
          <a:xfrm>
            <a:off x="0" y="0"/>
            <a:ext cx="12192000" cy="6858635"/>
          </a:xfrm>
          <a:prstGeom prst="rect">
            <a:avLst/>
          </a:prstGeom>
        </p:spPr>
      </p:pic>
      <p:sp>
        <p:nvSpPr>
          <p:cNvPr id="36" name="矩形 35"/>
          <p:cNvSpPr/>
          <p:nvPr/>
        </p:nvSpPr>
        <p:spPr>
          <a:xfrm>
            <a:off x="0" y="635"/>
            <a:ext cx="12192000" cy="6858000"/>
          </a:xfrm>
          <a:prstGeom prst="rect">
            <a:avLst/>
          </a:prstGeom>
          <a:solidFill>
            <a:srgbClr val="4472C4">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5400000" flipH="1">
            <a:off x="96694"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任意多边形: 形状 6"/>
          <p:cNvSpPr/>
          <p:nvPr/>
        </p:nvSpPr>
        <p:spPr>
          <a:xfrm>
            <a:off x="4316381" y="3921904"/>
            <a:ext cx="3531344" cy="544209"/>
          </a:xfrm>
          <a:custGeom>
            <a:avLst/>
            <a:gdLst>
              <a:gd name="connsiteX0" fmla="*/ 0 w 3386666"/>
              <a:gd name="connsiteY0" fmla="*/ 8466 h 533400"/>
              <a:gd name="connsiteX1" fmla="*/ 1600200 w 3386666"/>
              <a:gd name="connsiteY1" fmla="*/ 8466 h 533400"/>
              <a:gd name="connsiteX2" fmla="*/ 1346200 w 3386666"/>
              <a:gd name="connsiteY2" fmla="*/ 533400 h 533400"/>
              <a:gd name="connsiteX3" fmla="*/ 2074333 w 3386666"/>
              <a:gd name="connsiteY3" fmla="*/ 0 h 533400"/>
              <a:gd name="connsiteX4" fmla="*/ 3386666 w 3386666"/>
              <a:gd name="connsiteY4" fmla="*/ 0 h 533400"/>
              <a:gd name="connsiteX0-1" fmla="*/ 0 w 3386666"/>
              <a:gd name="connsiteY0-2" fmla="*/ 8466 h 533400"/>
              <a:gd name="connsiteX1-3" fmla="*/ 1600200 w 3386666"/>
              <a:gd name="connsiteY1-4" fmla="*/ 8466 h 533400"/>
              <a:gd name="connsiteX2-5" fmla="*/ 1346200 w 3386666"/>
              <a:gd name="connsiteY2-6" fmla="*/ 533400 h 533400"/>
              <a:gd name="connsiteX3-7" fmla="*/ 2071158 w 3386666"/>
              <a:gd name="connsiteY3-8" fmla="*/ 6350 h 533400"/>
              <a:gd name="connsiteX4-9" fmla="*/ 3386666 w 3386666"/>
              <a:gd name="connsiteY4-10" fmla="*/ 0 h 533400"/>
              <a:gd name="connsiteX0-11" fmla="*/ 0 w 3386666"/>
              <a:gd name="connsiteY0-12" fmla="*/ 8466 h 533400"/>
              <a:gd name="connsiteX1-13" fmla="*/ 1600200 w 3386666"/>
              <a:gd name="connsiteY1-14" fmla="*/ 8466 h 533400"/>
              <a:gd name="connsiteX2-15" fmla="*/ 1346200 w 3386666"/>
              <a:gd name="connsiteY2-16" fmla="*/ 533400 h 533400"/>
              <a:gd name="connsiteX3-17" fmla="*/ 2071158 w 3386666"/>
              <a:gd name="connsiteY3-18" fmla="*/ 6350 h 533400"/>
              <a:gd name="connsiteX4-19" fmla="*/ 3386666 w 3386666"/>
              <a:gd name="connsiteY4-20" fmla="*/ 0 h 533400"/>
              <a:gd name="connsiteX0-21" fmla="*/ 0 w 3383491"/>
              <a:gd name="connsiteY0-22" fmla="*/ 5291 h 530225"/>
              <a:gd name="connsiteX1-23" fmla="*/ 1600200 w 3383491"/>
              <a:gd name="connsiteY1-24" fmla="*/ 5291 h 530225"/>
              <a:gd name="connsiteX2-25" fmla="*/ 1346200 w 3383491"/>
              <a:gd name="connsiteY2-26" fmla="*/ 530225 h 530225"/>
              <a:gd name="connsiteX3-27" fmla="*/ 2071158 w 3383491"/>
              <a:gd name="connsiteY3-28" fmla="*/ 3175 h 530225"/>
              <a:gd name="connsiteX4-29" fmla="*/ 3383491 w 3383491"/>
              <a:gd name="connsiteY4-30" fmla="*/ 0 h 530225"/>
              <a:gd name="connsiteX0-31" fmla="*/ 0 w 3383491"/>
              <a:gd name="connsiteY0-32" fmla="*/ 2116 h 527050"/>
              <a:gd name="connsiteX1-33" fmla="*/ 1600200 w 3383491"/>
              <a:gd name="connsiteY1-34" fmla="*/ 2116 h 527050"/>
              <a:gd name="connsiteX2-35" fmla="*/ 1346200 w 3383491"/>
              <a:gd name="connsiteY2-36" fmla="*/ 527050 h 527050"/>
              <a:gd name="connsiteX3-37" fmla="*/ 2071158 w 3383491"/>
              <a:gd name="connsiteY3-38" fmla="*/ 0 h 527050"/>
              <a:gd name="connsiteX4-39" fmla="*/ 3383491 w 3383491"/>
              <a:gd name="connsiteY4-40" fmla="*/ 3175 h 527050"/>
              <a:gd name="connsiteX0-41" fmla="*/ 0 w 3383491"/>
              <a:gd name="connsiteY0-42" fmla="*/ 2116 h 527050"/>
              <a:gd name="connsiteX1-43" fmla="*/ 1600200 w 3383491"/>
              <a:gd name="connsiteY1-44" fmla="*/ 2116 h 527050"/>
              <a:gd name="connsiteX2-45" fmla="*/ 1346200 w 3383491"/>
              <a:gd name="connsiteY2-46" fmla="*/ 527050 h 527050"/>
              <a:gd name="connsiteX3-47" fmla="*/ 2071158 w 3383491"/>
              <a:gd name="connsiteY3-48" fmla="*/ 0 h 527050"/>
              <a:gd name="connsiteX4-49" fmla="*/ 3383491 w 3383491"/>
              <a:gd name="connsiteY4-50" fmla="*/ 0 h 5270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83491" h="527050">
                <a:moveTo>
                  <a:pt x="0" y="2116"/>
                </a:moveTo>
                <a:lnTo>
                  <a:pt x="1600200" y="2116"/>
                </a:lnTo>
                <a:lnTo>
                  <a:pt x="1346200" y="527050"/>
                </a:lnTo>
                <a:lnTo>
                  <a:pt x="2071158" y="0"/>
                </a:lnTo>
                <a:lnTo>
                  <a:pt x="3383491" y="0"/>
                </a:lnTo>
              </a:path>
            </a:pathLst>
          </a:custGeom>
          <a:noFill/>
          <a:ln w="1079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rot="5400000" flipH="1">
            <a:off x="173171"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文本框 49"/>
          <p:cNvSpPr txBox="1"/>
          <p:nvPr/>
        </p:nvSpPr>
        <p:spPr>
          <a:xfrm>
            <a:off x="4344277" y="1588736"/>
            <a:ext cx="3503448" cy="1506855"/>
          </a:xfrm>
          <a:prstGeom prst="rect">
            <a:avLst/>
          </a:prstGeom>
          <a:noFill/>
        </p:spPr>
        <p:txBody>
          <a:bodyPr wrap="square" rtlCol="0">
            <a:spAutoFit/>
          </a:bodyPr>
          <a:lstStyle/>
          <a:p>
            <a:pPr algn="ctr"/>
            <a:r>
              <a:rPr lang="en-US" altLang="zh-CN" sz="9200" spc="300" dirty="0">
                <a:solidFill>
                  <a:schemeClr val="bg1">
                    <a:lumMod val="95000"/>
                  </a:schemeClr>
                </a:solidFill>
                <a:latin typeface="Arial Black" panose="020B0A04020102020204" pitchFamily="34" charset="0"/>
                <a:ea typeface="微软雅黑" panose="020B0503020204020204" pitchFamily="34" charset="-122"/>
              </a:rPr>
              <a:t>04</a:t>
            </a:r>
          </a:p>
        </p:txBody>
      </p:sp>
      <p:sp>
        <p:nvSpPr>
          <p:cNvPr id="51" name="文本框 50"/>
          <p:cNvSpPr txBox="1"/>
          <p:nvPr/>
        </p:nvSpPr>
        <p:spPr>
          <a:xfrm>
            <a:off x="2532225" y="5761765"/>
            <a:ext cx="7099610" cy="306705"/>
          </a:xfrm>
          <a:prstGeom prst="rect">
            <a:avLst/>
          </a:prstGeom>
          <a:noFill/>
        </p:spPr>
        <p:txBody>
          <a:bodyPr wrap="square" rtlCol="0">
            <a:spAutoFit/>
          </a:bodyPr>
          <a:lstStyle/>
          <a:p>
            <a:pPr algn="dist"/>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服务对接流程</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核心团队人员</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车辆配置</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人员考核措施</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费用控制</a:t>
            </a: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x</a:t>
            </a:r>
            <a:r>
              <a:rPr lang="zh-CN" altLang="en-US" sz="1400" b="1" dirty="0">
                <a:solidFill>
                  <a:schemeClr val="bg1"/>
                </a:solidFill>
                <a:latin typeface="微软雅黑" panose="020B0503020204020204" pitchFamily="34" charset="-122"/>
                <a:ea typeface="微软雅黑" panose="020B0503020204020204" pitchFamily="34" charset="-122"/>
                <a:cs typeface="+mn-ea"/>
                <a:sym typeface="+mn-lt"/>
              </a:rPr>
              <a:t>安全保障服务</a:t>
            </a:r>
            <a:endParaRPr lang="zh-CN" altLang="en-US" sz="1400" b="1" spc="5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文本框 5"/>
          <p:cNvSpPr txBox="1"/>
          <p:nvPr/>
        </p:nvSpPr>
        <p:spPr>
          <a:xfrm>
            <a:off x="3310143" y="2908842"/>
            <a:ext cx="5571716" cy="768350"/>
          </a:xfrm>
          <a:prstGeom prst="rect">
            <a:avLst/>
          </a:prstGeom>
          <a:noFill/>
        </p:spPr>
        <p:txBody>
          <a:bodyPr wrap="square" rtlCol="0">
            <a:spAutoFit/>
          </a:bodyPr>
          <a:lstStyle/>
          <a:p>
            <a:pPr algn="ctr"/>
            <a:r>
              <a:rPr lang="zh-CN" altLang="en-US" sz="4400" b="1" spc="300" dirty="0">
                <a:solidFill>
                  <a:schemeClr val="bg1"/>
                </a:solidFill>
                <a:latin typeface="微软雅黑" panose="020B0503020204020204" pitchFamily="34" charset="-122"/>
                <a:ea typeface="微软雅黑" panose="020B0503020204020204" pitchFamily="34" charset="-122"/>
              </a:rPr>
              <a:t>项目保障</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
        <p:nvSpPr>
          <p:cNvPr id="8" name="灯片编号占位符 7"/>
          <p:cNvSpPr>
            <a:spLocks noGrp="1"/>
          </p:cNvSpPr>
          <p:nvPr>
            <p:ph type="sldNum" sz="quarter" idx="10"/>
          </p:nvPr>
        </p:nvSpPr>
        <p:spPr/>
        <p:txBody>
          <a:bodyPr/>
          <a:lstStyle/>
          <a:p>
            <a:fld id="{3A4A8636-8D6E-4F37-80AC-CC28BB853661}" type="slidenum">
              <a:rPr lang="zh-CN" altLang="en-US" smtClean="0">
                <a:solidFill>
                  <a:schemeClr val="bg1"/>
                </a:solidFill>
              </a:rPr>
              <a:t>95</a:t>
            </a:fld>
            <a:endParaRPr lang="zh-CN" altLang="en-US" dirty="0">
              <a:solidFill>
                <a:schemeClr val="bg1"/>
              </a:solidFill>
            </a:endParaRPr>
          </a:p>
        </p:txBody>
      </p:sp>
      <p:sp>
        <p:nvSpPr>
          <p:cNvPr id="11" name="任意多边形: 形状 3"/>
          <p:cNvSpPr/>
          <p:nvPr/>
        </p:nvSpPr>
        <p:spPr>
          <a:xfrm rot="16200000">
            <a:off x="7281996" y="846551"/>
            <a:ext cx="4742354" cy="5088694"/>
          </a:xfrm>
          <a:custGeom>
            <a:avLst/>
            <a:gdLst>
              <a:gd name="connsiteX0" fmla="*/ 4742354 w 4742354"/>
              <a:gd name="connsiteY0" fmla="*/ 5088694 h 5088694"/>
              <a:gd name="connsiteX1" fmla="*/ 3688656 w 4742354"/>
              <a:gd name="connsiteY1" fmla="*/ 5088694 h 5088694"/>
              <a:gd name="connsiteX2" fmla="*/ 2371176 w 4742354"/>
              <a:gd name="connsiteY2" fmla="*/ 2261300 h 5088694"/>
              <a:gd name="connsiteX3" fmla="*/ 1053696 w 4742354"/>
              <a:gd name="connsiteY3" fmla="*/ 5088694 h 5088694"/>
              <a:gd name="connsiteX4" fmla="*/ 0 w 4742354"/>
              <a:gd name="connsiteY4" fmla="*/ 5088693 h 5088694"/>
              <a:gd name="connsiteX5" fmla="*/ 2371177 w 4742354"/>
              <a:gd name="connsiteY5" fmla="*/ 0 h 50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42354" h="5088694">
                <a:moveTo>
                  <a:pt x="4742354" y="5088694"/>
                </a:moveTo>
                <a:lnTo>
                  <a:pt x="3688656" y="5088694"/>
                </a:lnTo>
                <a:lnTo>
                  <a:pt x="2371176" y="2261300"/>
                </a:lnTo>
                <a:lnTo>
                  <a:pt x="1053696" y="5088694"/>
                </a:lnTo>
                <a:lnTo>
                  <a:pt x="0" y="5088693"/>
                </a:lnTo>
                <a:lnTo>
                  <a:pt x="2371177" y="0"/>
                </a:lnTo>
                <a:close/>
              </a:path>
            </a:pathLst>
          </a:custGeom>
          <a:gradFill flip="none" rotWithShape="1">
            <a:gsLst>
              <a:gs pos="36000">
                <a:srgbClr val="2094E7"/>
              </a:gs>
              <a:gs pos="0">
                <a:srgbClr val="189CF0"/>
              </a:gs>
              <a:gs pos="89000">
                <a:srgbClr val="405CE6">
                  <a:alpha val="40000"/>
                </a:srgbClr>
              </a:gs>
              <a:gs pos="71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任意多边形: 形状 4"/>
          <p:cNvSpPr/>
          <p:nvPr/>
        </p:nvSpPr>
        <p:spPr>
          <a:xfrm rot="16200000">
            <a:off x="9447069" y="1970218"/>
            <a:ext cx="2647978" cy="2841363"/>
          </a:xfrm>
          <a:custGeom>
            <a:avLst/>
            <a:gdLst>
              <a:gd name="connsiteX0" fmla="*/ 2647978 w 2647978"/>
              <a:gd name="connsiteY0" fmla="*/ 2841363 h 2841363"/>
              <a:gd name="connsiteX1" fmla="*/ 1640673 w 2647978"/>
              <a:gd name="connsiteY1" fmla="*/ 2841363 h 2841363"/>
              <a:gd name="connsiteX2" fmla="*/ 1323989 w 2647978"/>
              <a:gd name="connsiteY2" fmla="*/ 2161738 h 2841363"/>
              <a:gd name="connsiteX3" fmla="*/ 1007304 w 2647978"/>
              <a:gd name="connsiteY3" fmla="*/ 2841363 h 2841363"/>
              <a:gd name="connsiteX4" fmla="*/ 0 w 2647978"/>
              <a:gd name="connsiteY4" fmla="*/ 2841363 h 2841363"/>
              <a:gd name="connsiteX5" fmla="*/ 1323989 w 2647978"/>
              <a:gd name="connsiteY5" fmla="*/ 0 h 284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7978" h="2841363">
                <a:moveTo>
                  <a:pt x="2647978" y="2841363"/>
                </a:moveTo>
                <a:lnTo>
                  <a:pt x="1640673" y="2841363"/>
                </a:lnTo>
                <a:lnTo>
                  <a:pt x="1323989" y="2161738"/>
                </a:lnTo>
                <a:lnTo>
                  <a:pt x="1007304" y="2841363"/>
                </a:lnTo>
                <a:lnTo>
                  <a:pt x="0" y="2841363"/>
                </a:lnTo>
                <a:lnTo>
                  <a:pt x="1323989" y="0"/>
                </a:lnTo>
                <a:close/>
              </a:path>
            </a:pathLst>
          </a:custGeom>
          <a:gradFill flip="none" rotWithShape="1">
            <a:gsLst>
              <a:gs pos="0">
                <a:srgbClr val="2218C8">
                  <a:alpha val="30000"/>
                </a:srgbClr>
              </a:gs>
              <a:gs pos="30000">
                <a:srgbClr val="3038D6">
                  <a:alpha val="20000"/>
                </a:srgbClr>
              </a:gs>
              <a:gs pos="50000">
                <a:srgbClr val="405CE6">
                  <a:alpha val="10000"/>
                </a:srgbClr>
              </a:gs>
              <a:gs pos="65000">
                <a:srgbClr val="405CE6">
                  <a:alpha val="0"/>
                </a:srgbClr>
              </a:gs>
            </a:gsLst>
            <a:lin ang="123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 name="灯片编号占位符 5"/>
          <p:cNvSpPr>
            <a:spLocks noGrp="1"/>
          </p:cNvSpPr>
          <p:nvPr/>
        </p:nvSpPr>
        <p:spPr>
          <a:xfrm>
            <a:off x="10617200" y="6410325"/>
            <a:ext cx="1419225" cy="365125"/>
          </a:xfrm>
          <a:prstGeom prst="rect">
            <a:avLst/>
          </a:prstGeom>
          <a:noFill/>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3A4A8636-8D6E-4F37-80AC-CC28BB853661}" type="slidenum">
              <a:rPr lang="zh-CN" altLang="en-US" sz="1000" smtClean="0">
                <a:solidFill>
                  <a:schemeClr val="bg1">
                    <a:lumMod val="75000"/>
                  </a:schemeClr>
                </a:solidFill>
              </a:rPr>
              <a:t>95</a:t>
            </a:fld>
            <a:endParaRPr lang="zh-CN" altLang="en-US" sz="1000" dirty="0">
              <a:solidFill>
                <a:schemeClr val="bg1">
                  <a:lumMod val="75000"/>
                </a:schemeClr>
              </a:solidFill>
            </a:endParaRPr>
          </a:p>
        </p:txBody>
      </p:sp>
    </p:spTree>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12420" y="295275"/>
            <a:ext cx="725170" cy="499110"/>
            <a:chOff x="1585" y="2808"/>
            <a:chExt cx="1142" cy="786"/>
          </a:xfrm>
        </p:grpSpPr>
        <p:sp>
          <p:nvSpPr>
            <p:cNvPr id="32"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34"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矩形 34"/>
          <p:cNvSpPr/>
          <p:nvPr/>
        </p:nvSpPr>
        <p:spPr>
          <a:xfrm>
            <a:off x="1155700" y="314960"/>
            <a:ext cx="5499735" cy="460375"/>
          </a:xfrm>
          <a:prstGeom prst="rect">
            <a:avLst/>
          </a:prstGeom>
        </p:spPr>
        <p:txBody>
          <a:bodyPr wrap="square">
            <a:spAutoFit/>
          </a:bodyPr>
          <a:lstStyle/>
          <a:p>
            <a:pPr algn="l"/>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服务对接流程</a:t>
            </a:r>
          </a:p>
        </p:txBody>
      </p:sp>
      <p:sp>
        <p:nvSpPr>
          <p:cNvPr id="44" name="文本框 43"/>
          <p:cNvSpPr txBox="1"/>
          <p:nvPr/>
        </p:nvSpPr>
        <p:spPr>
          <a:xfrm>
            <a:off x="2719470" y="1176734"/>
            <a:ext cx="6205691" cy="337185"/>
          </a:xfrm>
          <a:prstGeom prst="rect">
            <a:avLst/>
          </a:prstGeom>
          <a:noFill/>
        </p:spPr>
        <p:txBody>
          <a:bodyPr wrap="square" rtlCol="0">
            <a:spAutoFit/>
          </a:bodyPr>
          <a:lstStyle/>
          <a:p>
            <a:pPr algn="ctr"/>
            <a:r>
              <a:rPr lang="zh-CN" altLang="en-US" sz="1600">
                <a:latin typeface="微软雅黑" panose="020B0503020204020204" pitchFamily="34" charset="-122"/>
                <a:ea typeface="微软雅黑" panose="020B0503020204020204" pitchFamily="34" charset="-122"/>
              </a:rPr>
              <a:t>明确的分工让活动整体推进过程更加和谐有序。</a:t>
            </a:r>
          </a:p>
        </p:txBody>
      </p:sp>
      <p:sp>
        <p:nvSpPr>
          <p:cNvPr id="1048913" name="矩形 49"/>
          <p:cNvSpPr/>
          <p:nvPr/>
        </p:nvSpPr>
        <p:spPr>
          <a:xfrm>
            <a:off x="0" y="0"/>
            <a:ext cx="12192000" cy="6868160"/>
          </a:xfrm>
          <a:prstGeom prst="rect">
            <a:avLst/>
          </a:prstGeom>
          <a:solidFill>
            <a:srgbClr val="94B8E4"/>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914" name="矩形 50"/>
          <p:cNvSpPr/>
          <p:nvPr/>
        </p:nvSpPr>
        <p:spPr>
          <a:xfrm>
            <a:off x="792798" y="452120"/>
            <a:ext cx="10606405" cy="596392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8" name="组合 45"/>
          <p:cNvGrpSpPr/>
          <p:nvPr/>
        </p:nvGrpSpPr>
        <p:grpSpPr>
          <a:xfrm>
            <a:off x="1154430" y="1445480"/>
            <a:ext cx="9883140" cy="4555322"/>
            <a:chOff x="2443" y="2912"/>
            <a:chExt cx="14800" cy="6822"/>
          </a:xfrm>
        </p:grpSpPr>
        <p:sp>
          <p:nvSpPr>
            <p:cNvPr id="1048917" name="矩形 7"/>
            <p:cNvSpPr/>
            <p:nvPr/>
          </p:nvSpPr>
          <p:spPr>
            <a:xfrm>
              <a:off x="2443" y="4113"/>
              <a:ext cx="3014" cy="634"/>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客户需求下单</a:t>
              </a:r>
            </a:p>
          </p:txBody>
        </p:sp>
        <p:cxnSp>
          <p:nvCxnSpPr>
            <p:cNvPr id="3145733" name="直接箭头连接符 8"/>
            <p:cNvCxnSpPr/>
            <p:nvPr/>
          </p:nvCxnSpPr>
          <p:spPr>
            <a:xfrm>
              <a:off x="5431" y="4430"/>
              <a:ext cx="1213"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18" name="矩形 9"/>
            <p:cNvSpPr/>
            <p:nvPr/>
          </p:nvSpPr>
          <p:spPr>
            <a:xfrm>
              <a:off x="6660" y="4113"/>
              <a:ext cx="2343"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项目经理对接</a:t>
              </a:r>
            </a:p>
          </p:txBody>
        </p:sp>
        <p:sp>
          <p:nvSpPr>
            <p:cNvPr id="1048919" name="矩形 10"/>
            <p:cNvSpPr/>
            <p:nvPr/>
          </p:nvSpPr>
          <p:spPr>
            <a:xfrm>
              <a:off x="6537" y="5562"/>
              <a:ext cx="2416"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项目组内部会议</a:t>
              </a:r>
            </a:p>
          </p:txBody>
        </p:sp>
        <p:cxnSp>
          <p:nvCxnSpPr>
            <p:cNvPr id="3145734" name="直接箭头连接符 11"/>
            <p:cNvCxnSpPr/>
            <p:nvPr/>
          </p:nvCxnSpPr>
          <p:spPr>
            <a:xfrm>
              <a:off x="8026" y="4747"/>
              <a:ext cx="0" cy="8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20" name="矩形 12"/>
            <p:cNvSpPr/>
            <p:nvPr/>
          </p:nvSpPr>
          <p:spPr>
            <a:xfrm>
              <a:off x="4366" y="7396"/>
              <a:ext cx="2059" cy="73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活动策划</a:t>
              </a:r>
            </a:p>
            <a:p>
              <a:pPr algn="ctr"/>
              <a:r>
                <a:rPr lang="zh-CN" altLang="en-US" sz="1400">
                  <a:solidFill>
                    <a:schemeClr val="tx1"/>
                  </a:solidFill>
                  <a:latin typeface="微软雅黑" panose="020B0503020204020204" pitchFamily="34" charset="-122"/>
                  <a:ea typeface="微软雅黑" panose="020B0503020204020204" pitchFamily="34" charset="-122"/>
                </a:rPr>
                <a:t>创意布置</a:t>
              </a:r>
            </a:p>
          </p:txBody>
        </p:sp>
        <p:sp>
          <p:nvSpPr>
            <p:cNvPr id="1048921" name="矩形 13"/>
            <p:cNvSpPr/>
            <p:nvPr/>
          </p:nvSpPr>
          <p:spPr>
            <a:xfrm>
              <a:off x="6999" y="7395"/>
              <a:ext cx="1954" cy="73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平面设计</a:t>
              </a:r>
            </a:p>
          </p:txBody>
        </p:sp>
        <p:sp>
          <p:nvSpPr>
            <p:cNvPr id="1048922" name="矩形 14"/>
            <p:cNvSpPr/>
            <p:nvPr/>
          </p:nvSpPr>
          <p:spPr>
            <a:xfrm>
              <a:off x="9429" y="7396"/>
              <a:ext cx="1954" cy="73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a:solidFill>
                    <a:schemeClr val="tx1"/>
                  </a:solidFill>
                  <a:latin typeface="微软雅黑" panose="020B0503020204020204" pitchFamily="34" charset="-122"/>
                  <a:ea typeface="微软雅黑" panose="020B0503020204020204" pitchFamily="34" charset="-122"/>
                </a:rPr>
                <a:t>3D</a:t>
              </a:r>
              <a:r>
                <a:rPr lang="zh-CN" altLang="en-US" sz="1400">
                  <a:solidFill>
                    <a:schemeClr val="tx1"/>
                  </a:solidFill>
                  <a:latin typeface="微软雅黑" panose="020B0503020204020204" pitchFamily="34" charset="-122"/>
                  <a:ea typeface="微软雅黑" panose="020B0503020204020204" pitchFamily="34" charset="-122"/>
                </a:rPr>
                <a:t>设计</a:t>
              </a:r>
            </a:p>
          </p:txBody>
        </p:sp>
        <p:cxnSp>
          <p:nvCxnSpPr>
            <p:cNvPr id="3145735" name="直接连接符 15"/>
            <p:cNvCxnSpPr/>
            <p:nvPr/>
          </p:nvCxnSpPr>
          <p:spPr>
            <a:xfrm>
              <a:off x="7976" y="6194"/>
              <a:ext cx="0" cy="109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5736" name="直接连接符 16"/>
            <p:cNvCxnSpPr/>
            <p:nvPr/>
          </p:nvCxnSpPr>
          <p:spPr>
            <a:xfrm>
              <a:off x="5457" y="6706"/>
              <a:ext cx="5013"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5737" name="直接连接符 17"/>
            <p:cNvCxnSpPr/>
            <p:nvPr/>
          </p:nvCxnSpPr>
          <p:spPr>
            <a:xfrm>
              <a:off x="5470" y="6686"/>
              <a:ext cx="0" cy="60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5738" name="直接连接符 18"/>
            <p:cNvCxnSpPr/>
            <p:nvPr/>
          </p:nvCxnSpPr>
          <p:spPr>
            <a:xfrm>
              <a:off x="10470" y="6686"/>
              <a:ext cx="0" cy="60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48923" name="文本框 19"/>
            <p:cNvSpPr txBox="1"/>
            <p:nvPr/>
          </p:nvSpPr>
          <p:spPr>
            <a:xfrm>
              <a:off x="9448" y="4431"/>
              <a:ext cx="1935" cy="1865"/>
            </a:xfrm>
            <a:prstGeom prst="rect">
              <a:avLst/>
            </a:prstGeom>
            <a:noFill/>
          </p:spPr>
          <p:txBody>
            <a:bodyPr wrap="square" rtlCol="0">
              <a:spAutoFit/>
            </a:bodyPr>
            <a:lstStyle/>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项目沟通</a:t>
              </a:r>
              <a:endParaRPr lang="en-US" altLang="zh-CN" sz="10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项目预算</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创意输出</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人员分工</a:t>
              </a:r>
            </a:p>
            <a:p>
              <a:pPr indent="0">
                <a:lnSpc>
                  <a:spcPct val="150000"/>
                </a:lnSpc>
                <a:buFont typeface="Arial" panose="020B0604020202020204" pitchFamily="34" charset="0"/>
                <a:buNone/>
              </a:pPr>
              <a:r>
                <a:rPr lang="en-US" altLang="zh-CN" sz="10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场地考察</a:t>
              </a:r>
            </a:p>
          </p:txBody>
        </p:sp>
        <p:sp>
          <p:nvSpPr>
            <p:cNvPr id="1048924" name="文本框 20"/>
            <p:cNvSpPr txBox="1"/>
            <p:nvPr/>
          </p:nvSpPr>
          <p:spPr>
            <a:xfrm>
              <a:off x="4851" y="8171"/>
              <a:ext cx="1255" cy="1050"/>
            </a:xfrm>
            <a:prstGeom prst="rect">
              <a:avLst/>
            </a:prstGeom>
            <a:noFill/>
          </p:spPr>
          <p:txBody>
            <a:bodyPr wrap="square" rtlCol="0">
              <a:spAutoFit/>
            </a:bodyPr>
            <a:lstStyle/>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创意方案</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创意布置</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亮点构思</a:t>
              </a:r>
            </a:p>
          </p:txBody>
        </p:sp>
        <p:sp>
          <p:nvSpPr>
            <p:cNvPr id="1048925" name="文本框 21"/>
            <p:cNvSpPr txBox="1"/>
            <p:nvPr/>
          </p:nvSpPr>
          <p:spPr>
            <a:xfrm>
              <a:off x="7331" y="8171"/>
              <a:ext cx="1461" cy="1050"/>
            </a:xfrm>
            <a:prstGeom prst="rect">
              <a:avLst/>
            </a:prstGeom>
            <a:noFill/>
          </p:spPr>
          <p:txBody>
            <a:bodyPr wrap="square" rtlCol="0">
              <a:spAutoFit/>
            </a:bodyPr>
            <a:lstStyle/>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创意设计</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主题鲜明</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重点突出</a:t>
              </a:r>
            </a:p>
          </p:txBody>
        </p:sp>
        <p:sp>
          <p:nvSpPr>
            <p:cNvPr id="1048926" name="文本框 22"/>
            <p:cNvSpPr txBox="1"/>
            <p:nvPr/>
          </p:nvSpPr>
          <p:spPr>
            <a:xfrm>
              <a:off x="9740" y="8171"/>
              <a:ext cx="1331" cy="1050"/>
            </a:xfrm>
            <a:prstGeom prst="rect">
              <a:avLst/>
            </a:prstGeom>
            <a:noFill/>
          </p:spPr>
          <p:txBody>
            <a:bodyPr wrap="square" rtlCol="0">
              <a:spAutoFit/>
            </a:bodyPr>
            <a:lstStyle/>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场地勘察</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效果呈现</a:t>
              </a:r>
            </a:p>
            <a:p>
              <a:pPr>
                <a:lnSpc>
                  <a:spcPct val="150000"/>
                </a:lnSpc>
              </a:pPr>
              <a:r>
                <a:rPr lang="en-US" altLang="zh-CN" sz="10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创意构思</a:t>
              </a:r>
            </a:p>
          </p:txBody>
        </p:sp>
        <p:cxnSp>
          <p:nvCxnSpPr>
            <p:cNvPr id="3145739" name="肘形连接符 24"/>
            <p:cNvCxnSpPr/>
            <p:nvPr/>
          </p:nvCxnSpPr>
          <p:spPr>
            <a:xfrm rot="16200000">
              <a:off x="5222" y="2523"/>
              <a:ext cx="740" cy="244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048927" name="矩形 25"/>
            <p:cNvSpPr/>
            <p:nvPr/>
          </p:nvSpPr>
          <p:spPr>
            <a:xfrm>
              <a:off x="6877" y="3150"/>
              <a:ext cx="2175"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售前</a:t>
              </a:r>
              <a:r>
                <a:rPr lang="en-US" altLang="zh-CN" sz="1400">
                  <a:solidFill>
                    <a:schemeClr val="tx1"/>
                  </a:solidFill>
                  <a:latin typeface="微软雅黑" panose="020B0503020204020204" pitchFamily="34" charset="-122"/>
                  <a:ea typeface="微软雅黑" panose="020B0503020204020204" pitchFamily="34" charset="-122"/>
                </a:rPr>
                <a:t>/</a:t>
              </a:r>
              <a:r>
                <a:rPr lang="zh-CN" altLang="en-US" sz="1400">
                  <a:solidFill>
                    <a:schemeClr val="tx1"/>
                  </a:solidFill>
                  <a:latin typeface="微软雅黑" panose="020B0503020204020204" pitchFamily="34" charset="-122"/>
                  <a:ea typeface="微软雅黑" panose="020B0503020204020204" pitchFamily="34" charset="-122"/>
                </a:rPr>
                <a:t>售后客服</a:t>
              </a:r>
            </a:p>
          </p:txBody>
        </p:sp>
        <p:cxnSp>
          <p:nvCxnSpPr>
            <p:cNvPr id="3145740" name="直接箭头连接符 23"/>
            <p:cNvCxnSpPr>
              <a:endCxn id="1048928" idx="1"/>
            </p:cNvCxnSpPr>
            <p:nvPr/>
          </p:nvCxnSpPr>
          <p:spPr>
            <a:xfrm>
              <a:off x="8765" y="4430"/>
              <a:ext cx="3047"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28" name="矩形 26"/>
            <p:cNvSpPr/>
            <p:nvPr/>
          </p:nvSpPr>
          <p:spPr>
            <a:xfrm>
              <a:off x="11812" y="4113"/>
              <a:ext cx="2193"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进程管理</a:t>
              </a:r>
            </a:p>
          </p:txBody>
        </p:sp>
        <p:sp>
          <p:nvSpPr>
            <p:cNvPr id="1048929" name="矩形 27"/>
            <p:cNvSpPr/>
            <p:nvPr/>
          </p:nvSpPr>
          <p:spPr>
            <a:xfrm>
              <a:off x="11813" y="5562"/>
              <a:ext cx="2189"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布置管理</a:t>
              </a:r>
            </a:p>
          </p:txBody>
        </p:sp>
        <p:cxnSp>
          <p:nvCxnSpPr>
            <p:cNvPr id="3145741" name="直接箭头连接符 30"/>
            <p:cNvCxnSpPr/>
            <p:nvPr/>
          </p:nvCxnSpPr>
          <p:spPr>
            <a:xfrm>
              <a:off x="13042" y="4747"/>
              <a:ext cx="0" cy="8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30" name="矩形 31"/>
            <p:cNvSpPr/>
            <p:nvPr/>
          </p:nvSpPr>
          <p:spPr>
            <a:xfrm>
              <a:off x="11814" y="7008"/>
              <a:ext cx="2205"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rPr>
                <a:t>现场执行</a:t>
              </a:r>
            </a:p>
          </p:txBody>
        </p:sp>
        <p:cxnSp>
          <p:nvCxnSpPr>
            <p:cNvPr id="3145742" name="直接箭头连接符 32"/>
            <p:cNvCxnSpPr/>
            <p:nvPr/>
          </p:nvCxnSpPr>
          <p:spPr>
            <a:xfrm>
              <a:off x="13042" y="6208"/>
              <a:ext cx="0" cy="815"/>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31" name="矩形 33"/>
            <p:cNvSpPr/>
            <p:nvPr/>
          </p:nvSpPr>
          <p:spPr>
            <a:xfrm>
              <a:off x="11811" y="9100"/>
              <a:ext cx="2178" cy="63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tx1"/>
                  </a:solidFill>
                  <a:latin typeface="微软雅黑" panose="020B0503020204020204" pitchFamily="34" charset="-122"/>
                  <a:ea typeface="微软雅黑" panose="020B0503020204020204" pitchFamily="34" charset="-122"/>
                  <a:sym typeface="+mn-ea"/>
                </a:rPr>
                <a:t>项目管理</a:t>
              </a:r>
            </a:p>
          </p:txBody>
        </p:sp>
        <p:cxnSp>
          <p:nvCxnSpPr>
            <p:cNvPr id="3145743" name="直接连接符 37"/>
            <p:cNvCxnSpPr/>
            <p:nvPr/>
          </p:nvCxnSpPr>
          <p:spPr>
            <a:xfrm>
              <a:off x="14049" y="9417"/>
              <a:ext cx="316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5744" name="直接连接符 38"/>
            <p:cNvCxnSpPr/>
            <p:nvPr/>
          </p:nvCxnSpPr>
          <p:spPr>
            <a:xfrm>
              <a:off x="17173" y="3467"/>
              <a:ext cx="70" cy="59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5745" name="直接箭头连接符 39"/>
            <p:cNvCxnSpPr/>
            <p:nvPr/>
          </p:nvCxnSpPr>
          <p:spPr>
            <a:xfrm flipH="1">
              <a:off x="9061" y="3467"/>
              <a:ext cx="8107"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32" name="文本框 40"/>
            <p:cNvSpPr txBox="1"/>
            <p:nvPr/>
          </p:nvSpPr>
          <p:spPr>
            <a:xfrm>
              <a:off x="11235" y="3024"/>
              <a:ext cx="1859" cy="413"/>
            </a:xfrm>
            <a:prstGeom prst="rect">
              <a:avLst/>
            </a:prstGeom>
            <a:noFill/>
          </p:spPr>
          <p:txBody>
            <a:bodyPr wrap="square" rtlCol="0">
              <a:spAutoFit/>
            </a:bodyPr>
            <a:lstStyle/>
            <a:p>
              <a:r>
                <a:rPr lang="zh-CN" altLang="en-US" sz="1200">
                  <a:latin typeface="微软雅黑" panose="020B0503020204020204" pitchFamily="34" charset="-122"/>
                  <a:ea typeface="微软雅黑" panose="020B0503020204020204" pitchFamily="34" charset="-122"/>
                </a:rPr>
                <a:t>效果反馈</a:t>
              </a:r>
            </a:p>
          </p:txBody>
        </p:sp>
        <p:sp>
          <p:nvSpPr>
            <p:cNvPr id="1048933" name="文本框 41"/>
            <p:cNvSpPr txBox="1"/>
            <p:nvPr/>
          </p:nvSpPr>
          <p:spPr>
            <a:xfrm>
              <a:off x="3663" y="2912"/>
              <a:ext cx="3214" cy="413"/>
            </a:xfrm>
            <a:prstGeom prst="rect">
              <a:avLst/>
            </a:prstGeom>
            <a:noFill/>
          </p:spPr>
          <p:txBody>
            <a:bodyPr wrap="square" rtlCol="0">
              <a:spAutoFit/>
            </a:bodyPr>
            <a:lstStyle/>
            <a:p>
              <a:r>
                <a:rPr lang="zh-CN" altLang="en-US" sz="1200">
                  <a:latin typeface="微软雅黑" panose="020B0503020204020204" pitchFamily="34" charset="-122"/>
                  <a:ea typeface="微软雅黑" panose="020B0503020204020204" pitchFamily="34" charset="-122"/>
                </a:rPr>
                <a:t>项目咨询、活动总结及反馈</a:t>
              </a:r>
            </a:p>
          </p:txBody>
        </p:sp>
        <p:sp>
          <p:nvSpPr>
            <p:cNvPr id="1048934" name="文本框 28"/>
            <p:cNvSpPr txBox="1"/>
            <p:nvPr/>
          </p:nvSpPr>
          <p:spPr>
            <a:xfrm>
              <a:off x="14323" y="3919"/>
              <a:ext cx="1815" cy="828"/>
            </a:xfrm>
            <a:prstGeom prst="rect">
              <a:avLst/>
            </a:prstGeom>
            <a:noFill/>
          </p:spPr>
          <p:txBody>
            <a:bodyPr wrap="square" rtlCol="0">
              <a:spAutoFit/>
            </a:bodyPr>
            <a:lstStyle/>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厅店物料包装</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渠道物料设计</a:t>
              </a:r>
            </a:p>
          </p:txBody>
        </p:sp>
        <p:sp>
          <p:nvSpPr>
            <p:cNvPr id="1048935" name="文本框 29"/>
            <p:cNvSpPr txBox="1"/>
            <p:nvPr/>
          </p:nvSpPr>
          <p:spPr>
            <a:xfrm>
              <a:off x="14323" y="5304"/>
              <a:ext cx="1796" cy="1173"/>
            </a:xfrm>
            <a:prstGeom prst="rect">
              <a:avLst/>
            </a:prstGeom>
            <a:noFill/>
          </p:spPr>
          <p:txBody>
            <a:bodyPr wrap="square" rtlCol="0">
              <a:spAutoFit/>
            </a:bodyPr>
            <a:lstStyle/>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地推路演活动规划</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活动物品管理</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现场人员安排</a:t>
              </a:r>
            </a:p>
          </p:txBody>
        </p:sp>
        <p:sp>
          <p:nvSpPr>
            <p:cNvPr id="1048936" name="文本框 35"/>
            <p:cNvSpPr txBox="1"/>
            <p:nvPr/>
          </p:nvSpPr>
          <p:spPr>
            <a:xfrm>
              <a:off x="14323" y="8245"/>
              <a:ext cx="2265" cy="1173"/>
            </a:xfrm>
            <a:prstGeom prst="rect">
              <a:avLst/>
            </a:prstGeom>
            <a:noFill/>
          </p:spPr>
          <p:txBody>
            <a:bodyPr wrap="square" rtlCol="0">
              <a:spAutoFit/>
            </a:bodyPr>
            <a:lstStyle/>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勘察现场渠道情况</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清理现场</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清点物资库存</a:t>
              </a:r>
            </a:p>
          </p:txBody>
        </p:sp>
        <p:cxnSp>
          <p:nvCxnSpPr>
            <p:cNvPr id="3145746" name="直接箭头连接符 36"/>
            <p:cNvCxnSpPr/>
            <p:nvPr/>
          </p:nvCxnSpPr>
          <p:spPr>
            <a:xfrm>
              <a:off x="13041" y="7773"/>
              <a:ext cx="0" cy="1362"/>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048937" name="文本框 44"/>
            <p:cNvSpPr txBox="1"/>
            <p:nvPr/>
          </p:nvSpPr>
          <p:spPr>
            <a:xfrm>
              <a:off x="14323" y="6911"/>
              <a:ext cx="2410" cy="828"/>
            </a:xfrm>
            <a:prstGeom prst="rect">
              <a:avLst/>
            </a:prstGeom>
            <a:noFill/>
          </p:spPr>
          <p:txBody>
            <a:bodyPr wrap="square" rtlCol="0">
              <a:spAutoFit/>
            </a:bodyPr>
            <a:lstStyle/>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渠道资源安装</a:t>
              </a:r>
            </a:p>
            <a:p>
              <a:pPr>
                <a:lnSpc>
                  <a:spcPct val="150000"/>
                </a:lnSpc>
              </a:pPr>
              <a:r>
                <a:rPr lang="zh-CN" altLang="en-US" sz="1000">
                  <a:latin typeface="微软雅黑" panose="020B0503020204020204" pitchFamily="34" charset="-122"/>
                  <a:ea typeface="微软雅黑" panose="020B0503020204020204" pitchFamily="34" charset="-122"/>
                  <a:cs typeface="微软雅黑" panose="020B0503020204020204" pitchFamily="34" charset="-122"/>
                </a:rPr>
                <a:t>配合客户其他需求执行</a:t>
              </a:r>
            </a:p>
          </p:txBody>
        </p:sp>
      </p:grpSp>
      <p:sp>
        <p:nvSpPr>
          <p:cNvPr id="4" name="文本框 3"/>
          <p:cNvSpPr txBox="1"/>
          <p:nvPr/>
        </p:nvSpPr>
        <p:spPr>
          <a:xfrm>
            <a:off x="5090160" y="605155"/>
            <a:ext cx="2011680" cy="460375"/>
          </a:xfrm>
          <a:prstGeom prst="rect">
            <a:avLst/>
          </a:prstGeom>
          <a:noFill/>
        </p:spPr>
        <p:txBody>
          <a:bodyPr wrap="none" rtlCol="0" anchor="t">
            <a:spAutoFit/>
          </a:bodyPr>
          <a:lstStyle/>
          <a:p>
            <a:r>
              <a:rPr lang="zh-CN" altLang="en-US" sz="2400" b="1">
                <a:latin typeface="微软雅黑" panose="020B0503020204020204" pitchFamily="34" charset="-122"/>
                <a:ea typeface="微软雅黑" panose="020B0503020204020204" pitchFamily="34" charset="-122"/>
                <a:sym typeface="+mn-ea"/>
              </a:rPr>
              <a:t>服务对接流程</a:t>
            </a: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solidFill>
              </a:rPr>
              <a:t>96</a:t>
            </a:fld>
            <a:endParaRPr lang="zh-CN" altLang="en-US" sz="1000" dirty="0">
              <a:solidFill>
                <a:schemeClr val="bg1"/>
              </a:solidFill>
            </a:endParaRPr>
          </a:p>
        </p:txBody>
      </p:sp>
      <p:pic>
        <p:nvPicPr>
          <p:cNvPr id="9" name="图片 8"/>
          <p:cNvPicPr>
            <a:picLocks noChangeAspect="1"/>
          </p:cNvPicPr>
          <p:nvPr/>
        </p:nvPicPr>
        <p:blipFill>
          <a:blip r:embed="rId2"/>
          <a:stretch>
            <a:fillRect/>
          </a:stretch>
        </p:blipFill>
        <p:spPr>
          <a:xfrm>
            <a:off x="9184640" y="452120"/>
            <a:ext cx="2214880" cy="541020"/>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815145" y="1144563"/>
          <a:ext cx="10429240" cy="4686935"/>
        </p:xfrm>
        <a:graphic>
          <a:graphicData uri="http://schemas.openxmlformats.org/drawingml/2006/table">
            <a:tbl>
              <a:tblPr firstRow="1" bandRow="1">
                <a:tableStyleId>{5940675A-B579-460E-94D1-54222C63F5DA}</a:tableStyleId>
              </a:tblPr>
              <a:tblGrid>
                <a:gridCol w="1112520">
                  <a:extLst>
                    <a:ext uri="{9D8B030D-6E8A-4147-A177-3AD203B41FA5}">
                      <a16:colId xmlns:a16="http://schemas.microsoft.com/office/drawing/2014/main" val="20000"/>
                    </a:ext>
                  </a:extLst>
                </a:gridCol>
                <a:gridCol w="1536065">
                  <a:extLst>
                    <a:ext uri="{9D8B030D-6E8A-4147-A177-3AD203B41FA5}">
                      <a16:colId xmlns:a16="http://schemas.microsoft.com/office/drawing/2014/main" val="20001"/>
                    </a:ext>
                  </a:extLst>
                </a:gridCol>
                <a:gridCol w="3717290">
                  <a:extLst>
                    <a:ext uri="{9D8B030D-6E8A-4147-A177-3AD203B41FA5}">
                      <a16:colId xmlns:a16="http://schemas.microsoft.com/office/drawing/2014/main" val="20002"/>
                    </a:ext>
                  </a:extLst>
                </a:gridCol>
                <a:gridCol w="4063365">
                  <a:extLst>
                    <a:ext uri="{9D8B030D-6E8A-4147-A177-3AD203B41FA5}">
                      <a16:colId xmlns:a16="http://schemas.microsoft.com/office/drawing/2014/main" val="20003"/>
                    </a:ext>
                  </a:extLst>
                </a:gridCol>
              </a:tblGrid>
              <a:tr h="580390">
                <a:tc>
                  <a:txBody>
                    <a:bodyPr/>
                    <a:lstStyle/>
                    <a:p>
                      <a:pPr indent="0" algn="ctr">
                        <a:buNone/>
                      </a:pPr>
                      <a:r>
                        <a:rPr 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rPr>
                        <a:t>序号</a:t>
                      </a:r>
                      <a:endParaRPr lang="en-US" alt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107CBE"/>
                    </a:solidFill>
                  </a:tcPr>
                </a:tc>
                <a:tc>
                  <a:txBody>
                    <a:bodyPr/>
                    <a:lstStyle/>
                    <a:p>
                      <a:pPr indent="0" algn="ctr">
                        <a:buNone/>
                      </a:pPr>
                      <a:r>
                        <a:rPr 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自有/租赁</a:t>
                      </a:r>
                      <a:endParaRPr lang="en-US" altLang="en-US" sz="16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107CBE"/>
                    </a:solidFill>
                  </a:tcPr>
                </a:tc>
                <a:tc>
                  <a:txBody>
                    <a:bodyPr/>
                    <a:lstStyle/>
                    <a:p>
                      <a:pPr indent="0" algn="ctr">
                        <a:buNone/>
                      </a:pPr>
                      <a:r>
                        <a:rPr 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rPr>
                        <a:t>车辆类型（与行驶证保持一致）</a:t>
                      </a:r>
                      <a:endParaRPr lang="en-US" alt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107CBE"/>
                    </a:solidFill>
                  </a:tcPr>
                </a:tc>
                <a:tc>
                  <a:txBody>
                    <a:bodyPr/>
                    <a:lstStyle/>
                    <a:p>
                      <a:pPr indent="0" algn="ctr">
                        <a:buNone/>
                      </a:pPr>
                      <a:r>
                        <a:rPr 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rPr>
                        <a:t>车牌号</a:t>
                      </a:r>
                      <a:endParaRPr lang="en-US" altLang="en-US" sz="1600" b="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txBody>
                  <a:tcPr marL="91428" marR="91428"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2094E7"/>
                    </a:solidFill>
                  </a:tcPr>
                </a:tc>
                <a:extLst>
                  <a:ext uri="{0D108BD9-81ED-4DB2-BD59-A6C34878D82A}">
                    <a16:rowId xmlns:a16="http://schemas.microsoft.com/office/drawing/2014/main" val="10000"/>
                  </a:ext>
                </a:extLst>
              </a:tr>
              <a:tr h="31686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1</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自有</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鄂A1R53S</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559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2</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自有</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鄂A50T6N</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559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3</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自有</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鄂AA6931</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6230">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4</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自有</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鄂AQM709</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4960">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5</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自有</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鄂APJ012</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559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6</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鄂A87JF1</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6230">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7</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鄂A55Z7M</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4960">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8</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鄂A8Q91Q</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4960">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9</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鄂AL231G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1686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10</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鄂A686SG</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1559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11</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 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鄂AG213T</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15595">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12</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租赁</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 小型普通客车</a:t>
                      </a: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335" b="0">
                          <a:latin typeface="微软雅黑" panose="020B0503020204020204" pitchFamily="34" charset="-122"/>
                          <a:ea typeface="微软雅黑" panose="020B0503020204020204" pitchFamily="34" charset="-122"/>
                          <a:cs typeface="微软雅黑" panose="020B0503020204020204" pitchFamily="34" charset="-122"/>
                        </a:rPr>
                        <a:t>鄂A5ZJ92</a:t>
                      </a: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17500">
                <a:tc gridSpan="4">
                  <a:txBody>
                    <a:bodyPr/>
                    <a:lstStyle/>
                    <a:p>
                      <a:pPr indent="0" algn="ctr">
                        <a:buNone/>
                      </a:pPr>
                      <a:r>
                        <a:rPr lang="en-US" sz="1335" b="0" dirty="0">
                          <a:latin typeface="微软雅黑" panose="020B0503020204020204" pitchFamily="34" charset="-122"/>
                          <a:ea typeface="微软雅黑" panose="020B0503020204020204" pitchFamily="34" charset="-122"/>
                          <a:cs typeface="微软雅黑" panose="020B0503020204020204" pitchFamily="34" charset="-122"/>
                        </a:rPr>
                        <a:t>合计数量（台）12</a:t>
                      </a:r>
                      <a:endParaRPr lang="en-US" altLang="en-US" sz="1335" b="0" dirty="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extLst>
                  <a:ext uri="{0D108BD9-81ED-4DB2-BD59-A6C34878D82A}">
                    <a16:rowId xmlns:a16="http://schemas.microsoft.com/office/drawing/2014/main" val="10013"/>
                  </a:ext>
                </a:extLst>
              </a:tr>
            </a:tbl>
          </a:graphicData>
        </a:graphic>
      </p:graphicFrame>
      <p:sp>
        <p:nvSpPr>
          <p:cNvPr id="3" name="文本框 2"/>
          <p:cNvSpPr txBox="1"/>
          <p:nvPr/>
        </p:nvSpPr>
        <p:spPr>
          <a:xfrm>
            <a:off x="815570" y="6008508"/>
            <a:ext cx="10428799" cy="245110"/>
          </a:xfrm>
          <a:prstGeom prst="rect">
            <a:avLst/>
          </a:prstGeom>
          <a:noFill/>
        </p:spPr>
        <p:txBody>
          <a:bodyPr wrap="square" rtlCol="0" anchor="t">
            <a:spAutoFit/>
          </a:bodyPr>
          <a:lstStyle/>
          <a:p>
            <a:r>
              <a:rPr lang="zh-CN" altLang="en-US" sz="1000">
                <a:latin typeface="微软雅黑" panose="020B0503020204020204" pitchFamily="34" charset="-122"/>
                <a:ea typeface="微软雅黑" panose="020B0503020204020204" pitchFamily="34" charset="-122"/>
              </a:rPr>
              <a:t>备注：按第五章评审要求提供相关证明材料。</a:t>
            </a:r>
          </a:p>
        </p:txBody>
      </p:sp>
      <p:grpSp>
        <p:nvGrpSpPr>
          <p:cNvPr id="5" name="组合 4"/>
          <p:cNvGrpSpPr/>
          <p:nvPr/>
        </p:nvGrpSpPr>
        <p:grpSpPr>
          <a:xfrm>
            <a:off x="312420" y="295275"/>
            <a:ext cx="725170" cy="499110"/>
            <a:chOff x="1585" y="2808"/>
            <a:chExt cx="1142" cy="786"/>
          </a:xfrm>
        </p:grpSpPr>
        <p:sp>
          <p:nvSpPr>
            <p:cNvPr id="6"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lvl="0" algn="l">
              <a:buClrTx/>
              <a:buSzTx/>
              <a:buFontTx/>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车辆配置方案</a:t>
            </a:r>
          </a:p>
        </p:txBody>
      </p:sp>
      <p:sp>
        <p:nvSpPr>
          <p:cNvPr id="4" name="灯片编号占位符 3"/>
          <p:cNvSpPr>
            <a:spLocks noGrp="1"/>
          </p:cNvSpPr>
          <p:nvPr>
            <p:ph type="sldNum" sz="quarter" idx="12"/>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97</a:t>
            </a:fld>
            <a:endParaRPr lang="zh-CN" altLang="en-US" sz="1000" dirty="0">
              <a:solidFill>
                <a:schemeClr val="bg1">
                  <a:lumMod val="75000"/>
                </a:schemeClr>
              </a:solidFill>
            </a:endParaRPr>
          </a:p>
        </p:txBody>
      </p:sp>
      <p:pic>
        <p:nvPicPr>
          <p:cNvPr id="8" name="图片 7"/>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12420" y="295275"/>
            <a:ext cx="725170" cy="499110"/>
            <a:chOff x="1585" y="2808"/>
            <a:chExt cx="1142" cy="786"/>
          </a:xfrm>
        </p:grpSpPr>
        <p:sp>
          <p:nvSpPr>
            <p:cNvPr id="6"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lvl="0" algn="l">
              <a:buClrTx/>
              <a:buSzTx/>
              <a:buFontTx/>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车辆配置相关证明</a:t>
            </a:r>
            <a:endParaRPr lang="en-US" altLang="zh-CN" sz="24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8" name="图片 7"/>
          <p:cNvPicPr>
            <a:picLocks noChangeAspect="1"/>
          </p:cNvPicPr>
          <p:nvPr/>
        </p:nvPicPr>
        <p:blipFill>
          <a:blip r:embed="rId2"/>
          <a:stretch>
            <a:fillRect/>
          </a:stretch>
        </p:blipFill>
        <p:spPr>
          <a:xfrm>
            <a:off x="9645015" y="278130"/>
            <a:ext cx="2214880" cy="541020"/>
          </a:xfrm>
          <a:prstGeom prst="rect">
            <a:avLst/>
          </a:prstGeom>
        </p:spPr>
      </p:pic>
      <p:sp>
        <p:nvSpPr>
          <p:cNvPr id="4" name="灯片编号占位符 3"/>
          <p:cNvSpPr>
            <a:spLocks noGrp="1"/>
          </p:cNvSpPr>
          <p:nvPr>
            <p:ph type="sldNum" sz="quarter" idx="12"/>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98</a:t>
            </a:fld>
            <a:endParaRPr lang="zh-CN" altLang="en-US" sz="1000" dirty="0">
              <a:solidFill>
                <a:schemeClr val="bg1">
                  <a:lumMod val="75000"/>
                </a:schemeClr>
              </a:solidFill>
            </a:endParaRPr>
          </a:p>
        </p:txBody>
      </p:sp>
      <p:sp>
        <p:nvSpPr>
          <p:cNvPr id="100" name="文本框 99"/>
          <p:cNvSpPr txBox="1"/>
          <p:nvPr/>
        </p:nvSpPr>
        <p:spPr>
          <a:xfrm>
            <a:off x="9021445" y="6038215"/>
            <a:ext cx="2073275" cy="275590"/>
          </a:xfrm>
          <a:prstGeom prst="rect">
            <a:avLst/>
          </a:prstGeom>
          <a:noFill/>
          <a:ln w="9525">
            <a:noFill/>
          </a:ln>
        </p:spPr>
        <p:txBody>
          <a:bodyPr wrap="square">
            <a:spAutoFit/>
          </a:bodyPr>
          <a:lstStyle/>
          <a:p>
            <a:pPr indent="0"/>
            <a:r>
              <a:rPr lang="zh-CN" sz="1200" b="1">
                <a:latin typeface="微软雅黑" panose="020B0503020204020204" pitchFamily="34" charset="-122"/>
                <a:ea typeface="微软雅黑" panose="020B0503020204020204" pitchFamily="34" charset="-122"/>
                <a:cs typeface="微软雅黑" panose="020B0503020204020204" pitchFamily="34" charset="-122"/>
              </a:rPr>
              <a:t>小型普通客车-鄂A50T6N</a:t>
            </a:r>
            <a:endParaRPr lang="zh-CN" altLang="en-US" sz="12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1" descr="7519009bff806a08cb64e2bc91c94a4"/>
          <p:cNvPicPr>
            <a:picLocks noChangeAspect="1"/>
          </p:cNvPicPr>
          <p:nvPr/>
        </p:nvPicPr>
        <p:blipFill>
          <a:blip r:embed="rId3"/>
          <a:stretch>
            <a:fillRect/>
          </a:stretch>
        </p:blipFill>
        <p:spPr>
          <a:xfrm>
            <a:off x="280670" y="1104265"/>
            <a:ext cx="4175125" cy="3131820"/>
          </a:xfrm>
          <a:prstGeom prst="rect">
            <a:avLst/>
          </a:prstGeom>
        </p:spPr>
      </p:pic>
      <p:pic>
        <p:nvPicPr>
          <p:cNvPr id="12" name="图片 12" descr="eac1e75cca32f06e9870b9a02f9c328"/>
          <p:cNvPicPr>
            <a:picLocks noChangeAspect="1"/>
          </p:cNvPicPr>
          <p:nvPr/>
        </p:nvPicPr>
        <p:blipFill>
          <a:blip r:embed="rId4"/>
          <a:srcRect l="7318" t="22379" b="19612"/>
          <a:stretch>
            <a:fillRect/>
          </a:stretch>
        </p:blipFill>
        <p:spPr>
          <a:xfrm>
            <a:off x="280670" y="3956685"/>
            <a:ext cx="4179570" cy="1951355"/>
          </a:xfrm>
          <a:prstGeom prst="rect">
            <a:avLst/>
          </a:prstGeom>
        </p:spPr>
      </p:pic>
      <p:pic>
        <p:nvPicPr>
          <p:cNvPr id="44" name="图片 44" descr="吉利 乐驰 假1"/>
          <p:cNvPicPr>
            <a:picLocks noChangeAspect="1"/>
          </p:cNvPicPr>
          <p:nvPr/>
        </p:nvPicPr>
        <p:blipFill>
          <a:blip r:embed="rId5"/>
          <a:srcRect l="4403"/>
          <a:stretch>
            <a:fillRect/>
          </a:stretch>
        </p:blipFill>
        <p:spPr>
          <a:xfrm>
            <a:off x="7814945" y="1117600"/>
            <a:ext cx="4217670" cy="2851785"/>
          </a:xfrm>
          <a:prstGeom prst="rect">
            <a:avLst/>
          </a:prstGeom>
        </p:spPr>
      </p:pic>
      <p:pic>
        <p:nvPicPr>
          <p:cNvPr id="10" name="图片 45" descr="乐驰 2"/>
          <p:cNvPicPr>
            <a:picLocks noChangeAspect="1"/>
          </p:cNvPicPr>
          <p:nvPr/>
        </p:nvPicPr>
        <p:blipFill>
          <a:blip r:embed="rId6"/>
          <a:stretch>
            <a:fillRect/>
          </a:stretch>
        </p:blipFill>
        <p:spPr>
          <a:xfrm>
            <a:off x="7814945" y="3956685"/>
            <a:ext cx="4217670" cy="1988185"/>
          </a:xfrm>
          <a:prstGeom prst="rect">
            <a:avLst/>
          </a:prstGeom>
        </p:spPr>
      </p:pic>
      <p:pic>
        <p:nvPicPr>
          <p:cNvPr id="43" name="图片 4"/>
          <p:cNvPicPr>
            <a:picLocks noChangeAspect="1"/>
          </p:cNvPicPr>
          <p:nvPr/>
        </p:nvPicPr>
        <p:blipFill>
          <a:blip r:embed="rId7"/>
          <a:srcRect l="1453"/>
          <a:stretch>
            <a:fillRect/>
          </a:stretch>
        </p:blipFill>
        <p:spPr>
          <a:xfrm>
            <a:off x="4592955" y="1104265"/>
            <a:ext cx="3117215" cy="4602480"/>
          </a:xfrm>
          <a:prstGeom prst="rect">
            <a:avLst/>
          </a:prstGeom>
          <a:noFill/>
          <a:ln>
            <a:noFill/>
          </a:ln>
        </p:spPr>
      </p:pic>
      <p:sp>
        <p:nvSpPr>
          <p:cNvPr id="13" name="文本框 12"/>
          <p:cNvSpPr txBox="1"/>
          <p:nvPr/>
        </p:nvSpPr>
        <p:spPr>
          <a:xfrm>
            <a:off x="1395095" y="6038215"/>
            <a:ext cx="1951355" cy="275590"/>
          </a:xfrm>
          <a:prstGeom prst="rect">
            <a:avLst/>
          </a:prstGeom>
          <a:noFill/>
          <a:ln w="9525">
            <a:noFill/>
          </a:ln>
        </p:spPr>
        <p:txBody>
          <a:bodyPr wrap="square">
            <a:spAutoFit/>
          </a:bodyPr>
          <a:lstStyle/>
          <a:p>
            <a:pPr lvl="0" algn="l">
              <a:buClrTx/>
              <a:buSzTx/>
              <a:buFontTx/>
            </a:pPr>
            <a:r>
              <a:rPr lang="zh-CN" sz="1200" b="1">
                <a:latin typeface="微软雅黑" panose="020B0503020204020204" pitchFamily="34" charset="-122"/>
                <a:ea typeface="微软雅黑" panose="020B0503020204020204" pitchFamily="34" charset="-122"/>
                <a:cs typeface="微软雅黑" panose="020B0503020204020204" pitchFamily="34" charset="-122"/>
                <a:sym typeface="+mn-ea"/>
              </a:rPr>
              <a:t>小型普通客车-鄂A1R53S</a:t>
            </a:r>
          </a:p>
        </p:txBody>
      </p:sp>
      <p:sp>
        <p:nvSpPr>
          <p:cNvPr id="14" name="文本框 13"/>
          <p:cNvSpPr txBox="1"/>
          <p:nvPr/>
        </p:nvSpPr>
        <p:spPr>
          <a:xfrm>
            <a:off x="323215" y="6410325"/>
            <a:ext cx="1071880" cy="245110"/>
          </a:xfrm>
          <a:prstGeom prst="rect">
            <a:avLst/>
          </a:prstGeom>
          <a:noFill/>
        </p:spPr>
        <p:txBody>
          <a:bodyPr wrap="none" rtlCol="0">
            <a:spAutoFit/>
          </a:bodyPr>
          <a:lstStyle/>
          <a:p>
            <a:r>
              <a:rPr lang="zh-CN" altLang="en-US" sz="1000">
                <a:latin typeface="微软雅黑" panose="020B0503020204020204" pitchFamily="34" charset="-122"/>
                <a:ea typeface="微软雅黑" panose="020B0503020204020204" pitchFamily="34" charset="-122"/>
              </a:rPr>
              <a:t>仅部分资源展示</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12420" y="295275"/>
            <a:ext cx="725170" cy="499110"/>
            <a:chOff x="1585" y="2808"/>
            <a:chExt cx="1142" cy="786"/>
          </a:xfrm>
        </p:grpSpPr>
        <p:sp>
          <p:nvSpPr>
            <p:cNvPr id="6"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lvl="0" algn="l">
              <a:buClrTx/>
              <a:buSzTx/>
              <a:buFontTx/>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车辆配置方案</a:t>
            </a:r>
          </a:p>
        </p:txBody>
      </p:sp>
      <p:grpSp>
        <p:nvGrpSpPr>
          <p:cNvPr id="25" name="组合 24"/>
          <p:cNvGrpSpPr/>
          <p:nvPr/>
        </p:nvGrpSpPr>
        <p:grpSpPr>
          <a:xfrm>
            <a:off x="1972945" y="1415415"/>
            <a:ext cx="9749790" cy="5100320"/>
            <a:chOff x="3107" y="2229"/>
            <a:chExt cx="15354" cy="8032"/>
          </a:xfrm>
        </p:grpSpPr>
        <p:sp>
          <p:nvSpPr>
            <p:cNvPr id="4" name="文本框 3"/>
            <p:cNvSpPr txBox="1"/>
            <p:nvPr/>
          </p:nvSpPr>
          <p:spPr>
            <a:xfrm>
              <a:off x="3107" y="9778"/>
              <a:ext cx="4499" cy="483"/>
            </a:xfrm>
            <a:prstGeom prst="rect">
              <a:avLst/>
            </a:prstGeom>
            <a:noFill/>
          </p:spPr>
          <p:txBody>
            <a:bodyPr wrap="square" rtlCol="0">
              <a:spAutoFit/>
            </a:bodyPr>
            <a:lstStyle/>
            <a:p>
              <a:pPr algn="ctr"/>
              <a:r>
                <a:rPr lang="zh-CN" sz="1400">
                  <a:latin typeface="微软雅黑" panose="020B0503020204020204" pitchFamily="34" charset="-122"/>
                  <a:ea typeface="微软雅黑" panose="020B0503020204020204" pitchFamily="34" charset="-122"/>
                </a:rPr>
                <a:t>流动舞台车</a:t>
              </a:r>
            </a:p>
          </p:txBody>
        </p:sp>
        <p:grpSp>
          <p:nvGrpSpPr>
            <p:cNvPr id="20" name="组合 19"/>
            <p:cNvGrpSpPr/>
            <p:nvPr/>
          </p:nvGrpSpPr>
          <p:grpSpPr>
            <a:xfrm>
              <a:off x="10185" y="3768"/>
              <a:ext cx="8276" cy="6126"/>
              <a:chOff x="7115" y="1758"/>
              <a:chExt cx="6542" cy="4842"/>
            </a:xfrm>
          </p:grpSpPr>
          <p:grpSp>
            <p:nvGrpSpPr>
              <p:cNvPr id="10" name="组合 9"/>
              <p:cNvGrpSpPr/>
              <p:nvPr/>
            </p:nvGrpSpPr>
            <p:grpSpPr>
              <a:xfrm>
                <a:off x="7265" y="1758"/>
                <a:ext cx="6234" cy="4842"/>
                <a:chOff x="6013" y="894"/>
                <a:chExt cx="8257" cy="6414"/>
              </a:xfrm>
            </p:grpSpPr>
            <p:pic>
              <p:nvPicPr>
                <p:cNvPr id="8" name="图片 7"/>
                <p:cNvPicPr>
                  <a:picLocks noChangeAspect="1"/>
                </p:cNvPicPr>
                <p:nvPr/>
              </p:nvPicPr>
              <p:blipFill>
                <a:blip r:embed="rId2"/>
                <a:stretch>
                  <a:fillRect/>
                </a:stretch>
              </p:blipFill>
              <p:spPr>
                <a:xfrm>
                  <a:off x="6013" y="894"/>
                  <a:ext cx="3892" cy="3892"/>
                </a:xfrm>
                <a:prstGeom prst="rect">
                  <a:avLst/>
                </a:prstGeom>
              </p:spPr>
            </p:pic>
            <p:sp>
              <p:nvSpPr>
                <p:cNvPr id="11" name="文本框 10"/>
                <p:cNvSpPr txBox="1"/>
                <p:nvPr/>
              </p:nvSpPr>
              <p:spPr>
                <a:xfrm>
                  <a:off x="6335" y="4202"/>
                  <a:ext cx="3248" cy="506"/>
                </a:xfrm>
                <a:prstGeom prst="rect">
                  <a:avLst/>
                </a:prstGeom>
                <a:noFill/>
              </p:spPr>
              <p:txBody>
                <a:bodyPr wrap="square" rtlCol="0">
                  <a:spAutoFit/>
                </a:bodyPr>
                <a:lstStyle/>
                <a:p>
                  <a:pPr algn="ctr"/>
                  <a:r>
                    <a:rPr lang="en-US" altLang="zh-CN" sz="1400">
                      <a:latin typeface="微软雅黑" panose="020B0503020204020204" pitchFamily="34" charset="-122"/>
                      <a:ea typeface="微软雅黑" panose="020B0503020204020204" pitchFamily="34" charset="-122"/>
                      <a:cs typeface="微软雅黑" panose="020B0503020204020204" pitchFamily="34" charset="-122"/>
                    </a:rPr>
                    <a:t>LED</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电视屏</a:t>
                  </a:r>
                </a:p>
              </p:txBody>
            </p:sp>
            <p:pic>
              <p:nvPicPr>
                <p:cNvPr id="12" name="图片 11"/>
                <p:cNvPicPr>
                  <a:picLocks noChangeAspect="1"/>
                </p:cNvPicPr>
                <p:nvPr/>
              </p:nvPicPr>
              <p:blipFill>
                <a:blip r:embed="rId3"/>
                <a:stretch>
                  <a:fillRect/>
                </a:stretch>
              </p:blipFill>
              <p:spPr>
                <a:xfrm>
                  <a:off x="10148" y="1611"/>
                  <a:ext cx="4122" cy="3250"/>
                </a:xfrm>
                <a:prstGeom prst="rect">
                  <a:avLst/>
                </a:prstGeom>
              </p:spPr>
            </p:pic>
            <p:sp>
              <p:nvSpPr>
                <p:cNvPr id="13" name="文本框 12"/>
                <p:cNvSpPr txBox="1"/>
                <p:nvPr/>
              </p:nvSpPr>
              <p:spPr>
                <a:xfrm>
                  <a:off x="10486" y="4142"/>
                  <a:ext cx="3248" cy="506"/>
                </a:xfrm>
                <a:prstGeom prst="rect">
                  <a:avLst/>
                </a:prstGeom>
                <a:noFill/>
              </p:spPr>
              <p:txBody>
                <a:bodyPr wrap="square" rtlCol="0">
                  <a:spAutoFit/>
                </a:bodyPr>
                <a:lstStyle/>
                <a:p>
                  <a:pPr algn="ctr"/>
                  <a:r>
                    <a:rPr lang="zh-CN" sz="1400">
                      <a:latin typeface="微软雅黑" panose="020B0503020204020204" pitchFamily="34" charset="-122"/>
                      <a:ea typeface="微软雅黑" panose="020B0503020204020204" pitchFamily="34" charset="-122"/>
                    </a:rPr>
                    <a:t>音响</a:t>
                  </a:r>
                </a:p>
              </p:txBody>
            </p:sp>
            <p:pic>
              <p:nvPicPr>
                <p:cNvPr id="14" name="图片 13"/>
                <p:cNvPicPr>
                  <a:picLocks noChangeAspect="1"/>
                </p:cNvPicPr>
                <p:nvPr/>
              </p:nvPicPr>
              <p:blipFill>
                <a:blip r:embed="rId4"/>
                <a:stretch>
                  <a:fillRect/>
                </a:stretch>
              </p:blipFill>
              <p:spPr>
                <a:xfrm>
                  <a:off x="7973" y="4588"/>
                  <a:ext cx="4096" cy="2720"/>
                </a:xfrm>
                <a:prstGeom prst="rect">
                  <a:avLst/>
                </a:prstGeom>
              </p:spPr>
            </p:pic>
            <p:sp>
              <p:nvSpPr>
                <p:cNvPr id="15" name="文本框 14"/>
                <p:cNvSpPr txBox="1"/>
                <p:nvPr/>
              </p:nvSpPr>
              <p:spPr>
                <a:xfrm>
                  <a:off x="8396" y="6626"/>
                  <a:ext cx="3248" cy="506"/>
                </a:xfrm>
                <a:prstGeom prst="rect">
                  <a:avLst/>
                </a:prstGeom>
                <a:noFill/>
              </p:spPr>
              <p:txBody>
                <a:bodyPr wrap="square" rtlCol="0">
                  <a:spAutoFit/>
                </a:bodyPr>
                <a:lstStyle/>
                <a:p>
                  <a:pPr algn="ctr"/>
                  <a:r>
                    <a:rPr lang="zh-CN" sz="1400">
                      <a:latin typeface="微软雅黑" panose="020B0503020204020204" pitchFamily="34" charset="-122"/>
                      <a:ea typeface="微软雅黑" panose="020B0503020204020204" pitchFamily="34" charset="-122"/>
                    </a:rPr>
                    <a:t>投影仪</a:t>
                  </a:r>
                </a:p>
              </p:txBody>
            </p:sp>
          </p:grpSp>
          <p:sp>
            <p:nvSpPr>
              <p:cNvPr id="32" name="矩形 31"/>
              <p:cNvSpPr/>
              <p:nvPr/>
            </p:nvSpPr>
            <p:spPr>
              <a:xfrm>
                <a:off x="7115" y="1919"/>
                <a:ext cx="6542" cy="4551"/>
              </a:xfrm>
              <a:prstGeom prst="rect">
                <a:avLst/>
              </a:prstGeom>
              <a:noFill/>
              <a:ln>
                <a:solidFill>
                  <a:schemeClr val="accent1"/>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107CBE"/>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333" y="3042"/>
              <a:ext cx="9206" cy="981"/>
              <a:chOff x="2832" y="959"/>
              <a:chExt cx="6645" cy="708"/>
            </a:xfrm>
          </p:grpSpPr>
          <p:cxnSp>
            <p:nvCxnSpPr>
              <p:cNvPr id="16" name="直接连接符 15"/>
              <p:cNvCxnSpPr/>
              <p:nvPr/>
            </p:nvCxnSpPr>
            <p:spPr>
              <a:xfrm>
                <a:off x="2840" y="959"/>
                <a:ext cx="9" cy="708"/>
              </a:xfrm>
              <a:prstGeom prst="line">
                <a:avLst/>
              </a:prstGeom>
              <a:ln w="19050">
                <a:solidFill>
                  <a:srgbClr val="2094E7"/>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832" y="969"/>
                <a:ext cx="6645" cy="638"/>
                <a:chOff x="2832" y="969"/>
                <a:chExt cx="6645" cy="638"/>
              </a:xfrm>
            </p:grpSpPr>
            <p:cxnSp>
              <p:nvCxnSpPr>
                <p:cNvPr id="19" name="直接连接符 18"/>
                <p:cNvCxnSpPr/>
                <p:nvPr/>
              </p:nvCxnSpPr>
              <p:spPr>
                <a:xfrm>
                  <a:off x="2832" y="969"/>
                  <a:ext cx="6632" cy="0"/>
                </a:xfrm>
                <a:prstGeom prst="line">
                  <a:avLst/>
                </a:prstGeom>
                <a:ln w="19050">
                  <a:solidFill>
                    <a:srgbClr val="2094E7"/>
                  </a:solidFill>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9468" y="973"/>
                  <a:ext cx="9" cy="634"/>
                </a:xfrm>
                <a:prstGeom prst="straightConnector1">
                  <a:avLst/>
                </a:prstGeom>
                <a:ln w="19050">
                  <a:solidFill>
                    <a:srgbClr val="2094E7"/>
                  </a:solidFill>
                  <a:tailEnd type="arrow"/>
                </a:ln>
              </p:spPr>
              <p:style>
                <a:lnRef idx="1">
                  <a:schemeClr val="accent1"/>
                </a:lnRef>
                <a:fillRef idx="0">
                  <a:schemeClr val="accent1"/>
                </a:fillRef>
                <a:effectRef idx="0">
                  <a:schemeClr val="accent1"/>
                </a:effectRef>
                <a:fontRef idx="minor">
                  <a:schemeClr val="tx1"/>
                </a:fontRef>
              </p:style>
            </p:cxnSp>
          </p:grpSp>
        </p:grpSp>
        <p:sp>
          <p:nvSpPr>
            <p:cNvPr id="22" name="文本框 21"/>
            <p:cNvSpPr txBox="1"/>
            <p:nvPr/>
          </p:nvSpPr>
          <p:spPr>
            <a:xfrm>
              <a:off x="6762" y="2229"/>
              <a:ext cx="5675" cy="531"/>
            </a:xfrm>
            <a:prstGeom prst="rect">
              <a:avLst/>
            </a:prstGeom>
            <a:noFill/>
          </p:spPr>
          <p:txBody>
            <a:bodyPr wrap="square" rtlCol="0">
              <a:spAutoFit/>
            </a:bodyPr>
            <a:lstStyle/>
            <a:p>
              <a:pPr algn="ctr"/>
              <a:r>
                <a:rPr lang="zh-CN" altLang="en-US" sz="1600" b="1">
                  <a:latin typeface="微软雅黑" panose="020B0503020204020204" pitchFamily="34" charset="-122"/>
                  <a:ea typeface="微软雅黑" panose="020B0503020204020204" pitchFamily="34" charset="-122"/>
                </a:rPr>
                <a:t>流动舞台车包含的基本设备</a:t>
              </a:r>
            </a:p>
          </p:txBody>
        </p:sp>
      </p:grpSp>
      <p:pic>
        <p:nvPicPr>
          <p:cNvPr id="26" name="图片 25" descr="巡游车1"/>
          <p:cNvPicPr>
            <a:picLocks noChangeAspect="1"/>
          </p:cNvPicPr>
          <p:nvPr/>
        </p:nvPicPr>
        <p:blipFill>
          <a:blip r:embed="rId5"/>
          <a:stretch>
            <a:fillRect/>
          </a:stretch>
        </p:blipFill>
        <p:spPr>
          <a:xfrm>
            <a:off x="746125" y="2522220"/>
            <a:ext cx="5310505" cy="3654425"/>
          </a:xfrm>
          <a:prstGeom prst="rect">
            <a:avLst/>
          </a:prstGeom>
        </p:spPr>
      </p:pic>
      <p:sp>
        <p:nvSpPr>
          <p:cNvPr id="2" name="灯片编号占位符 1"/>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99</a:t>
            </a:fld>
            <a:endParaRPr lang="zh-CN" altLang="en-US" sz="1000" dirty="0">
              <a:solidFill>
                <a:schemeClr val="bg1">
                  <a:lumMod val="75000"/>
                </a:schemeClr>
              </a:solidFill>
            </a:endParaRPr>
          </a:p>
        </p:txBody>
      </p:sp>
      <p:pic>
        <p:nvPicPr>
          <p:cNvPr id="3" name="图片 2"/>
          <p:cNvPicPr>
            <a:picLocks noChangeAspect="1"/>
          </p:cNvPicPr>
          <p:nvPr/>
        </p:nvPicPr>
        <p:blipFill>
          <a:blip r:embed="rId6"/>
          <a:stretch>
            <a:fillRect/>
          </a:stretch>
        </p:blipFill>
        <p:spPr>
          <a:xfrm>
            <a:off x="9645015" y="278130"/>
            <a:ext cx="2214880" cy="54102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774700" y="1023620"/>
          <a:ext cx="11028680" cy="4652010"/>
        </p:xfrm>
        <a:graphic>
          <a:graphicData uri="http://schemas.openxmlformats.org/drawingml/2006/table">
            <a:tbl>
              <a:tblPr firstRow="1" bandRow="1">
                <a:tableStyleId>{5940675A-B579-460E-94D1-54222C63F5DA}</a:tableStyleId>
              </a:tblPr>
              <a:tblGrid>
                <a:gridCol w="1849120">
                  <a:extLst>
                    <a:ext uri="{9D8B030D-6E8A-4147-A177-3AD203B41FA5}">
                      <a16:colId xmlns:a16="http://schemas.microsoft.com/office/drawing/2014/main" val="20000"/>
                    </a:ext>
                  </a:extLst>
                </a:gridCol>
                <a:gridCol w="6247130">
                  <a:extLst>
                    <a:ext uri="{9D8B030D-6E8A-4147-A177-3AD203B41FA5}">
                      <a16:colId xmlns:a16="http://schemas.microsoft.com/office/drawing/2014/main" val="20001"/>
                    </a:ext>
                  </a:extLst>
                </a:gridCol>
                <a:gridCol w="2932430">
                  <a:extLst>
                    <a:ext uri="{9D8B030D-6E8A-4147-A177-3AD203B41FA5}">
                      <a16:colId xmlns:a16="http://schemas.microsoft.com/office/drawing/2014/main" val="20002"/>
                    </a:ext>
                  </a:extLst>
                </a:gridCol>
              </a:tblGrid>
              <a:tr h="475615">
                <a:tc gridSpan="3">
                  <a:txBody>
                    <a:bodyPr/>
                    <a:lstStyle/>
                    <a:p>
                      <a:pPr algn="ctr">
                        <a:buNone/>
                      </a:pPr>
                      <a:r>
                        <a:rPr lang="zh-CN" altLang="en-US" sz="1600" b="1">
                          <a:solidFill>
                            <a:schemeClr val="bg1"/>
                          </a:solidFill>
                          <a:latin typeface="微软雅黑" panose="020B0503020204020204" pitchFamily="34" charset="-122"/>
                          <a:ea typeface="微软雅黑" panose="020B0503020204020204" pitchFamily="34" charset="-122"/>
                        </a:rPr>
                        <a:t>人员考核规范一览表</a:t>
                      </a:r>
                    </a:p>
                  </a:txBody>
                  <a:tcPr marL="121904" marR="121904" marT="60952" marB="60952" anchor="ctr">
                    <a:solidFill>
                      <a:srgbClr val="2094E7"/>
                    </a:solid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22910">
                <a:tc>
                  <a:txBody>
                    <a:bodyPr/>
                    <a:lstStyle/>
                    <a:p>
                      <a:pPr algn="ctr">
                        <a:buNone/>
                      </a:pPr>
                      <a:r>
                        <a:rPr lang="zh-CN" altLang="en-US" sz="1600" b="1">
                          <a:latin typeface="微软雅黑" panose="020B0503020204020204" pitchFamily="34" charset="-122"/>
                          <a:ea typeface="微软雅黑" panose="020B0503020204020204" pitchFamily="34" charset="-122"/>
                        </a:rPr>
                        <a:t>考核人员</a:t>
                      </a:r>
                    </a:p>
                  </a:txBody>
                  <a:tcPr marL="121904" marR="121904" marT="60952" marB="60952" anchor="ctr"/>
                </a:tc>
                <a:tc>
                  <a:txBody>
                    <a:bodyPr/>
                    <a:lstStyle/>
                    <a:p>
                      <a:pPr algn="ctr">
                        <a:buNone/>
                      </a:pPr>
                      <a:r>
                        <a:rPr lang="zh-CN" altLang="en-US" sz="1600" b="1">
                          <a:latin typeface="微软雅黑" panose="020B0503020204020204" pitchFamily="34" charset="-122"/>
                          <a:ea typeface="微软雅黑" panose="020B0503020204020204" pitchFamily="34" charset="-122"/>
                        </a:rPr>
                        <a:t>考核具体事项</a:t>
                      </a:r>
                    </a:p>
                  </a:txBody>
                  <a:tcPr marL="121904" marR="121904" marT="60952" marB="60952" anchor="ctr"/>
                </a:tc>
                <a:tc>
                  <a:txBody>
                    <a:bodyPr/>
                    <a:lstStyle/>
                    <a:p>
                      <a:pPr algn="ctr">
                        <a:buNone/>
                      </a:pP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考核等级 </a:t>
                      </a:r>
                    </a:p>
                  </a:txBody>
                  <a:tcPr marL="121904" marR="121904" marT="60952" marB="60952" anchor="ctr"/>
                </a:tc>
                <a:extLst>
                  <a:ext uri="{0D108BD9-81ED-4DB2-BD59-A6C34878D82A}">
                    <a16:rowId xmlns:a16="http://schemas.microsoft.com/office/drawing/2014/main" val="10001"/>
                  </a:ext>
                </a:extLst>
              </a:tr>
              <a:tr h="734060">
                <a:tc>
                  <a:txBody>
                    <a:bodyPr/>
                    <a:lstStyle/>
                    <a:p>
                      <a:pPr algn="ctr">
                        <a:buNone/>
                      </a:pPr>
                      <a:r>
                        <a:rPr lang="zh-CN" altLang="en-US" sz="1200">
                          <a:latin typeface="微软雅黑" panose="020B0503020204020204" pitchFamily="34" charset="-122"/>
                          <a:ea typeface="微软雅黑" panose="020B0503020204020204" pitchFamily="34" charset="-122"/>
                        </a:rPr>
                        <a:t>管理人员</a:t>
                      </a:r>
                    </a:p>
                  </a:txBody>
                  <a:tcPr marL="121904" marR="121904" marT="60952" marB="60952" anchor="ctr"/>
                </a:tc>
                <a:tc>
                  <a:txBody>
                    <a:bodyPr/>
                    <a:lstStyle/>
                    <a:p>
                      <a:pPr algn="l">
                        <a:buNone/>
                      </a:pPr>
                      <a:r>
                        <a:rPr lang="zh-CN" altLang="en-US" sz="1200">
                          <a:latin typeface="微软雅黑" panose="020B0503020204020204" pitchFamily="34" charset="-122"/>
                          <a:ea typeface="微软雅黑" panose="020B0503020204020204" pitchFamily="34" charset="-122"/>
                        </a:rPr>
                        <a:t>管理过程是否得到且有序，能把控项目时间节点，推进项目顺利进行；</a:t>
                      </a:r>
                    </a:p>
                    <a:p>
                      <a:pPr algn="l">
                        <a:buNone/>
                      </a:pPr>
                      <a:r>
                        <a:rPr lang="zh-CN" altLang="en-US" sz="1200">
                          <a:latin typeface="微软雅黑" panose="020B0503020204020204" pitchFamily="34" charset="-122"/>
                          <a:ea typeface="微软雅黑" panose="020B0503020204020204" pitchFamily="34" charset="-122"/>
                        </a:rPr>
                        <a:t>项目分工明确，能很好统筹项目，保证整个项目的运转。</a:t>
                      </a:r>
                    </a:p>
                  </a:txBody>
                  <a:tcPr marL="121904" marR="121904" marT="60952" marB="60952" anchor="ctr"/>
                </a:tc>
                <a:tc>
                  <a:txBody>
                    <a:bodyPr/>
                    <a:lstStyle/>
                    <a:p>
                      <a:pPr algn="ctr">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rPr>
                        <a:t>优</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良</a:t>
                      </a:r>
                      <a:r>
                        <a:rPr lang="en-US" altLang="zh-CN" sz="12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rPr>
                        <a:t>差</a:t>
                      </a:r>
                    </a:p>
                  </a:txBody>
                  <a:tcPr marL="121904" marR="121904" marT="60952" marB="60952" anchor="ctr"/>
                </a:tc>
                <a:extLst>
                  <a:ext uri="{0D108BD9-81ED-4DB2-BD59-A6C34878D82A}">
                    <a16:rowId xmlns:a16="http://schemas.microsoft.com/office/drawing/2014/main" val="10002"/>
                  </a:ext>
                </a:extLst>
              </a:tr>
              <a:tr h="574675">
                <a:tc>
                  <a:txBody>
                    <a:bodyPr/>
                    <a:lstStyle/>
                    <a:p>
                      <a:pPr algn="ctr">
                        <a:buNone/>
                      </a:pPr>
                      <a:r>
                        <a:rPr lang="zh-CN" altLang="en-US" sz="1200">
                          <a:latin typeface="微软雅黑" panose="020B0503020204020204" pitchFamily="34" charset="-122"/>
                          <a:ea typeface="微软雅黑" panose="020B0503020204020204" pitchFamily="34" charset="-122"/>
                        </a:rPr>
                        <a:t>客服人员</a:t>
                      </a:r>
                    </a:p>
                  </a:txBody>
                  <a:tcPr marL="121904" marR="121904" marT="60952" marB="60952" anchor="ctr"/>
                </a:tc>
                <a:tc>
                  <a:txBody>
                    <a:bodyPr/>
                    <a:lstStyle/>
                    <a:p>
                      <a:pPr algn="l">
                        <a:buNone/>
                      </a:pPr>
                      <a:r>
                        <a:rPr lang="zh-CN" altLang="en-US" sz="1200">
                          <a:latin typeface="微软雅黑" panose="020B0503020204020204" pitchFamily="34" charset="-122"/>
                          <a:ea typeface="微软雅黑" panose="020B0503020204020204" pitchFamily="34" charset="-122"/>
                        </a:rPr>
                        <a:t>负责与客户对接活动洽谈、咨询事宜，跟进活动进程；</a:t>
                      </a:r>
                    </a:p>
                    <a:p>
                      <a:pPr algn="l">
                        <a:buNone/>
                      </a:pPr>
                      <a:r>
                        <a:rPr lang="zh-CN" altLang="en-US" sz="1200">
                          <a:latin typeface="微软雅黑" panose="020B0503020204020204" pitchFamily="34" charset="-122"/>
                          <a:ea typeface="微软雅黑" panose="020B0503020204020204" pitchFamily="34" charset="-122"/>
                        </a:rPr>
                        <a:t>能够及时反馈信息，根据客户要求调整具体推广内容等。</a:t>
                      </a:r>
                    </a:p>
                  </a:txBody>
                  <a:tcPr marL="121904" marR="121904" marT="60952" marB="60952" anchor="ctr"/>
                </a:tc>
                <a:tc>
                  <a:txBody>
                    <a:bodyPr/>
                    <a:lstStyle/>
                    <a:p>
                      <a:pPr algn="ctr">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优</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良</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差</a:t>
                      </a:r>
                    </a:p>
                  </a:txBody>
                  <a:tcPr marL="121904" marR="121904" marT="60952" marB="60952" anchor="ctr"/>
                </a:tc>
                <a:extLst>
                  <a:ext uri="{0D108BD9-81ED-4DB2-BD59-A6C34878D82A}">
                    <a16:rowId xmlns:a16="http://schemas.microsoft.com/office/drawing/2014/main" val="10003"/>
                  </a:ext>
                </a:extLst>
              </a:tr>
              <a:tr h="575310">
                <a:tc>
                  <a:txBody>
                    <a:bodyPr/>
                    <a:lstStyle/>
                    <a:p>
                      <a:pPr algn="ctr">
                        <a:buNone/>
                      </a:pPr>
                      <a:r>
                        <a:rPr lang="zh-CN" altLang="en-US" sz="1200">
                          <a:latin typeface="微软雅黑" panose="020B0503020204020204" pitchFamily="34" charset="-122"/>
                          <a:ea typeface="微软雅黑" panose="020B0503020204020204" pitchFamily="34" charset="-122"/>
                        </a:rPr>
                        <a:t>创意输出人员</a:t>
                      </a:r>
                    </a:p>
                  </a:txBody>
                  <a:tcPr marL="121904" marR="121904" marT="60952" marB="60952" anchor="ctr"/>
                </a:tc>
                <a:tc>
                  <a:txBody>
                    <a:bodyPr/>
                    <a:lstStyle/>
                    <a:p>
                      <a:pPr algn="l">
                        <a:buNone/>
                      </a:pPr>
                      <a:r>
                        <a:rPr lang="zh-CN" altLang="en-US" sz="1200">
                          <a:latin typeface="微软雅黑" panose="020B0503020204020204" pitchFamily="34" charset="-122"/>
                          <a:ea typeface="微软雅黑" panose="020B0503020204020204" pitchFamily="34" charset="-122"/>
                        </a:rPr>
                        <a:t>方案、设计等内容是否富有创意，是否符合品牌的整体推广调性；</a:t>
                      </a:r>
                    </a:p>
                    <a:p>
                      <a:pPr algn="l">
                        <a:buNone/>
                      </a:pPr>
                      <a:r>
                        <a:rPr lang="zh-CN" altLang="en-US" sz="1200">
                          <a:latin typeface="微软雅黑" panose="020B0503020204020204" pitchFamily="34" charset="-122"/>
                          <a:ea typeface="微软雅黑" panose="020B0503020204020204" pitchFamily="34" charset="-122"/>
                        </a:rPr>
                        <a:t>是否合理安排费用预算，来开展具体的落地活动。</a:t>
                      </a:r>
                    </a:p>
                  </a:txBody>
                  <a:tcPr marL="121904" marR="121904" marT="60952" marB="60952" anchor="ctr"/>
                </a:tc>
                <a:tc>
                  <a:txBody>
                    <a:bodyPr/>
                    <a:lstStyle/>
                    <a:p>
                      <a:pPr algn="ctr">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优</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良</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差</a:t>
                      </a:r>
                    </a:p>
                  </a:txBody>
                  <a:tcPr marL="121904" marR="121904" marT="60952" marB="60952" anchor="ctr"/>
                </a:tc>
                <a:extLst>
                  <a:ext uri="{0D108BD9-81ED-4DB2-BD59-A6C34878D82A}">
                    <a16:rowId xmlns:a16="http://schemas.microsoft.com/office/drawing/2014/main" val="10004"/>
                  </a:ext>
                </a:extLst>
              </a:tr>
              <a:tr h="935355">
                <a:tc>
                  <a:txBody>
                    <a:bodyPr/>
                    <a:lstStyle/>
                    <a:p>
                      <a:pPr algn="ctr">
                        <a:buNone/>
                      </a:pPr>
                      <a:r>
                        <a:rPr lang="zh-CN" altLang="en-US" sz="1200">
                          <a:latin typeface="微软雅黑" panose="020B0503020204020204" pitchFamily="34" charset="-122"/>
                          <a:ea typeface="微软雅黑" panose="020B0503020204020204" pitchFamily="34" charset="-122"/>
                        </a:rPr>
                        <a:t>项目执行人员</a:t>
                      </a:r>
                    </a:p>
                  </a:txBody>
                  <a:tcPr marL="121904" marR="121904" marT="60952" marB="60952" anchor="ctr"/>
                </a:tc>
                <a:tc>
                  <a:txBody>
                    <a:bodyPr/>
                    <a:lstStyle/>
                    <a:p>
                      <a:pPr algn="l">
                        <a:buNone/>
                      </a:pPr>
                      <a:r>
                        <a:rPr lang="zh-CN" altLang="en-US" sz="1200">
                          <a:latin typeface="微软雅黑" panose="020B0503020204020204" pitchFamily="34" charset="-122"/>
                          <a:ea typeface="微软雅黑" panose="020B0503020204020204" pitchFamily="34" charset="-122"/>
                        </a:rPr>
                        <a:t>是否能够根据时间节点的安排，按时保质保量完成工作；</a:t>
                      </a:r>
                    </a:p>
                    <a:p>
                      <a:pPr algn="l">
                        <a:buNone/>
                      </a:pPr>
                      <a:r>
                        <a:rPr lang="zh-CN" altLang="en-US" sz="1200">
                          <a:latin typeface="微软雅黑" panose="020B0503020204020204" pitchFamily="34" charset="-122"/>
                          <a:ea typeface="微软雅黑" panose="020B0503020204020204" pitchFamily="34" charset="-122"/>
                        </a:rPr>
                        <a:t>完成工作的效率及质量是否良好；</a:t>
                      </a:r>
                    </a:p>
                    <a:p>
                      <a:pPr algn="l">
                        <a:buNone/>
                      </a:pPr>
                      <a:r>
                        <a:rPr lang="zh-CN" altLang="en-US" sz="1200">
                          <a:latin typeface="微软雅黑" panose="020B0503020204020204" pitchFamily="34" charset="-122"/>
                          <a:ea typeface="微软雅黑" panose="020B0503020204020204" pitchFamily="34" charset="-122"/>
                        </a:rPr>
                        <a:t>是够能够根据现场的实际情况随机应变，能保证活动的顺利开展与进行。</a:t>
                      </a:r>
                    </a:p>
                  </a:txBody>
                  <a:tcPr marL="121904" marR="121904" marT="60952" marB="60952" anchor="ctr"/>
                </a:tc>
                <a:tc>
                  <a:txBody>
                    <a:bodyPr/>
                    <a:lstStyle/>
                    <a:p>
                      <a:pPr algn="ctr">
                        <a:buNone/>
                      </a:pP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优</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良</a:t>
                      </a:r>
                      <a:r>
                        <a:rPr lang="en-US" altLang="zh-CN" sz="120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a:latin typeface="微软雅黑" panose="020B0503020204020204" pitchFamily="34" charset="-122"/>
                          <a:ea typeface="微软雅黑" panose="020B0503020204020204" pitchFamily="34" charset="-122"/>
                          <a:cs typeface="微软雅黑" panose="020B0503020204020204" pitchFamily="34" charset="-122"/>
                          <a:sym typeface="+mn-ea"/>
                        </a:rPr>
                        <a:t>差</a:t>
                      </a:r>
                    </a:p>
                  </a:txBody>
                  <a:tcPr marL="121904" marR="121904" marT="60952" marB="60952" anchor="ctr"/>
                </a:tc>
                <a:extLst>
                  <a:ext uri="{0D108BD9-81ED-4DB2-BD59-A6C34878D82A}">
                    <a16:rowId xmlns:a16="http://schemas.microsoft.com/office/drawing/2014/main" val="10005"/>
                  </a:ext>
                </a:extLst>
              </a:tr>
              <a:tr h="934085">
                <a:tc>
                  <a:txBody>
                    <a:bodyPr/>
                    <a:lstStyle/>
                    <a:p>
                      <a:pPr algn="ctr">
                        <a:buNone/>
                      </a:pPr>
                      <a:r>
                        <a:rPr lang="zh-CN" altLang="en-US" sz="1200">
                          <a:latin typeface="微软雅黑" panose="020B0503020204020204" pitchFamily="34" charset="-122"/>
                          <a:ea typeface="微软雅黑" panose="020B0503020204020204" pitchFamily="34" charset="-122"/>
                        </a:rPr>
                        <a:t>现场演绎人员</a:t>
                      </a:r>
                    </a:p>
                  </a:txBody>
                  <a:tcPr marL="121904" marR="121904" marT="60952" marB="60952" anchor="ctr"/>
                </a:tc>
                <a:tc>
                  <a:txBody>
                    <a:bodyPr/>
                    <a:lstStyle/>
                    <a:p>
                      <a:pPr algn="l">
                        <a:buNone/>
                      </a:pPr>
                      <a:r>
                        <a:rPr lang="zh-CN" altLang="en-US" sz="1200">
                          <a:latin typeface="微软雅黑" panose="020B0503020204020204" pitchFamily="34" charset="-122"/>
                          <a:ea typeface="微软雅黑" panose="020B0503020204020204" pitchFamily="34" charset="-122"/>
                        </a:rPr>
                        <a:t>服装是否符合活动整体调性；</a:t>
                      </a:r>
                    </a:p>
                    <a:p>
                      <a:pPr algn="l">
                        <a:buNone/>
                      </a:pPr>
                      <a:r>
                        <a:rPr lang="zh-CN" altLang="en-US" sz="1200">
                          <a:latin typeface="微软雅黑" panose="020B0503020204020204" pitchFamily="34" charset="-122"/>
                          <a:ea typeface="微软雅黑" panose="020B0503020204020204" pitchFamily="34" charset="-122"/>
                        </a:rPr>
                        <a:t>是否听从管理人员的调配，配合现场活动的运营；</a:t>
                      </a:r>
                    </a:p>
                    <a:p>
                      <a:pPr algn="l">
                        <a:buNone/>
                      </a:pPr>
                      <a:r>
                        <a:rPr lang="zh-CN" altLang="en-US" sz="1200">
                          <a:latin typeface="微软雅黑" panose="020B0503020204020204" pitchFamily="34" charset="-122"/>
                          <a:ea typeface="微软雅黑" panose="020B0503020204020204" pitchFamily="34" charset="-122"/>
                        </a:rPr>
                        <a:t>是否具有专业的工作素养，既能做到随机应变，也能遵守活动基本法则；</a:t>
                      </a:r>
                    </a:p>
                  </a:txBody>
                  <a:tcPr marL="121904" marR="121904" marT="60952" marB="60952" anchor="ctr"/>
                </a:tc>
                <a:tc>
                  <a:txBody>
                    <a:bodyPr/>
                    <a:lstStyle/>
                    <a:p>
                      <a:pPr algn="ctr">
                        <a:buNone/>
                      </a:pP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优</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良</a:t>
                      </a:r>
                      <a:r>
                        <a:rPr lang="en-US" altLang="zh-CN" sz="1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1200" dirty="0">
                          <a:latin typeface="微软雅黑" panose="020B0503020204020204" pitchFamily="34" charset="-122"/>
                          <a:ea typeface="微软雅黑" panose="020B0503020204020204" pitchFamily="34" charset="-122"/>
                          <a:cs typeface="微软雅黑" panose="020B0503020204020204" pitchFamily="34" charset="-122"/>
                          <a:sym typeface="+mn-ea"/>
                        </a:rPr>
                        <a:t>差</a:t>
                      </a:r>
                    </a:p>
                  </a:txBody>
                  <a:tcPr marL="121904" marR="121904" marT="60952" marB="60952" anchor="ctr"/>
                </a:tc>
                <a:extLst>
                  <a:ext uri="{0D108BD9-81ED-4DB2-BD59-A6C34878D82A}">
                    <a16:rowId xmlns:a16="http://schemas.microsoft.com/office/drawing/2014/main" val="10006"/>
                  </a:ext>
                </a:extLst>
              </a:tr>
            </a:tbl>
          </a:graphicData>
        </a:graphic>
      </p:graphicFrame>
      <p:sp>
        <p:nvSpPr>
          <p:cNvPr id="6" name="文本框 5"/>
          <p:cNvSpPr txBox="1"/>
          <p:nvPr/>
        </p:nvSpPr>
        <p:spPr>
          <a:xfrm>
            <a:off x="774946" y="5784604"/>
            <a:ext cx="10428799" cy="245110"/>
          </a:xfrm>
          <a:prstGeom prst="rect">
            <a:avLst/>
          </a:prstGeom>
          <a:noFill/>
        </p:spPr>
        <p:txBody>
          <a:bodyPr wrap="square" rtlCol="0" anchor="t">
            <a:spAutoFit/>
          </a:bodyPr>
          <a:lstStyle/>
          <a:p>
            <a:r>
              <a:rPr lang="zh-CN" altLang="en-US" sz="1000">
                <a:latin typeface="微软雅黑" panose="020B0503020204020204" pitchFamily="34" charset="-122"/>
                <a:ea typeface="微软雅黑" panose="020B0503020204020204" pitchFamily="34" charset="-122"/>
              </a:rPr>
              <a:t>备注：以上考核项目仅为示例，具体考核标准根据岗位职责划分。</a:t>
            </a:r>
          </a:p>
        </p:txBody>
      </p:sp>
      <p:grpSp>
        <p:nvGrpSpPr>
          <p:cNvPr id="5" name="组合 4"/>
          <p:cNvGrpSpPr/>
          <p:nvPr/>
        </p:nvGrpSpPr>
        <p:grpSpPr>
          <a:xfrm>
            <a:off x="312420" y="295275"/>
            <a:ext cx="725170" cy="499110"/>
            <a:chOff x="1585" y="2808"/>
            <a:chExt cx="1142" cy="786"/>
          </a:xfrm>
        </p:grpSpPr>
        <p:sp>
          <p:nvSpPr>
            <p:cNvPr id="3"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lvl="0" algn="l">
              <a:buClrTx/>
              <a:buSzTx/>
              <a:buFontTx/>
            </a:pPr>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人员考核措施</a:t>
            </a:r>
          </a:p>
        </p:txBody>
      </p:sp>
      <p:sp>
        <p:nvSpPr>
          <p:cNvPr id="4" name="灯片编号占位符 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100</a:t>
            </a:fld>
            <a:endParaRPr lang="zh-CN" altLang="en-US" sz="1000" dirty="0">
              <a:solidFill>
                <a:schemeClr val="bg1">
                  <a:lumMod val="75000"/>
                </a:schemeClr>
              </a:solidFill>
            </a:endParaRPr>
          </a:p>
        </p:txBody>
      </p:sp>
      <p:pic>
        <p:nvPicPr>
          <p:cNvPr id="8" name="图片 7"/>
          <p:cNvPicPr>
            <a:picLocks noChangeAspect="1"/>
          </p:cNvPicPr>
          <p:nvPr/>
        </p:nvPicPr>
        <p:blipFill>
          <a:blip r:embed="rId3"/>
          <a:stretch>
            <a:fillRect/>
          </a:stretch>
        </p:blipFill>
        <p:spPr>
          <a:xfrm>
            <a:off x="9645015" y="278130"/>
            <a:ext cx="2214880" cy="54102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12420" y="295275"/>
            <a:ext cx="725170" cy="499110"/>
            <a:chOff x="1585" y="2808"/>
            <a:chExt cx="1142" cy="786"/>
          </a:xfrm>
        </p:grpSpPr>
        <p:sp>
          <p:nvSpPr>
            <p:cNvPr id="4"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algn="l" defTabSz="685800"/>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费用控制</a:t>
            </a:r>
          </a:p>
        </p:txBody>
      </p:sp>
      <p:sp>
        <p:nvSpPr>
          <p:cNvPr id="8" name="文本框 7"/>
          <p:cNvSpPr txBox="1"/>
          <p:nvPr/>
        </p:nvSpPr>
        <p:spPr>
          <a:xfrm>
            <a:off x="831458" y="1591310"/>
            <a:ext cx="11133455" cy="3784600"/>
          </a:xfrm>
          <a:prstGeom prst="rect">
            <a:avLst/>
          </a:prstGeom>
          <a:noFill/>
        </p:spPr>
        <p:txBody>
          <a:bodyPr wrap="square" rtlCol="0" anchor="t">
            <a:spAutoFit/>
          </a:bodyPr>
          <a:lstStyle/>
          <a:p>
            <a:pPr>
              <a:lnSpc>
                <a:spcPct val="2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、通过费用预测、决策、计划、控制、核算、分析和考核，不断降低费用，把控质量。</a:t>
            </a:r>
          </a:p>
          <a:p>
            <a:pPr>
              <a:lnSpc>
                <a:spcPct val="2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、项目部费用管理的主要内容是建立健全费用管理责任制﹔加强费用管理基础工作;进行费用预测和决策，确定活动费用，编制费用计划;严格遵守费用开支范围;实行严格的费用控制。</a:t>
            </a:r>
          </a:p>
          <a:p>
            <a:pPr>
              <a:lnSpc>
                <a:spcPct val="2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、组织项目部各成员分析探讨，积极采用新技术、新工艺、新材料、新设备，优化方案组织设计，提高活动质量，保证执行进度和执行质量，保障好活动安全秩序，降低额外费用支出。</a:t>
            </a:r>
          </a:p>
          <a:p>
            <a:pPr>
              <a:lnSpc>
                <a:spcPct val="2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、编制活动费用计划，按费用指标分解落实。</a:t>
            </a:r>
          </a:p>
        </p:txBody>
      </p:sp>
      <p:sp>
        <p:nvSpPr>
          <p:cNvPr id="10" name="TextBox 19"/>
          <p:cNvSpPr txBox="1"/>
          <p:nvPr/>
        </p:nvSpPr>
        <p:spPr>
          <a:xfrm>
            <a:off x="831458" y="1321294"/>
            <a:ext cx="7521705" cy="337185"/>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l" defTabSz="685800"/>
            <a:r>
              <a:rPr lang="zh-CN" altLang="en-US" sz="1600" b="1">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rPr>
              <a:t> 严把费用关 控制营销成本 促进效益最大化</a:t>
            </a:r>
            <a:endParaRPr lang="zh-CN" altLang="en-US" sz="1600" b="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Freeform 5"/>
          <p:cNvSpPr/>
          <p:nvPr/>
        </p:nvSpPr>
        <p:spPr bwMode="auto">
          <a:xfrm>
            <a:off x="0" y="5607050"/>
            <a:ext cx="12192000" cy="1250950"/>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6" name="灯片编号占位符 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101</a:t>
            </a:fld>
            <a:endParaRPr lang="zh-CN" altLang="en-US" sz="1000" dirty="0">
              <a:solidFill>
                <a:schemeClr val="bg1">
                  <a:lumMod val="75000"/>
                </a:schemeClr>
              </a:solidFill>
            </a:endParaRPr>
          </a:p>
        </p:txBody>
      </p:sp>
      <p:pic>
        <p:nvPicPr>
          <p:cNvPr id="2" name="图片 1"/>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0" y="5607050"/>
            <a:ext cx="12192000" cy="1250950"/>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grpSp>
        <p:nvGrpSpPr>
          <p:cNvPr id="5" name="组合 4"/>
          <p:cNvGrpSpPr/>
          <p:nvPr/>
        </p:nvGrpSpPr>
        <p:grpSpPr>
          <a:xfrm>
            <a:off x="312420" y="295275"/>
            <a:ext cx="725170" cy="499110"/>
            <a:chOff x="1585" y="2808"/>
            <a:chExt cx="1142" cy="786"/>
          </a:xfrm>
        </p:grpSpPr>
        <p:sp>
          <p:nvSpPr>
            <p:cNvPr id="4"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algn="l" defTabSz="685800"/>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安全保障服务方案</a:t>
            </a:r>
          </a:p>
        </p:txBody>
      </p:sp>
      <p:sp>
        <p:nvSpPr>
          <p:cNvPr id="101" name="文本框 100"/>
          <p:cNvSpPr txBox="1"/>
          <p:nvPr/>
        </p:nvSpPr>
        <p:spPr>
          <a:xfrm>
            <a:off x="405130" y="1370330"/>
            <a:ext cx="10433050" cy="414020"/>
          </a:xfrm>
          <a:prstGeom prst="rect">
            <a:avLst/>
          </a:prstGeom>
          <a:noFill/>
          <a:ln w="9525">
            <a:noFill/>
          </a:ln>
        </p:spPr>
        <p:txBody>
          <a:bodyPr wrap="square">
            <a:spAutoFit/>
          </a:bodyPr>
          <a:lstStyle/>
          <a:p>
            <a:pPr indent="0">
              <a:lnSpc>
                <a:spcPct val="150000"/>
              </a:lnSpc>
            </a:pPr>
            <a:r>
              <a:rPr lang="zh-CN" sz="1400" b="0">
                <a:latin typeface="微软雅黑" panose="020B0503020204020204" pitchFamily="34" charset="-122"/>
                <a:ea typeface="微软雅黑" panose="020B0503020204020204" pitchFamily="34" charset="-122"/>
                <a:cs typeface="微软雅黑" panose="020B0503020204020204" pitchFamily="34" charset="-122"/>
              </a:rPr>
              <a:t>营销活动配备流动舞台车、灯光音响、LED大屏、投影仪、现场氛围物料布置、演艺人员、主持人、执行专员，后勤保障团队。</a:t>
            </a:r>
            <a:endParaRPr lang="zh-CN"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文本框 1"/>
          <p:cNvSpPr txBox="1"/>
          <p:nvPr/>
        </p:nvSpPr>
        <p:spPr>
          <a:xfrm>
            <a:off x="405130" y="1075055"/>
            <a:ext cx="1323975" cy="337185"/>
          </a:xfrm>
          <a:prstGeom prst="rect">
            <a:avLst/>
          </a:prstGeom>
          <a:noFill/>
        </p:spPr>
        <p:txBody>
          <a:bodyPr wrap="none" rtlCol="0" anchor="t">
            <a:spAutoFit/>
          </a:bodyPr>
          <a:lstStyle/>
          <a:p>
            <a:pPr indent="0">
              <a:lnSpc>
                <a:spcPct val="100000"/>
              </a:lnSpc>
            </a:pPr>
            <a:r>
              <a:rPr lang="en-US" sz="1600" b="1">
                <a:latin typeface="微软雅黑" panose="020B0503020204020204" pitchFamily="34" charset="-122"/>
                <a:ea typeface="微软雅黑" panose="020B0503020204020204" pitchFamily="34" charset="-122"/>
                <a:cs typeface="微软雅黑" panose="020B0503020204020204" pitchFamily="34" charset="-122"/>
                <a:sym typeface="+mn-ea"/>
              </a:rPr>
              <a:t>1</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配套设施</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 name="文本框 2"/>
          <p:cNvSpPr txBox="1"/>
          <p:nvPr/>
        </p:nvSpPr>
        <p:spPr>
          <a:xfrm>
            <a:off x="405130" y="1904365"/>
            <a:ext cx="1527175" cy="337185"/>
          </a:xfrm>
          <a:prstGeom prst="rect">
            <a:avLst/>
          </a:prstGeom>
          <a:noFill/>
        </p:spPr>
        <p:txBody>
          <a:bodyPr wrap="none" rtlCol="0" anchor="t">
            <a:spAutoFit/>
          </a:bodyPr>
          <a:lstStyle/>
          <a:p>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2）劳动力管理</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8" name="文本框 7"/>
          <p:cNvSpPr txBox="1"/>
          <p:nvPr/>
        </p:nvSpPr>
        <p:spPr>
          <a:xfrm>
            <a:off x="405130" y="2251075"/>
            <a:ext cx="11517630" cy="1060450"/>
          </a:xfrm>
          <a:prstGeom prst="rect">
            <a:avLst/>
          </a:prstGeom>
          <a:noFill/>
          <a:ln w="9525">
            <a:noFill/>
          </a:ln>
        </p:spPr>
        <p:txBody>
          <a:bodyPr wrap="square" rtlCol="0" anchor="t">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劳动力的合理安排，工序间的合理交叉也是控制工程成本的重要因素。统筹管理人员、技术人员均明确分工各司其职，并充分发挥各人的才智和潜力，科学合理的安排施工计划和合理的施工措施。严格控制各作业组操作人数，做到各就各位、各司其职、各尽其职，避免出现误工、滞工现象，杜绝各作业组之间窜岗现象。</a:t>
            </a:r>
          </a:p>
        </p:txBody>
      </p:sp>
      <p:sp>
        <p:nvSpPr>
          <p:cNvPr id="10" name="文本框 9"/>
          <p:cNvSpPr txBox="1"/>
          <p:nvPr/>
        </p:nvSpPr>
        <p:spPr>
          <a:xfrm>
            <a:off x="405130" y="3370580"/>
            <a:ext cx="2012950" cy="337185"/>
          </a:xfrm>
          <a:prstGeom prst="rect">
            <a:avLst/>
          </a:prstGeom>
          <a:noFill/>
        </p:spPr>
        <p:txBody>
          <a:bodyPr wrap="none" rtlCol="0" anchor="t">
            <a:spAutoFit/>
          </a:bodyPr>
          <a:lstStyle/>
          <a:p>
            <a:pPr lvl="0" algn="l">
              <a:buClrTx/>
              <a:buSzTx/>
              <a:buFontTx/>
            </a:pP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3</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现场文明施工措施</a:t>
            </a:r>
          </a:p>
        </p:txBody>
      </p:sp>
      <p:sp>
        <p:nvSpPr>
          <p:cNvPr id="11" name="文本框 10"/>
          <p:cNvSpPr txBox="1"/>
          <p:nvPr/>
        </p:nvSpPr>
        <p:spPr>
          <a:xfrm>
            <a:off x="405130" y="3721735"/>
            <a:ext cx="11518265" cy="1060450"/>
          </a:xfrm>
          <a:prstGeom prst="rect">
            <a:avLst/>
          </a:prstGeom>
          <a:noFill/>
          <a:ln w="9525">
            <a:noFill/>
          </a:ln>
        </p:spPr>
        <p:txBody>
          <a:bodyPr wrap="square" rtlCol="0" anchor="t">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①材料堆场整齐、规范。②施工场地及时清运垃圾，做到当日垃圾清运至指定地点。③材料进出工地，由专人进行监护，并及时做好落手清工作，保证工地四周道路的清洁。④节约用水、用电，杜绝浪费现象。⑤施工人员按专业工人操作手册工作，杜绝野蛮施工。⑥成品、半成品由专职人员保管保护，防止污染破损。⑦不大声喧哗，不损坏公物，进入施工现场注意安全。⑧遵守有关部门颁发的行为规范。</a:t>
            </a:r>
          </a:p>
        </p:txBody>
      </p:sp>
      <p:sp>
        <p:nvSpPr>
          <p:cNvPr id="13" name="文本框 12"/>
          <p:cNvSpPr txBox="1"/>
          <p:nvPr/>
        </p:nvSpPr>
        <p:spPr>
          <a:xfrm>
            <a:off x="405130" y="4836795"/>
            <a:ext cx="1760855" cy="337185"/>
          </a:xfrm>
          <a:prstGeom prst="rect">
            <a:avLst/>
          </a:prstGeom>
          <a:noFill/>
        </p:spPr>
        <p:txBody>
          <a:bodyPr wrap="square" rtlCol="0" anchor="t">
            <a:spAutoFit/>
          </a:bodyPr>
          <a:lstStyle/>
          <a:p>
            <a:pPr lvl="0" algn="l">
              <a:buClrTx/>
              <a:buSzTx/>
              <a:buFontTx/>
            </a:pP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4</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安全用电措施</a:t>
            </a:r>
          </a:p>
        </p:txBody>
      </p:sp>
      <p:sp>
        <p:nvSpPr>
          <p:cNvPr id="14" name="文本框 13"/>
          <p:cNvSpPr txBox="1"/>
          <p:nvPr/>
        </p:nvSpPr>
        <p:spPr>
          <a:xfrm>
            <a:off x="448945" y="5192395"/>
            <a:ext cx="11430000" cy="737235"/>
          </a:xfrm>
          <a:prstGeom prst="rect">
            <a:avLst/>
          </a:prstGeom>
          <a:noFill/>
          <a:ln w="9525">
            <a:noFill/>
          </a:ln>
        </p:spPr>
        <p:txBody>
          <a:bodyPr wrap="square" rtlCol="0" anchor="t">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①施工现场用电必须符合建设部JG146-83标准和有关规定,采用三相五线配电,严禁三相三线制。</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②施工用电管理,操作由取得上岗证的电工担任。必须严格操作,无特殊原因和保护措施,不准带电作业,正确使用个人劳保用品。</a:t>
            </a:r>
          </a:p>
        </p:txBody>
      </p:sp>
      <p:sp>
        <p:nvSpPr>
          <p:cNvPr id="15" name="灯片编号占位符 14"/>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102</a:t>
            </a:fld>
            <a:endParaRPr lang="zh-CN" altLang="en-US" sz="1000" dirty="0">
              <a:solidFill>
                <a:schemeClr val="bg1">
                  <a:lumMod val="75000"/>
                </a:schemeClr>
              </a:solidFill>
            </a:endParaRPr>
          </a:p>
        </p:txBody>
      </p:sp>
      <p:pic>
        <p:nvPicPr>
          <p:cNvPr id="16" name="图片 15"/>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05130" y="1006475"/>
            <a:ext cx="11577955" cy="3322955"/>
          </a:xfrm>
          <a:prstGeom prst="rect">
            <a:avLst/>
          </a:prstGeom>
          <a:noFill/>
          <a:ln w="9525">
            <a:noFill/>
          </a:ln>
        </p:spPr>
        <p:txBody>
          <a:bodyPr wrap="square">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③本工程所有机械设备用电一律采用接地保护和现场重复 接地保护。接地电阻不大于40 ,角钢和接地线要求接触良好,接头用电焊</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M10螺栓紧固,绿黄色线作为接地线。</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④配电箱一律选用标准箱,挂设高度1.4m ,箱前及两侧1m不准放,门锁应有效,配电箱应作统一编号,并有检查保养记录卡,每十</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天为一次，按规定作好重复接地。</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⑤电信电箱的距离不大于30米,做到一机- -闸保护,井架开关-律实行低电压36V起动。</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⑥电线进户,应设塑料管子作防火弯,引出线应分清。</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⑦单相电设备设置照明开关箱,配备单相三线制,箱内设漏电保护开关。电信电器和灯具- -律采用绝缘良好的软线,无接头、无</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损伤、无碾压现象。</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⑧现场照明采用高光效、长寿命的照明,对需要大面积照明的场所,应采用高压汞灯、高压纳灯或混合用的卤钨灯。</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⑨各箱内应明显分开“动力”、“照明” 、"单相电器” 、“电焊" 等使用插座熔断器。</a:t>
            </a:r>
          </a:p>
        </p:txBody>
      </p:sp>
      <p:grpSp>
        <p:nvGrpSpPr>
          <p:cNvPr id="5" name="组合 4"/>
          <p:cNvGrpSpPr/>
          <p:nvPr/>
        </p:nvGrpSpPr>
        <p:grpSpPr>
          <a:xfrm>
            <a:off x="312420" y="295275"/>
            <a:ext cx="725170" cy="499110"/>
            <a:chOff x="1585" y="2808"/>
            <a:chExt cx="1142" cy="786"/>
          </a:xfrm>
        </p:grpSpPr>
        <p:sp>
          <p:nvSpPr>
            <p:cNvPr id="4"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7"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矩形 8"/>
          <p:cNvSpPr/>
          <p:nvPr/>
        </p:nvSpPr>
        <p:spPr>
          <a:xfrm>
            <a:off x="1155700" y="314960"/>
            <a:ext cx="5499735" cy="460375"/>
          </a:xfrm>
          <a:prstGeom prst="rect">
            <a:avLst/>
          </a:prstGeom>
        </p:spPr>
        <p:txBody>
          <a:bodyPr wrap="square">
            <a:spAutoFit/>
          </a:bodyPr>
          <a:lstStyle/>
          <a:p>
            <a:pPr algn="l" defTabSz="685800"/>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安全保障服务方案</a:t>
            </a:r>
          </a:p>
        </p:txBody>
      </p:sp>
      <p:sp>
        <p:nvSpPr>
          <p:cNvPr id="11" name="Freeform 5"/>
          <p:cNvSpPr/>
          <p:nvPr/>
        </p:nvSpPr>
        <p:spPr bwMode="auto">
          <a:xfrm>
            <a:off x="0" y="5606415"/>
            <a:ext cx="12192000" cy="1250950"/>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sp>
        <p:nvSpPr>
          <p:cNvPr id="12" name="文本框 11"/>
          <p:cNvSpPr txBox="1"/>
          <p:nvPr/>
        </p:nvSpPr>
        <p:spPr>
          <a:xfrm>
            <a:off x="405130" y="4368165"/>
            <a:ext cx="3638550" cy="337185"/>
          </a:xfrm>
          <a:prstGeom prst="rect">
            <a:avLst/>
          </a:prstGeom>
          <a:noFill/>
        </p:spPr>
        <p:txBody>
          <a:bodyPr wrap="none" rtlCol="0" anchor="t">
            <a:spAutoFit/>
          </a:bodyPr>
          <a:lstStyle/>
          <a:p>
            <a:pPr lvl="0" algn="l">
              <a:buClrTx/>
              <a:buSzTx/>
              <a:buFontTx/>
            </a:pP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5</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嘉宾突发疾病、会场火灾等突发事件</a:t>
            </a:r>
          </a:p>
        </p:txBody>
      </p:sp>
      <p:sp>
        <p:nvSpPr>
          <p:cNvPr id="13" name="文本框 12"/>
          <p:cNvSpPr txBox="1"/>
          <p:nvPr/>
        </p:nvSpPr>
        <p:spPr>
          <a:xfrm>
            <a:off x="405130" y="4721225"/>
            <a:ext cx="11453495" cy="1060450"/>
          </a:xfrm>
          <a:prstGeom prst="rect">
            <a:avLst/>
          </a:prstGeom>
          <a:noFill/>
          <a:ln w="9525">
            <a:noFill/>
          </a:ln>
        </p:spPr>
        <p:txBody>
          <a:bodyPr wrap="square" rtlCol="0" anchor="t">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①如果有客户突发疾病、受伤，所在工作人员要及时拨打120，或送到就近医院，第一时间与甲方公司联络、沟通。并向项目负责人电话上报，如有岗位空缺，由机动组人员胜任，同事最大限度保证甲方现场的客户利益及秩序。②如果现场发生火灾等突发事件，与现场工作人员沟通，合作，安抚客户，及时拨打119并使用消防物品，有秩序疏散客户离开。遵守先救人后救财的原则，同事注意自身安全。</a:t>
            </a:r>
          </a:p>
        </p:txBody>
      </p:sp>
      <p:sp>
        <p:nvSpPr>
          <p:cNvPr id="14" name="灯片编号占位符 13"/>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103</a:t>
            </a:fld>
            <a:endParaRPr lang="zh-CN" altLang="en-US" sz="1000" dirty="0">
              <a:solidFill>
                <a:schemeClr val="bg1">
                  <a:lumMod val="75000"/>
                </a:schemeClr>
              </a:solidFill>
            </a:endParaRPr>
          </a:p>
        </p:txBody>
      </p:sp>
      <p:pic>
        <p:nvPicPr>
          <p:cNvPr id="15" name="图片 14"/>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0" y="5606415"/>
            <a:ext cx="12192000" cy="1250950"/>
          </a:xfrm>
          <a:custGeom>
            <a:avLst/>
            <a:gdLst>
              <a:gd name="T0" fmla="*/ 0 w 1082"/>
              <a:gd name="T1" fmla="*/ 0 h 303"/>
              <a:gd name="T2" fmla="*/ 148 w 1082"/>
              <a:gd name="T3" fmla="*/ 73 h 303"/>
              <a:gd name="T4" fmla="*/ 321 w 1082"/>
              <a:gd name="T5" fmla="*/ 32 h 303"/>
              <a:gd name="T6" fmla="*/ 433 w 1082"/>
              <a:gd name="T7" fmla="*/ 94 h 303"/>
              <a:gd name="T8" fmla="*/ 570 w 1082"/>
              <a:gd name="T9" fmla="*/ 151 h 303"/>
              <a:gd name="T10" fmla="*/ 749 w 1082"/>
              <a:gd name="T11" fmla="*/ 25 h 303"/>
              <a:gd name="T12" fmla="*/ 970 w 1082"/>
              <a:gd name="T13" fmla="*/ 56 h 303"/>
              <a:gd name="T14" fmla="*/ 1082 w 1082"/>
              <a:gd name="T15" fmla="*/ 60 h 303"/>
              <a:gd name="T16" fmla="*/ 1082 w 1082"/>
              <a:gd name="T17" fmla="*/ 303 h 303"/>
              <a:gd name="T18" fmla="*/ 0 w 1082"/>
              <a:gd name="T19" fmla="*/ 303 h 303"/>
              <a:gd name="T20" fmla="*/ 0 w 1082"/>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2" h="303">
                <a:moveTo>
                  <a:pt x="0" y="0"/>
                </a:moveTo>
                <a:cubicBezTo>
                  <a:pt x="0" y="0"/>
                  <a:pt x="81" y="74"/>
                  <a:pt x="148" y="73"/>
                </a:cubicBezTo>
                <a:cubicBezTo>
                  <a:pt x="215" y="72"/>
                  <a:pt x="261" y="33"/>
                  <a:pt x="321" y="32"/>
                </a:cubicBezTo>
                <a:cubicBezTo>
                  <a:pt x="381" y="31"/>
                  <a:pt x="418" y="81"/>
                  <a:pt x="433" y="94"/>
                </a:cubicBezTo>
                <a:cubicBezTo>
                  <a:pt x="448" y="107"/>
                  <a:pt x="527" y="163"/>
                  <a:pt x="570" y="151"/>
                </a:cubicBezTo>
                <a:cubicBezTo>
                  <a:pt x="613" y="139"/>
                  <a:pt x="685" y="43"/>
                  <a:pt x="749" y="25"/>
                </a:cubicBezTo>
                <a:cubicBezTo>
                  <a:pt x="813" y="7"/>
                  <a:pt x="898" y="30"/>
                  <a:pt x="970" y="56"/>
                </a:cubicBezTo>
                <a:cubicBezTo>
                  <a:pt x="1042" y="82"/>
                  <a:pt x="1082" y="60"/>
                  <a:pt x="1082" y="60"/>
                </a:cubicBezTo>
                <a:cubicBezTo>
                  <a:pt x="1082" y="303"/>
                  <a:pt x="1082" y="303"/>
                  <a:pt x="1082" y="303"/>
                </a:cubicBezTo>
                <a:cubicBezTo>
                  <a:pt x="0" y="303"/>
                  <a:pt x="0" y="303"/>
                  <a:pt x="0" y="303"/>
                </a:cubicBezTo>
                <a:lnTo>
                  <a:pt x="0" y="0"/>
                </a:lnTo>
                <a:close/>
              </a:path>
            </a:pathLst>
          </a:custGeom>
          <a:solidFill>
            <a:srgbClr val="D0DCF0"/>
          </a:solidFill>
          <a:ln>
            <a:noFill/>
          </a:ln>
          <a:effectLst/>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cs typeface="+mn-ea"/>
              <a:sym typeface="+mn-lt"/>
            </a:endParaRPr>
          </a:p>
        </p:txBody>
      </p:sp>
      <p:grpSp>
        <p:nvGrpSpPr>
          <p:cNvPr id="3" name="组合 2"/>
          <p:cNvGrpSpPr/>
          <p:nvPr/>
        </p:nvGrpSpPr>
        <p:grpSpPr>
          <a:xfrm>
            <a:off x="312420" y="295275"/>
            <a:ext cx="725170" cy="499110"/>
            <a:chOff x="1585" y="2808"/>
            <a:chExt cx="1142" cy="786"/>
          </a:xfrm>
        </p:grpSpPr>
        <p:sp>
          <p:nvSpPr>
            <p:cNvPr id="6" name="Freeform 5"/>
            <p:cNvSpPr/>
            <p:nvPr/>
          </p:nvSpPr>
          <p:spPr bwMode="auto">
            <a:xfrm>
              <a:off x="1585" y="2808"/>
              <a:ext cx="1142" cy="786"/>
            </a:xfrm>
            <a:custGeom>
              <a:avLst/>
              <a:gdLst>
                <a:gd name="T0" fmla="*/ 367 w 557"/>
                <a:gd name="T1" fmla="*/ 382 h 382"/>
                <a:gd name="T2" fmla="*/ 190 w 557"/>
                <a:gd name="T3" fmla="*/ 382 h 382"/>
                <a:gd name="T4" fmla="*/ 0 w 557"/>
                <a:gd name="T5" fmla="*/ 191 h 382"/>
                <a:gd name="T6" fmla="*/ 0 w 557"/>
                <a:gd name="T7" fmla="*/ 191 h 382"/>
                <a:gd name="T8" fmla="*/ 190 w 557"/>
                <a:gd name="T9" fmla="*/ 0 h 382"/>
                <a:gd name="T10" fmla="*/ 367 w 557"/>
                <a:gd name="T11" fmla="*/ 0 h 382"/>
                <a:gd name="T12" fmla="*/ 557 w 557"/>
                <a:gd name="T13" fmla="*/ 191 h 382"/>
                <a:gd name="T14" fmla="*/ 557 w 557"/>
                <a:gd name="T15" fmla="*/ 191 h 382"/>
                <a:gd name="T16" fmla="*/ 367 w 557"/>
                <a:gd name="T17"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7" h="382">
                  <a:moveTo>
                    <a:pt x="367" y="382"/>
                  </a:moveTo>
                  <a:cubicBezTo>
                    <a:pt x="190" y="382"/>
                    <a:pt x="190" y="382"/>
                    <a:pt x="190" y="382"/>
                  </a:cubicBezTo>
                  <a:cubicBezTo>
                    <a:pt x="85" y="382"/>
                    <a:pt x="0" y="296"/>
                    <a:pt x="0" y="191"/>
                  </a:cubicBezTo>
                  <a:cubicBezTo>
                    <a:pt x="0" y="191"/>
                    <a:pt x="0" y="191"/>
                    <a:pt x="0" y="191"/>
                  </a:cubicBezTo>
                  <a:cubicBezTo>
                    <a:pt x="0" y="86"/>
                    <a:pt x="85" y="0"/>
                    <a:pt x="190" y="0"/>
                  </a:cubicBezTo>
                  <a:cubicBezTo>
                    <a:pt x="367" y="0"/>
                    <a:pt x="367" y="0"/>
                    <a:pt x="367" y="0"/>
                  </a:cubicBezTo>
                  <a:cubicBezTo>
                    <a:pt x="472" y="0"/>
                    <a:pt x="557" y="86"/>
                    <a:pt x="557" y="191"/>
                  </a:cubicBezTo>
                  <a:cubicBezTo>
                    <a:pt x="557" y="191"/>
                    <a:pt x="557" y="191"/>
                    <a:pt x="557" y="191"/>
                  </a:cubicBezTo>
                  <a:cubicBezTo>
                    <a:pt x="557" y="297"/>
                    <a:pt x="472" y="382"/>
                    <a:pt x="367" y="382"/>
                  </a:cubicBezTo>
                  <a:close/>
                </a:path>
              </a:pathLst>
            </a:custGeom>
            <a:gradFill>
              <a:gsLst>
                <a:gs pos="100000">
                  <a:srgbClr val="4472C4"/>
                </a:gs>
                <a:gs pos="0">
                  <a:srgbClr val="2094E7"/>
                </a:gs>
              </a:gsLst>
              <a:lin ang="5400000" scaled="0"/>
            </a:gradFill>
            <a:ln>
              <a:noFill/>
            </a:ln>
            <a:effectLst/>
          </p:spPr>
          <p:txBody>
            <a:bodyPr vert="horz" wrap="square" lIns="45720" tIns="22860" rIns="45720" bIns="22860" numCol="1" anchor="ctr" anchorCtr="0" compatLnSpc="1"/>
            <a:lstStyle/>
            <a:p>
              <a:pPr algn="ctr"/>
              <a:endParaRPr lang="en-US" sz="2000" dirty="0">
                <a:solidFill>
                  <a:schemeClr val="bg1"/>
                </a:solidFill>
                <a:latin typeface="思源黑体 CN Bold" panose="020B0800000000000000" pitchFamily="34" charset="-122"/>
                <a:ea typeface="思源黑体 CN Bold" panose="020B0800000000000000" pitchFamily="34" charset="-122"/>
                <a:cs typeface="Open Sans Extrabold" panose="020B0906030804020204" pitchFamily="34" charset="0"/>
              </a:endParaRPr>
            </a:p>
          </p:txBody>
        </p:sp>
        <p:sp>
          <p:nvSpPr>
            <p:cNvPr id="8" name="任意多边形: 形状 6"/>
            <p:cNvSpPr/>
            <p:nvPr/>
          </p:nvSpPr>
          <p:spPr>
            <a:xfrm rot="13500000" flipV="1">
              <a:off x="1983" y="3028"/>
              <a:ext cx="347" cy="347"/>
            </a:xfrm>
            <a:custGeom>
              <a:avLst/>
              <a:gdLst>
                <a:gd name="connsiteX0" fmla="*/ 0 w 581069"/>
                <a:gd name="connsiteY0" fmla="*/ 684 h 581068"/>
                <a:gd name="connsiteX1" fmla="*/ 684 w 581069"/>
                <a:gd name="connsiteY1" fmla="*/ 684 h 581068"/>
                <a:gd name="connsiteX2" fmla="*/ 684 w 581069"/>
                <a:gd name="connsiteY2" fmla="*/ 0 h 581068"/>
                <a:gd name="connsiteX3" fmla="*/ 547884 w 581069"/>
                <a:gd name="connsiteY3" fmla="*/ 0 h 581068"/>
                <a:gd name="connsiteX4" fmla="*/ 547884 w 581069"/>
                <a:gd name="connsiteY4" fmla="*/ 98622 h 581068"/>
                <a:gd name="connsiteX5" fmla="*/ 168359 w 581069"/>
                <a:gd name="connsiteY5" fmla="*/ 98622 h 581068"/>
                <a:gd name="connsiteX6" fmla="*/ 581069 w 581069"/>
                <a:gd name="connsiteY6" fmla="*/ 511332 h 581068"/>
                <a:gd name="connsiteX7" fmla="*/ 511333 w 581069"/>
                <a:gd name="connsiteY7" fmla="*/ 581068 h 581068"/>
                <a:gd name="connsiteX8" fmla="*/ 98622 w 581069"/>
                <a:gd name="connsiteY8" fmla="*/ 168358 h 581068"/>
                <a:gd name="connsiteX9" fmla="*/ 98622 w 581069"/>
                <a:gd name="connsiteY9" fmla="*/ 547884 h 581068"/>
                <a:gd name="connsiteX10" fmla="*/ 0 w 581069"/>
                <a:gd name="connsiteY10" fmla="*/ 547884 h 58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1069" h="581068">
                  <a:moveTo>
                    <a:pt x="0" y="684"/>
                  </a:moveTo>
                  <a:lnTo>
                    <a:pt x="684" y="684"/>
                  </a:lnTo>
                  <a:lnTo>
                    <a:pt x="684" y="0"/>
                  </a:lnTo>
                  <a:lnTo>
                    <a:pt x="547884" y="0"/>
                  </a:lnTo>
                  <a:lnTo>
                    <a:pt x="547884" y="98622"/>
                  </a:lnTo>
                  <a:lnTo>
                    <a:pt x="168359" y="98622"/>
                  </a:lnTo>
                  <a:lnTo>
                    <a:pt x="581069" y="511332"/>
                  </a:lnTo>
                  <a:lnTo>
                    <a:pt x="511333" y="581068"/>
                  </a:lnTo>
                  <a:lnTo>
                    <a:pt x="98622" y="168358"/>
                  </a:lnTo>
                  <a:lnTo>
                    <a:pt x="98622" y="547884"/>
                  </a:lnTo>
                  <a:lnTo>
                    <a:pt x="0" y="54788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 name="矩形 9"/>
          <p:cNvSpPr/>
          <p:nvPr/>
        </p:nvSpPr>
        <p:spPr>
          <a:xfrm>
            <a:off x="1155700" y="314960"/>
            <a:ext cx="5499735" cy="460375"/>
          </a:xfrm>
          <a:prstGeom prst="rect">
            <a:avLst/>
          </a:prstGeom>
        </p:spPr>
        <p:txBody>
          <a:bodyPr wrap="square">
            <a:spAutoFit/>
          </a:bodyPr>
          <a:lstStyle/>
          <a:p>
            <a:pPr algn="l" defTabSz="685800"/>
            <a:r>
              <a:rPr lang="zh-CN" altLang="en-US" sz="2400" b="1">
                <a:latin typeface="微软雅黑" panose="020B0503020204020204" pitchFamily="34" charset="-122"/>
                <a:ea typeface="微软雅黑" panose="020B0503020204020204" pitchFamily="34" charset="-122"/>
                <a:cs typeface="微软雅黑" panose="020B0503020204020204" pitchFamily="34" charset="-122"/>
                <a:sym typeface="+mn-ea"/>
              </a:rPr>
              <a:t>安全保障服务方案</a:t>
            </a:r>
          </a:p>
        </p:txBody>
      </p:sp>
      <p:sp>
        <p:nvSpPr>
          <p:cNvPr id="12" name="文本框 11"/>
          <p:cNvSpPr txBox="1"/>
          <p:nvPr/>
        </p:nvSpPr>
        <p:spPr>
          <a:xfrm>
            <a:off x="405130" y="1191895"/>
            <a:ext cx="1716405" cy="337185"/>
          </a:xfrm>
          <a:prstGeom prst="rect">
            <a:avLst/>
          </a:prstGeom>
          <a:noFill/>
        </p:spPr>
        <p:txBody>
          <a:bodyPr wrap="square" rtlCol="0" anchor="t">
            <a:spAutoFit/>
          </a:bodyPr>
          <a:lstStyle/>
          <a:p>
            <a:pPr indent="0" algn="l">
              <a:lnSpc>
                <a:spcPct val="100000"/>
              </a:lnSpc>
            </a:pP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6)</a:t>
            </a:r>
            <a:r>
              <a:rPr lang="zh-CN" sz="1600" b="1">
                <a:latin typeface="微软雅黑" panose="020B0503020204020204" pitchFamily="34" charset="-122"/>
                <a:ea typeface="微软雅黑" panose="020B0503020204020204" pitchFamily="34" charset="-122"/>
                <a:cs typeface="微软雅黑" panose="020B0503020204020204" pitchFamily="34" charset="-122"/>
                <a:sym typeface="+mn-ea"/>
              </a:rPr>
              <a:t>现场管理</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nvSpPr>
        <p:spPr>
          <a:xfrm>
            <a:off x="405130" y="4271645"/>
            <a:ext cx="11165205" cy="737235"/>
          </a:xfrm>
          <a:prstGeom prst="rect">
            <a:avLst/>
          </a:prstGeom>
          <a:noFill/>
          <a:ln w="9525">
            <a:noFill/>
          </a:ln>
        </p:spPr>
        <p:txBody>
          <a:bodyPr wrap="square">
            <a:spAutoFit/>
          </a:bodyPr>
          <a:lstStyle/>
          <a:p>
            <a:pPr indent="0">
              <a:lnSpc>
                <a:spcPct val="150000"/>
              </a:lnSpc>
              <a:buFont typeface="Arial" panose="020B0604020202020204" pitchFamily="34" charset="0"/>
              <a:buNone/>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加强配合力度，与甲方客户一起会议服务工作。工作内容与责任分清楚，与现场工作人员保持联络，避免意外发生。勤沟通，多汇报，及时、准确、高效配合甲方客户完成所在工作职责。</a:t>
            </a:r>
            <a:endParaRPr lang="zh-CN" sz="1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文本框 13"/>
          <p:cNvSpPr txBox="1"/>
          <p:nvPr/>
        </p:nvSpPr>
        <p:spPr>
          <a:xfrm>
            <a:off x="405130" y="1654175"/>
            <a:ext cx="11440795" cy="2030095"/>
          </a:xfrm>
          <a:prstGeom prst="rect">
            <a:avLst/>
          </a:prstGeom>
          <a:noFill/>
          <a:ln w="9525">
            <a:noFill/>
          </a:ln>
        </p:spPr>
        <p:txBody>
          <a:bodyPr wrap="square" rtlCol="0" anchor="t">
            <a:spAutoFit/>
          </a:bodyPr>
          <a:lstStyle/>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①为确会议顺利展开，所有工作人员必须再会议正是开始前3小时到达现场，检查物料及现场设备。如有突发情况及时向负责人员反馈调整。</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②技术工作人员搭建执行前全部进行安全培训及相关服装及话术要求。</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③礼仪人员进行指引、接待话术培训。</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④摄影摄像人员经过严格的面试和筛选，提前熟悉场地及流程，专人对接，沟通每个流程所需拍摄材料。</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⑤所有第三方人员工作前全部进行安全防火、防电相关培训，执行前对会场进行全面勘察。</a:t>
            </a:r>
          </a:p>
          <a:p>
            <a:pPr lvl="0" algn="l">
              <a:lnSpc>
                <a:spcPct val="150000"/>
              </a:lnSpc>
              <a:buClrTx/>
              <a:buSzTx/>
              <a:buFontTx/>
            </a:pPr>
            <a:r>
              <a:rPr lang="zh-CN" sz="1400">
                <a:latin typeface="微软雅黑" panose="020B0503020204020204" pitchFamily="34" charset="-122"/>
                <a:ea typeface="微软雅黑" panose="020B0503020204020204" pitchFamily="34" charset="-122"/>
                <a:cs typeface="微软雅黑" panose="020B0503020204020204" pitchFamily="34" charset="-122"/>
                <a:sym typeface="+mn-ea"/>
              </a:rPr>
              <a:t>⑥会议防疫消杀范围:会场内、外围展区、现场固定消防设备设施等。</a:t>
            </a:r>
          </a:p>
        </p:txBody>
      </p:sp>
      <p:sp>
        <p:nvSpPr>
          <p:cNvPr id="15" name="文本框 14"/>
          <p:cNvSpPr txBox="1"/>
          <p:nvPr/>
        </p:nvSpPr>
        <p:spPr>
          <a:xfrm>
            <a:off x="405130" y="3809365"/>
            <a:ext cx="846455" cy="337185"/>
          </a:xfrm>
          <a:prstGeom prst="rect">
            <a:avLst/>
          </a:prstGeom>
          <a:noFill/>
        </p:spPr>
        <p:txBody>
          <a:bodyPr wrap="square" rtlCol="0" anchor="t">
            <a:spAutoFit/>
          </a:bodyPr>
          <a:lstStyle/>
          <a:p>
            <a:pPr lvl="0" algn="l">
              <a:buClrTx/>
              <a:buSzTx/>
              <a:buFontTx/>
            </a:pP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7)其他</a:t>
            </a:r>
          </a:p>
        </p:txBody>
      </p:sp>
      <p:sp>
        <p:nvSpPr>
          <p:cNvPr id="16" name="灯片编号占位符 15"/>
          <p:cNvSpPr>
            <a:spLocks noGrp="1"/>
          </p:cNvSpPr>
          <p:nvPr>
            <p:ph type="sldNum" sz="quarter" idx="10"/>
          </p:nvPr>
        </p:nvSpPr>
        <p:spPr>
          <a:xfrm>
            <a:off x="10617200" y="6410325"/>
            <a:ext cx="1419225" cy="365125"/>
          </a:xfrm>
          <a:noFill/>
        </p:spPr>
        <p:txBody>
          <a:bodyPr/>
          <a:lstStyle/>
          <a:p>
            <a:pPr algn="r"/>
            <a:fld id="{3A4A8636-8D6E-4F37-80AC-CC28BB853661}" type="slidenum">
              <a:rPr lang="zh-CN" altLang="en-US" sz="1000" smtClean="0">
                <a:solidFill>
                  <a:schemeClr val="bg1">
                    <a:lumMod val="75000"/>
                  </a:schemeClr>
                </a:solidFill>
              </a:rPr>
              <a:t>104</a:t>
            </a:fld>
            <a:endParaRPr lang="zh-CN" altLang="en-US" sz="1000" dirty="0">
              <a:solidFill>
                <a:schemeClr val="bg1">
                  <a:lumMod val="75000"/>
                </a:schemeClr>
              </a:solidFill>
            </a:endParaRPr>
          </a:p>
        </p:txBody>
      </p:sp>
      <p:pic>
        <p:nvPicPr>
          <p:cNvPr id="17" name="图片 16"/>
          <p:cNvPicPr>
            <a:picLocks noChangeAspect="1"/>
          </p:cNvPicPr>
          <p:nvPr/>
        </p:nvPicPr>
        <p:blipFill>
          <a:blip r:embed="rId2"/>
          <a:stretch>
            <a:fillRect/>
          </a:stretch>
        </p:blipFill>
        <p:spPr>
          <a:xfrm>
            <a:off x="9645015" y="278130"/>
            <a:ext cx="2214880" cy="541020"/>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lum bright="-24000" contrast="6000"/>
          </a:blip>
          <a:stretch>
            <a:fillRect/>
          </a:stretch>
        </p:blipFill>
        <p:spPr>
          <a:xfrm>
            <a:off x="1905" y="-16510"/>
            <a:ext cx="12190095" cy="6874510"/>
          </a:xfrm>
          <a:prstGeom prst="rect">
            <a:avLst/>
          </a:prstGeom>
        </p:spPr>
      </p:pic>
      <p:sp>
        <p:nvSpPr>
          <p:cNvPr id="2" name="矩形 1"/>
          <p:cNvSpPr/>
          <p:nvPr/>
        </p:nvSpPr>
        <p:spPr>
          <a:xfrm>
            <a:off x="-10795" y="-15875"/>
            <a:ext cx="12202795" cy="6834505"/>
          </a:xfrm>
          <a:prstGeom prst="rect">
            <a:avLst/>
          </a:prstGeom>
          <a:solidFill>
            <a:schemeClr val="bg2">
              <a:lumMod val="10000"/>
              <a:alpha val="35000"/>
            </a:schemeClr>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59"/>
          <p:cNvSpPr>
            <a:spLocks noChangeArrowheads="1"/>
          </p:cNvSpPr>
          <p:nvPr/>
        </p:nvSpPr>
        <p:spPr bwMode="auto">
          <a:xfrm>
            <a:off x="1099638" y="2006475"/>
            <a:ext cx="7800019" cy="10153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dirty="0">
                <a:solidFill>
                  <a:schemeClr val="bg1"/>
                </a:solidFill>
                <a:cs typeface="+mn-ea"/>
                <a:sym typeface="+mn-lt"/>
              </a:rPr>
              <a:t>期待合作</a:t>
            </a:r>
          </a:p>
        </p:txBody>
      </p:sp>
      <p:sp>
        <p:nvSpPr>
          <p:cNvPr id="8" name="等腰三角形 7"/>
          <p:cNvSpPr/>
          <p:nvPr/>
        </p:nvSpPr>
        <p:spPr>
          <a:xfrm rot="5400000" flipV="1">
            <a:off x="5384800" y="50800"/>
            <a:ext cx="6858000" cy="6756400"/>
          </a:xfrm>
          <a:prstGeom prst="triangle">
            <a:avLst>
              <a:gd name="adj" fmla="val 1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flipV="1">
            <a:off x="-203200" y="-15902"/>
            <a:ext cx="12600066" cy="1172396"/>
          </a:xfrm>
          <a:prstGeom prst="line">
            <a:avLst/>
          </a:prstGeom>
          <a:ln w="254000">
            <a:gradFill>
              <a:gsLst>
                <a:gs pos="0">
                  <a:srgbClr val="4472C4">
                    <a:alpha val="0"/>
                  </a:srgbClr>
                </a:gs>
                <a:gs pos="100000">
                  <a:srgbClr val="4472C4"/>
                </a:gs>
              </a:gsLst>
              <a:lin ang="5400000" scaled="1"/>
            </a:gradFill>
          </a:ln>
        </p:spPr>
        <p:style>
          <a:lnRef idx="1">
            <a:schemeClr val="accent1"/>
          </a:lnRef>
          <a:fillRef idx="0">
            <a:schemeClr val="accent1"/>
          </a:fillRef>
          <a:effectRef idx="0">
            <a:schemeClr val="accent1"/>
          </a:effectRef>
          <a:fontRef idx="minor">
            <a:schemeClr val="tx1"/>
          </a:fontRef>
        </p:style>
      </p:cxnSp>
      <p:sp>
        <p:nvSpPr>
          <p:cNvPr id="60" name="iconfont-11253-5330413"/>
          <p:cNvSpPr/>
          <p:nvPr/>
        </p:nvSpPr>
        <p:spPr>
          <a:xfrm rot="5400000">
            <a:off x="10614741" y="5614456"/>
            <a:ext cx="590198" cy="609685"/>
          </a:xfrm>
          <a:custGeom>
            <a:avLst/>
            <a:gdLst>
              <a:gd name="T0" fmla="*/ 3460 w 5741"/>
              <a:gd name="T1" fmla="*/ 2966 h 5932"/>
              <a:gd name="T2" fmla="*/ 3400 w 5741"/>
              <a:gd name="T3" fmla="*/ 3102 h 5932"/>
              <a:gd name="T4" fmla="*/ 630 w 5741"/>
              <a:gd name="T5" fmla="*/ 5872 h 5932"/>
              <a:gd name="T6" fmla="*/ 494 w 5741"/>
              <a:gd name="T7" fmla="*/ 5932 h 5932"/>
              <a:gd name="T8" fmla="*/ 357 w 5741"/>
              <a:gd name="T9" fmla="*/ 5872 h 5932"/>
              <a:gd name="T10" fmla="*/ 60 w 5741"/>
              <a:gd name="T11" fmla="*/ 5575 h 5932"/>
              <a:gd name="T12" fmla="*/ 0 w 5741"/>
              <a:gd name="T13" fmla="*/ 5439 h 5932"/>
              <a:gd name="T14" fmla="*/ 60 w 5741"/>
              <a:gd name="T15" fmla="*/ 5302 h 5932"/>
              <a:gd name="T16" fmla="*/ 2396 w 5741"/>
              <a:gd name="T17" fmla="*/ 2966 h 5932"/>
              <a:gd name="T18" fmla="*/ 60 w 5741"/>
              <a:gd name="T19" fmla="*/ 630 h 5932"/>
              <a:gd name="T20" fmla="*/ 0 w 5741"/>
              <a:gd name="T21" fmla="*/ 494 h 5932"/>
              <a:gd name="T22" fmla="*/ 60 w 5741"/>
              <a:gd name="T23" fmla="*/ 357 h 5932"/>
              <a:gd name="T24" fmla="*/ 357 w 5741"/>
              <a:gd name="T25" fmla="*/ 60 h 5932"/>
              <a:gd name="T26" fmla="*/ 494 w 5741"/>
              <a:gd name="T27" fmla="*/ 0 h 5932"/>
              <a:gd name="T28" fmla="*/ 630 w 5741"/>
              <a:gd name="T29" fmla="*/ 60 h 5932"/>
              <a:gd name="T30" fmla="*/ 3400 w 5741"/>
              <a:gd name="T31" fmla="*/ 2830 h 5932"/>
              <a:gd name="T32" fmla="*/ 3460 w 5741"/>
              <a:gd name="T33" fmla="*/ 2966 h 5932"/>
              <a:gd name="T34" fmla="*/ 5741 w 5741"/>
              <a:gd name="T35" fmla="*/ 2966 h 5932"/>
              <a:gd name="T36" fmla="*/ 5681 w 5741"/>
              <a:gd name="T37" fmla="*/ 3102 h 5932"/>
              <a:gd name="T38" fmla="*/ 2912 w 5741"/>
              <a:gd name="T39" fmla="*/ 5872 h 5932"/>
              <a:gd name="T40" fmla="*/ 2776 w 5741"/>
              <a:gd name="T41" fmla="*/ 5932 h 5932"/>
              <a:gd name="T42" fmla="*/ 2640 w 5741"/>
              <a:gd name="T43" fmla="*/ 5872 h 5932"/>
              <a:gd name="T44" fmla="*/ 2342 w 5741"/>
              <a:gd name="T45" fmla="*/ 5575 h 5932"/>
              <a:gd name="T46" fmla="*/ 2282 w 5741"/>
              <a:gd name="T47" fmla="*/ 5439 h 5932"/>
              <a:gd name="T48" fmla="*/ 2342 w 5741"/>
              <a:gd name="T49" fmla="*/ 5302 h 5932"/>
              <a:gd name="T50" fmla="*/ 4679 w 5741"/>
              <a:gd name="T51" fmla="*/ 2966 h 5932"/>
              <a:gd name="T52" fmla="*/ 2342 w 5741"/>
              <a:gd name="T53" fmla="*/ 630 h 5932"/>
              <a:gd name="T54" fmla="*/ 2282 w 5741"/>
              <a:gd name="T55" fmla="*/ 494 h 5932"/>
              <a:gd name="T56" fmla="*/ 2342 w 5741"/>
              <a:gd name="T57" fmla="*/ 357 h 5932"/>
              <a:gd name="T58" fmla="*/ 2640 w 5741"/>
              <a:gd name="T59" fmla="*/ 60 h 5932"/>
              <a:gd name="T60" fmla="*/ 2776 w 5741"/>
              <a:gd name="T61" fmla="*/ 0 h 5932"/>
              <a:gd name="T62" fmla="*/ 2912 w 5741"/>
              <a:gd name="T63" fmla="*/ 60 h 5932"/>
              <a:gd name="T64" fmla="*/ 5682 w 5741"/>
              <a:gd name="T65" fmla="*/ 2830 h 5932"/>
              <a:gd name="T66" fmla="*/ 5741 w 5741"/>
              <a:gd name="T67" fmla="*/ 2966 h 5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41" h="5932">
                <a:moveTo>
                  <a:pt x="3460" y="2966"/>
                </a:moveTo>
                <a:cubicBezTo>
                  <a:pt x="3460" y="3017"/>
                  <a:pt x="3440" y="3063"/>
                  <a:pt x="3400" y="3102"/>
                </a:cubicBezTo>
                <a:lnTo>
                  <a:pt x="630" y="5872"/>
                </a:lnTo>
                <a:cubicBezTo>
                  <a:pt x="590" y="5912"/>
                  <a:pt x="545" y="5932"/>
                  <a:pt x="494" y="5932"/>
                </a:cubicBezTo>
                <a:cubicBezTo>
                  <a:pt x="442" y="5932"/>
                  <a:pt x="396" y="5912"/>
                  <a:pt x="357" y="5872"/>
                </a:cubicBezTo>
                <a:lnTo>
                  <a:pt x="60" y="5575"/>
                </a:lnTo>
                <a:cubicBezTo>
                  <a:pt x="20" y="5535"/>
                  <a:pt x="0" y="5490"/>
                  <a:pt x="0" y="5439"/>
                </a:cubicBezTo>
                <a:cubicBezTo>
                  <a:pt x="0" y="5387"/>
                  <a:pt x="20" y="5341"/>
                  <a:pt x="60" y="5302"/>
                </a:cubicBezTo>
                <a:lnTo>
                  <a:pt x="2396" y="2966"/>
                </a:lnTo>
                <a:lnTo>
                  <a:pt x="60" y="630"/>
                </a:lnTo>
                <a:cubicBezTo>
                  <a:pt x="20" y="590"/>
                  <a:pt x="0" y="545"/>
                  <a:pt x="0" y="494"/>
                </a:cubicBezTo>
                <a:cubicBezTo>
                  <a:pt x="0" y="442"/>
                  <a:pt x="20" y="396"/>
                  <a:pt x="60" y="357"/>
                </a:cubicBezTo>
                <a:lnTo>
                  <a:pt x="357" y="60"/>
                </a:lnTo>
                <a:cubicBezTo>
                  <a:pt x="397" y="20"/>
                  <a:pt x="442" y="0"/>
                  <a:pt x="494" y="0"/>
                </a:cubicBezTo>
                <a:cubicBezTo>
                  <a:pt x="545" y="0"/>
                  <a:pt x="591" y="20"/>
                  <a:pt x="630" y="60"/>
                </a:cubicBezTo>
                <a:lnTo>
                  <a:pt x="3400" y="2830"/>
                </a:lnTo>
                <a:cubicBezTo>
                  <a:pt x="3440" y="2869"/>
                  <a:pt x="3460" y="2915"/>
                  <a:pt x="3460" y="2966"/>
                </a:cubicBezTo>
                <a:close/>
                <a:moveTo>
                  <a:pt x="5741" y="2966"/>
                </a:moveTo>
                <a:cubicBezTo>
                  <a:pt x="5741" y="3017"/>
                  <a:pt x="5721" y="3063"/>
                  <a:pt x="5681" y="3102"/>
                </a:cubicBezTo>
                <a:lnTo>
                  <a:pt x="2912" y="5872"/>
                </a:lnTo>
                <a:cubicBezTo>
                  <a:pt x="2872" y="5912"/>
                  <a:pt x="2827" y="5932"/>
                  <a:pt x="2776" y="5932"/>
                </a:cubicBezTo>
                <a:cubicBezTo>
                  <a:pt x="2725" y="5932"/>
                  <a:pt x="2679" y="5912"/>
                  <a:pt x="2640" y="5872"/>
                </a:cubicBezTo>
                <a:lnTo>
                  <a:pt x="2342" y="5575"/>
                </a:lnTo>
                <a:cubicBezTo>
                  <a:pt x="2302" y="5535"/>
                  <a:pt x="2282" y="5490"/>
                  <a:pt x="2282" y="5439"/>
                </a:cubicBezTo>
                <a:cubicBezTo>
                  <a:pt x="2282" y="5387"/>
                  <a:pt x="2302" y="5341"/>
                  <a:pt x="2342" y="5302"/>
                </a:cubicBezTo>
                <a:lnTo>
                  <a:pt x="4679" y="2966"/>
                </a:lnTo>
                <a:lnTo>
                  <a:pt x="2342" y="630"/>
                </a:lnTo>
                <a:cubicBezTo>
                  <a:pt x="2302" y="590"/>
                  <a:pt x="2282" y="545"/>
                  <a:pt x="2282" y="494"/>
                </a:cubicBezTo>
                <a:cubicBezTo>
                  <a:pt x="2282" y="442"/>
                  <a:pt x="2302" y="396"/>
                  <a:pt x="2342" y="357"/>
                </a:cubicBezTo>
                <a:lnTo>
                  <a:pt x="2640" y="60"/>
                </a:lnTo>
                <a:cubicBezTo>
                  <a:pt x="2680" y="20"/>
                  <a:pt x="2725" y="0"/>
                  <a:pt x="2776" y="0"/>
                </a:cubicBezTo>
                <a:cubicBezTo>
                  <a:pt x="2827" y="0"/>
                  <a:pt x="2874" y="20"/>
                  <a:pt x="2912" y="60"/>
                </a:cubicBezTo>
                <a:lnTo>
                  <a:pt x="5682" y="2830"/>
                </a:lnTo>
                <a:cubicBezTo>
                  <a:pt x="5722" y="2869"/>
                  <a:pt x="5741" y="2915"/>
                  <a:pt x="5741" y="296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矩形 60"/>
          <p:cNvSpPr/>
          <p:nvPr/>
        </p:nvSpPr>
        <p:spPr>
          <a:xfrm rot="21257363">
            <a:off x="1838578" y="711743"/>
            <a:ext cx="1859280" cy="275590"/>
          </a:xfrm>
          <a:prstGeom prst="rect">
            <a:avLst/>
          </a:prstGeom>
        </p:spPr>
        <p:txBody>
          <a:bodyPr wrap="none">
            <a:spAutoFit/>
          </a:bodyPr>
          <a:lstStyle/>
          <a:p>
            <a:pPr defTabSz="285750"/>
            <a:r>
              <a:rPr lang="en-US"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rPr>
              <a:t>LECHIMEDIA </a:t>
            </a:r>
            <a:endParaRPr lang="id-ID"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endParaRPr>
          </a:p>
        </p:txBody>
      </p:sp>
      <p:sp>
        <p:nvSpPr>
          <p:cNvPr id="63" name="矩形 62"/>
          <p:cNvSpPr/>
          <p:nvPr/>
        </p:nvSpPr>
        <p:spPr>
          <a:xfrm rot="21257363">
            <a:off x="4413071" y="497034"/>
            <a:ext cx="1706880" cy="275590"/>
          </a:xfrm>
          <a:prstGeom prst="rect">
            <a:avLst/>
          </a:prstGeom>
        </p:spPr>
        <p:txBody>
          <a:bodyPr wrap="none">
            <a:spAutoFit/>
          </a:bodyPr>
          <a:lstStyle/>
          <a:p>
            <a:pPr defTabSz="285750"/>
            <a:r>
              <a:rPr lang="en-US"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rPr>
              <a:t>LECHIMEDIA</a:t>
            </a:r>
            <a:endParaRPr lang="id-ID"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endParaRPr>
          </a:p>
        </p:txBody>
      </p:sp>
      <p:sp>
        <p:nvSpPr>
          <p:cNvPr id="64" name="矩形 63"/>
          <p:cNvSpPr/>
          <p:nvPr/>
        </p:nvSpPr>
        <p:spPr>
          <a:xfrm rot="21257363">
            <a:off x="7147235" y="240054"/>
            <a:ext cx="1859280" cy="275590"/>
          </a:xfrm>
          <a:prstGeom prst="rect">
            <a:avLst/>
          </a:prstGeom>
        </p:spPr>
        <p:txBody>
          <a:bodyPr wrap="none">
            <a:spAutoFit/>
          </a:bodyPr>
          <a:lstStyle/>
          <a:p>
            <a:pPr defTabSz="285750"/>
            <a:r>
              <a:rPr lang="en-US"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rPr>
              <a:t>LECHIMEDIA </a:t>
            </a:r>
            <a:endParaRPr lang="id-ID" altLang="zh-CN" sz="1200" spc="600" dirty="0">
              <a:solidFill>
                <a:schemeClr val="bg1"/>
              </a:solidFill>
              <a:latin typeface="阿里巴巴普惠体 2.0 45 Light" panose="00020600040101010101" pitchFamily="18" charset="-122"/>
              <a:ea typeface="阿里巴巴普惠体 2.0 45 Light" panose="00020600040101010101" pitchFamily="18" charset="-122"/>
              <a:cs typeface="阿里巴巴普惠体 2.0 45 Light" panose="00020600040101010101" pitchFamily="18" charset="-122"/>
              <a:sym typeface="+mn-lt"/>
            </a:endParaRPr>
          </a:p>
        </p:txBody>
      </p:sp>
      <p:sp>
        <p:nvSpPr>
          <p:cNvPr id="7" name="矩形 259"/>
          <p:cNvSpPr>
            <a:spLocks noChangeArrowheads="1"/>
          </p:cNvSpPr>
          <p:nvPr/>
        </p:nvSpPr>
        <p:spPr bwMode="auto">
          <a:xfrm>
            <a:off x="1099638" y="3292350"/>
            <a:ext cx="6152515" cy="812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buNone/>
            </a:pPr>
            <a:r>
              <a:rPr lang="zh-CN" altLang="en-US" sz="2400" b="1" dirty="0">
                <a:solidFill>
                  <a:schemeClr val="bg1"/>
                </a:solidFill>
                <a:latin typeface="优设标题黑" panose="00000500000000000000" pitchFamily="2" charset="-122"/>
                <a:ea typeface="优设标题黑" panose="00000500000000000000" pitchFamily="2" charset="-122"/>
                <a:cs typeface="+mn-ea"/>
                <a:sym typeface="+mn-lt"/>
              </a:rPr>
              <a:t>中国移动四川公司2021-2023年</a:t>
            </a:r>
          </a:p>
          <a:p>
            <a:pPr algn="l">
              <a:buNone/>
            </a:pPr>
            <a:r>
              <a:rPr lang="zh-CN" altLang="en-US" sz="2400" b="1" dirty="0">
                <a:solidFill>
                  <a:schemeClr val="bg1"/>
                </a:solidFill>
                <a:latin typeface="优设标题黑" panose="00000500000000000000" pitchFamily="2" charset="-122"/>
                <a:ea typeface="优设标题黑" panose="00000500000000000000" pitchFamily="2" charset="-122"/>
                <a:cs typeface="+mn-ea"/>
                <a:sym typeface="+mn-lt"/>
              </a:rPr>
              <a:t>巴中分公司属地化营销活动类采购项目</a:t>
            </a:r>
          </a:p>
        </p:txBody>
      </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31884" y="345503"/>
            <a:ext cx="2017204" cy="374563"/>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MzY2Y4NGI0MmYwZmY2YjUyZTg1ZDBkOTZkZTZiYTAifQ=="/>
</p:tagLst>
</file>

<file path=ppt/tags/tag2.xml><?xml version="1.0" encoding="utf-8"?>
<p:tagLst xmlns:a="http://schemas.openxmlformats.org/drawingml/2006/main" xmlns:r="http://schemas.openxmlformats.org/officeDocument/2006/relationships" xmlns:p="http://schemas.openxmlformats.org/presentationml/2006/main">
  <p:tag name="ISLIDE.ICON" val="#138281;#405000;#405187;"/>
</p:tagLst>
</file>

<file path=ppt/tags/tag3.xml><?xml version="1.0" encoding="utf-8"?>
<p:tagLst xmlns:a="http://schemas.openxmlformats.org/drawingml/2006/main" xmlns:r="http://schemas.openxmlformats.org/officeDocument/2006/relationships" xmlns:p="http://schemas.openxmlformats.org/presentationml/2006/main">
  <p:tag name="ISLIDE.ICON" val="#405515;#405392;#405417;"/>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3565a404-02fd-4ec7-9ecb-ecdf37d50a34}"/>
  <p:tag name="TABLE_ENDDRAG_ORIGIN_RECT" val="398*258"/>
  <p:tag name="TABLE_ENDDRAG_RECT" val="531*214*398*258"/>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f34f2bc5-e5fb-433e-bd37-a86269bf6c27}"/>
  <p:tag name="TABLE_ENDDRAG_ORIGIN_RECT" val="276*255"/>
  <p:tag name="TABLE_ENDDRAG_RECT" val="13*238*276*255"/>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20af304a-cf8c-4646-ac2c-0bdf3dc62863}"/>
  <p:tag name="TABLE_ENDDRAG_ORIGIN_RECT" val="370*241"/>
  <p:tag name="TABLE_ENDDRAG_RECT" val="301*95*370*241"/>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2b4e4e2b-604d-4d61-925a-c43be95ca071}"/>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53d919f1-7d77-4570-9794-24da9f6b2494}"/>
  <p:tag name="TABLE_ENDDRAG_ORIGIN_RECT" val="370*236"/>
  <p:tag name="TABLE_ENDDRAG_RECT" val="301*285*370*236"/>
</p:tagLst>
</file>

<file path=ppt/tags/tag9.xml><?xml version="1.0" encoding="utf-8"?>
<p:tagLst xmlns:a="http://schemas.openxmlformats.org/drawingml/2006/main" xmlns:r="http://schemas.openxmlformats.org/officeDocument/2006/relationships" xmlns:p="http://schemas.openxmlformats.org/presentationml/2006/main">
  <p:tag name="KSO_WM_UNIT_TABLE_BEAUTIFY" val="smartTable{8dc9735f-b92d-4545-9d0f-741ea1350b77}"/>
  <p:tag name="TABLE_ENDDRAG_ORIGIN_RECT" val="361*299"/>
  <p:tag name="TABLE_ENDDRAG_RECT" val="81*160*361*299"/>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81bf74fe-5223-4dea-898c-0c6740a295db}"/>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81bf74fe-5223-4dea-898c-0c6740a295db}"/>
  <p:tag name="TABLE_ENDDRAG_ORIGIN_RECT" val="900*384"/>
  <p:tag name="TABLE_ENDDRAG_RECT" val="33*122*900*384"/>
</p:tagLst>
</file>

<file path=ppt/tags/tag12.xml><?xml version="1.0" encoding="utf-8"?>
<p:tagLst xmlns:a="http://schemas.openxmlformats.org/drawingml/2006/main" xmlns:r="http://schemas.openxmlformats.org/officeDocument/2006/relationships" xmlns:p="http://schemas.openxmlformats.org/presentationml/2006/main">
  <p:tag name="KSO_WM_UNIT_TABLE_BEAUTIFY" val="smartTable{c6d0d047-5554-46a2-af08-92c12b8d0b70}"/>
  <p:tag name="TABLE_ENDDRAG_ORIGIN_RECT" val="500*196"/>
  <p:tag name="TABLE_ENDDRAG_RECT" val="447*214*500*196"/>
</p:tagLst>
</file>

<file path=ppt/tags/tag13.xml><?xml version="1.0" encoding="utf-8"?>
<p:tagLst xmlns:a="http://schemas.openxmlformats.org/drawingml/2006/main" xmlns:r="http://schemas.openxmlformats.org/officeDocument/2006/relationships" xmlns:p="http://schemas.openxmlformats.org/presentationml/2006/main">
  <p:tag name="KSO_WM_UNIT_TABLE_BEAUTIFY" val="smartTable{fa54f9e9-8911-402f-aa48-c5532dde1a77}"/>
  <p:tag name="TABLE_ENDDRAG_ORIGIN_RECT" val="905*358"/>
  <p:tag name="TABLE_ENDDRAG_RECT" val="24*86*905*358"/>
</p:tagLst>
</file>

<file path=ppt/tags/tag14.xml><?xml version="1.0" encoding="utf-8"?>
<p:tagLst xmlns:a="http://schemas.openxmlformats.org/drawingml/2006/main" xmlns:r="http://schemas.openxmlformats.org/officeDocument/2006/relationships" xmlns:p="http://schemas.openxmlformats.org/presentationml/2006/main">
  <p:tag name="KSO_WM_UNIT_TABLE_BEAUTIFY" val="smartTable{f014ffe3-cbc2-47e8-9c7a-b446df1fe844}"/>
  <p:tag name="TABLE_ENDDRAG_ORIGIN_RECT" val="465*426"/>
  <p:tag name="TABLE_ENDDRAG_RECT" val="483*93*465*426"/>
</p:tagLst>
</file>

<file path=ppt/tags/tag15.xml><?xml version="1.0" encoding="utf-8"?>
<p:tagLst xmlns:a="http://schemas.openxmlformats.org/drawingml/2006/main" xmlns:r="http://schemas.openxmlformats.org/officeDocument/2006/relationships" xmlns:p="http://schemas.openxmlformats.org/presentationml/2006/main">
  <p:tag name="KSO_WM_UNIT_TABLE_BEAUTIFY" val="smartTable{57fe5315-ced3-466c-b6f3-604ab7d865fa}"/>
  <p:tag name="TABLE_ENDDRAG_ORIGIN_RECT" val="904*417"/>
  <p:tag name="TABLE_ENDDRAG_RECT" val="24*87*904*417"/>
</p:tagLst>
</file>

<file path=ppt/tags/tag16.xml><?xml version="1.0" encoding="utf-8"?>
<p:tagLst xmlns:a="http://schemas.openxmlformats.org/drawingml/2006/main" xmlns:r="http://schemas.openxmlformats.org/officeDocument/2006/relationships" xmlns:p="http://schemas.openxmlformats.org/presentationml/2006/main">
  <p:tag name="KSO_WM_UNIT_TABLE_BEAUTIFY" val="smartTable{6961c9dd-dbfd-4c98-b845-cfb780af73cd}"/>
  <p:tag name="TABLE_ENDDRAG_ORIGIN_RECT" val="912*852"/>
  <p:tag name="TABLE_ENDDRAG_RECT" val="24*62*912*852"/>
</p:tagLst>
</file>

<file path=ppt/tags/tag17.xml><?xml version="1.0" encoding="utf-8"?>
<p:tagLst xmlns:a="http://schemas.openxmlformats.org/drawingml/2006/main" xmlns:r="http://schemas.openxmlformats.org/officeDocument/2006/relationships" xmlns:p="http://schemas.openxmlformats.org/presentationml/2006/main">
  <p:tag name="KSO_WM_UNIT_TABLE_BEAUTIFY" val="smartTable{b0106543-f183-47b9-a27b-cb977e20f13f}"/>
  <p:tag name="TABLE_ENDDRAG_ORIGIN_RECT" val="910*408"/>
  <p:tag name="TABLE_ENDDRAG_RECT" val="24*81*910*408"/>
</p:tagLst>
</file>

<file path=ppt/tags/tag18.xml><?xml version="1.0" encoding="utf-8"?>
<p:tagLst xmlns:a="http://schemas.openxmlformats.org/drawingml/2006/main" xmlns:r="http://schemas.openxmlformats.org/officeDocument/2006/relationships" xmlns:p="http://schemas.openxmlformats.org/presentationml/2006/main">
  <p:tag name="KSO_WM_UNIT_TABLE_BEAUTIFY" val="smartTable{21dc43ae-53b6-4d4b-bf48-68db789c7436}"/>
  <p:tag name="TABLE_ENDDRAG_ORIGIN_RECT" val="616*276"/>
  <p:tag name="TABLE_ENDDRAG_RECT" val="48*80*616*276"/>
</p:tagLst>
</file>

<file path=ppt/tags/tag19.xml><?xml version="1.0" encoding="utf-8"?>
<p:tagLst xmlns:a="http://schemas.openxmlformats.org/drawingml/2006/main" xmlns:r="http://schemas.openxmlformats.org/officeDocument/2006/relationships" xmlns:p="http://schemas.openxmlformats.org/presentationml/2006/main">
  <p:tag name="KSO_WM_UNIT_TABLE_BEAUTIFY" val="smartTable{8f0c83e2-65c3-40dc-ab80-1d7d5c0bc19b}"/>
  <p:tag name="TABLE_ENDDRAG_ORIGIN_RECT" val="868*366"/>
  <p:tag name="TABLE_ENDDRAG_RECT" val="61*80*868*366"/>
</p:tagLst>
</file>

<file path=ppt/tags/tag20.xml><?xml version="1.0" encoding="utf-8"?>
<p:tagLst xmlns:a="http://schemas.openxmlformats.org/drawingml/2006/main" xmlns:r="http://schemas.openxmlformats.org/officeDocument/2006/relationships" xmlns:p="http://schemas.openxmlformats.org/presentationml/2006/main">
  <p:tag name="ISLIDE.ICON" val="#393849;"/>
</p:tagLst>
</file>

<file path=ppt/theme/theme1.xml><?xml version="1.0" encoding="utf-8"?>
<a:theme xmlns:a="http://schemas.openxmlformats.org/drawingml/2006/main" name="更多免费方案资料加微信：anran1468">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cxvzkp3">
      <a:majorFont>
        <a:latin typeface="阿里巴巴普惠体 2.0 55 Regular"/>
        <a:ea typeface="阿里巴巴普惠体 2.0 55 Regular"/>
        <a:cs typeface=""/>
      </a:majorFont>
      <a:minorFont>
        <a:latin typeface="阿里巴巴普惠体 2.0 55 Regular"/>
        <a:ea typeface="阿里巴巴普惠体 2.0 55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更多免费方案资料加微信：anran1468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vcxvzkp3">
      <a:majorFont>
        <a:latin typeface="阿里巴巴普惠体 2.0 55 Regular"/>
        <a:ea typeface="阿里巴巴普惠体 2.0 55 Regular"/>
        <a:cs typeface=""/>
      </a:majorFont>
      <a:minorFont>
        <a:latin typeface="阿里巴巴普惠体 2.0 55 Regular"/>
        <a:ea typeface="阿里巴巴普惠体 2.0 55 Regular"/>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11101</Words>
  <Application>Microsoft Office PowerPoint</Application>
  <PresentationFormat>宽屏</PresentationFormat>
  <Paragraphs>1796</Paragraphs>
  <Slides>105</Slides>
  <Notes>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105</vt:i4>
      </vt:variant>
    </vt:vector>
  </HeadingPairs>
  <TitlesOfParts>
    <vt:vector size="119" baseType="lpstr">
      <vt:lpstr>阿里巴巴普惠体 2.0 45 Light</vt:lpstr>
      <vt:lpstr>阿里巴巴普惠体 2.0 55 Regular</vt:lpstr>
      <vt:lpstr>等线</vt:lpstr>
      <vt:lpstr>华文行楷</vt:lpstr>
      <vt:lpstr>思源黑体 CN Bold</vt:lpstr>
      <vt:lpstr>思源黑体 CN Regular</vt:lpstr>
      <vt:lpstr>微软雅黑</vt:lpstr>
      <vt:lpstr>优设标题黑</vt:lpstr>
      <vt:lpstr>Arial</vt:lpstr>
      <vt:lpstr>Arial Black</vt:lpstr>
      <vt:lpstr>Calibri</vt:lpstr>
      <vt:lpstr>Wingdings</vt:lpstr>
      <vt:lpstr>更多免费方案资料加微信：anran1468</vt:lpstr>
      <vt:lpstr>更多免费方案资料加微信：anran1468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description/>
  <cp:lastModifiedBy/>
  <cp:revision>1</cp:revision>
  <dcterms:created xsi:type="dcterms:W3CDTF">2023-07-26T09:45:35Z</dcterms:created>
  <dcterms:modified xsi:type="dcterms:W3CDTF">2023-07-26T09:45:39Z</dcterms:modified>
</cp:coreProperties>
</file>