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3" r:id="rId3"/>
    <p:sldId id="267" r:id="rId5"/>
    <p:sldId id="268" r:id="rId6"/>
    <p:sldId id="360" r:id="rId7"/>
    <p:sldId id="258" r:id="rId8"/>
    <p:sldId id="277" r:id="rId9"/>
    <p:sldId id="330" r:id="rId10"/>
    <p:sldId id="331" r:id="rId11"/>
    <p:sldId id="333" r:id="rId12"/>
    <p:sldId id="388" r:id="rId13"/>
    <p:sldId id="389" r:id="rId14"/>
    <p:sldId id="269" r:id="rId15"/>
    <p:sldId id="413" r:id="rId16"/>
    <p:sldId id="412" r:id="rId17"/>
    <p:sldId id="414" r:id="rId18"/>
    <p:sldId id="416" r:id="rId19"/>
    <p:sldId id="415" r:id="rId20"/>
    <p:sldId id="439" r:id="rId21"/>
    <p:sldId id="440" r:id="rId22"/>
    <p:sldId id="441" r:id="rId23"/>
    <p:sldId id="463" r:id="rId24"/>
    <p:sldId id="273" r:id="rId25"/>
    <p:sldId id="465" r:id="rId26"/>
    <p:sldId id="468" r:id="rId27"/>
    <p:sldId id="466" r:id="rId28"/>
    <p:sldId id="467" r:id="rId29"/>
    <p:sldId id="469" r:id="rId30"/>
    <p:sldId id="470" r:id="rId31"/>
    <p:sldId id="472" r:id="rId32"/>
    <p:sldId id="471" r:id="rId33"/>
    <p:sldId id="473" r:id="rId34"/>
    <p:sldId id="477" r:id="rId35"/>
    <p:sldId id="476" r:id="rId36"/>
    <p:sldId id="474" r:id="rId37"/>
    <p:sldId id="481" r:id="rId38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1" orient="horz" pos="2186" userDrawn="1">
          <p15:clr>
            <a:srgbClr val="A4A3A4"/>
          </p15:clr>
        </p15:guide>
        <p15:guide id="2" pos="38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'be'r" initials="A" lastIdx="4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9080"/>
    <a:srgbClr val="09957B"/>
    <a:srgbClr val="FC9248"/>
    <a:srgbClr val="9C7ACF"/>
    <a:srgbClr val="02A0E9"/>
    <a:srgbClr val="FFDE1C"/>
    <a:srgbClr val="078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26" y="426"/>
      </p:cViewPr>
      <p:guideLst>
        <p:guide orient="horz" pos="2160"/>
        <p:guide pos="3840"/>
        <p:guide orient="horz" pos="2186"/>
        <p:guide pos="38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gs" Target="tags/tag1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2F9CF-DF56-4B6C-A616-BDCC13B21A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50C40-2FF2-4906-A1E5-58FA23F9DC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451A2-443D-40EA-8C70-ED46A2D191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4E00B-CCE8-4246-A29B-1F6E69009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4E00B-CCE8-4246-A29B-1F6E69009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21BD8-9A8B-41C1-86B0-A1BFB6F2FD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4E00B-CCE8-4246-A29B-1F6E69009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4E00B-CCE8-4246-A29B-1F6E69009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E7B9-B890-40F9-A551-1A9F3A8CBD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190277" y="6301656"/>
            <a:ext cx="496529" cy="477745"/>
          </a:xfrm>
          <a:prstGeom prst="rect">
            <a:avLst/>
          </a:prstGeom>
        </p:spPr>
        <p:txBody>
          <a:bodyPr lIns="121917" tIns="121917" rIns="121917" bIns="121917" anchor="ctr"/>
          <a:lstStyle>
            <a:lvl1pPr algn="r">
              <a:defRPr sz="12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3F504-C3A9-4C7A-8240-7D6C7237B1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B9989-AF9F-40E5-81ED-F713A379353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2.png"/><Relationship Id="rId7" Type="http://schemas.openxmlformats.org/officeDocument/2006/relationships/image" Target="../media/image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jpeg"/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6" Type="http://schemas.openxmlformats.org/officeDocument/2006/relationships/image" Target="../media/image11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41.jpeg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3.jpeg"/><Relationship Id="rId3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jpe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0.jpe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1.jpe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image" Target="../media/image57.png"/><Relationship Id="rId7" Type="http://schemas.openxmlformats.org/officeDocument/2006/relationships/image" Target="../media/image23.png"/><Relationship Id="rId6" Type="http://schemas.openxmlformats.org/officeDocument/2006/relationships/image" Target="../media/image56.png"/><Relationship Id="rId5" Type="http://schemas.openxmlformats.org/officeDocument/2006/relationships/image" Target="../media/image32.png"/><Relationship Id="rId4" Type="http://schemas.openxmlformats.org/officeDocument/2006/relationships/image" Target="../media/image55.jpeg"/><Relationship Id="rId3" Type="http://schemas.openxmlformats.org/officeDocument/2006/relationships/image" Target="../media/image54.jpeg"/><Relationship Id="rId2" Type="http://schemas.openxmlformats.org/officeDocument/2006/relationships/image" Target="../media/image21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jpeg"/><Relationship Id="rId8" Type="http://schemas.openxmlformats.org/officeDocument/2006/relationships/image" Target="../media/image12.png"/><Relationship Id="rId7" Type="http://schemas.openxmlformats.org/officeDocument/2006/relationships/image" Target="../media/image9.png"/><Relationship Id="rId6" Type="http://schemas.openxmlformats.org/officeDocument/2006/relationships/image" Target="../media/image11.png"/><Relationship Id="rId5" Type="http://schemas.openxmlformats.org/officeDocument/2006/relationships/image" Target="../media/image59.jpeg"/><Relationship Id="rId4" Type="http://schemas.openxmlformats.org/officeDocument/2006/relationships/image" Target="../media/image10.png"/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2.png"/><Relationship Id="rId7" Type="http://schemas.openxmlformats.org/officeDocument/2006/relationships/image" Target="../media/image9.png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35.png"/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22.xml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png"/><Relationship Id="rId7" Type="http://schemas.openxmlformats.org/officeDocument/2006/relationships/image" Target="../media/image12.png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64.jpeg"/><Relationship Id="rId3" Type="http://schemas.openxmlformats.org/officeDocument/2006/relationships/image" Target="../media/image63.jpe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6.jpeg"/><Relationship Id="rId7" Type="http://schemas.openxmlformats.org/officeDocument/2006/relationships/image" Target="../media/image65.jpeg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24.xml"/><Relationship Id="rId1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8.jpeg"/><Relationship Id="rId7" Type="http://schemas.openxmlformats.org/officeDocument/2006/relationships/image" Target="../media/image67.jpeg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25.xml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0.jpeg"/><Relationship Id="rId7" Type="http://schemas.openxmlformats.org/officeDocument/2006/relationships/image" Target="../media/image69.jpeg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26.xml"/><Relationship Id="rId1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2.jpeg"/><Relationship Id="rId7" Type="http://schemas.openxmlformats.org/officeDocument/2006/relationships/image" Target="../media/image71.jpeg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27.xml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png"/><Relationship Id="rId8" Type="http://schemas.openxmlformats.org/officeDocument/2006/relationships/image" Target="../media/image74.jpeg"/><Relationship Id="rId7" Type="http://schemas.openxmlformats.org/officeDocument/2006/relationships/image" Target="../media/image73.jpeg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1" Type="http://schemas.openxmlformats.org/officeDocument/2006/relationships/notesSlide" Target="../notesSlides/notesSlide28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7.jpeg"/><Relationship Id="rId7" Type="http://schemas.openxmlformats.org/officeDocument/2006/relationships/image" Target="../media/image76.jpeg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9.png"/><Relationship Id="rId3" Type="http://schemas.openxmlformats.org/officeDocument/2006/relationships/image" Target="../media/image75.pn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29.xml"/><Relationship Id="rId1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83.jpeg"/><Relationship Id="rId7" Type="http://schemas.openxmlformats.org/officeDocument/2006/relationships/image" Target="../media/image82.jpeg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Relationship Id="rId3" Type="http://schemas.openxmlformats.org/officeDocument/2006/relationships/image" Target="../media/image78.jpeg"/><Relationship Id="rId2" Type="http://schemas.openxmlformats.org/officeDocument/2006/relationships/image" Target="../media/image21.png"/><Relationship Id="rId10" Type="http://schemas.openxmlformats.org/officeDocument/2006/relationships/notesSlide" Target="../notesSlides/notesSlide30.xml"/><Relationship Id="rId1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jpeg"/><Relationship Id="rId8" Type="http://schemas.openxmlformats.org/officeDocument/2006/relationships/image" Target="../media/image89.jpeg"/><Relationship Id="rId7" Type="http://schemas.openxmlformats.org/officeDocument/2006/relationships/image" Target="../media/image88.jpeg"/><Relationship Id="rId6" Type="http://schemas.openxmlformats.org/officeDocument/2006/relationships/image" Target="../media/image21.png"/><Relationship Id="rId5" Type="http://schemas.openxmlformats.org/officeDocument/2006/relationships/image" Target="../media/image87.jpeg"/><Relationship Id="rId4" Type="http://schemas.openxmlformats.org/officeDocument/2006/relationships/image" Target="../media/image86.jpeg"/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3" Type="http://schemas.openxmlformats.org/officeDocument/2006/relationships/notesSlide" Target="../notesSlides/notesSlide31.xml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92.png"/><Relationship Id="rId10" Type="http://schemas.openxmlformats.org/officeDocument/2006/relationships/image" Target="../media/image91.jpeg"/><Relationship Id="rId1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32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069590" y="2858770"/>
            <a:ext cx="6918960" cy="1317625"/>
            <a:chOff x="4834" y="4502"/>
            <a:chExt cx="10896" cy="2075"/>
          </a:xfrm>
        </p:grpSpPr>
        <p:sp>
          <p:nvSpPr>
            <p:cNvPr id="6" name="TextBox 13"/>
            <p:cNvSpPr txBox="1">
              <a:spLocks noChangeArrowheads="1"/>
            </p:cNvSpPr>
            <p:nvPr/>
          </p:nvSpPr>
          <p:spPr bwMode="auto">
            <a:xfrm>
              <a:off x="6285" y="4502"/>
              <a:ext cx="7890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线上小程序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PK|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线下嘉年华</a:t>
              </a:r>
              <a:endParaRPr lang="zh-CN" altLang="en-US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TextBox 13"/>
            <p:cNvSpPr txBox="1">
              <a:spLocks noChangeArrowheads="1"/>
            </p:cNvSpPr>
            <p:nvPr/>
          </p:nvSpPr>
          <p:spPr bwMode="auto">
            <a:xfrm>
              <a:off x="4834" y="5123"/>
              <a:ext cx="10897" cy="1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60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放粽一夏</a:t>
              </a:r>
              <a:r>
                <a:rPr lang="en-US" altLang="zh-CN" sz="60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·</a:t>
              </a:r>
              <a:r>
                <a:rPr lang="zh-CN" altLang="en-US" sz="60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午味乾坤</a:t>
              </a:r>
              <a:endParaRPr lang="zh-CN" altLang="en-US" sz="6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972175" y="-635"/>
            <a:ext cx="6219825" cy="6858635"/>
          </a:xfrm>
          <a:prstGeom prst="rect">
            <a:avLst/>
          </a:prstGeom>
          <a:solidFill>
            <a:srgbClr val="FC924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4130"/>
            <a:ext cx="5971540" cy="6833235"/>
          </a:xfrm>
          <a:prstGeom prst="rect">
            <a:avLst/>
          </a:prstGeom>
          <a:solidFill>
            <a:srgbClr val="06908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 descr="C:\Users\Administrator\Desktop\5.png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5265" y="487363"/>
            <a:ext cx="11462385" cy="5730875"/>
          </a:xfrm>
          <a:prstGeom prst="rect">
            <a:avLst/>
          </a:prstGeom>
        </p:spPr>
      </p:pic>
      <p:pic>
        <p:nvPicPr>
          <p:cNvPr id="23" name="图片 22" descr="zz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240" y="-635"/>
            <a:ext cx="942975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595562" y="1855007"/>
            <a:ext cx="7477125" cy="4183843"/>
            <a:chOff x="2552700" y="1997882"/>
            <a:chExt cx="7477125" cy="4183843"/>
          </a:xfrm>
        </p:grpSpPr>
        <p:sp>
          <p:nvSpPr>
            <p:cNvPr id="3" name="矩形 2"/>
            <p:cNvSpPr/>
            <p:nvPr/>
          </p:nvSpPr>
          <p:spPr>
            <a:xfrm>
              <a:off x="2786063" y="2083605"/>
              <a:ext cx="7086600" cy="4098120"/>
            </a:xfrm>
            <a:prstGeom prst="rect">
              <a:avLst/>
            </a:prstGeom>
            <a:solidFill>
              <a:srgbClr val="06908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552700" y="2236005"/>
              <a:ext cx="7086600" cy="3774268"/>
            </a:xfrm>
            <a:prstGeom prst="rect">
              <a:avLst/>
            </a:prstGeom>
            <a:solidFill>
              <a:srgbClr val="FC9248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943225" y="1997882"/>
              <a:ext cx="7086600" cy="392666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374707" y="4355729"/>
            <a:ext cx="6242685" cy="530017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4"/>
                  <a:srcRect/>
                  <a:stretch>
                    <a:fillRect/>
                  </a:stretch>
                </a:blip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 company is an association or collection of individuals, whether natural persons, legal persons, or a mixture of both. A company is an association or collection of individuals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 descr="形状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90" y="784225"/>
            <a:ext cx="11462385" cy="451485"/>
          </a:xfrm>
          <a:prstGeom prst="rect">
            <a:avLst/>
          </a:prstGeom>
        </p:spPr>
      </p:pic>
      <p:pic>
        <p:nvPicPr>
          <p:cNvPr id="15" name="图片 14" descr="www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3180" y="775335"/>
            <a:ext cx="1322705" cy="412750"/>
          </a:xfrm>
          <a:prstGeom prst="rect">
            <a:avLst/>
          </a:prstGeom>
        </p:spPr>
      </p:pic>
      <p:pic>
        <p:nvPicPr>
          <p:cNvPr id="16" name="图片 15" descr="问我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820" y="784225"/>
            <a:ext cx="1223010" cy="403860"/>
          </a:xfrm>
          <a:prstGeom prst="rect">
            <a:avLst/>
          </a:prstGeom>
        </p:spPr>
      </p:pic>
      <p:pic>
        <p:nvPicPr>
          <p:cNvPr id="17" name="图片 16" descr="C:\Users\Administrator\Desktop\素材\2.png2"/>
          <p:cNvPicPr>
            <a:picLocks noChangeAspect="1"/>
          </p:cNvPicPr>
          <p:nvPr/>
        </p:nvPicPr>
        <p:blipFill>
          <a:blip r:embed="rId8">
            <a:lum contrast="18000"/>
          </a:blip>
          <a:srcRect/>
          <a:stretch>
            <a:fillRect/>
          </a:stretch>
        </p:blipFill>
        <p:spPr>
          <a:xfrm>
            <a:off x="554990" y="2318385"/>
            <a:ext cx="2110740" cy="4649470"/>
          </a:xfrm>
          <a:prstGeom prst="rect">
            <a:avLst/>
          </a:prstGeom>
        </p:spPr>
      </p:pic>
      <p:pic>
        <p:nvPicPr>
          <p:cNvPr id="18" name="图片 17" descr="C:\Users\Administrator\Desktop\1.png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676255" y="3473450"/>
            <a:ext cx="874395" cy="784225"/>
          </a:xfrm>
          <a:prstGeom prst="rect">
            <a:avLst/>
          </a:prstGeom>
        </p:spPr>
      </p:pic>
      <p:pic>
        <p:nvPicPr>
          <p:cNvPr id="19" name="图片 18" descr="资源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545" y="4168140"/>
            <a:ext cx="2507615" cy="2689860"/>
          </a:xfrm>
          <a:prstGeom prst="rect">
            <a:avLst/>
          </a:prstGeom>
        </p:spPr>
      </p:pic>
      <p:pic>
        <p:nvPicPr>
          <p:cNvPr id="20" name="图片 19" descr="C:\Users\Administrator\Desktop\素材\6.png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415858" y="802005"/>
            <a:ext cx="412750" cy="41592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342255" y="687070"/>
            <a:ext cx="131572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>
                <a:solidFill>
                  <a:srgbClr val="FC924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ea"/>
                <a:sym typeface="+mn-lt"/>
              </a:rPr>
              <a:t>P</a:t>
            </a:r>
            <a:r>
              <a:rPr lang="en-US" altLang="zh-CN" sz="3600">
                <a:solidFill>
                  <a:srgbClr val="0690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ea"/>
                <a:sym typeface="+mn-lt"/>
              </a:rPr>
              <a:t>K</a:t>
            </a:r>
            <a:endParaRPr lang="en-US" altLang="zh-CN" sz="3600">
              <a:solidFill>
                <a:srgbClr val="06908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2" name="图片 21" descr="2"/>
          <p:cNvPicPr>
            <a:picLocks noChangeAspect="1"/>
          </p:cNvPicPr>
          <p:nvPr/>
        </p:nvPicPr>
        <p:blipFill>
          <a:blip r:embed="rId12">
            <a:lum bright="-6000" contrast="18000"/>
          </a:blip>
          <a:stretch>
            <a:fillRect/>
          </a:stretch>
        </p:blipFill>
        <p:spPr>
          <a:xfrm>
            <a:off x="288290" y="1235710"/>
            <a:ext cx="946785" cy="1339850"/>
          </a:xfrm>
          <a:prstGeom prst="rect">
            <a:avLst/>
          </a:prstGeom>
        </p:spPr>
      </p:pic>
      <p:pic>
        <p:nvPicPr>
          <p:cNvPr id="25" name="图片 24" descr="C:\Users\Administrator\Desktop\素材\6.png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flipH="1">
            <a:off x="9268778" y="819785"/>
            <a:ext cx="412750" cy="415925"/>
          </a:xfrm>
          <a:prstGeom prst="rect">
            <a:avLst/>
          </a:prstGeom>
        </p:spPr>
      </p:pic>
      <p:pic>
        <p:nvPicPr>
          <p:cNvPr id="27" name="图片 26" descr="C:\Users\Administrator\Desktop\素材\玩儿.png玩儿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424045" y="829628"/>
            <a:ext cx="691515" cy="312420"/>
          </a:xfrm>
          <a:prstGeom prst="rect">
            <a:avLst/>
          </a:prstGeom>
        </p:spPr>
      </p:pic>
      <p:pic>
        <p:nvPicPr>
          <p:cNvPr id="28" name="图片 27" descr="C:\Users\Administrator\Desktop\素材\玩儿.png玩儿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flipH="1">
            <a:off x="6884670" y="825183"/>
            <a:ext cx="691515" cy="312420"/>
          </a:xfrm>
          <a:prstGeom prst="rect">
            <a:avLst/>
          </a:prstGeom>
        </p:spPr>
      </p:pic>
      <p:pic>
        <p:nvPicPr>
          <p:cNvPr id="30" name="图片 29" descr="安慰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0620" y="2155190"/>
            <a:ext cx="596900" cy="420370"/>
          </a:xfrm>
          <a:prstGeom prst="rect">
            <a:avLst/>
          </a:prstGeom>
        </p:spPr>
      </p:pic>
      <p:pic>
        <p:nvPicPr>
          <p:cNvPr id="10" name="图片 9" descr="组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85770" y="2704465"/>
            <a:ext cx="6925310" cy="1334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24625" y="0"/>
            <a:ext cx="5438775" cy="6858000"/>
          </a:xfrm>
          <a:prstGeom prst="rect">
            <a:avLst/>
          </a:prstGeom>
          <a:solidFill>
            <a:srgbClr val="078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 descr="C:\Users\Administrator\Desktop\zz.pngzz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56535" y="0"/>
            <a:ext cx="9435465" cy="6861810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7705725" y="1052641"/>
            <a:ext cx="3743325" cy="919033"/>
            <a:chOff x="7010400" y="985966"/>
            <a:chExt cx="3743325" cy="919033"/>
          </a:xfrm>
        </p:grpSpPr>
        <p:grpSp>
          <p:nvGrpSpPr>
            <p:cNvPr id="9" name="组合 8"/>
            <p:cNvGrpSpPr/>
            <p:nvPr/>
          </p:nvGrpSpPr>
          <p:grpSpPr>
            <a:xfrm>
              <a:off x="7010400" y="985966"/>
              <a:ext cx="919033" cy="919033"/>
              <a:chOff x="7029450" y="1286007"/>
              <a:chExt cx="1257300" cy="125730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7122133" y="1361595"/>
              <a:ext cx="4937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29433" y="985966"/>
              <a:ext cx="2824292" cy="6911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8025116" y="1167589"/>
              <a:ext cx="2566684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背景导入</a:t>
              </a:r>
              <a:endParaRPr lang="zh-CN" altLang="en-US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05725" y="2340565"/>
            <a:ext cx="3743325" cy="919033"/>
            <a:chOff x="7010400" y="2681416"/>
            <a:chExt cx="3743325" cy="919033"/>
          </a:xfrm>
        </p:grpSpPr>
        <p:grpSp>
          <p:nvGrpSpPr>
            <p:cNvPr id="17" name="组合 16"/>
            <p:cNvGrpSpPr/>
            <p:nvPr/>
          </p:nvGrpSpPr>
          <p:grpSpPr>
            <a:xfrm>
              <a:off x="7010400" y="2681416"/>
              <a:ext cx="919033" cy="919033"/>
              <a:chOff x="7029450" y="1286007"/>
              <a:chExt cx="1257300" cy="1257300"/>
            </a:xfrm>
          </p:grpSpPr>
          <p:sp>
            <p:nvSpPr>
              <p:cNvPr id="21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8" name="TextBox 13"/>
            <p:cNvSpPr txBox="1">
              <a:spLocks noChangeArrowheads="1"/>
            </p:cNvSpPr>
            <p:nvPr/>
          </p:nvSpPr>
          <p:spPr bwMode="auto">
            <a:xfrm>
              <a:off x="7122133" y="3060296"/>
              <a:ext cx="4937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929433" y="2681416"/>
              <a:ext cx="2824292" cy="6911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8025116" y="2863039"/>
              <a:ext cx="2566684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流程细化</a:t>
              </a:r>
              <a:endParaRPr lang="zh-CN" altLang="en-US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705725" y="3628489"/>
            <a:ext cx="3743325" cy="919033"/>
            <a:chOff x="7010400" y="4376866"/>
            <a:chExt cx="3743325" cy="919033"/>
          </a:xfrm>
        </p:grpSpPr>
        <p:grpSp>
          <p:nvGrpSpPr>
            <p:cNvPr id="25" name="组合 24"/>
            <p:cNvGrpSpPr/>
            <p:nvPr/>
          </p:nvGrpSpPr>
          <p:grpSpPr>
            <a:xfrm>
              <a:off x="7010400" y="4376866"/>
              <a:ext cx="919033" cy="919033"/>
              <a:chOff x="7029450" y="1286007"/>
              <a:chExt cx="1257300" cy="1257300"/>
            </a:xfrm>
          </p:grpSpPr>
          <p:sp>
            <p:nvSpPr>
              <p:cNvPr id="29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6" name="TextBox 13"/>
            <p:cNvSpPr txBox="1">
              <a:spLocks noChangeArrowheads="1"/>
            </p:cNvSpPr>
            <p:nvPr/>
          </p:nvSpPr>
          <p:spPr bwMode="auto">
            <a:xfrm>
              <a:off x="7122133" y="4761471"/>
              <a:ext cx="4937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929433" y="4376866"/>
              <a:ext cx="2824292" cy="6911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TextBox 13"/>
            <p:cNvSpPr txBox="1">
              <a:spLocks noChangeArrowheads="1"/>
            </p:cNvSpPr>
            <p:nvPr/>
          </p:nvSpPr>
          <p:spPr bwMode="auto">
            <a:xfrm>
              <a:off x="8025116" y="4558489"/>
              <a:ext cx="2566684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线上推荐</a:t>
              </a:r>
              <a:endParaRPr lang="zh-CN" altLang="en-US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817458" y="4916413"/>
            <a:ext cx="3743325" cy="919033"/>
            <a:chOff x="7010400" y="6072316"/>
            <a:chExt cx="3743325" cy="919033"/>
          </a:xfrm>
        </p:grpSpPr>
        <p:grpSp>
          <p:nvGrpSpPr>
            <p:cNvPr id="33" name="组合 32"/>
            <p:cNvGrpSpPr/>
            <p:nvPr/>
          </p:nvGrpSpPr>
          <p:grpSpPr>
            <a:xfrm>
              <a:off x="7010400" y="6072316"/>
              <a:ext cx="919033" cy="919033"/>
              <a:chOff x="7029450" y="1286007"/>
              <a:chExt cx="1257300" cy="1257300"/>
            </a:xfrm>
          </p:grpSpPr>
          <p:sp>
            <p:nvSpPr>
              <p:cNvPr id="37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7122134" y="6435867"/>
              <a:ext cx="4937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929433" y="6072316"/>
              <a:ext cx="2824292" cy="6911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TextBox 13"/>
            <p:cNvSpPr txBox="1">
              <a:spLocks noChangeArrowheads="1"/>
            </p:cNvSpPr>
            <p:nvPr/>
          </p:nvSpPr>
          <p:spPr bwMode="auto">
            <a:xfrm>
              <a:off x="8025116" y="6253939"/>
              <a:ext cx="2566684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线下内容</a:t>
              </a:r>
              <a:endParaRPr lang="zh-CN" altLang="en-US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" name="图片 1" descr="C:\Users\Administrator\Desktop\素材\问我.png问我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27045" y="2397760"/>
            <a:ext cx="2940685" cy="4171950"/>
          </a:xfrm>
          <a:prstGeom prst="rect">
            <a:avLst/>
          </a:prstGeom>
        </p:spPr>
      </p:pic>
      <p:pic>
        <p:nvPicPr>
          <p:cNvPr id="4" name="图片 3" descr="C:\Users\Administrator\Desktop\素材\777.png777"/>
          <p:cNvPicPr>
            <a:picLocks noChangeAspect="1"/>
          </p:cNvPicPr>
          <p:nvPr/>
        </p:nvPicPr>
        <p:blipFill>
          <a:blip r:embed="rId4"/>
          <a:srcRect t="67473" r="65015" b="3468"/>
          <a:stretch>
            <a:fillRect/>
          </a:stretch>
        </p:blipFill>
        <p:spPr>
          <a:xfrm>
            <a:off x="3142615" y="3749040"/>
            <a:ext cx="2483485" cy="2750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我仍然副本.png我仍然副本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516" y="10104"/>
            <a:ext cx="12211050" cy="684789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31950" y="2581771"/>
            <a:ext cx="6183526" cy="236170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4085325" y="3106551"/>
            <a:ext cx="4676775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4400" dirty="0">
                <a:latin typeface="+mn-lt"/>
                <a:ea typeface="+mn-ea"/>
                <a:cs typeface="+mn-ea"/>
                <a:sym typeface="+mn-lt"/>
              </a:rPr>
              <a:t>背景导入</a:t>
            </a:r>
            <a:endParaRPr lang="zh-CN" altLang="en-US" sz="44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19773" y="1896978"/>
            <a:ext cx="919033" cy="919033"/>
            <a:chOff x="4962525" y="1595566"/>
            <a:chExt cx="919033" cy="919033"/>
          </a:xfrm>
        </p:grpSpPr>
        <p:grpSp>
          <p:nvGrpSpPr>
            <p:cNvPr id="4" name="组合 3"/>
            <p:cNvGrpSpPr/>
            <p:nvPr/>
          </p:nvGrpSpPr>
          <p:grpSpPr>
            <a:xfrm>
              <a:off x="4962525" y="1595566"/>
              <a:ext cx="919033" cy="919033"/>
              <a:chOff x="7029450" y="1286007"/>
              <a:chExt cx="1257300" cy="1257300"/>
            </a:xfrm>
          </p:grpSpPr>
          <p:sp>
            <p:nvSpPr>
              <p:cNvPr id="8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" name="TextBox 13"/>
            <p:cNvSpPr txBox="1">
              <a:spLocks noChangeArrowheads="1"/>
            </p:cNvSpPr>
            <p:nvPr/>
          </p:nvSpPr>
          <p:spPr bwMode="auto">
            <a:xfrm>
              <a:off x="5074258" y="2012862"/>
              <a:ext cx="4937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779842" y="3883583"/>
            <a:ext cx="5287741" cy="530017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 company is an association or collection of individuals, whether natural persons, legal persons, or a mixture of both. 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5" name="图片 14" descr="C:\Users\Administrator\Desktop\7.png7"/>
          <p:cNvPicPr>
            <a:picLocks noChangeAspect="1"/>
          </p:cNvPicPr>
          <p:nvPr/>
        </p:nvPicPr>
        <p:blipFill>
          <a:blip r:embed="rId3"/>
          <a:srcRect l="32157" t="523"/>
          <a:stretch>
            <a:fillRect/>
          </a:stretch>
        </p:blipFill>
        <p:spPr>
          <a:xfrm>
            <a:off x="9171940" y="2816225"/>
            <a:ext cx="2955290" cy="3742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16205" y="2103120"/>
            <a:ext cx="11837035" cy="3449955"/>
          </a:xfrm>
          <a:prstGeom prst="rect">
            <a:avLst/>
          </a:prstGeom>
          <a:solidFill>
            <a:srgbClr val="FC9248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57495" y="1440180"/>
            <a:ext cx="6168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—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偶遇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端午,你会想到什么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？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01140" y="2527166"/>
            <a:ext cx="4007485" cy="1270951"/>
            <a:chOff x="1601140" y="2633846"/>
            <a:chExt cx="4007485" cy="1270951"/>
          </a:xfrm>
        </p:grpSpPr>
        <p:sp>
          <p:nvSpPr>
            <p:cNvPr id="12" name="Shape 2388"/>
            <p:cNvSpPr/>
            <p:nvPr/>
          </p:nvSpPr>
          <p:spPr>
            <a:xfrm>
              <a:off x="2918765" y="2810376"/>
              <a:ext cx="2689860" cy="742950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>
                  <a:solidFill>
                    <a:srgbClr val="5E5E5E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9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是百舸争流逆水行舟的端午龙舟？</a:t>
              </a:r>
              <a:endPara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Shape 2392"/>
            <p:cNvSpPr/>
            <p:nvPr/>
          </p:nvSpPr>
          <p:spPr>
            <a:xfrm>
              <a:off x="1601140" y="2633846"/>
              <a:ext cx="1271332" cy="1270951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 sz="12000" spc="600">
                  <a:solidFill>
                    <a:srgbClr val="EBEBEB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9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60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kumimoji="0" sz="6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01140" y="4215681"/>
            <a:ext cx="4067175" cy="1270951"/>
            <a:chOff x="1601140" y="4322361"/>
            <a:chExt cx="4067175" cy="1270951"/>
          </a:xfrm>
        </p:grpSpPr>
        <p:sp>
          <p:nvSpPr>
            <p:cNvPr id="14" name="Shape 2390"/>
            <p:cNvSpPr/>
            <p:nvPr/>
          </p:nvSpPr>
          <p:spPr>
            <a:xfrm>
              <a:off x="2872410" y="4527466"/>
              <a:ext cx="2795905" cy="802640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 spc="150">
                  <a:solidFill>
                    <a:srgbClr val="21212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 lvl="0">
                <a:defRPr/>
              </a:pPr>
              <a:r>
                <a:rPr lang="en-US" altLang="zh-CN" sz="2400" dirty="0">
                  <a:solidFill>
                    <a:schemeClr val="tx1"/>
                  </a:solidFill>
                  <a:latin typeface="+mn-lt"/>
                  <a:ea typeface="+mn-ea"/>
                  <a:cs typeface="+mn-ea"/>
                  <a:sym typeface="+mn-lt"/>
                </a:rPr>
                <a:t>是悬挂家门辟邪防瘟疫的艾草清香?</a:t>
              </a:r>
              <a:endParaRPr lang="en-US" altLang="zh-CN" sz="24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Shape 2393"/>
            <p:cNvSpPr/>
            <p:nvPr/>
          </p:nvSpPr>
          <p:spPr>
            <a:xfrm>
              <a:off x="1601140" y="4322361"/>
              <a:ext cx="1271332" cy="1270951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 sz="12000" spc="600">
                  <a:solidFill>
                    <a:srgbClr val="EBEBEB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9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60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kumimoji="0" lang="en-US" sz="60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en-US" sz="6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07699" y="2527166"/>
            <a:ext cx="4304030" cy="1270951"/>
            <a:chOff x="6707699" y="2633846"/>
            <a:chExt cx="4304030" cy="1270951"/>
          </a:xfrm>
        </p:grpSpPr>
        <p:sp>
          <p:nvSpPr>
            <p:cNvPr id="19" name="Shape 2389"/>
            <p:cNvSpPr/>
            <p:nvPr/>
          </p:nvSpPr>
          <p:spPr>
            <a:xfrm>
              <a:off x="8215824" y="2765926"/>
              <a:ext cx="2795905" cy="787400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 spc="150">
                  <a:solidFill>
                    <a:srgbClr val="21212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 lvl="0">
                <a:defRPr/>
              </a:pPr>
              <a:r>
                <a:rPr kumimoji="0" lang="zh-CN" sz="2400" b="0" i="0" u="none" strike="noStrike" kern="1200" cap="none" spc="15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是老生常淡甜南北子的咸甜之争？</a:t>
              </a:r>
              <a:endParaRPr kumimoji="0" lang="zh-CN" sz="2400" b="0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Shape 2392"/>
            <p:cNvSpPr/>
            <p:nvPr/>
          </p:nvSpPr>
          <p:spPr>
            <a:xfrm>
              <a:off x="6707699" y="2633846"/>
              <a:ext cx="1271332" cy="1270951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 sz="12000" spc="600">
                  <a:solidFill>
                    <a:srgbClr val="EBEBEB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9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kumimoji="0" lang="en-US" altLang="zh-CN" sz="6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07699" y="4215681"/>
            <a:ext cx="4370705" cy="1270951"/>
            <a:chOff x="6707699" y="4322361"/>
            <a:chExt cx="4370705" cy="1270951"/>
          </a:xfrm>
        </p:grpSpPr>
        <p:sp>
          <p:nvSpPr>
            <p:cNvPr id="20" name="Shape 2390"/>
            <p:cNvSpPr/>
            <p:nvPr/>
          </p:nvSpPr>
          <p:spPr>
            <a:xfrm>
              <a:off x="8216459" y="4451266"/>
              <a:ext cx="2861945" cy="753745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 spc="150">
                  <a:solidFill>
                    <a:srgbClr val="212121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pPr lvl="0">
                <a:defRPr/>
              </a:pPr>
              <a:r>
                <a:rPr kumimoji="0" lang="zh-CN" altLang="en-US" sz="2400" b="0" i="0" u="none" strike="noStrike" kern="1200" cap="none" spc="15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是文人雅士吟诗作对的高光时刻？</a:t>
              </a:r>
              <a:endParaRPr kumimoji="0" lang="zh-CN" altLang="en-US" sz="2400" b="0" i="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Shape 2393"/>
            <p:cNvSpPr/>
            <p:nvPr/>
          </p:nvSpPr>
          <p:spPr>
            <a:xfrm>
              <a:off x="6707699" y="4322361"/>
              <a:ext cx="1271332" cy="1270951"/>
            </a:xfrm>
            <a:prstGeom prst="rect">
              <a:avLst/>
            </a:prstGeom>
            <a:ln w="12700">
              <a:miter lim="400000"/>
            </a:ln>
          </p:spPr>
          <p:txBody>
            <a:bodyPr lIns="24383" tIns="24383" rIns="24383" bIns="24383"/>
            <a:lstStyle>
              <a:lvl1pPr>
                <a:spcBef>
                  <a:spcPts val="5900"/>
                </a:spcBef>
                <a:defRPr sz="12000" spc="600">
                  <a:solidFill>
                    <a:srgbClr val="EBEBEB"/>
                  </a:solidFill>
                  <a:latin typeface="Montserrat Light"/>
                  <a:ea typeface="Montserrat Light"/>
                  <a:cs typeface="Montserrat Light"/>
                  <a:sym typeface="Montserrat Light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59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kumimoji="0" lang="en-US" altLang="zh-CN" sz="6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4" name="Group 1572"/>
          <p:cNvGrpSpPr/>
          <p:nvPr/>
        </p:nvGrpSpPr>
        <p:grpSpPr>
          <a:xfrm>
            <a:off x="807621" y="687313"/>
            <a:ext cx="200890" cy="100888"/>
            <a:chOff x="852056" y="525267"/>
            <a:chExt cx="200890" cy="100888"/>
          </a:xfrm>
          <a:solidFill>
            <a:schemeClr val="bg1"/>
          </a:solidFill>
        </p:grpSpPr>
        <p:cxnSp>
          <p:nvCxnSpPr>
            <p:cNvPr id="25" name="Straight Connector 491"/>
            <p:cNvCxnSpPr/>
            <p:nvPr/>
          </p:nvCxnSpPr>
          <p:spPr>
            <a:xfrm>
              <a:off x="852056" y="575711"/>
              <a:ext cx="200890" cy="0"/>
            </a:xfrm>
            <a:prstGeom prst="line">
              <a:avLst/>
            </a:prstGeom>
            <a:grpFill/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1565"/>
            <p:cNvCxnSpPr/>
            <p:nvPr/>
          </p:nvCxnSpPr>
          <p:spPr>
            <a:xfrm>
              <a:off x="852056" y="525267"/>
              <a:ext cx="200890" cy="0"/>
            </a:xfrm>
            <a:prstGeom prst="line">
              <a:avLst/>
            </a:prstGeom>
            <a:grpFill/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492"/>
            <p:cNvCxnSpPr/>
            <p:nvPr/>
          </p:nvCxnSpPr>
          <p:spPr>
            <a:xfrm>
              <a:off x="852056" y="626155"/>
              <a:ext cx="200890" cy="0"/>
            </a:xfrm>
            <a:prstGeom prst="line">
              <a:avLst/>
            </a:prstGeom>
            <a:grpFill/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Freeform 505"/>
          <p:cNvSpPr>
            <a:spLocks noEditPoints="1"/>
          </p:cNvSpPr>
          <p:nvPr/>
        </p:nvSpPr>
        <p:spPr bwMode="auto">
          <a:xfrm rot="2700000">
            <a:off x="1325089" y="616358"/>
            <a:ext cx="155918" cy="287150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1575"/>
          <p:cNvSpPr txBox="1"/>
          <p:nvPr/>
        </p:nvSpPr>
        <p:spPr>
          <a:xfrm>
            <a:off x="1591050" y="609100"/>
            <a:ext cx="2615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1100" b="1" dirty="0">
                <a:solidFill>
                  <a:schemeClr val="bg1"/>
                </a:solidFill>
                <a:cs typeface="+mn-ea"/>
                <a:sym typeface="+mn-lt"/>
              </a:rPr>
              <a:t>YOUR  LOGO  IN  HERE</a:t>
            </a:r>
            <a:endParaRPr 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507"/>
          <p:cNvSpPr txBox="1"/>
          <p:nvPr/>
        </p:nvSpPr>
        <p:spPr>
          <a:xfrm>
            <a:off x="8534400" y="628865"/>
            <a:ext cx="8226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bg1"/>
                </a:solidFill>
                <a:cs typeface="+mn-ea"/>
                <a:sym typeface="+mn-lt"/>
              </a:rPr>
              <a:t>Powerpoint</a:t>
            </a:r>
            <a:endParaRPr 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508"/>
          <p:cNvSpPr txBox="1"/>
          <p:nvPr/>
        </p:nvSpPr>
        <p:spPr>
          <a:xfrm>
            <a:off x="9751500" y="628865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cs typeface="+mn-ea"/>
                <a:sym typeface="+mn-lt"/>
              </a:rPr>
              <a:t>Keynote</a:t>
            </a:r>
            <a:endParaRPr 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2" name="Group 2"/>
          <p:cNvGrpSpPr/>
          <p:nvPr/>
        </p:nvGrpSpPr>
        <p:grpSpPr>
          <a:xfrm>
            <a:off x="10790519" y="628865"/>
            <a:ext cx="921012" cy="246221"/>
            <a:chOff x="8396554" y="466819"/>
            <a:chExt cx="921012" cy="246221"/>
          </a:xfrm>
        </p:grpSpPr>
        <p:sp>
          <p:nvSpPr>
            <p:cNvPr id="33" name="TextBox 509"/>
            <p:cNvSpPr txBox="1"/>
            <p:nvPr/>
          </p:nvSpPr>
          <p:spPr>
            <a:xfrm>
              <a:off x="8398725" y="466819"/>
              <a:ext cx="9188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cs typeface="+mn-ea"/>
                  <a:sym typeface="+mn-lt"/>
                </a:rPr>
                <a:t>CAMPANYS</a:t>
              </a:r>
              <a:endParaRPr lang="en-US" sz="1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Oval 1576"/>
            <p:cNvSpPr/>
            <p:nvPr/>
          </p:nvSpPr>
          <p:spPr>
            <a:xfrm>
              <a:off x="8396554" y="493760"/>
              <a:ext cx="71903" cy="7190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Shape 910"/>
          <p:cNvSpPr/>
          <p:nvPr/>
        </p:nvSpPr>
        <p:spPr>
          <a:xfrm>
            <a:off x="462793" y="1727689"/>
            <a:ext cx="689655" cy="689653"/>
          </a:xfrm>
          <a:prstGeom prst="ellipse">
            <a:avLst/>
          </a:prstGeom>
          <a:solidFill>
            <a:srgbClr val="09957B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+mj-lt"/>
                <a:ea typeface="+mj-ea"/>
                <a:cs typeface="+mj-cs"/>
                <a:sym typeface="Open Sans"/>
              </a:defRPr>
            </a:pPr>
            <a:endParaRPr sz="16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50000" y="356737"/>
            <a:ext cx="4418689" cy="998332"/>
            <a:chOff x="80125" y="25902"/>
            <a:chExt cx="4418689" cy="998332"/>
          </a:xfrm>
        </p:grpSpPr>
        <p:sp>
          <p:nvSpPr>
            <p:cNvPr id="11" name="文本框 10"/>
            <p:cNvSpPr txBox="1"/>
            <p:nvPr/>
          </p:nvSpPr>
          <p:spPr>
            <a:xfrm>
              <a:off x="1064734" y="279327"/>
              <a:ext cx="34340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五月初五端午将至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16840" y="5769610"/>
            <a:ext cx="11138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—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Everybody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，今年的端午是属于你们的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放棕节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！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bldLvl="0" animBg="1"/>
      <p:bldP spid="29" grpId="0"/>
      <p:bldP spid="30" grpId="0"/>
      <p:bldP spid="31" grpId="0"/>
      <p:bldP spid="35" grpId="0" bldLvl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978305" y="1530035"/>
            <a:ext cx="5759521" cy="878155"/>
          </a:xfrm>
          <a:prstGeom prst="roundRect">
            <a:avLst/>
          </a:prstGeom>
          <a:solidFill>
            <a:srgbClr val="FC9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4734" y="2199961"/>
            <a:ext cx="4437708" cy="2063750"/>
            <a:chOff x="1066799" y="2498725"/>
            <a:chExt cx="4437708" cy="2063750"/>
          </a:xfrm>
        </p:grpSpPr>
        <p:sp>
          <p:nvSpPr>
            <p:cNvPr id="7" name="Rounded Rectangle 2"/>
            <p:cNvSpPr/>
            <p:nvPr/>
          </p:nvSpPr>
          <p:spPr>
            <a:xfrm>
              <a:off x="1066799" y="2498725"/>
              <a:ext cx="4437708" cy="2063750"/>
            </a:xfrm>
            <a:prstGeom prst="rect">
              <a:avLst/>
            </a:prstGeom>
            <a:solidFill>
              <a:srgbClr val="078F8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solidFill>
                  <a:schemeClr val="bg2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199" name="矩形 8"/>
            <p:cNvSpPr>
              <a:spLocks noChangeArrowheads="1"/>
            </p:cNvSpPr>
            <p:nvPr/>
          </p:nvSpPr>
          <p:spPr bwMode="auto">
            <a:xfrm>
              <a:off x="1287144" y="3110230"/>
              <a:ext cx="4145915" cy="1050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正所谓十里不同风、百里不同俗，在中华文化形成的几千年的时间里，各个地方形成的风俗存在很大差别，一般情况下，往往都是北方显得更加正统和主流一点，但在端午与粽子这方面，这条就似乎不太适用了</a:t>
              </a:r>
              <a:r>
                <a:rPr lang="en-US" altLang="zh-CN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....</a:t>
              </a:r>
              <a:endPara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" name="文本框 9"/>
            <p:cNvSpPr txBox="1">
              <a:spLocks noChangeArrowheads="1"/>
            </p:cNvSpPr>
            <p:nvPr/>
          </p:nvSpPr>
          <p:spPr bwMode="auto">
            <a:xfrm>
              <a:off x="1287463" y="2742248"/>
              <a:ext cx="19700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端午也分南北？</a:t>
              </a:r>
              <a:endPara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5" name="图片 4" descr="C:\Users\Administrator\Desktop\duanwujiezongzizhizheng.jpgduanwujiezongzizhizhe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978305" y="2344106"/>
            <a:ext cx="5759521" cy="383921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78575" y="284982"/>
            <a:ext cx="4825089" cy="998332"/>
            <a:chOff x="80125" y="25902"/>
            <a:chExt cx="4825089" cy="998332"/>
          </a:xfrm>
        </p:grpSpPr>
        <p:sp>
          <p:nvSpPr>
            <p:cNvPr id="18" name="文本框 17"/>
            <p:cNvSpPr txBox="1"/>
            <p:nvPr/>
          </p:nvSpPr>
          <p:spPr>
            <a:xfrm>
              <a:off x="1064734" y="279327"/>
              <a:ext cx="3840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关于端午的南北之争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sp>
        <p:nvSpPr>
          <p:cNvPr id="4" name="椭圆 3"/>
          <p:cNvSpPr/>
          <p:nvPr/>
        </p:nvSpPr>
        <p:spPr>
          <a:xfrm>
            <a:off x="6153151" y="1872329"/>
            <a:ext cx="193140" cy="193140"/>
          </a:xfrm>
          <a:prstGeom prst="ellipse">
            <a:avLst/>
          </a:prstGeom>
          <a:solidFill>
            <a:srgbClr val="078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467005" y="1872329"/>
            <a:ext cx="193140" cy="193140"/>
          </a:xfrm>
          <a:prstGeom prst="ellipse">
            <a:avLst/>
          </a:prstGeom>
          <a:solidFill>
            <a:srgbClr val="078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780859" y="1872329"/>
            <a:ext cx="193140" cy="193140"/>
          </a:xfrm>
          <a:prstGeom prst="ellipse">
            <a:avLst/>
          </a:prstGeom>
          <a:solidFill>
            <a:srgbClr val="078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Rounded Rectangle 2"/>
          <p:cNvSpPr/>
          <p:nvPr/>
        </p:nvSpPr>
        <p:spPr>
          <a:xfrm>
            <a:off x="1064734" y="3971611"/>
            <a:ext cx="4437708" cy="1766591"/>
          </a:xfrm>
          <a:prstGeom prst="rect">
            <a:avLst/>
          </a:prstGeom>
          <a:solidFill>
            <a:srgbClr val="FC9248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>
              <a:solidFill>
                <a:schemeClr val="bg2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8"/>
          <p:cNvSpPr>
            <a:spLocks noChangeArrowheads="1"/>
          </p:cNvSpPr>
          <p:nvPr/>
        </p:nvSpPr>
        <p:spPr bwMode="auto">
          <a:xfrm>
            <a:off x="1285240" y="4625975"/>
            <a:ext cx="4145915" cy="75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于是关于端午节粽子的学问还是很深奥的，一直以来都有一种说法——南方人普遍倾向于咸粽子，而北方人都倾向于甜粽子，于是千百年来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甜咸粽子纷争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就一直没停止过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...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1285398" y="4255774"/>
            <a:ext cx="1970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那你支持甜</a:t>
            </a:r>
            <a:r>
              <a:rPr lang="en-US" altLang="zh-CN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咸？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7795" y="1410335"/>
            <a:ext cx="3613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cs typeface="+mn-ea"/>
                <a:sym typeface="+mn-lt"/>
              </a:rPr>
              <a:t>——“</a:t>
            </a:r>
            <a:r>
              <a:rPr lang="zh-CN" altLang="en-US" sz="1400">
                <a:cs typeface="+mn-ea"/>
                <a:sym typeface="+mn-lt"/>
              </a:rPr>
              <a:t>它</a:t>
            </a:r>
            <a:r>
              <a:rPr lang="en-US" altLang="zh-CN" sz="1400">
                <a:cs typeface="+mn-ea"/>
                <a:sym typeface="+mn-lt"/>
              </a:rPr>
              <a:t>”</a:t>
            </a:r>
            <a:r>
              <a:rPr lang="zh-CN" altLang="en-US" sz="1400">
                <a:cs typeface="+mn-ea"/>
                <a:sym typeface="+mn-lt"/>
              </a:rPr>
              <a:t>来了，</a:t>
            </a:r>
            <a:r>
              <a:rPr lang="en-US" altLang="zh-CN" sz="1400">
                <a:cs typeface="+mn-ea"/>
                <a:sym typeface="+mn-lt"/>
              </a:rPr>
              <a:t>“</a:t>
            </a:r>
            <a:r>
              <a:rPr lang="zh-CN" altLang="en-US" sz="1400">
                <a:cs typeface="+mn-ea"/>
                <a:sym typeface="+mn-lt"/>
              </a:rPr>
              <a:t>它</a:t>
            </a:r>
            <a:r>
              <a:rPr lang="en-US" altLang="zh-CN" sz="1400">
                <a:cs typeface="+mn-ea"/>
                <a:sym typeface="+mn-lt"/>
              </a:rPr>
              <a:t>”</a:t>
            </a:r>
            <a:r>
              <a:rPr lang="zh-CN" altLang="en-US" sz="1400">
                <a:cs typeface="+mn-ea"/>
                <a:sym typeface="+mn-lt"/>
              </a:rPr>
              <a:t>来了，它提着粽子过来了！</a:t>
            </a:r>
            <a:endParaRPr lang="zh-CN" altLang="en-US" sz="1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3" name="744d49d5-804f-4a35-9ab6-98a3540b9817"/>
          <p:cNvGrpSpPr>
            <a:grpSpLocks noChangeAspect="1"/>
          </p:cNvGrpSpPr>
          <p:nvPr/>
        </p:nvGrpSpPr>
        <p:grpSpPr>
          <a:xfrm>
            <a:off x="3774284" y="2069449"/>
            <a:ext cx="4689151" cy="3439828"/>
            <a:chOff x="3774284" y="1772816"/>
            <a:chExt cx="4689151" cy="3439828"/>
          </a:xfrm>
        </p:grpSpPr>
        <p:grpSp>
          <p:nvGrpSpPr>
            <p:cNvPr id="4" name="Group 13"/>
            <p:cNvGrpSpPr/>
            <p:nvPr/>
          </p:nvGrpSpPr>
          <p:grpSpPr>
            <a:xfrm>
              <a:off x="3774284" y="2299963"/>
              <a:ext cx="4689151" cy="2344576"/>
              <a:chOff x="5025571" y="2441729"/>
              <a:chExt cx="11048999" cy="5524501"/>
            </a:xfrm>
          </p:grpSpPr>
          <p:sp>
            <p:nvSpPr>
              <p:cNvPr id="27" name="Arc 24"/>
              <p:cNvSpPr/>
              <p:nvPr/>
            </p:nvSpPr>
            <p:spPr>
              <a:xfrm rot="5400000">
                <a:off x="5025571" y="2441729"/>
                <a:ext cx="5524501" cy="5524501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Arc 25"/>
              <p:cNvSpPr/>
              <p:nvPr/>
            </p:nvSpPr>
            <p:spPr>
              <a:xfrm rot="16200000">
                <a:off x="10550070" y="2441730"/>
                <a:ext cx="5524500" cy="5524500"/>
              </a:xfrm>
              <a:prstGeom prst="arc">
                <a:avLst>
                  <a:gd name="adj1" fmla="val 16297427"/>
                  <a:gd name="adj2" fmla="val 10800000"/>
                </a:avLst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" name="Oval 16"/>
            <p:cNvSpPr/>
            <p:nvPr/>
          </p:nvSpPr>
          <p:spPr>
            <a:xfrm>
              <a:off x="4101184" y="4171269"/>
              <a:ext cx="404887" cy="404887"/>
            </a:xfrm>
            <a:prstGeom prst="ellipse">
              <a:avLst/>
            </a:prstGeom>
            <a:solidFill>
              <a:srgbClr val="078F8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Oval 17"/>
            <p:cNvSpPr/>
            <p:nvPr/>
          </p:nvSpPr>
          <p:spPr>
            <a:xfrm>
              <a:off x="7752663" y="2282644"/>
              <a:ext cx="404887" cy="404887"/>
            </a:xfrm>
            <a:prstGeom prst="ellipse">
              <a:avLst/>
            </a:prstGeom>
            <a:solidFill>
              <a:srgbClr val="FC924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" name="Group 3"/>
            <p:cNvGrpSpPr/>
            <p:nvPr/>
          </p:nvGrpSpPr>
          <p:grpSpPr>
            <a:xfrm>
              <a:off x="6627184" y="3884724"/>
              <a:ext cx="1327924" cy="1327920"/>
              <a:chOff x="6714584" y="3938476"/>
              <a:chExt cx="1022143" cy="1022141"/>
            </a:xfrm>
          </p:grpSpPr>
          <p:sp>
            <p:nvSpPr>
              <p:cNvPr id="24" name="Oval 18"/>
              <p:cNvSpPr/>
              <p:nvPr/>
            </p:nvSpPr>
            <p:spPr>
              <a:xfrm flipH="1">
                <a:off x="6714584" y="3938476"/>
                <a:ext cx="1022143" cy="1022141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Oval 19"/>
              <p:cNvSpPr/>
              <p:nvPr/>
            </p:nvSpPr>
            <p:spPr>
              <a:xfrm flipH="1">
                <a:off x="6793889" y="4011683"/>
                <a:ext cx="871263" cy="871262"/>
              </a:xfrm>
              <a:prstGeom prst="ellipse">
                <a:avLst/>
              </a:prstGeom>
              <a:solidFill>
                <a:srgbClr val="FC9248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29"/>
              <p:cNvSpPr>
                <a:spLocks noChangeAspect="1"/>
              </p:cNvSpPr>
              <p:nvPr/>
            </p:nvSpPr>
            <p:spPr bwMode="auto">
              <a:xfrm>
                <a:off x="7061794" y="4287769"/>
                <a:ext cx="381053" cy="311001"/>
              </a:xfrm>
              <a:custGeom>
                <a:avLst/>
                <a:gdLst>
                  <a:gd name="connsiteX0" fmla="*/ 130130 w 508000"/>
                  <a:gd name="connsiteY0" fmla="*/ 314926 h 414610"/>
                  <a:gd name="connsiteX1" fmla="*/ 207920 w 508000"/>
                  <a:gd name="connsiteY1" fmla="*/ 327583 h 414610"/>
                  <a:gd name="connsiteX2" fmla="*/ 52339 w 508000"/>
                  <a:gd name="connsiteY2" fmla="*/ 327583 h 414610"/>
                  <a:gd name="connsiteX3" fmla="*/ 130130 w 508000"/>
                  <a:gd name="connsiteY3" fmla="*/ 314926 h 414610"/>
                  <a:gd name="connsiteX4" fmla="*/ 130130 w 508000"/>
                  <a:gd name="connsiteY4" fmla="*/ 243364 h 414610"/>
                  <a:gd name="connsiteX5" fmla="*/ 207920 w 508000"/>
                  <a:gd name="connsiteY5" fmla="*/ 255534 h 414610"/>
                  <a:gd name="connsiteX6" fmla="*/ 52339 w 508000"/>
                  <a:gd name="connsiteY6" fmla="*/ 255534 h 414610"/>
                  <a:gd name="connsiteX7" fmla="*/ 130130 w 508000"/>
                  <a:gd name="connsiteY7" fmla="*/ 243364 h 414610"/>
                  <a:gd name="connsiteX8" fmla="*/ 372875 w 508000"/>
                  <a:gd name="connsiteY8" fmla="*/ 242403 h 414610"/>
                  <a:gd name="connsiteX9" fmla="*/ 400550 w 508000"/>
                  <a:gd name="connsiteY9" fmla="*/ 259928 h 414610"/>
                  <a:gd name="connsiteX10" fmla="*/ 428226 w 508000"/>
                  <a:gd name="connsiteY10" fmla="*/ 242403 h 414610"/>
                  <a:gd name="connsiteX11" fmla="*/ 457843 w 508000"/>
                  <a:gd name="connsiteY11" fmla="*/ 271124 h 414610"/>
                  <a:gd name="connsiteX12" fmla="*/ 451532 w 508000"/>
                  <a:gd name="connsiteY12" fmla="*/ 293030 h 414610"/>
                  <a:gd name="connsiteX13" fmla="*/ 400550 w 508000"/>
                  <a:gd name="connsiteY13" fmla="*/ 335382 h 414610"/>
                  <a:gd name="connsiteX14" fmla="*/ 349569 w 508000"/>
                  <a:gd name="connsiteY14" fmla="*/ 293030 h 414610"/>
                  <a:gd name="connsiteX15" fmla="*/ 343258 w 508000"/>
                  <a:gd name="connsiteY15" fmla="*/ 271124 h 414610"/>
                  <a:gd name="connsiteX16" fmla="*/ 372875 w 508000"/>
                  <a:gd name="connsiteY16" fmla="*/ 242403 h 414610"/>
                  <a:gd name="connsiteX17" fmla="*/ 130130 w 508000"/>
                  <a:gd name="connsiteY17" fmla="*/ 171315 h 414610"/>
                  <a:gd name="connsiteX18" fmla="*/ 207920 w 508000"/>
                  <a:gd name="connsiteY18" fmla="*/ 183972 h 414610"/>
                  <a:gd name="connsiteX19" fmla="*/ 52339 w 508000"/>
                  <a:gd name="connsiteY19" fmla="*/ 183972 h 414610"/>
                  <a:gd name="connsiteX20" fmla="*/ 130130 w 508000"/>
                  <a:gd name="connsiteY20" fmla="*/ 171315 h 414610"/>
                  <a:gd name="connsiteX21" fmla="*/ 130130 w 508000"/>
                  <a:gd name="connsiteY21" fmla="*/ 99753 h 414610"/>
                  <a:gd name="connsiteX22" fmla="*/ 207920 w 508000"/>
                  <a:gd name="connsiteY22" fmla="*/ 112410 h 414610"/>
                  <a:gd name="connsiteX23" fmla="*/ 52339 w 508000"/>
                  <a:gd name="connsiteY23" fmla="*/ 112410 h 414610"/>
                  <a:gd name="connsiteX24" fmla="*/ 130130 w 508000"/>
                  <a:gd name="connsiteY24" fmla="*/ 99753 h 414610"/>
                  <a:gd name="connsiteX25" fmla="*/ 322230 w 508000"/>
                  <a:gd name="connsiteY25" fmla="*/ 85796 h 414610"/>
                  <a:gd name="connsiteX26" fmla="*/ 349955 w 508000"/>
                  <a:gd name="connsiteY26" fmla="*/ 102810 h 414610"/>
                  <a:gd name="connsiteX27" fmla="*/ 378166 w 508000"/>
                  <a:gd name="connsiteY27" fmla="*/ 85796 h 414610"/>
                  <a:gd name="connsiteX28" fmla="*/ 407350 w 508000"/>
                  <a:gd name="connsiteY28" fmla="*/ 114478 h 414610"/>
                  <a:gd name="connsiteX29" fmla="*/ 401026 w 508000"/>
                  <a:gd name="connsiteY29" fmla="*/ 136353 h 414610"/>
                  <a:gd name="connsiteX30" fmla="*/ 349955 w 508000"/>
                  <a:gd name="connsiteY30" fmla="*/ 178160 h 414610"/>
                  <a:gd name="connsiteX31" fmla="*/ 298884 w 508000"/>
                  <a:gd name="connsiteY31" fmla="*/ 136353 h 414610"/>
                  <a:gd name="connsiteX32" fmla="*/ 292560 w 508000"/>
                  <a:gd name="connsiteY32" fmla="*/ 114478 h 414610"/>
                  <a:gd name="connsiteX33" fmla="*/ 322230 w 508000"/>
                  <a:gd name="connsiteY33" fmla="*/ 85796 h 414610"/>
                  <a:gd name="connsiteX34" fmla="*/ 378205 w 508000"/>
                  <a:gd name="connsiteY34" fmla="*/ 28711 h 414610"/>
                  <a:gd name="connsiteX35" fmla="*/ 284869 w 508000"/>
                  <a:gd name="connsiteY35" fmla="*/ 39904 h 414610"/>
                  <a:gd name="connsiteX36" fmla="*/ 268827 w 508000"/>
                  <a:gd name="connsiteY36" fmla="*/ 58882 h 414610"/>
                  <a:gd name="connsiteX37" fmla="*/ 268827 w 508000"/>
                  <a:gd name="connsiteY37" fmla="*/ 369840 h 414610"/>
                  <a:gd name="connsiteX38" fmla="*/ 284869 w 508000"/>
                  <a:gd name="connsiteY38" fmla="*/ 386385 h 414610"/>
                  <a:gd name="connsiteX39" fmla="*/ 377233 w 508000"/>
                  <a:gd name="connsiteY39" fmla="*/ 382979 h 414610"/>
                  <a:gd name="connsiteX40" fmla="*/ 471541 w 508000"/>
                  <a:gd name="connsiteY40" fmla="*/ 386385 h 414610"/>
                  <a:gd name="connsiteX41" fmla="*/ 487583 w 508000"/>
                  <a:gd name="connsiteY41" fmla="*/ 369840 h 414610"/>
                  <a:gd name="connsiteX42" fmla="*/ 487583 w 508000"/>
                  <a:gd name="connsiteY42" fmla="*/ 58882 h 414610"/>
                  <a:gd name="connsiteX43" fmla="*/ 471541 w 508000"/>
                  <a:gd name="connsiteY43" fmla="*/ 39904 h 414610"/>
                  <a:gd name="connsiteX44" fmla="*/ 378205 w 508000"/>
                  <a:gd name="connsiteY44" fmla="*/ 28711 h 414610"/>
                  <a:gd name="connsiteX45" fmla="*/ 129795 w 508000"/>
                  <a:gd name="connsiteY45" fmla="*/ 28711 h 414610"/>
                  <a:gd name="connsiteX46" fmla="*/ 36459 w 508000"/>
                  <a:gd name="connsiteY46" fmla="*/ 39904 h 414610"/>
                  <a:gd name="connsiteX47" fmla="*/ 20417 w 508000"/>
                  <a:gd name="connsiteY47" fmla="*/ 58882 h 414610"/>
                  <a:gd name="connsiteX48" fmla="*/ 20417 w 508000"/>
                  <a:gd name="connsiteY48" fmla="*/ 369840 h 414610"/>
                  <a:gd name="connsiteX49" fmla="*/ 36459 w 508000"/>
                  <a:gd name="connsiteY49" fmla="*/ 386385 h 414610"/>
                  <a:gd name="connsiteX50" fmla="*/ 128823 w 508000"/>
                  <a:gd name="connsiteY50" fmla="*/ 382979 h 414610"/>
                  <a:gd name="connsiteX51" fmla="*/ 222645 w 508000"/>
                  <a:gd name="connsiteY51" fmla="*/ 386385 h 414610"/>
                  <a:gd name="connsiteX52" fmla="*/ 239173 w 508000"/>
                  <a:gd name="connsiteY52" fmla="*/ 369840 h 414610"/>
                  <a:gd name="connsiteX53" fmla="*/ 239173 w 508000"/>
                  <a:gd name="connsiteY53" fmla="*/ 58882 h 414610"/>
                  <a:gd name="connsiteX54" fmla="*/ 223131 w 508000"/>
                  <a:gd name="connsiteY54" fmla="*/ 39904 h 414610"/>
                  <a:gd name="connsiteX55" fmla="*/ 129795 w 508000"/>
                  <a:gd name="connsiteY55" fmla="*/ 28711 h 414610"/>
                  <a:gd name="connsiteX56" fmla="*/ 126878 w 508000"/>
                  <a:gd name="connsiteY56" fmla="*/ 0 h 414610"/>
                  <a:gd name="connsiteX57" fmla="*/ 254243 w 508000"/>
                  <a:gd name="connsiteY57" fmla="*/ 11679 h 414610"/>
                  <a:gd name="connsiteX58" fmla="*/ 381122 w 508000"/>
                  <a:gd name="connsiteY58" fmla="*/ 0 h 414610"/>
                  <a:gd name="connsiteX59" fmla="*/ 489041 w 508000"/>
                  <a:gd name="connsiteY59" fmla="*/ 13139 h 414610"/>
                  <a:gd name="connsiteX60" fmla="*/ 508000 w 508000"/>
                  <a:gd name="connsiteY60" fmla="*/ 35038 h 414610"/>
                  <a:gd name="connsiteX61" fmla="*/ 508000 w 508000"/>
                  <a:gd name="connsiteY61" fmla="*/ 395631 h 414610"/>
                  <a:gd name="connsiteX62" fmla="*/ 489041 w 508000"/>
                  <a:gd name="connsiteY62" fmla="*/ 414610 h 414610"/>
                  <a:gd name="connsiteX63" fmla="*/ 379663 w 508000"/>
                  <a:gd name="connsiteY63" fmla="*/ 410717 h 414610"/>
                  <a:gd name="connsiteX64" fmla="*/ 125906 w 508000"/>
                  <a:gd name="connsiteY64" fmla="*/ 410717 h 414610"/>
                  <a:gd name="connsiteX65" fmla="*/ 18959 w 508000"/>
                  <a:gd name="connsiteY65" fmla="*/ 414610 h 414610"/>
                  <a:gd name="connsiteX66" fmla="*/ 0 w 508000"/>
                  <a:gd name="connsiteY66" fmla="*/ 395631 h 414610"/>
                  <a:gd name="connsiteX67" fmla="*/ 0 w 508000"/>
                  <a:gd name="connsiteY67" fmla="*/ 35038 h 414610"/>
                  <a:gd name="connsiteX68" fmla="*/ 18959 w 508000"/>
                  <a:gd name="connsiteY68" fmla="*/ 13139 h 414610"/>
                  <a:gd name="connsiteX69" fmla="*/ 126878 w 508000"/>
                  <a:gd name="connsiteY69" fmla="*/ 0 h 41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508000" h="414610">
                    <a:moveTo>
                      <a:pt x="130130" y="314926"/>
                    </a:moveTo>
                    <a:cubicBezTo>
                      <a:pt x="183610" y="314926"/>
                      <a:pt x="207920" y="327583"/>
                      <a:pt x="207920" y="327583"/>
                    </a:cubicBezTo>
                    <a:lnTo>
                      <a:pt x="52339" y="327583"/>
                    </a:lnTo>
                    <a:cubicBezTo>
                      <a:pt x="52339" y="327583"/>
                      <a:pt x="76649" y="314926"/>
                      <a:pt x="130130" y="314926"/>
                    </a:cubicBezTo>
                    <a:close/>
                    <a:moveTo>
                      <a:pt x="130130" y="243364"/>
                    </a:moveTo>
                    <a:cubicBezTo>
                      <a:pt x="183610" y="243364"/>
                      <a:pt x="207920" y="255534"/>
                      <a:pt x="207920" y="255534"/>
                    </a:cubicBezTo>
                    <a:lnTo>
                      <a:pt x="52339" y="255534"/>
                    </a:lnTo>
                    <a:cubicBezTo>
                      <a:pt x="52339" y="255534"/>
                      <a:pt x="76649" y="243364"/>
                      <a:pt x="130130" y="243364"/>
                    </a:cubicBezTo>
                    <a:close/>
                    <a:moveTo>
                      <a:pt x="372875" y="242403"/>
                    </a:moveTo>
                    <a:cubicBezTo>
                      <a:pt x="388898" y="242403"/>
                      <a:pt x="398608" y="259928"/>
                      <a:pt x="400550" y="259928"/>
                    </a:cubicBezTo>
                    <a:cubicBezTo>
                      <a:pt x="402978" y="259928"/>
                      <a:pt x="412689" y="242403"/>
                      <a:pt x="428226" y="242403"/>
                    </a:cubicBezTo>
                    <a:cubicBezTo>
                      <a:pt x="444249" y="242403"/>
                      <a:pt x="456872" y="255547"/>
                      <a:pt x="457843" y="271124"/>
                    </a:cubicBezTo>
                    <a:cubicBezTo>
                      <a:pt x="458329" y="280374"/>
                      <a:pt x="455416" y="287189"/>
                      <a:pt x="451532" y="293030"/>
                    </a:cubicBezTo>
                    <a:cubicBezTo>
                      <a:pt x="443277" y="305687"/>
                      <a:pt x="408319" y="335382"/>
                      <a:pt x="400550" y="335382"/>
                    </a:cubicBezTo>
                    <a:cubicBezTo>
                      <a:pt x="393267" y="335382"/>
                      <a:pt x="357824" y="305687"/>
                      <a:pt x="349569" y="293030"/>
                    </a:cubicBezTo>
                    <a:cubicBezTo>
                      <a:pt x="345685" y="287189"/>
                      <a:pt x="342772" y="280374"/>
                      <a:pt x="343258" y="271124"/>
                    </a:cubicBezTo>
                    <a:cubicBezTo>
                      <a:pt x="344229" y="255547"/>
                      <a:pt x="356852" y="242403"/>
                      <a:pt x="372875" y="242403"/>
                    </a:cubicBezTo>
                    <a:close/>
                    <a:moveTo>
                      <a:pt x="130130" y="171315"/>
                    </a:moveTo>
                    <a:cubicBezTo>
                      <a:pt x="183610" y="171315"/>
                      <a:pt x="207920" y="183972"/>
                      <a:pt x="207920" y="183972"/>
                    </a:cubicBezTo>
                    <a:lnTo>
                      <a:pt x="52339" y="183972"/>
                    </a:lnTo>
                    <a:cubicBezTo>
                      <a:pt x="52339" y="183972"/>
                      <a:pt x="76649" y="171315"/>
                      <a:pt x="130130" y="171315"/>
                    </a:cubicBezTo>
                    <a:close/>
                    <a:moveTo>
                      <a:pt x="130130" y="99753"/>
                    </a:moveTo>
                    <a:cubicBezTo>
                      <a:pt x="183610" y="99753"/>
                      <a:pt x="207920" y="112410"/>
                      <a:pt x="207920" y="112410"/>
                    </a:cubicBezTo>
                    <a:lnTo>
                      <a:pt x="52339" y="112410"/>
                    </a:lnTo>
                    <a:cubicBezTo>
                      <a:pt x="52339" y="112410"/>
                      <a:pt x="76649" y="99753"/>
                      <a:pt x="130130" y="99753"/>
                    </a:cubicBezTo>
                    <a:close/>
                    <a:moveTo>
                      <a:pt x="322230" y="85796"/>
                    </a:moveTo>
                    <a:cubicBezTo>
                      <a:pt x="338768" y="85796"/>
                      <a:pt x="348009" y="102810"/>
                      <a:pt x="349955" y="102810"/>
                    </a:cubicBezTo>
                    <a:cubicBezTo>
                      <a:pt x="352387" y="102810"/>
                      <a:pt x="362115" y="85796"/>
                      <a:pt x="378166" y="85796"/>
                    </a:cubicBezTo>
                    <a:cubicBezTo>
                      <a:pt x="393731" y="85796"/>
                      <a:pt x="406863" y="98435"/>
                      <a:pt x="407350" y="114478"/>
                    </a:cubicBezTo>
                    <a:cubicBezTo>
                      <a:pt x="407836" y="123228"/>
                      <a:pt x="405404" y="130034"/>
                      <a:pt x="401026" y="136353"/>
                    </a:cubicBezTo>
                    <a:cubicBezTo>
                      <a:pt x="392758" y="148992"/>
                      <a:pt x="357737" y="178160"/>
                      <a:pt x="349955" y="178160"/>
                    </a:cubicBezTo>
                    <a:cubicBezTo>
                      <a:pt x="342659" y="178160"/>
                      <a:pt x="307152" y="148506"/>
                      <a:pt x="298884" y="136353"/>
                    </a:cubicBezTo>
                    <a:cubicBezTo>
                      <a:pt x="294992" y="130034"/>
                      <a:pt x="292074" y="123228"/>
                      <a:pt x="292560" y="114478"/>
                    </a:cubicBezTo>
                    <a:cubicBezTo>
                      <a:pt x="293533" y="98435"/>
                      <a:pt x="306666" y="85796"/>
                      <a:pt x="322230" y="85796"/>
                    </a:cubicBezTo>
                    <a:close/>
                    <a:moveTo>
                      <a:pt x="378205" y="28711"/>
                    </a:moveTo>
                    <a:cubicBezTo>
                      <a:pt x="319870" y="28711"/>
                      <a:pt x="284869" y="39904"/>
                      <a:pt x="284869" y="39904"/>
                    </a:cubicBezTo>
                    <a:cubicBezTo>
                      <a:pt x="276119" y="41364"/>
                      <a:pt x="268827" y="50123"/>
                      <a:pt x="268827" y="58882"/>
                    </a:cubicBezTo>
                    <a:cubicBezTo>
                      <a:pt x="268827" y="58882"/>
                      <a:pt x="268827" y="58882"/>
                      <a:pt x="268827" y="369840"/>
                    </a:cubicBezTo>
                    <a:cubicBezTo>
                      <a:pt x="268827" y="378599"/>
                      <a:pt x="276119" y="386385"/>
                      <a:pt x="284869" y="386385"/>
                    </a:cubicBezTo>
                    <a:cubicBezTo>
                      <a:pt x="284869" y="386385"/>
                      <a:pt x="320842" y="382979"/>
                      <a:pt x="377233" y="382979"/>
                    </a:cubicBezTo>
                    <a:cubicBezTo>
                      <a:pt x="437026" y="382979"/>
                      <a:pt x="435567" y="386385"/>
                      <a:pt x="471541" y="386385"/>
                    </a:cubicBezTo>
                    <a:cubicBezTo>
                      <a:pt x="480291" y="386385"/>
                      <a:pt x="487583" y="378599"/>
                      <a:pt x="487583" y="369840"/>
                    </a:cubicBezTo>
                    <a:lnTo>
                      <a:pt x="487583" y="58882"/>
                    </a:lnTo>
                    <a:cubicBezTo>
                      <a:pt x="487583" y="50123"/>
                      <a:pt x="480291" y="41364"/>
                      <a:pt x="471541" y="39904"/>
                    </a:cubicBezTo>
                    <a:cubicBezTo>
                      <a:pt x="471541" y="39904"/>
                      <a:pt x="436540" y="28711"/>
                      <a:pt x="378205" y="28711"/>
                    </a:cubicBezTo>
                    <a:close/>
                    <a:moveTo>
                      <a:pt x="129795" y="28711"/>
                    </a:moveTo>
                    <a:cubicBezTo>
                      <a:pt x="71460" y="28711"/>
                      <a:pt x="36459" y="39904"/>
                      <a:pt x="36459" y="39904"/>
                    </a:cubicBezTo>
                    <a:cubicBezTo>
                      <a:pt x="27709" y="41364"/>
                      <a:pt x="20417" y="50123"/>
                      <a:pt x="20417" y="58882"/>
                    </a:cubicBezTo>
                    <a:cubicBezTo>
                      <a:pt x="20417" y="58882"/>
                      <a:pt x="20417" y="58882"/>
                      <a:pt x="20417" y="369840"/>
                    </a:cubicBezTo>
                    <a:cubicBezTo>
                      <a:pt x="20417" y="378599"/>
                      <a:pt x="27709" y="386385"/>
                      <a:pt x="36459" y="386385"/>
                    </a:cubicBezTo>
                    <a:cubicBezTo>
                      <a:pt x="36459" y="386385"/>
                      <a:pt x="72433" y="382979"/>
                      <a:pt x="128823" y="382979"/>
                    </a:cubicBezTo>
                    <a:cubicBezTo>
                      <a:pt x="188616" y="382979"/>
                      <a:pt x="187158" y="386385"/>
                      <a:pt x="222645" y="386385"/>
                    </a:cubicBezTo>
                    <a:cubicBezTo>
                      <a:pt x="231881" y="386385"/>
                      <a:pt x="239173" y="378599"/>
                      <a:pt x="239173" y="369840"/>
                    </a:cubicBezTo>
                    <a:lnTo>
                      <a:pt x="239173" y="58882"/>
                    </a:lnTo>
                    <a:cubicBezTo>
                      <a:pt x="239173" y="50123"/>
                      <a:pt x="231881" y="41364"/>
                      <a:pt x="223131" y="39904"/>
                    </a:cubicBezTo>
                    <a:cubicBezTo>
                      <a:pt x="223131" y="39904"/>
                      <a:pt x="188130" y="28711"/>
                      <a:pt x="129795" y="28711"/>
                    </a:cubicBezTo>
                    <a:close/>
                    <a:moveTo>
                      <a:pt x="126878" y="0"/>
                    </a:moveTo>
                    <a:cubicBezTo>
                      <a:pt x="160907" y="0"/>
                      <a:pt x="240632" y="11679"/>
                      <a:pt x="254243" y="11679"/>
                    </a:cubicBezTo>
                    <a:cubicBezTo>
                      <a:pt x="277091" y="11679"/>
                      <a:pt x="347093" y="0"/>
                      <a:pt x="381122" y="0"/>
                    </a:cubicBezTo>
                    <a:cubicBezTo>
                      <a:pt x="448693" y="0"/>
                      <a:pt x="489041" y="13139"/>
                      <a:pt x="489041" y="13139"/>
                    </a:cubicBezTo>
                    <a:cubicBezTo>
                      <a:pt x="499250" y="15086"/>
                      <a:pt x="508000" y="24818"/>
                      <a:pt x="508000" y="35038"/>
                    </a:cubicBezTo>
                    <a:cubicBezTo>
                      <a:pt x="508000" y="35038"/>
                      <a:pt x="508000" y="35038"/>
                      <a:pt x="508000" y="395631"/>
                    </a:cubicBezTo>
                    <a:cubicBezTo>
                      <a:pt x="508000" y="406337"/>
                      <a:pt x="499250" y="414610"/>
                      <a:pt x="489041" y="414610"/>
                    </a:cubicBezTo>
                    <a:cubicBezTo>
                      <a:pt x="447234" y="414610"/>
                      <a:pt x="449179" y="410717"/>
                      <a:pt x="379663" y="410717"/>
                    </a:cubicBezTo>
                    <a:cubicBezTo>
                      <a:pt x="379663" y="410717"/>
                      <a:pt x="379663" y="410717"/>
                      <a:pt x="125906" y="410717"/>
                    </a:cubicBezTo>
                    <a:cubicBezTo>
                      <a:pt x="60279" y="410717"/>
                      <a:pt x="18959" y="414610"/>
                      <a:pt x="18959" y="414610"/>
                    </a:cubicBezTo>
                    <a:cubicBezTo>
                      <a:pt x="8750" y="414610"/>
                      <a:pt x="0" y="406337"/>
                      <a:pt x="0" y="395631"/>
                    </a:cubicBezTo>
                    <a:cubicBezTo>
                      <a:pt x="0" y="395631"/>
                      <a:pt x="0" y="395631"/>
                      <a:pt x="0" y="35038"/>
                    </a:cubicBezTo>
                    <a:cubicBezTo>
                      <a:pt x="0" y="24818"/>
                      <a:pt x="8264" y="15086"/>
                      <a:pt x="18959" y="13139"/>
                    </a:cubicBezTo>
                    <a:cubicBezTo>
                      <a:pt x="18959" y="13139"/>
                      <a:pt x="59307" y="0"/>
                      <a:pt x="1268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6"/>
            <p:cNvGrpSpPr/>
            <p:nvPr/>
          </p:nvGrpSpPr>
          <p:grpSpPr>
            <a:xfrm>
              <a:off x="4282608" y="1772816"/>
              <a:ext cx="1327924" cy="1327920"/>
              <a:chOff x="4909893" y="2312876"/>
              <a:chExt cx="1022143" cy="1022141"/>
            </a:xfrm>
          </p:grpSpPr>
          <p:sp>
            <p:nvSpPr>
              <p:cNvPr id="21" name="Oval 21"/>
              <p:cNvSpPr/>
              <p:nvPr/>
            </p:nvSpPr>
            <p:spPr>
              <a:xfrm flipH="1">
                <a:off x="4909893" y="2312876"/>
                <a:ext cx="1022143" cy="1022141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Oval 22"/>
              <p:cNvSpPr/>
              <p:nvPr/>
            </p:nvSpPr>
            <p:spPr>
              <a:xfrm flipH="1">
                <a:off x="4989198" y="2388316"/>
                <a:ext cx="871263" cy="871262"/>
              </a:xfrm>
              <a:prstGeom prst="ellipse">
                <a:avLst/>
              </a:prstGeom>
              <a:solidFill>
                <a:srgbClr val="078F8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Freeform: Shape 30"/>
              <p:cNvSpPr>
                <a:spLocks noChangeAspect="1"/>
              </p:cNvSpPr>
              <p:nvPr/>
            </p:nvSpPr>
            <p:spPr bwMode="auto">
              <a:xfrm>
                <a:off x="5230439" y="2685625"/>
                <a:ext cx="381053" cy="276641"/>
              </a:xfrm>
              <a:custGeom>
                <a:avLst/>
                <a:gdLst>
                  <a:gd name="connsiteX0" fmla="*/ 220682 w 508000"/>
                  <a:gd name="connsiteY0" fmla="*/ 153574 h 368803"/>
                  <a:gd name="connsiteX1" fmla="*/ 251847 w 508000"/>
                  <a:gd name="connsiteY1" fmla="*/ 166568 h 368803"/>
                  <a:gd name="connsiteX2" fmla="*/ 314177 w 508000"/>
                  <a:gd name="connsiteY2" fmla="*/ 166568 h 368803"/>
                  <a:gd name="connsiteX3" fmla="*/ 314177 w 508000"/>
                  <a:gd name="connsiteY3" fmla="*/ 232405 h 368803"/>
                  <a:gd name="connsiteX4" fmla="*/ 258773 w 508000"/>
                  <a:gd name="connsiteY4" fmla="*/ 287846 h 368803"/>
                  <a:gd name="connsiteX5" fmla="*/ 248384 w 508000"/>
                  <a:gd name="connsiteY5" fmla="*/ 287846 h 368803"/>
                  <a:gd name="connsiteX6" fmla="*/ 189517 w 508000"/>
                  <a:gd name="connsiteY6" fmla="*/ 232405 h 368803"/>
                  <a:gd name="connsiteX7" fmla="*/ 189517 w 508000"/>
                  <a:gd name="connsiteY7" fmla="*/ 166568 h 368803"/>
                  <a:gd name="connsiteX8" fmla="*/ 220682 w 508000"/>
                  <a:gd name="connsiteY8" fmla="*/ 153574 h 368803"/>
                  <a:gd name="connsiteX9" fmla="*/ 463075 w 508000"/>
                  <a:gd name="connsiteY9" fmla="*/ 73065 h 368803"/>
                  <a:gd name="connsiteX10" fmla="*/ 362857 w 508000"/>
                  <a:gd name="connsiteY10" fmla="*/ 191360 h 368803"/>
                  <a:gd name="connsiteX11" fmla="*/ 463075 w 508000"/>
                  <a:gd name="connsiteY11" fmla="*/ 295738 h 368803"/>
                  <a:gd name="connsiteX12" fmla="*/ 41469 w 508000"/>
                  <a:gd name="connsiteY12" fmla="*/ 73065 h 368803"/>
                  <a:gd name="connsiteX13" fmla="*/ 41469 w 508000"/>
                  <a:gd name="connsiteY13" fmla="*/ 295738 h 368803"/>
                  <a:gd name="connsiteX14" fmla="*/ 141687 w 508000"/>
                  <a:gd name="connsiteY14" fmla="*/ 191360 h 368803"/>
                  <a:gd name="connsiteX15" fmla="*/ 41469 w 508000"/>
                  <a:gd name="connsiteY15" fmla="*/ 73065 h 368803"/>
                  <a:gd name="connsiteX16" fmla="*/ 72571 w 508000"/>
                  <a:gd name="connsiteY16" fmla="*/ 41751 h 368803"/>
                  <a:gd name="connsiteX17" fmla="*/ 176245 w 508000"/>
                  <a:gd name="connsiteY17" fmla="*/ 163526 h 368803"/>
                  <a:gd name="connsiteX18" fmla="*/ 169333 w 508000"/>
                  <a:gd name="connsiteY18" fmla="*/ 226153 h 368803"/>
                  <a:gd name="connsiteX19" fmla="*/ 72571 w 508000"/>
                  <a:gd name="connsiteY19" fmla="*/ 327052 h 368803"/>
                  <a:gd name="connsiteX20" fmla="*/ 435429 w 508000"/>
                  <a:gd name="connsiteY20" fmla="*/ 327052 h 368803"/>
                  <a:gd name="connsiteX21" fmla="*/ 338667 w 508000"/>
                  <a:gd name="connsiteY21" fmla="*/ 226153 h 368803"/>
                  <a:gd name="connsiteX22" fmla="*/ 331755 w 508000"/>
                  <a:gd name="connsiteY22" fmla="*/ 163526 h 368803"/>
                  <a:gd name="connsiteX23" fmla="*/ 435429 w 508000"/>
                  <a:gd name="connsiteY23" fmla="*/ 41751 h 368803"/>
                  <a:gd name="connsiteX24" fmla="*/ 72571 w 508000"/>
                  <a:gd name="connsiteY24" fmla="*/ 41751 h 368803"/>
                  <a:gd name="connsiteX25" fmla="*/ 55293 w 508000"/>
                  <a:gd name="connsiteY25" fmla="*/ 0 h 368803"/>
                  <a:gd name="connsiteX26" fmla="*/ 449252 w 508000"/>
                  <a:gd name="connsiteY26" fmla="*/ 0 h 368803"/>
                  <a:gd name="connsiteX27" fmla="*/ 466531 w 508000"/>
                  <a:gd name="connsiteY27" fmla="*/ 3479 h 368803"/>
                  <a:gd name="connsiteX28" fmla="*/ 508000 w 508000"/>
                  <a:gd name="connsiteY28" fmla="*/ 55668 h 368803"/>
                  <a:gd name="connsiteX29" fmla="*/ 504544 w 508000"/>
                  <a:gd name="connsiteY29" fmla="*/ 313135 h 368803"/>
                  <a:gd name="connsiteX30" fmla="*/ 490721 w 508000"/>
                  <a:gd name="connsiteY30" fmla="*/ 351407 h 368803"/>
                  <a:gd name="connsiteX31" fmla="*/ 449252 w 508000"/>
                  <a:gd name="connsiteY31" fmla="*/ 368803 h 368803"/>
                  <a:gd name="connsiteX32" fmla="*/ 55293 w 508000"/>
                  <a:gd name="connsiteY32" fmla="*/ 368803 h 368803"/>
                  <a:gd name="connsiteX33" fmla="*/ 17279 w 508000"/>
                  <a:gd name="connsiteY33" fmla="*/ 351407 h 368803"/>
                  <a:gd name="connsiteX34" fmla="*/ 0 w 508000"/>
                  <a:gd name="connsiteY34" fmla="*/ 313135 h 368803"/>
                  <a:gd name="connsiteX35" fmla="*/ 0 w 508000"/>
                  <a:gd name="connsiteY35" fmla="*/ 55668 h 368803"/>
                  <a:gd name="connsiteX36" fmla="*/ 41469 w 508000"/>
                  <a:gd name="connsiteY36" fmla="*/ 3479 h 368803"/>
                  <a:gd name="connsiteX37" fmla="*/ 55293 w 508000"/>
                  <a:gd name="connsiteY37" fmla="*/ 0 h 368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08000" h="368803">
                    <a:moveTo>
                      <a:pt x="220682" y="153574"/>
                    </a:moveTo>
                    <a:cubicBezTo>
                      <a:pt x="231936" y="153574"/>
                      <a:pt x="243190" y="157906"/>
                      <a:pt x="251847" y="166568"/>
                    </a:cubicBezTo>
                    <a:cubicBezTo>
                      <a:pt x="269161" y="149243"/>
                      <a:pt x="296863" y="149243"/>
                      <a:pt x="314177" y="166568"/>
                    </a:cubicBezTo>
                    <a:cubicBezTo>
                      <a:pt x="331491" y="183894"/>
                      <a:pt x="331491" y="215079"/>
                      <a:pt x="314177" y="232405"/>
                    </a:cubicBezTo>
                    <a:cubicBezTo>
                      <a:pt x="314177" y="232405"/>
                      <a:pt x="272624" y="273986"/>
                      <a:pt x="258773" y="287846"/>
                    </a:cubicBezTo>
                    <a:cubicBezTo>
                      <a:pt x="255310" y="291311"/>
                      <a:pt x="251847" y="291311"/>
                      <a:pt x="248384" y="287846"/>
                    </a:cubicBezTo>
                    <a:cubicBezTo>
                      <a:pt x="231070" y="273986"/>
                      <a:pt x="189517" y="232405"/>
                      <a:pt x="189517" y="232405"/>
                    </a:cubicBezTo>
                    <a:cubicBezTo>
                      <a:pt x="172203" y="215079"/>
                      <a:pt x="172203" y="183894"/>
                      <a:pt x="189517" y="166568"/>
                    </a:cubicBezTo>
                    <a:cubicBezTo>
                      <a:pt x="198174" y="157906"/>
                      <a:pt x="209428" y="153574"/>
                      <a:pt x="220682" y="153574"/>
                    </a:cubicBezTo>
                    <a:close/>
                    <a:moveTo>
                      <a:pt x="463075" y="73065"/>
                    </a:moveTo>
                    <a:cubicBezTo>
                      <a:pt x="463075" y="73065"/>
                      <a:pt x="463075" y="73065"/>
                      <a:pt x="362857" y="191360"/>
                    </a:cubicBezTo>
                    <a:cubicBezTo>
                      <a:pt x="362857" y="191360"/>
                      <a:pt x="362857" y="191360"/>
                      <a:pt x="463075" y="295738"/>
                    </a:cubicBezTo>
                    <a:close/>
                    <a:moveTo>
                      <a:pt x="41469" y="73065"/>
                    </a:moveTo>
                    <a:cubicBezTo>
                      <a:pt x="41469" y="73065"/>
                      <a:pt x="41469" y="73065"/>
                      <a:pt x="41469" y="295738"/>
                    </a:cubicBezTo>
                    <a:lnTo>
                      <a:pt x="141687" y="191360"/>
                    </a:lnTo>
                    <a:cubicBezTo>
                      <a:pt x="141687" y="191360"/>
                      <a:pt x="141687" y="191360"/>
                      <a:pt x="41469" y="73065"/>
                    </a:cubicBezTo>
                    <a:close/>
                    <a:moveTo>
                      <a:pt x="72571" y="41751"/>
                    </a:moveTo>
                    <a:cubicBezTo>
                      <a:pt x="72571" y="41751"/>
                      <a:pt x="127864" y="107858"/>
                      <a:pt x="176245" y="163526"/>
                    </a:cubicBezTo>
                    <a:cubicBezTo>
                      <a:pt x="162422" y="180922"/>
                      <a:pt x="158966" y="205277"/>
                      <a:pt x="169333" y="226153"/>
                    </a:cubicBezTo>
                    <a:cubicBezTo>
                      <a:pt x="169333" y="226153"/>
                      <a:pt x="169333" y="226153"/>
                      <a:pt x="72571" y="327052"/>
                    </a:cubicBezTo>
                    <a:lnTo>
                      <a:pt x="435429" y="327052"/>
                    </a:lnTo>
                    <a:cubicBezTo>
                      <a:pt x="435429" y="327052"/>
                      <a:pt x="435429" y="327052"/>
                      <a:pt x="338667" y="226153"/>
                    </a:cubicBezTo>
                    <a:cubicBezTo>
                      <a:pt x="349034" y="205277"/>
                      <a:pt x="345578" y="180922"/>
                      <a:pt x="331755" y="163526"/>
                    </a:cubicBezTo>
                    <a:cubicBezTo>
                      <a:pt x="380136" y="107858"/>
                      <a:pt x="435429" y="41751"/>
                      <a:pt x="435429" y="41751"/>
                    </a:cubicBezTo>
                    <a:cubicBezTo>
                      <a:pt x="435429" y="41751"/>
                      <a:pt x="435429" y="41751"/>
                      <a:pt x="72571" y="41751"/>
                    </a:cubicBezTo>
                    <a:close/>
                    <a:moveTo>
                      <a:pt x="55293" y="0"/>
                    </a:moveTo>
                    <a:cubicBezTo>
                      <a:pt x="55293" y="0"/>
                      <a:pt x="55293" y="0"/>
                      <a:pt x="449252" y="0"/>
                    </a:cubicBezTo>
                    <a:cubicBezTo>
                      <a:pt x="456163" y="0"/>
                      <a:pt x="459619" y="0"/>
                      <a:pt x="466531" y="3479"/>
                    </a:cubicBezTo>
                    <a:cubicBezTo>
                      <a:pt x="490721" y="10438"/>
                      <a:pt x="508000" y="31313"/>
                      <a:pt x="508000" y="55668"/>
                    </a:cubicBezTo>
                    <a:cubicBezTo>
                      <a:pt x="508000" y="55668"/>
                      <a:pt x="508000" y="55668"/>
                      <a:pt x="504544" y="313135"/>
                    </a:cubicBezTo>
                    <a:cubicBezTo>
                      <a:pt x="504544" y="327052"/>
                      <a:pt x="501088" y="340969"/>
                      <a:pt x="490721" y="351407"/>
                    </a:cubicBezTo>
                    <a:cubicBezTo>
                      <a:pt x="480354" y="361844"/>
                      <a:pt x="463075" y="368803"/>
                      <a:pt x="449252" y="368803"/>
                    </a:cubicBezTo>
                    <a:cubicBezTo>
                      <a:pt x="449252" y="368803"/>
                      <a:pt x="449252" y="368803"/>
                      <a:pt x="55293" y="368803"/>
                    </a:cubicBezTo>
                    <a:cubicBezTo>
                      <a:pt x="41469" y="368803"/>
                      <a:pt x="27646" y="361844"/>
                      <a:pt x="17279" y="351407"/>
                    </a:cubicBezTo>
                    <a:cubicBezTo>
                      <a:pt x="6912" y="340969"/>
                      <a:pt x="0" y="327052"/>
                      <a:pt x="0" y="313135"/>
                    </a:cubicBezTo>
                    <a:cubicBezTo>
                      <a:pt x="0" y="313135"/>
                      <a:pt x="0" y="313135"/>
                      <a:pt x="0" y="55668"/>
                    </a:cubicBezTo>
                    <a:cubicBezTo>
                      <a:pt x="0" y="31313"/>
                      <a:pt x="17279" y="10438"/>
                      <a:pt x="41469" y="3479"/>
                    </a:cubicBezTo>
                    <a:cubicBezTo>
                      <a:pt x="44925" y="0"/>
                      <a:pt x="51837" y="0"/>
                      <a:pt x="5529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944102" y="2069449"/>
            <a:ext cx="2830178" cy="719097"/>
            <a:chOff x="874709" y="3378111"/>
            <a:chExt cx="2830178" cy="719097"/>
          </a:xfrm>
        </p:grpSpPr>
        <p:sp>
          <p:nvSpPr>
            <p:cNvPr id="34" name="矩形 33"/>
            <p:cNvSpPr/>
            <p:nvPr/>
          </p:nvSpPr>
          <p:spPr>
            <a:xfrm>
              <a:off x="874713" y="3802063"/>
              <a:ext cx="2830174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2024</a:t>
              </a:r>
              <a:r>
                <a:rPr lang="zh-CN" altLang="en-US" sz="1200" dirty="0">
                  <a:cs typeface="+mn-ea"/>
                  <a:sym typeface="+mn-lt"/>
                </a:rPr>
                <a:t>年端午节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74709" y="3378111"/>
              <a:ext cx="1790041" cy="4368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时间铺排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0470" y="313557"/>
            <a:ext cx="2793089" cy="998332"/>
            <a:chOff x="80125" y="25902"/>
            <a:chExt cx="2793089" cy="998332"/>
          </a:xfrm>
        </p:grpSpPr>
        <p:sp>
          <p:nvSpPr>
            <p:cNvPr id="31" name="文本框 30"/>
            <p:cNvSpPr txBox="1"/>
            <p:nvPr/>
          </p:nvSpPr>
          <p:spPr>
            <a:xfrm>
              <a:off x="1064734" y="279327"/>
              <a:ext cx="1808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活动概况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764938" y="4523858"/>
            <a:ext cx="3188335" cy="712340"/>
            <a:chOff x="248603" y="3378111"/>
            <a:chExt cx="3188335" cy="712340"/>
          </a:xfrm>
        </p:grpSpPr>
        <p:sp>
          <p:nvSpPr>
            <p:cNvPr id="45" name="矩形 44"/>
            <p:cNvSpPr/>
            <p:nvPr/>
          </p:nvSpPr>
          <p:spPr>
            <a:xfrm>
              <a:off x="248603" y="3795306"/>
              <a:ext cx="318833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娱乐大众、释放压力、增进感情、文化体验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4709" y="3378111"/>
              <a:ext cx="1790041" cy="4368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活动调性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88613" y="1807798"/>
            <a:ext cx="2992120" cy="728850"/>
            <a:chOff x="587058" y="3367951"/>
            <a:chExt cx="2992120" cy="728850"/>
          </a:xfrm>
        </p:grpSpPr>
        <p:sp>
          <p:nvSpPr>
            <p:cNvPr id="48" name="矩形 47"/>
            <p:cNvSpPr/>
            <p:nvPr/>
          </p:nvSpPr>
          <p:spPr>
            <a:xfrm>
              <a:off x="587058" y="3801656"/>
              <a:ext cx="2992120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线上团队小程序</a:t>
              </a:r>
              <a:r>
                <a:rPr lang="en-US" altLang="zh-CN" sz="1200" dirty="0">
                  <a:cs typeface="+mn-ea"/>
                  <a:sym typeface="+mn-lt"/>
                </a:rPr>
                <a:t>PK+</a:t>
              </a:r>
              <a:r>
                <a:rPr lang="zh-CN" altLang="en-US" sz="1200" dirty="0">
                  <a:cs typeface="+mn-ea"/>
                  <a:sym typeface="+mn-lt"/>
                </a:rPr>
                <a:t>线下嘉年华游戏闯关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74709" y="3367951"/>
              <a:ext cx="1790041" cy="4368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形式安排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879001" y="3466732"/>
            <a:ext cx="1790041" cy="697735"/>
            <a:chOff x="874709" y="3399701"/>
            <a:chExt cx="1790041" cy="697735"/>
          </a:xfrm>
        </p:grpSpPr>
        <p:sp>
          <p:nvSpPr>
            <p:cNvPr id="51" name="矩形 50"/>
            <p:cNvSpPr/>
            <p:nvPr/>
          </p:nvSpPr>
          <p:spPr>
            <a:xfrm>
              <a:off x="1081084" y="3802291"/>
              <a:ext cx="82740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全体员工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874709" y="3399701"/>
              <a:ext cx="1790041" cy="4368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活动人群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pic>
        <p:nvPicPr>
          <p:cNvPr id="9" name="图片 8" descr="C:\Users\Administrator\Desktop\素材\资源 6.png资源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43488" y="1600835"/>
            <a:ext cx="2425065" cy="2675890"/>
          </a:xfrm>
          <a:prstGeom prst="rect">
            <a:avLst/>
          </a:prstGeom>
        </p:spPr>
      </p:pic>
      <p:pic>
        <p:nvPicPr>
          <p:cNvPr id="11" name="图片 10" descr="C:\Users\Administrator\Desktop\素材\任桃英.png任桃英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09460" y="1471930"/>
            <a:ext cx="752475" cy="352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485888" y="2535080"/>
            <a:ext cx="9400540" cy="1897169"/>
            <a:chOff x="2340" y="3618"/>
            <a:chExt cx="14804" cy="2988"/>
          </a:xfrm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2834" y="3706"/>
              <a:ext cx="2194" cy="1177"/>
              <a:chOff x="2978" y="4905"/>
              <a:chExt cx="2300" cy="716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2978" y="4905"/>
                <a:ext cx="2300" cy="716"/>
                <a:chOff x="1065" y="816"/>
                <a:chExt cx="12505" cy="7282"/>
              </a:xfrm>
            </p:grpSpPr>
            <p:grpSp>
              <p:nvGrpSpPr>
                <p:cNvPr id="53" name="组合 52"/>
                <p:cNvGrpSpPr/>
                <p:nvPr/>
              </p:nvGrpSpPr>
              <p:grpSpPr>
                <a:xfrm>
                  <a:off x="1461" y="1067"/>
                  <a:ext cx="12109" cy="7031"/>
                  <a:chOff x="1261" y="867"/>
                  <a:chExt cx="12109" cy="7031"/>
                </a:xfrm>
              </p:grpSpPr>
              <p:sp>
                <p:nvSpPr>
                  <p:cNvPr id="55" name="矩形 54"/>
                  <p:cNvSpPr/>
                  <p:nvPr/>
                </p:nvSpPr>
                <p:spPr>
                  <a:xfrm>
                    <a:off x="1411" y="867"/>
                    <a:ext cx="11959" cy="70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>
                        <a:ln>
                          <a:noFill/>
                        </a:ln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00</a:t>
                    </a:r>
                    <a:endParaRPr lang="en-US" altLang="zh-CN">
                      <a:ln>
                        <a:noFill/>
                      </a:ln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" name="矩形 55"/>
                  <p:cNvSpPr/>
                  <p:nvPr/>
                </p:nvSpPr>
                <p:spPr>
                  <a:xfrm>
                    <a:off x="1261" y="1016"/>
                    <a:ext cx="11380" cy="83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n>
                        <a:noFill/>
                      </a:ln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57" name="矩形 56"/>
                <p:cNvSpPr/>
                <p:nvPr/>
              </p:nvSpPr>
              <p:spPr>
                <a:xfrm>
                  <a:off x="1065" y="816"/>
                  <a:ext cx="11852" cy="6534"/>
                </a:xfrm>
                <a:prstGeom prst="rect">
                  <a:avLst/>
                </a:prstGeom>
                <a:solidFill>
                  <a:srgbClr val="FC9248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n>
                      <a:noFill/>
                    </a:ln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8" name="Google Shape;4003;p26"/>
              <p:cNvSpPr txBox="1">
                <a:spLocks noGrp="1"/>
              </p:cNvSpPr>
              <p:nvPr/>
            </p:nvSpPr>
            <p:spPr>
              <a:xfrm>
                <a:off x="3051" y="4959"/>
                <a:ext cx="1877" cy="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800" noProof="0" dirty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63500" sx="102000" sy="102000" algn="ctr" rotWithShape="0">
                        <a:schemeClr val="bg1">
                          <a:alpha val="20000"/>
                        </a:scheme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endParaRPr lang="en-US" altLang="zh-CN" sz="1800" b="1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63500" sx="102000" sy="102000" algn="ctr" rotWithShape="0">
                      <a:schemeClr val="bg1">
                        <a:alpha val="2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3" name="组合 62"/>
            <p:cNvGrpSpPr>
              <a:grpSpLocks noChangeAspect="1"/>
            </p:cNvGrpSpPr>
            <p:nvPr/>
          </p:nvGrpSpPr>
          <p:grpSpPr>
            <a:xfrm>
              <a:off x="6319" y="3658"/>
              <a:ext cx="2194" cy="1177"/>
              <a:chOff x="2978" y="4905"/>
              <a:chExt cx="2300" cy="716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2978" y="4905"/>
                <a:ext cx="2300" cy="716"/>
                <a:chOff x="1065" y="816"/>
                <a:chExt cx="12505" cy="7282"/>
              </a:xfrm>
            </p:grpSpPr>
            <p:grpSp>
              <p:nvGrpSpPr>
                <p:cNvPr id="65" name="组合 64"/>
                <p:cNvGrpSpPr/>
                <p:nvPr/>
              </p:nvGrpSpPr>
              <p:grpSpPr>
                <a:xfrm>
                  <a:off x="1461" y="1067"/>
                  <a:ext cx="12109" cy="7031"/>
                  <a:chOff x="1261" y="867"/>
                  <a:chExt cx="12109" cy="7031"/>
                </a:xfrm>
              </p:grpSpPr>
              <p:sp>
                <p:nvSpPr>
                  <p:cNvPr id="66" name="矩形 65"/>
                  <p:cNvSpPr/>
                  <p:nvPr/>
                </p:nvSpPr>
                <p:spPr>
                  <a:xfrm>
                    <a:off x="1411" y="867"/>
                    <a:ext cx="11959" cy="7031"/>
                  </a:xfrm>
                  <a:prstGeom prst="rect">
                    <a:avLst/>
                  </a:prstGeom>
                  <a:solidFill>
                    <a:srgbClr val="E75A0D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>
                        <a:ln>
                          <a:noFill/>
                        </a:ln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00</a:t>
                    </a:r>
                    <a:endParaRPr lang="en-US" altLang="zh-CN">
                      <a:ln>
                        <a:noFill/>
                      </a:ln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7" name="矩形 66"/>
                  <p:cNvSpPr/>
                  <p:nvPr/>
                </p:nvSpPr>
                <p:spPr>
                  <a:xfrm>
                    <a:off x="1261" y="1016"/>
                    <a:ext cx="11380" cy="83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n>
                        <a:noFill/>
                      </a:ln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68" name="矩形 67"/>
                <p:cNvSpPr/>
                <p:nvPr/>
              </p:nvSpPr>
              <p:spPr>
                <a:xfrm>
                  <a:off x="1065" y="816"/>
                  <a:ext cx="11852" cy="653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n>
                      <a:noFill/>
                    </a:ln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9" name="Google Shape;4003;p26"/>
              <p:cNvSpPr txBox="1">
                <a:spLocks noGrp="1"/>
              </p:cNvSpPr>
              <p:nvPr/>
            </p:nvSpPr>
            <p:spPr>
              <a:xfrm>
                <a:off x="3079" y="4949"/>
                <a:ext cx="1877" cy="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800" noProof="0" dirty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63500" sx="102000" sy="102000" algn="ctr" rotWithShape="0">
                        <a:schemeClr val="bg1">
                          <a:alpha val="20000"/>
                        </a:scheme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en-US" altLang="zh-CN" sz="1800" b="1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63500" sx="102000" sy="102000" algn="ctr" rotWithShape="0">
                      <a:schemeClr val="bg1">
                        <a:alpha val="2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组合 73"/>
            <p:cNvGrpSpPr>
              <a:grpSpLocks noChangeAspect="1"/>
            </p:cNvGrpSpPr>
            <p:nvPr/>
          </p:nvGrpSpPr>
          <p:grpSpPr>
            <a:xfrm>
              <a:off x="10057" y="3648"/>
              <a:ext cx="2194" cy="1177"/>
              <a:chOff x="2978" y="4905"/>
              <a:chExt cx="2300" cy="716"/>
            </a:xfrm>
          </p:grpSpPr>
          <p:grpSp>
            <p:nvGrpSpPr>
              <p:cNvPr id="75" name="组合 74"/>
              <p:cNvGrpSpPr/>
              <p:nvPr/>
            </p:nvGrpSpPr>
            <p:grpSpPr>
              <a:xfrm>
                <a:off x="2978" y="4905"/>
                <a:ext cx="2300" cy="716"/>
                <a:chOff x="1065" y="816"/>
                <a:chExt cx="12505" cy="7282"/>
              </a:xfrm>
            </p:grpSpPr>
            <p:grpSp>
              <p:nvGrpSpPr>
                <p:cNvPr id="76" name="组合 75"/>
                <p:cNvGrpSpPr/>
                <p:nvPr/>
              </p:nvGrpSpPr>
              <p:grpSpPr>
                <a:xfrm>
                  <a:off x="1461" y="1067"/>
                  <a:ext cx="12109" cy="7031"/>
                  <a:chOff x="1261" y="867"/>
                  <a:chExt cx="12109" cy="7031"/>
                </a:xfrm>
              </p:grpSpPr>
              <p:sp>
                <p:nvSpPr>
                  <p:cNvPr id="77" name="矩形 76"/>
                  <p:cNvSpPr/>
                  <p:nvPr/>
                </p:nvSpPr>
                <p:spPr>
                  <a:xfrm>
                    <a:off x="1411" y="867"/>
                    <a:ext cx="11959" cy="70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>
                        <a:ln>
                          <a:noFill/>
                        </a:ln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00</a:t>
                    </a:r>
                    <a:endParaRPr lang="en-US" altLang="zh-CN">
                      <a:ln>
                        <a:noFill/>
                      </a:ln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8" name="矩形 77"/>
                  <p:cNvSpPr/>
                  <p:nvPr/>
                </p:nvSpPr>
                <p:spPr>
                  <a:xfrm>
                    <a:off x="1261" y="1016"/>
                    <a:ext cx="11380" cy="83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n>
                        <a:noFill/>
                      </a:ln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79" name="矩形 78"/>
                <p:cNvSpPr/>
                <p:nvPr/>
              </p:nvSpPr>
              <p:spPr>
                <a:xfrm>
                  <a:off x="1065" y="816"/>
                  <a:ext cx="11852" cy="6534"/>
                </a:xfrm>
                <a:prstGeom prst="rect">
                  <a:avLst/>
                </a:prstGeom>
                <a:solidFill>
                  <a:srgbClr val="078F8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n>
                      <a:noFill/>
                    </a:ln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0" name="Google Shape;4003;p26"/>
              <p:cNvSpPr txBox="1">
                <a:spLocks noGrp="1"/>
              </p:cNvSpPr>
              <p:nvPr/>
            </p:nvSpPr>
            <p:spPr>
              <a:xfrm>
                <a:off x="3051" y="4965"/>
                <a:ext cx="1877" cy="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Bevan"/>
                  <a:buNone/>
                  <a:defRPr sz="2800" b="0" i="0" u="none" strike="noStrike" cap="none">
                    <a:solidFill>
                      <a:schemeClr val="dk1"/>
                    </a:solidFill>
                    <a:latin typeface="Bevan"/>
                    <a:ea typeface="Bevan"/>
                    <a:cs typeface="Bevan"/>
                    <a:sym typeface="Bevan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800" noProof="0" dirty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63500" sx="102000" sy="102000" algn="ctr" rotWithShape="0">
                        <a:schemeClr val="bg1">
                          <a:alpha val="20000"/>
                        </a:scheme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en-US" altLang="zh-CN" sz="1800" b="1" noProof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63500" sx="102000" sy="102000" algn="ctr" rotWithShape="0">
                      <a:schemeClr val="bg1">
                        <a:alpha val="2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13736" y="3618"/>
              <a:ext cx="2177" cy="1191"/>
              <a:chOff x="-332" y="1026"/>
              <a:chExt cx="12409" cy="7371"/>
            </a:xfrm>
          </p:grpSpPr>
          <p:sp>
            <p:nvSpPr>
              <p:cNvPr id="112" name="矩形 111"/>
              <p:cNvSpPr/>
              <p:nvPr/>
            </p:nvSpPr>
            <p:spPr>
              <a:xfrm>
                <a:off x="118" y="1366"/>
                <a:ext cx="11959" cy="7031"/>
              </a:xfrm>
              <a:prstGeom prst="rect">
                <a:avLst/>
              </a:prstGeom>
              <a:solidFill>
                <a:srgbClr val="02A0E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>
                  <a:ln>
                    <a:noFill/>
                  </a:ln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-332" y="1026"/>
                <a:ext cx="11852" cy="65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noFill/>
                  </a:ln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2" name="TextBox 276"/>
            <p:cNvSpPr txBox="1"/>
            <p:nvPr/>
          </p:nvSpPr>
          <p:spPr>
            <a:xfrm>
              <a:off x="2340" y="6123"/>
              <a:ext cx="29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粽享一夏</a:t>
              </a: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·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集结端午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Box 276"/>
            <p:cNvSpPr txBox="1"/>
            <p:nvPr/>
          </p:nvSpPr>
          <p:spPr>
            <a:xfrm>
              <a:off x="5899" y="6123"/>
              <a:ext cx="345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粽横南北·不分你我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276"/>
            <p:cNvSpPr txBox="1"/>
            <p:nvPr/>
          </p:nvSpPr>
          <p:spPr>
            <a:xfrm>
              <a:off x="9668" y="6123"/>
              <a:ext cx="345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中信粽头戏，南北闹端午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276"/>
            <p:cNvSpPr txBox="1"/>
            <p:nvPr/>
          </p:nvSpPr>
          <p:spPr>
            <a:xfrm>
              <a:off x="13686" y="6123"/>
              <a:ext cx="345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粽起云涌，嗨翻午时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Google Shape;4003;p26"/>
          <p:cNvSpPr txBox="1">
            <a:spLocks noGrp="1"/>
          </p:cNvSpPr>
          <p:nvPr/>
        </p:nvSpPr>
        <p:spPr>
          <a:xfrm>
            <a:off x="8795142" y="2590556"/>
            <a:ext cx="1136964" cy="58871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van"/>
              <a:buNone/>
              <a:defRPr sz="2800" b="0" i="0" u="none" strike="noStrike" cap="none">
                <a:solidFill>
                  <a:schemeClr val="dk1"/>
                </a:solidFill>
                <a:latin typeface="Bevan"/>
                <a:ea typeface="Bevan"/>
                <a:cs typeface="Bevan"/>
                <a:sym typeface="Bevan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noProof="0" dirty="0">
                <a:ln>
                  <a:noFill/>
                </a:ln>
                <a:solidFill>
                  <a:schemeClr val="tx1"/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  <a:endParaRPr lang="en-US" altLang="zh-CN" sz="1800" b="1" noProof="0" dirty="0">
              <a:ln>
                <a:noFill/>
              </a:ln>
              <a:solidFill>
                <a:schemeClr val="tx1"/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0470" y="313557"/>
            <a:ext cx="2793089" cy="998332"/>
            <a:chOff x="80125" y="25902"/>
            <a:chExt cx="2793089" cy="998332"/>
          </a:xfrm>
        </p:grpSpPr>
        <p:sp>
          <p:nvSpPr>
            <p:cNvPr id="5" name="文本框 4"/>
            <p:cNvSpPr txBox="1"/>
            <p:nvPr/>
          </p:nvSpPr>
          <p:spPr>
            <a:xfrm>
              <a:off x="1064734" y="279327"/>
              <a:ext cx="1808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主题推荐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7" name="图片 6" descr="摄图网_401339364_端午节粽子表情包（非企业商用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850" y="3462655"/>
            <a:ext cx="508635" cy="508635"/>
          </a:xfrm>
          <a:prstGeom prst="rect">
            <a:avLst/>
          </a:prstGeom>
        </p:spPr>
      </p:pic>
      <p:pic>
        <p:nvPicPr>
          <p:cNvPr id="8" name="图片 7" descr="摄图网_401339437_粽子表情包（非企业商用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25" y="3442335"/>
            <a:ext cx="542925" cy="542925"/>
          </a:xfrm>
          <a:prstGeom prst="rect">
            <a:avLst/>
          </a:prstGeom>
        </p:spPr>
      </p:pic>
      <p:pic>
        <p:nvPicPr>
          <p:cNvPr id="9" name="图片 8" descr="我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10" y="4628515"/>
            <a:ext cx="2595245" cy="2149475"/>
          </a:xfrm>
          <a:prstGeom prst="rect">
            <a:avLst/>
          </a:prstGeom>
        </p:spPr>
      </p:pic>
      <p:pic>
        <p:nvPicPr>
          <p:cNvPr id="10" name="图片 9" descr="资源 8"/>
          <p:cNvPicPr>
            <a:picLocks noChangeAspect="1"/>
          </p:cNvPicPr>
          <p:nvPr/>
        </p:nvPicPr>
        <p:blipFill>
          <a:blip r:embed="rId6"/>
          <a:srcRect l="7390" t="647"/>
          <a:stretch>
            <a:fillRect/>
          </a:stretch>
        </p:blipFill>
        <p:spPr>
          <a:xfrm>
            <a:off x="7800340" y="337820"/>
            <a:ext cx="4412615" cy="1963420"/>
          </a:xfrm>
          <a:prstGeom prst="rect">
            <a:avLst/>
          </a:prstGeom>
        </p:spPr>
      </p:pic>
      <p:pic>
        <p:nvPicPr>
          <p:cNvPr id="20" name="图片 19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7175" y="3559810"/>
            <a:ext cx="583565" cy="521970"/>
          </a:xfrm>
          <a:prstGeom prst="rect">
            <a:avLst/>
          </a:prstGeom>
        </p:spPr>
      </p:pic>
      <p:pic>
        <p:nvPicPr>
          <p:cNvPr id="21" name="图片 20" descr="2"/>
          <p:cNvPicPr>
            <a:picLocks noChangeAspect="1"/>
          </p:cNvPicPr>
          <p:nvPr/>
        </p:nvPicPr>
        <p:blipFill>
          <a:blip r:embed="rId8">
            <a:lum bright="-6000" contrast="12000"/>
          </a:blip>
          <a:stretch>
            <a:fillRect/>
          </a:stretch>
        </p:blipFill>
        <p:spPr>
          <a:xfrm>
            <a:off x="2263775" y="3340735"/>
            <a:ext cx="525780" cy="743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" y="0"/>
            <a:ext cx="12211050" cy="685038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58255" y="293872"/>
            <a:ext cx="2817162" cy="998332"/>
            <a:chOff x="80125" y="25902"/>
            <a:chExt cx="2817162" cy="998332"/>
          </a:xfrm>
        </p:grpSpPr>
        <p:sp>
          <p:nvSpPr>
            <p:cNvPr id="3" name="文本框 2"/>
            <p:cNvSpPr txBox="1"/>
            <p:nvPr/>
          </p:nvSpPr>
          <p:spPr>
            <a:xfrm>
              <a:off x="1064734" y="279327"/>
              <a:ext cx="18325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亮点预告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5570537" y="1922462"/>
            <a:ext cx="5061585" cy="1287145"/>
            <a:chOff x="874712" y="3325188"/>
            <a:chExt cx="5061585" cy="1287145"/>
          </a:xfrm>
        </p:grpSpPr>
        <p:sp>
          <p:nvSpPr>
            <p:cNvPr id="11" name="矩形 10"/>
            <p:cNvSpPr/>
            <p:nvPr/>
          </p:nvSpPr>
          <p:spPr>
            <a:xfrm>
              <a:off x="874712" y="3802073"/>
              <a:ext cx="5061585" cy="8102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围绕端午节千百年来的热议话题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南北粽子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作为活动引导端口增添整体趣味指数，让员工们根据小程序测试题按部门分出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南</a:t>
              </a:r>
              <a:r>
                <a:rPr lang="en-US" altLang="zh-CN" sz="1200" dirty="0">
                  <a:cs typeface="+mn-ea"/>
                  <a:sym typeface="+mn-lt"/>
                </a:rPr>
                <a:t>XX</a:t>
              </a:r>
              <a:r>
                <a:rPr lang="zh-CN" altLang="en-US" sz="1200" dirty="0">
                  <a:cs typeface="+mn-ea"/>
                  <a:sym typeface="+mn-lt"/>
                </a:rPr>
                <a:t>部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及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北</a:t>
              </a:r>
              <a:r>
                <a:rPr lang="en-US" altLang="zh-CN" sz="1200" dirty="0">
                  <a:cs typeface="+mn-ea"/>
                  <a:sym typeface="+mn-lt"/>
                </a:rPr>
                <a:t>XX</a:t>
              </a:r>
              <a:r>
                <a:rPr lang="zh-CN" altLang="en-US" sz="1200" dirty="0">
                  <a:cs typeface="+mn-ea"/>
                  <a:sym typeface="+mn-lt"/>
                </a:rPr>
                <a:t>部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进行</a:t>
              </a:r>
              <a:r>
                <a:rPr lang="en-US" altLang="zh-CN" sz="1200" dirty="0">
                  <a:cs typeface="+mn-ea"/>
                  <a:sym typeface="+mn-lt"/>
                </a:rPr>
                <a:t>PK</a:t>
              </a:r>
              <a:r>
                <a:rPr lang="zh-CN" altLang="en-US" sz="1200" dirty="0">
                  <a:cs typeface="+mn-ea"/>
                  <a:sym typeface="+mn-lt"/>
                </a:rPr>
                <a:t>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74713" y="3325188"/>
              <a:ext cx="2241974" cy="4023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70220" y="4741545"/>
            <a:ext cx="4224020" cy="1242695"/>
            <a:chOff x="874712" y="3325188"/>
            <a:chExt cx="4421984" cy="1242421"/>
          </a:xfrm>
        </p:grpSpPr>
        <p:sp>
          <p:nvSpPr>
            <p:cNvPr id="14" name="矩形 13"/>
            <p:cNvSpPr/>
            <p:nvPr/>
          </p:nvSpPr>
          <p:spPr>
            <a:xfrm>
              <a:off x="874712" y="3812760"/>
              <a:ext cx="4421984" cy="7548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设置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粽心一致</a:t>
              </a:r>
              <a:r>
                <a:rPr lang="en-US" altLang="zh-CN" sz="1200" dirty="0">
                  <a:cs typeface="+mn-ea"/>
                  <a:sym typeface="+mn-lt"/>
                </a:rPr>
                <a:t>·</a:t>
              </a:r>
              <a:r>
                <a:rPr lang="zh-CN" altLang="en-US" sz="1200" dirty="0">
                  <a:cs typeface="+mn-ea"/>
                  <a:sym typeface="+mn-lt"/>
                </a:rPr>
                <a:t>王者争霸</a:t>
              </a:r>
              <a:r>
                <a:rPr lang="en-US" altLang="zh-CN" sz="1200" dirty="0">
                  <a:cs typeface="+mn-ea"/>
                  <a:sym typeface="+mn-lt"/>
                </a:rPr>
                <a:t>·”</a:t>
              </a:r>
              <a:r>
                <a:rPr lang="zh-CN" altLang="en-US" sz="1200" dirty="0">
                  <a:cs typeface="+mn-ea"/>
                  <a:sym typeface="+mn-lt"/>
                </a:rPr>
                <a:t>的线下打卡嘉年华组队闯关游戏，让嘉宾们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棕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情拼搏，礼享端午。</a:t>
              </a:r>
              <a:endParaRPr lang="zh-CN" altLang="en-US" sz="1200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74713" y="3325188"/>
              <a:ext cx="2241974" cy="4022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cs typeface="+mn-ea"/>
                  <a:sym typeface="+mn-lt"/>
                </a:rPr>
                <a:t>【线下闯关】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570537" y="3326735"/>
            <a:ext cx="4223385" cy="1021080"/>
            <a:chOff x="874712" y="3325188"/>
            <a:chExt cx="4223385" cy="1021080"/>
          </a:xfrm>
        </p:grpSpPr>
        <p:sp>
          <p:nvSpPr>
            <p:cNvPr id="17" name="矩形 16"/>
            <p:cNvSpPr/>
            <p:nvPr/>
          </p:nvSpPr>
          <p:spPr>
            <a:xfrm>
              <a:off x="874712" y="3812868"/>
              <a:ext cx="4223385" cy="5334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围绕端午节传统文化开启一系列以办公室为单位的团体</a:t>
              </a:r>
              <a:r>
                <a:rPr lang="en-US" altLang="zh-CN" sz="1200" dirty="0">
                  <a:cs typeface="+mn-ea"/>
                  <a:sym typeface="+mn-lt"/>
                </a:rPr>
                <a:t>/</a:t>
              </a:r>
              <a:r>
                <a:rPr lang="zh-CN" altLang="en-US" sz="1200" dirty="0">
                  <a:cs typeface="+mn-ea"/>
                  <a:sym typeface="+mn-lt"/>
                </a:rPr>
                <a:t>个人线上</a:t>
              </a:r>
              <a:r>
                <a:rPr lang="en-US" altLang="zh-CN" sz="1200" dirty="0">
                  <a:cs typeface="+mn-ea"/>
                  <a:sym typeface="+mn-lt"/>
                </a:rPr>
                <a:t>PK</a:t>
              </a:r>
              <a:r>
                <a:rPr lang="zh-CN" altLang="en-US" sz="1200" dirty="0">
                  <a:cs typeface="+mn-ea"/>
                  <a:sym typeface="+mn-lt"/>
                </a:rPr>
                <a:t>赛。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74713" y="3325188"/>
              <a:ext cx="2241974" cy="4024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cs typeface="+mn-ea"/>
                  <a:sym typeface="+mn-lt"/>
                </a:rPr>
                <a:t>【线上烧脑】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570220" y="1891030"/>
            <a:ext cx="1562100" cy="4024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cs typeface="+mn-ea"/>
                <a:sym typeface="+mn-lt"/>
              </a:rPr>
              <a:t>【南北之争】</a:t>
            </a:r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21" name="图片 20" descr="C:\Users\Administrator\Desktop\素材\问我.png问我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15170" y="3291205"/>
            <a:ext cx="2342515" cy="3323590"/>
          </a:xfrm>
          <a:prstGeom prst="rect">
            <a:avLst/>
          </a:prstGeom>
        </p:spPr>
      </p:pic>
      <p:sp>
        <p:nvSpPr>
          <p:cNvPr id="23" name="对角圆角矩形 22"/>
          <p:cNvSpPr/>
          <p:nvPr/>
        </p:nvSpPr>
        <p:spPr>
          <a:xfrm>
            <a:off x="586105" y="1986915"/>
            <a:ext cx="4600575" cy="3115310"/>
          </a:xfrm>
          <a:prstGeom prst="round2DiagRect">
            <a:avLst/>
          </a:prstGeom>
          <a:blipFill rotWithShape="1">
            <a:blip r:embed="rId4"/>
            <a:stretch>
              <a:fillRect/>
            </a:stretch>
          </a:blip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3" name="9e5e9f80-f70a-4367-865a-f6aeb24cb493"/>
          <p:cNvGrpSpPr>
            <a:grpSpLocks noChangeAspect="1"/>
          </p:cNvGrpSpPr>
          <p:nvPr/>
        </p:nvGrpSpPr>
        <p:grpSpPr>
          <a:xfrm>
            <a:off x="1618722" y="1691255"/>
            <a:ext cx="8917980" cy="4196215"/>
            <a:chOff x="1618722" y="1340768"/>
            <a:chExt cx="8917980" cy="4196215"/>
          </a:xfrm>
        </p:grpSpPr>
        <p:grpSp>
          <p:nvGrpSpPr>
            <p:cNvPr id="4" name="Group 53"/>
            <p:cNvGrpSpPr/>
            <p:nvPr/>
          </p:nvGrpSpPr>
          <p:grpSpPr>
            <a:xfrm>
              <a:off x="1715450" y="1718498"/>
              <a:ext cx="8737857" cy="3386874"/>
              <a:chOff x="-2130469" y="1991215"/>
              <a:chExt cx="8275491" cy="3386874"/>
            </a:xfrm>
          </p:grpSpPr>
          <p:cxnSp>
            <p:nvCxnSpPr>
              <p:cNvPr id="40" name="Straight Connector 94"/>
              <p:cNvCxnSpPr>
                <a:endCxn id="43" idx="0"/>
              </p:cNvCxnSpPr>
              <p:nvPr/>
            </p:nvCxnSpPr>
            <p:spPr>
              <a:xfrm>
                <a:off x="3320122" y="1991215"/>
                <a:ext cx="1978192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95"/>
              <p:cNvCxnSpPr>
                <a:stCxn id="44" idx="0"/>
              </p:cNvCxnSpPr>
              <p:nvPr/>
            </p:nvCxnSpPr>
            <p:spPr>
              <a:xfrm flipV="1">
                <a:off x="-1283761" y="3684651"/>
                <a:ext cx="6579744" cy="1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96"/>
              <p:cNvCxnSpPr>
                <a:stCxn id="44" idx="2"/>
              </p:cNvCxnSpPr>
              <p:nvPr/>
            </p:nvCxnSpPr>
            <p:spPr>
              <a:xfrm flipV="1">
                <a:off x="-1267052" y="5377923"/>
                <a:ext cx="3813493" cy="2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Arc 97"/>
              <p:cNvSpPr/>
              <p:nvPr/>
            </p:nvSpPr>
            <p:spPr>
              <a:xfrm>
                <a:off x="4451606" y="1991215"/>
                <a:ext cx="1693416" cy="1693416"/>
              </a:xfrm>
              <a:prstGeom prst="arc">
                <a:avLst>
                  <a:gd name="adj1" fmla="val 16200000"/>
                  <a:gd name="adj2" fmla="val 5467845"/>
                </a:avLst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Arc 98"/>
              <p:cNvSpPr/>
              <p:nvPr/>
            </p:nvSpPr>
            <p:spPr>
              <a:xfrm flipH="1">
                <a:off x="-2130469" y="3684652"/>
                <a:ext cx="1693417" cy="1693437"/>
              </a:xfrm>
              <a:prstGeom prst="arc">
                <a:avLst>
                  <a:gd name="adj1" fmla="val 16200000"/>
                  <a:gd name="adj2" fmla="val 5467845"/>
                </a:avLst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" name="Isosceles Triangle 64"/>
            <p:cNvSpPr/>
            <p:nvPr/>
          </p:nvSpPr>
          <p:spPr>
            <a:xfrm rot="5400000">
              <a:off x="8808761" y="1622102"/>
              <a:ext cx="226831" cy="195545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osceles Triangle 65"/>
            <p:cNvSpPr/>
            <p:nvPr/>
          </p:nvSpPr>
          <p:spPr>
            <a:xfrm rot="16200000" flipH="1">
              <a:off x="6044619" y="3308472"/>
              <a:ext cx="226831" cy="195547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Isosceles Triangle 66"/>
            <p:cNvSpPr/>
            <p:nvPr/>
          </p:nvSpPr>
          <p:spPr>
            <a:xfrm rot="5400000">
              <a:off x="6044619" y="4999704"/>
              <a:ext cx="226831" cy="195545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sosceles Triangle 67"/>
            <p:cNvSpPr/>
            <p:nvPr/>
          </p:nvSpPr>
          <p:spPr>
            <a:xfrm rot="10800000">
              <a:off x="10309871" y="2590831"/>
              <a:ext cx="226831" cy="195547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Isosceles Triangle 68"/>
            <p:cNvSpPr/>
            <p:nvPr/>
          </p:nvSpPr>
          <p:spPr>
            <a:xfrm rot="10800000">
              <a:off x="1618722" y="4406453"/>
              <a:ext cx="226831" cy="195547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Rectangle: Rounded Corners 54"/>
            <p:cNvSpPr/>
            <p:nvPr/>
          </p:nvSpPr>
          <p:spPr>
            <a:xfrm>
              <a:off x="4688982" y="1340768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rgbClr val="FC924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Rectangle: Rounded Corners 100"/>
            <p:cNvSpPr/>
            <p:nvPr/>
          </p:nvSpPr>
          <p:spPr>
            <a:xfrm>
              <a:off x="2522008" y="2980324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rgbClr val="FC924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Rectangle: Rounded Corners 103"/>
            <p:cNvSpPr/>
            <p:nvPr/>
          </p:nvSpPr>
          <p:spPr>
            <a:xfrm>
              <a:off x="2522008" y="4730132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rgbClr val="FC924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ectangle: Rounded Corners 101"/>
            <p:cNvSpPr/>
            <p:nvPr/>
          </p:nvSpPr>
          <p:spPr>
            <a:xfrm>
              <a:off x="6519751" y="2980324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rgbClr val="078F8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Rectangle: Rounded Corners 106"/>
            <p:cNvSpPr/>
            <p:nvPr/>
          </p:nvSpPr>
          <p:spPr>
            <a:xfrm>
              <a:off x="6519751" y="4730132"/>
              <a:ext cx="3349141" cy="806851"/>
            </a:xfrm>
            <a:prstGeom prst="roundRect">
              <a:avLst>
                <a:gd name="adj" fmla="val 50000"/>
              </a:avLst>
            </a:prstGeom>
            <a:solidFill>
              <a:srgbClr val="078F8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4910340" y="1897323"/>
            <a:ext cx="2905153" cy="3668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cs typeface="+mn-ea"/>
                <a:sym typeface="+mn-lt"/>
              </a:rPr>
              <a:t>√</a:t>
            </a:r>
            <a:r>
              <a:rPr lang="zh-CN" altLang="en-US" sz="1600" dirty="0">
                <a:cs typeface="+mn-ea"/>
                <a:sym typeface="+mn-lt"/>
              </a:rPr>
              <a:t>加深企业文化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69050" y="486277"/>
            <a:ext cx="2793089" cy="998332"/>
            <a:chOff x="80125" y="25902"/>
            <a:chExt cx="2793089" cy="998332"/>
          </a:xfrm>
        </p:grpSpPr>
        <p:sp>
          <p:nvSpPr>
            <p:cNvPr id="27" name="文本框 26"/>
            <p:cNvSpPr txBox="1"/>
            <p:nvPr/>
          </p:nvSpPr>
          <p:spPr>
            <a:xfrm>
              <a:off x="1064734" y="279327"/>
              <a:ext cx="1808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企业收益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6723900" y="3541338"/>
            <a:ext cx="2905153" cy="3668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√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提升团体默契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91675" y="3544513"/>
            <a:ext cx="2905153" cy="3668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cs typeface="+mn-ea"/>
                <a:sym typeface="+mn-lt"/>
              </a:rPr>
              <a:t>√</a:t>
            </a:r>
            <a:r>
              <a:rPr lang="zh-CN" altLang="en-US" sz="1600" dirty="0">
                <a:cs typeface="+mn-ea"/>
                <a:sym typeface="+mn-lt"/>
              </a:rPr>
              <a:t>发展创新思维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44355" y="5272348"/>
            <a:ext cx="2905153" cy="3668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cs typeface="+mn-ea"/>
                <a:sym typeface="+mn-lt"/>
              </a:rPr>
              <a:t>√</a:t>
            </a:r>
            <a:r>
              <a:rPr lang="zh-CN" altLang="en-US" sz="1600" dirty="0">
                <a:cs typeface="+mn-ea"/>
                <a:sym typeface="+mn-lt"/>
              </a:rPr>
              <a:t>缓解压力疲劳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79475" y="5284413"/>
            <a:ext cx="2905153" cy="3668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√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增添生活乐趣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4" name="图片 13" descr="C:\Users\Administrator\Desktop\素材\资源 10.png资源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87230" y="2183765"/>
            <a:ext cx="2289810" cy="4486275"/>
          </a:xfrm>
          <a:prstGeom prst="rect">
            <a:avLst/>
          </a:prstGeom>
        </p:spPr>
      </p:pic>
      <p:pic>
        <p:nvPicPr>
          <p:cNvPr id="16" name="图片 15" descr="C:\Users\Administrator\Desktop\素材\为.png为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1905" y="4465320"/>
            <a:ext cx="2520950" cy="2088515"/>
          </a:xfrm>
          <a:prstGeom prst="rect">
            <a:avLst/>
          </a:prstGeom>
        </p:spPr>
      </p:pic>
      <p:pic>
        <p:nvPicPr>
          <p:cNvPr id="17" name="图片 16" descr="人人人"/>
          <p:cNvPicPr>
            <a:picLocks noChangeAspect="1"/>
          </p:cNvPicPr>
          <p:nvPr/>
        </p:nvPicPr>
        <p:blipFill>
          <a:blip r:embed="rId5"/>
          <a:srcRect l="45153" t="3796" r="1597" b="68389"/>
          <a:stretch>
            <a:fillRect/>
          </a:stretch>
        </p:blipFill>
        <p:spPr>
          <a:xfrm>
            <a:off x="87630" y="4853305"/>
            <a:ext cx="2434590" cy="1907540"/>
          </a:xfrm>
          <a:prstGeom prst="rect">
            <a:avLst/>
          </a:prstGeom>
        </p:spPr>
      </p:pic>
      <p:pic>
        <p:nvPicPr>
          <p:cNvPr id="18" name="图片 17" descr="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1235" y="2283460"/>
            <a:ext cx="292735" cy="295910"/>
          </a:xfrm>
          <a:prstGeom prst="rect">
            <a:avLst/>
          </a:prstGeom>
        </p:spPr>
      </p:pic>
      <p:pic>
        <p:nvPicPr>
          <p:cNvPr id="19" name="图片 18" descr="啊"/>
          <p:cNvPicPr>
            <a:picLocks noChangeAspect="1"/>
          </p:cNvPicPr>
          <p:nvPr/>
        </p:nvPicPr>
        <p:blipFill>
          <a:blip r:embed="rId7"/>
          <a:srcRect l="83901" t="27389" r="630" b="59194"/>
          <a:stretch>
            <a:fillRect/>
          </a:stretch>
        </p:blipFill>
        <p:spPr>
          <a:xfrm>
            <a:off x="1049655" y="2216785"/>
            <a:ext cx="795655" cy="92011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698875" y="986155"/>
            <a:ext cx="50444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cs typeface="+mn-ea"/>
                <a:sym typeface="+mn-lt"/>
              </a:rPr>
              <a:t>——</a:t>
            </a:r>
            <a:r>
              <a:rPr lang="zh-CN" altLang="en-US" sz="1600">
                <a:cs typeface="+mn-ea"/>
                <a:sym typeface="+mn-lt"/>
              </a:rPr>
              <a:t>目标一致、相互配合、收获成果</a:t>
            </a:r>
            <a:endParaRPr lang="zh-CN" altLang="en-US" sz="16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2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我仍然副本.png我仍然副本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516" y="10104"/>
            <a:ext cx="12211050" cy="684789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31950" y="2581771"/>
            <a:ext cx="6183526" cy="236170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4085325" y="3106551"/>
            <a:ext cx="4676775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4400" dirty="0">
                <a:latin typeface="+mn-lt"/>
                <a:ea typeface="+mn-ea"/>
                <a:cs typeface="+mn-ea"/>
                <a:sym typeface="+mn-lt"/>
              </a:rPr>
              <a:t>流程细化</a:t>
            </a:r>
            <a:endParaRPr lang="zh-CN" altLang="en-US" sz="44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19773" y="1896978"/>
            <a:ext cx="919033" cy="919033"/>
            <a:chOff x="4962525" y="1595566"/>
            <a:chExt cx="919033" cy="919033"/>
          </a:xfrm>
        </p:grpSpPr>
        <p:grpSp>
          <p:nvGrpSpPr>
            <p:cNvPr id="4" name="组合 3"/>
            <p:cNvGrpSpPr/>
            <p:nvPr/>
          </p:nvGrpSpPr>
          <p:grpSpPr>
            <a:xfrm>
              <a:off x="4962525" y="1595566"/>
              <a:ext cx="919033" cy="919033"/>
              <a:chOff x="7029450" y="1286007"/>
              <a:chExt cx="1257300" cy="1257300"/>
            </a:xfrm>
          </p:grpSpPr>
          <p:sp>
            <p:nvSpPr>
              <p:cNvPr id="8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" name="TextBox 13"/>
            <p:cNvSpPr txBox="1">
              <a:spLocks noChangeArrowheads="1"/>
            </p:cNvSpPr>
            <p:nvPr/>
          </p:nvSpPr>
          <p:spPr bwMode="auto">
            <a:xfrm>
              <a:off x="5074258" y="2012862"/>
              <a:ext cx="493752" cy="430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779842" y="3883583"/>
            <a:ext cx="5287741" cy="530017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 company is an association or collection of individuals, whether natural persons, legal persons, or a mixture of both. 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5" name="图片 14" descr="C:\Users\Administrator\Desktop\7.png7"/>
          <p:cNvPicPr>
            <a:picLocks noChangeAspect="1"/>
          </p:cNvPicPr>
          <p:nvPr/>
        </p:nvPicPr>
        <p:blipFill>
          <a:blip r:embed="rId3"/>
          <a:srcRect l="32157" t="523"/>
          <a:stretch>
            <a:fillRect/>
          </a:stretch>
        </p:blipFill>
        <p:spPr>
          <a:xfrm>
            <a:off x="9171940" y="2816225"/>
            <a:ext cx="2955290" cy="3742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sp>
        <p:nvSpPr>
          <p:cNvPr id="2" name="圆角矩形 2"/>
          <p:cNvSpPr/>
          <p:nvPr/>
        </p:nvSpPr>
        <p:spPr>
          <a:xfrm>
            <a:off x="2658110" y="1311275"/>
            <a:ext cx="7503795" cy="218694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834640" y="1350645"/>
            <a:ext cx="6906260" cy="17792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1400" b="1" u="sng" dirty="0">
                <a:solidFill>
                  <a:schemeClr val="tx1"/>
                </a:solidFill>
                <a:cs typeface="+mn-ea"/>
                <a:sym typeface="+mn-lt"/>
              </a:rPr>
              <a:t>可划分为线上和线下</a:t>
            </a:r>
            <a:r>
              <a:rPr lang="zh-CN" altLang="en-US" sz="1400" b="1" u="sng" dirty="0">
                <a:cs typeface="+mn-ea"/>
                <a:sym typeface="+mn-lt"/>
              </a:rPr>
              <a:t>两大模块并分别设有不同的礼品奖励：</a:t>
            </a:r>
            <a:endParaRPr lang="zh-CN" altLang="en-US" sz="1400" b="1" u="sng" dirty="0">
              <a:cs typeface="+mn-ea"/>
              <a:sym typeface="+mn-lt"/>
            </a:endParaRPr>
          </a:p>
          <a:p>
            <a:pPr algn="just">
              <a:lnSpc>
                <a:spcPct val="140000"/>
              </a:lnSpc>
            </a:pP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一：线上</a:t>
            </a:r>
            <a:r>
              <a:rPr lang="en-US" altLang="zh-CN" sz="1400" dirty="0">
                <a:solidFill>
                  <a:schemeClr val="tx1"/>
                </a:solidFill>
                <a:cs typeface="+mn-ea"/>
                <a:sym typeface="+mn-lt"/>
              </a:rPr>
              <a:t>“</a:t>
            </a: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南北办公室</a:t>
            </a:r>
            <a:r>
              <a:rPr lang="en-US" altLang="zh-CN" sz="1400" dirty="0">
                <a:solidFill>
                  <a:schemeClr val="tx1"/>
                </a:solidFill>
                <a:cs typeface="+mn-ea"/>
                <a:sym typeface="+mn-lt"/>
              </a:rPr>
              <a:t>”</a:t>
            </a: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娱乐竞赛含</a:t>
            </a:r>
            <a:r>
              <a:rPr lang="zh-CN" altLang="en-US" sz="1400" dirty="0">
                <a:cs typeface="+mn-ea"/>
                <a:sym typeface="+mn-lt"/>
              </a:rPr>
              <a:t>【嗨翻办公室】、</a:t>
            </a: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【南北小测试】、【龙舟划划划】、【楚汉争霸赛】、【指尖诗词会】、【头脑粽动员】、【画</a:t>
            </a:r>
            <a:r>
              <a:rPr lang="zh-CN" altLang="en-US" sz="1400" dirty="0">
                <a:cs typeface="+mn-ea"/>
                <a:sym typeface="+mn-lt"/>
              </a:rPr>
              <a:t>粽</a:t>
            </a: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高手】、【团队剧本杀】</a:t>
            </a:r>
            <a:endParaRPr lang="zh-CN" altLang="en-US"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just">
              <a:lnSpc>
                <a:spcPct val="140000"/>
              </a:lnSpc>
            </a:pPr>
            <a:endParaRPr lang="zh-CN" altLang="en-US" sz="14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just">
              <a:lnSpc>
                <a:spcPct val="140000"/>
              </a:lnSpc>
            </a:pP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二：是线下闯关东西南北</a:t>
            </a:r>
            <a:r>
              <a:rPr lang="en-US" altLang="zh-CN" sz="1400" dirty="0">
                <a:solidFill>
                  <a:schemeClr val="tx1"/>
                </a:solidFill>
                <a:cs typeface="+mn-ea"/>
                <a:sym typeface="+mn-lt"/>
              </a:rPr>
              <a:t>“</a:t>
            </a: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粽王争霸</a:t>
            </a:r>
            <a:r>
              <a:rPr lang="en-US" altLang="zh-CN" sz="1400" dirty="0">
                <a:solidFill>
                  <a:schemeClr val="tx1"/>
                </a:solidFill>
                <a:cs typeface="+mn-ea"/>
                <a:sym typeface="+mn-lt"/>
              </a:rPr>
              <a:t>”</a:t>
            </a:r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组队闯关含【王者投壶】、【快手五毒】、【粽中诸葛】、【旱地龙舟】、【粽棋对决】、【粽横筷意】、【钓粽欢乐颂】</a:t>
            </a:r>
            <a:endParaRPr lang="en-US" altLang="zh-CN" sz="1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矩形 93"/>
          <p:cNvSpPr/>
          <p:nvPr/>
        </p:nvSpPr>
        <p:spPr>
          <a:xfrm>
            <a:off x="2581819" y="1214412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FC92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矩形 93"/>
          <p:cNvSpPr/>
          <p:nvPr/>
        </p:nvSpPr>
        <p:spPr>
          <a:xfrm rot="10800000">
            <a:off x="9840874" y="3175511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078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2921118" y="3824552"/>
            <a:ext cx="1957317" cy="176474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63500" cap="flat">
            <a:noFill/>
            <a:prstDash val="solid"/>
            <a:miter lim="800000"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53956" y="4522621"/>
            <a:ext cx="1292048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分组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795715" y="3824552"/>
            <a:ext cx="1957317" cy="176474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78F81"/>
          </a:solidFill>
          <a:ln w="63500" cap="flat">
            <a:noFill/>
            <a:prstDash val="solid"/>
            <a:miter lim="800000"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5047156" y="3824552"/>
            <a:ext cx="1957317" cy="176474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63500" cap="flat">
            <a:noFill/>
            <a:prstDash val="solid"/>
            <a:miter lim="800000"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7173193" y="3824552"/>
            <a:ext cx="1957317" cy="176474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9C7ACF"/>
          </a:solidFill>
          <a:ln w="63500" cap="flat">
            <a:noFill/>
            <a:prstDash val="solid"/>
            <a:miter lim="800000"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11555" y="4518660"/>
            <a:ext cx="157035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签到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测试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79790" y="4518811"/>
            <a:ext cx="1292048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闯关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505828" y="4518811"/>
            <a:ext cx="1292048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兑礼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90945" y="313557"/>
            <a:ext cx="2793089" cy="998332"/>
            <a:chOff x="80125" y="25902"/>
            <a:chExt cx="2793089" cy="998332"/>
          </a:xfrm>
        </p:grpSpPr>
        <p:sp>
          <p:nvSpPr>
            <p:cNvPr id="31" name="文本框 30"/>
            <p:cNvSpPr txBox="1"/>
            <p:nvPr/>
          </p:nvSpPr>
          <p:spPr>
            <a:xfrm>
              <a:off x="1064734" y="279327"/>
              <a:ext cx="1808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大纲部署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3" name="图片 22" descr="6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3075" y="1079500"/>
            <a:ext cx="2063750" cy="2613025"/>
          </a:xfrm>
          <a:prstGeom prst="rect">
            <a:avLst/>
          </a:prstGeom>
        </p:spPr>
      </p:pic>
      <p:pic>
        <p:nvPicPr>
          <p:cNvPr id="26" name="图片 25" descr="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315" y="3824605"/>
            <a:ext cx="2413000" cy="30232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491480" y="5953760"/>
            <a:ext cx="4015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cs typeface="+mn-ea"/>
                <a:sym typeface="+mn-lt"/>
              </a:rPr>
              <a:t>——</a:t>
            </a:r>
            <a:r>
              <a:rPr lang="zh-CN" altLang="en-US">
                <a:cs typeface="+mn-ea"/>
                <a:sym typeface="+mn-lt"/>
              </a:rPr>
              <a:t>线上</a:t>
            </a:r>
            <a:r>
              <a:rPr lang="en-US" altLang="zh-CN">
                <a:cs typeface="+mn-ea"/>
                <a:sym typeface="+mn-lt"/>
              </a:rPr>
              <a:t>/</a:t>
            </a:r>
            <a:r>
              <a:rPr lang="zh-CN" altLang="en-US">
                <a:cs typeface="+mn-ea"/>
                <a:sym typeface="+mn-lt"/>
              </a:rPr>
              <a:t>下活动大纲参考</a:t>
            </a:r>
            <a:r>
              <a:rPr lang="en-US" altLang="zh-CN">
                <a:cs typeface="+mn-ea"/>
                <a:sym typeface="+mn-lt"/>
              </a:rPr>
              <a:t>↑↑↑</a:t>
            </a:r>
            <a:endParaRPr lang="en-US" altLang="zh-CN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 bldLvl="0" animBg="1"/>
      <p:bldP spid="5" grpId="0" bldLvl="0" animBg="1"/>
      <p:bldP spid="6" grpId="0" bldLvl="0" animBg="1"/>
      <p:bldP spid="7" grpId="0"/>
      <p:bldP spid="8" grpId="0" bldLvl="0" animBg="1"/>
      <p:bldP spid="9" grpId="0" bldLvl="0" animBg="1"/>
      <p:bldP spid="10" grpId="0" bldLvl="0" animBg="1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104"/>
            <a:ext cx="12210019" cy="684789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31950" y="2581771"/>
            <a:ext cx="6183526" cy="236170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4085325" y="3106551"/>
            <a:ext cx="4676775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4400" dirty="0">
                <a:latin typeface="+mn-lt"/>
                <a:ea typeface="+mn-ea"/>
                <a:cs typeface="+mn-ea"/>
                <a:sym typeface="+mn-lt"/>
              </a:rPr>
              <a:t>线上推荐</a:t>
            </a:r>
            <a:endParaRPr lang="zh-CN" altLang="en-US" sz="44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19773" y="1896978"/>
            <a:ext cx="919033" cy="919033"/>
            <a:chOff x="4962525" y="1595566"/>
            <a:chExt cx="919033" cy="919033"/>
          </a:xfrm>
        </p:grpSpPr>
        <p:grpSp>
          <p:nvGrpSpPr>
            <p:cNvPr id="4" name="组合 3"/>
            <p:cNvGrpSpPr/>
            <p:nvPr/>
          </p:nvGrpSpPr>
          <p:grpSpPr>
            <a:xfrm>
              <a:off x="4962525" y="1595566"/>
              <a:ext cx="919033" cy="919033"/>
              <a:chOff x="7029450" y="1286007"/>
              <a:chExt cx="1257300" cy="1257300"/>
            </a:xfrm>
          </p:grpSpPr>
          <p:sp>
            <p:nvSpPr>
              <p:cNvPr id="8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" name="TextBox 13"/>
            <p:cNvSpPr txBox="1">
              <a:spLocks noChangeArrowheads="1"/>
            </p:cNvSpPr>
            <p:nvPr/>
          </p:nvSpPr>
          <p:spPr bwMode="auto">
            <a:xfrm>
              <a:off x="5074258" y="2012862"/>
              <a:ext cx="493752" cy="430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779842" y="3883583"/>
            <a:ext cx="5287741" cy="530017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 company is an association or collection of individuals, whether natural persons, legal persons, or a mixture of both. 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317" y="0"/>
            <a:ext cx="12211050" cy="685038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90945" y="380232"/>
            <a:ext cx="4012289" cy="998332"/>
            <a:chOff x="80125" y="25902"/>
            <a:chExt cx="4012289" cy="998332"/>
          </a:xfrm>
        </p:grpSpPr>
        <p:sp>
          <p:nvSpPr>
            <p:cNvPr id="5" name="文本框 4"/>
            <p:cNvSpPr txBox="1"/>
            <p:nvPr/>
          </p:nvSpPr>
          <p:spPr>
            <a:xfrm>
              <a:off x="1064734" y="279327"/>
              <a:ext cx="30276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线上嗨翻办公室</a:t>
              </a:r>
              <a:endParaRPr lang="en-US" altLang="zh-CN" sz="3200" dirty="0">
                <a:cs typeface="+mn-ea"/>
                <a:sym typeface="+mn-lt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5306695" y="1367155"/>
            <a:ext cx="6373495" cy="3133725"/>
            <a:chOff x="824" y="2971"/>
            <a:chExt cx="12514" cy="6153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24" y="2996"/>
              <a:ext cx="2956" cy="605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" name="图片 10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037" y="2971"/>
              <a:ext cx="2925" cy="6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0424" y="2996"/>
              <a:ext cx="2914" cy="612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6" name="图片 10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234" y="2971"/>
              <a:ext cx="2918" cy="610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07" name="图片 106"/>
          <p:cNvPicPr/>
          <p:nvPr/>
        </p:nvPicPr>
        <p:blipFill>
          <a:blip r:embed="rId7"/>
          <a:stretch>
            <a:fillRect/>
          </a:stretch>
        </p:blipFill>
        <p:spPr>
          <a:xfrm>
            <a:off x="495300" y="2279650"/>
            <a:ext cx="4329430" cy="2886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5472430" y="4841875"/>
            <a:ext cx="6208395" cy="112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>
                <a:cs typeface="+mn-ea"/>
                <a:sym typeface="+mn-lt"/>
              </a:rPr>
              <a:t>推荐使用办公室科技团建小程序《嗨翻办公室》作为线上游戏里的主线部分，含报名组队、队长选拔、任务发布、排名评分，让员工们体验一个沉浸式的放粽小端午。</a:t>
            </a:r>
            <a:endParaRPr lang="zh-CN" altLang="en-US" sz="1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sp>
        <p:nvSpPr>
          <p:cNvPr id="50" name="TextBox 35"/>
          <p:cNvSpPr txBox="1"/>
          <p:nvPr/>
        </p:nvSpPr>
        <p:spPr>
          <a:xfrm>
            <a:off x="6123305" y="1795145"/>
            <a:ext cx="52565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以办公室部门为单位，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PS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：（设计部、企划部、采购部、后勤部、宣传部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..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等等），让嗨翻办公室投票选出的队长参与南北测试题，部门根据队长的答题属性分为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PS“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南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设计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VS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北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企划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开启组队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个人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PK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赛。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 descr="C:\Users\Administrator\Desktop\1688528bebb0bc573c050b1eb444eac3.png1688528bebb0bc573c050b1eb444eac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170305" y="1494155"/>
            <a:ext cx="4426585" cy="427482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290945" y="380232"/>
            <a:ext cx="4418689" cy="998332"/>
            <a:chOff x="80125" y="25902"/>
            <a:chExt cx="4418689" cy="998332"/>
          </a:xfrm>
        </p:grpSpPr>
        <p:sp>
          <p:nvSpPr>
            <p:cNvPr id="31" name="文本框 30"/>
            <p:cNvSpPr txBox="1"/>
            <p:nvPr/>
          </p:nvSpPr>
          <p:spPr>
            <a:xfrm>
              <a:off x="1064734" y="279327"/>
              <a:ext cx="34340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dirty="0">
                  <a:cs typeface="+mn-ea"/>
                  <a:sym typeface="+mn-lt"/>
                </a:rPr>
                <a:t>南北战队线上测试</a:t>
              </a:r>
              <a:endParaRPr lang="en-US" altLang="zh-CN" sz="3200" dirty="0">
                <a:cs typeface="+mn-ea"/>
                <a:sym typeface="+mn-lt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100" name="图片 99" descr="C:\Users\Administrator\Desktop\素材\千库网_端午节插画甜咸大比拼粽子趣味人物扁平化端午_插画编号47414.jpg千库网_端午节插画甜咸大比拼粽子趣味人物扁平化端午_插画编号47414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616065" y="3478530"/>
            <a:ext cx="4763770" cy="27762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3200" b="1" dirty="0">
                  <a:cs typeface="+mn-ea"/>
                  <a:sym typeface="+mn-lt"/>
                </a:rPr>
                <a:t>线上南北办公室对决一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3" name="图片 2" descr="01ea7e56960a3032f87574bec56d60.jpg@1280w_1l_2o_100s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3520440"/>
            <a:ext cx="5236845" cy="2946400"/>
          </a:xfrm>
          <a:prstGeom prst="rect">
            <a:avLst/>
          </a:prstGeom>
        </p:spPr>
      </p:pic>
      <p:pic>
        <p:nvPicPr>
          <p:cNvPr id="6" name="图片 5" descr="016a4e56960b7632f87574be5f7e4a.jpg@1280w_1l_2o_100s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0" y="1626870"/>
            <a:ext cx="5294630" cy="30486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820025" y="1027430"/>
            <a:ext cx="2951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cs typeface="+mn-ea"/>
                <a:sym typeface="+mn-lt"/>
              </a:rPr>
              <a:t>“</a:t>
            </a:r>
            <a:r>
              <a:rPr lang="zh-CN" altLang="en-US">
                <a:cs typeface="+mn-ea"/>
                <a:sym typeface="+mn-lt"/>
              </a:rPr>
              <a:t>楚汉争霸赛</a:t>
            </a:r>
            <a:r>
              <a:rPr lang="en-US" altLang="zh-CN" sz="4000">
                <a:cs typeface="+mn-ea"/>
                <a:sym typeface="+mn-lt"/>
              </a:rPr>
              <a:t>”</a:t>
            </a:r>
            <a:endParaRPr lang="en-US" altLang="zh-CN" sz="40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60770" y="2004695"/>
            <a:ext cx="487045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>
                <a:cs typeface="+mn-ea"/>
                <a:sym typeface="+mn-lt"/>
              </a:rPr>
              <a:t>以端午节文化习俗贯穿活动主线，将南北办公室部门为单位，开启</a:t>
            </a:r>
            <a:r>
              <a:rPr lang="en-US" altLang="zh-CN" sz="1600">
                <a:cs typeface="+mn-ea"/>
                <a:sym typeface="+mn-lt"/>
              </a:rPr>
              <a:t>1V1</a:t>
            </a:r>
            <a:r>
              <a:rPr lang="zh-CN" altLang="en-US" sz="1600">
                <a:cs typeface="+mn-ea"/>
                <a:sym typeface="+mn-lt"/>
              </a:rPr>
              <a:t>组队线上摇一摇拔河赛，加油，你是最</a:t>
            </a:r>
            <a:r>
              <a:rPr lang="en-US" altLang="zh-CN" sz="1600">
                <a:cs typeface="+mn-ea"/>
                <a:sym typeface="+mn-lt"/>
              </a:rPr>
              <a:t>“</a:t>
            </a:r>
            <a:r>
              <a:rPr lang="zh-CN" altLang="en-US" sz="1600">
                <a:cs typeface="+mn-ea"/>
                <a:sym typeface="+mn-lt"/>
              </a:rPr>
              <a:t>胖</a:t>
            </a:r>
            <a:r>
              <a:rPr lang="en-US" altLang="zh-CN" sz="1600">
                <a:cs typeface="+mn-ea"/>
                <a:sym typeface="+mn-lt"/>
              </a:rPr>
              <a:t>”</a:t>
            </a:r>
            <a:r>
              <a:rPr lang="zh-CN" altLang="en-US" sz="1600">
                <a:cs typeface="+mn-ea"/>
                <a:sym typeface="+mn-lt"/>
              </a:rPr>
              <a:t>的！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24480" y="5412740"/>
            <a:ext cx="1457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cs typeface="+mn-ea"/>
                <a:sym typeface="+mn-lt"/>
              </a:rPr>
              <a:t>《组队赛》</a:t>
            </a:r>
            <a:endParaRPr lang="zh-CN" altLang="en-US" b="1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3200" b="1" dirty="0">
                  <a:cs typeface="+mn-ea"/>
                  <a:sym typeface="+mn-lt"/>
                </a:rPr>
                <a:t>线上南北办公室对决二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052830" y="5445760"/>
            <a:ext cx="2951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cs typeface="+mn-ea"/>
                <a:sym typeface="+mn-lt"/>
              </a:rPr>
              <a:t>“</a:t>
            </a:r>
            <a:r>
              <a:rPr lang="zh-CN" altLang="en-US" sz="2000">
                <a:cs typeface="+mn-ea"/>
                <a:sym typeface="+mn-lt"/>
              </a:rPr>
              <a:t>龙舟划划乐</a:t>
            </a:r>
            <a:r>
              <a:rPr lang="en-US" altLang="zh-CN" sz="4000">
                <a:cs typeface="+mn-ea"/>
                <a:sym typeface="+mn-lt"/>
              </a:rPr>
              <a:t>”</a:t>
            </a:r>
            <a:endParaRPr lang="en-US" altLang="zh-CN" sz="40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95445" y="5544185"/>
            <a:ext cx="6768465" cy="632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>
                <a:cs typeface="+mn-ea"/>
                <a:sym typeface="+mn-lt"/>
              </a:rPr>
              <a:t>以端午节文化习俗贯穿活动主线，将南北办公室部门为单位，开启</a:t>
            </a:r>
            <a:r>
              <a:rPr lang="en-US" altLang="zh-CN" sz="1600">
                <a:cs typeface="+mn-ea"/>
                <a:sym typeface="+mn-lt"/>
              </a:rPr>
              <a:t>1V1</a:t>
            </a:r>
            <a:r>
              <a:rPr lang="zh-CN" altLang="en-US" sz="1600">
                <a:cs typeface="+mn-ea"/>
                <a:sym typeface="+mn-lt"/>
              </a:rPr>
              <a:t>组队线上摇一摇划龙舟比赛，划船不用桨，完胜全靠浪，后浪们，</a:t>
            </a:r>
            <a:r>
              <a:rPr lang="en-US" altLang="zh-CN" sz="1600">
                <a:cs typeface="+mn-ea"/>
                <a:sym typeface="+mn-lt"/>
              </a:rPr>
              <a:t>YYDS</a:t>
            </a:r>
            <a:r>
              <a:rPr lang="zh-CN" altLang="en-US" sz="1600">
                <a:cs typeface="+mn-ea"/>
                <a:sym typeface="+mn-lt"/>
              </a:rPr>
              <a:t>！</a:t>
            </a:r>
            <a:endParaRPr lang="zh-CN" altLang="en-US" sz="160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280" y="1217930"/>
            <a:ext cx="9810750" cy="4010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19860" y="5445760"/>
            <a:ext cx="1457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cs typeface="+mn-ea"/>
                <a:sym typeface="+mn-lt"/>
              </a:rPr>
              <a:t>《组队赛》</a:t>
            </a:r>
            <a:endParaRPr lang="zh-CN" altLang="en-US" b="1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3200" b="1" dirty="0">
                  <a:cs typeface="+mn-ea"/>
                  <a:sym typeface="+mn-lt"/>
                </a:rPr>
                <a:t>线上南北办公室对决三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8164830" y="1802765"/>
            <a:ext cx="2951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cs typeface="+mn-ea"/>
                <a:sym typeface="+mn-lt"/>
              </a:rPr>
              <a:t>“</a:t>
            </a:r>
            <a:r>
              <a:rPr lang="zh-CN" altLang="en-US" dirty="0">
                <a:cs typeface="+mn-ea"/>
                <a:sym typeface="+mn-lt"/>
              </a:rPr>
              <a:t>头脑粽动员</a:t>
            </a:r>
            <a:r>
              <a:rPr lang="en-US" altLang="zh-CN" sz="4000">
                <a:cs typeface="+mn-ea"/>
                <a:sym typeface="+mn-lt"/>
              </a:rPr>
              <a:t>”</a:t>
            </a:r>
            <a:endParaRPr lang="en-US" altLang="zh-CN" sz="40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86320" y="2915285"/>
            <a:ext cx="372999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>
                <a:cs typeface="+mn-ea"/>
                <a:sym typeface="+mn-lt"/>
              </a:rPr>
              <a:t>以端午节文化习俗贯穿活动主线，将南北个人为单位，开启端午头脑</a:t>
            </a:r>
            <a:r>
              <a:rPr lang="zh-CN" altLang="en-US" sz="1600" dirty="0">
                <a:cs typeface="+mn-ea"/>
                <a:sym typeface="+mn-lt"/>
              </a:rPr>
              <a:t>粽动员端午节文化习俗知识竞赛。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8235" y="2546985"/>
            <a:ext cx="1026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cs typeface="+mn-ea"/>
                <a:sym typeface="+mn-lt"/>
              </a:rPr>
              <a:t>个人赛</a:t>
            </a:r>
            <a:endParaRPr lang="zh-CN" altLang="en-US" b="1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49910" y="1707515"/>
            <a:ext cx="6301740" cy="4038600"/>
            <a:chOff x="1002" y="2824"/>
            <a:chExt cx="9714" cy="62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2" y="2839"/>
              <a:ext cx="3109" cy="621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4" y="2839"/>
              <a:ext cx="3097" cy="6211"/>
            </a:xfrm>
            <a:prstGeom prst="rect">
              <a:avLst/>
            </a:prstGeom>
          </p:spPr>
        </p:pic>
        <p:pic>
          <p:nvPicPr>
            <p:cNvPr id="6" name="图片 5" descr="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54" y="2824"/>
              <a:ext cx="3062" cy="620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3200" b="1" dirty="0">
                  <a:cs typeface="+mn-ea"/>
                  <a:sym typeface="+mn-lt"/>
                </a:rPr>
                <a:t>线上南北办公室对决四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6" name="图片 5" descr="C:\Users\Administrator\Desktop\101.png10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38275" y="1275080"/>
            <a:ext cx="9338310" cy="3815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84860" y="5454650"/>
            <a:ext cx="2951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cs typeface="+mn-ea"/>
                <a:sym typeface="+mn-lt"/>
              </a:rPr>
              <a:t>“</a:t>
            </a:r>
            <a:r>
              <a:rPr lang="zh-CN" altLang="en-US" sz="2000">
                <a:cs typeface="+mn-ea"/>
                <a:sym typeface="+mn-lt"/>
              </a:rPr>
              <a:t>指尖诗词对弈</a:t>
            </a:r>
            <a:r>
              <a:rPr lang="en-US" altLang="zh-CN" sz="4000">
                <a:cs typeface="+mn-ea"/>
                <a:sym typeface="+mn-lt"/>
              </a:rPr>
              <a:t>”</a:t>
            </a:r>
            <a:endParaRPr lang="en-US" altLang="zh-CN" sz="40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57575" y="5454650"/>
            <a:ext cx="6826250" cy="632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>
                <a:cs typeface="+mn-ea"/>
                <a:sym typeface="+mn-lt"/>
              </a:rPr>
              <a:t>以端午节文化习俗贯穿活动主线，将南北办公室部门为单位，开启</a:t>
            </a:r>
            <a:r>
              <a:rPr lang="en-US" altLang="zh-CN" sz="1600">
                <a:cs typeface="+mn-ea"/>
                <a:sym typeface="+mn-lt"/>
              </a:rPr>
              <a:t>1V1</a:t>
            </a:r>
            <a:r>
              <a:rPr lang="zh-CN" altLang="en-US" sz="1600">
                <a:cs typeface="+mn-ea"/>
                <a:sym typeface="+mn-lt"/>
              </a:rPr>
              <a:t>队线上诗词对弈，最终以团队总积分排名！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37920" y="5454650"/>
            <a:ext cx="1457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cs typeface="+mn-ea"/>
                <a:sym typeface="+mn-lt"/>
              </a:rPr>
              <a:t>《组队赛》</a:t>
            </a:r>
            <a:endParaRPr lang="zh-CN" altLang="en-US" b="1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3200" b="1" dirty="0">
                  <a:cs typeface="+mn-ea"/>
                  <a:sym typeface="+mn-lt"/>
                </a:rPr>
                <a:t>线上南北办公室对决五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8164830" y="1802765"/>
            <a:ext cx="2951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cs typeface="+mn-ea"/>
                <a:sym typeface="+mn-lt"/>
              </a:rPr>
              <a:t>“</a:t>
            </a:r>
            <a:r>
              <a:rPr lang="zh-CN" altLang="en-US" sz="2800">
                <a:cs typeface="+mn-ea"/>
                <a:sym typeface="+mn-lt"/>
              </a:rPr>
              <a:t>画粽高手</a:t>
            </a:r>
            <a:r>
              <a:rPr lang="en-US" altLang="zh-CN" sz="4000">
                <a:cs typeface="+mn-ea"/>
                <a:sym typeface="+mn-lt"/>
              </a:rPr>
              <a:t>”</a:t>
            </a:r>
            <a:endParaRPr lang="en-US" altLang="zh-CN" sz="40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86320" y="2915285"/>
            <a:ext cx="4036060" cy="105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cs typeface="+mn-ea"/>
                <a:sym typeface="+mn-lt"/>
              </a:rPr>
              <a:t>以端午节文化习俗贯穿活动主线，将南北办公室为单位，开启部门</a:t>
            </a:r>
            <a:r>
              <a:rPr lang="en-US" altLang="zh-CN" sz="1600">
                <a:cs typeface="+mn-ea"/>
                <a:sym typeface="+mn-lt"/>
              </a:rPr>
              <a:t>1V1</a:t>
            </a:r>
            <a:r>
              <a:rPr lang="zh-CN" altLang="en-US" sz="1600" dirty="0">
                <a:cs typeface="+mn-ea"/>
                <a:sym typeface="+mn-lt"/>
              </a:rPr>
              <a:t>端午词汇绘画竞猜比赛。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8235" y="2546985"/>
            <a:ext cx="1026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cs typeface="+mn-ea"/>
                <a:sym typeface="+mn-lt"/>
              </a:rPr>
              <a:t>组队赛</a:t>
            </a:r>
            <a:endParaRPr lang="zh-CN" altLang="en-US" b="1">
              <a:solidFill>
                <a:srgbClr val="C00000"/>
              </a:solidFill>
              <a:cs typeface="+mn-ea"/>
              <a:sym typeface="+mn-lt"/>
            </a:endParaRPr>
          </a:p>
        </p:txBody>
      </p:sp>
      <p:pic>
        <p:nvPicPr>
          <p:cNvPr id="108" name="图片 107"/>
          <p:cNvPicPr/>
          <p:nvPr/>
        </p:nvPicPr>
        <p:blipFill>
          <a:blip r:embed="rId3"/>
          <a:stretch>
            <a:fillRect/>
          </a:stretch>
        </p:blipFill>
        <p:spPr>
          <a:xfrm>
            <a:off x="434975" y="1802765"/>
            <a:ext cx="6342380" cy="37630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sz="3200" b="1" dirty="0">
                  <a:cs typeface="+mn-ea"/>
                  <a:sym typeface="+mn-lt"/>
                </a:rPr>
                <a:t>线上南北办公室对决六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784860" y="5454650"/>
            <a:ext cx="2951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cs typeface="+mn-ea"/>
                <a:sym typeface="+mn-lt"/>
              </a:rPr>
              <a:t>“</a:t>
            </a:r>
            <a:r>
              <a:rPr lang="zh-CN" altLang="en-US" sz="2000">
                <a:cs typeface="+mn-ea"/>
                <a:sym typeface="+mn-lt"/>
              </a:rPr>
              <a:t>团队剧本杀</a:t>
            </a:r>
            <a:r>
              <a:rPr lang="en-US" altLang="zh-CN" sz="4000">
                <a:cs typeface="+mn-ea"/>
                <a:sym typeface="+mn-lt"/>
              </a:rPr>
              <a:t>”</a:t>
            </a:r>
            <a:endParaRPr lang="en-US" altLang="zh-CN" sz="400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57575" y="5454650"/>
            <a:ext cx="799528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将南北办公室部门为单位选定</a:t>
            </a:r>
            <a:r>
              <a:rPr lang="en-US" altLang="zh-CN" sz="1400">
                <a:cs typeface="+mn-ea"/>
                <a:sym typeface="+mn-lt"/>
              </a:rPr>
              <a:t>X</a:t>
            </a:r>
            <a:r>
              <a:rPr lang="zh-CN" altLang="en-US" sz="1400">
                <a:cs typeface="+mn-ea"/>
                <a:sym typeface="+mn-lt"/>
              </a:rPr>
              <a:t>个数量的剧本，每一个剧本将由南北</a:t>
            </a:r>
            <a:r>
              <a:rPr lang="en-US" altLang="zh-CN" sz="1400">
                <a:cs typeface="+mn-ea"/>
                <a:sym typeface="+mn-lt"/>
              </a:rPr>
              <a:t>2</a:t>
            </a:r>
            <a:r>
              <a:rPr lang="zh-CN" altLang="en-US" sz="1400">
                <a:cs typeface="+mn-ea"/>
                <a:sym typeface="+mn-lt"/>
              </a:rPr>
              <a:t>组不同队伍同时进行挑战，用时最少解谜最多的队伍获胜。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37920" y="5454650"/>
            <a:ext cx="1457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  <a:cs typeface="+mn-ea"/>
                <a:sym typeface="+mn-lt"/>
              </a:rPr>
              <a:t>《组队赛》</a:t>
            </a:r>
            <a:endParaRPr lang="zh-CN" altLang="en-US" b="1">
              <a:solidFill>
                <a:srgbClr val="C00000"/>
              </a:solidFill>
              <a:cs typeface="+mn-ea"/>
              <a:sym typeface="+mn-lt"/>
            </a:endParaRPr>
          </a:p>
        </p:txBody>
      </p:sp>
      <p:pic>
        <p:nvPicPr>
          <p:cNvPr id="110" name="图片 109"/>
          <p:cNvPicPr/>
          <p:nvPr/>
        </p:nvPicPr>
        <p:blipFill>
          <a:blip r:embed="rId3"/>
          <a:stretch>
            <a:fillRect/>
          </a:stretch>
        </p:blipFill>
        <p:spPr>
          <a:xfrm>
            <a:off x="6447155" y="1453515"/>
            <a:ext cx="4934585" cy="35331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/>
          <p:cNvPicPr/>
          <p:nvPr/>
        </p:nvPicPr>
        <p:blipFill>
          <a:blip r:embed="rId4"/>
          <a:stretch>
            <a:fillRect/>
          </a:stretch>
        </p:blipFill>
        <p:spPr>
          <a:xfrm>
            <a:off x="675640" y="1453515"/>
            <a:ext cx="5455285" cy="3532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104"/>
            <a:ext cx="12210019" cy="684789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31950" y="2581771"/>
            <a:ext cx="6183526" cy="236170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4085325" y="3106551"/>
            <a:ext cx="4676775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-122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4400" dirty="0">
                <a:latin typeface="+mn-lt"/>
                <a:ea typeface="+mn-ea"/>
                <a:cs typeface="+mn-ea"/>
                <a:sym typeface="+mn-lt"/>
              </a:rPr>
              <a:t>线下内容</a:t>
            </a:r>
            <a:endParaRPr lang="en-US" altLang="zh-CN" sz="44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19773" y="1896978"/>
            <a:ext cx="919033" cy="919033"/>
            <a:chOff x="4962525" y="1595566"/>
            <a:chExt cx="919033" cy="919033"/>
          </a:xfrm>
        </p:grpSpPr>
        <p:grpSp>
          <p:nvGrpSpPr>
            <p:cNvPr id="4" name="组合 3"/>
            <p:cNvGrpSpPr/>
            <p:nvPr/>
          </p:nvGrpSpPr>
          <p:grpSpPr>
            <a:xfrm>
              <a:off x="4962525" y="1595566"/>
              <a:ext cx="919033" cy="919033"/>
              <a:chOff x="7029450" y="1286007"/>
              <a:chExt cx="1257300" cy="1257300"/>
            </a:xfrm>
          </p:grpSpPr>
          <p:sp>
            <p:nvSpPr>
              <p:cNvPr id="8" name="椭圆 4"/>
              <p:cNvSpPr/>
              <p:nvPr/>
            </p:nvSpPr>
            <p:spPr>
              <a:xfrm>
                <a:off x="7029450" y="1286007"/>
                <a:ext cx="1257300" cy="1257300"/>
              </a:xfrm>
              <a:prstGeom prst="cube">
                <a:avLst/>
              </a:prstGeom>
              <a:solidFill>
                <a:srgbClr val="FC9248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椭圆 5"/>
              <p:cNvSpPr/>
              <p:nvPr/>
            </p:nvSpPr>
            <p:spPr>
              <a:xfrm>
                <a:off x="7124700" y="1676400"/>
                <a:ext cx="790707" cy="790707"/>
              </a:xfrm>
              <a:prstGeom prst="rect">
                <a:avLst/>
              </a:prstGeom>
              <a:solidFill>
                <a:srgbClr val="078F8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椭圆 6"/>
              <p:cNvSpPr/>
              <p:nvPr/>
            </p:nvSpPr>
            <p:spPr>
              <a:xfrm>
                <a:off x="7255601" y="1807301"/>
                <a:ext cx="528904" cy="5289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" name="TextBox 13"/>
            <p:cNvSpPr txBox="1">
              <a:spLocks noChangeArrowheads="1"/>
            </p:cNvSpPr>
            <p:nvPr/>
          </p:nvSpPr>
          <p:spPr bwMode="auto">
            <a:xfrm>
              <a:off x="5074258" y="2012862"/>
              <a:ext cx="493752" cy="430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779842" y="3883583"/>
            <a:ext cx="5287741" cy="530017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 company is an association or collection of individuals, whether natural persons, legal persons, or a mixture of both. 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1932410" y="1937917"/>
            <a:ext cx="9002467" cy="3637559"/>
            <a:chOff x="1932410" y="1937917"/>
            <a:chExt cx="9002467" cy="3637559"/>
          </a:xfrm>
        </p:grpSpPr>
        <p:grpSp>
          <p:nvGrpSpPr>
            <p:cNvPr id="4" name="Group 40"/>
            <p:cNvGrpSpPr/>
            <p:nvPr/>
          </p:nvGrpSpPr>
          <p:grpSpPr>
            <a:xfrm>
              <a:off x="1932410" y="2323127"/>
              <a:ext cx="9002467" cy="2947028"/>
              <a:chOff x="805621" y="1905000"/>
              <a:chExt cx="7944679" cy="2600753"/>
            </a:xfrm>
          </p:grpSpPr>
          <p:cxnSp>
            <p:nvCxnSpPr>
              <p:cNvPr id="33" name="Straight Connector 41"/>
              <p:cNvCxnSpPr/>
              <p:nvPr/>
            </p:nvCxnSpPr>
            <p:spPr>
              <a:xfrm>
                <a:off x="805621" y="4494038"/>
                <a:ext cx="7944679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43"/>
              <p:cNvCxnSpPr/>
              <p:nvPr/>
            </p:nvCxnSpPr>
            <p:spPr>
              <a:xfrm flipV="1">
                <a:off x="811479" y="1905000"/>
                <a:ext cx="0" cy="2600753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Freeform: Shape 44"/>
            <p:cNvSpPr/>
            <p:nvPr/>
          </p:nvSpPr>
          <p:spPr bwMode="auto">
            <a:xfrm>
              <a:off x="2406985" y="3220841"/>
              <a:ext cx="7986180" cy="2045329"/>
            </a:xfrm>
            <a:custGeom>
              <a:avLst/>
              <a:gdLst>
                <a:gd name="connsiteX0" fmla="*/ 0 w 7742537"/>
                <a:gd name="connsiteY0" fmla="*/ 2055245 h 2087422"/>
                <a:gd name="connsiteX1" fmla="*/ 1739900 w 7742537"/>
                <a:gd name="connsiteY1" fmla="*/ 48645 h 2087422"/>
                <a:gd name="connsiteX2" fmla="*/ 3429000 w 7742537"/>
                <a:gd name="connsiteY2" fmla="*/ 670945 h 2087422"/>
                <a:gd name="connsiteX3" fmla="*/ 5194300 w 7742537"/>
                <a:gd name="connsiteY3" fmla="*/ 1242445 h 2087422"/>
                <a:gd name="connsiteX4" fmla="*/ 6883400 w 7742537"/>
                <a:gd name="connsiteY4" fmla="*/ 1674245 h 2087422"/>
                <a:gd name="connsiteX5" fmla="*/ 7670800 w 7742537"/>
                <a:gd name="connsiteY5" fmla="*/ 2042545 h 2087422"/>
                <a:gd name="connsiteX6" fmla="*/ 7658100 w 7742537"/>
                <a:gd name="connsiteY6" fmla="*/ 2067945 h 2087422"/>
                <a:gd name="connsiteX0-1" fmla="*/ 0 w 7742537"/>
                <a:gd name="connsiteY0-2" fmla="*/ 1935380 h 1967557"/>
                <a:gd name="connsiteX1-3" fmla="*/ 1651000 w 7742537"/>
                <a:gd name="connsiteY1-4" fmla="*/ 55780 h 1967557"/>
                <a:gd name="connsiteX2-5" fmla="*/ 3429000 w 7742537"/>
                <a:gd name="connsiteY2-6" fmla="*/ 551080 h 1967557"/>
                <a:gd name="connsiteX3-7" fmla="*/ 5194300 w 7742537"/>
                <a:gd name="connsiteY3-8" fmla="*/ 1122580 h 1967557"/>
                <a:gd name="connsiteX4-9" fmla="*/ 6883400 w 7742537"/>
                <a:gd name="connsiteY4-10" fmla="*/ 1554380 h 1967557"/>
                <a:gd name="connsiteX5-11" fmla="*/ 7670800 w 7742537"/>
                <a:gd name="connsiteY5-12" fmla="*/ 1922680 h 1967557"/>
                <a:gd name="connsiteX6-13" fmla="*/ 7658100 w 7742537"/>
                <a:gd name="connsiteY6-14" fmla="*/ 1948080 h 1967557"/>
                <a:gd name="connsiteX0-15" fmla="*/ 0 w 7742537"/>
                <a:gd name="connsiteY0-16" fmla="*/ 1946613 h 1978790"/>
                <a:gd name="connsiteX1-17" fmla="*/ 1651000 w 7742537"/>
                <a:gd name="connsiteY1-18" fmla="*/ 67013 h 1978790"/>
                <a:gd name="connsiteX2-19" fmla="*/ 3492500 w 7742537"/>
                <a:gd name="connsiteY2-20" fmla="*/ 486113 h 1978790"/>
                <a:gd name="connsiteX3-21" fmla="*/ 5194300 w 7742537"/>
                <a:gd name="connsiteY3-22" fmla="*/ 1133813 h 1978790"/>
                <a:gd name="connsiteX4-23" fmla="*/ 6883400 w 7742537"/>
                <a:gd name="connsiteY4-24" fmla="*/ 1565613 h 1978790"/>
                <a:gd name="connsiteX5-25" fmla="*/ 7670800 w 7742537"/>
                <a:gd name="connsiteY5-26" fmla="*/ 1933913 h 1978790"/>
                <a:gd name="connsiteX6-27" fmla="*/ 7658100 w 7742537"/>
                <a:gd name="connsiteY6-28" fmla="*/ 1959313 h 1978790"/>
                <a:gd name="connsiteX0-29" fmla="*/ 0 w 7742537"/>
                <a:gd name="connsiteY0-30" fmla="*/ 1954212 h 1986389"/>
                <a:gd name="connsiteX1-31" fmla="*/ 1651000 w 7742537"/>
                <a:gd name="connsiteY1-32" fmla="*/ 74612 h 1986389"/>
                <a:gd name="connsiteX2-33" fmla="*/ 3492500 w 7742537"/>
                <a:gd name="connsiteY2-34" fmla="*/ 493712 h 1986389"/>
                <a:gd name="connsiteX3-35" fmla="*/ 5194300 w 7742537"/>
                <a:gd name="connsiteY3-36" fmla="*/ 1141412 h 1986389"/>
                <a:gd name="connsiteX4-37" fmla="*/ 6883400 w 7742537"/>
                <a:gd name="connsiteY4-38" fmla="*/ 1573212 h 1986389"/>
                <a:gd name="connsiteX5-39" fmla="*/ 7670800 w 7742537"/>
                <a:gd name="connsiteY5-40" fmla="*/ 1941512 h 1986389"/>
                <a:gd name="connsiteX6-41" fmla="*/ 7658100 w 7742537"/>
                <a:gd name="connsiteY6-42" fmla="*/ 1966912 h 1986389"/>
                <a:gd name="connsiteX0-43" fmla="*/ 0 w 7742537"/>
                <a:gd name="connsiteY0-44" fmla="*/ 1954212 h 1986389"/>
                <a:gd name="connsiteX1-45" fmla="*/ 1651000 w 7742537"/>
                <a:gd name="connsiteY1-46" fmla="*/ 74612 h 1986389"/>
                <a:gd name="connsiteX2-47" fmla="*/ 3492500 w 7742537"/>
                <a:gd name="connsiteY2-48" fmla="*/ 493712 h 1986389"/>
                <a:gd name="connsiteX3-49" fmla="*/ 5194300 w 7742537"/>
                <a:gd name="connsiteY3-50" fmla="*/ 1141412 h 1986389"/>
                <a:gd name="connsiteX4-51" fmla="*/ 6883400 w 7742537"/>
                <a:gd name="connsiteY4-52" fmla="*/ 1573212 h 1986389"/>
                <a:gd name="connsiteX5-53" fmla="*/ 7670800 w 7742537"/>
                <a:gd name="connsiteY5-54" fmla="*/ 1941512 h 1986389"/>
                <a:gd name="connsiteX6-55" fmla="*/ 7658100 w 7742537"/>
                <a:gd name="connsiteY6-56" fmla="*/ 1966912 h 1986389"/>
                <a:gd name="connsiteX0-57" fmla="*/ 0 w 7670800"/>
                <a:gd name="connsiteY0-58" fmla="*/ 1954212 h 1954212"/>
                <a:gd name="connsiteX1-59" fmla="*/ 1651000 w 7670800"/>
                <a:gd name="connsiteY1-60" fmla="*/ 74612 h 1954212"/>
                <a:gd name="connsiteX2-61" fmla="*/ 3492500 w 7670800"/>
                <a:gd name="connsiteY2-62" fmla="*/ 493712 h 1954212"/>
                <a:gd name="connsiteX3-63" fmla="*/ 5194300 w 7670800"/>
                <a:gd name="connsiteY3-64" fmla="*/ 1141412 h 1954212"/>
                <a:gd name="connsiteX4-65" fmla="*/ 6883400 w 7670800"/>
                <a:gd name="connsiteY4-66" fmla="*/ 1573212 h 1954212"/>
                <a:gd name="connsiteX5-67" fmla="*/ 7670800 w 7670800"/>
                <a:gd name="connsiteY5-68" fmla="*/ 1941512 h 1954212"/>
                <a:gd name="connsiteX0-69" fmla="*/ 0 w 7640320"/>
                <a:gd name="connsiteY0-70" fmla="*/ 1954212 h 1956752"/>
                <a:gd name="connsiteX1-71" fmla="*/ 1651000 w 7640320"/>
                <a:gd name="connsiteY1-72" fmla="*/ 74612 h 1956752"/>
                <a:gd name="connsiteX2-73" fmla="*/ 3492500 w 7640320"/>
                <a:gd name="connsiteY2-74" fmla="*/ 493712 h 1956752"/>
                <a:gd name="connsiteX3-75" fmla="*/ 5194300 w 7640320"/>
                <a:gd name="connsiteY3-76" fmla="*/ 1141412 h 1956752"/>
                <a:gd name="connsiteX4-77" fmla="*/ 6883400 w 7640320"/>
                <a:gd name="connsiteY4-78" fmla="*/ 1573212 h 1956752"/>
                <a:gd name="connsiteX5-79" fmla="*/ 7640320 w 7640320"/>
                <a:gd name="connsiteY5-80" fmla="*/ 1956752 h 1956752"/>
                <a:gd name="connsiteX0-81" fmla="*/ 0 w 7640320"/>
                <a:gd name="connsiteY0-82" fmla="*/ 1954212 h 1956752"/>
                <a:gd name="connsiteX1-83" fmla="*/ 1651000 w 7640320"/>
                <a:gd name="connsiteY1-84" fmla="*/ 74612 h 1956752"/>
                <a:gd name="connsiteX2-85" fmla="*/ 3492500 w 7640320"/>
                <a:gd name="connsiteY2-86" fmla="*/ 493712 h 1956752"/>
                <a:gd name="connsiteX3-87" fmla="*/ 5194300 w 7640320"/>
                <a:gd name="connsiteY3-88" fmla="*/ 1141412 h 1956752"/>
                <a:gd name="connsiteX4-89" fmla="*/ 6875780 w 7640320"/>
                <a:gd name="connsiteY4-90" fmla="*/ 1672272 h 1956752"/>
                <a:gd name="connsiteX5-91" fmla="*/ 7640320 w 7640320"/>
                <a:gd name="connsiteY5-92" fmla="*/ 1956752 h 19567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7640320" h="1956752">
                  <a:moveTo>
                    <a:pt x="0" y="1954212"/>
                  </a:moveTo>
                  <a:cubicBezTo>
                    <a:pt x="584200" y="1066270"/>
                    <a:pt x="1068917" y="318029"/>
                    <a:pt x="1651000" y="74612"/>
                  </a:cubicBezTo>
                  <a:cubicBezTo>
                    <a:pt x="2233083" y="-168805"/>
                    <a:pt x="2901950" y="239712"/>
                    <a:pt x="3492500" y="493712"/>
                  </a:cubicBezTo>
                  <a:cubicBezTo>
                    <a:pt x="4083050" y="747712"/>
                    <a:pt x="4630420" y="944985"/>
                    <a:pt x="5194300" y="1141412"/>
                  </a:cubicBezTo>
                  <a:cubicBezTo>
                    <a:pt x="5758180" y="1337839"/>
                    <a:pt x="6468110" y="1536382"/>
                    <a:pt x="6875780" y="1672272"/>
                  </a:cubicBezTo>
                  <a:cubicBezTo>
                    <a:pt x="7283450" y="1808162"/>
                    <a:pt x="7511203" y="1891135"/>
                    <a:pt x="7640320" y="1956752"/>
                  </a:cubicBezTo>
                </a:path>
              </a:pathLst>
            </a:cu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6" name="Straight Connector 45"/>
            <p:cNvCxnSpPr/>
            <p:nvPr/>
          </p:nvCxnSpPr>
          <p:spPr>
            <a:xfrm flipV="1">
              <a:off x="4209053" y="2571372"/>
              <a:ext cx="0" cy="269878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6"/>
            <p:cNvCxnSpPr/>
            <p:nvPr/>
          </p:nvCxnSpPr>
          <p:spPr>
            <a:xfrm flipV="1">
              <a:off x="6001164" y="3020059"/>
              <a:ext cx="0" cy="225009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7"/>
            <p:cNvCxnSpPr/>
            <p:nvPr/>
          </p:nvCxnSpPr>
          <p:spPr>
            <a:xfrm flipV="1">
              <a:off x="7793276" y="3723630"/>
              <a:ext cx="0" cy="154652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48"/>
            <p:cNvCxnSpPr/>
            <p:nvPr/>
          </p:nvCxnSpPr>
          <p:spPr>
            <a:xfrm flipV="1">
              <a:off x="9585387" y="4307725"/>
              <a:ext cx="0" cy="96243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49"/>
            <p:cNvCxnSpPr/>
            <p:nvPr/>
          </p:nvCxnSpPr>
          <p:spPr>
            <a:xfrm flipV="1">
              <a:off x="2416942" y="3613412"/>
              <a:ext cx="0" cy="165674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Speech Bubble: Rectangle 50"/>
            <p:cNvSpPr/>
            <p:nvPr/>
          </p:nvSpPr>
          <p:spPr bwMode="auto">
            <a:xfrm>
              <a:off x="2268675" y="3020058"/>
              <a:ext cx="1223536" cy="440454"/>
            </a:xfrm>
            <a:prstGeom prst="wedgeRectCallout">
              <a:avLst>
                <a:gd name="adj1" fmla="val -37950"/>
                <a:gd name="adj2" fmla="val 85024"/>
              </a:avLst>
            </a:prstGeom>
            <a:solidFill>
              <a:srgbClr val="FC9248"/>
            </a:solidFill>
            <a:ln w="19050">
              <a:solidFill>
                <a:schemeClr val="tx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Speech Bubble: Rectangle 51"/>
            <p:cNvSpPr/>
            <p:nvPr/>
          </p:nvSpPr>
          <p:spPr bwMode="auto">
            <a:xfrm>
              <a:off x="4084791" y="1937917"/>
              <a:ext cx="1223536" cy="440454"/>
            </a:xfrm>
            <a:prstGeom prst="wedgeRectCallout">
              <a:avLst>
                <a:gd name="adj1" fmla="val -37950"/>
                <a:gd name="adj2" fmla="val 85024"/>
              </a:avLst>
            </a:prstGeom>
            <a:solidFill>
              <a:srgbClr val="FC9248"/>
            </a:solidFill>
            <a:ln w="19050">
              <a:solidFill>
                <a:schemeClr val="tx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Speech Bubble: Rectangle 52"/>
            <p:cNvSpPr/>
            <p:nvPr/>
          </p:nvSpPr>
          <p:spPr bwMode="auto">
            <a:xfrm>
              <a:off x="5867292" y="2459768"/>
              <a:ext cx="1223536" cy="440454"/>
            </a:xfrm>
            <a:prstGeom prst="wedgeRectCallout">
              <a:avLst>
                <a:gd name="adj1" fmla="val -37950"/>
                <a:gd name="adj2" fmla="val 85024"/>
              </a:avLst>
            </a:prstGeom>
            <a:solidFill>
              <a:srgbClr val="078F81"/>
            </a:solidFill>
            <a:ln w="19050">
              <a:solidFill>
                <a:schemeClr val="tx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Speech Bubble: Rectangle 53"/>
            <p:cNvSpPr/>
            <p:nvPr/>
          </p:nvSpPr>
          <p:spPr bwMode="auto">
            <a:xfrm>
              <a:off x="7658883" y="3141522"/>
              <a:ext cx="1223536" cy="440454"/>
            </a:xfrm>
            <a:prstGeom prst="wedgeRectCallout">
              <a:avLst>
                <a:gd name="adj1" fmla="val -37950"/>
                <a:gd name="adj2" fmla="val 85024"/>
              </a:avLst>
            </a:prstGeom>
            <a:solidFill>
              <a:srgbClr val="FC9248"/>
            </a:solidFill>
            <a:ln w="19050">
              <a:solidFill>
                <a:schemeClr val="tx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Speech Bubble: Rectangle 54"/>
            <p:cNvSpPr/>
            <p:nvPr/>
          </p:nvSpPr>
          <p:spPr bwMode="auto">
            <a:xfrm>
              <a:off x="9453915" y="3724375"/>
              <a:ext cx="1223536" cy="440454"/>
            </a:xfrm>
            <a:prstGeom prst="wedgeRectCallout">
              <a:avLst>
                <a:gd name="adj1" fmla="val -37950"/>
                <a:gd name="adj2" fmla="val 85024"/>
              </a:avLst>
            </a:prstGeom>
            <a:solidFill>
              <a:srgbClr val="078F81"/>
            </a:solidFill>
            <a:ln w="19050">
              <a:solidFill>
                <a:schemeClr val="tx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6" name="Group 58"/>
            <p:cNvGrpSpPr/>
            <p:nvPr/>
          </p:nvGrpSpPr>
          <p:grpSpPr>
            <a:xfrm>
              <a:off x="2098344" y="4938281"/>
              <a:ext cx="637195" cy="637195"/>
              <a:chOff x="1040960" y="4123975"/>
              <a:chExt cx="562325" cy="562325"/>
            </a:xfrm>
          </p:grpSpPr>
          <p:sp>
            <p:nvSpPr>
              <p:cNvPr id="31" name="Oval 59"/>
              <p:cNvSpPr/>
              <p:nvPr/>
            </p:nvSpPr>
            <p:spPr bwMode="auto">
              <a:xfrm>
                <a:off x="1040960" y="4123975"/>
                <a:ext cx="562325" cy="562325"/>
              </a:xfrm>
              <a:prstGeom prst="ellipse">
                <a:avLst/>
              </a:prstGeom>
              <a:solidFill>
                <a:srgbClr val="FC9248"/>
              </a:solidFill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60"/>
              <p:cNvSpPr/>
              <p:nvPr/>
            </p:nvSpPr>
            <p:spPr bwMode="auto">
              <a:xfrm>
                <a:off x="1222262" y="4258090"/>
                <a:ext cx="199721" cy="294094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61"/>
            <p:cNvGrpSpPr/>
            <p:nvPr/>
          </p:nvGrpSpPr>
          <p:grpSpPr>
            <a:xfrm>
              <a:off x="3890456" y="2944781"/>
              <a:ext cx="637195" cy="637195"/>
              <a:chOff x="2622498" y="2364711"/>
              <a:chExt cx="562325" cy="562325"/>
            </a:xfrm>
          </p:grpSpPr>
          <p:sp>
            <p:nvSpPr>
              <p:cNvPr id="29" name="Oval 62"/>
              <p:cNvSpPr/>
              <p:nvPr/>
            </p:nvSpPr>
            <p:spPr bwMode="auto">
              <a:xfrm>
                <a:off x="2622498" y="2364711"/>
                <a:ext cx="562325" cy="562325"/>
              </a:xfrm>
              <a:prstGeom prst="ellipse">
                <a:avLst/>
              </a:prstGeom>
              <a:solidFill>
                <a:srgbClr val="FC9248"/>
              </a:solidFill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98"/>
              <p:cNvSpPr/>
              <p:nvPr/>
            </p:nvSpPr>
            <p:spPr bwMode="auto">
              <a:xfrm>
                <a:off x="2769298" y="2520865"/>
                <a:ext cx="268725" cy="250016"/>
              </a:xfrm>
              <a:custGeom>
                <a:avLst/>
                <a:gdLst/>
                <a:ahLst/>
                <a:cxnLst>
                  <a:cxn ang="0">
                    <a:pos x="13" y="39"/>
                  </a:cxn>
                  <a:cxn ang="0">
                    <a:pos x="8" y="39"/>
                  </a:cxn>
                  <a:cxn ang="0">
                    <a:pos x="0" y="33"/>
                  </a:cxn>
                  <a:cxn ang="0">
                    <a:pos x="5" y="19"/>
                  </a:cxn>
                  <a:cxn ang="0">
                    <a:pos x="15" y="22"/>
                  </a:cxn>
                  <a:cxn ang="0">
                    <a:pos x="20" y="21"/>
                  </a:cxn>
                  <a:cxn ang="0">
                    <a:pos x="20" y="24"/>
                  </a:cxn>
                  <a:cxn ang="0">
                    <a:pos x="23" y="34"/>
                  </a:cxn>
                  <a:cxn ang="0">
                    <a:pos x="13" y="39"/>
                  </a:cxn>
                  <a:cxn ang="0">
                    <a:pos x="15" y="19"/>
                  </a:cxn>
                  <a:cxn ang="0">
                    <a:pos x="5" y="9"/>
                  </a:cxn>
                  <a:cxn ang="0">
                    <a:pos x="15" y="0"/>
                  </a:cxn>
                  <a:cxn ang="0">
                    <a:pos x="25" y="9"/>
                  </a:cxn>
                  <a:cxn ang="0">
                    <a:pos x="15" y="19"/>
                  </a:cxn>
                  <a:cxn ang="0">
                    <a:pos x="53" y="68"/>
                  </a:cxn>
                  <a:cxn ang="0">
                    <a:pos x="20" y="68"/>
                  </a:cxn>
                  <a:cxn ang="0">
                    <a:pos x="10" y="58"/>
                  </a:cxn>
                  <a:cxn ang="0">
                    <a:pos x="23" y="36"/>
                  </a:cxn>
                  <a:cxn ang="0">
                    <a:pos x="37" y="41"/>
                  </a:cxn>
                  <a:cxn ang="0">
                    <a:pos x="50" y="36"/>
                  </a:cxn>
                  <a:cxn ang="0">
                    <a:pos x="64" y="58"/>
                  </a:cxn>
                  <a:cxn ang="0">
                    <a:pos x="53" y="68"/>
                  </a:cxn>
                  <a:cxn ang="0">
                    <a:pos x="37" y="39"/>
                  </a:cxn>
                  <a:cxn ang="0">
                    <a:pos x="22" y="24"/>
                  </a:cxn>
                  <a:cxn ang="0">
                    <a:pos x="37" y="9"/>
                  </a:cxn>
                  <a:cxn ang="0">
                    <a:pos x="51" y="24"/>
                  </a:cxn>
                  <a:cxn ang="0">
                    <a:pos x="37" y="39"/>
                  </a:cxn>
                  <a:cxn ang="0">
                    <a:pos x="59" y="19"/>
                  </a:cxn>
                  <a:cxn ang="0">
                    <a:pos x="49" y="9"/>
                  </a:cxn>
                  <a:cxn ang="0">
                    <a:pos x="59" y="0"/>
                  </a:cxn>
                  <a:cxn ang="0">
                    <a:pos x="68" y="9"/>
                  </a:cxn>
                  <a:cxn ang="0">
                    <a:pos x="59" y="19"/>
                  </a:cxn>
                  <a:cxn ang="0">
                    <a:pos x="66" y="39"/>
                  </a:cxn>
                  <a:cxn ang="0">
                    <a:pos x="61" y="39"/>
                  </a:cxn>
                  <a:cxn ang="0">
                    <a:pos x="51" y="34"/>
                  </a:cxn>
                  <a:cxn ang="0">
                    <a:pos x="54" y="24"/>
                  </a:cxn>
                  <a:cxn ang="0">
                    <a:pos x="54" y="21"/>
                  </a:cxn>
                  <a:cxn ang="0">
                    <a:pos x="59" y="22"/>
                  </a:cxn>
                  <a:cxn ang="0">
                    <a:pos x="69" y="19"/>
                  </a:cxn>
                  <a:cxn ang="0">
                    <a:pos x="73" y="33"/>
                  </a:cxn>
                  <a:cxn ang="0">
                    <a:pos x="66" y="39"/>
                  </a:cxn>
                </a:cxnLst>
                <a:rect l="0" t="0" r="r" b="b"/>
                <a:pathLst>
                  <a:path w="73" h="68">
                    <a:moveTo>
                      <a:pt x="13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4" y="39"/>
                      <a:pt x="0" y="37"/>
                      <a:pt x="0" y="33"/>
                    </a:cubicBezTo>
                    <a:cubicBezTo>
                      <a:pt x="0" y="29"/>
                      <a:pt x="0" y="19"/>
                      <a:pt x="5" y="19"/>
                    </a:cubicBezTo>
                    <a:cubicBezTo>
                      <a:pt x="6" y="19"/>
                      <a:pt x="10" y="22"/>
                      <a:pt x="15" y="22"/>
                    </a:cubicBezTo>
                    <a:cubicBezTo>
                      <a:pt x="17" y="22"/>
                      <a:pt x="18" y="22"/>
                      <a:pt x="20" y="21"/>
                    </a:cubicBezTo>
                    <a:cubicBezTo>
                      <a:pt x="20" y="22"/>
                      <a:pt x="20" y="23"/>
                      <a:pt x="20" y="24"/>
                    </a:cubicBezTo>
                    <a:cubicBezTo>
                      <a:pt x="20" y="27"/>
                      <a:pt x="21" y="31"/>
                      <a:pt x="23" y="34"/>
                    </a:cubicBezTo>
                    <a:cubicBezTo>
                      <a:pt x="19" y="34"/>
                      <a:pt x="15" y="36"/>
                      <a:pt x="13" y="39"/>
                    </a:cubicBezTo>
                    <a:close/>
                    <a:moveTo>
                      <a:pt x="15" y="19"/>
                    </a:moveTo>
                    <a:cubicBezTo>
                      <a:pt x="10" y="19"/>
                      <a:pt x="5" y="15"/>
                      <a:pt x="5" y="9"/>
                    </a:cubicBezTo>
                    <a:cubicBezTo>
                      <a:pt x="5" y="4"/>
                      <a:pt x="10" y="0"/>
                      <a:pt x="15" y="0"/>
                    </a:cubicBezTo>
                    <a:cubicBezTo>
                      <a:pt x="20" y="0"/>
                      <a:pt x="25" y="4"/>
                      <a:pt x="25" y="9"/>
                    </a:cubicBezTo>
                    <a:cubicBezTo>
                      <a:pt x="25" y="15"/>
                      <a:pt x="20" y="19"/>
                      <a:pt x="15" y="19"/>
                    </a:cubicBezTo>
                    <a:close/>
                    <a:moveTo>
                      <a:pt x="53" y="68"/>
                    </a:moveTo>
                    <a:cubicBezTo>
                      <a:pt x="20" y="68"/>
                      <a:pt x="20" y="68"/>
                      <a:pt x="20" y="68"/>
                    </a:cubicBezTo>
                    <a:cubicBezTo>
                      <a:pt x="14" y="68"/>
                      <a:pt x="10" y="64"/>
                      <a:pt x="10" y="58"/>
                    </a:cubicBezTo>
                    <a:cubicBezTo>
                      <a:pt x="10" y="49"/>
                      <a:pt x="12" y="36"/>
                      <a:pt x="23" y="36"/>
                    </a:cubicBezTo>
                    <a:cubicBezTo>
                      <a:pt x="25" y="36"/>
                      <a:pt x="29" y="41"/>
                      <a:pt x="37" y="41"/>
                    </a:cubicBezTo>
                    <a:cubicBezTo>
                      <a:pt x="44" y="41"/>
                      <a:pt x="49" y="36"/>
                      <a:pt x="50" y="36"/>
                    </a:cubicBezTo>
                    <a:cubicBezTo>
                      <a:pt x="62" y="36"/>
                      <a:pt x="64" y="49"/>
                      <a:pt x="64" y="58"/>
                    </a:cubicBezTo>
                    <a:cubicBezTo>
                      <a:pt x="64" y="64"/>
                      <a:pt x="60" y="68"/>
                      <a:pt x="53" y="68"/>
                    </a:cubicBezTo>
                    <a:close/>
                    <a:moveTo>
                      <a:pt x="37" y="39"/>
                    </a:moveTo>
                    <a:cubicBezTo>
                      <a:pt x="29" y="39"/>
                      <a:pt x="22" y="32"/>
                      <a:pt x="22" y="24"/>
                    </a:cubicBezTo>
                    <a:cubicBezTo>
                      <a:pt x="22" y="16"/>
                      <a:pt x="29" y="9"/>
                      <a:pt x="37" y="9"/>
                    </a:cubicBezTo>
                    <a:cubicBezTo>
                      <a:pt x="45" y="9"/>
                      <a:pt x="51" y="16"/>
                      <a:pt x="51" y="24"/>
                    </a:cubicBezTo>
                    <a:cubicBezTo>
                      <a:pt x="51" y="32"/>
                      <a:pt x="45" y="39"/>
                      <a:pt x="37" y="39"/>
                    </a:cubicBezTo>
                    <a:close/>
                    <a:moveTo>
                      <a:pt x="59" y="19"/>
                    </a:moveTo>
                    <a:cubicBezTo>
                      <a:pt x="53" y="19"/>
                      <a:pt x="49" y="15"/>
                      <a:pt x="49" y="9"/>
                    </a:cubicBezTo>
                    <a:cubicBezTo>
                      <a:pt x="49" y="4"/>
                      <a:pt x="53" y="0"/>
                      <a:pt x="59" y="0"/>
                    </a:cubicBezTo>
                    <a:cubicBezTo>
                      <a:pt x="64" y="0"/>
                      <a:pt x="68" y="4"/>
                      <a:pt x="68" y="9"/>
                    </a:cubicBezTo>
                    <a:cubicBezTo>
                      <a:pt x="68" y="15"/>
                      <a:pt x="64" y="19"/>
                      <a:pt x="59" y="19"/>
                    </a:cubicBezTo>
                    <a:close/>
                    <a:moveTo>
                      <a:pt x="66" y="39"/>
                    </a:moveTo>
                    <a:cubicBezTo>
                      <a:pt x="61" y="39"/>
                      <a:pt x="61" y="39"/>
                      <a:pt x="61" y="39"/>
                    </a:cubicBezTo>
                    <a:cubicBezTo>
                      <a:pt x="58" y="36"/>
                      <a:pt x="55" y="34"/>
                      <a:pt x="51" y="34"/>
                    </a:cubicBezTo>
                    <a:cubicBezTo>
                      <a:pt x="53" y="31"/>
                      <a:pt x="54" y="27"/>
                      <a:pt x="54" y="24"/>
                    </a:cubicBezTo>
                    <a:cubicBezTo>
                      <a:pt x="54" y="23"/>
                      <a:pt x="54" y="22"/>
                      <a:pt x="54" y="21"/>
                    </a:cubicBezTo>
                    <a:cubicBezTo>
                      <a:pt x="55" y="22"/>
                      <a:pt x="57" y="22"/>
                      <a:pt x="59" y="22"/>
                    </a:cubicBezTo>
                    <a:cubicBezTo>
                      <a:pt x="64" y="22"/>
                      <a:pt x="68" y="19"/>
                      <a:pt x="69" y="19"/>
                    </a:cubicBezTo>
                    <a:cubicBezTo>
                      <a:pt x="73" y="19"/>
                      <a:pt x="73" y="29"/>
                      <a:pt x="73" y="33"/>
                    </a:cubicBezTo>
                    <a:cubicBezTo>
                      <a:pt x="73" y="37"/>
                      <a:pt x="70" y="39"/>
                      <a:pt x="66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Group 99"/>
            <p:cNvGrpSpPr/>
            <p:nvPr/>
          </p:nvGrpSpPr>
          <p:grpSpPr>
            <a:xfrm>
              <a:off x="5642742" y="3418234"/>
              <a:ext cx="637195" cy="637195"/>
              <a:chOff x="4168891" y="2782533"/>
              <a:chExt cx="562325" cy="562325"/>
            </a:xfrm>
          </p:grpSpPr>
          <p:sp>
            <p:nvSpPr>
              <p:cNvPr id="27" name="Oval 100"/>
              <p:cNvSpPr/>
              <p:nvPr/>
            </p:nvSpPr>
            <p:spPr bwMode="auto">
              <a:xfrm>
                <a:off x="4168891" y="2782533"/>
                <a:ext cx="562325" cy="562325"/>
              </a:xfrm>
              <a:prstGeom prst="ellipse">
                <a:avLst/>
              </a:prstGeom>
              <a:solidFill>
                <a:srgbClr val="078F81"/>
              </a:solidFill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Freeform: Shape 101"/>
              <p:cNvSpPr/>
              <p:nvPr/>
            </p:nvSpPr>
            <p:spPr bwMode="auto">
              <a:xfrm>
                <a:off x="4331030" y="2946396"/>
                <a:ext cx="238047" cy="234598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102"/>
            <p:cNvGrpSpPr/>
            <p:nvPr/>
          </p:nvGrpSpPr>
          <p:grpSpPr>
            <a:xfrm>
              <a:off x="7474681" y="4076935"/>
              <a:ext cx="637195" cy="637195"/>
              <a:chOff x="5785577" y="3363837"/>
              <a:chExt cx="562325" cy="562325"/>
            </a:xfrm>
          </p:grpSpPr>
          <p:sp>
            <p:nvSpPr>
              <p:cNvPr id="25" name="Oval 103"/>
              <p:cNvSpPr/>
              <p:nvPr/>
            </p:nvSpPr>
            <p:spPr bwMode="auto">
              <a:xfrm>
                <a:off x="5785577" y="3363837"/>
                <a:ext cx="562325" cy="562325"/>
              </a:xfrm>
              <a:prstGeom prst="ellipse">
                <a:avLst/>
              </a:prstGeom>
              <a:solidFill>
                <a:srgbClr val="FC9248"/>
              </a:solidFill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104"/>
              <p:cNvSpPr/>
              <p:nvPr/>
            </p:nvSpPr>
            <p:spPr bwMode="auto">
              <a:xfrm>
                <a:off x="5936530" y="3514790"/>
                <a:ext cx="260418" cy="260418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105"/>
            <p:cNvGrpSpPr/>
            <p:nvPr/>
          </p:nvGrpSpPr>
          <p:grpSpPr>
            <a:xfrm>
              <a:off x="9266791" y="4593510"/>
              <a:ext cx="637195" cy="637195"/>
              <a:chOff x="7367116" y="3819715"/>
              <a:chExt cx="562325" cy="562325"/>
            </a:xfrm>
          </p:grpSpPr>
          <p:sp>
            <p:nvSpPr>
              <p:cNvPr id="23" name="Oval 106"/>
              <p:cNvSpPr/>
              <p:nvPr/>
            </p:nvSpPr>
            <p:spPr bwMode="auto">
              <a:xfrm>
                <a:off x="7367116" y="3819715"/>
                <a:ext cx="562325" cy="562325"/>
              </a:xfrm>
              <a:prstGeom prst="ellipse">
                <a:avLst/>
              </a:prstGeom>
              <a:solidFill>
                <a:srgbClr val="078F81"/>
              </a:solidFill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Freeform: Shape 107"/>
              <p:cNvSpPr/>
              <p:nvPr/>
            </p:nvSpPr>
            <p:spPr bwMode="auto">
              <a:xfrm>
                <a:off x="7520365" y="3972094"/>
                <a:ext cx="255827" cy="257567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8" y="61"/>
                  </a:cxn>
                  <a:cxn ang="0">
                    <a:pos x="57" y="63"/>
                  </a:cxn>
                  <a:cxn ang="0">
                    <a:pos x="56" y="63"/>
                  </a:cxn>
                  <a:cxn ang="0">
                    <a:pos x="55" y="63"/>
                  </a:cxn>
                  <a:cxn ang="0">
                    <a:pos x="38" y="56"/>
                  </a:cxn>
                  <a:cxn ang="0">
                    <a:pos x="28" y="67"/>
                  </a:cxn>
                  <a:cxn ang="0">
                    <a:pos x="26" y="68"/>
                  </a:cxn>
                  <a:cxn ang="0">
                    <a:pos x="26" y="68"/>
                  </a:cxn>
                  <a:cxn ang="0">
                    <a:pos x="24" y="65"/>
                  </a:cxn>
                  <a:cxn ang="0">
                    <a:pos x="24" y="52"/>
                  </a:cxn>
                  <a:cxn ang="0">
                    <a:pos x="57" y="12"/>
                  </a:cxn>
                  <a:cxn ang="0">
                    <a:pos x="16" y="47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6"/>
                  </a:cxn>
                  <a:cxn ang="0">
                    <a:pos x="64" y="0"/>
                  </a:cxn>
                  <a:cxn ang="0">
                    <a:pos x="65" y="0"/>
                  </a:cxn>
                  <a:cxn ang="0">
                    <a:pos x="67" y="0"/>
                  </a:cxn>
                  <a:cxn ang="0">
                    <a:pos x="68" y="3"/>
                  </a:cxn>
                </a:cxnLst>
                <a:rect l="0" t="0" r="r" b="b"/>
                <a:pathLst>
                  <a:path w="68" h="68">
                    <a:moveTo>
                      <a:pt x="68" y="3"/>
                    </a:move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2"/>
                      <a:pt x="57" y="62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67"/>
                      <a:pt x="27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5" y="67"/>
                      <a:pt x="24" y="66"/>
                      <a:pt x="24" y="65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8"/>
                      <a:pt x="0" y="37"/>
                      <a:pt x="1" y="36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6" y="0"/>
                      <a:pt x="67" y="0"/>
                    </a:cubicBezTo>
                    <a:cubicBezTo>
                      <a:pt x="68" y="1"/>
                      <a:pt x="68" y="2"/>
                      <a:pt x="6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2245184" y="3013898"/>
              <a:ext cx="1269905" cy="4023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cs typeface="+mn-ea"/>
                  <a:sym typeface="+mn-lt"/>
                </a:rPr>
                <a:t>艾叶签到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056801" y="1947241"/>
              <a:ext cx="1269905" cy="4023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cs typeface="+mn-ea"/>
                  <a:sym typeface="+mn-lt"/>
                </a:rPr>
                <a:t>香囊抽签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731615" y="2476397"/>
              <a:ext cx="1442720" cy="4023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cs typeface="+mn-ea"/>
                  <a:sym typeface="+mn-lt"/>
                </a:rPr>
                <a:t>欢乐粽动员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635698" y="3150657"/>
              <a:ext cx="1269905" cy="4023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cs typeface="+mn-ea"/>
                  <a:sym typeface="+mn-lt"/>
                </a:rPr>
                <a:t>粽王争霸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9430730" y="3733219"/>
              <a:ext cx="1269905" cy="4023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cs typeface="+mn-ea"/>
                  <a:sym typeface="+mn-lt"/>
                </a:rPr>
                <a:t>奖品颁发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2395" y="341497"/>
            <a:ext cx="4465049" cy="998332"/>
            <a:chOff x="80125" y="25902"/>
            <a:chExt cx="4465049" cy="998332"/>
          </a:xfrm>
        </p:grpSpPr>
        <p:sp>
          <p:nvSpPr>
            <p:cNvPr id="50" name="文本框 49"/>
            <p:cNvSpPr txBox="1"/>
            <p:nvPr/>
          </p:nvSpPr>
          <p:spPr>
            <a:xfrm>
              <a:off x="1064734" y="279327"/>
              <a:ext cx="34804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线下活动流程安排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85" y="2674620"/>
            <a:ext cx="1818005" cy="4004310"/>
          </a:xfrm>
          <a:prstGeom prst="rect">
            <a:avLst/>
          </a:prstGeom>
        </p:spPr>
      </p:pic>
      <p:pic>
        <p:nvPicPr>
          <p:cNvPr id="21" name="图片 20" descr="玩儿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680" y="5651500"/>
            <a:ext cx="1444625" cy="653415"/>
          </a:xfrm>
          <a:prstGeom prst="rect">
            <a:avLst/>
          </a:prstGeom>
        </p:spPr>
      </p:pic>
      <p:pic>
        <p:nvPicPr>
          <p:cNvPr id="22" name="图片 21" descr="任桃英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5667375"/>
            <a:ext cx="1351280" cy="633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sp>
        <p:nvSpPr>
          <p:cNvPr id="18" name="iS1ide-Rectangle 2"/>
          <p:cNvSpPr/>
          <p:nvPr/>
        </p:nvSpPr>
        <p:spPr>
          <a:xfrm>
            <a:off x="4460240" y="2082800"/>
            <a:ext cx="3258820" cy="1329690"/>
          </a:xfrm>
          <a:prstGeom prst="rect">
            <a:avLst/>
          </a:prstGeom>
          <a:solidFill>
            <a:srgbClr val="FC9248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u="sng">
              <a:cs typeface="+mn-ea"/>
              <a:sym typeface="+mn-lt"/>
            </a:endParaRPr>
          </a:p>
        </p:txBody>
      </p:sp>
      <p:sp>
        <p:nvSpPr>
          <p:cNvPr id="3" name="iS1ide-Rectangle 2"/>
          <p:cNvSpPr/>
          <p:nvPr/>
        </p:nvSpPr>
        <p:spPr>
          <a:xfrm>
            <a:off x="4460240" y="3412490"/>
            <a:ext cx="3265170" cy="1250950"/>
          </a:xfrm>
          <a:prstGeom prst="rect">
            <a:avLst/>
          </a:prstGeom>
          <a:solidFill>
            <a:srgbClr val="09957B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u="sng">
              <a:cs typeface="+mn-ea"/>
              <a:sym typeface="+mn-lt"/>
            </a:endParaRPr>
          </a:p>
        </p:txBody>
      </p:sp>
      <p:sp>
        <p:nvSpPr>
          <p:cNvPr id="8" name="íṡľíḍè-文本框 12"/>
          <p:cNvSpPr txBox="1"/>
          <p:nvPr/>
        </p:nvSpPr>
        <p:spPr>
          <a:xfrm>
            <a:off x="1016000" y="5144090"/>
            <a:ext cx="10160000" cy="545511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indent="0" algn="ctr">
              <a:lnSpc>
                <a:spcPct val="120000"/>
              </a:lnSpc>
              <a:buNone/>
            </a:pP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1.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单击要填充的形状；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2.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在“格式”选项卡上的“形状样式”组中，单击“形状填充”旁边的箭头，然后单击「图片或纹理填充」。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3.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找到包含需要使用的图片的文件夹，</a:t>
            </a: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20000"/>
              </a:lnSpc>
              <a:buNone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单击该图片，然后单击“插入”。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4.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使用图片工具“裁剪”下拉菜单中的「填充」可对图片进行调整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90945" y="313557"/>
            <a:ext cx="4053078" cy="998332"/>
            <a:chOff x="80125" y="25902"/>
            <a:chExt cx="4053078" cy="998332"/>
          </a:xfrm>
        </p:grpSpPr>
        <p:sp>
          <p:nvSpPr>
            <p:cNvPr id="31" name="文本框 30"/>
            <p:cNvSpPr txBox="1"/>
            <p:nvPr/>
          </p:nvSpPr>
          <p:spPr>
            <a:xfrm>
              <a:off x="1064734" y="279327"/>
              <a:ext cx="30684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签到、抽签分组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l="24484" t="947"/>
          <a:stretch>
            <a:fillRect/>
          </a:stretch>
        </p:blipFill>
        <p:spPr>
          <a:xfrm>
            <a:off x="856615" y="2110740"/>
            <a:ext cx="3603625" cy="2552700"/>
          </a:xfrm>
          <a:prstGeom prst="rect">
            <a:avLst/>
          </a:prstGeom>
        </p:spPr>
      </p:pic>
      <p:pic>
        <p:nvPicPr>
          <p:cNvPr id="114" name="图片 113"/>
          <p:cNvPicPr/>
          <p:nvPr/>
        </p:nvPicPr>
        <p:blipFill>
          <a:blip r:embed="rId4"/>
          <a:srcRect t="21824" r="-157"/>
          <a:stretch>
            <a:fillRect/>
          </a:stretch>
        </p:blipFill>
        <p:spPr>
          <a:xfrm>
            <a:off x="7731760" y="2082800"/>
            <a:ext cx="3449320" cy="25806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660900" y="2331085"/>
            <a:ext cx="2983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/>
                </a:solidFill>
                <a:cs typeface="+mn-ea"/>
                <a:sym typeface="+mn-lt"/>
              </a:rPr>
              <a:t>推荐具有传统气息的端午艾草叶进行签到</a:t>
            </a:r>
            <a:endParaRPr lang="zh-CN" altLang="en-US" sz="14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左箭头 14"/>
          <p:cNvSpPr/>
          <p:nvPr/>
        </p:nvSpPr>
        <p:spPr>
          <a:xfrm>
            <a:off x="5586730" y="2722880"/>
            <a:ext cx="594360" cy="335280"/>
          </a:xfrm>
          <a:prstGeom prst="leftArrow">
            <a:avLst/>
          </a:prstGeom>
          <a:solidFill>
            <a:srgbClr val="09957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60900" y="3561715"/>
            <a:ext cx="2983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抽取端午节香囊，每个香囊里塞有</a:t>
            </a:r>
            <a:r>
              <a:rPr lang="en-US" altLang="zh-CN" sz="140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东、西、南、北</a:t>
            </a:r>
            <a:r>
              <a:rPr lang="en-US" altLang="zh-CN" sz="1400">
                <a:solidFill>
                  <a:schemeClr val="bg1"/>
                </a:solidFill>
                <a:cs typeface="+mn-ea"/>
                <a:sym typeface="+mn-lt"/>
              </a:rPr>
              <a:t>”</a:t>
            </a: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不同队伍名称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5659120" y="4141470"/>
            <a:ext cx="604520" cy="384175"/>
          </a:xfrm>
          <a:prstGeom prst="rightArrow">
            <a:avLst/>
          </a:prstGeom>
          <a:solidFill>
            <a:srgbClr val="FC924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9" name="图片 18" descr="人人人"/>
          <p:cNvPicPr>
            <a:picLocks noChangeAspect="1"/>
          </p:cNvPicPr>
          <p:nvPr/>
        </p:nvPicPr>
        <p:blipFill>
          <a:blip r:embed="rId5"/>
          <a:srcRect l="44736" t="306" r="3694" b="65037"/>
          <a:stretch>
            <a:fillRect/>
          </a:stretch>
        </p:blipFill>
        <p:spPr>
          <a:xfrm>
            <a:off x="8961120" y="3979545"/>
            <a:ext cx="3066415" cy="3091180"/>
          </a:xfrm>
          <a:prstGeom prst="rect">
            <a:avLst/>
          </a:prstGeom>
        </p:spPr>
      </p:pic>
      <p:pic>
        <p:nvPicPr>
          <p:cNvPr id="20" name="图片 19" descr="组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3105" y="5349875"/>
            <a:ext cx="5416550" cy="636270"/>
          </a:xfrm>
          <a:prstGeom prst="rect">
            <a:avLst/>
          </a:prstGeom>
        </p:spPr>
      </p:pic>
      <p:pic>
        <p:nvPicPr>
          <p:cNvPr id="21" name="图片 20" descr="C:\Users\Administrator\Desktop\素材\资源 6.png资源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90830" y="4131310"/>
            <a:ext cx="2200910" cy="2428240"/>
          </a:xfrm>
          <a:prstGeom prst="rect">
            <a:avLst/>
          </a:prstGeom>
        </p:spPr>
      </p:pic>
      <p:pic>
        <p:nvPicPr>
          <p:cNvPr id="22" name="图片 21" descr="摄图网_401383162_卡通粽子表情包（非企业商用）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6280" y="4083685"/>
            <a:ext cx="721995" cy="721995"/>
          </a:xfrm>
          <a:prstGeom prst="rect">
            <a:avLst/>
          </a:prstGeom>
        </p:spPr>
      </p:pic>
      <p:pic>
        <p:nvPicPr>
          <p:cNvPr id="23" name="图片 22" descr="摄图网_401391606_粽子表情包（非企业商用）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79025" y="5229225"/>
            <a:ext cx="1031240" cy="1031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6402705" y="1648460"/>
            <a:ext cx="4799330" cy="1276345"/>
            <a:chOff x="874712" y="3325188"/>
            <a:chExt cx="5335588" cy="1276332"/>
          </a:xfrm>
        </p:grpSpPr>
        <p:sp>
          <p:nvSpPr>
            <p:cNvPr id="37" name="矩形 36"/>
            <p:cNvSpPr/>
            <p:nvPr/>
          </p:nvSpPr>
          <p:spPr>
            <a:xfrm>
              <a:off x="874712" y="3993831"/>
              <a:ext cx="5335588" cy="6076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sz="1400" dirty="0">
                  <a:cs typeface="+mn-ea"/>
                  <a:sym typeface="+mn-lt"/>
                </a:rPr>
                <a:t>在活动正式开始之前，全员先来做个活力四射的热身操，燃烧我的卡路里吧……</a:t>
              </a:r>
              <a:endParaRPr sz="1400" dirty="0"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74712" y="3325188"/>
              <a:ext cx="4255481" cy="5057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“</a:t>
              </a:r>
              <a:r>
                <a:rPr lang="zh-CN" altLang="en-US" sz="2400" b="1" dirty="0">
                  <a:cs typeface="+mn-ea"/>
                  <a:sym typeface="+mn-lt"/>
                </a:rPr>
                <a:t>欢乐粽动员</a:t>
              </a:r>
              <a:r>
                <a:rPr lang="en-US" altLang="zh-CN" sz="2400" b="1" dirty="0">
                  <a:cs typeface="+mn-ea"/>
                  <a:sym typeface="+mn-lt"/>
                </a:rPr>
                <a:t>”</a:t>
              </a:r>
              <a:r>
                <a:rPr lang="zh-CN" altLang="en-US" sz="2400" b="1" dirty="0">
                  <a:cs typeface="+mn-ea"/>
                  <a:sym typeface="+mn-lt"/>
                </a:rPr>
                <a:t>热身操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5090" y="380867"/>
            <a:ext cx="3641105" cy="998332"/>
            <a:chOff x="80125" y="25902"/>
            <a:chExt cx="3641105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26564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线下团队热身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5" name="图片 4" descr="C:\Users\Administrator\Desktop\素材\安慰.png安慰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26015" y="735965"/>
            <a:ext cx="913765" cy="643255"/>
          </a:xfrm>
          <a:prstGeom prst="rect">
            <a:avLst/>
          </a:prstGeom>
        </p:spPr>
      </p:pic>
      <p:pic>
        <p:nvPicPr>
          <p:cNvPr id="6" name="图片 5" descr="C:\Users\Administrator\Desktop\素材\资源 1.png资源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95825" y="3709035"/>
            <a:ext cx="2662555" cy="28562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lum bright="6000" contrast="6000"/>
          </a:blip>
          <a:stretch>
            <a:fillRect/>
          </a:stretch>
        </p:blipFill>
        <p:spPr>
          <a:xfrm>
            <a:off x="7139305" y="3408680"/>
            <a:ext cx="4408805" cy="2962275"/>
          </a:xfrm>
          <a:prstGeom prst="rect">
            <a:avLst/>
          </a:prstGeom>
        </p:spPr>
      </p:pic>
      <p:pic>
        <p:nvPicPr>
          <p:cNvPr id="9" name="图片 8" descr="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835" y="1725930"/>
            <a:ext cx="356870" cy="36004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53770" y="466090"/>
            <a:ext cx="10835005" cy="5774055"/>
            <a:chOff x="1502" y="734"/>
            <a:chExt cx="17063" cy="9093"/>
          </a:xfrm>
        </p:grpSpPr>
        <p:pic>
          <p:nvPicPr>
            <p:cNvPr id="26" name="图片 25" descr="C:\Users\Administrator\Desktop\1.png1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6023" y="734"/>
              <a:ext cx="2542" cy="2273"/>
            </a:xfrm>
            <a:prstGeom prst="rect">
              <a:avLst/>
            </a:prstGeom>
          </p:spPr>
        </p:pic>
        <p:pic>
          <p:nvPicPr>
            <p:cNvPr id="27" name="图片 26" descr="C:\Users\Administrator\Desktop\2.png2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502" y="6321"/>
              <a:ext cx="2477" cy="3507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285" y="1379220"/>
            <a:ext cx="4253865" cy="2784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5894705" y="1927860"/>
            <a:ext cx="4799330" cy="1400170"/>
            <a:chOff x="874712" y="3325188"/>
            <a:chExt cx="5335588" cy="1400156"/>
          </a:xfrm>
        </p:grpSpPr>
        <p:sp>
          <p:nvSpPr>
            <p:cNvPr id="37" name="矩形 36"/>
            <p:cNvSpPr/>
            <p:nvPr/>
          </p:nvSpPr>
          <p:spPr>
            <a:xfrm>
              <a:off x="874712" y="3859212"/>
              <a:ext cx="5335588" cy="8661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根据前期抽签分组分出了</a:t>
              </a:r>
              <a:r>
                <a:rPr lang="en-US" altLang="zh-CN" sz="1400" dirty="0">
                  <a:cs typeface="+mn-ea"/>
                  <a:sym typeface="+mn-lt"/>
                </a:rPr>
                <a:t>“</a:t>
              </a:r>
              <a:r>
                <a:rPr lang="zh-CN" altLang="en-US" sz="1400" dirty="0">
                  <a:cs typeface="+mn-ea"/>
                  <a:sym typeface="+mn-lt"/>
                </a:rPr>
                <a:t>东西南北</a:t>
              </a:r>
              <a:r>
                <a:rPr lang="en-US" altLang="zh-CN" sz="1400" dirty="0">
                  <a:cs typeface="+mn-ea"/>
                  <a:sym typeface="+mn-lt"/>
                </a:rPr>
                <a:t>”</a:t>
              </a:r>
              <a:r>
                <a:rPr lang="zh-CN" altLang="en-US" sz="1400" dirty="0">
                  <a:cs typeface="+mn-ea"/>
                  <a:sym typeface="+mn-lt"/>
                </a:rPr>
                <a:t>四个队伍，每个队伍排成一个竖排，每人手持一只箭开启轮流投壶接力赛，所有队员完成后根据投中数量进行积分排名。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74713" y="3325188"/>
              <a:ext cx="2241974" cy="5057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“</a:t>
              </a:r>
              <a:r>
                <a:rPr lang="zh-CN" altLang="en-US" sz="2400" b="1" dirty="0">
                  <a:cs typeface="+mn-ea"/>
                  <a:sym typeface="+mn-lt"/>
                </a:rPr>
                <a:t>王者投壶</a:t>
              </a:r>
              <a:r>
                <a:rPr lang="en-US" altLang="zh-CN" sz="2400" b="1" dirty="0">
                  <a:cs typeface="+mn-ea"/>
                  <a:sym typeface="+mn-lt"/>
                </a:rPr>
                <a:t>”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14" name="文本框 13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线下粽王争霸赛闯关一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5" name="图片 4" descr="C:\Users\Administrator\Desktop\素材\安慰.png安慰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73440" y="1609725"/>
            <a:ext cx="913765" cy="643255"/>
          </a:xfrm>
          <a:prstGeom prst="rect">
            <a:avLst/>
          </a:prstGeom>
        </p:spPr>
      </p:pic>
      <p:pic>
        <p:nvPicPr>
          <p:cNvPr id="6" name="图片 5" descr="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155" y="3665220"/>
            <a:ext cx="2542540" cy="31851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2180" y="3665220"/>
            <a:ext cx="4083050" cy="25133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985" y="1485900"/>
            <a:ext cx="4308475" cy="25279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53770" y="466090"/>
            <a:ext cx="10835005" cy="5774055"/>
            <a:chOff x="1502" y="734"/>
            <a:chExt cx="17063" cy="9093"/>
          </a:xfrm>
        </p:grpSpPr>
        <p:pic>
          <p:nvPicPr>
            <p:cNvPr id="26" name="图片 25" descr="C:\Users\Administrator\Desktop\1.png1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6023" y="734"/>
              <a:ext cx="2542" cy="2273"/>
            </a:xfrm>
            <a:prstGeom prst="rect">
              <a:avLst/>
            </a:prstGeom>
          </p:spPr>
        </p:pic>
        <p:pic>
          <p:nvPicPr>
            <p:cNvPr id="27" name="图片 26" descr="C:\Users\Administrator\Desktop\2.png2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502" y="6321"/>
              <a:ext cx="2477" cy="350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501958" y="1909762"/>
            <a:ext cx="4766627" cy="1206490"/>
            <a:chOff x="709613" y="3148023"/>
            <a:chExt cx="4766627" cy="1206490"/>
          </a:xfrm>
        </p:grpSpPr>
        <p:sp>
          <p:nvSpPr>
            <p:cNvPr id="11" name="矩形 10"/>
            <p:cNvSpPr/>
            <p:nvPr/>
          </p:nvSpPr>
          <p:spPr>
            <a:xfrm>
              <a:off x="788352" y="3821113"/>
              <a:ext cx="4687888" cy="5334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每队派出一名队员进行五毒投射比赛，每人有</a:t>
              </a:r>
              <a:r>
                <a:rPr lang="en-US" altLang="zh-CN" sz="1200" dirty="0">
                  <a:cs typeface="+mn-ea"/>
                  <a:sym typeface="+mn-lt"/>
                </a:rPr>
                <a:t>X</a:t>
              </a:r>
              <a:r>
                <a:rPr lang="zh-CN" altLang="en-US" sz="1200" dirty="0">
                  <a:cs typeface="+mn-ea"/>
                  <a:sym typeface="+mn-lt"/>
                </a:rPr>
                <a:t>发子弹，每场投中五毒数量多的队伍积一分，游戏结束根据积分排名分出胜负。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9613" y="3148023"/>
              <a:ext cx="2241974" cy="5057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“</a:t>
              </a:r>
              <a:r>
                <a:rPr lang="zh-CN" altLang="en-US" sz="2400" b="1" dirty="0">
                  <a:cs typeface="+mn-ea"/>
                  <a:sym typeface="+mn-lt"/>
                </a:rPr>
                <a:t>快手五毒</a:t>
              </a:r>
              <a:r>
                <a:rPr lang="en-US" altLang="zh-CN" sz="2400" b="1" dirty="0">
                  <a:cs typeface="+mn-ea"/>
                  <a:sym typeface="+mn-lt"/>
                </a:rPr>
                <a:t>”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21" name="文本框 20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线下粽王争霸赛闯关二</a:t>
              </a:r>
              <a:endParaRPr lang="en-US" altLang="zh-CN" sz="3200" b="1" dirty="0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80" y="1623695"/>
            <a:ext cx="3929380" cy="262255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660" y="3983990"/>
            <a:ext cx="3642360" cy="2430780"/>
          </a:xfrm>
          <a:prstGeom prst="rect">
            <a:avLst/>
          </a:prstGeom>
        </p:spPr>
      </p:pic>
      <p:pic>
        <p:nvPicPr>
          <p:cNvPr id="25" name="图片 24" descr="C:\Users\Administrator\Desktop\素材\资源 1.png资源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030335" y="3789045"/>
            <a:ext cx="2611120" cy="2800985"/>
          </a:xfrm>
          <a:prstGeom prst="rect">
            <a:avLst/>
          </a:prstGeom>
        </p:spPr>
      </p:pic>
      <p:pic>
        <p:nvPicPr>
          <p:cNvPr id="26" name="图片 25" descr="C:\Users\Administrator\Desktop\1.png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174605" y="465773"/>
            <a:ext cx="1614170" cy="1443355"/>
          </a:xfrm>
          <a:prstGeom prst="rect">
            <a:avLst/>
          </a:prstGeom>
        </p:spPr>
      </p:pic>
      <p:pic>
        <p:nvPicPr>
          <p:cNvPr id="27" name="图片 26" descr="C:\Users\Administrator\Desktop\2.png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22375" y="4246245"/>
            <a:ext cx="1572895" cy="2226945"/>
          </a:xfrm>
          <a:prstGeom prst="rect">
            <a:avLst/>
          </a:prstGeom>
        </p:spPr>
      </p:pic>
      <p:pic>
        <p:nvPicPr>
          <p:cNvPr id="28" name="图片 27" descr="C:\Users\Administrator\Desktop\素材\安慰.png安慰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473440" y="1715135"/>
            <a:ext cx="913765" cy="643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501958" y="1909762"/>
            <a:ext cx="5888355" cy="1257299"/>
            <a:chOff x="709613" y="3148023"/>
            <a:chExt cx="5888355" cy="1257299"/>
          </a:xfrm>
        </p:grpSpPr>
        <p:sp>
          <p:nvSpPr>
            <p:cNvPr id="11" name="矩形 10"/>
            <p:cNvSpPr/>
            <p:nvPr/>
          </p:nvSpPr>
          <p:spPr>
            <a:xfrm>
              <a:off x="788353" y="3821123"/>
              <a:ext cx="5809615" cy="58419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每队轮流派出</a:t>
              </a:r>
              <a:r>
                <a:rPr lang="en-US" altLang="zh-CN" sz="1200" dirty="0">
                  <a:cs typeface="+mn-ea"/>
                  <a:sym typeface="+mn-lt"/>
                </a:rPr>
                <a:t>1</a:t>
              </a:r>
              <a:r>
                <a:rPr lang="zh-CN" altLang="en-US" sz="1200" dirty="0">
                  <a:cs typeface="+mn-ea"/>
                  <a:sym typeface="+mn-lt"/>
                </a:rPr>
                <a:t>名队员进行比赛，每人捏鼻子转三圈后戴上诸葛帽（帽子前面挂着粽子），用时最快吃完的队伍积一分，游戏结束根据总积分进行排名。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9613" y="3148023"/>
              <a:ext cx="2241974" cy="5746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cs typeface="+mn-ea"/>
                  <a:sym typeface="+mn-lt"/>
                </a:rPr>
                <a:t>“</a:t>
              </a:r>
              <a:r>
                <a:rPr lang="zh-CN" altLang="en-US" sz="2400" b="1" dirty="0">
                  <a:cs typeface="+mn-ea"/>
                  <a:sym typeface="+mn-lt"/>
                </a:rPr>
                <a:t>粽中诸葛</a:t>
              </a:r>
              <a:r>
                <a:rPr lang="en-US" altLang="zh-CN" sz="2800" b="1" dirty="0">
                  <a:cs typeface="+mn-ea"/>
                  <a:sym typeface="+mn-lt"/>
                </a:rPr>
                <a:t>”</a:t>
              </a:r>
              <a:endParaRPr lang="en-US" altLang="zh-CN" sz="2800" b="1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21" name="文本框 20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线下粽王争霸赛闯关三</a:t>
              </a:r>
              <a:endParaRPr lang="en-US" altLang="zh-CN" sz="3200" b="1" dirty="0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5" name="图片 24" descr="C:\Users\Administrator\Desktop\素材\问我.png问我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72660" y="3255645"/>
            <a:ext cx="2408555" cy="3416300"/>
          </a:xfrm>
          <a:prstGeom prst="rect">
            <a:avLst/>
          </a:prstGeom>
        </p:spPr>
      </p:pic>
      <p:pic>
        <p:nvPicPr>
          <p:cNvPr id="26" name="图片 25" descr="C:\Users\Administrator\Desktop\1.png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74605" y="465773"/>
            <a:ext cx="1614170" cy="1443355"/>
          </a:xfrm>
          <a:prstGeom prst="rect">
            <a:avLst/>
          </a:prstGeom>
        </p:spPr>
      </p:pic>
      <p:pic>
        <p:nvPicPr>
          <p:cNvPr id="27" name="图片 26" descr="C:\Users\Administrator\Desktop\2.png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22375" y="4246245"/>
            <a:ext cx="1572895" cy="2226945"/>
          </a:xfrm>
          <a:prstGeom prst="rect">
            <a:avLst/>
          </a:prstGeom>
        </p:spPr>
      </p:pic>
      <p:pic>
        <p:nvPicPr>
          <p:cNvPr id="28" name="图片 27" descr="C:\Users\Administrator\Desktop\素材\安慰.png安慰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473440" y="1715135"/>
            <a:ext cx="913765" cy="64325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080" y="3486150"/>
            <a:ext cx="4099560" cy="2686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500" y="1654810"/>
            <a:ext cx="4074160" cy="2705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044633" y="4756467"/>
            <a:ext cx="4766627" cy="1206490"/>
            <a:chOff x="709613" y="3148023"/>
            <a:chExt cx="4766627" cy="1206490"/>
          </a:xfrm>
        </p:grpSpPr>
        <p:sp>
          <p:nvSpPr>
            <p:cNvPr id="11" name="矩形 10"/>
            <p:cNvSpPr/>
            <p:nvPr/>
          </p:nvSpPr>
          <p:spPr>
            <a:xfrm>
              <a:off x="788352" y="3821113"/>
              <a:ext cx="4687888" cy="5334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每队派出</a:t>
              </a:r>
              <a:r>
                <a:rPr lang="en-US" altLang="zh-CN" sz="1200" dirty="0">
                  <a:cs typeface="+mn-ea"/>
                  <a:sym typeface="+mn-lt"/>
                </a:rPr>
                <a:t>4</a:t>
              </a:r>
              <a:r>
                <a:rPr lang="zh-CN" altLang="en-US" sz="1200" dirty="0">
                  <a:cs typeface="+mn-ea"/>
                  <a:sym typeface="+mn-lt"/>
                </a:rPr>
                <a:t>名队员进行来回接力比赛，设置</a:t>
              </a:r>
              <a:r>
                <a:rPr lang="en-US" altLang="zh-CN" sz="1200" dirty="0">
                  <a:cs typeface="+mn-ea"/>
                  <a:sym typeface="+mn-lt"/>
                </a:rPr>
                <a:t>X</a:t>
              </a:r>
              <a:r>
                <a:rPr lang="zh-CN" altLang="en-US" sz="1200" dirty="0">
                  <a:cs typeface="+mn-ea"/>
                  <a:sym typeface="+mn-lt"/>
                </a:rPr>
                <a:t>米距离的起点和终点，用时最少的团队获胜。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9613" y="3148023"/>
              <a:ext cx="3065780" cy="5057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cs typeface="+mn-ea"/>
                  <a:sym typeface="+mn-lt"/>
                </a:rPr>
                <a:t>“</a:t>
              </a:r>
              <a:r>
                <a:rPr lang="zh-CN" altLang="en-US" sz="2400" b="1" dirty="0">
                  <a:cs typeface="+mn-ea"/>
                  <a:sym typeface="+mn-lt"/>
                </a:rPr>
                <a:t>旱地龙舟</a:t>
              </a:r>
              <a:r>
                <a:rPr lang="en-US" altLang="zh-CN" sz="2400" b="1" dirty="0">
                  <a:cs typeface="+mn-ea"/>
                  <a:sym typeface="+mn-lt"/>
                </a:rPr>
                <a:t>”</a:t>
              </a:r>
              <a:r>
                <a:rPr lang="zh-CN" altLang="en-US" sz="2400" b="1" dirty="0">
                  <a:cs typeface="+mn-ea"/>
                  <a:sym typeface="+mn-lt"/>
                </a:rPr>
                <a:t>接力赛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21" name="文本框 20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线下粽王争霸赛闯关四</a:t>
              </a:r>
              <a:endParaRPr lang="en-US" altLang="zh-CN" sz="3200" b="1" dirty="0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5" name="图片 24" descr="C:\Users\Administrator\Desktop\素材\资源 1.png资源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44330" y="4018280"/>
            <a:ext cx="2397125" cy="2571750"/>
          </a:xfrm>
          <a:prstGeom prst="rect">
            <a:avLst/>
          </a:prstGeom>
        </p:spPr>
      </p:pic>
      <p:pic>
        <p:nvPicPr>
          <p:cNvPr id="26" name="图片 25" descr="C:\Users\Administrator\Desktop\1.png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74605" y="465773"/>
            <a:ext cx="1614170" cy="1443355"/>
          </a:xfrm>
          <a:prstGeom prst="rect">
            <a:avLst/>
          </a:prstGeom>
        </p:spPr>
      </p:pic>
      <p:pic>
        <p:nvPicPr>
          <p:cNvPr id="27" name="图片 26" descr="C:\Users\Administrator\Desktop\2.png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51585" y="4083050"/>
            <a:ext cx="1572895" cy="2226945"/>
          </a:xfrm>
          <a:prstGeom prst="rect">
            <a:avLst/>
          </a:prstGeom>
        </p:spPr>
      </p:pic>
      <p:pic>
        <p:nvPicPr>
          <p:cNvPr id="28" name="图片 27" descr="C:\Users\Administrator\Desktop\素材\安慰.png安慰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31185" y="4396105"/>
            <a:ext cx="913765" cy="64325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rcRect t="348" r="6529"/>
          <a:stretch>
            <a:fillRect/>
          </a:stretch>
        </p:blipFill>
        <p:spPr>
          <a:xfrm>
            <a:off x="1317625" y="1592580"/>
            <a:ext cx="4198620" cy="24904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3090" y="1592580"/>
            <a:ext cx="4057015" cy="2487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521008" y="1612582"/>
            <a:ext cx="5888355" cy="1539240"/>
            <a:chOff x="709613" y="3148023"/>
            <a:chExt cx="5888355" cy="1539240"/>
          </a:xfrm>
        </p:grpSpPr>
        <p:sp>
          <p:nvSpPr>
            <p:cNvPr id="11" name="矩形 10"/>
            <p:cNvSpPr/>
            <p:nvPr/>
          </p:nvSpPr>
          <p:spPr>
            <a:xfrm>
              <a:off x="788353" y="3821123"/>
              <a:ext cx="5809615" cy="8661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40000"/>
                </a:lnSpc>
              </a:pPr>
              <a:r>
                <a:rPr lang="zh-CN" sz="1200" dirty="0">
                  <a:cs typeface="+mn-ea"/>
                  <a:sym typeface="+mn-lt"/>
                </a:rPr>
                <a:t>每</a:t>
              </a:r>
              <a:r>
                <a:rPr lang="en-US" altLang="zh-CN" sz="1200" dirty="0">
                  <a:cs typeface="+mn-ea"/>
                  <a:sym typeface="+mn-lt"/>
                </a:rPr>
                <a:t>2</a:t>
              </a:r>
              <a:r>
                <a:rPr lang="zh-CN" altLang="en-US" sz="1200" dirty="0">
                  <a:cs typeface="+mn-ea"/>
                  <a:sym typeface="+mn-lt"/>
                </a:rPr>
                <a:t>组队伍进行</a:t>
              </a:r>
              <a:r>
                <a:rPr lang="en-US" altLang="zh-CN" sz="1200" dirty="0">
                  <a:cs typeface="+mn-ea"/>
                  <a:sym typeface="+mn-lt"/>
                </a:rPr>
                <a:t>PK</a:t>
              </a:r>
              <a:r>
                <a:rPr lang="zh-CN" altLang="en-US" sz="1200" dirty="0">
                  <a:cs typeface="+mn-ea"/>
                  <a:sym typeface="+mn-lt"/>
                </a:rPr>
                <a:t>战，</a:t>
              </a:r>
              <a:r>
                <a:rPr sz="1200" dirty="0">
                  <a:cs typeface="+mn-ea"/>
                  <a:sym typeface="+mn-lt"/>
                </a:rPr>
                <a:t>要求选手们以接力跑的方式完成类似五子棋的下棋游戏， 共16个簸箕，每组</a:t>
              </a:r>
              <a:r>
                <a:rPr lang="en-US" sz="1200" dirty="0">
                  <a:cs typeface="+mn-ea"/>
                  <a:sym typeface="+mn-lt"/>
                </a:rPr>
                <a:t>10</a:t>
              </a:r>
              <a:r>
                <a:rPr sz="1200" dirty="0">
                  <a:cs typeface="+mn-ea"/>
                  <a:sym typeface="+mn-lt"/>
                </a:rPr>
                <a:t>人</a:t>
              </a:r>
              <a:r>
                <a:rPr lang="zh-CN" sz="1200" dirty="0">
                  <a:cs typeface="+mn-ea"/>
                  <a:sym typeface="+mn-lt"/>
                </a:rPr>
                <a:t>以内</a:t>
              </a:r>
              <a:r>
                <a:rPr sz="1200" dirty="0">
                  <a:cs typeface="+mn-ea"/>
                  <a:sym typeface="+mn-lt"/>
                </a:rPr>
                <a:t>，前四名队员将</a:t>
              </a:r>
              <a:r>
                <a:rPr lang="zh-CN" sz="1200" dirty="0">
                  <a:cs typeface="+mn-ea"/>
                  <a:sym typeface="+mn-lt"/>
                </a:rPr>
                <a:t>本队粽子</a:t>
              </a:r>
              <a:r>
                <a:rPr sz="1200" dirty="0">
                  <a:cs typeface="+mn-ea"/>
                  <a:sym typeface="+mn-lt"/>
                </a:rPr>
                <a:t>任意摆放至簸箕中，从第五个人开始进 行调整物品位置，最先将物品横着、竖着、或者斜着连成一条线的队伍获胜</a:t>
              </a:r>
              <a:r>
                <a:rPr lang="zh-CN" sz="1200" dirty="0">
                  <a:cs typeface="+mn-ea"/>
                  <a:sym typeface="+mn-lt"/>
                </a:rPr>
                <a:t>。</a:t>
              </a:r>
              <a:endParaRPr lang="zh-CN" sz="12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9613" y="3148023"/>
              <a:ext cx="2241974" cy="5746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cs typeface="+mn-ea"/>
                  <a:sym typeface="+mn-lt"/>
                </a:rPr>
                <a:t>“</a:t>
              </a:r>
              <a:r>
                <a:rPr lang="zh-CN" altLang="en-US" sz="2400" b="1" dirty="0">
                  <a:cs typeface="+mn-ea"/>
                  <a:sym typeface="+mn-lt"/>
                </a:rPr>
                <a:t>粽棋对决</a:t>
              </a:r>
              <a:r>
                <a:rPr lang="en-US" altLang="zh-CN" sz="2800" b="1" dirty="0">
                  <a:cs typeface="+mn-ea"/>
                  <a:sym typeface="+mn-lt"/>
                </a:rPr>
                <a:t>”</a:t>
              </a:r>
              <a:endParaRPr lang="en-US" altLang="zh-CN" sz="2800" b="1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21" name="文本框 20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线下粽王争霸赛闯关五</a:t>
              </a:r>
              <a:endParaRPr lang="en-US" altLang="zh-CN" sz="3200" b="1" dirty="0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5" name="图片 24" descr="C:\Users\Administrator\Desktop\素材\资源 6.png资源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8518" y="3672205"/>
            <a:ext cx="2538095" cy="2800985"/>
          </a:xfrm>
          <a:prstGeom prst="rect">
            <a:avLst/>
          </a:prstGeom>
        </p:spPr>
      </p:pic>
      <p:pic>
        <p:nvPicPr>
          <p:cNvPr id="26" name="图片 25" descr="C:\Users\Administrator\Desktop\1.png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74605" y="465773"/>
            <a:ext cx="1614170" cy="1443355"/>
          </a:xfrm>
          <a:prstGeom prst="rect">
            <a:avLst/>
          </a:prstGeom>
        </p:spPr>
      </p:pic>
      <p:pic>
        <p:nvPicPr>
          <p:cNvPr id="27" name="图片 26" descr="C:\Users\Administrator\Desktop\2.png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22375" y="4246245"/>
            <a:ext cx="1572895" cy="2226945"/>
          </a:xfrm>
          <a:prstGeom prst="rect">
            <a:avLst/>
          </a:prstGeom>
        </p:spPr>
      </p:pic>
      <p:pic>
        <p:nvPicPr>
          <p:cNvPr id="28" name="图片 27" descr="C:\Users\Administrator\Desktop\素材\安慰.png安慰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511540" y="1217930"/>
            <a:ext cx="913765" cy="6432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880" y="1612265"/>
            <a:ext cx="3957955" cy="26339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8700" y="3433445"/>
            <a:ext cx="4410075" cy="2945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501958" y="1571307"/>
            <a:ext cx="5888355" cy="1257299"/>
            <a:chOff x="709613" y="3148023"/>
            <a:chExt cx="5888355" cy="1257299"/>
          </a:xfrm>
        </p:grpSpPr>
        <p:sp>
          <p:nvSpPr>
            <p:cNvPr id="11" name="矩形 10"/>
            <p:cNvSpPr/>
            <p:nvPr/>
          </p:nvSpPr>
          <p:spPr>
            <a:xfrm>
              <a:off x="788353" y="3821123"/>
              <a:ext cx="5809615" cy="58419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每队轮流派出</a:t>
              </a:r>
              <a:r>
                <a:rPr lang="en-US" altLang="zh-CN" sz="1200" dirty="0">
                  <a:cs typeface="+mn-ea"/>
                  <a:sym typeface="+mn-lt"/>
                </a:rPr>
                <a:t>3</a:t>
              </a:r>
              <a:r>
                <a:rPr lang="zh-CN" altLang="en-US" sz="1200" dirty="0">
                  <a:cs typeface="+mn-ea"/>
                  <a:sym typeface="+mn-lt"/>
                </a:rPr>
                <a:t>名队员可四组同时进行</a:t>
              </a:r>
              <a:r>
                <a:rPr lang="en-US" altLang="zh-CN" sz="1200" dirty="0">
                  <a:cs typeface="+mn-ea"/>
                  <a:sym typeface="+mn-lt"/>
                </a:rPr>
                <a:t>PK</a:t>
              </a:r>
              <a:r>
                <a:rPr lang="zh-CN" altLang="en-US" sz="1200" dirty="0">
                  <a:cs typeface="+mn-ea"/>
                  <a:sym typeface="+mn-lt"/>
                </a:rPr>
                <a:t>，在规定的时间内合作将端午礼盒（空的）夹到规定区域（盒子可累计叠加），数量多的队伍获胜，。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9613" y="3148023"/>
              <a:ext cx="2241974" cy="5746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cs typeface="+mn-ea"/>
                  <a:sym typeface="+mn-lt"/>
                </a:rPr>
                <a:t>“</a:t>
              </a:r>
              <a:r>
                <a:rPr lang="zh-CN" altLang="en-US" sz="2800" b="1" dirty="0">
                  <a:cs typeface="+mn-ea"/>
                  <a:sym typeface="+mn-lt"/>
                </a:rPr>
                <a:t>筷意粽横</a:t>
              </a:r>
              <a:r>
                <a:rPr lang="en-US" altLang="zh-CN" sz="2800" b="1" dirty="0">
                  <a:cs typeface="+mn-ea"/>
                  <a:sym typeface="+mn-lt"/>
                </a:rPr>
                <a:t>”</a:t>
              </a:r>
              <a:endParaRPr lang="en-US" altLang="zh-CN" sz="2800" b="1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21" name="文本框 20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线下粽王争霸赛闯关六</a:t>
              </a:r>
              <a:endParaRPr lang="en-US" altLang="zh-CN" sz="3200" b="1" dirty="0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5" name="图片 24" descr="C:\Users\Administrator\Desktop\素材\2.png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51780" y="3184525"/>
            <a:ext cx="1510665" cy="332676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53770" y="466090"/>
            <a:ext cx="10835005" cy="5774055"/>
            <a:chOff x="1502" y="734"/>
            <a:chExt cx="17063" cy="9093"/>
          </a:xfrm>
        </p:grpSpPr>
        <p:pic>
          <p:nvPicPr>
            <p:cNvPr id="26" name="图片 25" descr="C:\Users\Administrator\Desktop\1.png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6023" y="734"/>
              <a:ext cx="2542" cy="2273"/>
            </a:xfrm>
            <a:prstGeom prst="rect">
              <a:avLst/>
            </a:prstGeom>
          </p:spPr>
        </p:pic>
        <p:pic>
          <p:nvPicPr>
            <p:cNvPr id="27" name="图片 26" descr="C:\Users\Administrator\Desktop\2.png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502" y="6321"/>
              <a:ext cx="2477" cy="3507"/>
            </a:xfrm>
            <a:prstGeom prst="rect">
              <a:avLst/>
            </a:prstGeom>
          </p:spPr>
        </p:pic>
      </p:grpSp>
      <p:pic>
        <p:nvPicPr>
          <p:cNvPr id="28" name="图片 27" descr="C:\Users\Administrator\Desktop\素材\安慰.png安慰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502015" y="1535430"/>
            <a:ext cx="913765" cy="6432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4245" y="3414395"/>
            <a:ext cx="4096385" cy="27260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890" y="1612265"/>
            <a:ext cx="4381500" cy="240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501958" y="1571307"/>
            <a:ext cx="5888355" cy="1257299"/>
            <a:chOff x="709613" y="3148023"/>
            <a:chExt cx="5888355" cy="1257299"/>
          </a:xfrm>
        </p:grpSpPr>
        <p:sp>
          <p:nvSpPr>
            <p:cNvPr id="11" name="矩形 10"/>
            <p:cNvSpPr/>
            <p:nvPr/>
          </p:nvSpPr>
          <p:spPr>
            <a:xfrm>
              <a:off x="788353" y="3821123"/>
              <a:ext cx="5809615" cy="58419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每个团队有一个专属的</a:t>
              </a:r>
              <a:r>
                <a:rPr lang="en-US" altLang="zh-CN" sz="1200" dirty="0"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cs typeface="+mn-ea"/>
                  <a:sym typeface="+mn-lt"/>
                </a:rPr>
                <a:t>粽池</a:t>
              </a:r>
              <a:r>
                <a:rPr lang="en-US" altLang="zh-CN" sz="1200" dirty="0"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cs typeface="+mn-ea"/>
                  <a:sym typeface="+mn-lt"/>
                </a:rPr>
                <a:t>，里面摆满了粽子，所有队员开启疯狂钓粽子模式，在规定的游戏时间内，全员钓粽数量最多的队伍获胜。。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9613" y="3148023"/>
              <a:ext cx="2605405" cy="5746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cs typeface="+mn-ea"/>
                  <a:sym typeface="+mn-lt"/>
                </a:rPr>
                <a:t>“</a:t>
              </a:r>
              <a:r>
                <a:rPr lang="zh-CN" altLang="en-US" sz="2800" b="1" dirty="0">
                  <a:cs typeface="+mn-ea"/>
                  <a:sym typeface="+mn-lt"/>
                </a:rPr>
                <a:t>钓粽欢乐颂</a:t>
              </a:r>
              <a:r>
                <a:rPr lang="en-US" altLang="zh-CN" sz="2800" b="1" dirty="0">
                  <a:cs typeface="+mn-ea"/>
                  <a:sym typeface="+mn-lt"/>
                </a:rPr>
                <a:t>”</a:t>
              </a:r>
              <a:endParaRPr lang="en-US" altLang="zh-CN" sz="2800" b="1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21" name="文本框 20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线下粽王争霸赛闯关七</a:t>
              </a:r>
              <a:endParaRPr lang="en-US" altLang="zh-CN" sz="3200" b="1" dirty="0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5" name="图片 24" descr="C:\Users\Administrator\Desktop\素材\资源 10.png资源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04410" y="2985135"/>
            <a:ext cx="1868805" cy="3660140"/>
          </a:xfrm>
          <a:prstGeom prst="rect">
            <a:avLst/>
          </a:prstGeom>
        </p:spPr>
      </p:pic>
      <p:pic>
        <p:nvPicPr>
          <p:cNvPr id="26" name="图片 25" descr="C:\Users\Administrator\Desktop\1.png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74605" y="465773"/>
            <a:ext cx="1614170" cy="1443355"/>
          </a:xfrm>
          <a:prstGeom prst="rect">
            <a:avLst/>
          </a:prstGeom>
        </p:spPr>
      </p:pic>
      <p:pic>
        <p:nvPicPr>
          <p:cNvPr id="27" name="图片 26" descr="C:\Users\Administrator\Desktop\2.png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22375" y="4246245"/>
            <a:ext cx="1572895" cy="2226945"/>
          </a:xfrm>
          <a:prstGeom prst="rect">
            <a:avLst/>
          </a:prstGeom>
        </p:spPr>
      </p:pic>
      <p:pic>
        <p:nvPicPr>
          <p:cNvPr id="28" name="图片 27" descr="C:\Users\Administrator\Desktop\素材\安慰.png安慰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502015" y="1535430"/>
            <a:ext cx="913765" cy="643255"/>
          </a:xfrm>
          <a:prstGeom prst="rect">
            <a:avLst/>
          </a:prstGeom>
        </p:spPr>
      </p:pic>
      <p:pic>
        <p:nvPicPr>
          <p:cNvPr id="6" name="图片 5" descr="C:\Users\Administrator\Desktop\src=http___nimg.ws.126.net__url=http%3A%2F%2Fdingyue.ws.126.net%2F2021%2F0609%2F3d59d2ecj00qufpbo001oc000hs00bvm.jpg&amp;thumbnail=650x2147483647&amp;quality=80&amp;type=jpg&amp;refer=http___nimg.ws.126_看图王.web.pngsrc=http___nimg.ws.126.net__url=http%3A%2F%2Fdingyue.ws.126.net%2F2021%2F0609%2F3d59d2ecj00qufpbo001oc000hs00bvm.jpg&amp;thumbnail=650x2147483647&amp;quality=80&amp;type=jpg&amp;refer=http___nimg.ws.126_看图王.web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8035" y="1633855"/>
            <a:ext cx="3956685" cy="26403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415" y="3504565"/>
            <a:ext cx="4592320" cy="2782570"/>
          </a:xfrm>
          <a:prstGeom prst="rect">
            <a:avLst/>
          </a:prstGeom>
        </p:spPr>
      </p:pic>
      <p:pic>
        <p:nvPicPr>
          <p:cNvPr id="3" name="图片 2" descr="摄图网_401383162_卡通粽子表情包（非企业商用）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3760" y="2985135"/>
            <a:ext cx="475615" cy="475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435090" y="380867"/>
            <a:ext cx="5288992" cy="998332"/>
            <a:chOff x="80125" y="25902"/>
            <a:chExt cx="5288992" cy="998332"/>
          </a:xfrm>
        </p:grpSpPr>
        <p:sp>
          <p:nvSpPr>
            <p:cNvPr id="21" name="文本框 20"/>
            <p:cNvSpPr txBox="1"/>
            <p:nvPr/>
          </p:nvSpPr>
          <p:spPr>
            <a:xfrm>
              <a:off x="1064734" y="279327"/>
              <a:ext cx="43043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线下粽王争霸颁奖留念</a:t>
              </a:r>
              <a:endParaRPr lang="en-US" altLang="zh-CN" sz="3200" b="1" dirty="0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25" name="图片 24" descr="C:\Users\Administrator\Desktop\素材\资源 3.png资源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51780" y="3283268"/>
            <a:ext cx="1510665" cy="3129280"/>
          </a:xfrm>
          <a:prstGeom prst="rect">
            <a:avLst/>
          </a:prstGeom>
        </p:spPr>
      </p:pic>
      <p:pic>
        <p:nvPicPr>
          <p:cNvPr id="26" name="图片 25" descr="C:\Users\Administrator\Desktop\1.png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74605" y="465773"/>
            <a:ext cx="1614170" cy="1443355"/>
          </a:xfrm>
          <a:prstGeom prst="rect">
            <a:avLst/>
          </a:prstGeom>
        </p:spPr>
      </p:pic>
      <p:pic>
        <p:nvPicPr>
          <p:cNvPr id="27" name="图片 26" descr="C:\Users\Administrator\Desktop\2.png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22375" y="4246245"/>
            <a:ext cx="1572895" cy="2226945"/>
          </a:xfrm>
          <a:prstGeom prst="rect">
            <a:avLst/>
          </a:prstGeom>
        </p:spPr>
      </p:pic>
      <p:pic>
        <p:nvPicPr>
          <p:cNvPr id="28" name="图片 27" descr="C:\Users\Administrator\Desktop\素材\安慰.png安慰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406130" y="2043430"/>
            <a:ext cx="913765" cy="6432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8510" y="3507105"/>
            <a:ext cx="4309110" cy="2723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235" y="1585595"/>
            <a:ext cx="4475480" cy="2660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62700" y="467227"/>
            <a:ext cx="3641105" cy="998332"/>
            <a:chOff x="80125" y="25902"/>
            <a:chExt cx="3641105" cy="998332"/>
          </a:xfrm>
        </p:grpSpPr>
        <p:sp>
          <p:nvSpPr>
            <p:cNvPr id="31" name="文本框 30"/>
            <p:cNvSpPr txBox="1"/>
            <p:nvPr/>
          </p:nvSpPr>
          <p:spPr>
            <a:xfrm>
              <a:off x="1064734" y="279327"/>
              <a:ext cx="26564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氛围布置推荐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05" y="1468120"/>
            <a:ext cx="3043555" cy="19475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t="-587" r="12436"/>
          <a:stretch>
            <a:fillRect/>
          </a:stretch>
        </p:blipFill>
        <p:spPr>
          <a:xfrm>
            <a:off x="4057650" y="1468120"/>
            <a:ext cx="3053715" cy="19589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460" y="1479550"/>
            <a:ext cx="3479165" cy="19469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rcRect l="12534" t="336"/>
          <a:stretch>
            <a:fillRect/>
          </a:stretch>
        </p:blipFill>
        <p:spPr>
          <a:xfrm>
            <a:off x="4020820" y="3757295"/>
            <a:ext cx="3090545" cy="19145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365" y="3757295"/>
            <a:ext cx="3034030" cy="19145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3795" y="3757295"/>
            <a:ext cx="3456940" cy="1905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在.png在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211050" cy="6850380"/>
          </a:xfrm>
          <a:prstGeom prst="rect">
            <a:avLst/>
          </a:prstGeom>
        </p:spPr>
      </p:pic>
      <p:pic>
        <p:nvPicPr>
          <p:cNvPr id="22" name="图片 21" descr="C:\Users\Administrator\Desktop\383.jpg38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74185" y="4040505"/>
            <a:ext cx="2899410" cy="19196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185" y="4040505"/>
            <a:ext cx="2899410" cy="1933575"/>
          </a:xfrm>
          <a:prstGeom prst="rect">
            <a:avLst/>
          </a:prstGeom>
        </p:spPr>
      </p:pic>
      <p:pic>
        <p:nvPicPr>
          <p:cNvPr id="21" name="图片 20" descr="C:\Users\Administrator\Desktop\339.jpg33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64259" y="1699478"/>
            <a:ext cx="2899522" cy="19329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C:\Users\Administrator\Desktop\517.jpg5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86710" y="4040777"/>
            <a:ext cx="2899522" cy="19329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362700" y="467227"/>
            <a:ext cx="2817162" cy="998332"/>
            <a:chOff x="80125" y="25902"/>
            <a:chExt cx="2817162" cy="998332"/>
          </a:xfrm>
        </p:grpSpPr>
        <p:sp>
          <p:nvSpPr>
            <p:cNvPr id="31" name="文本框 30"/>
            <p:cNvSpPr txBox="1"/>
            <p:nvPr/>
          </p:nvSpPr>
          <p:spPr>
            <a:xfrm>
              <a:off x="1064734" y="279327"/>
              <a:ext cx="18325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礼品推荐</a:t>
              </a:r>
              <a:endParaRPr lang="zh-CN" altLang="en-US" sz="3200" b="1" dirty="0">
                <a:cs typeface="+mn-ea"/>
                <a:sym typeface="+mn-lt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5" y="25902"/>
              <a:ext cx="984609" cy="998332"/>
            </a:xfrm>
            <a:prstGeom prst="rect">
              <a:avLst/>
            </a:prstGeom>
          </p:spPr>
        </p:pic>
      </p:grpSp>
      <p:pic>
        <p:nvPicPr>
          <p:cNvPr id="5" name="图片 4" descr="C:\Users\Administrator\Desktop\512.jpg5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64260" y="4027170"/>
            <a:ext cx="2899410" cy="19329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C:\Users\Administrator\Desktop\osogoo062411044498625.jpgosogoo06241104449862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274185" y="1699260"/>
            <a:ext cx="2899410" cy="18605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6675" y="1699260"/>
            <a:ext cx="2899410" cy="19577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4260" y="1699260"/>
            <a:ext cx="2899410" cy="1931035"/>
          </a:xfrm>
          <a:prstGeom prst="rect">
            <a:avLst/>
          </a:prstGeom>
        </p:spPr>
      </p:pic>
      <p:pic>
        <p:nvPicPr>
          <p:cNvPr id="24" name="图片 23" descr="图层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445" y="3220720"/>
            <a:ext cx="11852910" cy="112522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775970" y="3356610"/>
            <a:ext cx="1029144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根据组队积分总排名进行奖品颁发，推荐创意端午盲盒内含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手办、文创、雨伞、背包、耳机等时尚潮玩礼品。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069590" y="2858770"/>
            <a:ext cx="6918960" cy="1317625"/>
            <a:chOff x="4834" y="4502"/>
            <a:chExt cx="10896" cy="2075"/>
          </a:xfrm>
        </p:grpSpPr>
        <p:sp>
          <p:nvSpPr>
            <p:cNvPr id="6" name="TextBox 13"/>
            <p:cNvSpPr txBox="1">
              <a:spLocks noChangeArrowheads="1"/>
            </p:cNvSpPr>
            <p:nvPr/>
          </p:nvSpPr>
          <p:spPr bwMode="auto">
            <a:xfrm>
              <a:off x="6285" y="4502"/>
              <a:ext cx="7890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线上小程序</a:t>
              </a:r>
              <a:r>
                <a:rPr lang="en-US" altLang="zh-CN" sz="1400" dirty="0">
                  <a:latin typeface="+mn-lt"/>
                  <a:ea typeface="+mn-ea"/>
                  <a:cs typeface="+mn-ea"/>
                  <a:sym typeface="+mn-lt"/>
                </a:rPr>
                <a:t>PK|</a:t>
              </a:r>
              <a:r>
                <a:rPr lang="zh-CN" altLang="en-US" sz="1400" dirty="0">
                  <a:latin typeface="+mn-lt"/>
                  <a:ea typeface="+mn-ea"/>
                  <a:cs typeface="+mn-ea"/>
                  <a:sym typeface="+mn-lt"/>
                </a:rPr>
                <a:t>线下嘉年华</a:t>
              </a:r>
              <a:endParaRPr lang="zh-CN" altLang="en-US" sz="1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TextBox 13"/>
            <p:cNvSpPr txBox="1">
              <a:spLocks noChangeArrowheads="1"/>
            </p:cNvSpPr>
            <p:nvPr/>
          </p:nvSpPr>
          <p:spPr bwMode="auto">
            <a:xfrm>
              <a:off x="4834" y="5123"/>
              <a:ext cx="10897" cy="1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-122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zh-CN" altLang="en-US" sz="60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放粽一夏</a:t>
              </a:r>
              <a:r>
                <a:rPr lang="en-US" altLang="zh-CN" sz="60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·</a:t>
              </a:r>
              <a:r>
                <a:rPr lang="zh-CN" altLang="en-US" sz="60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午味乾坤</a:t>
              </a:r>
              <a:endParaRPr lang="zh-CN" altLang="en-US" sz="6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972175" y="-635"/>
            <a:ext cx="6219825" cy="6858635"/>
          </a:xfrm>
          <a:prstGeom prst="rect">
            <a:avLst/>
          </a:prstGeom>
          <a:solidFill>
            <a:srgbClr val="FC924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4130"/>
            <a:ext cx="5971540" cy="6833235"/>
          </a:xfrm>
          <a:prstGeom prst="rect">
            <a:avLst/>
          </a:prstGeom>
          <a:solidFill>
            <a:srgbClr val="06908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 descr="C:\Users\Administrator\Desktop\5.png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5265" y="487363"/>
            <a:ext cx="11462385" cy="5730875"/>
          </a:xfrm>
          <a:prstGeom prst="rect">
            <a:avLst/>
          </a:prstGeom>
        </p:spPr>
      </p:pic>
      <p:pic>
        <p:nvPicPr>
          <p:cNvPr id="23" name="图片 22" descr="zz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240" y="-635"/>
            <a:ext cx="942975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595562" y="1855007"/>
            <a:ext cx="7477125" cy="4183843"/>
            <a:chOff x="2552700" y="1997882"/>
            <a:chExt cx="7477125" cy="4183843"/>
          </a:xfrm>
        </p:grpSpPr>
        <p:sp>
          <p:nvSpPr>
            <p:cNvPr id="3" name="矩形 2"/>
            <p:cNvSpPr/>
            <p:nvPr/>
          </p:nvSpPr>
          <p:spPr>
            <a:xfrm>
              <a:off x="2786063" y="2083605"/>
              <a:ext cx="7086600" cy="4098120"/>
            </a:xfrm>
            <a:prstGeom prst="rect">
              <a:avLst/>
            </a:prstGeom>
            <a:solidFill>
              <a:srgbClr val="06908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552700" y="2236005"/>
              <a:ext cx="7086600" cy="3774268"/>
            </a:xfrm>
            <a:prstGeom prst="rect">
              <a:avLst/>
            </a:prstGeom>
            <a:solidFill>
              <a:srgbClr val="FC9248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943225" y="1997882"/>
              <a:ext cx="7086600" cy="392666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374707" y="4355729"/>
            <a:ext cx="6242685" cy="530017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4"/>
                  <a:srcRect/>
                  <a:stretch>
                    <a:fillRect/>
                  </a:stretch>
                </a:blip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A company is an association or collection of individuals, whether natural persons, legal persons, or a mixture of both. A company is an association or collection of individuals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 descr="形状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90" y="784225"/>
            <a:ext cx="11462385" cy="451485"/>
          </a:xfrm>
          <a:prstGeom prst="rect">
            <a:avLst/>
          </a:prstGeom>
        </p:spPr>
      </p:pic>
      <p:pic>
        <p:nvPicPr>
          <p:cNvPr id="15" name="图片 14" descr="www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3180" y="775335"/>
            <a:ext cx="1322705" cy="412750"/>
          </a:xfrm>
          <a:prstGeom prst="rect">
            <a:avLst/>
          </a:prstGeom>
        </p:spPr>
      </p:pic>
      <p:pic>
        <p:nvPicPr>
          <p:cNvPr id="16" name="图片 15" descr="问我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820" y="784225"/>
            <a:ext cx="1223010" cy="403860"/>
          </a:xfrm>
          <a:prstGeom prst="rect">
            <a:avLst/>
          </a:prstGeom>
        </p:spPr>
      </p:pic>
      <p:pic>
        <p:nvPicPr>
          <p:cNvPr id="17" name="图片 16" descr="C:\Users\Administrator\Desktop\素材\2.png2"/>
          <p:cNvPicPr>
            <a:picLocks noChangeAspect="1"/>
          </p:cNvPicPr>
          <p:nvPr/>
        </p:nvPicPr>
        <p:blipFill>
          <a:blip r:embed="rId8">
            <a:lum contrast="18000"/>
          </a:blip>
          <a:srcRect/>
          <a:stretch>
            <a:fillRect/>
          </a:stretch>
        </p:blipFill>
        <p:spPr>
          <a:xfrm>
            <a:off x="554990" y="2318385"/>
            <a:ext cx="2110740" cy="4649470"/>
          </a:xfrm>
          <a:prstGeom prst="rect">
            <a:avLst/>
          </a:prstGeom>
        </p:spPr>
      </p:pic>
      <p:pic>
        <p:nvPicPr>
          <p:cNvPr id="18" name="图片 17" descr="C:\Users\Administrator\Desktop\1.png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676255" y="3473450"/>
            <a:ext cx="874395" cy="784225"/>
          </a:xfrm>
          <a:prstGeom prst="rect">
            <a:avLst/>
          </a:prstGeom>
        </p:spPr>
      </p:pic>
      <p:pic>
        <p:nvPicPr>
          <p:cNvPr id="19" name="图片 18" descr="资源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545" y="4168140"/>
            <a:ext cx="2507615" cy="2689860"/>
          </a:xfrm>
          <a:prstGeom prst="rect">
            <a:avLst/>
          </a:prstGeom>
        </p:spPr>
      </p:pic>
      <p:pic>
        <p:nvPicPr>
          <p:cNvPr id="20" name="图片 19" descr="C:\Users\Administrator\Desktop\素材\6.png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415858" y="802005"/>
            <a:ext cx="412750" cy="41592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342255" y="687070"/>
            <a:ext cx="131572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>
                <a:solidFill>
                  <a:srgbClr val="FC924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ea"/>
                <a:sym typeface="+mn-lt"/>
              </a:rPr>
              <a:t>P</a:t>
            </a:r>
            <a:r>
              <a:rPr lang="en-US" altLang="zh-CN" sz="3600">
                <a:solidFill>
                  <a:srgbClr val="0690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ea"/>
                <a:sym typeface="+mn-lt"/>
              </a:rPr>
              <a:t>K</a:t>
            </a:r>
            <a:endParaRPr lang="en-US" altLang="zh-CN" sz="3600">
              <a:solidFill>
                <a:srgbClr val="06908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2" name="图片 21" descr="2"/>
          <p:cNvPicPr>
            <a:picLocks noChangeAspect="1"/>
          </p:cNvPicPr>
          <p:nvPr/>
        </p:nvPicPr>
        <p:blipFill>
          <a:blip r:embed="rId12">
            <a:lum bright="-6000" contrast="18000"/>
          </a:blip>
          <a:stretch>
            <a:fillRect/>
          </a:stretch>
        </p:blipFill>
        <p:spPr>
          <a:xfrm>
            <a:off x="288290" y="1235710"/>
            <a:ext cx="946785" cy="1339850"/>
          </a:xfrm>
          <a:prstGeom prst="rect">
            <a:avLst/>
          </a:prstGeom>
        </p:spPr>
      </p:pic>
      <p:pic>
        <p:nvPicPr>
          <p:cNvPr id="25" name="图片 24" descr="C:\Users\Administrator\Desktop\素材\6.png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flipH="1">
            <a:off x="9268778" y="819785"/>
            <a:ext cx="412750" cy="415925"/>
          </a:xfrm>
          <a:prstGeom prst="rect">
            <a:avLst/>
          </a:prstGeom>
        </p:spPr>
      </p:pic>
      <p:pic>
        <p:nvPicPr>
          <p:cNvPr id="27" name="图片 26" descr="C:\Users\Administrator\Desktop\素材\玩儿.png玩儿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424045" y="829628"/>
            <a:ext cx="691515" cy="312420"/>
          </a:xfrm>
          <a:prstGeom prst="rect">
            <a:avLst/>
          </a:prstGeom>
        </p:spPr>
      </p:pic>
      <p:pic>
        <p:nvPicPr>
          <p:cNvPr id="28" name="图片 27" descr="C:\Users\Administrator\Desktop\素材\玩儿.png玩儿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flipH="1">
            <a:off x="6884670" y="825183"/>
            <a:ext cx="691515" cy="312420"/>
          </a:xfrm>
          <a:prstGeom prst="rect">
            <a:avLst/>
          </a:prstGeom>
        </p:spPr>
      </p:pic>
      <p:pic>
        <p:nvPicPr>
          <p:cNvPr id="30" name="图片 29" descr="安慰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0620" y="2155190"/>
            <a:ext cx="596900" cy="42037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053840" y="3253740"/>
            <a:ext cx="50692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cs typeface="+mn-ea"/>
                <a:sym typeface="+mn-lt"/>
              </a:rPr>
              <a:t>喜欢加个关注哦</a:t>
            </a:r>
            <a:endParaRPr lang="zh-CN" altLang="en-US" sz="5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  <p:tag name="ISPRING_FIRST_PUBLISH" val="1"/>
  <p:tag name="KSO_WPP_MARK_KEY" val="4583d7a6-90f2-455c-aa84-f8419d37046f"/>
  <p:tag name="COMMONDATA" val="eyJoZGlkIjoiOGE2NDAwNThmNjI5MzNkMmNkOWRhZjk1ZjhmZTQ1MGYifQ=="/>
  <p:tag name="commondata" val="eyJoZGlkIjoiYTZmNjcyMWQ4NWZkZGVmNGIzZDY5ZmY0ODc1ODExYW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1ue03dt">
      <a:majorFont>
        <a:latin typeface="Arial"/>
        <a:ea typeface="方正清刻本悦宋简体"/>
        <a:cs typeface=""/>
      </a:majorFont>
      <a:minorFont>
        <a:latin typeface="Arial"/>
        <a:ea typeface="方正清刻本悦宋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3418</Words>
  <PresentationFormat>宽屏</PresentationFormat>
  <Paragraphs>321</Paragraphs>
  <Slides>35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9" baseType="lpstr">
      <vt:lpstr>Arial</vt:lpstr>
      <vt:lpstr>宋体</vt:lpstr>
      <vt:lpstr>Wingdings</vt:lpstr>
      <vt:lpstr>Calibri</vt:lpstr>
      <vt:lpstr>Calibri</vt:lpstr>
      <vt:lpstr>Montserrat Light</vt:lpstr>
      <vt:lpstr>Segoe Print</vt:lpstr>
      <vt:lpstr>Montserrat</vt:lpstr>
      <vt:lpstr>Open Sans</vt:lpstr>
      <vt:lpstr>Bevan</vt:lpstr>
      <vt:lpstr>方正清刻本悦宋简体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2019-12-31T08:18:00Z</dcterms:created>
  <dcterms:modified xsi:type="dcterms:W3CDTF">2024-05-25T15:33:47Z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22BF3552F3B24902892063D023B29C0A</vt:lpwstr>
  </property>
  <property fmtid="{D5CDD505-2E9C-101B-9397-08002B2CF9AE}" pid="3" name="KSOProductBuildVer">
    <vt:lpwstr>2052-12.1.0.16929</vt:lpwstr>
  </property>
  <property fmtid="{D5CDD505-2E9C-101B-9397-08002B2CF9AE}" pid="4" name="NXPowerLiteLastOptimized">
    <vt:lpwstr>6087236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  <property fmtid="{D5CDD505-2E9C-101B-9397-08002B2CF9AE}" pid="7" name="commondata">
    <vt:lpwstr>eyJoZGlkIjoiOGE2NDAwNThmNjI5MzNkMmNkOWRhZjk1ZjhmZTQ1MGYifQ==</vt:lpwstr>
  </property>
</Properties>
</file>