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38"/>
  </p:handoutMasterIdLst>
  <p:sldIdLst>
    <p:sldId id="263" r:id="rId3"/>
    <p:sldId id="282" r:id="rId4"/>
    <p:sldId id="284" r:id="rId5"/>
    <p:sldId id="283" r:id="rId6"/>
    <p:sldId id="326" r:id="rId7"/>
    <p:sldId id="285" r:id="rId8"/>
    <p:sldId id="308" r:id="rId10"/>
    <p:sldId id="291" r:id="rId11"/>
    <p:sldId id="299" r:id="rId12"/>
    <p:sldId id="289" r:id="rId13"/>
    <p:sldId id="290" r:id="rId14"/>
    <p:sldId id="295" r:id="rId15"/>
    <p:sldId id="304" r:id="rId16"/>
    <p:sldId id="301" r:id="rId17"/>
    <p:sldId id="305" r:id="rId18"/>
    <p:sldId id="300" r:id="rId19"/>
    <p:sldId id="306" r:id="rId20"/>
    <p:sldId id="302" r:id="rId21"/>
    <p:sldId id="307" r:id="rId22"/>
    <p:sldId id="281" r:id="rId23"/>
    <p:sldId id="297" r:id="rId24"/>
    <p:sldId id="296" r:id="rId25"/>
    <p:sldId id="332" r:id="rId26"/>
    <p:sldId id="333" r:id="rId27"/>
    <p:sldId id="334" r:id="rId28"/>
    <p:sldId id="338" r:id="rId29"/>
    <p:sldId id="335" r:id="rId30"/>
    <p:sldId id="336" r:id="rId31"/>
    <p:sldId id="337" r:id="rId32"/>
    <p:sldId id="328" r:id="rId33"/>
    <p:sldId id="329" r:id="rId34"/>
    <p:sldId id="330" r:id="rId35"/>
    <p:sldId id="331" r:id="rId36"/>
    <p:sldId id="257" r:id="rId37"/>
  </p:sldIdLst>
  <p:sldSz cx="12192000" cy="6858000"/>
  <p:notesSz cx="6858000" cy="9144000"/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699"/>
    <a:srgbClr val="0B2A3C"/>
    <a:srgbClr val="D6C3A7"/>
    <a:srgbClr val="2E6083"/>
    <a:srgbClr val="0F32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3" Type="http://schemas.openxmlformats.org/officeDocument/2006/relationships/tags" Target="tags/tag5.xml"/><Relationship Id="rId42" Type="http://schemas.openxmlformats.org/officeDocument/2006/relationships/commentAuthors" Target="commentAuthors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handoutMaster" Target="handoutMasters/handoutMaster1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标题和表格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base"/>
            <a:r>
              <a:rPr lang="zh-CN" altLang="en-US" strike="noStrike" noProof="1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表格占位符 2"/>
          <p:cNvSpPr>
            <a:spLocks noGrp="1"/>
          </p:cNvSpPr>
          <p:nvPr>
            <p:ph type="tbl" idx="1"/>
          </p:nvPr>
        </p:nvSpPr>
        <p:spPr/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kumimoji="0" lang="zh-CN" altLang="en-US" sz="32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244193"/>
            <a:ext cx="2844800" cy="47754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charset="-116"/>
              <a:ea typeface="宋体" panose="02010600030101010101" pitchFamily="2" charset="-122"/>
              <a:cs typeface="+mn-ea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244193"/>
            <a:ext cx="3860800" cy="477548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sz="1400" b="0" i="0" u="none" strike="noStrike" kern="1200" cap="none" spc="0" normalizeH="0" baseline="0" noProof="1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244193"/>
            <a:ext cx="2844800" cy="47754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91440" tIns="45720" rIns="91440" bIns="45720" numCol="1" anchor="t" anchorCtr="0" compatLnSpc="1"/>
          <a:p>
            <a:pPr algn="r" eaLnBrk="1" fontAlgn="base" hangingPunct="1">
              <a:buNone/>
            </a:pPr>
            <a:fld id="{9A0DB2DC-4C9A-4742-B13C-FB6460FD3503}" type="slidenum">
              <a:rPr lang="zh-CN" altLang="en-US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lang="zh-CN" altLang="en-US" strike="noStrike" noProof="1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jpeg"/></Relationships>
</file>

<file path=ppt/slides/_rels/slide12.xml.rels><?xml version="1.0" encoding="UTF-8" standalone="yes" ?><Relationships xmlns="http://schemas.openxmlformats.org/package/2006/relationships"><Relationship Id="rId4" Target="../slideLayouts/slideLayout2.xml" Type="http://schemas.openxmlformats.org/officeDocument/2006/relationships/slideLayout"/><Relationship Id="rId3" Target="../media/image14.jpeg" Type="http://schemas.openxmlformats.org/officeDocument/2006/relationships/image"/><Relationship Id="rId2" Target="../media/image13.jpeg" Type="http://schemas.openxmlformats.org/officeDocument/2006/relationships/image"/><Relationship Id="rId1" Target="../media/image12.jpeg" Type="http://schemas.openxmlformats.org/officeDocument/2006/relationships/image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jpeg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0.xml.rels><?xml version="1.0" encoding="UTF-8" standalone="yes" ?><Relationships xmlns="http://schemas.openxmlformats.org/package/2006/relationships"><Relationship Id="rId5" Target="../slideLayouts/slideLayout2.xml" Type="http://schemas.openxmlformats.org/officeDocument/2006/relationships/slideLayout"/><Relationship Id="rId4" Target="../media/image28.jpeg" Type="http://schemas.openxmlformats.org/officeDocument/2006/relationships/image"/><Relationship Id="rId3" Target="../media/image27.jpeg" Type="http://schemas.openxmlformats.org/officeDocument/2006/relationships/image"/><Relationship Id="rId2" Target="../media/image26.jpeg" Type="http://schemas.openxmlformats.org/officeDocument/2006/relationships/image"/><Relationship Id="rId1" Target="../media/image25.jpeg" Type="http://schemas.openxmlformats.org/officeDocument/2006/relationships/image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jpeg"/></Relationships>
</file>

<file path=ppt/slides/_rels/slide22.xml.rels><?xml version="1.0" encoding="UTF-8" standalone="yes" ?><Relationships xmlns="http://schemas.openxmlformats.org/package/2006/relationships"><Relationship Id="rId6" Target="../slideLayouts/slideLayout2.xml" Type="http://schemas.openxmlformats.org/officeDocument/2006/relationships/slideLayout"/><Relationship Id="rId5" Target="../media/image33.jpeg" Type="http://schemas.openxmlformats.org/officeDocument/2006/relationships/image"/><Relationship Id="rId4" Target="../media/image32.jpeg" Type="http://schemas.openxmlformats.org/officeDocument/2006/relationships/image"/><Relationship Id="rId3" Target="../media/image31.jpeg" Type="http://schemas.openxmlformats.org/officeDocument/2006/relationships/image"/><Relationship Id="rId2" Target="../media/image30.jpeg" Type="http://schemas.openxmlformats.org/officeDocument/2006/relationships/image"/><Relationship Id="rId1" Target="../media/image12.jpeg" Type="http://schemas.openxmlformats.org/officeDocument/2006/relationships/image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7.jpeg"/><Relationship Id="rId1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8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2" Target="../media/image42.jpeg" Type="http://schemas.openxmlformats.org/officeDocument/2006/relationships/image"/><Relationship Id="rId1" Target="../media/image41.jpeg" Type="http://schemas.openxmlformats.org/officeDocument/2006/relationships/image"/></Relationships>
</file>

<file path=ppt/slides/_rels/slide29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2" Target="../media/image44.jpeg" Type="http://schemas.openxmlformats.org/officeDocument/2006/relationships/image"/><Relationship Id="rId1" Target="../media/image43.jpeg" Type="http://schemas.openxmlformats.org/officeDocument/2006/relationships/image"/></Relationships>
</file>

<file path=ppt/slides/_rels/slide30.xml.rels><?xml version="1.0" encoding="UTF-8" standalone="yes" ?><Relationships xmlns="http://schemas.openxmlformats.org/package/2006/relationships"><Relationship Id="rId3" Target="../slideLayouts/slideLayout2.xml" Type="http://schemas.openxmlformats.org/officeDocument/2006/relationships/slideLayout"/><Relationship Id="rId2" Target="../tags/tag1.xml" Type="http://schemas.openxmlformats.org/officeDocument/2006/relationships/tags"/><Relationship Id="rId1" Target="../media/image45.jpeg" Type="http://schemas.openxmlformats.org/officeDocument/2006/relationships/image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Nipic_27198749_202108301523072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" y="-12065"/>
            <a:ext cx="12201525" cy="687070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714500" y="2248535"/>
            <a:ext cx="8742045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净月圆满 </a:t>
            </a:r>
            <a:r>
              <a:rPr lang="en-US" altLang="zh-CN" sz="6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altLang="en-US" sz="6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诗</a:t>
            </a:r>
            <a:r>
              <a:rPr lang="en-US" altLang="zh-CN" sz="6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”</a:t>
            </a:r>
            <a:r>
              <a:rPr lang="zh-CN" altLang="en-US" sz="6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意中秋</a:t>
            </a:r>
            <a:endParaRPr lang="zh-CN" altLang="en-US" sz="6000" dirty="0">
              <a:solidFill>
                <a:schemeClr val="accent4">
                  <a:lumMod val="40000"/>
                  <a:lumOff val="6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002915" y="3716020"/>
            <a:ext cx="61702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200" dirty="0">
                <a:solidFill>
                  <a:schemeClr val="bg1"/>
                </a:solidFill>
                <a:latin typeface="方正黑体简体" panose="02010601030101010101" pitchFamily="2" charset="-122"/>
                <a:ea typeface="汉鼎繁细隶" panose="02010609000101010101" pitchFamily="49" charset="-122"/>
              </a:rPr>
              <a:t>地产中秋暖场活动方案</a:t>
            </a:r>
            <a:endParaRPr lang="zh-CN" altLang="en-US" sz="3200" dirty="0">
              <a:solidFill>
                <a:schemeClr val="bg1"/>
              </a:solidFill>
              <a:latin typeface="方正黑体简体" panose="02010601030101010101" pitchFamily="2" charset="-122"/>
              <a:ea typeface="汉鼎繁细隶" panose="02010609000101010101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235200" y="3198495"/>
            <a:ext cx="7737475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en-US" altLang="zh-CN" sz="2400" i="1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The pure moon completes the poetic Mid Autumn Festival</a:t>
            </a:r>
            <a:endParaRPr lang="en-US" altLang="zh-CN" sz="2400" i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7" name="图片 6" descr="VCG211228193962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0" y="-10795"/>
            <a:ext cx="12192635" cy="683768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-1270" y="-10795"/>
            <a:ext cx="12192635" cy="963295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0" y="2929255"/>
            <a:ext cx="12192635" cy="3924300"/>
          </a:xfrm>
          <a:prstGeom prst="rect">
            <a:avLst/>
          </a:prstGeom>
          <a:solidFill>
            <a:schemeClr val="tx1">
              <a:alpha val="8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357505" y="3464560"/>
            <a:ext cx="4601845" cy="2214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净月圆满 </a:t>
            </a:r>
            <a:r>
              <a:rPr lang="en-US" altLang="zh-CN" sz="32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“</a:t>
            </a:r>
            <a:r>
              <a:rPr lang="zh-CN" sz="32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诗</a:t>
            </a:r>
            <a:r>
              <a:rPr lang="en-US" altLang="zh-CN" sz="32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”</a:t>
            </a:r>
            <a:r>
              <a:rPr lang="zh-CN" sz="3200" b="1" dirty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意中秋</a:t>
            </a:r>
            <a:r>
              <a:rPr lang="zh-CN" altLang="en-US" sz="2000" dirty="0">
                <a:solidFill>
                  <a:schemeClr val="bg1"/>
                </a:solidFill>
                <a:latin typeface="方正黑体简体" panose="02010601030101010101" pitchFamily="2" charset="-122"/>
                <a:ea typeface="汉鼎繁细隶" panose="02010609000101010101" pitchFamily="49" charset="-122"/>
              </a:rPr>
              <a:t>月亮即是家的方向</a:t>
            </a:r>
            <a:endParaRPr lang="en-US" altLang="zh-CN" sz="2000" dirty="0">
              <a:solidFill>
                <a:schemeClr val="bg1"/>
              </a:solidFill>
              <a:latin typeface="方正黑体简体" panose="02010601030101010101" pitchFamily="2" charset="-122"/>
              <a:ea typeface="汉鼎繁细隶" panose="0201060900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方正黑体简体" panose="02010601030101010101" pitchFamily="2" charset="-122"/>
                <a:ea typeface="汉鼎繁细隶" panose="02010609000101010101" pitchFamily="49" charset="-122"/>
              </a:rPr>
              <a:t>归家首选该楼盘 </a:t>
            </a:r>
            <a:r>
              <a:rPr lang="zh-CN" altLang="en-US" sz="2000" dirty="0">
                <a:solidFill>
                  <a:schemeClr val="bg1"/>
                </a:solidFill>
                <a:latin typeface="方正黑体简体" panose="02010601030101010101" pitchFamily="2" charset="-122"/>
                <a:ea typeface="汉鼎繁细隶" panose="02010609000101010101" pitchFamily="49" charset="-122"/>
                <a:sym typeface="+mn-ea"/>
              </a:rPr>
              <a:t>朗诗·东山樾与您共度诗意满满的中秋佳节</a:t>
            </a:r>
            <a:endParaRPr lang="en-US" altLang="zh-CN" sz="2000" dirty="0">
              <a:solidFill>
                <a:schemeClr val="bg1"/>
              </a:solidFill>
              <a:latin typeface="方正黑体简体" panose="02010601030101010101" pitchFamily="2" charset="-122"/>
              <a:ea typeface="汉鼎繁细隶" panose="02010609000101010101" pitchFamily="49" charset="-122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57284" y="5679219"/>
            <a:ext cx="3458818" cy="0"/>
          </a:xfrm>
          <a:prstGeom prst="line">
            <a:avLst/>
          </a:prstGeom>
          <a:ln w="12700">
            <a:solidFill>
              <a:schemeClr val="accent4">
                <a:lumMod val="20000"/>
                <a:lumOff val="8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" name="图片 10" descr="VCG41N107490157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11430" y="4445"/>
            <a:ext cx="12207240" cy="685927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-11430" y="0"/>
            <a:ext cx="12192635" cy="684911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651635" y="1630680"/>
            <a:ext cx="9185275" cy="279971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50000"/>
              </a:lnSpc>
            </a:pPr>
            <a:r>
              <a:rPr lang="en-US" altLang="zh-CN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中秋十五月圆，又因案名为“净月”，所以本次活动选择中秋传统文化为主线，将现场打造富有文化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“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诗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”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意之境，配合主题亲子活动，让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朗诗·东山樾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在小长假期间完成一次完美绽放。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en-US" altLang="zh-CN" sz="1600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1600" dirty="0">
                <a:solidFill>
                  <a:srgbClr val="EAF1DD"/>
                </a:solidFill>
                <a:latin typeface="+mj-ea"/>
                <a:ea typeface="+mj-ea"/>
                <a:cs typeface="+mj-ea"/>
                <a:sym typeface="微软雅黑" panose="020B0503020204020204" charset="-122"/>
              </a:rPr>
              <a:t>   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微软雅黑" panose="020B0503020204020204" charset="-122"/>
              </a:rPr>
              <a:t>让业主们，齐聚中秋假期，小家团圆，大家团聚的合家欢，乐也融融，享受浓郁节日气氛。给人予大家的同乐理念同时。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通过前期线上进行热点话题传播，吸引流量，与线下活动相结合，融入主题性互动活动环节，实现邀约目标客群到访，提升项目自身影响力的目的。</a:t>
            </a:r>
            <a:endParaRPr lang="en-US" altLang="zh-CN" sz="16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en-US" sz="1600" dirty="0">
              <a:solidFill>
                <a:schemeClr val="bg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  <a:p>
            <a:pPr algn="l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  <a:p>
            <a:pPr algn="l" eaLnBrk="1" hangingPunct="1">
              <a:lnSpc>
                <a:spcPct val="150000"/>
              </a:lnSpc>
              <a:spcBef>
                <a:spcPct val="0"/>
              </a:spcBef>
              <a:buNone/>
            </a:pP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</p:txBody>
      </p:sp>
      <p:grpSp>
        <p:nvGrpSpPr>
          <p:cNvPr id="11268" name="组合 5"/>
          <p:cNvGrpSpPr/>
          <p:nvPr/>
        </p:nvGrpSpPr>
        <p:grpSpPr bwMode="auto">
          <a:xfrm>
            <a:off x="7071678" y="4270058"/>
            <a:ext cx="4103687" cy="1570037"/>
            <a:chOff x="0" y="0"/>
            <a:chExt cx="4104456" cy="1569660"/>
          </a:xfrm>
        </p:grpSpPr>
        <p:sp>
          <p:nvSpPr>
            <p:cNvPr id="11276" name="TextBox 6"/>
            <p:cNvSpPr>
              <a:spLocks noChangeArrowheads="1"/>
            </p:cNvSpPr>
            <p:nvPr/>
          </p:nvSpPr>
          <p:spPr bwMode="auto">
            <a:xfrm>
              <a:off x="0" y="0"/>
              <a:ext cx="1440160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活动</a:t>
              </a:r>
              <a:endParaRPr 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目的</a:t>
              </a:r>
              <a:endParaRPr lang="zh-CN" altLang="en-US" sz="48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1277" name="直接连接符 7"/>
            <p:cNvSpPr>
              <a:spLocks noChangeShapeType="1"/>
            </p:cNvSpPr>
            <p:nvPr/>
          </p:nvSpPr>
          <p:spPr bwMode="auto">
            <a:xfrm>
              <a:off x="1440160" y="252065"/>
              <a:ext cx="1" cy="11521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TextBox 8"/>
            <p:cNvSpPr>
              <a:spLocks noChangeArrowheads="1"/>
            </p:cNvSpPr>
            <p:nvPr/>
          </p:nvSpPr>
          <p:spPr bwMode="auto">
            <a:xfrm>
              <a:off x="1440160" y="180057"/>
              <a:ext cx="2664296" cy="1323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Broadway" panose="04040905080B02020502" pitchFamily="82" charset="0"/>
                  <a:sym typeface="Broadway" panose="04040905080B02020502" pitchFamily="82" charset="0"/>
                </a:rPr>
                <a:t>THE</a:t>
              </a:r>
              <a:endParaRPr lang="zh-CN" altLang="en-US" sz="4000" b="1">
                <a:solidFill>
                  <a:srgbClr val="F2F2F2"/>
                </a:solidFill>
                <a:latin typeface="Broadway" panose="04040905080B02020502" pitchFamily="82" charset="0"/>
                <a:sym typeface="Broadway" panose="04040905080B02020502" pitchFamily="82" charset="0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Broadway" panose="04040905080B02020502" pitchFamily="82" charset="0"/>
                  <a:sym typeface="Broadway" panose="04040905080B02020502" pitchFamily="82" charset="0"/>
                </a:rPr>
                <a:t>AIM</a:t>
              </a:r>
              <a:endParaRPr lang="zh-CN" altLang="en-US" sz="4000" b="1">
                <a:solidFill>
                  <a:srgbClr val="F2F2F2"/>
                </a:solidFill>
                <a:latin typeface="Broadway" panose="04040905080B02020502" pitchFamily="82" charset="0"/>
                <a:sym typeface="Broadway" panose="04040905080B02020502" pitchFamily="82" charset="0"/>
              </a:endParaRPr>
            </a:p>
          </p:txBody>
        </p:sp>
      </p:grpSp>
      <p:sp>
        <p:nvSpPr>
          <p:cNvPr id="11269" name="直接连接符 12"/>
          <p:cNvSpPr>
            <a:spLocks noChangeShapeType="1"/>
          </p:cNvSpPr>
          <p:nvPr/>
        </p:nvSpPr>
        <p:spPr bwMode="auto">
          <a:xfrm>
            <a:off x="4982528" y="4343083"/>
            <a:ext cx="7056437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 descr="Nipic_27198749_2021083015230726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985" y="-4445"/>
            <a:ext cx="12187555" cy="68694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704965" y="2639060"/>
            <a:ext cx="4846955" cy="2768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活动主题：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净月圆满 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“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诗</a:t>
            </a:r>
            <a:r>
              <a:rPr lang="en-US" altLang="zh-CN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”</a:t>
            </a:r>
            <a:r>
              <a:rPr lang="zh-CN" altLang="en-US" sz="20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+mn-ea"/>
              </a:rPr>
              <a:t>意中秋</a:t>
            </a:r>
            <a:endParaRPr lang="zh-CN" altLang="en-US" sz="2000" dirty="0">
              <a:solidFill>
                <a:schemeClr val="accent4">
                  <a:lumMod val="40000"/>
                  <a:lumOff val="6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活动日期</a:t>
            </a:r>
            <a:r>
              <a:rPr lang="zh-CN" altLang="en-US" sz="16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2024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年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9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月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19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日 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20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日 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21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日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活动地点：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销售中心内</a:t>
            </a:r>
            <a:endParaRPr lang="en-US" altLang="zh-CN" sz="1600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活动对象：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</a:rPr>
              <a:t>业主、潜在客户、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活动调性：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传统  团圆  </a:t>
            </a:r>
            <a:r>
              <a:rPr lang="zh-CN" altLang="en-US" sz="1600">
                <a:solidFill>
                  <a:schemeClr val="bg1"/>
                </a:solidFill>
                <a:effectLst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轻松 欢乐 趣味  </a:t>
            </a:r>
            <a:endParaRPr lang="zh-CN" altLang="en-US" sz="1600">
              <a:solidFill>
                <a:schemeClr val="bg1"/>
              </a:solidFill>
              <a:effectLst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  <a:p>
            <a:pPr algn="l">
              <a:lnSpc>
                <a:spcPct val="15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活动内容：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朗诗·东山樾中秋暖场（皮影戏展演 儿童汉服体验  中秋主题</a:t>
            </a:r>
            <a:r>
              <a:rPr lang="en-US" altLang="zh-CN" sz="16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DIY  </a:t>
            </a:r>
            <a:r>
              <a:rPr lang="zh-CN" altLang="en-US" sz="1600" dirty="0">
                <a:solidFill>
                  <a:schemeClr val="bg1"/>
                </a:solidFill>
                <a:latin typeface="+mj-ea"/>
                <a:ea typeface="+mj-ea"/>
                <a:cs typeface="+mj-ea"/>
                <a:sym typeface="+mn-ea"/>
              </a:rPr>
              <a:t>金秋茶歇品鉴  中秋许愿瓶）</a:t>
            </a:r>
            <a:endParaRPr lang="zh-CN" altLang="en-US" sz="1600" dirty="0">
              <a:solidFill>
                <a:schemeClr val="bg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5" name="TextBox 8"/>
          <p:cNvSpPr txBox="1">
            <a:spLocks noChangeArrowheads="1"/>
          </p:cNvSpPr>
          <p:nvPr/>
        </p:nvSpPr>
        <p:spPr bwMode="auto">
          <a:xfrm>
            <a:off x="6704850" y="1982999"/>
            <a:ext cx="3022341" cy="40344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25218" tIns="62609" rIns="125218" bIns="62609">
            <a:spAutoFit/>
          </a:bodyPr>
          <a:p>
            <a:pPr defTabSz="91376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i="1" dirty="0">
                <a:solidFill>
                  <a:schemeClr val="bg1"/>
                </a:solidFill>
                <a:ea typeface="Segoe UI" panose="020B0502040204020203" pitchFamily="34" charset="0"/>
                <a:cs typeface="Segoe UI" panose="020B0502040204020203" pitchFamily="34" charset="0"/>
              </a:rPr>
              <a:t>SUMMARY OF ACTIVITIES</a:t>
            </a:r>
            <a:endParaRPr lang="zh-CN" altLang="en-US" i="1" dirty="0">
              <a:solidFill>
                <a:schemeClr val="bg1"/>
              </a:solidFill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" name="TextBox 3"/>
          <p:cNvSpPr txBox="1">
            <a:spLocks noChangeArrowheads="1"/>
          </p:cNvSpPr>
          <p:nvPr/>
        </p:nvSpPr>
        <p:spPr bwMode="auto">
          <a:xfrm>
            <a:off x="6704849" y="1407131"/>
            <a:ext cx="2392011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>
            <a:spAutoFit/>
          </a:bodyPr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3600" dirty="0">
                <a:solidFill>
                  <a:schemeClr val="accent4">
                    <a:lumMod val="40000"/>
                    <a:lumOff val="6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活动概述</a:t>
            </a:r>
            <a:endParaRPr lang="zh-CN" altLang="en-US" sz="3600" dirty="0">
              <a:solidFill>
                <a:schemeClr val="accent4">
                  <a:lumMod val="40000"/>
                  <a:lumOff val="60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VCG210b919834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985" y="-4445"/>
            <a:ext cx="12188190" cy="6870065"/>
          </a:xfrm>
          <a:prstGeom prst="rect">
            <a:avLst/>
          </a:prstGeom>
        </p:spPr>
      </p:pic>
      <p:grpSp>
        <p:nvGrpSpPr>
          <p:cNvPr id="11268" name="组合 5"/>
          <p:cNvGrpSpPr/>
          <p:nvPr/>
        </p:nvGrpSpPr>
        <p:grpSpPr bwMode="auto">
          <a:xfrm>
            <a:off x="1194118" y="2630488"/>
            <a:ext cx="4103687" cy="1568450"/>
            <a:chOff x="0" y="0"/>
            <a:chExt cx="4104456" cy="1568073"/>
          </a:xfrm>
        </p:grpSpPr>
        <p:sp>
          <p:nvSpPr>
            <p:cNvPr id="11276" name="TextBox 6"/>
            <p:cNvSpPr>
              <a:spLocks noChangeArrowheads="1"/>
            </p:cNvSpPr>
            <p:nvPr/>
          </p:nvSpPr>
          <p:spPr bwMode="auto">
            <a:xfrm>
              <a:off x="0" y="0"/>
              <a:ext cx="1440160" cy="1568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活动</a:t>
              </a:r>
              <a:endParaRPr 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安排</a:t>
              </a:r>
              <a:endParaRPr lang="zh-CN" altLang="en-US" sz="48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1277" name="直接连接符 7"/>
            <p:cNvSpPr>
              <a:spLocks noChangeShapeType="1"/>
            </p:cNvSpPr>
            <p:nvPr/>
          </p:nvSpPr>
          <p:spPr bwMode="auto">
            <a:xfrm>
              <a:off x="1440160" y="252065"/>
              <a:ext cx="1" cy="11521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TextBox 8"/>
            <p:cNvSpPr>
              <a:spLocks noChangeArrowheads="1"/>
            </p:cNvSpPr>
            <p:nvPr/>
          </p:nvSpPr>
          <p:spPr bwMode="auto">
            <a:xfrm>
              <a:off x="1440160" y="93721"/>
              <a:ext cx="2664296" cy="132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+mj-ea"/>
                  <a:ea typeface="+mj-ea"/>
                  <a:sym typeface="Broadway" panose="04040905080B02020502" pitchFamily="82" charset="0"/>
                </a:rPr>
                <a:t>activity</a:t>
              </a:r>
              <a:endParaRPr lang="en-US" altLang="zh-CN" sz="4000" b="1">
                <a:solidFill>
                  <a:srgbClr val="F2F2F2"/>
                </a:solidFill>
                <a:latin typeface="+mj-ea"/>
                <a:ea typeface="+mj-ea"/>
                <a:sym typeface="Broadway" panose="04040905080B02020502" pitchFamily="82" charset="0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+mj-ea"/>
                  <a:ea typeface="+mj-ea"/>
                  <a:sym typeface="Broadway" panose="04040905080B02020502" pitchFamily="82" charset="0"/>
                </a:rPr>
                <a:t>arrange</a:t>
              </a:r>
              <a:endParaRPr lang="en-US" altLang="zh-CN" sz="4000" b="1">
                <a:solidFill>
                  <a:srgbClr val="F2F2F2"/>
                </a:solidFill>
                <a:latin typeface="+mj-ea"/>
                <a:ea typeface="+mj-ea"/>
                <a:sym typeface="Broadway" panose="04040905080B02020502" pitchFamily="82" charset="0"/>
              </a:endParaRPr>
            </a:p>
          </p:txBody>
        </p:sp>
      </p:grpSp>
      <p:sp>
        <p:nvSpPr>
          <p:cNvPr id="11269" name="直接连接符 12"/>
          <p:cNvSpPr>
            <a:spLocks noChangeShapeType="1"/>
          </p:cNvSpPr>
          <p:nvPr/>
        </p:nvSpPr>
        <p:spPr bwMode="auto">
          <a:xfrm>
            <a:off x="6668" y="2630488"/>
            <a:ext cx="7056437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矩形 9"/>
          <p:cNvSpPr/>
          <p:nvPr/>
        </p:nvSpPr>
        <p:spPr>
          <a:xfrm>
            <a:off x="-139065" y="-6350"/>
            <a:ext cx="12331700" cy="6870065"/>
          </a:xfrm>
          <a:prstGeom prst="rect">
            <a:avLst/>
          </a:prstGeom>
          <a:solidFill>
            <a:srgbClr val="0B2A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b="1"/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130810" y="3335020"/>
            <a:ext cx="11474450" cy="0"/>
          </a:xfrm>
          <a:prstGeom prst="straightConnector1">
            <a:avLst/>
          </a:prstGeom>
          <a:ln w="28575">
            <a:solidFill>
              <a:srgbClr val="FFE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组合 19"/>
          <p:cNvGrpSpPr/>
          <p:nvPr/>
        </p:nvGrpSpPr>
        <p:grpSpPr>
          <a:xfrm>
            <a:off x="2386965" y="2661285"/>
            <a:ext cx="323850" cy="871220"/>
            <a:chOff x="2062" y="3108"/>
            <a:chExt cx="510" cy="1372"/>
          </a:xfrm>
        </p:grpSpPr>
        <p:cxnSp>
          <p:nvCxnSpPr>
            <p:cNvPr id="14" name="直接箭头连接符 13"/>
            <p:cNvCxnSpPr/>
            <p:nvPr/>
          </p:nvCxnSpPr>
          <p:spPr>
            <a:xfrm flipV="1">
              <a:off x="2283" y="3108"/>
              <a:ext cx="0" cy="810"/>
            </a:xfrm>
            <a:prstGeom prst="straightConnector1">
              <a:avLst/>
            </a:prstGeom>
            <a:ln>
              <a:solidFill>
                <a:srgbClr val="FFE699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椭圆 14"/>
            <p:cNvSpPr/>
            <p:nvPr/>
          </p:nvSpPr>
          <p:spPr>
            <a:xfrm>
              <a:off x="2062" y="3970"/>
              <a:ext cx="510" cy="510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FFE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r>
                <a:rPr lang="en-US" altLang="zh-CN" sz="1400" dirty="0">
                  <a:solidFill>
                    <a:srgbClr val="FB7F43"/>
                  </a:solidFill>
                </a:rPr>
                <a:t>1</a:t>
              </a:r>
              <a:endParaRPr lang="zh-CN" altLang="en-US" sz="1400" dirty="0">
                <a:solidFill>
                  <a:srgbClr val="FB7F43"/>
                </a:solidFill>
              </a:endParaRPr>
            </a:p>
          </p:txBody>
        </p:sp>
      </p:grpSp>
      <p:sp>
        <p:nvSpPr>
          <p:cNvPr id="23" name="椭圆 22"/>
          <p:cNvSpPr/>
          <p:nvPr/>
        </p:nvSpPr>
        <p:spPr>
          <a:xfrm>
            <a:off x="5774690" y="3181985"/>
            <a:ext cx="323850" cy="323850"/>
          </a:xfrm>
          <a:prstGeom prst="ellipse">
            <a:avLst/>
          </a:prstGeom>
          <a:solidFill>
            <a:schemeClr val="bg1"/>
          </a:solidFill>
          <a:ln>
            <a:solidFill>
              <a:srgbClr val="FFE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altLang="zh-CN" sz="1400" dirty="0">
                <a:solidFill>
                  <a:srgbClr val="FB7F43"/>
                </a:solidFill>
              </a:rPr>
              <a:t>2</a:t>
            </a:r>
            <a:endParaRPr lang="zh-CN" altLang="en-US" sz="1400" dirty="0">
              <a:solidFill>
                <a:srgbClr val="FB7F43"/>
              </a:solidFill>
            </a:endParaRPr>
          </a:p>
        </p:txBody>
      </p:sp>
      <p:cxnSp>
        <p:nvCxnSpPr>
          <p:cNvPr id="30" name="直接箭头连接符 29"/>
          <p:cNvCxnSpPr/>
          <p:nvPr/>
        </p:nvCxnSpPr>
        <p:spPr>
          <a:xfrm flipV="1">
            <a:off x="9208770" y="2649538"/>
            <a:ext cx="0" cy="514350"/>
          </a:xfrm>
          <a:prstGeom prst="straightConnector1">
            <a:avLst/>
          </a:prstGeom>
          <a:ln>
            <a:solidFill>
              <a:srgbClr val="FFE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椭圆 30"/>
          <p:cNvSpPr/>
          <p:nvPr/>
        </p:nvSpPr>
        <p:spPr>
          <a:xfrm>
            <a:off x="9067800" y="3092133"/>
            <a:ext cx="323850" cy="323850"/>
          </a:xfrm>
          <a:prstGeom prst="ellipse">
            <a:avLst/>
          </a:prstGeom>
          <a:solidFill>
            <a:schemeClr val="bg1"/>
          </a:solidFill>
          <a:ln>
            <a:solidFill>
              <a:srgbClr val="FFE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r>
              <a:rPr lang="en-US" sz="1400" dirty="0">
                <a:solidFill>
                  <a:srgbClr val="FB7F43"/>
                </a:solidFill>
              </a:rPr>
              <a:t>3</a:t>
            </a:r>
            <a:endParaRPr lang="en-US" sz="1400" dirty="0">
              <a:solidFill>
                <a:srgbClr val="FB7F43"/>
              </a:solidFill>
            </a:endParaRPr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5936615" y="2639378"/>
            <a:ext cx="0" cy="514350"/>
          </a:xfrm>
          <a:prstGeom prst="straightConnector1">
            <a:avLst/>
          </a:prstGeom>
          <a:ln>
            <a:solidFill>
              <a:srgbClr val="FFE69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1908175" y="3921125"/>
            <a:ext cx="12757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E699"/>
                </a:solidFill>
              </a:rPr>
              <a:t>9</a:t>
            </a:r>
            <a:r>
              <a:rPr lang="zh-CN" altLang="en-US">
                <a:solidFill>
                  <a:srgbClr val="FFE699"/>
                </a:solidFill>
              </a:rPr>
              <a:t>月</a:t>
            </a:r>
            <a:r>
              <a:rPr lang="en-US" altLang="zh-CN">
                <a:solidFill>
                  <a:srgbClr val="FFE699"/>
                </a:solidFill>
              </a:rPr>
              <a:t>19</a:t>
            </a:r>
            <a:r>
              <a:rPr lang="zh-CN" altLang="en-US">
                <a:solidFill>
                  <a:srgbClr val="FFE699"/>
                </a:solidFill>
              </a:rPr>
              <a:t>日</a:t>
            </a:r>
            <a:endParaRPr lang="zh-CN" altLang="en-US">
              <a:solidFill>
                <a:srgbClr val="FFE699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4005" y="3921125"/>
            <a:ext cx="1125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E699"/>
                </a:solidFill>
              </a:rPr>
              <a:t>9</a:t>
            </a:r>
            <a:r>
              <a:rPr lang="zh-CN" altLang="en-US">
                <a:solidFill>
                  <a:srgbClr val="FFE699"/>
                </a:solidFill>
              </a:rPr>
              <a:t>月</a:t>
            </a:r>
            <a:r>
              <a:rPr lang="en-US">
                <a:solidFill>
                  <a:srgbClr val="FFE699"/>
                </a:solidFill>
              </a:rPr>
              <a:t>20</a:t>
            </a:r>
            <a:r>
              <a:rPr lang="zh-CN" altLang="en-US">
                <a:solidFill>
                  <a:srgbClr val="FFE699"/>
                </a:solidFill>
              </a:rPr>
              <a:t>日</a:t>
            </a:r>
            <a:endParaRPr lang="zh-CN" altLang="en-US">
              <a:solidFill>
                <a:srgbClr val="FFE699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24265" y="3921125"/>
            <a:ext cx="112522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>
                <a:solidFill>
                  <a:srgbClr val="FFE699"/>
                </a:solidFill>
              </a:rPr>
              <a:t>9</a:t>
            </a:r>
            <a:r>
              <a:rPr lang="zh-CN" altLang="en-US">
                <a:solidFill>
                  <a:srgbClr val="FFE699"/>
                </a:solidFill>
              </a:rPr>
              <a:t>月</a:t>
            </a:r>
            <a:r>
              <a:rPr lang="en-US">
                <a:solidFill>
                  <a:srgbClr val="FFE699"/>
                </a:solidFill>
              </a:rPr>
              <a:t>20</a:t>
            </a:r>
            <a:r>
              <a:rPr lang="zh-CN" altLang="en-US">
                <a:solidFill>
                  <a:srgbClr val="FFE699"/>
                </a:solidFill>
              </a:rPr>
              <a:t>日</a:t>
            </a:r>
            <a:endParaRPr lang="zh-CN" altLang="en-US">
              <a:solidFill>
                <a:srgbClr val="FFE699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512570" y="4361180"/>
            <a:ext cx="18103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sym typeface="+mn-ea"/>
              </a:rPr>
              <a:t>儿童汉服体验</a:t>
            </a:r>
            <a:endParaRPr lang="zh-CN" altLang="en-US" sz="1600">
              <a:solidFill>
                <a:srgbClr val="FFE699"/>
              </a:solidFill>
              <a:sym typeface="+mn-ea"/>
            </a:endParaRPr>
          </a:p>
          <a:p>
            <a:pPr algn="ctr"/>
            <a:endParaRPr lang="zh-CN" altLang="en-US" sz="1600">
              <a:solidFill>
                <a:srgbClr val="FFE699"/>
              </a:solidFill>
              <a:sym typeface="+mn-ea"/>
            </a:endParaRPr>
          </a:p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客户到访领取皮影戏场次观看卷  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811395" y="4361180"/>
            <a:ext cx="20427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皮影戏曲剧展演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上午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/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下午演出  每天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4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场每场约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20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分钟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8291830" y="4358005"/>
            <a:ext cx="2042795" cy="13220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皮影戏曲剧展演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r>
              <a:rPr lang="zh-CN" altLang="en-US" sz="1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上午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/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下午演出  每天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4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场每场约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20</a:t>
            </a:r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分钟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pPr algn="ctr"/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621790" y="2165350"/>
            <a:ext cx="1810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兔儿爷彩绘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DIY</a:t>
            </a:r>
            <a:endParaRPr lang="en-US" altLang="zh-CN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031105" y="2302510"/>
            <a:ext cx="1810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冰皮月饼</a:t>
            </a:r>
            <a:r>
              <a:rPr lang="en-US" altLang="zh-CN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DIY</a:t>
            </a:r>
            <a:endParaRPr lang="en-US" altLang="zh-CN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324850" y="2312670"/>
            <a:ext cx="1810385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6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手工中秋灯笼</a:t>
            </a:r>
            <a:endParaRPr lang="zh-CN" altLang="en-US" sz="16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611245" y="1208405"/>
            <a:ext cx="52241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rgbClr val="FFE699"/>
                </a:solidFill>
                <a:sym typeface="+mn-ea"/>
              </a:rPr>
              <a:t>祝福</a:t>
            </a:r>
            <a:r>
              <a:rPr lang="en-US" altLang="zh-CN" b="1">
                <a:solidFill>
                  <a:srgbClr val="FFE699"/>
                </a:solidFill>
                <a:sym typeface="+mn-ea"/>
              </a:rPr>
              <a:t>“</a:t>
            </a:r>
            <a:r>
              <a:rPr lang="zh-CN" altLang="en-US" b="1">
                <a:solidFill>
                  <a:srgbClr val="FFE699"/>
                </a:solidFill>
                <a:sym typeface="+mn-ea"/>
              </a:rPr>
              <a:t>诗</a:t>
            </a:r>
            <a:r>
              <a:rPr lang="en-US" altLang="zh-CN" b="1">
                <a:solidFill>
                  <a:srgbClr val="FFE699"/>
                </a:solidFill>
                <a:sym typeface="+mn-ea"/>
              </a:rPr>
              <a:t>”</a:t>
            </a:r>
            <a:r>
              <a:rPr lang="zh-CN" altLang="en-US" b="1">
                <a:solidFill>
                  <a:srgbClr val="FFE699"/>
                </a:solidFill>
                <a:sym typeface="+mn-ea"/>
              </a:rPr>
              <a:t>意幸运瓶     </a:t>
            </a:r>
            <a:r>
              <a:rPr lang="en-US" altLang="zh-CN" b="1">
                <a:solidFill>
                  <a:srgbClr val="FFE699"/>
                </a:solidFill>
                <a:sym typeface="+mn-ea"/>
              </a:rPr>
              <a:t>+  </a:t>
            </a:r>
            <a:r>
              <a:rPr lang="zh-CN" altLang="en-US" b="1" dirty="0" smtClean="0">
                <a:solidFill>
                  <a:srgbClr val="FFE6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中秋味道 茶歇品鉴  </a:t>
            </a:r>
            <a:r>
              <a:rPr lang="en-US" altLang="zh-CN" b="1" dirty="0" smtClean="0">
                <a:solidFill>
                  <a:srgbClr val="FFE6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3</a:t>
            </a:r>
            <a:r>
              <a:rPr lang="zh-CN" altLang="en-US" b="1" dirty="0" smtClean="0">
                <a:solidFill>
                  <a:srgbClr val="FFE699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天</a:t>
            </a:r>
            <a:endParaRPr lang="zh-CN" altLang="en-US" b="1" dirty="0" smtClean="0">
              <a:solidFill>
                <a:srgbClr val="FFE699"/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VCG210b9198346"/>
          <p:cNvPicPr>
            <a:picLocks noChangeAspect="1"/>
          </p:cNvPicPr>
          <p:nvPr/>
        </p:nvPicPr>
        <p:blipFill>
          <a:blip r:embed="rId1"/>
          <a:srcRect t="5617" b="6340"/>
          <a:stretch>
            <a:fillRect/>
          </a:stretch>
        </p:blipFill>
        <p:spPr>
          <a:xfrm>
            <a:off x="6985" y="-4445"/>
            <a:ext cx="12188190" cy="6870065"/>
          </a:xfrm>
          <a:prstGeom prst="rect">
            <a:avLst/>
          </a:prstGeom>
        </p:spPr>
      </p:pic>
      <p:grpSp>
        <p:nvGrpSpPr>
          <p:cNvPr id="11268" name="组合 5"/>
          <p:cNvGrpSpPr/>
          <p:nvPr/>
        </p:nvGrpSpPr>
        <p:grpSpPr bwMode="auto">
          <a:xfrm>
            <a:off x="1194118" y="2630488"/>
            <a:ext cx="4103687" cy="1568450"/>
            <a:chOff x="0" y="0"/>
            <a:chExt cx="4104456" cy="1568073"/>
          </a:xfrm>
        </p:grpSpPr>
        <p:sp>
          <p:nvSpPr>
            <p:cNvPr id="11276" name="TextBox 6"/>
            <p:cNvSpPr>
              <a:spLocks noChangeArrowheads="1"/>
            </p:cNvSpPr>
            <p:nvPr/>
          </p:nvSpPr>
          <p:spPr bwMode="auto">
            <a:xfrm>
              <a:off x="0" y="0"/>
              <a:ext cx="1440160" cy="1568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活动</a:t>
              </a:r>
              <a:endParaRPr lang="en-US" sz="48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altLang="en-US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内容</a:t>
              </a:r>
              <a:endParaRPr lang="zh-CN" altLang="en-US" sz="48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1277" name="直接连接符 7"/>
            <p:cNvSpPr>
              <a:spLocks noChangeShapeType="1"/>
            </p:cNvSpPr>
            <p:nvPr/>
          </p:nvSpPr>
          <p:spPr bwMode="auto">
            <a:xfrm>
              <a:off x="1440160" y="252065"/>
              <a:ext cx="1" cy="11521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TextBox 8"/>
            <p:cNvSpPr>
              <a:spLocks noChangeArrowheads="1"/>
            </p:cNvSpPr>
            <p:nvPr/>
          </p:nvSpPr>
          <p:spPr bwMode="auto">
            <a:xfrm>
              <a:off x="1440160" y="93721"/>
              <a:ext cx="2664296" cy="1321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+mj-ea"/>
                  <a:ea typeface="+mj-ea"/>
                  <a:sym typeface="Broadway" panose="04040905080B02020502" pitchFamily="82" charset="0"/>
                </a:rPr>
                <a:t>activity</a:t>
              </a:r>
              <a:endParaRPr lang="en-US" altLang="zh-CN" sz="4000" b="1">
                <a:solidFill>
                  <a:srgbClr val="F2F2F2"/>
                </a:solidFill>
                <a:latin typeface="+mj-ea"/>
                <a:ea typeface="+mj-ea"/>
                <a:sym typeface="Broadway" panose="04040905080B02020502" pitchFamily="82" charset="0"/>
              </a:endParaRPr>
            </a:p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+mj-ea"/>
                  <a:ea typeface="+mj-ea"/>
                  <a:sym typeface="Broadway" panose="04040905080B02020502" pitchFamily="82" charset="0"/>
                </a:rPr>
                <a:t>content</a:t>
              </a:r>
              <a:endParaRPr lang="en-US" altLang="zh-CN" sz="4000" b="1">
                <a:solidFill>
                  <a:srgbClr val="F2F2F2"/>
                </a:solidFill>
                <a:latin typeface="+mj-ea"/>
                <a:ea typeface="+mj-ea"/>
                <a:sym typeface="Broadway" panose="04040905080B02020502" pitchFamily="82" charset="0"/>
              </a:endParaRPr>
            </a:p>
          </p:txBody>
        </p:sp>
      </p:grpSp>
      <p:sp>
        <p:nvSpPr>
          <p:cNvPr id="11269" name="直接连接符 12"/>
          <p:cNvSpPr>
            <a:spLocks noChangeShapeType="1"/>
          </p:cNvSpPr>
          <p:nvPr/>
        </p:nvSpPr>
        <p:spPr bwMode="auto">
          <a:xfrm>
            <a:off x="6668" y="2630488"/>
            <a:ext cx="7056437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016a2b5dbf838ba801209e1f6e1894.jpg@1280w_1l_2o_100sh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5" y="-6350"/>
            <a:ext cx="12183745" cy="6904990"/>
          </a:xfrm>
          <a:prstGeom prst="rect">
            <a:avLst/>
          </a:prstGeom>
        </p:spPr>
      </p:pic>
      <p:sp>
        <p:nvSpPr>
          <p:cNvPr id="3" name="矩形 2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45" y="-6350"/>
            <a:ext cx="12192000" cy="6904355"/>
          </a:xfrm>
          <a:prstGeom prst="rect">
            <a:avLst/>
          </a:prstGeom>
          <a:solidFill>
            <a:schemeClr val="tx1">
              <a:alpha val="2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4" name="文本框 3"/>
          <p:cNvSpPr txBox="1"/>
          <p:nvPr/>
        </p:nvSpPr>
        <p:spPr>
          <a:xfrm>
            <a:off x="447675" y="3398520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感受汉服艺术，弘扬汉文化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64540" y="3368675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372745" y="2741295"/>
            <a:ext cx="3302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 b="1">
                <a:solidFill>
                  <a:schemeClr val="bg1"/>
                </a:solidFill>
              </a:rPr>
              <a:t>《少年汉服体验》</a:t>
            </a:r>
            <a:endParaRPr lang="en-US" altLang="zh-CN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580" y="1727835"/>
            <a:ext cx="5742940" cy="4133215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57468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56735" y="6349365"/>
            <a:ext cx="37147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250825" y="850900"/>
            <a:ext cx="118624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sz="14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    </a:t>
            </a:r>
            <a:r>
              <a:rPr sz="14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穿汉服可以点燃孩子对传统文化的热情，在他们的童年里，不仅仅是冰雪奇缘的艾莎公主或者漫威的钢铁侠，也可以是古代的小公主和小武侠！</a:t>
            </a:r>
            <a:endParaRPr sz="1400">
              <a:effectLst/>
              <a:latin typeface="微软雅黑" panose="020B0503020204020204" charset="-122"/>
              <a:ea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sz="1400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其实汉服带给孩子们的不仅仅是服饰的古典效果，而且还能修炼孩子的个人气质。通过活动，了解汉服文化</a:t>
            </a:r>
            <a:r>
              <a:rPr lang="zh-CN" sz="1400" b="1">
                <a:effectLst/>
                <a:latin typeface="微软雅黑" panose="020B0503020204020204" charset="-122"/>
                <a:ea typeface="微软雅黑" panose="020B0503020204020204" charset="-122"/>
                <a:sym typeface="+mn-ea"/>
              </a:rPr>
              <a:t>（现场提供儿童汉服两套与拍照道具）</a:t>
            </a:r>
            <a:endParaRPr lang="zh-CN" sz="1400" b="1" dirty="0">
              <a:solidFill>
                <a:srgbClr val="0F3246"/>
              </a:solidFill>
              <a:effectLst/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445" y="627380"/>
            <a:ext cx="4627245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 b="1">
                <a:solidFill>
                  <a:schemeClr val="tx1"/>
                </a:solidFill>
                <a:sym typeface="+mn-ea"/>
              </a:rPr>
              <a:t>《少年汉服体验》   儿童汉服</a:t>
            </a:r>
            <a:endParaRPr lang="zh-CN" altLang="en-US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174740" y="1727835"/>
            <a:ext cx="5693410" cy="413131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VCG21128874969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445" y="3810"/>
            <a:ext cx="12204065" cy="6845935"/>
          </a:xfrm>
          <a:prstGeom prst="rect">
            <a:avLst/>
          </a:prstGeom>
        </p:spPr>
      </p:pic>
      <p:sp>
        <p:nvSpPr>
          <p:cNvPr id="3" name="矩形 2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-4445" y="3810"/>
            <a:ext cx="12204065" cy="68453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447675" y="327977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光与影的艺术诉说它的故事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45465" y="2622550"/>
            <a:ext cx="2809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皮影戏剧</a:t>
            </a:r>
            <a:r>
              <a:rPr lang="zh-CN" altLang="en-US">
                <a:solidFill>
                  <a:schemeClr val="bg1"/>
                </a:solidFill>
              </a:rPr>
              <a:t>》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" name="矩形 7"/>
          <p:cNvSpPr/>
          <p:nvPr/>
        </p:nvSpPr>
        <p:spPr>
          <a:xfrm>
            <a:off x="6196330" y="1727835"/>
            <a:ext cx="5692775" cy="2016760"/>
          </a:xfrm>
          <a:prstGeom prst="rect">
            <a:avLst/>
          </a:prstGeom>
          <a:solidFill>
            <a:srgbClr val="0F3246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210300" y="1779905"/>
            <a:ext cx="5678805" cy="39693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活动内容：传统皮影戏剧展演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表演时间： 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20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日  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21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日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演出安排：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19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日 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                       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20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日  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9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21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日   上午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/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下午演出  每天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4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场每场约</a:t>
            </a:r>
            <a:r>
              <a:rPr lang="en-US" altLang="zh-CN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20</a:t>
            </a:r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分钟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sym typeface="+mn-ea"/>
            </a:endParaRPr>
          </a:p>
          <a:p>
            <a:r>
              <a:rPr lang="zh-CN" altLang="en-US" sz="1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+mn-ea"/>
              </a:rPr>
              <a:t>演出地点：</a:t>
            </a:r>
            <a:r>
              <a:rPr lang="zh-CN" altLang="en-US" sz="1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  <a:cs typeface="+mj-ea"/>
                <a:sym typeface="+mn-ea"/>
              </a:rPr>
              <a:t>朗诗·东山樾 北门厅（现场做封闭式小剧场控制人数）</a:t>
            </a:r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zh-CN" altLang="en-US" sz="14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zh-CN" altLang="en-US" sz="1400">
                <a:solidFill>
                  <a:schemeClr val="bg1"/>
                </a:solidFill>
                <a:sym typeface="+mn-ea"/>
              </a:rPr>
              <a:t>  </a:t>
            </a:r>
            <a:endParaRPr lang="zh-CN" altLang="en-US" sz="1400">
              <a:solidFill>
                <a:schemeClr val="bg1"/>
              </a:solidFill>
            </a:endParaRPr>
          </a:p>
          <a:p>
            <a:r>
              <a:rPr lang="zh-CN" altLang="en-US" sz="1400"/>
              <a:t>皮影戏(Shadow Puppets)，又称“影子戏”或“灯影戏”，是一种以兽皮或纸板做成的人物剪影以表演故事的民间戏剧。表演时，艺人们在白色幕布后面，一边操纵影人，一边用当地流行的曲调讲述故事，同时配以打击乐器和弦乐，有浓厚的乡土气息。其流行范围极为广泛，并因各地所演的声腔不同而形成多种多样的皮影戏。</a:t>
            </a:r>
            <a:endParaRPr lang="zh-CN" altLang="en-US" sz="1400"/>
          </a:p>
          <a:p>
            <a:r>
              <a:rPr lang="zh-CN" altLang="en-US" sz="1400"/>
              <a:t>皮影戏是中国民间古老的传统艺术，老北京人都叫它“驴皮影”。据史书记载，皮影戏始于西汉，兴于唐朝，盛于清代，元代时期传至西亚和欧洲，可谓历史悠久，源远流长。</a:t>
            </a:r>
            <a:endParaRPr lang="zh-CN" altLang="en-US" sz="1400">
              <a:solidFill>
                <a:schemeClr val="bg1"/>
              </a:solidFill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580" y="1727835"/>
            <a:ext cx="5742305" cy="413258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512445" y="627380"/>
            <a:ext cx="247904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光影艺术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《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皮影戏剧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" name="文本框 1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6245" y="1088390"/>
            <a:ext cx="1114996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>
                <a:sym typeface="+mn-ea"/>
              </a:rPr>
              <a:t>皮影戏、是一种以兽皮或纸板做成的人物剪影以表演故事的民间戏剧，本次中秋活动奉上传统皮影戏演出。</a:t>
            </a:r>
            <a:endParaRPr lang="zh-CN" altLang="en-US" sz="1400"/>
          </a:p>
        </p:txBody>
      </p:sp>
      <p:cxnSp>
        <p:nvCxnSpPr>
          <p:cNvPr id="14" name="直接连接符 13"/>
          <p:cNvCxnSpPr/>
          <p:nvPr/>
        </p:nvCxnSpPr>
        <p:spPr>
          <a:xfrm flipH="1">
            <a:off x="57468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/>
          <p:cNvSpPr txBox="1"/>
          <p:nvPr/>
        </p:nvSpPr>
        <p:spPr>
          <a:xfrm>
            <a:off x="4356735" y="6349365"/>
            <a:ext cx="37147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580" y="1727835"/>
            <a:ext cx="5742305" cy="413258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/>
          <a:stretch>
            <a:fillRect/>
          </a:stretch>
        </p:blipFill>
        <p:spPr>
          <a:xfrm>
            <a:off x="322580" y="1727835"/>
            <a:ext cx="5742940" cy="4131310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3785" y="1727835"/>
            <a:ext cx="5735320" cy="4131310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250825" y="850900"/>
            <a:ext cx="118624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    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随着现代娱乐活动的日趋丰富，皮影戏作为旧时人们的消遣活动早已慢慢淡出现代生活，很多孩子甚至是孩子的家长都未能亲眼领略皮影戏的风采。活动当天将邀请到非遗老师老师到场为来宾献上经典剧目。</a:t>
            </a:r>
            <a:r>
              <a:rPr lang="zh-CN" altLang="en-US" sz="1400" b="1" dirty="0">
                <a:solidFill>
                  <a:srgbClr val="0F3246"/>
                </a:solidFill>
                <a:latin typeface="微软雅黑" panose="020B0503020204020204" charset="-122"/>
                <a:ea typeface="微软雅黑" panose="020B0503020204020204" charset="-122"/>
              </a:rPr>
              <a:t>现场搭建皮影戏戏台并安排座椅</a:t>
            </a:r>
            <a:r>
              <a:rPr lang="en-US" altLang="zh-CN" sz="1400" b="1" dirty="0">
                <a:solidFill>
                  <a:srgbClr val="0F3246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1400" b="1" dirty="0">
                <a:solidFill>
                  <a:srgbClr val="0F3246"/>
                </a:solidFill>
                <a:latin typeface="微软雅黑" panose="020B0503020204020204" charset="-122"/>
                <a:ea typeface="微软雅黑" panose="020B0503020204020204" charset="-122"/>
              </a:rPr>
              <a:t>个（疫情期间保证室内座椅空间 控制观看人数）</a:t>
            </a:r>
            <a:endParaRPr lang="zh-CN" altLang="en-US" sz="1400" b="1" dirty="0">
              <a:solidFill>
                <a:srgbClr val="0F324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2445" y="627380"/>
            <a:ext cx="2479040" cy="368300"/>
          </a:xfrm>
          <a:prstGeom prst="rect">
            <a:avLst/>
          </a:prstGeom>
        </p:spPr>
        <p:txBody>
          <a:bodyPr wrap="square">
            <a:spAutoFit/>
          </a:bodyPr>
          <a:p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光影艺术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《</a:t>
            </a: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皮影戏剧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》</a:t>
            </a:r>
            <a:endParaRPr lang="zh-CN" altLang="en-US" sz="14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cxnSp>
        <p:nvCxnSpPr>
          <p:cNvPr id="20" name="直接连接符 19"/>
          <p:cNvCxnSpPr/>
          <p:nvPr/>
        </p:nvCxnSpPr>
        <p:spPr>
          <a:xfrm flipH="1">
            <a:off x="57468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4356735" y="6349365"/>
            <a:ext cx="371475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 descr="VCG21131769954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445" y="-635"/>
            <a:ext cx="12204700" cy="6850380"/>
          </a:xfrm>
          <a:prstGeom prst="rect">
            <a:avLst/>
          </a:prstGeom>
        </p:spPr>
      </p:pic>
      <p:sp>
        <p:nvSpPr>
          <p:cNvPr id="5" name="矩形 4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0" y="6985"/>
            <a:ext cx="12204065" cy="6851015"/>
          </a:xfrm>
          <a:prstGeom prst="rect">
            <a:avLst/>
          </a:prstGeom>
          <a:solidFill>
            <a:schemeClr val="tx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47853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301625" y="3279775"/>
            <a:ext cx="3750945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中秋应节应令玩具非物质文化遗产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457200" y="2611120"/>
            <a:ext cx="302514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彩绘兔儿爷</a:t>
            </a:r>
            <a:r>
              <a:rPr lang="zh-CN" altLang="en-US">
                <a:solidFill>
                  <a:schemeClr val="bg1"/>
                </a:solidFill>
              </a:rPr>
              <a:t>》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" name="图片 23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6294755" y="1729740"/>
            <a:ext cx="5525770" cy="4095115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6985" y="634936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2479040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兔儿也彩绘手工制作</a:t>
            </a:r>
            <a:endParaRPr lang="zh-CN" altLang="en-US" sz="1800" b="1" dirty="0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872490"/>
            <a:ext cx="115703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   </a:t>
            </a:r>
            <a:r>
              <a:rPr lang="zh-CN" altLang="en-US" sz="1400" dirty="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为增加客户体验的互动性，现场将有老师指导客户制作手工彩绘兔儿爷。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活动人员：DIY导师1名  活动物料：条桌*2张 贵宾椅*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6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把 兔儿爷DIY材料*</a:t>
            </a:r>
            <a:r>
              <a:rPr 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40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份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/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天</a:t>
            </a:r>
            <a:endParaRPr lang="zh-CN" altLang="en-US" sz="1400" b="1" dirty="0">
              <a:solidFill>
                <a:schemeClr val="tx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</p:txBody>
      </p:sp>
      <p:pic>
        <p:nvPicPr>
          <p:cNvPr id="25" name="图片 24" descr="VCG21gic2862109(1)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308610" y="1715135"/>
            <a:ext cx="5903595" cy="414528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 descr="VCG21133903567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445" y="3810"/>
            <a:ext cx="12204065" cy="6855460"/>
          </a:xfrm>
          <a:prstGeom prst="rect">
            <a:avLst/>
          </a:prstGeom>
        </p:spPr>
      </p:pic>
      <p:sp>
        <p:nvSpPr>
          <p:cNvPr id="5" name="矩形 4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-12065" y="3810"/>
            <a:ext cx="12204065" cy="6856095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447675" y="327977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品鉴传统中秋味道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45465" y="2622550"/>
            <a:ext cx="2809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冰皮月饼</a:t>
            </a:r>
            <a:r>
              <a:rPr lang="zh-CN" altLang="en-US">
                <a:solidFill>
                  <a:schemeClr val="bg1"/>
                </a:solidFill>
              </a:rPr>
              <a:t>》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" name="图片 19" descr="VCG41N1266521194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322580" y="1729740"/>
            <a:ext cx="5889625" cy="4130675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6985" y="634936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2479040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b="1" dirty="0">
                <a:latin typeface="+mj-ea"/>
                <a:ea typeface="+mj-ea"/>
                <a:cs typeface="+mj-ea"/>
                <a:sym typeface="微软雅黑" panose="020B0503020204020204" charset="-122"/>
              </a:rPr>
              <a:t>冰皮月饼</a:t>
            </a:r>
            <a:r>
              <a:rPr lang="zh-CN" altLang="en-US" b="1" dirty="0">
                <a:latin typeface="+mj-ea"/>
                <a:ea typeface="+mj-ea"/>
                <a:sym typeface="+mn-ea"/>
              </a:rPr>
              <a:t>手工制作</a:t>
            </a:r>
            <a:endParaRPr lang="zh-CN" altLang="en-US" sz="1800" b="1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872490"/>
            <a:ext cx="115703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家人一起做团圆的月饼吧</a:t>
            </a:r>
            <a:r>
              <a:rPr lang="zh-CN" altLang="en-US" sz="1400" dirty="0">
                <a:latin typeface="+mj-ea"/>
                <a:ea typeface="+mj-ea"/>
                <a:cs typeface="+mj-ea"/>
                <a:sym typeface="+mn-ea"/>
              </a:rPr>
              <a:t>现场特邀</a:t>
            </a:r>
            <a:r>
              <a:rPr lang="en-US" altLang="zh-CN" sz="1400" dirty="0">
                <a:latin typeface="+mj-ea"/>
                <a:ea typeface="+mj-ea"/>
                <a:cs typeface="+mj-ea"/>
                <a:sym typeface="+mn-ea"/>
              </a:rPr>
              <a:t>diy</a:t>
            </a:r>
            <a:r>
              <a:rPr lang="zh-CN" altLang="en-US" sz="1400" dirty="0">
                <a:latin typeface="+mj-ea"/>
                <a:ea typeface="+mj-ea"/>
                <a:cs typeface="+mj-ea"/>
                <a:sym typeface="+mn-ea"/>
              </a:rPr>
              <a:t>私家烘焙坊老师化身嫦娥现场教学来宾家庭月饼</a:t>
            </a:r>
            <a:r>
              <a:rPr lang="en-US" altLang="zh-CN" sz="1400" dirty="0">
                <a:latin typeface="+mj-ea"/>
                <a:ea typeface="+mj-ea"/>
                <a:cs typeface="+mj-ea"/>
                <a:sym typeface="+mn-ea"/>
              </a:rPr>
              <a:t>diy,</a:t>
            </a:r>
            <a:r>
              <a:rPr lang="zh-CN" altLang="en-US" sz="1400" dirty="0">
                <a:latin typeface="+mj-ea"/>
                <a:ea typeface="+mj-ea"/>
                <a:cs typeface="+mj-ea"/>
                <a:sym typeface="+mn-ea"/>
              </a:rPr>
              <a:t>由客户自己动手，不拘一格，打造属于自己的创意月饼。</a:t>
            </a:r>
            <a:endParaRPr lang="zh-CN" altLang="en-US" sz="1400" dirty="0">
              <a:latin typeface="+mj-ea"/>
              <a:ea typeface="+mj-ea"/>
              <a:cs typeface="+mj-ea"/>
              <a:sym typeface="+mn-ea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活动人员：DIY导师1名  活动物料：条桌*2张 贵宾椅*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6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把 月饼DIY材料*</a:t>
            </a:r>
            <a:r>
              <a:rPr 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40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份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/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天</a:t>
            </a:r>
            <a:endParaRPr lang="zh-CN" altLang="en-US" sz="1400" b="1" dirty="0">
              <a:solidFill>
                <a:srgbClr val="0F3246"/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endParaRPr lang="zh-CN" altLang="en-US" sz="1400" dirty="0">
              <a:latin typeface="+mj-ea"/>
              <a:ea typeface="+mj-ea"/>
              <a:cs typeface="+mj-ea"/>
              <a:sym typeface="微软雅黑" panose="020B050302020402020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</a:pPr>
            <a:endParaRPr lang="zh-CN" altLang="en-US" sz="1400" b="1" dirty="0">
              <a:solidFill>
                <a:srgbClr val="0F3246"/>
              </a:solidFill>
              <a:latin typeface="+mj-ea"/>
              <a:ea typeface="+mj-ea"/>
              <a:cs typeface="+mj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755" y="1727835"/>
            <a:ext cx="5526405" cy="40976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VCG41N845922400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445" y="3810"/>
            <a:ext cx="12206605" cy="6855460"/>
          </a:xfrm>
          <a:prstGeom prst="rect">
            <a:avLst/>
          </a:prstGeom>
        </p:spPr>
      </p:pic>
      <p:sp>
        <p:nvSpPr>
          <p:cNvPr id="5" name="矩形 4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-13970" y="0"/>
            <a:ext cx="12205970" cy="6854825"/>
          </a:xfrm>
          <a:prstGeom prst="rect">
            <a:avLst/>
          </a:prstGeom>
          <a:solidFill>
            <a:schemeClr val="tx1">
              <a:alpha val="2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447675" y="327977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绘花灯 玩花灯 赏花灯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545465" y="2622550"/>
            <a:ext cx="2809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手工花灯</a:t>
            </a:r>
            <a:r>
              <a:rPr lang="zh-CN" altLang="en-US">
                <a:solidFill>
                  <a:schemeClr val="bg1"/>
                </a:solidFill>
              </a:rPr>
              <a:t>》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6985" y="634936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2479040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b="1" dirty="0">
                <a:solidFill>
                  <a:schemeClr val="tx1"/>
                </a:solidFill>
                <a:latin typeface="+mj-ea"/>
                <a:ea typeface="+mj-ea"/>
                <a:sym typeface="+mn-ea"/>
              </a:rPr>
              <a:t>团圆花灯手工制作</a:t>
            </a:r>
            <a:endParaRPr lang="zh-CN" altLang="en-US" sz="1800" b="1" dirty="0">
              <a:solidFill>
                <a:schemeClr val="tx1"/>
              </a:solidFill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872490"/>
            <a:ext cx="1157033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  <a:buFont typeface="Arial" panose="020B0604020202020204" pitchFamily="34" charset="0"/>
            </a:pPr>
            <a:r>
              <a:rPr lang="en-US" altLang="zh-CN" sz="14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  </a:t>
            </a:r>
            <a:r>
              <a:rPr lang="zh-CN" altLang="en-US" sz="1400" dirty="0">
                <a:solidFill>
                  <a:schemeClr val="tx1"/>
                </a:solidFill>
                <a:latin typeface="+mj-ea"/>
                <a:ea typeface="+mj-ea"/>
                <a:cs typeface="+mj-ea"/>
                <a:sym typeface="+mn-ea"/>
              </a:rPr>
              <a:t>灯笼，是一种古老的传统工艺品，每逢中秋节，绚丽多彩的灯笼就到了它们一展风采的时候。尽管现在的灯笼花样繁多，令人眼花缭乱，但对孩子们来说，能够亲手制作一个灯笼才是最弥足珍贵的。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活动人员：DIY导师1名  活动物料：条桌*2张 贵宾椅*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6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把 灯笼DIY材料*</a:t>
            </a:r>
            <a:r>
              <a:rPr 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40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份</a:t>
            </a:r>
            <a:r>
              <a:rPr lang="en-US" altLang="zh-CN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/</a:t>
            </a:r>
            <a:r>
              <a:rPr lang="zh-CN" altLang="en-US" sz="1400" dirty="0">
                <a:latin typeface="+mj-ea"/>
                <a:ea typeface="+mj-ea"/>
                <a:cs typeface="+mj-ea"/>
                <a:sym typeface="微软雅黑" panose="020B0503020204020204" charset="-122"/>
              </a:rPr>
              <a:t>天</a:t>
            </a:r>
            <a:endParaRPr lang="zh-CN" altLang="en-US" sz="1400" b="1" dirty="0">
              <a:solidFill>
                <a:schemeClr val="tx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177665" y="1623695"/>
            <a:ext cx="78740" cy="4303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698625"/>
            <a:ext cx="5903595" cy="4228465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4120" y="1716405"/>
            <a:ext cx="5527675" cy="421068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VCG211274577276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7620" y="3175"/>
            <a:ext cx="12226290" cy="6847840"/>
          </a:xfrm>
          <a:prstGeom prst="rect">
            <a:avLst/>
          </a:prstGeom>
        </p:spPr>
      </p:pic>
      <p:sp>
        <p:nvSpPr>
          <p:cNvPr id="5" name="矩形 4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-13970" y="-3810"/>
            <a:ext cx="12205970" cy="6854825"/>
          </a:xfrm>
          <a:prstGeom prst="rect">
            <a:avLst/>
          </a:prstGeom>
          <a:solidFill>
            <a:schemeClr val="tx1"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6" name="文本框 5"/>
          <p:cNvSpPr txBox="1"/>
          <p:nvPr/>
        </p:nvSpPr>
        <p:spPr>
          <a:xfrm>
            <a:off x="447675" y="327977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茶歇  水果品鉴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45465" y="2622550"/>
            <a:ext cx="280987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“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诗</a:t>
            </a:r>
            <a:r>
              <a:rPr lang="en-US" altLang="zh-CN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”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意中秋</a:t>
            </a:r>
            <a:r>
              <a:rPr lang="zh-CN" altLang="en-US">
                <a:solidFill>
                  <a:schemeClr val="bg1"/>
                </a:solidFill>
              </a:rPr>
              <a:t>《</a:t>
            </a:r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中秋味道</a:t>
            </a:r>
            <a:r>
              <a:rPr lang="zh-CN" altLang="en-US">
                <a:solidFill>
                  <a:schemeClr val="bg1"/>
                </a:solidFill>
              </a:rPr>
              <a:t>》</a:t>
            </a:r>
            <a:endParaRPr lang="en-US" altLang="zh-CN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" name="图片 2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698625"/>
            <a:ext cx="5903595" cy="4228465"/>
          </a:xfrm>
          <a:prstGeom prst="rect">
            <a:avLst/>
          </a:prstGeom>
        </p:spPr>
      </p:pic>
      <p:pic>
        <p:nvPicPr>
          <p:cNvPr id="18445" name="图片 3" descr="微信图片_201809061517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610" y="1699260"/>
            <a:ext cx="5904230" cy="422719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" name="文本框 1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6985" y="634936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2211705" cy="368300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buFont typeface="Arial" panose="020B0604020202020204" pitchFamily="34" charset="0"/>
            </a:pPr>
            <a:r>
              <a:rPr lang="zh-CN" altLang="en-US" b="1" dirty="0" smtClean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中秋味道 茶歇品鉴</a:t>
            </a:r>
            <a:endParaRPr lang="zh-CN" altLang="en-US" sz="1800" b="1" dirty="0" smtClean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  <a:cs typeface="+mj-ea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872490"/>
            <a:ext cx="1157033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hangingPunct="1">
              <a:lnSpc>
                <a:spcPct val="20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     </a:t>
            </a: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室内摆放甜品茶歇台，供应以新式月饼、甜品、饮品为主。到场的业主可在饮品台自取酒水、甜点，打造宾至如归的自在感受。</a:t>
            </a:r>
            <a:endParaRPr lang="zh-CN" altLang="en-US" sz="1400" b="1" dirty="0">
              <a:solidFill>
                <a:schemeClr val="tx1"/>
              </a:solidFill>
              <a:latin typeface="+mj-ea"/>
              <a:ea typeface="+mj-ea"/>
              <a:cs typeface="+mj-ea"/>
              <a:sym typeface="微软雅黑" panose="020B0503020204020204" charset="-122"/>
            </a:endParaRPr>
          </a:p>
        </p:txBody>
      </p:sp>
      <p:pic>
        <p:nvPicPr>
          <p:cNvPr id="5" name="图片 4" descr="o_1fegkhi6119c814322b7ggr13gv3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08610" y="1698625"/>
            <a:ext cx="5904230" cy="4228465"/>
          </a:xfrm>
          <a:prstGeom prst="rect">
            <a:avLst/>
          </a:prstGeom>
        </p:spPr>
      </p:pic>
      <p:pic>
        <p:nvPicPr>
          <p:cNvPr id="6" name="图片 5" descr="o_1fegkhi611ap519u71maok2pfsj36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6327775" y="1698625"/>
            <a:ext cx="5561330" cy="422719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-4445" y="-44450"/>
            <a:ext cx="12204065" cy="6892925"/>
          </a:xfrm>
          <a:prstGeom prst="rect">
            <a:avLst/>
          </a:prstGeom>
        </p:spPr>
      </p:pic>
      <p:sp>
        <p:nvSpPr>
          <p:cNvPr id="6" name="矩形 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0" y="-45085"/>
            <a:ext cx="12204065" cy="689356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16" name="矩形 15" descr="e7d195523061f1c0c30ee18c1b05f65d12b38e2533cb2ccdAE0CC34CB5CBEBFAEC353FED4DECE97C3E379FD1D933F5E4DC18EF8EA6B7A1130D5F6DE9DD2BE4B0A8C9126ACE5083D1F5A9E323B29CCFC7065D590145BF288ABA39FC44BDAC9D501EE54236FF69C0D96D13BD46B1E496405B8DA2E3660365D228159AF125104E1B7893DD223E2065D1"/>
          <p:cNvSpPr/>
          <p:nvPr/>
        </p:nvSpPr>
        <p:spPr>
          <a:xfrm>
            <a:off x="447675" y="2312670"/>
            <a:ext cx="3131820" cy="167894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350"/>
          </a:p>
        </p:txBody>
      </p:sp>
      <p:sp>
        <p:nvSpPr>
          <p:cNvPr id="7" name="文本框 6"/>
          <p:cNvSpPr txBox="1"/>
          <p:nvPr/>
        </p:nvSpPr>
        <p:spPr>
          <a:xfrm>
            <a:off x="415290" y="3279775"/>
            <a:ext cx="3303270" cy="36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</a:extLst>
        </p:spPr>
        <p:txBody>
          <a:bodyPr wrap="square" rtlCol="0">
            <a:spAutoFit/>
          </a:bodyPr>
          <a:p>
            <a:pPr algn="ctr"/>
            <a:r>
              <a:rPr lang="zh-CN" altLang="en-US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  <a:sym typeface="+mn-ea"/>
              </a:rPr>
              <a:t>祝福与幸运相伴</a:t>
            </a:r>
            <a:endParaRPr lang="zh-CN" altLang="en-US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764540" y="3249930"/>
            <a:ext cx="2428875" cy="0"/>
          </a:xfrm>
          <a:prstGeom prst="line">
            <a:avLst/>
          </a:prstGeom>
          <a:ln w="12700" cmpd="sng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769620" y="2622550"/>
            <a:ext cx="248856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b="1">
                <a:solidFill>
                  <a:schemeClr val="bg1"/>
                </a:solidFill>
              </a:rPr>
              <a:t>祝福</a:t>
            </a:r>
            <a:r>
              <a:rPr lang="en-US" altLang="zh-CN" b="1">
                <a:solidFill>
                  <a:schemeClr val="bg1"/>
                </a:solidFill>
              </a:rPr>
              <a:t>“</a:t>
            </a:r>
            <a:r>
              <a:rPr lang="zh-CN" altLang="en-US" b="1">
                <a:solidFill>
                  <a:schemeClr val="bg1"/>
                </a:solidFill>
              </a:rPr>
              <a:t>诗</a:t>
            </a:r>
            <a:r>
              <a:rPr lang="en-US" altLang="zh-CN" b="1">
                <a:solidFill>
                  <a:schemeClr val="bg1"/>
                </a:solidFill>
              </a:rPr>
              <a:t>”</a:t>
            </a:r>
            <a:r>
              <a:rPr lang="zh-CN" altLang="en-US" b="1">
                <a:solidFill>
                  <a:schemeClr val="bg1"/>
                </a:solidFill>
              </a:rPr>
              <a:t>意</a:t>
            </a:r>
            <a:r>
              <a:rPr lang="zh-CN" altLang="en-US" b="1">
                <a:solidFill>
                  <a:schemeClr val="bg1"/>
                </a:solidFill>
              </a:rPr>
              <a:t>幸运瓶</a:t>
            </a:r>
            <a:endParaRPr lang="zh-CN" altLang="en-US" b="1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580" y="1727835"/>
            <a:ext cx="5742305" cy="413258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816985" y="634936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2"/>
          <a:srcRect t="9807"/>
          <a:stretch>
            <a:fillRect/>
          </a:stretch>
        </p:blipFill>
        <p:spPr>
          <a:xfrm>
            <a:off x="322580" y="1727835"/>
            <a:ext cx="5742940" cy="4131310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512445" y="627380"/>
            <a:ext cx="485965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b="1">
                <a:solidFill>
                  <a:schemeClr val="tx1"/>
                </a:solidFill>
                <a:sym typeface="+mn-ea"/>
              </a:rPr>
              <a:t>签到领取幸运瓶</a:t>
            </a:r>
            <a:r>
              <a:rPr lang="zh-CN" altLang="en-US">
                <a:solidFill>
                  <a:schemeClr val="tx1"/>
                </a:solidFill>
                <a:sym typeface="+mn-ea"/>
              </a:rPr>
              <a:t>（项目方需自行准备礼品）</a:t>
            </a:r>
            <a:endParaRPr lang="zh-CN" altLang="en-US" sz="1800">
              <a:solidFill>
                <a:schemeClr val="tx1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2580" y="1727835"/>
            <a:ext cx="5741670" cy="41306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6209030" y="1727835"/>
            <a:ext cx="5527675" cy="23533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 sz="1400" dirty="0">
                <a:solidFill>
                  <a:schemeClr val="tx1"/>
                </a:solidFill>
                <a:latin typeface="+mj-ea"/>
                <a:ea typeface="+mj-ea"/>
              </a:rPr>
              <a:t>    </a:t>
            </a:r>
            <a:r>
              <a:rPr lang="zh-CN" altLang="en-US" sz="1400" dirty="0">
                <a:solidFill>
                  <a:schemeClr val="tx1"/>
                </a:solidFill>
                <a:latin typeface="+mj-ea"/>
                <a:ea typeface="+mj-ea"/>
              </a:rPr>
              <a:t>在签到处签到后即可领取一张心愿卡纸和一个幸运瓶，来宾可将心愿或对项目的寄语和姓名及电话写在心愿纸条内，放入瓶内。</a:t>
            </a:r>
            <a:r>
              <a:rPr lang="zh-CN" altLang="en-US" sz="1400" dirty="0">
                <a:latin typeface="+mj-ea"/>
                <a:ea typeface="+mj-ea"/>
                <a:sym typeface="+mn-ea"/>
              </a:rPr>
              <a:t>将在互动抽奖环节随机抽取幸运瓶。</a:t>
            </a:r>
            <a:r>
              <a:rPr lang="en-US" altLang="zh-CN" sz="1400" dirty="0">
                <a:latin typeface="+mj-ea"/>
                <a:ea typeface="+mj-ea"/>
                <a:sym typeface="+mn-ea"/>
              </a:rPr>
              <a:t>(</a:t>
            </a:r>
            <a:r>
              <a:rPr lang="zh-CN" altLang="en-US" sz="1400" dirty="0">
                <a:latin typeface="+mj-ea"/>
                <a:ea typeface="+mj-ea"/>
                <a:sym typeface="+mn-ea"/>
              </a:rPr>
              <a:t>每天抽取两次 </a:t>
            </a:r>
            <a:r>
              <a:rPr lang="en-US" altLang="zh-CN" sz="1400" dirty="0">
                <a:latin typeface="+mj-ea"/>
                <a:ea typeface="+mj-ea"/>
                <a:sym typeface="+mn-ea"/>
              </a:rPr>
              <a:t>11:00/16:00 </a:t>
            </a:r>
            <a:r>
              <a:rPr lang="zh-CN" altLang="en-US" sz="1400" dirty="0">
                <a:latin typeface="+mj-ea"/>
                <a:ea typeface="+mj-ea"/>
                <a:sym typeface="+mn-ea"/>
              </a:rPr>
              <a:t>每次抽取</a:t>
            </a:r>
            <a:r>
              <a:rPr lang="en-US" altLang="zh-CN" sz="1400" dirty="0">
                <a:latin typeface="+mj-ea"/>
                <a:ea typeface="+mj-ea"/>
                <a:sym typeface="+mn-ea"/>
              </a:rPr>
              <a:t>3</a:t>
            </a:r>
            <a:r>
              <a:rPr lang="zh-CN" altLang="en-US" sz="1400" dirty="0">
                <a:latin typeface="+mj-ea"/>
                <a:ea typeface="+mj-ea"/>
                <a:sym typeface="+mn-ea"/>
              </a:rPr>
              <a:t>位幸运客户，有销售人员通过祝福纸条电话邀约客户领取礼品。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随机邀请在场的来宾挑选幸运瓶</a:t>
            </a:r>
            <a:endParaRPr lang="zh-CN" altLang="en-US" sz="14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en-US" altLang="zh-CN" sz="1400" dirty="0">
              <a:solidFill>
                <a:schemeClr val="tx1"/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521779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>
                <a:latin typeface="+mj-ea"/>
                <a:ea typeface="+mj-ea"/>
                <a:sym typeface="+mn-ea"/>
              </a:rPr>
              <a:t>领取一张心愿卡纸和一个幸运瓶，参与中秋幸运瓶抽奖小活动。</a:t>
            </a:r>
            <a:endParaRPr lang="zh-CN" altLang="en-US" sz="1400" b="1" dirty="0">
              <a:solidFill>
                <a:srgbClr val="0F3246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94140" y="3429000"/>
            <a:ext cx="2428875" cy="2428875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6208395" y="3429000"/>
            <a:ext cx="2643505" cy="243078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VCG210b9198346"/>
          <p:cNvPicPr>
            <a:picLocks noChangeAspect="1"/>
          </p:cNvPicPr>
          <p:nvPr/>
        </p:nvPicPr>
        <p:blipFill>
          <a:blip r:embed="rId1"/>
          <a:srcRect t="5617" b="6340"/>
          <a:stretch>
            <a:fillRect/>
          </a:stretch>
        </p:blipFill>
        <p:spPr>
          <a:xfrm>
            <a:off x="6985" y="-4445"/>
            <a:ext cx="12188190" cy="6870065"/>
          </a:xfrm>
          <a:prstGeom prst="rect">
            <a:avLst/>
          </a:prstGeom>
        </p:spPr>
      </p:pic>
      <p:grpSp>
        <p:nvGrpSpPr>
          <p:cNvPr id="11268" name="组合 5"/>
          <p:cNvGrpSpPr/>
          <p:nvPr/>
        </p:nvGrpSpPr>
        <p:grpSpPr bwMode="auto">
          <a:xfrm>
            <a:off x="1194118" y="2630488"/>
            <a:ext cx="4103687" cy="1568450"/>
            <a:chOff x="0" y="0"/>
            <a:chExt cx="4104456" cy="1568073"/>
          </a:xfrm>
        </p:grpSpPr>
        <p:sp>
          <p:nvSpPr>
            <p:cNvPr id="11276" name="TextBox 6"/>
            <p:cNvSpPr>
              <a:spLocks noChangeArrowheads="1"/>
            </p:cNvSpPr>
            <p:nvPr/>
          </p:nvSpPr>
          <p:spPr bwMode="auto">
            <a:xfrm>
              <a:off x="0" y="0"/>
              <a:ext cx="1440160" cy="15680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zh-CN" sz="48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sym typeface="微软雅黑" panose="020B0503020204020204" charset="-122"/>
                </a:rPr>
                <a:t>场地布置</a:t>
              </a:r>
              <a:endParaRPr lang="zh-CN" sz="4800" b="1">
                <a:solidFill>
                  <a:srgbClr val="FFFF00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  <p:sp>
          <p:nvSpPr>
            <p:cNvPr id="11277" name="直接连接符 7"/>
            <p:cNvSpPr>
              <a:spLocks noChangeShapeType="1"/>
            </p:cNvSpPr>
            <p:nvPr/>
          </p:nvSpPr>
          <p:spPr bwMode="auto">
            <a:xfrm>
              <a:off x="1440160" y="252065"/>
              <a:ext cx="1" cy="1152128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bevel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278" name="TextBox 8"/>
            <p:cNvSpPr>
              <a:spLocks noChangeArrowheads="1"/>
            </p:cNvSpPr>
            <p:nvPr/>
          </p:nvSpPr>
          <p:spPr bwMode="auto">
            <a:xfrm>
              <a:off x="1440160" y="93721"/>
              <a:ext cx="2664296" cy="13217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1pPr>
              <a:lvl2pPr marL="742950" indent="-28575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sym typeface="Calibri" panose="020F050202020403020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 typeface="Arial" panose="020B0604020202020204" pitchFamily="34" charset="0"/>
                <a:buNone/>
              </a:pPr>
              <a:r>
                <a:rPr lang="en-US" altLang="zh-CN" sz="4000" b="1">
                  <a:solidFill>
                    <a:srgbClr val="F2F2F2"/>
                  </a:solidFill>
                  <a:latin typeface="+mj-ea"/>
                  <a:ea typeface="+mj-ea"/>
                  <a:sym typeface="Broadway" panose="04040905080B02020502" pitchFamily="82" charset="0"/>
                </a:rPr>
                <a:t>Site layout</a:t>
              </a:r>
              <a:endParaRPr lang="en-US" altLang="zh-CN" sz="4000" b="1">
                <a:solidFill>
                  <a:srgbClr val="F2F2F2"/>
                </a:solidFill>
                <a:latin typeface="+mj-ea"/>
                <a:ea typeface="+mj-ea"/>
                <a:sym typeface="Broadway" panose="04040905080B02020502" pitchFamily="82" charset="0"/>
              </a:endParaRPr>
            </a:p>
          </p:txBody>
        </p:sp>
      </p:grpSp>
      <p:sp>
        <p:nvSpPr>
          <p:cNvPr id="11269" name="直接连接符 12"/>
          <p:cNvSpPr>
            <a:spLocks noChangeShapeType="1"/>
          </p:cNvSpPr>
          <p:nvPr/>
        </p:nvSpPr>
        <p:spPr bwMode="auto">
          <a:xfrm>
            <a:off x="6668" y="2630488"/>
            <a:ext cx="7056437" cy="0"/>
          </a:xfrm>
          <a:prstGeom prst="line">
            <a:avLst/>
          </a:prstGeom>
          <a:noFill/>
          <a:ln w="9525">
            <a:solidFill>
              <a:srgbClr val="FFFFFF">
                <a:alpha val="50195"/>
              </a:srgbClr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2501900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中秋主题</a:t>
            </a:r>
            <a:r>
              <a:rPr lang="en-US" altLang="zh-CN" sz="1800" b="1">
                <a:solidFill>
                  <a:schemeClr val="tx1"/>
                </a:solidFill>
                <a:sym typeface="+mn-ea"/>
              </a:rPr>
              <a:t>/</a:t>
            </a:r>
            <a:r>
              <a:rPr lang="zh-CN" altLang="en-US" sz="1800" b="1">
                <a:solidFill>
                  <a:schemeClr val="tx1"/>
                </a:solidFill>
                <a:sym typeface="+mn-ea"/>
              </a:rPr>
              <a:t>汉服合影区</a:t>
            </a:r>
            <a:endParaRPr lang="zh-CN" altLang="en-US" sz="1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3641725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现场设置中秋主题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汉服合影背景区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5m*3m</a:t>
            </a:r>
            <a:endParaRPr lang="en-US" altLang="zh-CN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4" name="图片 23" descr="o_1fe88kcimbog1hhbv5abka4iu21"/>
          <p:cNvPicPr>
            <a:picLocks noChangeAspect="1"/>
          </p:cNvPicPr>
          <p:nvPr/>
        </p:nvPicPr>
        <p:blipFill>
          <a:blip r:embed="rId1"/>
          <a:srcRect/>
          <a:stretch>
            <a:fillRect/>
          </a:stretch>
        </p:blipFill>
        <p:spPr>
          <a:xfrm>
            <a:off x="290830" y="1661160"/>
            <a:ext cx="6182360" cy="4231005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535" y="1661160"/>
            <a:ext cx="5254625" cy="4231005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7441565" y="2680335"/>
            <a:ext cx="3368675" cy="2694305"/>
          </a:xfrm>
          <a:prstGeom prst="rect">
            <a:avLst/>
          </a:prstGeom>
          <a:solidFill>
            <a:schemeClr val="tx1">
              <a:alpha val="4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cxnSp>
        <p:nvCxnSpPr>
          <p:cNvPr id="27" name="肘形连接符 26"/>
          <p:cNvCxnSpPr/>
          <p:nvPr/>
        </p:nvCxnSpPr>
        <p:spPr>
          <a:xfrm>
            <a:off x="4596765" y="3753485"/>
            <a:ext cx="3449955" cy="1266190"/>
          </a:xfrm>
          <a:prstGeom prst="bentConnector3">
            <a:avLst>
              <a:gd name="adj1" fmla="val 5000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320405" y="3753485"/>
            <a:ext cx="2153285" cy="337185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600">
                <a:solidFill>
                  <a:schemeClr val="bg1"/>
                </a:solidFill>
                <a:sym typeface="+mn-ea"/>
              </a:rPr>
              <a:t>中秋主题</a:t>
            </a:r>
            <a:r>
              <a:rPr lang="en-US" altLang="zh-CN" sz="1600">
                <a:solidFill>
                  <a:schemeClr val="bg1"/>
                </a:solidFill>
                <a:sym typeface="+mn-ea"/>
              </a:rPr>
              <a:t>/</a:t>
            </a:r>
            <a:r>
              <a:rPr lang="zh-CN" altLang="en-US" sz="1600">
                <a:solidFill>
                  <a:schemeClr val="bg1"/>
                </a:solidFill>
                <a:sym typeface="+mn-ea"/>
              </a:rPr>
              <a:t>汉服合影区</a:t>
            </a:r>
            <a:endParaRPr lang="zh-CN" altLang="en-US" sz="1600">
              <a:solidFill>
                <a:schemeClr val="bg1"/>
              </a:solidFill>
              <a:sym typeface="+mn-ea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o_1fcba2c0d1qd1nfp1sd01lha1j0v5g (1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7975" y="1661160"/>
            <a:ext cx="6165215" cy="423037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380682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中秋灯谜区</a:t>
            </a:r>
            <a:r>
              <a:rPr lang="zh-CN" altLang="en-US" sz="1800">
                <a:solidFill>
                  <a:schemeClr val="tx1"/>
                </a:solidFill>
                <a:sym typeface="+mn-ea"/>
              </a:rPr>
              <a:t>（道路两侧装饰）</a:t>
            </a:r>
            <a:endParaRPr lang="zh-CN" altLang="en-US" sz="180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510540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现场设置中秋主题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/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汉服合影背景区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6m*3m*2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组道路两侧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01815" y="3672205"/>
            <a:ext cx="144589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>
                <a:solidFill>
                  <a:schemeClr val="bg1"/>
                </a:solidFill>
                <a:sym typeface="+mn-ea"/>
              </a:rPr>
              <a:t>中秋灯谜区</a:t>
            </a:r>
            <a:endParaRPr lang="en-US" altLang="zh-CN" sz="18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360" y="1913255"/>
            <a:ext cx="5258435" cy="3978275"/>
          </a:xfrm>
          <a:prstGeom prst="rect">
            <a:avLst/>
          </a:prstGeom>
        </p:spPr>
      </p:pic>
      <p:cxnSp>
        <p:nvCxnSpPr>
          <p:cNvPr id="27" name="肘形连接符 26"/>
          <p:cNvCxnSpPr/>
          <p:nvPr/>
        </p:nvCxnSpPr>
        <p:spPr>
          <a:xfrm>
            <a:off x="4596765" y="3753485"/>
            <a:ext cx="3472815" cy="1080770"/>
          </a:xfrm>
          <a:prstGeom prst="bentConnector3">
            <a:avLst>
              <a:gd name="adj1" fmla="val 50009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o_1fcba2c0dhj91gb11qlb7vcgl65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661160"/>
            <a:ext cx="6164580" cy="423037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380682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中秋主题造型门</a:t>
            </a:r>
            <a:r>
              <a:rPr lang="zh-CN" altLang="en-US" sz="1800">
                <a:solidFill>
                  <a:schemeClr val="tx1"/>
                </a:solidFill>
                <a:sym typeface="+mn-ea"/>
              </a:rPr>
              <a:t>（入口区域）</a:t>
            </a:r>
            <a:endParaRPr lang="zh-CN" altLang="en-US" sz="180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510540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现场设置中秋主题门头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m*3.4m*1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组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01815" y="3672205"/>
            <a:ext cx="144589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>
                <a:solidFill>
                  <a:schemeClr val="bg1"/>
                </a:solidFill>
                <a:sym typeface="+mn-ea"/>
              </a:rPr>
              <a:t>中秋灯谜区</a:t>
            </a:r>
            <a:endParaRPr lang="en-US" altLang="zh-CN" sz="1800">
              <a:solidFill>
                <a:schemeClr val="bg1"/>
              </a:solidFill>
              <a:sym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360" y="1913255"/>
            <a:ext cx="5258435" cy="3978275"/>
          </a:xfrm>
          <a:prstGeom prst="rect">
            <a:avLst/>
          </a:prstGeom>
        </p:spPr>
      </p:pic>
      <p:cxnSp>
        <p:nvCxnSpPr>
          <p:cNvPr id="27" name="肘形连接符 26"/>
          <p:cNvCxnSpPr/>
          <p:nvPr/>
        </p:nvCxnSpPr>
        <p:spPr>
          <a:xfrm flipV="1">
            <a:off x="4596765" y="3439795"/>
            <a:ext cx="4599940" cy="313690"/>
          </a:xfrm>
          <a:prstGeom prst="bentConnector3">
            <a:avLst>
              <a:gd name="adj1" fmla="val 50014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/>
          <a:srcRect/>
          <a:stretch>
            <a:fillRect/>
          </a:stretch>
        </p:blipFill>
        <p:spPr>
          <a:xfrm>
            <a:off x="322580" y="1661795"/>
            <a:ext cx="6151245" cy="422973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360" y="1661160"/>
            <a:ext cx="5258435" cy="423037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4" name="文本框 3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380682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皮影观看区</a:t>
            </a:r>
            <a:endParaRPr lang="zh-CN" altLang="en-US" sz="1800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510540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现场设置皮影戏台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4m*2.8m*1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组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+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座椅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30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把座椅（玻璃遮光）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7" name="肘形连接符 26"/>
          <p:cNvCxnSpPr/>
          <p:nvPr/>
        </p:nvCxnSpPr>
        <p:spPr>
          <a:xfrm>
            <a:off x="4596765" y="3753485"/>
            <a:ext cx="3647440" cy="1068705"/>
          </a:xfrm>
          <a:prstGeom prst="bentConnector3">
            <a:avLst>
              <a:gd name="adj1" fmla="val 5001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 descr="o_1fegkhi6119c814322b7ggr13gv3f"/>
          <p:cNvPicPr>
            <a:picLocks noChangeAspect="1"/>
          </p:cNvPicPr>
          <p:nvPr/>
        </p:nvPicPr>
        <p:blipFill>
          <a:blip r:embed="rId1"/>
          <a:srcRect r="18056"/>
          <a:stretch>
            <a:fillRect/>
          </a:stretch>
        </p:blipFill>
        <p:spPr>
          <a:xfrm>
            <a:off x="308610" y="1661160"/>
            <a:ext cx="6165215" cy="426593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3360" y="1661160"/>
            <a:ext cx="5258435" cy="423037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6" name="文本框 5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380682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中秋茶歇区</a:t>
            </a:r>
            <a:endParaRPr lang="zh-CN" altLang="en-US" sz="1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510540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现场设置茶歇区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2.4m*0.6m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茶歇桌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7" name="肘形连接符 26"/>
          <p:cNvCxnSpPr/>
          <p:nvPr/>
        </p:nvCxnSpPr>
        <p:spPr>
          <a:xfrm>
            <a:off x="4596765" y="3753485"/>
            <a:ext cx="3647440" cy="1068705"/>
          </a:xfrm>
          <a:prstGeom prst="bentConnector3">
            <a:avLst>
              <a:gd name="adj1" fmla="val 50017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" name="图片 14" descr="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8610" y="1661160"/>
            <a:ext cx="6164580" cy="419862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rcRect t="33475" b="16321"/>
          <a:stretch>
            <a:fillRect/>
          </a:stretch>
        </p:blipFill>
        <p:spPr>
          <a:xfrm>
            <a:off x="6563360" y="1661160"/>
            <a:ext cx="5257800" cy="4198620"/>
          </a:xfrm>
          <a:prstGeom prst="rect">
            <a:avLst/>
          </a:prstGeom>
        </p:spPr>
      </p:pic>
      <p:sp>
        <p:nvSpPr>
          <p:cNvPr id="18" name="object 2"/>
          <p:cNvSpPr/>
          <p:nvPr/>
        </p:nvSpPr>
        <p:spPr>
          <a:xfrm>
            <a:off x="3403" y="199885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5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4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19" name="object 3"/>
          <p:cNvSpPr/>
          <p:nvPr/>
        </p:nvSpPr>
        <p:spPr>
          <a:xfrm>
            <a:off x="308762" y="326847"/>
            <a:ext cx="1351915" cy="0"/>
          </a:xfrm>
          <a:custGeom>
            <a:avLst/>
            <a:gdLst/>
            <a:ahLst/>
            <a:cxnLst/>
            <a:rect l="l" t="t" r="r" b="b"/>
            <a:pathLst>
              <a:path w="1351914">
                <a:moveTo>
                  <a:pt x="0" y="0"/>
                </a:moveTo>
                <a:lnTo>
                  <a:pt x="1351597" y="0"/>
                </a:lnTo>
              </a:path>
            </a:pathLst>
          </a:custGeom>
          <a:ln w="13335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21" name="object 4"/>
          <p:cNvSpPr/>
          <p:nvPr/>
        </p:nvSpPr>
        <p:spPr>
          <a:xfrm>
            <a:off x="435737" y="456545"/>
            <a:ext cx="11756390" cy="0"/>
          </a:xfrm>
          <a:custGeom>
            <a:avLst/>
            <a:gdLst/>
            <a:ahLst/>
            <a:cxnLst/>
            <a:rect l="l" t="t" r="r" b="b"/>
            <a:pathLst>
              <a:path w="11756390">
                <a:moveTo>
                  <a:pt x="0" y="0"/>
                </a:moveTo>
                <a:lnTo>
                  <a:pt x="11756263" y="0"/>
                </a:lnTo>
              </a:path>
            </a:pathLst>
          </a:custGeom>
          <a:ln w="18782">
            <a:solidFill>
              <a:srgbClr val="A6A6A6"/>
            </a:solidFill>
          </a:ln>
        </p:spPr>
        <p:txBody>
          <a:bodyPr wrap="square" lIns="0" tIns="0" rIns="0" bIns="0" rtlCol="0"/>
          <a:p/>
        </p:txBody>
      </p:sp>
      <p:sp>
        <p:nvSpPr>
          <p:cNvPr id="6" name="文本框 5"/>
          <p:cNvSpPr txBox="1"/>
          <p:nvPr/>
        </p:nvSpPr>
        <p:spPr>
          <a:xfrm>
            <a:off x="1765935" y="93345"/>
            <a:ext cx="4252595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250837" y="6486864"/>
            <a:ext cx="266767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9124747" y="6486864"/>
            <a:ext cx="2429159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319905" y="6349365"/>
            <a:ext cx="367157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/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  <a:cs typeface="+mj-ea"/>
                <a:sym typeface="+mn-ea"/>
              </a:rPr>
              <a:t>朗诗·东山樾  </a:t>
            </a:r>
            <a:r>
              <a:rPr sz="12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Hong</a:t>
            </a:r>
            <a:r>
              <a:rPr sz="120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+mj-ea"/>
                <a:ea typeface="+mj-ea"/>
                <a:cs typeface="+mj-ea"/>
                <a:sym typeface="+mn-ea"/>
              </a:rPr>
              <a:t>kun wine town happy life festival </a:t>
            </a:r>
            <a:endParaRPr sz="1200">
              <a:solidFill>
                <a:schemeClr val="tx1">
                  <a:lumMod val="65000"/>
                  <a:lumOff val="35000"/>
                </a:schemeClr>
              </a:solidFill>
              <a:effectLst/>
              <a:latin typeface="+mj-ea"/>
              <a:ea typeface="+mj-ea"/>
              <a:cs typeface="+mj-ea"/>
              <a:sym typeface="+mn-ea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08610" y="5986145"/>
            <a:ext cx="11580495" cy="87630"/>
          </a:xfrm>
          <a:prstGeom prst="rect">
            <a:avLst/>
          </a:prstGeom>
          <a:solidFill>
            <a:srgbClr val="0F324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 sz="1245"/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290830" y="1557020"/>
            <a:ext cx="11530965" cy="10795"/>
          </a:xfrm>
          <a:prstGeom prst="line">
            <a:avLst/>
          </a:prstGeom>
          <a:ln w="28575">
            <a:solidFill>
              <a:srgbClr val="0F324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/>
        </p:nvSpPr>
        <p:spPr>
          <a:xfrm>
            <a:off x="512445" y="627380"/>
            <a:ext cx="3806825" cy="368300"/>
          </a:xfrm>
          <a:prstGeom prst="rect">
            <a:avLst/>
          </a:prstGeom>
        </p:spPr>
        <p:txBody>
          <a:bodyPr wrap="square">
            <a:spAutoFit/>
          </a:bodyPr>
          <a:p>
            <a:pPr algn="l">
              <a:buClrTx/>
              <a:buSzTx/>
              <a:buFontTx/>
            </a:pPr>
            <a:r>
              <a:rPr lang="zh-CN" altLang="en-US" sz="1800" b="1">
                <a:solidFill>
                  <a:schemeClr val="tx1"/>
                </a:solidFill>
                <a:sym typeface="+mn-ea"/>
              </a:rPr>
              <a:t>中秋</a:t>
            </a:r>
            <a:r>
              <a:rPr lang="en-US" altLang="zh-CN" sz="1800" b="1">
                <a:solidFill>
                  <a:schemeClr val="tx1"/>
                </a:solidFill>
                <a:sym typeface="+mn-ea"/>
              </a:rPr>
              <a:t>DIY</a:t>
            </a:r>
            <a:r>
              <a:rPr lang="zh-CN" altLang="en-US" sz="1800" b="1">
                <a:solidFill>
                  <a:schemeClr val="tx1"/>
                </a:solidFill>
                <a:sym typeface="+mn-ea"/>
              </a:rPr>
              <a:t>体验区</a:t>
            </a:r>
            <a:endParaRPr lang="zh-CN" altLang="en-US" sz="1800" b="1">
              <a:solidFill>
                <a:schemeClr val="tx1"/>
              </a:solidFill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50825" y="991235"/>
            <a:ext cx="8534400" cy="414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现场设置茶歇区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3.6m*0.6mDIY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体验台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+6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把椅子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 并配备</a:t>
            </a:r>
            <a:r>
              <a:rPr lang="en-US" altLang="zh-CN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DIY</a:t>
            </a:r>
            <a:r>
              <a:rPr lang="zh-CN" altLang="en-US" sz="1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老师与材料（占用其中一个区域的洽谈区）</a:t>
            </a:r>
            <a:endParaRPr lang="zh-CN" altLang="en-US" sz="14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7" name="肘形连接符 26"/>
          <p:cNvCxnSpPr/>
          <p:nvPr/>
        </p:nvCxnSpPr>
        <p:spPr>
          <a:xfrm>
            <a:off x="5374640" y="3138170"/>
            <a:ext cx="5308600" cy="1056640"/>
          </a:xfrm>
          <a:prstGeom prst="bentConnector3">
            <a:avLst>
              <a:gd name="adj1" fmla="val 50012"/>
            </a:avLst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4" name="组合 3"/>
          <p:cNvGrpSpPr/>
          <p:nvPr/>
        </p:nvGrpSpPr>
        <p:grpSpPr>
          <a:xfrm>
            <a:off x="0" y="1066800"/>
            <a:ext cx="11855450" cy="4241800"/>
            <a:chOff x="0" y="2317"/>
            <a:chExt cx="17932" cy="6680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>
            <a:xfrm>
              <a:off x="0" y="2392"/>
              <a:ext cx="9381" cy="6605"/>
            </a:xfrm>
            <a:prstGeom prst="rect">
              <a:avLst/>
            </a:prstGeom>
          </p:spPr>
        </p:pic>
        <p:sp>
          <p:nvSpPr>
            <p:cNvPr id="7" name="文本框 6"/>
            <p:cNvSpPr txBox="1"/>
            <p:nvPr/>
          </p:nvSpPr>
          <p:spPr>
            <a:xfrm>
              <a:off x="9920" y="2317"/>
              <a:ext cx="4021" cy="13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40000"/>
                </a:lnSpc>
              </a:pPr>
              <a:r>
                <a:rPr lang="zh-CN" altLang="en-US" sz="2400" b="1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摄影摄像保障</a:t>
              </a:r>
              <a:endParaRPr lang="zh-CN" altLang="en-US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2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Controls the host site</a:t>
              </a:r>
              <a:endParaRPr lang="en-US" altLang="zh-CN" sz="12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9974" y="3503"/>
              <a:ext cx="7958" cy="44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80000"/>
                </a:lnSpc>
              </a:pP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延续热度：活动后两小时内，快剪现场的美图及</a:t>
              </a:r>
              <a:r>
                <a:rPr lang="en-US" altLang="zh-CN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10</a:t>
              </a: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秒小视频等，用于发布会的后宣传微信上稿；</a:t>
              </a:r>
              <a:endParaRPr lang="zh-CN" altLang="en-US" sz="14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80000"/>
                </a:lnSpc>
              </a:pP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预案准备：摄影摄像将根据此次活动内容，提前做出拍摄流程预案，保证拍摄有章可循；</a:t>
              </a:r>
              <a:endParaRPr lang="zh-CN" altLang="en-US" sz="14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80000"/>
                </a:lnSpc>
              </a:pP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地点彩排：根据活动流程，将拍摄环节进行全程预演；</a:t>
              </a:r>
              <a:endParaRPr lang="zh-CN" altLang="en-US" sz="14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80000"/>
                </a:lnSpc>
              </a:pP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人员需求：着装干净整洁，需穿长衣、长裤，个人形象佳；</a:t>
              </a:r>
              <a:endParaRPr lang="zh-CN" altLang="en-US" sz="14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80000"/>
                </a:lnSpc>
              </a:pPr>
              <a:r>
                <a:rPr lang="zh-CN" altLang="en-US" sz="1400" spc="100">
                  <a:solidFill>
                    <a:schemeClr val="tx1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注意事项：不能站在舞台上拍摄，不能抢领导镜头拍；</a:t>
              </a:r>
              <a:endParaRPr lang="zh-CN" altLang="en-US" sz="1400" spc="10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custDataLst>
      <p:tags r:id="rId2"/>
    </p:custData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/>
        </p:nvSpPr>
        <p:spPr>
          <a:xfrm>
            <a:off x="577850" y="1295400"/>
            <a:ext cx="8695690" cy="47390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01.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负责整个会场的平面活动及布置；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02.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在搬运布置器材时要注意使用场地或者指定通道，确保安全；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03.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在施工过程中要注意遵守活动场地的各项规章制度；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04.</a:t>
            </a:r>
            <a:r>
              <a:rPr lang="zh-CN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在整个布置过程中如果出现问题，需先与活动场地工作人员联系；</a:t>
            </a:r>
            <a:endParaRPr lang="zh-CN" altLang="zh-CN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05.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在规定的时间内要完成整个活动布置工作；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06.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在施工结束后，要注意保持会场清洁；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07.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布置结束后，预留</a:t>
            </a: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2-3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名工作人员，配合其他活动工作，直至活动结束；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注意施工安全及保证施工质量；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注意活动过程中来宾动线的防滑、放跌、防水、防电工作；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确保活动用电安全，确保用电负荷的承受力</a:t>
            </a: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千瓦；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用电包括，灯光、音响、特效、空调、照明；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80000"/>
              </a:lnSpc>
            </a:pPr>
            <a:r>
              <a:rPr lang="en-US" altLang="zh-CN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12. </a:t>
            </a:r>
            <a:r>
              <a: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与场地工作人员对接电工联系方式，一旦出现断电情况，可第一时间进行沟通、处理。</a:t>
            </a:r>
            <a:endParaRPr lang="zh-CN" altLang="en-US" sz="14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77850" y="618490"/>
            <a:ext cx="4274820" cy="7366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应急预案</a:t>
            </a:r>
            <a:r>
              <a:rPr lang="en-US" altLang="zh-CN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现场布置</a:t>
            </a:r>
            <a:endParaRPr lang="zh-CN" altLang="en-US" b="1" spc="100"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40000"/>
              </a:lnSpc>
            </a:pPr>
            <a:r>
              <a:rPr lang="en-US" altLang="zh-CN" sz="12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Emergency plan</a:t>
            </a:r>
            <a:endParaRPr lang="en-US" altLang="zh-CN" sz="12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5" name="组合 4"/>
          <p:cNvGrpSpPr/>
          <p:nvPr/>
        </p:nvGrpSpPr>
        <p:grpSpPr>
          <a:xfrm>
            <a:off x="608330" y="574675"/>
            <a:ext cx="7425690" cy="5539105"/>
            <a:chOff x="0" y="974"/>
            <a:chExt cx="11694" cy="8723"/>
          </a:xfrm>
        </p:grpSpPr>
        <p:sp>
          <p:nvSpPr>
            <p:cNvPr id="6" name="文本框 5"/>
            <p:cNvSpPr txBox="1"/>
            <p:nvPr/>
          </p:nvSpPr>
          <p:spPr>
            <a:xfrm>
              <a:off x="0" y="974"/>
              <a:ext cx="4021" cy="1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>
                <a:lnSpc>
                  <a:spcPct val="140000"/>
                </a:lnSpc>
              </a:pPr>
              <a:r>
                <a:rPr lang="zh-CN" altLang="en-US" b="1" spc="100"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应急预案</a:t>
              </a:r>
              <a:r>
                <a:rPr lang="en-US" altLang="zh-CN" b="1" spc="100"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/</a:t>
              </a:r>
              <a:r>
                <a:rPr lang="zh-CN" altLang="en-US" b="1" spc="100"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突发事件</a:t>
              </a:r>
              <a:endParaRPr lang="zh-CN" altLang="en-US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>
                <a:lnSpc>
                  <a:spcPct val="140000"/>
                </a:lnSpc>
              </a:pPr>
              <a:r>
                <a:rPr lang="en-US" altLang="zh-CN" sz="12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sym typeface="+mn-ea"/>
                </a:rPr>
                <a:t>Emergency plan</a:t>
              </a:r>
              <a:endParaRPr lang="en-US" altLang="zh-CN" sz="12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0" y="2234"/>
              <a:ext cx="11694" cy="74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01. 活动公司与主办方共同成立“突发性事件”工作组，负责现场安全工作；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02. 对现场工作人员，尤其是安保人员进行岗前消防安全培训；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03. 活动公司 与主办方相关工作人员事先制定保障性逃生路线；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04. 确保场地内所有安</a:t>
              </a:r>
              <a:r>
                <a:rPr lang="zh-CN" altLang="en-US" sz="1400" spc="100">
                  <a:solidFill>
                    <a:srgbClr val="FFFFFF"/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全通道、消防栓等消防设备正常使用，确认了解应急消防设备位置；</a:t>
              </a:r>
              <a:endParaRPr lang="zh-CN" altLang="en-US" sz="1400" spc="100">
                <a:solidFill>
                  <a:srgbClr val="FFFFFF"/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05. 为了避免各个区域内人员流动通道阻塞，各区域内由专门的安保人员和工作人员维持现场秩序，及时疏导人流；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06. 现场设置安保人员，及时处理突发事件；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07. 确保场地电力资源安全，安排专人在整个会议期间监督电力安全问题，如出现隐患即刻与工程部确认解决方案；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>
                <a:lnSpc>
                  <a:spcPct val="180000"/>
                </a:lnSpc>
                <a:buNone/>
              </a:pPr>
              <a:r>
                <a:rPr lang="zh-CN" altLang="en-US" sz="1400" spc="100">
                  <a:solidFill>
                    <a:schemeClr val="bg2">
                      <a:lumMod val="50000"/>
                    </a:schemeClr>
                  </a:solidFill>
                  <a:uFillTx/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08. 现场所有物料由活动公司设置专员管理，确保物料的安全及统计工作，设备器材由展览公司和灯光音响公司工作人员配合管理。</a:t>
              </a:r>
              <a:endParaRPr lang="zh-CN" altLang="en-US" sz="14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  <p:custDataLst>
      <p:tags r:id="rId1"/>
    </p:custData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/>
        </p:nvSpPr>
        <p:spPr>
          <a:xfrm>
            <a:off x="635000" y="1620838"/>
            <a:ext cx="8176895" cy="429260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为了确实做好恶劣天气预防及应急预案工作措施，保障活动顺利进行，结合活动中实际情况，我司特制定天气应急预案如下：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1.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成立天气应急预案工作小组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2.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突发情况处理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3.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提前</a:t>
            </a: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5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天对天气预报进行跟踪，并以工作联系函的形式通报贵司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4.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如在预知活动当天有暴雨等恶劣天气的情况下，我司立即通报贵司，并协商是否更改活动举办时间，以保证活动效果。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en-US" altLang="zh-CN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5.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如不做时间修改，将增加雨棚搭建等措施。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相关要求：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负责人要及时把握天气情况，如有恶劣天气预知，应第一时间反馈甲方项目经理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相关成员注意及时对活动现场积水道路、湿滑路面的防滑处理措施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+mj-ea"/>
              </a:rPr>
              <a:t>相关各区域环节负责人在湿滑区域放置友情提示牌</a:t>
            </a:r>
            <a:endParaRPr lang="zh-CN" altLang="en-US" sz="1400" dirty="0" smtClean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  <a:cs typeface="+mj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8330" y="574675"/>
            <a:ext cx="2553335" cy="9950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40000"/>
              </a:lnSpc>
            </a:pPr>
            <a:r>
              <a:rPr lang="zh-CN" altLang="en-US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应急预案</a:t>
            </a:r>
            <a:r>
              <a:rPr lang="en-US" altLang="zh-CN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/</a:t>
            </a:r>
            <a:r>
              <a:rPr lang="zh-CN" altLang="en-US" b="1" spc="100"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天气影响</a:t>
            </a:r>
            <a:r>
              <a:rPr lang="en-US" altLang="zh-CN" sz="1200" spc="100">
                <a:solidFill>
                  <a:schemeClr val="bg2">
                    <a:lumMod val="50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Emergency plan / weather impact</a:t>
            </a:r>
            <a:endParaRPr lang="en-US" altLang="zh-CN" sz="1200" spc="100">
              <a:solidFill>
                <a:schemeClr val="bg2">
                  <a:lumMod val="50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Nipic_27198749_2021083015230726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160" y="-12065"/>
            <a:ext cx="12201525" cy="6870700"/>
          </a:xfrm>
          <a:prstGeom prst="rect">
            <a:avLst/>
          </a:prstGeom>
        </p:spPr>
      </p:pic>
      <p:sp>
        <p:nvSpPr>
          <p:cNvPr id="18" name="矩形 17"/>
          <p:cNvSpPr/>
          <p:nvPr/>
        </p:nvSpPr>
        <p:spPr>
          <a:xfrm>
            <a:off x="2694305" y="3397885"/>
            <a:ext cx="6609715" cy="1198880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p>
            <a:pPr algn="ctr"/>
            <a:r>
              <a:rPr lang="en-US" altLang="zh-CN" sz="7200" b="1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THANKS</a:t>
            </a:r>
            <a:endParaRPr lang="en-US" altLang="zh-CN" sz="7200" b="1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753360" y="1764030"/>
            <a:ext cx="6668770" cy="185674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lnSpc>
                <a:spcPct val="140000"/>
              </a:lnSpc>
            </a:pPr>
            <a:endParaRPr lang="zh-CN" altLang="en-US" sz="1000" spc="100">
              <a:solidFill>
                <a:schemeClr val="bg2">
                  <a:lumMod val="25000"/>
                </a:schemeClr>
              </a:solidFill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400" spc="1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</a:rPr>
              <a:t>某某项目开发有限公司</a:t>
            </a:r>
            <a:endParaRPr lang="zh-CN" altLang="en-US" sz="2400" spc="1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r>
              <a:rPr lang="zh-CN" altLang="en-US" sz="2400" spc="100">
                <a:solidFill>
                  <a:srgbClr val="FFE6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FillTx/>
                <a:latin typeface="微软雅黑" panose="020B0503020204020204" charset="-122"/>
                <a:ea typeface="微软雅黑" panose="020B0503020204020204" charset="-122"/>
              </a:rPr>
              <a:t>努力打造最具思想、最具执行力的优秀团队！</a:t>
            </a:r>
            <a:endParaRPr lang="zh-CN" altLang="en-US" sz="2400" spc="1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algn="ctr">
              <a:lnSpc>
                <a:spcPct val="140000"/>
              </a:lnSpc>
            </a:pPr>
            <a:endParaRPr lang="zh-CN" altLang="en-US" sz="2400" spc="100">
              <a:solidFill>
                <a:srgbClr val="FFE6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2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3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4.xml><?xml version="1.0" encoding="utf-8"?>
<p:tagLst xmlns:p="http://schemas.openxmlformats.org/presentationml/2006/main">
  <p:tag name="KSO_WM_BEAUTIFY_FLAG" val="#wm#"/>
  <p:tag name="KSO_WM_TEMPLATE_CATEGORY" val="custom"/>
  <p:tag name="KSO_WM_TEMPLATE_INDEX" val="20187308"/>
</p:tagLst>
</file>

<file path=ppt/tags/tag5.xml><?xml version="1.0" encoding="utf-8"?>
<p:tagLst xmlns:p="http://schemas.openxmlformats.org/presentationml/2006/main">
  <p:tag name="commondata" val="eyJoZGlkIjoiY2JmN2JjMGRiYTE0NGEzN2FkMDQ0MjViNmM1NDNlMDI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4969</Words>
  <PresentationFormat>宽屏</PresentationFormat>
  <Paragraphs>307</Paragraphs>
  <Slides>34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34</vt:i4>
      </vt:variant>
    </vt:vector>
  </HeadingPairs>
  <TitlesOfParts>
    <vt:vector size="49" baseType="lpstr">
      <vt:lpstr>Arial</vt:lpstr>
      <vt:lpstr>宋体</vt:lpstr>
      <vt:lpstr>Wingdings</vt:lpstr>
      <vt:lpstr>Arial</vt:lpstr>
      <vt:lpstr>方正清刻本悦宋简体</vt:lpstr>
      <vt:lpstr>方正黑体简体</vt:lpstr>
      <vt:lpstr>微软雅黑</vt:lpstr>
      <vt:lpstr>汉鼎繁细隶</vt:lpstr>
      <vt:lpstr>Segoe UI</vt:lpstr>
      <vt:lpstr>微软雅黑 Light</vt:lpstr>
      <vt:lpstr>Calibri</vt:lpstr>
      <vt:lpstr>Broadway</vt:lpstr>
      <vt:lpstr>隶书</vt:lpstr>
      <vt:lpstr>Arial Unicode MS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dcterms:created xsi:type="dcterms:W3CDTF">2021-09-10T08:47:00Z</dcterms:created>
  <dcterms:modified xsi:type="dcterms:W3CDTF">2024-09-04T07:36:51Z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ICV" pid="2">
    <vt:lpwstr>E79E0458A30C40B998C188E61040B285_12</vt:lpwstr>
  </property>
  <property fmtid="{D5CDD505-2E9C-101B-9397-08002B2CF9AE}" name="KSOProductBuildVer" pid="3">
    <vt:lpwstr>2052-12.1.0.17440</vt:lpwstr>
  </property>
  <property fmtid="{D5CDD505-2E9C-101B-9397-08002B2CF9AE}" name="NXPowerLiteLastOptimized" pid="4">
    <vt:lpwstr>2543671</vt:lpwstr>
  </property>
  <property fmtid="{D5CDD505-2E9C-101B-9397-08002B2CF9AE}" name="NXPowerLiteSettings" pid="5">
    <vt:lpwstr>C700052003A000</vt:lpwstr>
  </property>
  <property fmtid="{D5CDD505-2E9C-101B-9397-08002B2CF9AE}" name="NXPowerLiteVersion" pid="6">
    <vt:lpwstr>D8.0.2</vt:lpwstr>
  </property>
</Properties>
</file>