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990" r:id="rId3"/>
    <p:sldId id="257" r:id="rId4"/>
    <p:sldId id="354" r:id="rId5"/>
    <p:sldId id="266" r:id="rId6"/>
    <p:sldId id="355" r:id="rId7"/>
    <p:sldId id="268" r:id="rId8"/>
    <p:sldId id="356" r:id="rId9"/>
    <p:sldId id="359" r:id="rId10"/>
    <p:sldId id="308" r:id="rId11"/>
    <p:sldId id="357" r:id="rId12"/>
    <p:sldId id="294" r:id="rId13"/>
    <p:sldId id="358" r:id="rId14"/>
    <p:sldId id="360" r:id="rId15"/>
    <p:sldId id="965" r:id="rId16"/>
    <p:sldId id="259" r:id="rId17"/>
    <p:sldId id="946" r:id="rId18"/>
    <p:sldId id="993" r:id="rId19"/>
    <p:sldId id="967" r:id="rId20"/>
    <p:sldId id="968" r:id="rId21"/>
    <p:sldId id="969" r:id="rId22"/>
    <p:sldId id="309" r:id="rId23"/>
    <p:sldId id="963" r:id="rId24"/>
    <p:sldId id="978" r:id="rId25"/>
    <p:sldId id="962" r:id="rId26"/>
    <p:sldId id="973" r:id="rId27"/>
    <p:sldId id="994" r:id="rId28"/>
    <p:sldId id="960" r:id="rId29"/>
    <p:sldId id="961" r:id="rId30"/>
    <p:sldId id="310" r:id="rId31"/>
    <p:sldId id="262" r:id="rId32"/>
    <p:sldId id="988" r:id="rId33"/>
    <p:sldId id="989" r:id="rId34"/>
    <p:sldId id="944" r:id="rId35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A59F"/>
    <a:srgbClr val="D782BF"/>
    <a:srgbClr val="F2EFE3"/>
    <a:srgbClr val="FDBFD8"/>
    <a:srgbClr val="56301E"/>
    <a:srgbClr val="4C2A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/>
    <p:restoredTop sz="94673"/>
  </p:normalViewPr>
  <p:slideViewPr>
    <p:cSldViewPr snapToGrid="0" snapToObjects="1" showGuides="1">
      <p:cViewPr varScale="1">
        <p:scale>
          <a:sx n="84" d="100"/>
          <a:sy n="84" d="100"/>
        </p:scale>
        <p:origin x="36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74A5D-DE2E-BC4A-87A2-EE1BBD5F73F1}" type="datetimeFigureOut">
              <a:rPr kumimoji="1" lang="zh-CN" altLang="en-US" smtClean="0"/>
              <a:t>2024/6/3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F7866-E34D-C344-82C1-C8D6E54310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1498078"/>
            <a:ext cx="9550400" cy="43435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76819" y="5455478"/>
            <a:ext cx="955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9600" dirty="0"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  <a:endParaRPr kumimoji="1" lang="zh-CN" altLang="en-US" sz="9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文本框 19"/>
          <p:cNvSpPr txBox="1"/>
          <p:nvPr/>
        </p:nvSpPr>
        <p:spPr>
          <a:xfrm rot="5400000">
            <a:off x="9889419" y="2631723"/>
            <a:ext cx="40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b="1" spc="200" dirty="0">
                <a:latin typeface="Posterama" panose="020B0504020200020000" pitchFamily="34" charset="0"/>
                <a:cs typeface="Posterama" panose="020B0504020200020000" pitchFamily="34" charset="0"/>
              </a:rPr>
              <a:t>2023.07</a:t>
            </a:r>
            <a:endParaRPr kumimoji="1" lang="zh-CN" altLang="en-US" b="1" spc="20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32365" y="54919"/>
            <a:ext cx="3702666" cy="4799270"/>
            <a:chOff x="17220" y="569412"/>
            <a:chExt cx="3702666" cy="4799270"/>
          </a:xfrm>
        </p:grpSpPr>
        <p:sp>
          <p:nvSpPr>
            <p:cNvPr id="18" name="文本框 17"/>
            <p:cNvSpPr txBox="1"/>
            <p:nvPr/>
          </p:nvSpPr>
          <p:spPr>
            <a:xfrm>
              <a:off x="17220" y="3234123"/>
              <a:ext cx="1015663" cy="213455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en-GB" altLang="zh-CN" b="1" spc="300" dirty="0">
                  <a:solidFill>
                    <a:schemeClr val="accent6">
                      <a:lumMod val="75000"/>
                    </a:schemeClr>
                  </a:solidFill>
                  <a:latin typeface="Posterama" panose="020B0504020200020000" pitchFamily="34" charset="0"/>
                  <a:ea typeface="Krungthep" panose="02000400000000000000" pitchFamily="2" charset="-34"/>
                  <a:cs typeface="Posterama" panose="020B0504020200020000" pitchFamily="34" charset="0"/>
                </a:rPr>
                <a:t>Trunk Market</a:t>
              </a:r>
            </a:p>
            <a:p>
              <a:r>
                <a:rPr kumimoji="1" lang="en-GB" altLang="zh-CN" b="1" spc="300" dirty="0">
                  <a:solidFill>
                    <a:schemeClr val="accent6">
                      <a:lumMod val="75000"/>
                    </a:schemeClr>
                  </a:solidFill>
                  <a:latin typeface="Posterama" panose="020B0504020200020000" pitchFamily="34" charset="0"/>
                  <a:ea typeface="Krungthep" panose="02000400000000000000" pitchFamily="2" charset="-34"/>
                  <a:cs typeface="Posterama" panose="020B0504020200020000" pitchFamily="34" charset="0"/>
                </a:rPr>
                <a:t>While It's Hot</a:t>
              </a:r>
            </a:p>
            <a:p>
              <a:endParaRPr kumimoji="1" lang="en-GB" altLang="zh-CN" b="1" spc="300" dirty="0">
                <a:solidFill>
                  <a:schemeClr val="accent6">
                    <a:lumMod val="75000"/>
                  </a:schemeClr>
                </a:solidFill>
                <a:latin typeface="Posterama" panose="020B0504020200020000" pitchFamily="34" charset="0"/>
                <a:ea typeface="Krungthep" panose="02000400000000000000" pitchFamily="2" charset="-34"/>
                <a:cs typeface="Posterama" panose="020B0504020200020000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91176" y="569412"/>
              <a:ext cx="3428710" cy="2261880"/>
              <a:chOff x="363909" y="798294"/>
              <a:chExt cx="3428710" cy="226188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363909" y="798294"/>
                <a:ext cx="3428710" cy="2261880"/>
                <a:chOff x="1201260" y="1300937"/>
                <a:chExt cx="3428710" cy="2261880"/>
              </a:xfrm>
            </p:grpSpPr>
            <p:sp>
              <p:nvSpPr>
                <p:cNvPr id="7" name="文本框 6"/>
                <p:cNvSpPr txBox="1"/>
                <p:nvPr/>
              </p:nvSpPr>
              <p:spPr>
                <a:xfrm>
                  <a:off x="1201260" y="1300937"/>
                  <a:ext cx="3428710" cy="1467513"/>
                </a:xfrm>
                <a:prstGeom prst="rect">
                  <a:avLst/>
                </a:prstGeom>
                <a:noFill/>
              </p:spPr>
              <p:txBody>
                <a:bodyPr wrap="square" tIns="36000" rtlCol="0" anchor="ctr" anchorCtr="0">
                  <a:spAutoFit/>
                </a:bodyPr>
                <a:lstStyle/>
                <a:p>
                  <a:pPr algn="dist">
                    <a:lnSpc>
                      <a:spcPct val="150000"/>
                    </a:lnSpc>
                  </a:pPr>
                  <a:r>
                    <a:rPr kumimoji="1" lang="zh-CN" altLang="en-US" sz="6000" spc="300" dirty="0">
                      <a:latin typeface="字由芳华体" panose="00020600040101010101" pitchFamily="18" charset="-122"/>
                      <a:ea typeface="字由芳华体" panose="00020600040101010101" pitchFamily="18" charset="-122"/>
                    </a:rPr>
                    <a:t>趁热搞市</a:t>
                  </a:r>
                  <a:endParaRPr kumimoji="1" lang="en-US" altLang="zh-CN" sz="6000" spc="300" dirty="0">
                    <a:latin typeface="字由芳华体" panose="00020600040101010101" pitchFamily="18" charset="-122"/>
                    <a:ea typeface="字由芳华体" panose="00020600040101010101" pitchFamily="18" charset="-122"/>
                  </a:endParaRPr>
                </a:p>
              </p:txBody>
            </p:sp>
            <p:cxnSp>
              <p:nvCxnSpPr>
                <p:cNvPr id="9" name="直线连接符 8"/>
                <p:cNvCxnSpPr/>
                <p:nvPr/>
              </p:nvCxnSpPr>
              <p:spPr>
                <a:xfrm>
                  <a:off x="1301321" y="3187676"/>
                  <a:ext cx="135731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文本框 26"/>
                <p:cNvSpPr txBox="1"/>
                <p:nvPr/>
              </p:nvSpPr>
              <p:spPr>
                <a:xfrm>
                  <a:off x="1204303" y="3157134"/>
                  <a:ext cx="1915909" cy="405683"/>
                </a:xfrm>
                <a:prstGeom prst="rect">
                  <a:avLst/>
                </a:prstGeom>
                <a:noFill/>
              </p:spPr>
              <p:txBody>
                <a:bodyPr wrap="none" tIns="36000" rtlCol="0" anchor="ctr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spc="1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某项目足球公园外侧</a:t>
                  </a:r>
                </a:p>
              </p:txBody>
            </p:sp>
          </p:grpSp>
          <p:sp>
            <p:nvSpPr>
              <p:cNvPr id="21" name="文本框 20"/>
              <p:cNvSpPr txBox="1"/>
              <p:nvPr/>
            </p:nvSpPr>
            <p:spPr>
              <a:xfrm>
                <a:off x="363909" y="2237912"/>
                <a:ext cx="32624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2000" dirty="0">
                    <a:latin typeface="方正综艺简体" panose="03000509000000000000" pitchFamily="2" charset="-122"/>
                    <a:ea typeface="方正综艺简体" panose="03000509000000000000" pitchFamily="2" charset="-122"/>
                  </a:rPr>
                  <a:t>某项目后备箱市集策划方案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3333" y="3017078"/>
            <a:ext cx="1079013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48400" y="2895396"/>
            <a:ext cx="4480714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活 动 背 景</a:t>
            </a:r>
          </a:p>
        </p:txBody>
      </p:sp>
      <p:sp>
        <p:nvSpPr>
          <p:cNvPr id="8" name="文本框 7"/>
          <p:cNvSpPr txBox="1"/>
          <p:nvPr/>
        </p:nvSpPr>
        <p:spPr>
          <a:xfrm rot="16200000">
            <a:off x="494190" y="5380294"/>
            <a:ext cx="962956" cy="174342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Activity </a:t>
            </a:r>
          </a:p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background</a:t>
            </a:r>
            <a:endParaRPr kumimoji="1" lang="zh-CN" alt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3" y="0"/>
            <a:ext cx="5851690" cy="6858000"/>
          </a:xfrm>
          <a:prstGeom prst="rect">
            <a:avLst/>
          </a:prstGeom>
          <a:solidFill>
            <a:srgbClr val="F2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4559539"/>
            <a:ext cx="12192000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5700" dirty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while it's hot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28586" y="123217"/>
            <a:ext cx="4443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活动背景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background</a:t>
            </a:r>
            <a:endParaRPr kumimoji="1" lang="en-US" altLang="zh-CN" sz="1400" b="1" spc="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5913" y="2356304"/>
            <a:ext cx="103123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由芳华体" panose="00020600040101010101" pitchFamily="18" charset="-122"/>
                <a:ea typeface="字由芳华体" panose="00020600040101010101" pitchFamily="18" charset="-122"/>
              </a:rPr>
              <a:t>夏天的太阳总</a:t>
            </a:r>
            <a:r>
              <a:rPr kumimoji="1" lang="zh-CN" altLang="en-US" sz="4400" spc="300" dirty="0">
                <a:solidFill>
                  <a:srgbClr val="F2EF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由芳华体" panose="00020600040101010101" pitchFamily="18" charset="-122"/>
                <a:ea typeface="字由芳华体" panose="00020600040101010101" pitchFamily="18" charset="-122"/>
              </a:rPr>
              <a:t>是不顾及情面</a:t>
            </a:r>
            <a:endParaRPr kumimoji="1" lang="en-US" altLang="zh-CN" sz="4400" spc="300" dirty="0">
              <a:solidFill>
                <a:srgbClr val="F2EF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由芳华体" panose="00020600040101010101" pitchFamily="18" charset="-122"/>
                <a:ea typeface="字由芳华体" panose="00020600040101010101" pitchFamily="18" charset="-122"/>
              </a:rPr>
              <a:t>持续为世界释放热</a:t>
            </a:r>
            <a:r>
              <a:rPr kumimoji="1" lang="zh-CN" altLang="en-US" sz="4400" spc="300" dirty="0">
                <a:solidFill>
                  <a:srgbClr val="F2EF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由芳华体" panose="00020600040101010101" pitchFamily="18" charset="-122"/>
                <a:ea typeface="字由芳华体" panose="00020600040101010101" pitchFamily="18" charset="-122"/>
              </a:rPr>
              <a:t>情，让人无处可躲</a:t>
            </a:r>
            <a:endParaRPr kumimoji="1" lang="en-US" altLang="zh-CN" sz="4400" spc="300" dirty="0">
              <a:solidFill>
                <a:srgbClr val="F2EFE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一群人在公园里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0" y="1282"/>
            <a:ext cx="12192000" cy="6857999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30425" y="2519613"/>
            <a:ext cx="78321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1" lang="zh-CN" altLang="en-US" sz="4800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趁热</a:t>
            </a:r>
            <a:r>
              <a:rPr kumimoji="1" lang="zh-CN" altLang="en-US" sz="48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，</a:t>
            </a:r>
            <a:endParaRPr kumimoji="1" lang="en-US" altLang="zh-CN" sz="4800" spc="300" dirty="0">
              <a:solidFill>
                <a:schemeClr val="bg1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algn="just"/>
            <a:r>
              <a:rPr kumimoji="1" lang="zh-CN" altLang="en-US" sz="48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造一场有关</a:t>
            </a:r>
            <a:r>
              <a:rPr kumimoji="1" lang="zh-CN" altLang="en-US" sz="4800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乌托邦的想象</a:t>
            </a:r>
            <a:endParaRPr kumimoji="1" lang="en-US" altLang="zh-CN" sz="4800" spc="300" dirty="0">
              <a:solidFill>
                <a:schemeClr val="accent4">
                  <a:lumMod val="20000"/>
                  <a:lumOff val="80000"/>
                </a:schemeClr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0423" y="4443196"/>
            <a:ext cx="111766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没有作为生活的压力，生活的色彩不只有屏幕里的</a:t>
            </a:r>
            <a:r>
              <a:rPr kumimoji="1"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RGB</a:t>
            </a:r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，时间表也不该只围着</a:t>
            </a:r>
            <a:r>
              <a:rPr kumimoji="1"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brief</a:t>
            </a:r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打圈。</a:t>
            </a:r>
            <a:endParaRPr kumimoji="1"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这一次肆意去浪，给忙碌的生活按下暂停键、逃出日常，体验未知的冒险。</a:t>
            </a:r>
            <a:endParaRPr kumimoji="1"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0425" y="1028079"/>
            <a:ext cx="5356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kern="100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  <a:cs typeface="Times New Roman" panose="02020603050405020304" pitchFamily="18" charset="0"/>
              </a:rPr>
              <a:t>while it's hot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1524" y="1"/>
            <a:ext cx="12192000" cy="6857999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3335" y="2756115"/>
            <a:ext cx="87218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1" lang="zh-CN" altLang="en-US" sz="5400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趁热，肆意 “躺平”</a:t>
            </a:r>
            <a:endParaRPr kumimoji="1" lang="en-US" altLang="zh-CN" sz="5400" spc="300" dirty="0">
              <a:solidFill>
                <a:schemeClr val="accent4">
                  <a:lumMod val="20000"/>
                  <a:lumOff val="80000"/>
                </a:schemeClr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algn="just"/>
            <a:r>
              <a:rPr kumimoji="1" lang="zh-CN" altLang="en-US" sz="5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但也要以一种</a:t>
            </a:r>
            <a:r>
              <a:rPr kumimoji="1" lang="zh-CN" altLang="en-US" sz="5400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时髦的方式</a:t>
            </a:r>
            <a:endParaRPr kumimoji="1" lang="en-US" altLang="zh-CN" sz="5400" spc="300" dirty="0">
              <a:solidFill>
                <a:schemeClr val="accent4">
                  <a:lumMod val="20000"/>
                  <a:lumOff val="80000"/>
                </a:schemeClr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3334" y="4655268"/>
            <a:ext cx="103858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1"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在万事万物内卷的时代里，在躺平与反躺平的情绪浪潮里，以愉悦五感，花样躺平的方式，去书写一套打破乏味夏日生活的都市指南。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23335" y="1403046"/>
            <a:ext cx="5356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kern="100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  <a:cs typeface="Times New Roman" panose="02020603050405020304" pitchFamily="18" charset="0"/>
              </a:rPr>
              <a:t>while it's hot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-1524" y="1"/>
            <a:ext cx="12192000" cy="685799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72081" y="1224202"/>
            <a:ext cx="11902205" cy="4101818"/>
            <a:chOff x="72081" y="947566"/>
            <a:chExt cx="12853087" cy="4101818"/>
          </a:xfrm>
        </p:grpSpPr>
        <p:sp>
          <p:nvSpPr>
            <p:cNvPr id="20" name="文本框 19"/>
            <p:cNvSpPr txBox="1"/>
            <p:nvPr/>
          </p:nvSpPr>
          <p:spPr>
            <a:xfrm>
              <a:off x="72081" y="2367534"/>
              <a:ext cx="12853087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zh-CN" altLang="en-US" sz="4800" spc="3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趁热，贩卖社交法则</a:t>
              </a:r>
              <a:endParaRPr kumimoji="1" lang="en-US" altLang="zh-CN" sz="4800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endParaRPr>
            </a:p>
            <a:p>
              <a:pPr algn="just"/>
              <a:r>
                <a:rPr kumimoji="1" lang="zh-CN" altLang="en-US" sz="48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将「未知产生美」的</a:t>
              </a:r>
              <a:r>
                <a:rPr kumimoji="1" lang="zh-CN" altLang="en-US" sz="4800" spc="3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玩咖精神</a:t>
              </a:r>
              <a:r>
                <a:rPr kumimoji="1" lang="zh-CN" altLang="en-US" sz="48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进行到底</a:t>
              </a:r>
              <a:r>
                <a:rPr kumimoji="1" lang="en-US" altLang="zh-CN" sz="48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!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79173" y="4341498"/>
              <a:ext cx="88011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这次，没有“人际距离” 同自己、同别人家的品牌、同陌生的同伴</a:t>
              </a:r>
              <a:endParaRPr kumimoji="1"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/>
              <a:r>
                <a:rPr kumimoji="1"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碰撞出某些全新的、自定义的关系。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6420" y="947566"/>
              <a:ext cx="53567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kern="100" dirty="0">
                  <a:solidFill>
                    <a:schemeClr val="bg1"/>
                  </a:solidFill>
                  <a:latin typeface="腾讯体" panose="02010600010101010101" pitchFamily="2" charset="-122"/>
                  <a:ea typeface="腾讯体" panose="02010600010101010101" pitchFamily="2" charset="-122"/>
                  <a:cs typeface="Times New Roman" panose="02020603050405020304" pitchFamily="18" charset="0"/>
                </a:rPr>
                <a:t>while it's hot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205" y="1394526"/>
            <a:ext cx="4669040" cy="54634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53943" y="4197886"/>
            <a:ext cx="3515706" cy="17002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86438" y="680677"/>
            <a:ext cx="1635114" cy="1381531"/>
          </a:xfrm>
          <a:prstGeom prst="rect">
            <a:avLst/>
          </a:prstGeom>
          <a:solidFill>
            <a:srgbClr val="FDBF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906061" y="2903750"/>
            <a:ext cx="2972289" cy="3541226"/>
          </a:xfrm>
          <a:prstGeom prst="rect">
            <a:avLst/>
          </a:prstGeom>
          <a:solidFill>
            <a:srgbClr val="36A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effectLst>
                <a:outerShdw blurRad="50800" dist="38100" dir="8100000" sx="76000" sy="76000" algn="tr" rotWithShape="0">
                  <a:schemeClr val="tx1"/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00950" y="368619"/>
            <a:ext cx="4591050" cy="1220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13551" y="419151"/>
            <a:ext cx="165622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35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2023/07/29</a:t>
            </a:r>
          </a:p>
          <a:p>
            <a:pPr algn="r"/>
            <a:r>
              <a:rPr kumimoji="1" lang="en-US" altLang="zh-CN" sz="35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07/30</a:t>
            </a:r>
            <a:endParaRPr kumimoji="1" lang="zh-CN" altLang="en-US" sz="3500" dirty="0">
              <a:latin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40642" y="633254"/>
            <a:ext cx="14414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活动地点：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某项目足球公园外侧公路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3038" y="933982"/>
            <a:ext cx="1846659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zh-CN" altLang="en-US" sz="72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趁热搞市</a:t>
            </a:r>
            <a:endParaRPr kumimoji="1" lang="en-US" altLang="zh-CN" sz="72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09111" y="3102427"/>
            <a:ext cx="25661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活动内容：</a:t>
            </a:r>
          </a:p>
          <a:p>
            <a:pPr>
              <a:lnSpc>
                <a:spcPct val="200000"/>
              </a:lnSpc>
            </a:pPr>
            <a:r>
              <a:rPr kumimoji="1" lang="zh-CN" altLang="en-US" sz="1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把所有好玩的东西、独立创意的东西融合到某项目后备箱市集里面，打造最有氛围的生活家聚集地。</a:t>
            </a:r>
            <a:endParaRPr kumimoji="1" lang="en-US" altLang="zh-CN" sz="1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54510" y="4641367"/>
            <a:ext cx="2553904" cy="737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z="3200" dirty="0">
                <a:latin typeface="Century Gothic" panose="020B0502020202020204" pitchFamily="34" charset="0"/>
              </a:rPr>
              <a:t>while it's hot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28586" y="123217"/>
            <a:ext cx="4749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活动背景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background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信息结合</a:t>
            </a:r>
            <a:endParaRPr kumimoji="1" lang="en-US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28586" y="123217"/>
            <a:ext cx="4749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活动背景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background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主题策略</a:t>
            </a:r>
            <a:endParaRPr kumimoji="1" lang="en-US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查看图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4913" y="881049"/>
            <a:ext cx="5847085" cy="590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37149" y="4664838"/>
            <a:ext cx="609315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噢，</a:t>
            </a:r>
            <a:endParaRPr kumimoji="1"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最好再掺一些</a:t>
            </a:r>
            <a:r>
              <a:rPr kumimoji="1" lang="zh-CN" altLang="en-US" sz="72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仪式感</a:t>
            </a:r>
            <a:r>
              <a:rPr kumimoji="1" lang="en-US" altLang="zh-CN" sz="72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!</a:t>
            </a:r>
            <a:endParaRPr kumimoji="1" lang="zh-CN" altLang="en-US" sz="4400" spc="300" dirty="0">
              <a:solidFill>
                <a:srgbClr val="D782B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6859" y="881049"/>
            <a:ext cx="5215667" cy="4454985"/>
            <a:chOff x="3761223" y="1113716"/>
            <a:chExt cx="5215667" cy="4454985"/>
          </a:xfrm>
        </p:grpSpPr>
        <p:sp>
          <p:nvSpPr>
            <p:cNvPr id="6" name="文本框 5"/>
            <p:cNvSpPr txBox="1"/>
            <p:nvPr/>
          </p:nvSpPr>
          <p:spPr>
            <a:xfrm>
              <a:off x="4470498" y="2661435"/>
              <a:ext cx="431474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kern="100" dirty="0">
                  <a:solidFill>
                    <a:schemeClr val="bg1">
                      <a:lumMod val="50000"/>
                    </a:schemeClr>
                  </a:solidFill>
                  <a:latin typeface="腾讯体" panose="02010600010101010101" pitchFamily="2" charset="-122"/>
                  <a:ea typeface="腾讯体" panose="02010600010101010101" pitchFamily="2" charset="-122"/>
                  <a:cs typeface="Times New Roman" panose="02020603050405020304" pitchFamily="18" charset="0"/>
                </a:rPr>
                <a:t>FEELING OF FRESHNESS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761223" y="3910564"/>
              <a:ext cx="521566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kern="100" dirty="0">
                  <a:solidFill>
                    <a:schemeClr val="bg1">
                      <a:lumMod val="50000"/>
                    </a:schemeClr>
                  </a:solidFill>
                  <a:latin typeface="腾讯体" panose="02010600010101010101" pitchFamily="2" charset="-122"/>
                  <a:ea typeface="腾讯体" panose="02010600010101010101" pitchFamily="2" charset="-122"/>
                  <a:cs typeface="Times New Roman" panose="02020603050405020304" pitchFamily="18" charset="0"/>
                </a:rPr>
                <a:t>THE FEELING OF TIDAL CURRENT</a:t>
              </a:r>
              <a:endParaRPr lang="zh-CN" altLang="en-US" sz="1200" kern="100" dirty="0">
                <a:solidFill>
                  <a:schemeClr val="bg1">
                    <a:lumMod val="50000"/>
                  </a:schemeClr>
                </a:solidFill>
                <a:latin typeface="腾讯体" panose="02010600010101010101" pitchFamily="2" charset="-122"/>
                <a:ea typeface="腾讯体" panose="0201060001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70360" y="1510185"/>
              <a:ext cx="278819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kern="100" dirty="0">
                  <a:solidFill>
                    <a:schemeClr val="bg1">
                      <a:lumMod val="50000"/>
                    </a:schemeClr>
                  </a:solidFill>
                  <a:latin typeface="腾讯体" panose="02010600010101010101" pitchFamily="2" charset="-122"/>
                  <a:ea typeface="腾讯体" panose="02010600010101010101" pitchFamily="2" charset="-122"/>
                  <a:cs typeface="Times New Roman" panose="02020603050405020304" pitchFamily="18" charset="0"/>
                </a:rPr>
                <a:t>COMFORT LEVEL</a:t>
              </a:r>
              <a:endParaRPr lang="zh-CN" altLang="en-US" sz="1200" kern="100" dirty="0">
                <a:solidFill>
                  <a:schemeClr val="bg1">
                    <a:lumMod val="50000"/>
                  </a:schemeClr>
                </a:solidFill>
                <a:latin typeface="腾讯体" panose="02010600010101010101" pitchFamily="2" charset="-122"/>
                <a:ea typeface="腾讯体" panose="0201060001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221332" y="1113716"/>
              <a:ext cx="1905460" cy="707886"/>
            </a:xfrm>
            <a:prstGeom prst="rect">
              <a:avLst/>
            </a:prstGeom>
            <a:solidFill>
              <a:srgbClr val="D782BF"/>
            </a:solidFill>
          </p:spPr>
          <p:txBody>
            <a:bodyPr wrap="square">
              <a:spAutoFit/>
            </a:bodyPr>
            <a:lstStyle/>
            <a:p>
              <a:r>
                <a:rPr kumimoji="1" lang="zh-CN" altLang="en-US" sz="40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舒适度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442168" y="4983926"/>
              <a:ext cx="311638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3200" spc="300" dirty="0"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三者结合！！</a:t>
              </a:r>
              <a:endParaRPr kumimoji="1" lang="en-US" altLang="zh-CN" sz="3200" spc="300" dirty="0">
                <a:latin typeface="字由芳华体" panose="00020600040101010101" pitchFamily="18" charset="-122"/>
                <a:ea typeface="字由芳华体" panose="00020600040101010101" pitchFamily="18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221332" y="2338269"/>
              <a:ext cx="1905460" cy="707886"/>
            </a:xfrm>
            <a:prstGeom prst="rect">
              <a:avLst/>
            </a:prstGeom>
            <a:solidFill>
              <a:srgbClr val="36A59F"/>
            </a:solidFill>
          </p:spPr>
          <p:txBody>
            <a:bodyPr wrap="square">
              <a:spAutoFit/>
            </a:bodyPr>
            <a:lstStyle/>
            <a:p>
              <a:r>
                <a:rPr kumimoji="1" lang="zh-CN" altLang="en-US" sz="40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新鲜感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221332" y="3617887"/>
              <a:ext cx="1905460" cy="707886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>
              <a:spAutoFit/>
            </a:bodyPr>
            <a:lstStyle/>
            <a:p>
              <a:r>
                <a:rPr kumimoji="1" lang="zh-CN" altLang="en-US" sz="4000" spc="300" dirty="0">
                  <a:solidFill>
                    <a:schemeClr val="bg1"/>
                  </a:solidFill>
                  <a:latin typeface="字由芳华体" panose="00020600040101010101" pitchFamily="18" charset="-122"/>
                  <a:ea typeface="字由芳华体" panose="00020600040101010101" pitchFamily="18" charset="-122"/>
                </a:rPr>
                <a:t>潮流感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28586" y="123217"/>
            <a:ext cx="4749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活动背景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background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活动目的</a:t>
            </a:r>
            <a:endParaRPr kumimoji="1" lang="en-US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795336" y="1086305"/>
            <a:ext cx="8424864" cy="17141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zh-CN" sz="60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01</a:t>
            </a:r>
            <a:r>
              <a:rPr kumimoji="1" lang="en-US" altLang="zh-CN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  </a:t>
            </a:r>
            <a:r>
              <a:rPr kumimoji="1" lang="zh-CN" altLang="en-US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制造人气</a:t>
            </a:r>
          </a:p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通过此次活动吸引周边市民前来参与，为某项目制造人气。 </a:t>
            </a:r>
          </a:p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加深消费者对某项目的记忆，为后续蓄客引流 </a:t>
            </a:r>
          </a:p>
          <a:p>
            <a:pPr>
              <a:buClrTx/>
              <a:buSzTx/>
              <a:buFontTx/>
            </a:pP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795336" y="2983533"/>
            <a:ext cx="7891464" cy="17141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Tx/>
              <a:buSzTx/>
              <a:buFontTx/>
            </a:pPr>
            <a:r>
              <a:rPr kumimoji="1" lang="en-US" altLang="zh-CN" sz="6000" spc="3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02</a:t>
            </a:r>
            <a:r>
              <a:rPr kumimoji="1" lang="en-US" altLang="zh-CN" sz="4400" spc="3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  </a:t>
            </a:r>
            <a:r>
              <a:rPr kumimoji="1" lang="zh-CN" altLang="en-US" sz="4400" spc="3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树立品牌形象</a:t>
            </a:r>
          </a:p>
          <a:p>
            <a:pPr>
              <a:buClrTx/>
              <a:buSzTx/>
              <a:buFontTx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通过活动树立某项目新形象，吸引符合项目定位的目标消费者。</a:t>
            </a: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795336" y="4880759"/>
            <a:ext cx="8615364" cy="13676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zh-CN" sz="6000" spc="300" dirty="0">
                <a:solidFill>
                  <a:srgbClr val="0070C0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03</a:t>
            </a:r>
            <a:r>
              <a:rPr kumimoji="1" lang="en-US" altLang="zh-CN" sz="4400" spc="300" dirty="0">
                <a:solidFill>
                  <a:srgbClr val="0070C0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  </a:t>
            </a:r>
            <a:r>
              <a:rPr kumimoji="1" lang="zh-CN" altLang="en-US" sz="4400" spc="300" dirty="0">
                <a:solidFill>
                  <a:srgbClr val="0070C0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打造全新生活方式</a:t>
            </a:r>
          </a:p>
          <a:p>
            <a:pPr algn="just"/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打造创意、创新、时尚、青春、亲子为一体的“社区”，传递缤纷创意的生活。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85139" y="3017078"/>
            <a:ext cx="1079013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48400" y="2895396"/>
            <a:ext cx="44807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6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活 动 内 容</a:t>
            </a:r>
            <a:endParaRPr kumimoji="1" lang="en-US" altLang="zh-CN" sz="6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  <a:p>
            <a:pPr algn="r"/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r>
              <a:rPr kumimoji="1" lang="zh-CN" altLang="en-US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线上推广</a:t>
            </a:r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endParaRPr kumimoji="1" lang="zh-CN" altLang="en-US" sz="3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6200000">
            <a:off x="329091" y="5659894"/>
            <a:ext cx="962956" cy="12096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Activity </a:t>
            </a:r>
          </a:p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content</a:t>
            </a:r>
            <a:endParaRPr kumimoji="1" lang="zh-CN" alt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08330" y="1711097"/>
            <a:ext cx="44935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*</a:t>
            </a:r>
            <a:r>
              <a:rPr lang="zh-CN" altLang="en-US" sz="1400" b="1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招募性主题推广 </a:t>
            </a:r>
            <a:r>
              <a:rPr lang="en-US" altLang="zh-CN" sz="1400" b="1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– </a:t>
            </a:r>
            <a:r>
              <a:rPr lang="zh-CN" altLang="en-US" sz="1400" b="1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海报招募</a:t>
            </a:r>
          </a:p>
          <a:p>
            <a:pPr algn="l"/>
            <a:endParaRPr lang="en-US" altLang="zh-CN" sz="1400" dirty="0">
              <a:solidFill>
                <a:srgbClr val="11396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海报放腾讯文档二维码，在线进行表格填写报名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8330" y="2633996"/>
            <a:ext cx="3733714" cy="51052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主推广渠道：</a:t>
            </a:r>
            <a:r>
              <a:rPr lang="zh-CN" altLang="en-US" sz="1600" b="1" dirty="0">
                <a:solidFill>
                  <a:srgbClr val="36A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微信朋友圈、微信公众号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线上推广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99290" y="0"/>
            <a:ext cx="6892710" cy="6858000"/>
            <a:chOff x="5299290" y="3429000"/>
            <a:chExt cx="3291900" cy="34290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/>
            <a:srcRect t="50000"/>
            <a:stretch>
              <a:fillRect/>
            </a:stretch>
          </p:blipFill>
          <p:spPr>
            <a:xfrm>
              <a:off x="5299290" y="3429000"/>
              <a:ext cx="1593419" cy="3429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>
              <a:fillRect/>
            </a:stretch>
          </p:blipFill>
          <p:spPr>
            <a:xfrm>
              <a:off x="6997771" y="3429000"/>
              <a:ext cx="1593419" cy="3429000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/>
          <a:srcRect l="17179" r="15928"/>
          <a:stretch>
            <a:fillRect/>
          </a:stretch>
        </p:blipFill>
        <p:spPr>
          <a:xfrm>
            <a:off x="0" y="4166171"/>
            <a:ext cx="5299290" cy="26918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线上推广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673100" y="5937854"/>
            <a:ext cx="108458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站酷文艺体" panose="02000603000000000000" charset="-122"/>
                <a:sym typeface="+mn-ea"/>
              </a:rPr>
              <a:t>在活动前发布，提前释出精彩内容，吸引活动当天，更多客户关注，更多客户到访参与活动。</a:t>
            </a:r>
            <a:endParaRPr lang="en-US" altLang="zh-CN" dirty="0">
              <a:latin typeface="等线" panose="02010600030101010101" charset="-122"/>
              <a:ea typeface="等线" panose="02010600030101010101" charset="-122"/>
              <a:cs typeface="站酷文艺体" panose="02000603000000000000" charset="-122"/>
              <a:sym typeface="+mn-ea"/>
            </a:endParaRPr>
          </a:p>
          <a:p>
            <a:pPr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站酷文艺体" panose="02000603000000000000" charset="-122"/>
                <a:sym typeface="+mn-ea"/>
              </a:rPr>
              <a:t>（海报由主画面色系延伸，整体风格活力</a:t>
            </a:r>
            <a:r>
              <a:rPr lang="en-US" altLang="zh-CN" dirty="0">
                <a:latin typeface="等线" panose="02010600030101010101" charset="-122"/>
                <a:ea typeface="等线" panose="02010600030101010101" charset="-122"/>
                <a:cs typeface="站酷文艺体" panose="02000603000000000000" charset="-122"/>
                <a:sym typeface="+mn-ea"/>
              </a:rPr>
              <a:t>\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  <a:cs typeface="站酷文艺体" panose="02000603000000000000" charset="-122"/>
                <a:sym typeface="+mn-ea"/>
              </a:rPr>
              <a:t>缤纷）</a:t>
            </a:r>
          </a:p>
        </p:txBody>
      </p:sp>
      <p:sp>
        <p:nvSpPr>
          <p:cNvPr id="10" name="Rectangle 2"/>
          <p:cNvSpPr/>
          <p:nvPr/>
        </p:nvSpPr>
        <p:spPr bwMode="auto">
          <a:xfrm>
            <a:off x="736600" y="5155233"/>
            <a:ext cx="4733290" cy="88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>
              <a:lnSpc>
                <a:spcPct val="170000"/>
              </a:lnSpc>
            </a:pPr>
            <a:r>
              <a:rPr kumimoji="1" lang="zh-CN" altLang="en-US" sz="3200" spc="300" dirty="0">
                <a:latin typeface="字由芳华体" panose="00020600040101010101" pitchFamily="18" charset="-122"/>
                <a:ea typeface="字由芳华体" panose="00020600040101010101" pitchFamily="18" charset="-122"/>
                <a:sym typeface="Yu Gothic Medium" panose="020B0500000000000000" charset="-128"/>
              </a:rPr>
              <a:t>系列专题海报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" y="786129"/>
            <a:ext cx="1993900" cy="43053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200" y="790786"/>
            <a:ext cx="1959187" cy="429598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087" y="790786"/>
            <a:ext cx="1992630" cy="429556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1417" y="790786"/>
            <a:ext cx="1947757" cy="427693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3164" y="786129"/>
            <a:ext cx="1969770" cy="43002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线上推广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7484745" y="3666807"/>
            <a:ext cx="4652328" cy="1338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现场</a:t>
            </a:r>
            <a:r>
              <a:rPr lang="en-US" altLang="zh-CN" dirty="0">
                <a:latin typeface="等线" panose="02010600030101010101" charset="-122"/>
                <a:ea typeface="等线" panose="02010600030101010101" charset="-122"/>
                <a:sym typeface="+mn-ea"/>
              </a:rPr>
              <a:t>KOC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进行活动直播（某项目官方账号），</a:t>
            </a:r>
            <a:r>
              <a:rPr lang="zh-CN" altLang="zh-CN" sz="1800" kern="100" dirty="0">
                <a:effectLst/>
                <a:latin typeface="Calibri" panose="020F0502020204030204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zh-CN" altLang="zh-CN" dirty="0">
                <a:latin typeface="等线" panose="02010600030101010101" charset="-122"/>
                <a:ea typeface="等线" panose="02010600030101010101" charset="-122"/>
              </a:rPr>
              <a:t>观众解释活动的背景和细节，同时与评论进行互动等</a:t>
            </a:r>
            <a:endParaRPr lang="zh-CN" altLang="en-US" dirty="0">
              <a:latin typeface="等线" panose="02010600030101010101" charset="-122"/>
              <a:ea typeface="等线" panose="02010600030101010101" charset="-122"/>
              <a:sym typeface="+mn-ea"/>
            </a:endParaRPr>
          </a:p>
        </p:txBody>
      </p:sp>
      <p:sp>
        <p:nvSpPr>
          <p:cNvPr id="16" name="Rectangle 2"/>
          <p:cNvSpPr/>
          <p:nvPr/>
        </p:nvSpPr>
        <p:spPr bwMode="auto">
          <a:xfrm>
            <a:off x="7539672" y="2263949"/>
            <a:ext cx="4652328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>
              <a:lnSpc>
                <a:spcPct val="170000"/>
              </a:lnSpc>
            </a:pPr>
            <a:r>
              <a:rPr kumimoji="1" lang="zh-CN" altLang="en-US" sz="4000" spc="300" dirty="0">
                <a:solidFill>
                  <a:schemeClr val="tx1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cs typeface="站酷文艺体" panose="02000603000000000000" charset="-122"/>
                <a:sym typeface="Yu Gothic Medium" panose="020B0500000000000000" charset="-128"/>
              </a:rPr>
              <a:t>活动现场直播</a:t>
            </a:r>
            <a:endParaRPr lang="zh-CN" altLang="en-US" sz="2000" dirty="0">
              <a:solidFill>
                <a:schemeClr val="tx1"/>
              </a:solidFill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Yu Gothic Medium" panose="020B0500000000000000" charset="-128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63" y="1166772"/>
            <a:ext cx="4359594" cy="500006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184" y="1166772"/>
            <a:ext cx="2308804" cy="500006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线上推广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40" y="1549400"/>
            <a:ext cx="1829435" cy="3959860"/>
          </a:xfrm>
          <a:prstGeom prst="rect">
            <a:avLst/>
          </a:prstGeom>
        </p:spPr>
      </p:pic>
      <p:pic>
        <p:nvPicPr>
          <p:cNvPr id="10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41550" y="1265555"/>
            <a:ext cx="2710180" cy="45675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1549400"/>
            <a:ext cx="1829435" cy="3959860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7429908" y="3429000"/>
            <a:ext cx="4817019" cy="16291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现场安排专业摄影师摄影师及航拍</a:t>
            </a:r>
            <a:endParaRPr lang="en-US" altLang="zh-CN" dirty="0">
              <a:latin typeface="等线" panose="02010600030101010101" charset="-122"/>
              <a:ea typeface="等线" panose="02010600030101010101" charset="-122"/>
              <a:sym typeface="+mn-ea"/>
            </a:endParaRPr>
          </a:p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活动结束后输出九宫格照片、</a:t>
            </a:r>
            <a:r>
              <a:rPr lang="en-US" altLang="zh-CN" dirty="0">
                <a:latin typeface="等线" panose="02010600030101010101" charset="-122"/>
                <a:ea typeface="等线" panose="02010600030101010101" charset="-122"/>
                <a:sym typeface="+mn-ea"/>
              </a:rPr>
              <a:t>30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秒短视频</a:t>
            </a:r>
            <a:endParaRPr lang="en-US" altLang="zh-CN" dirty="0">
              <a:latin typeface="等线" panose="02010600030101010101" charset="-122"/>
              <a:ea typeface="等线" panose="02010600030101010101" charset="-122"/>
              <a:sym typeface="+mn-ea"/>
            </a:endParaRPr>
          </a:p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  <a:sym typeface="+mn-ea"/>
              </a:rPr>
              <a:t>及后宣推文</a:t>
            </a:r>
          </a:p>
          <a:p>
            <a:pPr>
              <a:lnSpc>
                <a:spcPct val="150000"/>
              </a:lnSpc>
              <a:buClrTx/>
              <a:buSzTx/>
              <a:buFontTx/>
            </a:pPr>
            <a:endParaRPr lang="zh-CN" altLang="en-US" sz="14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+mn-ea"/>
            </a:endParaRPr>
          </a:p>
        </p:txBody>
      </p:sp>
      <p:sp>
        <p:nvSpPr>
          <p:cNvPr id="16" name="Rectangle 2"/>
          <p:cNvSpPr/>
          <p:nvPr/>
        </p:nvSpPr>
        <p:spPr bwMode="auto">
          <a:xfrm>
            <a:off x="7466012" y="2263949"/>
            <a:ext cx="4968875" cy="244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>
              <a:lnSpc>
                <a:spcPct val="170000"/>
              </a:lnSpc>
            </a:pPr>
            <a:r>
              <a:rPr kumimoji="1" lang="zh-CN" altLang="en-US" sz="4000" spc="300" dirty="0">
                <a:latin typeface="字由芳华体" panose="00020600040101010101" pitchFamily="18" charset="-122"/>
                <a:ea typeface="字由芳华体" panose="00020600040101010101" pitchFamily="18" charset="-122"/>
                <a:sym typeface="Yu Gothic Medium" panose="020B0500000000000000" charset="-128"/>
              </a:rPr>
              <a:t>现场</a:t>
            </a:r>
            <a:r>
              <a:rPr kumimoji="1" sz="4000" spc="300" dirty="0" err="1">
                <a:latin typeface="字由芳华体" panose="00020600040101010101" pitchFamily="18" charset="-122"/>
                <a:ea typeface="字由芳华体" panose="00020600040101010101" pitchFamily="18" charset="-122"/>
                <a:sym typeface="Yu Gothic Medium" panose="020B0500000000000000" charset="-128"/>
              </a:rPr>
              <a:t>照片&amp;视频</a:t>
            </a:r>
            <a:endParaRPr kumimoji="1" sz="4000" spc="300" dirty="0">
              <a:latin typeface="字由芳华体" panose="00020600040101010101" pitchFamily="18" charset="-122"/>
              <a:ea typeface="字由芳华体" panose="00020600040101010101" pitchFamily="18" charset="-122"/>
              <a:sym typeface="Yu Gothic Medium" panose="020B0500000000000000" charset="-128"/>
            </a:endParaRPr>
          </a:p>
          <a:p>
            <a:pPr algn="l">
              <a:lnSpc>
                <a:spcPct val="130000"/>
              </a:lnSpc>
            </a:pPr>
            <a:endParaRPr lang="zh-CN" altLang="en-US" sz="2000" b="1" dirty="0">
              <a:solidFill>
                <a:schemeClr val="tx1"/>
              </a:solidFill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Yu Gothic Medium" panose="020B0500000000000000" charset="-128"/>
            </a:endParaRPr>
          </a:p>
        </p:txBody>
      </p:sp>
      <p:pic>
        <p:nvPicPr>
          <p:cNvPr id="21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800" y="1264920"/>
            <a:ext cx="2710815" cy="456819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565" y="3315970"/>
            <a:ext cx="1697355" cy="46672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5830" y="1549400"/>
            <a:ext cx="1829667" cy="3959860"/>
          </a:xfrm>
          <a:prstGeom prst="rect">
            <a:avLst/>
          </a:prstGeom>
        </p:spPr>
      </p:pic>
      <p:pic>
        <p:nvPicPr>
          <p:cNvPr id="25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95573" y="1265555"/>
            <a:ext cx="2710180" cy="45675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05096" y="3017078"/>
            <a:ext cx="1079013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48400" y="2895396"/>
            <a:ext cx="44807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6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活 动 内 容</a:t>
            </a:r>
            <a:endParaRPr kumimoji="1" lang="en-US" altLang="zh-CN" sz="6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  <a:p>
            <a:pPr algn="r"/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r>
              <a:rPr kumimoji="1" lang="zh-CN" altLang="en-US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氛围布置</a:t>
            </a:r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endParaRPr kumimoji="1" lang="zh-CN" altLang="en-US" sz="3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6200000">
            <a:off x="329091" y="5659894"/>
            <a:ext cx="962956" cy="12096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Activity </a:t>
            </a:r>
          </a:p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content</a:t>
            </a:r>
            <a:endParaRPr kumimoji="1" lang="zh-CN" alt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86087"/>
            <a:ext cx="12192000" cy="885519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平面图示意</a:t>
            </a:r>
            <a:endParaRPr kumimoji="1" lang="en-GB" altLang="zh-CN" sz="16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88062" y="594936"/>
            <a:ext cx="159798" cy="5583922"/>
          </a:xfrm>
          <a:prstGeom prst="rect">
            <a:avLst/>
          </a:prstGeom>
          <a:solidFill>
            <a:srgbClr val="D782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8833281" y="940849"/>
            <a:ext cx="266330" cy="350668"/>
          </a:xfrm>
          <a:prstGeom prst="rect">
            <a:avLst/>
          </a:prstGeom>
          <a:solidFill>
            <a:srgbClr val="D782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9188388" y="885350"/>
            <a:ext cx="25337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后备箱市集区域可摆放</a:t>
            </a:r>
            <a:r>
              <a:rPr kumimoji="1" lang="en-US" altLang="zh-CN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80</a:t>
            </a:r>
            <a:r>
              <a:rPr kumimoji="1" lang="zh-CN" altLang="en-US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辆车</a:t>
            </a:r>
          </a:p>
        </p:txBody>
      </p:sp>
      <p:sp>
        <p:nvSpPr>
          <p:cNvPr id="43" name="矩形 42"/>
          <p:cNvSpPr/>
          <p:nvPr/>
        </p:nvSpPr>
        <p:spPr>
          <a:xfrm>
            <a:off x="4370774" y="2625623"/>
            <a:ext cx="1725226" cy="1231776"/>
          </a:xfrm>
          <a:prstGeom prst="rect">
            <a:avLst/>
          </a:prstGeom>
          <a:solidFill>
            <a:srgbClr val="36A5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8833281" y="1816255"/>
            <a:ext cx="266330" cy="350668"/>
          </a:xfrm>
          <a:prstGeom prst="rect">
            <a:avLst/>
          </a:prstGeom>
          <a:solidFill>
            <a:srgbClr val="36A59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9188388" y="1760756"/>
            <a:ext cx="2325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星空影院</a:t>
            </a:r>
          </a:p>
        </p:txBody>
      </p:sp>
      <p:sp>
        <p:nvSpPr>
          <p:cNvPr id="50" name="矩形 49"/>
          <p:cNvSpPr/>
          <p:nvPr/>
        </p:nvSpPr>
        <p:spPr>
          <a:xfrm>
            <a:off x="7217484" y="3219449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6998224" y="2967037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749526" y="2700337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7390598" y="3857399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663862" y="3245263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6442229" y="3546775"/>
            <a:ext cx="124349" cy="1674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9188388" y="2516326"/>
            <a:ext cx="2325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6</a:t>
            </a:r>
            <a:r>
              <a:rPr kumimoji="1" lang="zh-CN" altLang="en-US" sz="2400" spc="300" dirty="0">
                <a:solidFill>
                  <a:schemeClr val="bg1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个铁艺摊位</a:t>
            </a:r>
          </a:p>
        </p:txBody>
      </p:sp>
      <p:sp>
        <p:nvSpPr>
          <p:cNvPr id="59" name="矩形 58"/>
          <p:cNvSpPr/>
          <p:nvPr/>
        </p:nvSpPr>
        <p:spPr>
          <a:xfrm>
            <a:off x="8833281" y="2593284"/>
            <a:ext cx="266330" cy="30774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7253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1375886"/>
            <a:ext cx="1154429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后备箱装饰明细</a:t>
            </a:r>
            <a:endParaRPr kumimoji="1" lang="en-US" altLang="zh-CN" sz="4400" spc="300" dirty="0">
              <a:solidFill>
                <a:srgbClr val="D782B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电池款露营小圆球灯串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挂钩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1</a:t>
            </a: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个充电式照明灯泡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800" spc="300" dirty="0">
                <a:solidFill>
                  <a:prstClr val="black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1</a:t>
            </a:r>
            <a:r>
              <a:rPr kumimoji="1" lang="zh-CN" altLang="en-US" sz="2800" spc="300" dirty="0">
                <a:solidFill>
                  <a:prstClr val="black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块</a:t>
            </a: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主题挂布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LED</a:t>
            </a: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发光小黑板（充电式）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价签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kumimoji="1" lang="en-US" altLang="zh-CN" sz="2800" spc="300" dirty="0">
                <a:solidFill>
                  <a:prstClr val="black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2</a:t>
            </a:r>
            <a:r>
              <a:rPr kumimoji="1" lang="zh-CN" altLang="en-US" sz="2800" spc="300" dirty="0">
                <a:solidFill>
                  <a:prstClr val="black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把克</a:t>
            </a: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米特椅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布置参考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8348"/>
          <a:stretch>
            <a:fillRect/>
          </a:stretch>
        </p:blipFill>
        <p:spPr>
          <a:xfrm>
            <a:off x="6127749" y="366304"/>
            <a:ext cx="5031839" cy="61854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后备箱装饰</a:t>
            </a:r>
            <a:r>
              <a:rPr kumimoji="1" lang="en-US" altLang="zh-CN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——</a:t>
            </a: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露营小圆球灯串、照明灯泡</a:t>
            </a:r>
          </a:p>
          <a:p>
            <a:pPr fontAlgn="auto"/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露营小圆球灯串，装饰点亮后备箱，星星光点，沉浸式感官体验。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布置参考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3207" y="2045778"/>
            <a:ext cx="10213603" cy="4242537"/>
            <a:chOff x="2894854" y="2326133"/>
            <a:chExt cx="9005045" cy="396218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4854" y="2326134"/>
              <a:ext cx="3696252" cy="396218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3309" y="2326134"/>
              <a:ext cx="3171233" cy="3962181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0073664" y="2326133"/>
              <a:ext cx="1826235" cy="3962182"/>
              <a:chOff x="10691561" y="2073184"/>
              <a:chExt cx="1942824" cy="421513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/>
              <a:srcRect r="39769"/>
              <a:stretch>
                <a:fillRect/>
              </a:stretch>
            </p:blipFill>
            <p:spPr>
              <a:xfrm>
                <a:off x="10691561" y="2073184"/>
                <a:ext cx="1931395" cy="4215130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62191" y="2073185"/>
                <a:ext cx="660767" cy="605292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84296" y="2678477"/>
                <a:ext cx="638661" cy="605292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86859" y="3191557"/>
                <a:ext cx="336098" cy="605292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66109" y="5683023"/>
                <a:ext cx="68276" cy="605292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后备箱装饰</a:t>
            </a:r>
            <a:r>
              <a:rPr kumimoji="1" lang="en-US" altLang="zh-CN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——</a:t>
            </a: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主题挂布</a:t>
            </a:r>
          </a:p>
          <a:p>
            <a:pPr fontAlgn="auto"/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定制“趁热搞市”主题挂布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布置参考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4" name="Picture 2" descr="查看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53" y="2223707"/>
            <a:ext cx="5756903" cy="383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查看图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58" y="2223708"/>
            <a:ext cx="5353000" cy="383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后备箱装饰</a:t>
            </a:r>
            <a:r>
              <a:rPr kumimoji="1" lang="en-US" altLang="zh-CN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——LED</a:t>
            </a: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发光小黑板、价签、克米特椅</a:t>
            </a:r>
          </a:p>
          <a:p>
            <a:pPr fontAlgn="auto"/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每个摊位配备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led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发光小黑板、价签，以便产品及价目清晰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布置参考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6286" y="2301917"/>
            <a:ext cx="11739428" cy="3759726"/>
            <a:chOff x="160471" y="2519843"/>
            <a:chExt cx="8970030" cy="286268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471" y="2519844"/>
              <a:ext cx="2008529" cy="2862683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5872964" y="2519843"/>
              <a:ext cx="3257537" cy="2862683"/>
              <a:chOff x="2638425" y="390525"/>
              <a:chExt cx="6915150" cy="6076950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38425" y="390525"/>
                <a:ext cx="6915150" cy="6076950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8425" y="459332"/>
                <a:ext cx="2408863" cy="398920"/>
              </a:xfrm>
              <a:prstGeom prst="rect">
                <a:avLst/>
              </a:prstGeom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9569" y="2519844"/>
              <a:ext cx="3422826" cy="28576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足球公园内部摊位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铁艺造型摊位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6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个，铁艺烤漆架，顶部跟背部是奥斯布材质，防雨防晒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布置参考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410" y="2238375"/>
            <a:ext cx="5801548" cy="433431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5601" y="2136692"/>
            <a:ext cx="48387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制式装饰明细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电池款露营小圆球灯串       挂钩</a:t>
            </a:r>
          </a:p>
          <a:p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个充电式照明灯泡          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块主题挂布</a:t>
            </a:r>
          </a:p>
          <a:p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个主题桌档                价签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块主题背布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28354" b="28254"/>
          <a:stretch>
            <a:fillRect/>
          </a:stretch>
        </p:blipFill>
        <p:spPr>
          <a:xfrm>
            <a:off x="2090057" y="3468537"/>
            <a:ext cx="3305410" cy="310415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05096" y="3017078"/>
            <a:ext cx="1079013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48400" y="2895396"/>
            <a:ext cx="44807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6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活 动 内 容</a:t>
            </a:r>
            <a:endParaRPr kumimoji="1" lang="en-US" altLang="zh-CN" sz="6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  <a:p>
            <a:pPr algn="r"/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r>
              <a:rPr kumimoji="1" lang="zh-CN" altLang="en-US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市集环节</a:t>
            </a:r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endParaRPr kumimoji="1" lang="zh-CN" altLang="en-US" sz="3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6200000">
            <a:off x="329091" y="5659894"/>
            <a:ext cx="962956" cy="12096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Activity </a:t>
            </a:r>
          </a:p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content</a:t>
            </a:r>
            <a:endParaRPr kumimoji="1" lang="zh-CN" alt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130301" y="1203141"/>
            <a:ext cx="59309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18:00-19:00 </a:t>
            </a:r>
            <a:r>
              <a:rPr kumimoji="1" lang="en-US" altLang="zh-CN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 </a:t>
            </a:r>
          </a:p>
          <a:p>
            <a:r>
              <a:rPr kumimoji="1" lang="zh-CN" altLang="en-US" sz="2800" spc="3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入场签到、领取活动相关物品自行布置摊位</a:t>
            </a: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每组主理人有序停车、车主入场签到，领取相关活动物品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300" normalizeH="0" baseline="0" noProof="0" dirty="0">
                <a:ln>
                  <a:noFill/>
                </a:ln>
                <a:solidFill>
                  <a:srgbClr val="D782BF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19:00-21:00</a:t>
            </a:r>
            <a:r>
              <a:rPr kumimoji="1" lang="en-US" altLang="zh-CN" sz="2800" b="0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300" normalizeH="0" baseline="0" noProof="0" dirty="0" err="1">
                <a:ln>
                  <a:noFill/>
                </a:ln>
                <a:solidFill>
                  <a:srgbClr val="36A59F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koc</a:t>
            </a: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36A59F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直播、气球小丑互动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Koc2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小时不间断直播，</a:t>
            </a:r>
            <a:r>
              <a:rPr lang="zh-CN" altLang="en-US" sz="1600" dirty="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</a:rPr>
              <a:t>舞蹈快闪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每半小时互动一次，共三次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600" dirty="0">
              <a:solidFill>
                <a:prstClr val="black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0" i="0" u="none" strike="noStrike" kern="1200" cap="none" spc="300" normalizeH="0" baseline="0" noProof="0" dirty="0">
                <a:ln>
                  <a:noFill/>
                </a:ln>
                <a:solidFill>
                  <a:srgbClr val="D782BF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19:00-21:30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0" i="0" u="none" strike="noStrike" kern="1200" cap="none" spc="300" normalizeH="0" baseline="0" noProof="0" dirty="0">
                <a:ln>
                  <a:noFill/>
                </a:ln>
                <a:solidFill>
                  <a:srgbClr val="36A59F"/>
                </a:solidFill>
                <a:effectLst/>
                <a:uLnTx/>
                <a:uFillTx/>
                <a:latin typeface="字由芳华体" panose="00020600040101010101" pitchFamily="18" charset="-122"/>
                <a:ea typeface="字由芳华体" panose="00020600040101010101" pitchFamily="18" charset="-122"/>
                <a:cs typeface="+mn-cs"/>
              </a:rPr>
              <a:t>星空影院电影放映</a:t>
            </a:r>
            <a:endParaRPr kumimoji="1" lang="en-US" altLang="zh-CN" sz="2800" b="0" i="0" u="none" strike="noStrike" kern="1200" cap="none" spc="300" normalizeH="0" baseline="0" noProof="0" dirty="0">
              <a:ln>
                <a:noFill/>
              </a:ln>
              <a:solidFill>
                <a:srgbClr val="36A59F"/>
              </a:solidFill>
              <a:effectLst/>
              <a:uLnTx/>
              <a:uFillTx/>
              <a:latin typeface="字由芳华体" panose="00020600040101010101" pitchFamily="18" charset="-122"/>
              <a:ea typeface="字由芳华体" panose="00020600040101010101" pitchFamily="18" charset="-122"/>
              <a:cs typeface="+mn-cs"/>
            </a:endParaRPr>
          </a:p>
          <a:p>
            <a:pPr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放映内容建议：动画电影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20444" t="14690" r="15453" b="14690"/>
          <a:stretch>
            <a:fillRect/>
          </a:stretch>
        </p:blipFill>
        <p:spPr>
          <a:xfrm>
            <a:off x="6838950" y="1916341"/>
            <a:ext cx="5657850" cy="436322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巡游快闪</a:t>
            </a: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活动现场结合活动主题，现场安排舞蹈快闪、青蛙人偶，融入到活动中进行活动的指引、互动、巡游。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4331" y="1783724"/>
            <a:ext cx="11394183" cy="4495845"/>
            <a:chOff x="304331" y="2235539"/>
            <a:chExt cx="8431297" cy="4044030"/>
          </a:xfrm>
        </p:grpSpPr>
        <p:pic>
          <p:nvPicPr>
            <p:cNvPr id="1026" name="Picture 2" descr="查看图片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7665" y="2235539"/>
              <a:ext cx="3517963" cy="4044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331" y="2235539"/>
              <a:ext cx="4762969" cy="40440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1511576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1590584"/>
            <a:ext cx="3339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星空影院</a:t>
            </a:r>
          </a:p>
          <a:p>
            <a:pPr fontAlgn="auto"/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草坪上布置坐席区及电影放映设备（投影仪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幕布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音响）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52779" y="3446394"/>
            <a:ext cx="11544300" cy="3167510"/>
            <a:chOff x="352778" y="2190859"/>
            <a:chExt cx="14549105" cy="39919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99651" y="2190859"/>
              <a:ext cx="5002232" cy="399196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2778" y="2190860"/>
              <a:ext cx="5046179" cy="399196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40788" y="2190859"/>
              <a:ext cx="4221315" cy="399196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7800" y="719176"/>
            <a:ext cx="3306106" cy="26058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664" y="717356"/>
            <a:ext cx="1754372" cy="26076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某项目外展点、物品领取处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放置长条桌，展示项目，置业顾问答疑，活动相关物品领取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23850" y="2630165"/>
            <a:ext cx="11544300" cy="3411667"/>
            <a:chOff x="426243" y="2237483"/>
            <a:chExt cx="14133833" cy="417694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t="3598" b="3259"/>
            <a:stretch>
              <a:fillRect/>
            </a:stretch>
          </p:blipFill>
          <p:spPr>
            <a:xfrm>
              <a:off x="426243" y="2237483"/>
              <a:ext cx="4343400" cy="417694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2157" y="2237483"/>
              <a:ext cx="3812238" cy="417694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86909" y="2237483"/>
              <a:ext cx="5673167" cy="41769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7253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1375886"/>
            <a:ext cx="1154429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400" spc="3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自营摊位品类建议</a:t>
            </a:r>
            <a:endParaRPr kumimoji="1" lang="en-US" altLang="zh-CN" sz="4400" spc="300" dirty="0">
              <a:solidFill>
                <a:srgbClr val="36A59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endParaRPr kumimoji="1" lang="en-US" altLang="zh-CN" sz="2800" spc="300" dirty="0">
              <a:solidFill>
                <a:srgbClr val="36A59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endParaRPr kumimoji="1" lang="en-US" altLang="zh-CN" sz="2800" spc="300" dirty="0">
              <a:solidFill>
                <a:srgbClr val="36A59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endParaRPr kumimoji="1" lang="en-US" altLang="zh-CN" sz="2800" spc="300" dirty="0">
              <a:solidFill>
                <a:srgbClr val="36A59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蝴蝶气球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喷火小恐龙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2" y="277620"/>
            <a:ext cx="4730354" cy="63027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自营摊位建议</a:t>
            </a:r>
            <a:r>
              <a:rPr kumimoji="1" lang="en-US" altLang="zh-CN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——</a:t>
            </a:r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蝴蝶气球、喷火小恐龙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717" y="304800"/>
            <a:ext cx="4694806" cy="62484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2678" y="2975429"/>
            <a:ext cx="6854639" cy="3577771"/>
            <a:chOff x="355600" y="2670629"/>
            <a:chExt cx="8087379" cy="388257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600" y="2670629"/>
              <a:ext cx="3882571" cy="388257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0447" y="2670629"/>
              <a:ext cx="4082532" cy="38825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578431"/>
            <a:ext cx="7607301" cy="1249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7607301" y="-5956"/>
            <a:ext cx="4584700" cy="6863956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2EFE3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55600" y="796357"/>
            <a:ext cx="1154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spc="3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跳蚤市场</a:t>
            </a:r>
            <a:endParaRPr kumimoji="1" lang="en-US" altLang="zh-CN" sz="2800" spc="3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家里的玩具、书籍、物品堆积如山，扔掉又太可惜！可以物换物，也可免费赠送、也可低价售出！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8586" y="123217"/>
            <a:ext cx="49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市集环节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8586" y="2368111"/>
            <a:ext cx="5845512" cy="3649405"/>
            <a:chOff x="128586" y="2251855"/>
            <a:chExt cx="6451478" cy="402771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586" y="2251855"/>
              <a:ext cx="3231599" cy="4027714"/>
            </a:xfrm>
            <a:prstGeom prst="rect">
              <a:avLst/>
            </a:prstGeom>
          </p:spPr>
        </p:pic>
        <p:pic>
          <p:nvPicPr>
            <p:cNvPr id="16386" name="Picture 2" descr="查看图片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224" y="2251856"/>
              <a:ext cx="3046840" cy="4027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8" name="Picture 2" descr="查看图片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9" y="2387196"/>
            <a:ext cx="5935665" cy="364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44796" y="3017078"/>
            <a:ext cx="1079013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TRUNK MARKET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48400" y="2895396"/>
            <a:ext cx="448071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zh-CN" altLang="en-US" sz="6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活 动 内 容</a:t>
            </a:r>
            <a:endParaRPr kumimoji="1" lang="en-US" altLang="zh-CN" sz="6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  <a:p>
            <a:pPr algn="r"/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r>
              <a:rPr kumimoji="1" lang="zh-CN" altLang="en-US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细节部分</a:t>
            </a:r>
            <a:r>
              <a:rPr kumimoji="1" lang="en-US" altLang="zh-CN" sz="3500" spc="300" dirty="0">
                <a:latin typeface="方正综艺简体" panose="03000509000000000000" pitchFamily="2" charset="-122"/>
                <a:ea typeface="方正综艺简体" panose="03000509000000000000" pitchFamily="2" charset="-122"/>
              </a:rPr>
              <a:t>-</a:t>
            </a:r>
            <a:endParaRPr kumimoji="1" lang="zh-CN" altLang="en-US" sz="3500" spc="300" dirty="0">
              <a:latin typeface="方正综艺简体" panose="03000509000000000000" pitchFamily="2" charset="-122"/>
              <a:ea typeface="方正综艺简体" panose="03000509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rot="16200000">
            <a:off x="329091" y="5659894"/>
            <a:ext cx="962956" cy="12096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Activity </a:t>
            </a:r>
          </a:p>
          <a:p>
            <a:pPr>
              <a:lnSpc>
                <a:spcPct val="150000"/>
              </a:lnSpc>
            </a:pPr>
            <a:r>
              <a:rPr kumimoji="1" lang="en-GB" altLang="zh-CN" spc="200" dirty="0">
                <a:latin typeface="Century Gothic" panose="020B0502020202020204" pitchFamily="34" charset="0"/>
                <a:ea typeface="微软雅黑" panose="020B0503020204020204" pitchFamily="34" charset="-122"/>
              </a:rPr>
              <a:t>content</a:t>
            </a:r>
            <a:endParaRPr kumimoji="1" lang="zh-CN" alt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8586" y="123217"/>
            <a:ext cx="5713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设计示意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739457" y="0"/>
            <a:ext cx="3452543" cy="6857999"/>
            <a:chOff x="6459914" y="1185975"/>
            <a:chExt cx="4084220" cy="816844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9914" y="1185975"/>
              <a:ext cx="4084220" cy="40842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9914" y="5270195"/>
              <a:ext cx="4084220" cy="4084220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 t="6841" b="6696"/>
          <a:stretch>
            <a:fillRect/>
          </a:stretch>
        </p:blipFill>
        <p:spPr>
          <a:xfrm>
            <a:off x="-5283" y="1291771"/>
            <a:ext cx="3099812" cy="5443012"/>
          </a:xfrm>
          <a:prstGeom prst="rect">
            <a:avLst/>
          </a:prstGeom>
        </p:spPr>
      </p:pic>
      <p:pic>
        <p:nvPicPr>
          <p:cNvPr id="1028" name="Picture 4" descr="查看图片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642" y="1291771"/>
            <a:ext cx="5238702" cy="240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查看图片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210" y="3904342"/>
            <a:ext cx="5238702" cy="28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128586" y="491552"/>
            <a:ext cx="223651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altLang="zh-CN" sz="1400" dirty="0">
              <a:solidFill>
                <a:srgbClr val="11396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多巴胺配色，手绘风格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8586" y="123217"/>
            <a:ext cx="5713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应急预案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95336" y="1010104"/>
            <a:ext cx="8424864" cy="2736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突发状况应急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现场工作人员随时维护秩序，引导来宾有序入场和退场，出现紧急情况，立即组织人员疏散。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如发生混乱，由场内的工作人员及礼仪迅速引领领导到</a:t>
            </a:r>
            <a:r>
              <a:rPr kumimoji="1"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VIP</a:t>
            </a: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休息室，确保在场领导的安全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工作人员利用现场广播对场内的人员进行引导和疏散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出现紧急情况，造成人员伤病，则立即组织车辆和人员送往医院。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795336" y="4320233"/>
            <a:ext cx="8424864" cy="19027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供电应急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提前安排工作人员对接会场，准确了解供电口位置、电压负荷。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现场配备专业电工，随时检查设备供电情况。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8586" y="123217"/>
            <a:ext cx="5713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活动内容 </a:t>
            </a:r>
            <a:r>
              <a:rPr kumimoji="1" lang="en-US" altLang="zh-CN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kumimoji="1" lang="zh-CN" altLang="en-US" sz="1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GB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Activity content </a:t>
            </a:r>
            <a:r>
              <a:rPr kumimoji="1" lang="en-US" altLang="zh-CN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sz="14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应急预案</a:t>
            </a:r>
            <a:endParaRPr kumimoji="1" lang="en-GB" altLang="zh-CN" sz="16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795336" y="1355462"/>
            <a:ext cx="10850564" cy="38285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4400" spc="3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  <a:sym typeface="MiSans Light" panose="00000400000000000000" charset="-122"/>
              </a:rPr>
              <a:t>天气预案</a:t>
            </a:r>
            <a:endParaRPr kumimoji="1" lang="en-US" altLang="zh-CN" sz="4400" spc="300" dirty="0">
              <a:solidFill>
                <a:srgbClr val="D782BF"/>
              </a:solidFill>
              <a:latin typeface="字由芳华体" panose="00020600040101010101" pitchFamily="18" charset="-122"/>
              <a:ea typeface="字由芳华体" panose="00020600040101010101" pitchFamily="18" charset="-122"/>
              <a:sym typeface="MiSans Light" panose="00000400000000000000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天气突发情况的处置：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提前</a:t>
            </a:r>
            <a:r>
              <a:rPr kumimoji="1"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5</a:t>
            </a: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天对天气预报进行跟踪，尽量避免雷雨雪天进行活动。 如在预知活动当天有暴雨等恶劣天气的情况下，即通报 领导，并协商是否更改活动举办时间，以保证活动效果。 如在活动当天遇暴雪等恶劣天气情况，将根据天气情况采 取一定的应急措施，现场准备雨伞、一次性雨衣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>
              <a:lnSpc>
                <a:spcPct val="150000"/>
              </a:lnSpc>
            </a:pP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相关要求：</a:t>
            </a:r>
            <a:endParaRPr kumimoji="1"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MiSans Light" panose="00000400000000000000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MiSans Light" panose="00000400000000000000" charset="-122"/>
              </a:rPr>
              <a:t>及时把握天气情况，如有恶劣天气预知，应第一时间反馈。 执行团队相关成员注意及时对活动现场积水道路、湿滑 路面的防滑处理措施。相关各区域环节负责人在湿滑区域放置友情提示牌。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9010" y="2464411"/>
            <a:ext cx="9613979" cy="1929177"/>
          </a:xfrm>
          <a:prstGeom prst="rect">
            <a:avLst/>
          </a:prstGeom>
          <a:noFill/>
        </p:spPr>
        <p:txBody>
          <a:bodyPr wrap="square" tIns="36000" rtlCol="0" anchor="ctr" anchorCtr="0">
            <a:spAutoFit/>
          </a:bodyPr>
          <a:lstStyle/>
          <a:p>
            <a:pPr algn="ctr"/>
            <a:r>
              <a:rPr kumimoji="1" lang="zh-CN" altLang="en-US" sz="4000" spc="6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就在自家社区！</a:t>
            </a:r>
            <a:endParaRPr kumimoji="1" lang="en-US" altLang="zh-CN" sz="4000" spc="600" dirty="0"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algn="ctr"/>
            <a:r>
              <a:rPr kumimoji="1" lang="zh-CN" altLang="en-US" sz="4000" spc="6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一起</a:t>
            </a:r>
            <a:r>
              <a:rPr kumimoji="1" lang="en-US" altLang="zh-CN" sz="4000" spc="600" dirty="0">
                <a:solidFill>
                  <a:srgbClr val="D782B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social</a:t>
            </a:r>
            <a:r>
              <a:rPr kumimoji="1" lang="zh-CN" altLang="en-US" sz="4000" spc="6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，一起</a:t>
            </a:r>
            <a:r>
              <a:rPr kumimoji="1" lang="zh-CN" altLang="en-US" sz="4000" spc="600" dirty="0">
                <a:solidFill>
                  <a:srgbClr val="36A59F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搞事</a:t>
            </a:r>
            <a:endParaRPr kumimoji="1" lang="en-US" altLang="zh-CN" sz="4000" spc="600" dirty="0">
              <a:solidFill>
                <a:srgbClr val="36A59F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  <a:p>
            <a:pPr algn="ctr"/>
            <a:r>
              <a:rPr kumimoji="1" lang="zh-CN" altLang="en-US" sz="4000" spc="600" dirty="0">
                <a:latin typeface="字由芳华体" panose="00020600040101010101" pitchFamily="18" charset="-122"/>
                <a:ea typeface="字由芳华体" panose="00020600040101010101" pitchFamily="18" charset="-122"/>
              </a:rPr>
              <a:t>保持激情，碰撞出同频的</a:t>
            </a:r>
            <a:r>
              <a:rPr kumimoji="1" lang="zh-CN" altLang="en-US" sz="4000" spc="600" dirty="0">
                <a:solidFill>
                  <a:srgbClr val="0070C0"/>
                </a:solidFill>
                <a:latin typeface="字由芳华体" panose="00020600040101010101" pitchFamily="18" charset="-122"/>
                <a:ea typeface="字由芳华体" panose="00020600040101010101" pitchFamily="18" charset="-122"/>
              </a:rPr>
              <a:t>热爱</a:t>
            </a:r>
            <a:endParaRPr kumimoji="1" lang="en-US" altLang="zh-CN" sz="4000" spc="600" dirty="0">
              <a:solidFill>
                <a:srgbClr val="0070C0"/>
              </a:solidFill>
              <a:latin typeface="字由芳华体" panose="00020600040101010101" pitchFamily="18" charset="-122"/>
              <a:ea typeface="字由芳华体" panose="00020600040101010101" pitchFamily="18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629e753-2be1-4e6e-955b-fd84e6c96bbb"/>
  <p:tag name="COMMONDATA" val="eyJoZGlkIjoiYzUyNTkxYThlNjlkNTQ1NGE2ZjMwZTM1MjE1OGRkMD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1398</Words>
  <Application>Microsoft Office PowerPoint</Application>
  <PresentationFormat>宽屏</PresentationFormat>
  <Paragraphs>186</Paragraphs>
  <Slides>34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9" baseType="lpstr">
      <vt:lpstr>Krungthep</vt:lpstr>
      <vt:lpstr>等线</vt:lpstr>
      <vt:lpstr>等线 Light</vt:lpstr>
      <vt:lpstr>方正综艺简体</vt:lpstr>
      <vt:lpstr>黑体</vt:lpstr>
      <vt:lpstr>腾讯体</vt:lpstr>
      <vt:lpstr>微软雅黑</vt:lpstr>
      <vt:lpstr>站酷文艺体</vt:lpstr>
      <vt:lpstr>字由芳华体</vt:lpstr>
      <vt:lpstr>Aharoni</vt:lpstr>
      <vt:lpstr>Arial</vt:lpstr>
      <vt:lpstr>Calibri</vt:lpstr>
      <vt:lpstr>Century Gothic</vt:lpstr>
      <vt:lpstr>Posterama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2024-06-03T05:25:56Z</dcterms:created>
  <dcterms:modified xsi:type="dcterms:W3CDTF">2024-06-03T05:26:01Z</dcterms:modified>
</cp:coreProperties>
</file>