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Masters/slideMaster4.xml" ContentType="application/vnd.openxmlformats-officedocument.presentationml.slideMaster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Masters/slideMaster5.xml" ContentType="application/vnd.openxmlformats-officedocument.presentationml.slideMaster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Masters/slideMaster6.xml" ContentType="application/vnd.openxmlformats-officedocument.presentationml.slideMaster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Masters/slideMaster7.xml" ContentType="application/vnd.openxmlformats-officedocument.presentationml.slideMaster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Masters/slideMaster8.xml" ContentType="application/vnd.openxmlformats-officedocument.presentationml.slideMaster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notesMasters/notesMaster1.xml" ContentType="application/vnd.openxmlformats-officedocument.presentationml.notesMaster+xml"/>
  <Override PartName="/ppt/theme/theme9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972" r:id="rId1"/>
    <p:sldMasterId id="2147483973" r:id="rId2"/>
    <p:sldMasterId id="2147483974" r:id="rId3"/>
    <p:sldMasterId id="2147483975" r:id="rId4"/>
    <p:sldMasterId id="2147483976" r:id="rId5"/>
    <p:sldMasterId id="2147483977" r:id="rId6"/>
    <p:sldMasterId id="2147483978" r:id="rId7"/>
    <p:sldMasterId id="2147483979" r:id="rId8"/>
  </p:sldMasterIdLst>
  <p:notesMasterIdLst>
    <p:notesMasterId r:id="rId9"/>
  </p:notesMasterIdLst>
  <p:sldIdLst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8" r:id="rId19"/>
    <p:sldId id="429" r:id="rId20"/>
    <p:sldId id="430" r:id="rId21"/>
    <p:sldId id="431" r:id="rId22"/>
    <p:sldId id="432" r:id="rId23"/>
    <p:sldId id="433" r:id="rId24"/>
    <p:sldId id="434" r:id="rId25"/>
    <p:sldId id="435" r:id="rId26"/>
    <p:sldId id="436" r:id="rId27"/>
    <p:sldId id="437" r:id="rId28"/>
    <p:sldId id="438" r:id="rId29"/>
    <p:sldId id="439" r:id="rId30"/>
    <p:sldId id="440" r:id="rId31"/>
    <p:sldId id="441" r:id="rId32"/>
    <p:sldId id="442" r:id="rId33"/>
    <p:sldId id="443" r:id="rId34"/>
    <p:sldId id="444" r:id="rId35"/>
    <p:sldId id="445" r:id="rId36"/>
    <p:sldId id="446" r:id="rId37"/>
    <p:sldId id="447" r:id="rId38"/>
    <p:sldId id="448" r:id="rId39"/>
    <p:sldId id="449" r:id="rId40"/>
    <p:sldId id="450" r:id="rId41"/>
    <p:sldId id="451" r:id="rId42"/>
    <p:sldId id="452" r:id="rId43"/>
    <p:sldId id="453" r:id="rId44"/>
    <p:sldId id="454" r:id="rId45"/>
    <p:sldId id="455" r:id="rId46"/>
    <p:sldId id="456" r:id="rId47"/>
    <p:sldId id="457" r:id="rId48"/>
    <p:sldId id="458" r:id="rId49"/>
    <p:sldId id="459" r:id="rId50"/>
    <p:sldId id="460" r:id="rId51"/>
    <p:sldId id="461" r:id="rId52"/>
    <p:sldId id="462" r:id="rId53"/>
    <p:sldId id="463" r:id="rId54"/>
    <p:sldId id="464" r:id="rId55"/>
    <p:sldId id="465" r:id="rId56"/>
    <p:sldId id="466" r:id="rId57"/>
    <p:sldId id="467" r:id="rId58"/>
    <p:sldId id="468" r:id="rId59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0771" autoAdjust="0"/>
    <p:restoredTop sz="94660"/>
  </p:normalViewPr>
  <p:slideViewPr>
    <p:cSldViewPr showGuides="1" snapToGrid="0">
      <p:cViewPr varScale="1">
        <p:scale>
          <a:sx n="74" d="100"/>
          <a:sy n="74" d="100"/>
        </p:scale>
        <p:origin x="63" y="102"/>
      </p:cViewPr>
      <p:guideLst>
        <p:guide orient="horz" pos="2124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slide" Target="slides/slide15.xml"/><Relationship Id="rId25" Type="http://schemas.openxmlformats.org/officeDocument/2006/relationships/slide" Target="slides/slide16.xml"/><Relationship Id="rId26" Type="http://schemas.openxmlformats.org/officeDocument/2006/relationships/slide" Target="slides/slide17.xml"/><Relationship Id="rId27" Type="http://schemas.openxmlformats.org/officeDocument/2006/relationships/slide" Target="slides/slide18.xml"/><Relationship Id="rId28" Type="http://schemas.openxmlformats.org/officeDocument/2006/relationships/slide" Target="slides/slide19.xml"/><Relationship Id="rId29" Type="http://schemas.openxmlformats.org/officeDocument/2006/relationships/slide" Target="slides/slide20.xml"/><Relationship Id="rId30" Type="http://schemas.openxmlformats.org/officeDocument/2006/relationships/slide" Target="slides/slide21.xml"/><Relationship Id="rId31" Type="http://schemas.openxmlformats.org/officeDocument/2006/relationships/slide" Target="slides/slide22.xml"/><Relationship Id="rId32" Type="http://schemas.openxmlformats.org/officeDocument/2006/relationships/slide" Target="slides/slide23.xml"/><Relationship Id="rId33" Type="http://schemas.openxmlformats.org/officeDocument/2006/relationships/slide" Target="slides/slide24.xml"/><Relationship Id="rId34" Type="http://schemas.openxmlformats.org/officeDocument/2006/relationships/slide" Target="slides/slide25.xml"/><Relationship Id="rId35" Type="http://schemas.openxmlformats.org/officeDocument/2006/relationships/slide" Target="slides/slide26.xml"/><Relationship Id="rId36" Type="http://schemas.openxmlformats.org/officeDocument/2006/relationships/slide" Target="slides/slide27.xml"/><Relationship Id="rId37" Type="http://schemas.openxmlformats.org/officeDocument/2006/relationships/slide" Target="slides/slide28.xml"/><Relationship Id="rId38" Type="http://schemas.openxmlformats.org/officeDocument/2006/relationships/slide" Target="slides/slide29.xml"/><Relationship Id="rId39" Type="http://schemas.openxmlformats.org/officeDocument/2006/relationships/slide" Target="slides/slide30.xml"/><Relationship Id="rId40" Type="http://schemas.openxmlformats.org/officeDocument/2006/relationships/slide" Target="slides/slide31.xml"/><Relationship Id="rId41" Type="http://schemas.openxmlformats.org/officeDocument/2006/relationships/slide" Target="slides/slide32.xml"/><Relationship Id="rId42" Type="http://schemas.openxmlformats.org/officeDocument/2006/relationships/slide" Target="slides/slide33.xml"/><Relationship Id="rId43" Type="http://schemas.openxmlformats.org/officeDocument/2006/relationships/slide" Target="slides/slide34.xml"/><Relationship Id="rId44" Type="http://schemas.openxmlformats.org/officeDocument/2006/relationships/slide" Target="slides/slide35.xml"/><Relationship Id="rId45" Type="http://schemas.openxmlformats.org/officeDocument/2006/relationships/slide" Target="slides/slide36.xml"/><Relationship Id="rId46" Type="http://schemas.openxmlformats.org/officeDocument/2006/relationships/slide" Target="slides/slide37.xml"/><Relationship Id="rId47" Type="http://schemas.openxmlformats.org/officeDocument/2006/relationships/slide" Target="slides/slide38.xml"/><Relationship Id="rId48" Type="http://schemas.openxmlformats.org/officeDocument/2006/relationships/slide" Target="slides/slide39.xml"/><Relationship Id="rId49" Type="http://schemas.openxmlformats.org/officeDocument/2006/relationships/slide" Target="slides/slide40.xml"/><Relationship Id="rId50" Type="http://schemas.openxmlformats.org/officeDocument/2006/relationships/slide" Target="slides/slide41.xml"/><Relationship Id="rId51" Type="http://schemas.openxmlformats.org/officeDocument/2006/relationships/slide" Target="slides/slide42.xml"/><Relationship Id="rId52" Type="http://schemas.openxmlformats.org/officeDocument/2006/relationships/slide" Target="slides/slide43.xml"/><Relationship Id="rId53" Type="http://schemas.openxmlformats.org/officeDocument/2006/relationships/slide" Target="slides/slide44.xml"/><Relationship Id="rId54" Type="http://schemas.openxmlformats.org/officeDocument/2006/relationships/slide" Target="slides/slide45.xml"/><Relationship Id="rId55" Type="http://schemas.openxmlformats.org/officeDocument/2006/relationships/slide" Target="slides/slide46.xml"/><Relationship Id="rId56" Type="http://schemas.openxmlformats.org/officeDocument/2006/relationships/slide" Target="slides/slide47.xml"/><Relationship Id="rId57" Type="http://schemas.openxmlformats.org/officeDocument/2006/relationships/slide" Target="slides/slide48.xml"/><Relationship Id="rId58" Type="http://schemas.openxmlformats.org/officeDocument/2006/relationships/slide" Target="slides/slide49.xml"/><Relationship Id="rId59" Type="http://schemas.openxmlformats.org/officeDocument/2006/relationships/slide" Target="slides/slide50.xml"/><Relationship Id="rId60" Type="http://schemas.openxmlformats.org/officeDocument/2006/relationships/tableStyles" Target="tableStyles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6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4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50148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D334DC03-6F16-480D-A969-5F2E30741D54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49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50150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151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50152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4AF54B70-5A79-4A94-9BFC-1ED1D7B77125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8" name=""/>
        <p:cNvGrpSpPr/>
        <p:nvPr/>
      </p:nvGrpSpPr>
      <p:grpSpPr>
        <a:xfrm/>
      </p:grpSpPr>
      <p:sp>
        <p:nvSpPr>
          <p:cNvPr id="104893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104893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6.xml"/></Relationships>
</file>

<file path=ppt/slideLayouts/_rels/slideLayout6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slideMaster" Target="../slideMasters/slideMaster6.xml"/></Relationships>
</file>

<file path=ppt/slideLayouts/_rels/slideLayout7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Master" Target="../slideMasters/slideMaster8.xml"/></Relationships>
</file>

<file path=ppt/slideLayouts/_rels/slideLayout84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Master" Target="../slideMasters/slideMaster8.xml"/></Relationships>
</file>

<file path=ppt/slideLayouts/_rels/slideLayout8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Master" Target="../slideMasters/slideMaster8.xml"/></Relationships>
</file>

<file path=ppt/slideLayouts/_rels/slideLayout8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3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4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35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93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3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3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49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5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5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5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4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65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996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6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6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3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6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70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71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7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7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7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75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76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9977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7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9979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80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81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82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3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3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40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41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42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3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8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8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3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8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87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88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998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9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9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3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3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54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955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49956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5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5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3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5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60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6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6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6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3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43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44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4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4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4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x">
  <p:cSld name="标题与副标题 拷贝 4">
    <p:bg bwMode="auto">
      <p:bgPr>
        <a:solidFill>
          <a:srgbClr val="F2F2F2"/>
        </a:solidFill>
        <a:effectLst/>
      </p:bgPr>
    </p:bg>
    <p:spTree>
      <p:nvGrpSpPr>
        <p:cNvPr id="3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5.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 r="1859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9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00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80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0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0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32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3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3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3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6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27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2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2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3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4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48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49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50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52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9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40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41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42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43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44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45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46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9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9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9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3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3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3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9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10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11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1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1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1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15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16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817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1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1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2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21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22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2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2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2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04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05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0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0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0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3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8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29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5003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3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34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3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3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3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0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61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6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6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6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3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4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45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46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4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4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4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65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66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67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68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69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70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71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72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3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7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7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7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77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78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7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3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2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2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2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2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2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2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3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38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39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50040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4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4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4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3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56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5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5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5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3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50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51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5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5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5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bg>
      <p:bgPr>
        <a:gradFill>
          <a:gsLst>
            <a:gs pos="20000">
              <a:srgbClr val="050537"/>
            </a:gs>
            <a:gs pos="58000">
              <a:srgbClr val="180F3A"/>
            </a:gs>
            <a:gs pos="84000">
              <a:srgbClr val="4A113C"/>
            </a:gs>
          </a:gsLst>
          <a:lin ang="5400000" scaled="0"/>
        </a:gradFill>
        <a:effectLst/>
      </p:bgPr>
    </p:bg>
    <p:spTree>
      <p:nvGrpSpPr>
        <p:cNvPr id="3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3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5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06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5010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0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0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0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01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0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0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0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3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5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96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5009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9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9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3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11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12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1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1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1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16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17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50118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19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50120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21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22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23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4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41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42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43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4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4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4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4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3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6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87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088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5008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9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09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3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34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35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50136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编辑母版文本样式</a:t>
            </a:r>
            <a:endParaRPr altLang="en-US" lang="zh-CN"/>
          </a:p>
        </p:txBody>
      </p:sp>
      <p:sp>
        <p:nvSpPr>
          <p:cNvPr id="105013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3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3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3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25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2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2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2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3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129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130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13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13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5013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3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9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2000" y="6491818"/>
            <a:ext cx="508000" cy="366183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335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</a:fld>
            <a:endParaRPr dirty="0" lang="en-US"/>
          </a:p>
        </p:txBody>
      </p:sp>
      <p:sp>
        <p:nvSpPr>
          <p:cNvPr id="1050093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143000"/>
          </a:xfrm>
        </p:spPr>
        <p:txBody>
          <a:bodyPr>
            <a:normAutofit/>
          </a:bodyPr>
          <a:lstStyle>
            <a:lvl1pPr>
              <a:defRPr sz="3735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dirty="0" lang="en-US"/>
              <a:t>Click to edit Master title style</a:t>
            </a:r>
            <a:endParaRPr dirty="0" lang="en-US"/>
          </a:p>
        </p:txBody>
      </p:sp>
      <p:sp>
        <p:nvSpPr>
          <p:cNvPr id="1050094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743200" y="1168400"/>
            <a:ext cx="6705600" cy="431800"/>
          </a:xfrm>
        </p:spPr>
        <p:txBody>
          <a:bodyPr>
            <a:noAutofit/>
          </a:bodyPr>
          <a:lstStyle>
            <a:lvl1pPr algn="ctr" indent="0" marL="0">
              <a:buFontTx/>
              <a:buNone/>
              <a:defRPr sz="1600" i="0">
                <a:solidFill>
                  <a:srgbClr val="1399EE"/>
                </a:solidFill>
                <a:latin typeface="Glegoo"/>
                <a:cs typeface="Glegoo"/>
              </a:defRPr>
            </a:lvl1pPr>
            <a:lvl2pPr indent="0" marL="609600">
              <a:buFontTx/>
              <a:buNone/>
              <a:defRPr sz="1400">
                <a:latin typeface="Mission Gothic Regular" pitchFamily="50" charset="0"/>
              </a:defRPr>
            </a:lvl2pPr>
            <a:lvl3pPr indent="0" marL="1219200">
              <a:buFontTx/>
              <a:buNone/>
              <a:defRPr sz="1400">
                <a:latin typeface="Mission Gothic Regular" pitchFamily="50" charset="0"/>
              </a:defRPr>
            </a:lvl3pPr>
            <a:lvl4pPr indent="0" marL="1828800">
              <a:buFontTx/>
              <a:buNone/>
              <a:defRPr sz="1400">
                <a:latin typeface="Mission Gothic Regular" pitchFamily="50" charset="0"/>
              </a:defRPr>
            </a:lvl4pPr>
            <a:lvl5pPr indent="0" marL="2438400">
              <a:buFontTx/>
              <a:buNone/>
              <a:defRPr sz="1400">
                <a:latin typeface="Mission Gothic Regular" pitchFamily="50" charset="0"/>
              </a:defRPr>
            </a:lvl5pPr>
          </a:lstStyle>
          <a:p>
            <a:pPr lvl="0"/>
            <a:endParaRPr dirty="0"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8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39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74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4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4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8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49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5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5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5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43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44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74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4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4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0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71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72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73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7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7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53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54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755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56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757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58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59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60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6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67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8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6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6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77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78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3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3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3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73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3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3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84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85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786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78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8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8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79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80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8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 文本">
    <p:spTree>
      <p:nvGrpSpPr>
        <p:cNvPr id="2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61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62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6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6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76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3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0" name="标题 1"/>
          <p:cNvSpPr>
            <a:spLocks noGrp="1"/>
          </p:cNvSpPr>
          <p:nvPr>
            <p:ph type="title"/>
          </p:nvPr>
        </p:nvSpPr>
        <p:spPr>
          <a:xfrm>
            <a:off x="825302" y="908050"/>
            <a:ext cx="10597209" cy="6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01" name="内容占位符 2"/>
          <p:cNvSpPr>
            <a:spLocks noGrp="1"/>
          </p:cNvSpPr>
          <p:nvPr>
            <p:ph idx="1"/>
          </p:nvPr>
        </p:nvSpPr>
        <p:spPr>
          <a:xfrm>
            <a:off x="825302" y="1600201"/>
            <a:ext cx="10597209" cy="45259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3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0" name="标题 1"/>
          <p:cNvSpPr>
            <a:spLocks noGrp="1"/>
          </p:cNvSpPr>
          <p:nvPr>
            <p:ph type="title"/>
          </p:nvPr>
        </p:nvSpPr>
        <p:spPr>
          <a:xfrm>
            <a:off x="963237" y="4406901"/>
            <a:ext cx="10362327" cy="1362075"/>
          </a:xfrm>
        </p:spPr>
        <p:txBody>
          <a:bodyPr anchor="t"/>
          <a:lstStyle>
            <a:lvl1pPr algn="l">
              <a:defRPr b="1" cap="all" sz="4000">
                <a:solidFill>
                  <a:srgbClr val="F8F8F8"/>
                </a:solidFill>
              </a:defRPr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11" name="文本占位符 2"/>
          <p:cNvSpPr>
            <a:spLocks noGrp="1"/>
          </p:cNvSpPr>
          <p:nvPr>
            <p:ph type="body" idx="1"/>
          </p:nvPr>
        </p:nvSpPr>
        <p:spPr>
          <a:xfrm>
            <a:off x="963237" y="2906713"/>
            <a:ext cx="10362327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rgbClr val="F8F8F8"/>
                </a:solidFill>
              </a:defRPr>
            </a:lvl1pPr>
            <a:lvl2pPr indent="0" marL="457200">
              <a:buNone/>
              <a:defRPr sz="1800"/>
            </a:lvl2pPr>
            <a:lvl3pPr indent="0" marL="913765">
              <a:buNone/>
              <a:defRPr sz="1600"/>
            </a:lvl3pPr>
            <a:lvl4pPr indent="0" marL="1370965">
              <a:buNone/>
              <a:defRPr sz="1400"/>
            </a:lvl4pPr>
            <a:lvl5pPr indent="0" marL="1828165">
              <a:buNone/>
              <a:defRPr sz="1400"/>
            </a:lvl5pPr>
            <a:lvl6pPr indent="0" marL="2285365">
              <a:buNone/>
              <a:defRPr sz="1400"/>
            </a:lvl6pPr>
            <a:lvl7pPr indent="0" marL="2741930">
              <a:buNone/>
              <a:defRPr sz="1400"/>
            </a:lvl7pPr>
            <a:lvl8pPr indent="0" marL="3199130">
              <a:buNone/>
              <a:defRPr sz="1400"/>
            </a:lvl8pPr>
            <a:lvl9pPr indent="0" marL="3656330">
              <a:buNone/>
              <a:defRPr sz="14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3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7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08" name="内容占位符 2"/>
          <p:cNvSpPr>
            <a:spLocks noGrp="1"/>
          </p:cNvSpPr>
          <p:nvPr>
            <p:ph sz="half" idx="1"/>
          </p:nvPr>
        </p:nvSpPr>
        <p:spPr>
          <a:xfrm>
            <a:off x="609362" y="1600201"/>
            <a:ext cx="54096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009" name="内容占位符 3"/>
          <p:cNvSpPr>
            <a:spLocks noGrp="1"/>
          </p:cNvSpPr>
          <p:nvPr>
            <p:ph sz="half" idx="2"/>
          </p:nvPr>
        </p:nvSpPr>
        <p:spPr>
          <a:xfrm>
            <a:off x="6171378" y="1600201"/>
            <a:ext cx="541126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3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02" name="标题 1"/>
          <p:cNvSpPr>
            <a:spLocks noGrp="1"/>
          </p:cNvSpPr>
          <p:nvPr>
            <p:ph type="title"/>
          </p:nvPr>
        </p:nvSpPr>
        <p:spPr>
          <a:xfrm>
            <a:off x="609362" y="274638"/>
            <a:ext cx="10973276" cy="1143000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03" name="文本占位符 2"/>
          <p:cNvSpPr>
            <a:spLocks noGrp="1"/>
          </p:cNvSpPr>
          <p:nvPr>
            <p:ph type="body" idx="1"/>
          </p:nvPr>
        </p:nvSpPr>
        <p:spPr>
          <a:xfrm>
            <a:off x="609363" y="1535113"/>
            <a:ext cx="538745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3765">
              <a:buNone/>
              <a:defRPr b="1" sz="1800"/>
            </a:lvl3pPr>
            <a:lvl4pPr indent="0" marL="1370965">
              <a:buNone/>
              <a:defRPr b="1" sz="1600"/>
            </a:lvl4pPr>
            <a:lvl5pPr indent="0" marL="1828165">
              <a:buNone/>
              <a:defRPr b="1" sz="1600"/>
            </a:lvl5pPr>
            <a:lvl6pPr indent="0" marL="2285365">
              <a:buNone/>
              <a:defRPr b="1" sz="1600"/>
            </a:lvl6pPr>
            <a:lvl7pPr indent="0" marL="2741930">
              <a:buNone/>
              <a:defRPr b="1" sz="1600"/>
            </a:lvl7pPr>
            <a:lvl8pPr indent="0" marL="3199130">
              <a:buNone/>
              <a:defRPr b="1" sz="1600"/>
            </a:lvl8pPr>
            <a:lvl9pPr indent="0" marL="365633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04" name="内容占位符 3"/>
          <p:cNvSpPr>
            <a:spLocks noGrp="1"/>
          </p:cNvSpPr>
          <p:nvPr>
            <p:ph sz="half" idx="2"/>
          </p:nvPr>
        </p:nvSpPr>
        <p:spPr>
          <a:xfrm>
            <a:off x="609363" y="2174875"/>
            <a:ext cx="538745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00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593" y="1535113"/>
            <a:ext cx="538904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3765">
              <a:buNone/>
              <a:defRPr b="1" sz="1800"/>
            </a:lvl3pPr>
            <a:lvl4pPr indent="0" marL="1370965">
              <a:buNone/>
              <a:defRPr b="1" sz="1600"/>
            </a:lvl4pPr>
            <a:lvl5pPr indent="0" marL="1828165">
              <a:buNone/>
              <a:defRPr b="1" sz="1600"/>
            </a:lvl5pPr>
            <a:lvl6pPr indent="0" marL="2285365">
              <a:buNone/>
              <a:defRPr b="1" sz="1600"/>
            </a:lvl6pPr>
            <a:lvl7pPr indent="0" marL="2741930">
              <a:buNone/>
              <a:defRPr b="1" sz="1600"/>
            </a:lvl7pPr>
            <a:lvl8pPr indent="0" marL="3199130">
              <a:buNone/>
              <a:defRPr b="1" sz="1600"/>
            </a:lvl8pPr>
            <a:lvl9pPr indent="0" marL="365633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50006" name="内容占位符 5"/>
          <p:cNvSpPr>
            <a:spLocks noGrp="1"/>
          </p:cNvSpPr>
          <p:nvPr>
            <p:ph sz="quarter" idx="4"/>
          </p:nvPr>
        </p:nvSpPr>
        <p:spPr>
          <a:xfrm>
            <a:off x="6193593" y="2174875"/>
            <a:ext cx="538904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3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3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3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7" name="标题 1"/>
          <p:cNvSpPr>
            <a:spLocks noGrp="1"/>
          </p:cNvSpPr>
          <p:nvPr>
            <p:ph type="title"/>
          </p:nvPr>
        </p:nvSpPr>
        <p:spPr>
          <a:xfrm>
            <a:off x="609362" y="273050"/>
            <a:ext cx="401163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98" name="内容占位符 2"/>
          <p:cNvSpPr>
            <a:spLocks noGrp="1"/>
          </p:cNvSpPr>
          <p:nvPr>
            <p:ph idx="1"/>
          </p:nvPr>
        </p:nvSpPr>
        <p:spPr>
          <a:xfrm>
            <a:off x="4766988" y="273051"/>
            <a:ext cx="68156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99" name="文本占位符 3"/>
          <p:cNvSpPr>
            <a:spLocks noGrp="1"/>
          </p:cNvSpPr>
          <p:nvPr>
            <p:ph type="body" sz="half" idx="2"/>
          </p:nvPr>
        </p:nvSpPr>
        <p:spPr>
          <a:xfrm>
            <a:off x="609362" y="1435101"/>
            <a:ext cx="401163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3765">
              <a:buNone/>
              <a:defRPr sz="1000"/>
            </a:lvl3pPr>
            <a:lvl4pPr indent="0" marL="1370965">
              <a:buNone/>
              <a:defRPr sz="900"/>
            </a:lvl4pPr>
            <a:lvl5pPr indent="0" marL="1828165">
              <a:buNone/>
              <a:defRPr sz="900"/>
            </a:lvl5pPr>
            <a:lvl6pPr indent="0" marL="2285365">
              <a:buNone/>
              <a:defRPr sz="900"/>
            </a:lvl6pPr>
            <a:lvl7pPr indent="0" marL="2741930">
              <a:buNone/>
              <a:defRPr sz="900"/>
            </a:lvl7pPr>
            <a:lvl8pPr indent="0" marL="3199130">
              <a:buNone/>
              <a:defRPr sz="900"/>
            </a:lvl8pPr>
            <a:lvl9pPr indent="0" marL="3656330">
              <a:buNone/>
              <a:defRPr sz="9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3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4" name="标题 1"/>
          <p:cNvSpPr>
            <a:spLocks noGrp="1"/>
          </p:cNvSpPr>
          <p:nvPr>
            <p:ph type="title"/>
          </p:nvPr>
        </p:nvSpPr>
        <p:spPr>
          <a:xfrm>
            <a:off x="2389842" y="4800600"/>
            <a:ext cx="7315517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95" name="图片占位符 2"/>
          <p:cNvSpPr>
            <a:spLocks noGrp="1"/>
          </p:cNvSpPr>
          <p:nvPr>
            <p:ph type="pic" idx="1"/>
          </p:nvPr>
        </p:nvSpPr>
        <p:spPr>
          <a:xfrm>
            <a:off x="2389842" y="612775"/>
            <a:ext cx="7315517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3765">
              <a:buNone/>
              <a:defRPr sz="2400"/>
            </a:lvl3pPr>
            <a:lvl4pPr indent="0" marL="1370965">
              <a:buNone/>
              <a:defRPr sz="2000"/>
            </a:lvl4pPr>
            <a:lvl5pPr indent="0" marL="1828165">
              <a:buNone/>
              <a:defRPr sz="2000"/>
            </a:lvl5pPr>
            <a:lvl6pPr indent="0" marL="2285365">
              <a:buNone/>
              <a:defRPr sz="2000"/>
            </a:lvl6pPr>
            <a:lvl7pPr indent="0" marL="2741930">
              <a:buNone/>
              <a:defRPr sz="2000"/>
            </a:lvl7pPr>
            <a:lvl8pPr indent="0" marL="3199130">
              <a:buNone/>
              <a:defRPr sz="2000"/>
            </a:lvl8pPr>
            <a:lvl9pPr indent="0" marL="365633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996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842" y="5367338"/>
            <a:ext cx="7315517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3765">
              <a:buNone/>
              <a:defRPr sz="1000"/>
            </a:lvl3pPr>
            <a:lvl4pPr indent="0" marL="1370965">
              <a:buNone/>
              <a:defRPr sz="900"/>
            </a:lvl4pPr>
            <a:lvl5pPr indent="0" marL="1828165">
              <a:buNone/>
              <a:defRPr sz="900"/>
            </a:lvl5pPr>
            <a:lvl6pPr indent="0" marL="2285365">
              <a:buNone/>
              <a:defRPr sz="900"/>
            </a:lvl6pPr>
            <a:lvl7pPr indent="0" marL="2741930">
              <a:buNone/>
              <a:defRPr sz="900"/>
            </a:lvl7pPr>
            <a:lvl8pPr indent="0" marL="3199130">
              <a:buNone/>
              <a:defRPr sz="900"/>
            </a:lvl8pPr>
            <a:lvl9pPr indent="0" marL="3656330">
              <a:buNone/>
              <a:defRPr sz="9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3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3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14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垂直排列标题与文本">
    <p:spTree>
      <p:nvGrpSpPr>
        <p:cNvPr id="3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5" name="竖排标题 1"/>
          <p:cNvSpPr>
            <a:spLocks noGrp="1"/>
          </p:cNvSpPr>
          <p:nvPr>
            <p:ph type="title" orient="vert"/>
          </p:nvPr>
        </p:nvSpPr>
        <p:spPr>
          <a:xfrm>
            <a:off x="8840509" y="908050"/>
            <a:ext cx="2742129" cy="5218113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1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362" y="908050"/>
            <a:ext cx="8078807" cy="5218113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1_标题幻灯片">
    <p:spTree>
      <p:nvGrpSpPr>
        <p:cNvPr id="3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 descr="PPECLOGO-eff-0-1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 cstate="screen"/>
          <a:srcRect/>
          <a:stretch>
            <a:fillRect/>
          </a:stretch>
        </p:blipFill>
        <p:spPr bwMode="auto">
          <a:xfrm>
            <a:off x="4145294" y="2886610"/>
            <a:ext cx="1059935" cy="798789"/>
          </a:xfrm>
          <a:prstGeom prst="rect"/>
          <a:noFill/>
        </p:spPr>
      </p:pic>
      <p:pic>
        <p:nvPicPr>
          <p:cNvPr id="2097169" name="Picture 3" descr="PPECLOGO-eff-0-2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2" cstate="screen"/>
          <a:srcRect/>
          <a:stretch>
            <a:fillRect/>
          </a:stretch>
        </p:blipFill>
        <p:spPr bwMode="auto">
          <a:xfrm>
            <a:off x="8427170" y="2758266"/>
            <a:ext cx="1096386" cy="838939"/>
          </a:xfrm>
          <a:prstGeom prst="rect"/>
          <a:noFill/>
        </p:spPr>
      </p:pic>
      <p:pic>
        <p:nvPicPr>
          <p:cNvPr id="2097170" name="Picture 4" descr="PPECLOGO-eff-0-3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 bwMode="auto">
          <a:xfrm>
            <a:off x="1040045" y="1447780"/>
            <a:ext cx="3012554" cy="2376211"/>
          </a:xfrm>
          <a:prstGeom prst="rect"/>
          <a:noFill/>
        </p:spPr>
      </p:pic>
      <p:pic>
        <p:nvPicPr>
          <p:cNvPr id="2097171" name="Picture 5" descr="PPECLOGO-eff-0-1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4" cstate="screen"/>
          <a:srcRect/>
          <a:stretch>
            <a:fillRect/>
          </a:stretch>
        </p:blipFill>
        <p:spPr bwMode="auto">
          <a:xfrm>
            <a:off x="4465692" y="3771071"/>
            <a:ext cx="523922" cy="395616"/>
          </a:xfrm>
          <a:prstGeom prst="rect"/>
          <a:noFill/>
        </p:spPr>
      </p:pic>
      <p:pic>
        <p:nvPicPr>
          <p:cNvPr id="2097172" name="Picture 6" descr="PPECLOGO-eff-0-1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5" cstate="screen"/>
          <a:srcRect/>
          <a:stretch>
            <a:fillRect/>
          </a:stretch>
        </p:blipFill>
        <p:spPr bwMode="auto">
          <a:xfrm>
            <a:off x="7373460" y="2904247"/>
            <a:ext cx="401001" cy="302381"/>
          </a:xfrm>
          <a:prstGeom prst="rect"/>
          <a:noFill/>
        </p:spPr>
      </p:pic>
      <p:pic>
        <p:nvPicPr>
          <p:cNvPr id="2097173" name="Picture 8" descr="PPECLOGO-eff-0-2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6" cstate="screen"/>
          <a:srcRect/>
          <a:stretch>
            <a:fillRect/>
          </a:stretch>
        </p:blipFill>
        <p:spPr bwMode="auto">
          <a:xfrm>
            <a:off x="5275756" y="2574150"/>
            <a:ext cx="981348" cy="750913"/>
          </a:xfrm>
          <a:prstGeom prst="rect"/>
          <a:noFill/>
        </p:spPr>
      </p:pic>
      <p:pic>
        <p:nvPicPr>
          <p:cNvPr id="2097174" name="Picture 9" descr="PPECLOGO-eff-5-4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7"/>
          <a:srcRect/>
          <a:stretch>
            <a:fillRect/>
          </a:stretch>
        </p:blipFill>
        <p:spPr bwMode="auto">
          <a:xfrm>
            <a:off x="3260668" y="3206628"/>
            <a:ext cx="1477059" cy="1123849"/>
          </a:xfrm>
          <a:prstGeom prst="rect"/>
          <a:noFill/>
        </p:spPr>
      </p:pic>
      <p:pic>
        <p:nvPicPr>
          <p:cNvPr id="2097175" name="Picture 10" descr="PPECLOGO-eff-5-2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8"/>
          <a:srcRect/>
          <a:stretch>
            <a:fillRect/>
          </a:stretch>
        </p:blipFill>
        <p:spPr bwMode="auto">
          <a:xfrm>
            <a:off x="5350314" y="3446015"/>
            <a:ext cx="1833728" cy="1436309"/>
          </a:xfrm>
          <a:prstGeom prst="rect"/>
          <a:noFill/>
        </p:spPr>
      </p:pic>
      <p:pic>
        <p:nvPicPr>
          <p:cNvPr id="2097176" name="Picture 11" descr="PPECLOGO-eff-5-4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9" cstate="screen"/>
          <a:srcRect/>
          <a:stretch>
            <a:fillRect/>
          </a:stretch>
        </p:blipFill>
        <p:spPr bwMode="auto">
          <a:xfrm>
            <a:off x="9882241" y="2725339"/>
            <a:ext cx="1116358" cy="851707"/>
          </a:xfrm>
          <a:prstGeom prst="rect"/>
          <a:noFill/>
        </p:spPr>
      </p:pic>
      <p:pic>
        <p:nvPicPr>
          <p:cNvPr id="2097177" name="Picture 12" descr="PPECLOGO-eff-0-1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0" cstate="screen"/>
          <a:srcRect/>
          <a:stretch>
            <a:fillRect/>
          </a:stretch>
        </p:blipFill>
        <p:spPr bwMode="auto">
          <a:xfrm>
            <a:off x="7939698" y="3624921"/>
            <a:ext cx="521908" cy="393095"/>
          </a:xfrm>
          <a:prstGeom prst="rect"/>
          <a:noFill/>
        </p:spPr>
      </p:pic>
      <p:pic>
        <p:nvPicPr>
          <p:cNvPr id="2097178" name="Picture 13" descr="PPECLOGO-eff-0-1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0" cstate="screen"/>
          <a:srcRect/>
          <a:stretch>
            <a:fillRect/>
          </a:stretch>
        </p:blipFill>
        <p:spPr bwMode="auto">
          <a:xfrm>
            <a:off x="11250485" y="2365001"/>
            <a:ext cx="521906" cy="393095"/>
          </a:xfrm>
          <a:prstGeom prst="rect"/>
          <a:noFill/>
        </p:spPr>
      </p:pic>
      <p:pic>
        <p:nvPicPr>
          <p:cNvPr id="2097179" name="Picture 14" descr="PPECLOGO-eff2-1-2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1"/>
          <a:srcRect/>
          <a:stretch>
            <a:fillRect/>
          </a:stretch>
        </p:blipFill>
        <p:spPr bwMode="auto">
          <a:xfrm>
            <a:off x="2053635" y="2795895"/>
            <a:ext cx="1696702" cy="1428749"/>
          </a:xfrm>
          <a:prstGeom prst="rect"/>
          <a:noFill/>
        </p:spPr>
      </p:pic>
      <p:pic>
        <p:nvPicPr>
          <p:cNvPr id="2097180" name="Picture 15" descr="PPECLOGO-eff2-1-3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2"/>
          <a:srcRect/>
          <a:stretch>
            <a:fillRect/>
          </a:stretch>
        </p:blipFill>
        <p:spPr bwMode="auto">
          <a:xfrm>
            <a:off x="3982071" y="2785815"/>
            <a:ext cx="437274" cy="365376"/>
          </a:xfrm>
          <a:prstGeom prst="rect"/>
          <a:noFill/>
        </p:spPr>
      </p:pic>
      <p:pic>
        <p:nvPicPr>
          <p:cNvPr id="2097181" name="Picture 16" descr="PPECLOGO-eff2-1-4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3"/>
          <a:srcRect/>
          <a:stretch>
            <a:fillRect/>
          </a:stretch>
        </p:blipFill>
        <p:spPr bwMode="auto">
          <a:xfrm>
            <a:off x="8516013" y="3325062"/>
            <a:ext cx="703265" cy="587123"/>
          </a:xfrm>
          <a:prstGeom prst="rect"/>
          <a:noFill/>
        </p:spPr>
      </p:pic>
      <p:pic>
        <p:nvPicPr>
          <p:cNvPr id="2097182" name="Picture 17" descr="PPECLOGO-eff2-1-3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2"/>
          <a:srcRect/>
          <a:stretch>
            <a:fillRect/>
          </a:stretch>
        </p:blipFill>
        <p:spPr bwMode="auto">
          <a:xfrm>
            <a:off x="9235401" y="2909286"/>
            <a:ext cx="360700" cy="302381"/>
          </a:xfrm>
          <a:prstGeom prst="rect"/>
          <a:noFill/>
        </p:spPr>
      </p:pic>
      <p:pic>
        <p:nvPicPr>
          <p:cNvPr id="2097183" name="Picture 18" descr="PPECLOGO-eff2-1-3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2"/>
          <a:srcRect/>
          <a:stretch>
            <a:fillRect/>
          </a:stretch>
        </p:blipFill>
        <p:spPr bwMode="auto">
          <a:xfrm>
            <a:off x="9741184" y="3446014"/>
            <a:ext cx="282112" cy="236865"/>
          </a:xfrm>
          <a:prstGeom prst="rect"/>
          <a:noFill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7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8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1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3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4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7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19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0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22"/>
                                        <p:tgtEl>
                                          <p:spTgt spid="209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3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25"/>
                                        <p:tgtEl>
                                          <p:spTgt spid="209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6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28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29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31"/>
                                        <p:tgtEl>
                                          <p:spTgt spid="209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2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34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5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500" id="37"/>
                                        <p:tgtEl>
                                          <p:spTgt spid="209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38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dur="3000" fill="hold" id="39"/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40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dur="3000" fill="hold" id="41"/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42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dur="3000" fill="hold" id="43"/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44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dur="3000" fill="hold" id="45"/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46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dur="3000" fill="hold" id="47"/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48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dur="3000" fill="hold" id="49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50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dur="3000" fill="hold" id="51"/>
                                        <p:tgtEl>
                                          <p:spTgt spid="2097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52" nodeType="withEffect" presetClass="path" presetID="35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dur="3000" fill="hold" id="53"/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54" nodeType="withEffect" presetClass="path" presetID="63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dur="3000" fill="hold" id="55"/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56" nodeType="withEffect" presetClass="path" presetID="63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dur="3000" fill="hold" id="57"/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58" nodeType="withEffect" presetClass="path" presetID="63" presetSubtype="0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dur="3000" fill="hold" id="59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fill="hold" id="60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61"/>
                                        <p:tgtEl>
                                          <p:spTgt spid="209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62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63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64"/>
                                        <p:tgtEl>
                                          <p:spTgt spid="2097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65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66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67"/>
                                        <p:tgtEl>
                                          <p:spTgt spid="2097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68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69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7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7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72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73"/>
                                        <p:tgtEl>
                                          <p:spTgt spid="2097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74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75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76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77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78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79"/>
                                        <p:tgtEl>
                                          <p:spTgt spid="2097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8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81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82"/>
                                        <p:tgtEl>
                                          <p:spTgt spid="2097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83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84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85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86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87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88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89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90" nodeType="withEffect" presetClass="exit" presetID="10" presetSubtype="0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dur="500" id="91"/>
                                        <p:tgtEl>
                                          <p:spTgt spid="209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92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93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9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" id="95"/>
                                        <p:tgtEl>
                                          <p:spTgt spid="209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96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 id="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" id="98"/>
                                        <p:tgtEl>
                                          <p:spTgt spid="209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99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 id="1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" id="101"/>
                                        <p:tgtEl>
                                          <p:spTgt spid="209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2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 id="10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" id="104"/>
                                        <p:tgtEl>
                                          <p:spTgt spid="209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5" nodeType="withEffect" presetClass="entr" presetID="10" presetSubtype="0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dur="1" fill="hold" id="10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" id="107"/>
                                        <p:tgtEl>
                                          <p:spTgt spid="209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id="108" nodeType="withEffect" presetClass="exit" presetID="53" presetSubtype="16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dur="1000" id="109"/>
                                        <p:tgtEl>
                                          <p:spTgt spid="209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id="110"/>
                                        <p:tgtEl>
                                          <p:spTgt spid="209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dur="1000" id="111"/>
                                        <p:tgtEl>
                                          <p:spTgt spid="2097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12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13" nodeType="withEffect" presetClass="exit" presetID="53" presetSubtype="16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dur="500" id="114"/>
                                        <p:tgtEl>
                                          <p:spTgt spid="209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id="115"/>
                                        <p:tgtEl>
                                          <p:spTgt spid="209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dur="500" id="116"/>
                                        <p:tgtEl>
                                          <p:spTgt spid="2097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17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18" nodeType="withEffect" presetClass="exit" presetID="53" presetSubtype="16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dur="500" id="119"/>
                                        <p:tgtEl>
                                          <p:spTgt spid="209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id="120"/>
                                        <p:tgtEl>
                                          <p:spTgt spid="209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dur="500" id="121"/>
                                        <p:tgtEl>
                                          <p:spTgt spid="2097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22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23" nodeType="withEffect" presetClass="exit" presetID="53" presetSubtype="16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dur="500" id="124"/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id="125"/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dur="500" id="126"/>
                                        <p:tgtEl>
                                          <p:spTgt spid="2097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27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id="128" nodeType="withEffect" presetClass="exit" presetID="53" presetSubtype="16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dur="500" id="129"/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id="130"/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dur="500" id="131"/>
                                        <p:tgtEl>
                                          <p:spTgt spid="2097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32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6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07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en-US" lang="zh-CN"/>
              <a:t>单击此处编辑母版副标题样式</a:t>
            </a:r>
            <a:endParaRPr altLang="en-US" lang="zh-CN"/>
          </a:p>
        </p:txBody>
      </p:sp>
      <p:sp>
        <p:nvSpPr>
          <p:cNvPr id="104990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0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1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2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75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7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7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7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2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9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70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7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7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7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2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85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86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87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8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8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9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2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9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9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9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9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99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00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01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2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0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0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0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0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91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92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93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2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79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80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81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82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83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84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8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59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altLang="en-US" lang="zh-CN"/>
          </a:p>
        </p:txBody>
      </p:sp>
      <p:sp>
        <p:nvSpPr>
          <p:cNvPr id="1049860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</p:txBody>
      </p:sp>
      <p:sp>
        <p:nvSpPr>
          <p:cNvPr id="104986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6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6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2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64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65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6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6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86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2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1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12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91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1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991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bg>
      <p:bgPr>
        <a:gradFill>
          <a:gsLst>
            <a:gs pos="20000">
              <a:srgbClr val="050537"/>
            </a:gs>
            <a:gs pos="58000">
              <a:srgbClr val="180F3A"/>
            </a:gs>
            <a:gs pos="84000">
              <a:srgbClr val="4A113C"/>
            </a:gs>
          </a:gsLst>
          <a:lin ang="5400000" scaled="0"/>
        </a:gradFill>
        <a:effectLst/>
      </p:bgPr>
    </p:bg>
    <p:spTree>
      <p:nvGrpSpPr>
        <p:cNvPr id="2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Ref idx="1001">
        <a:schemeClr val="bg1"/>
      </p:bgRef>
    </p:bg>
    <p:spTree>
      <p:nvGrpSpPr>
        <p:cNvPr id="3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3" name="OfficePLUSCoverBackgroundShape"/>
          <p:cNvSpPr/>
          <p:nvPr/>
        </p:nvSpPr>
        <p:spPr>
          <a:xfrm>
            <a:off x="0" y="0"/>
            <a:ext cx="12192000" cy="6858000"/>
          </a:xfrm>
          <a:prstGeom prst="rect"/>
          <a:blipFill rotWithShape="1" dpi="0">
            <a:blip xmlns:r="http://schemas.openxmlformats.org/officeDocument/2006/relationships" r:embed="rId1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Ref idx="1001">
        <a:schemeClr val="bg1"/>
      </p:bgRef>
    </p:bg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2" name="Rectangle 5"/>
          <p:cNvSpPr/>
          <p:nvPr/>
        </p:nvSpPr>
        <p:spPr>
          <a:xfrm>
            <a:off x="0" y="0"/>
            <a:ext cx="12192000" cy="6858000"/>
          </a:xfrm>
          <a:prstGeom prst="rect"/>
          <a:blipFill rotWithShape="1" dpi="0">
            <a:blip xmlns:r="http://schemas.openxmlformats.org/officeDocument/2006/relationships" r:embed="rId1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923" name="Title 1"/>
          <p:cNvSpPr>
            <a:spLocks noGrp="1"/>
          </p:cNvSpPr>
          <p:nvPr>
            <p:ph type="ctrTitle" hasCustomPrompt="1"/>
          </p:nvPr>
        </p:nvSpPr>
        <p:spPr>
          <a:xfrm>
            <a:off x="660403" y="1665288"/>
            <a:ext cx="10858500" cy="2387600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altLang="zh-CN" dirty="0" lang="en-US"/>
              <a:t>Click to edit Master title style </a:t>
            </a:r>
            <a:endParaRPr altLang="en-US" dirty="0" lang="zh-CN"/>
          </a:p>
        </p:txBody>
      </p:sp>
      <p:sp>
        <p:nvSpPr>
          <p:cNvPr id="1048924" name="Subtitle 2"/>
          <p:cNvSpPr>
            <a:spLocks noGrp="1"/>
          </p:cNvSpPr>
          <p:nvPr>
            <p:ph type="subTitle" idx="1"/>
          </p:nvPr>
        </p:nvSpPr>
        <p:spPr>
          <a:xfrm>
            <a:off x="660403" y="5151820"/>
            <a:ext cx="10858500" cy="361699"/>
          </a:xfrm>
        </p:spPr>
        <p:txBody>
          <a:bodyPr>
            <a:normAutofit/>
          </a:bodyPr>
          <a:lstStyle>
            <a:lvl1pPr algn="ctr" indent="0" marL="0">
              <a:lnSpc>
                <a:spcPct val="100000"/>
              </a:lnSpc>
              <a:spcBef>
                <a:spcPts val="0"/>
              </a:spcBef>
              <a:buNone/>
              <a:defRPr b="0" sz="18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dirty="0" lang="en-US"/>
              <a:t>Click to edit Master subtitle style</a:t>
            </a:r>
            <a:endParaRPr altLang="zh-CN" dirty="0" lang="en-US"/>
          </a:p>
        </p:txBody>
      </p:sp>
      <p:sp>
        <p:nvSpPr>
          <p:cNvPr id="104892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867649" y="6109861"/>
            <a:ext cx="3651251" cy="180659"/>
          </a:xfrm>
        </p:spPr>
        <p:txBody>
          <a:bodyPr anchor="ctr" anchorCtr="0" bIns="45720" lIns="91440" rIns="91440" rtlCol="0" tIns="45720" vert="horz" wrap="none">
            <a:noAutofit/>
          </a:bodyPr>
          <a:lstStyle>
            <a:lvl1pPr algn="r" indent="0" marL="0">
              <a:lnSpc>
                <a:spcPct val="100000"/>
              </a:lnSpc>
              <a:buNone/>
              <a:defRPr altLang="en-US" b="0" dirty="0" sz="1000" lang="zh-CN" smtClean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algn="r" indent="-228600" lvl="0" marL="228600">
              <a:spcBef>
                <a:spcPct val="0"/>
              </a:spcBef>
            </a:pPr>
            <a:r>
              <a:rPr altLang="zh-CN" dirty="0" lang="en-US"/>
              <a:t>Speaker name and title</a:t>
            </a:r>
            <a:endParaRPr altLang="zh-CN" dirty="0" lang="en-US"/>
          </a:p>
        </p:txBody>
      </p:sp>
      <p:sp>
        <p:nvSpPr>
          <p:cNvPr id="1048926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6109861"/>
            <a:ext cx="3651251" cy="180659"/>
          </a:xfrm>
        </p:spPr>
        <p:txBody>
          <a:bodyPr anchor="ctr" anchorCtr="0" bIns="45720" lIns="91440" rIns="91440" rtlCol="0" tIns="45720" vert="horz" wrap="none">
            <a:noAutofit/>
          </a:bodyPr>
          <a:lstStyle>
            <a:lvl1pPr algn="l" indent="0" marL="0">
              <a:lnSpc>
                <a:spcPct val="100000"/>
              </a:lnSpc>
              <a:buNone/>
              <a:defRPr altLang="en-US" b="0" dirty="0" sz="1000" lang="zh-CN" smtClean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indent="0" marL="0"/>
            <a:r>
              <a:rPr altLang="zh-CN" dirty="0" lang="en-US"/>
              <a:t>OfficePLUS</a:t>
            </a:r>
            <a:endParaRPr altLang="zh-CN" dirty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bg>
      <p:bgRef idx="1001">
        <a:schemeClr val="bg1"/>
      </p:bgRef>
    </p:bg>
    <p:spTree>
      <p:nvGrpSpPr>
        <p:cNvPr id="2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0" name="Rectangle 3"/>
          <p:cNvSpPr/>
          <p:nvPr/>
        </p:nvSpPr>
        <p:spPr>
          <a:xfrm>
            <a:off x="0" y="0"/>
            <a:ext cx="12192000" cy="6858000"/>
          </a:xfrm>
          <a:prstGeom prst="rect"/>
          <a:blipFill rotWithShape="1" dpi="0">
            <a:blip xmlns:r="http://schemas.openxmlformats.org/officeDocument/2006/relationships" r:embed="rId1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1" name="Title 1"/>
          <p:cNvSpPr>
            <a:spLocks noGrp="1"/>
          </p:cNvSpPr>
          <p:nvPr>
            <p:ph type="title"/>
          </p:nvPr>
        </p:nvSpPr>
        <p:spPr>
          <a:xfrm>
            <a:off x="3448054" y="2268543"/>
            <a:ext cx="5677105" cy="1133475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r>
              <a:rPr altLang="zh-CN" dirty="0" lang="en-US"/>
              <a:t>Click to edit Master title style</a:t>
            </a:r>
            <a:endParaRPr altLang="en-US" dirty="0" lang="zh-CN"/>
          </a:p>
        </p:txBody>
      </p:sp>
      <p:sp>
        <p:nvSpPr>
          <p:cNvPr id="104992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8054" y="3429001"/>
            <a:ext cx="5677105" cy="965763"/>
          </a:xfrm>
        </p:spPr>
        <p:txBody>
          <a:bodyPr>
            <a:normAutofit/>
          </a:bodyPr>
          <a:lstStyle>
            <a:lvl1pPr indent="0" marL="0">
              <a:lnSpc>
                <a:spcPct val="100000"/>
              </a:lnSpc>
              <a:spcBef>
                <a:spcPts val="0"/>
              </a:spcBef>
              <a:buNone/>
              <a:defRPr b="0" sz="1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dirty="0" lang="en-US"/>
              <a:t>Click to edit Master title style</a:t>
            </a:r>
            <a:endParaRPr altLang="zh-CN" dirty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bg>
      <p:bgRef idx="1001">
        <a:schemeClr val="bg1"/>
      </p:bgRef>
    </p:bg>
    <p:spTree>
      <p:nvGrpSpPr>
        <p:cNvPr id="2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dirty="0" lang="en-US"/>
              <a:t>Click to edit Master title style</a:t>
            </a:r>
            <a:endParaRPr altLang="en-US" dirty="0" lang="zh-CN"/>
          </a:p>
        </p:txBody>
      </p:sp>
      <p:sp>
        <p:nvSpPr>
          <p:cNvPr id="1049917" name="Date Placeholder 5"/>
          <p:cNvSpPr>
            <a:spLocks noGrp="1"/>
          </p:cNvSpPr>
          <p:nvPr>
            <p:ph type="dt" sz="half" idx="10"/>
          </p:nvPr>
        </p:nvSpPr>
        <p:spPr>
          <a:xfrm>
            <a:off x="5401732" y="6235706"/>
            <a:ext cx="1388536" cy="206381"/>
          </a:xfrm>
          <a:prstGeom prst="rect"/>
        </p:spPr>
        <p:txBody>
          <a:bodyPr/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18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60404" y="6235706"/>
            <a:ext cx="4140201" cy="206381"/>
          </a:xfrm>
          <a:prstGeom prst="rect"/>
        </p:spPr>
        <p:txBody>
          <a:bodyPr/>
          <a:p>
            <a:endParaRPr altLang="en-US" lang="zh-CN"/>
          </a:p>
        </p:txBody>
      </p:sp>
      <p:sp>
        <p:nvSpPr>
          <p:cNvPr id="1049919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971305" y="6235706"/>
            <a:ext cx="2547595" cy="206381"/>
          </a:xfrm>
          <a:prstGeom prst="rect"/>
        </p:spPr>
        <p:txBody>
          <a:bodyPr/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末尾幻灯片">
    <p:bg>
      <p:bgRef idx="1001">
        <a:schemeClr val="bg1"/>
      </p:bgRef>
    </p:bg>
    <p:spTree>
      <p:nvGrpSpPr>
        <p:cNvPr id="3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4" name="Rectangle 7"/>
          <p:cNvSpPr/>
          <p:nvPr/>
        </p:nvSpPr>
        <p:spPr>
          <a:xfrm>
            <a:off x="0" y="0"/>
            <a:ext cx="12192000" cy="6858000"/>
          </a:xfrm>
          <a:prstGeom prst="rect"/>
          <a:blipFill rotWithShape="1" dpi="0">
            <a:blip xmlns:r="http://schemas.openxmlformats.org/officeDocument/2006/relationships" r:embed="rId1">
              <a:alphaModFix amt="6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9925" name="Freeform: Shape 10"/>
          <p:cNvSpPr/>
          <p:nvPr/>
        </p:nvSpPr>
        <p:spPr>
          <a:xfrm>
            <a:off x="12191319" y="0"/>
            <a:ext cx="684" cy="13546"/>
          </a:xfrm>
          <a:custGeom>
            <a:avLst/>
            <a:gdLst>
              <a:gd name="connsiteX0" fmla="*/ 0 w 684"/>
              <a:gd name="connsiteY0" fmla="*/ 0 h 13546"/>
              <a:gd name="connsiteX1" fmla="*/ 684 w 684"/>
              <a:gd name="connsiteY1" fmla="*/ 0 h 13546"/>
              <a:gd name="connsiteX2" fmla="*/ 684 w 684"/>
              <a:gd name="connsiteY2" fmla="*/ 13546 h 13546"/>
              <a:gd name="connsiteX3" fmla="*/ 0 w 684"/>
              <a:gd name="connsiteY3" fmla="*/ 0 h 1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" h="13546">
                <a:moveTo>
                  <a:pt x="0" y="0"/>
                </a:moveTo>
                <a:lnTo>
                  <a:pt x="684" y="0"/>
                </a:lnTo>
                <a:lnTo>
                  <a:pt x="684" y="13546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015" cap="flat">
            <a:noFill/>
            <a:prstDash val="solid"/>
            <a:miter/>
          </a:ln>
        </p:spPr>
        <p:txBody>
          <a:bodyPr anchor="ctr" rtlCol="0" wrap="square">
            <a:noAutofit/>
          </a:bodyPr>
          <a:p>
            <a:endParaRPr altLang="en-US" sz="1800" lang="zh-CN">
              <a:solidFill>
                <a:schemeClr val="tx1"/>
              </a:solidFill>
            </a:endParaRPr>
          </a:p>
        </p:txBody>
      </p:sp>
      <p:sp>
        <p:nvSpPr>
          <p:cNvPr id="104992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60399" y="2065344"/>
            <a:ext cx="10858500" cy="2319337"/>
          </a:xfrm>
        </p:spPr>
        <p:txBody>
          <a:bodyPr anchor="b">
            <a:normAutofit/>
          </a:bodyPr>
          <a:lstStyle>
            <a:lvl1pPr algn="ctr" indent="0" marL="0">
              <a:lnSpc>
                <a:spcPct val="100000"/>
              </a:lnSpc>
              <a:spcBef>
                <a:spcPts val="0"/>
              </a:spcBef>
              <a:buNone/>
              <a:defRPr b="1" sz="4400"/>
            </a:lvl1pPr>
          </a:lstStyle>
          <a:p>
            <a:pPr lvl="0"/>
            <a:r>
              <a:rPr altLang="zh-CN" dirty="0" lang="en-US"/>
              <a:t>Conclusion</a:t>
            </a:r>
            <a:endParaRPr altLang="zh-CN" dirty="0" lang="en-US"/>
          </a:p>
        </p:txBody>
      </p:sp>
      <p:sp>
        <p:nvSpPr>
          <p:cNvPr id="104992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867649" y="6109861"/>
            <a:ext cx="3651251" cy="180659"/>
          </a:xfrm>
        </p:spPr>
        <p:txBody>
          <a:bodyPr anchor="ctr" anchorCtr="0" bIns="45720" lIns="91440" rIns="91440" rtlCol="0" tIns="45720" vert="horz" wrap="none">
            <a:noAutofit/>
          </a:bodyPr>
          <a:lstStyle>
            <a:lvl1pPr algn="r" indent="0" marL="0">
              <a:lnSpc>
                <a:spcPct val="100000"/>
              </a:lnSpc>
              <a:buNone/>
              <a:defRPr altLang="en-US" b="0" dirty="0" sz="1000" lang="zh-CN" smtClean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algn="r" indent="-228600" lvl="0" marL="228600">
              <a:spcBef>
                <a:spcPct val="0"/>
              </a:spcBef>
            </a:pPr>
            <a:r>
              <a:rPr altLang="zh-CN" dirty="0" lang="en-US"/>
              <a:t>Speaker name and title</a:t>
            </a:r>
            <a:endParaRPr altLang="zh-CN" dirty="0" lang="en-US"/>
          </a:p>
        </p:txBody>
      </p:sp>
      <p:sp>
        <p:nvSpPr>
          <p:cNvPr id="104992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6109861"/>
            <a:ext cx="3651251" cy="180659"/>
          </a:xfrm>
        </p:spPr>
        <p:txBody>
          <a:bodyPr anchor="ctr" anchorCtr="0" bIns="45720" lIns="91440" rIns="91440" rtlCol="0" tIns="45720" vert="horz" wrap="none">
            <a:noAutofit/>
          </a:bodyPr>
          <a:lstStyle>
            <a:lvl1pPr algn="l" indent="0" marL="0">
              <a:lnSpc>
                <a:spcPct val="100000"/>
              </a:lnSpc>
              <a:buNone/>
              <a:defRPr altLang="en-US" b="0" dirty="0" sz="1000" lang="zh-CN" smtClean="0">
                <a:ln>
                  <a:noFill/>
                </a:ln>
                <a:latin typeface="+mj-lt"/>
                <a:ea typeface="+mj-ea"/>
                <a:cs typeface="+mj-cs"/>
              </a:defRPr>
            </a:lvl1pPr>
          </a:lstStyle>
          <a:p>
            <a:pPr indent="0" marL="0"/>
            <a:r>
              <a:rPr altLang="zh-CN" dirty="0" lang="en-US"/>
              <a:t>OfficePLUS</a:t>
            </a:r>
            <a:endParaRPr altLang="zh-CN" dirty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/Relationships>
</file>

<file path=ppt/slideMasters/_rels/slideMaster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theme" Target="../theme/theme3.xml"/></Relationships>
</file>

<file path=ppt/slideMasters/_rels/slideMaster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theme" Target="../theme/theme4.xml"/></Relationships>
</file>

<file path=ppt/slideMasters/_rels/slideMaster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theme" Target="../theme/theme5.xml"/></Relationships>
</file>

<file path=ppt/slideMasters/_rels/slideMaster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theme" Target="../theme/theme6.xml"/></Relationships>
</file>

<file path=ppt/slideMasters/_rels/slideMaster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theme" Target="../theme/theme7.xml"/></Relationships>
</file>

<file path=ppt/slideMasters/_rels/slideMaster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3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29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930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931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932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9933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9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9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792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93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979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3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1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18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5001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C7FCB-78FD-4F5A-A5EE-71284010FA7D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2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5002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797E3-BC29-4074-8740-AB18218CFB53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3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080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50081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50082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45CBB-8F90-4398-AB8F-167919B0006C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50083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5008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A862D-85CC-4838-B278-9071C154C841}" type="slidenum">
              <a:rPr altLang="en-US" lang="zh-CN" smtClean="0"/>
            </a:fld>
            <a:endParaRPr altLang="en-US" lang="zh-CN"/>
          </a:p>
        </p:txBody>
      </p:sp>
      <p:sp>
        <p:nvSpPr>
          <p:cNvPr id="1050085" name="矩形 6"/>
          <p:cNvSpPr/>
          <p:nvPr userDrawn="1"/>
        </p:nvSpPr>
        <p:spPr>
          <a:xfrm>
            <a:off x="0" y="0"/>
            <a:ext cx="12192000" cy="6858000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  <p:sldLayoutId id="2147484067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2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727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728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第二级</a:t>
            </a:r>
            <a:endParaRPr altLang="en-US" lang="zh-CN"/>
          </a:p>
          <a:p>
            <a:pPr lvl="2"/>
            <a:r>
              <a:rPr altLang="en-US" lang="zh-CN"/>
              <a:t>第三级</a:t>
            </a:r>
            <a:endParaRPr altLang="en-US" lang="zh-CN"/>
          </a:p>
          <a:p>
            <a:pPr lvl="3"/>
            <a:r>
              <a:rPr altLang="en-US" lang="zh-CN"/>
              <a:t>第四级</a:t>
            </a:r>
            <a:endParaRPr altLang="en-US" lang="zh-CN"/>
          </a:p>
          <a:p>
            <a:pPr lvl="4"/>
            <a:r>
              <a:rPr altLang="en-US" lang="zh-CN"/>
              <a:t>第五级</a:t>
            </a:r>
            <a:endParaRPr altLang="en-US" lang="zh-CN"/>
          </a:p>
        </p:txBody>
      </p:sp>
      <p:sp>
        <p:nvSpPr>
          <p:cNvPr id="104972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6D594-69AF-4B62-8A96-FFE6A2C6F847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73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973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3B9EA-327E-4CB1-AD2C-36062F7B817B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accent2"/>
        </a:solidFill>
        <a:effectLst/>
      </p:bgPr>
    </p:bg>
    <p:spTree>
      <p:nvGrpSpPr>
        <p:cNvPr id="3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9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362" y="908050"/>
            <a:ext cx="10973276" cy="635000"/>
          </a:xfrm>
          <a:prstGeom prst="rect"/>
          <a:noFill/>
          <a:ln>
            <a:noFill/>
          </a:ln>
        </p:spPr>
        <p:txBody>
          <a:bodyPr anchor="ctr" anchorCtr="0" bIns="45720" compatLnSpc="1" lIns="91440" numCol="1" rIns="91440" tIns="45720" vert="horz" wrap="square"/>
          <a:p>
            <a:pPr lvl="0"/>
            <a:r>
              <a:rPr dirty="0" lang="zh-CN"/>
              <a:t>单击此处编辑母版标题样式</a:t>
            </a:r>
            <a:endParaRPr dirty="0" lang="zh-CN"/>
          </a:p>
        </p:txBody>
      </p:sp>
      <p:sp>
        <p:nvSpPr>
          <p:cNvPr id="10499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362" y="1600201"/>
            <a:ext cx="10973276" cy="4525963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/>
          <a:p>
            <a:pPr lvl="0"/>
            <a:r>
              <a:rPr dirty="0" lang="zh-CN"/>
              <a:t>单击此处编辑母版文本样式</a:t>
            </a:r>
            <a:endParaRPr dirty="0" lang="zh-CN"/>
          </a:p>
          <a:p>
            <a:pPr lvl="1"/>
            <a:r>
              <a:rPr dirty="0" lang="zh-CN"/>
              <a:t>第二级</a:t>
            </a:r>
            <a:endParaRPr dirty="0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  <p:sldLayoutId id="2147484043" r:id="rId12"/>
  </p:sldLayoutIdLst>
  <p:txStyles>
    <p:titleStyle>
      <a:lvl1pPr algn="l" fontAlgn="base" rtl="0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+mj-lt"/>
          <a:ea typeface="+mj-ea"/>
          <a:cs typeface="+mj-cs"/>
        </a:defRPr>
      </a:lvl1pPr>
      <a:lvl2pPr algn="l" fontAlgn="base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2pPr>
      <a:lvl3pPr algn="l" fontAlgn="base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3pPr>
      <a:lvl4pPr algn="l" fontAlgn="base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4pPr>
      <a:lvl5pPr algn="l" fontAlgn="base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5pPr>
      <a:lvl6pPr algn="l" fontAlgn="base" marL="457200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algn="l" fontAlgn="base" marL="913765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algn="l" fontAlgn="base" marL="1370965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algn="l" fontAlgn="base" marL="1828165" rtl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algn="l" fontAlgn="base" indent="-342900" marL="342900" rtl="0">
        <a:spcBef>
          <a:spcPct val="20000"/>
        </a:spcBef>
        <a:spcAft>
          <a:spcPct val="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algn="l" eaLnBrk="0" fontAlgn="base" hangingPunct="0" indent="-285750" marL="742950" rtl="0">
        <a:spcBef>
          <a:spcPct val="20000"/>
        </a:spcBef>
        <a:spcAft>
          <a:spcPct val="0"/>
        </a:spcAft>
        <a:buChar char="–"/>
        <a:defRPr sz="2000">
          <a:solidFill>
            <a:schemeClr val="accent1"/>
          </a:solidFill>
          <a:latin typeface="+mn-lt"/>
          <a:ea typeface="仿宋_GB2312" pitchFamily="49" charset="-122"/>
        </a:defRPr>
      </a:lvl2pPr>
      <a:lvl3pPr algn="l" eaLnBrk="0" fontAlgn="base" hangingPunct="0" indent="-228600" marL="1142365" rtl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宋体" panose="02010600030101010101" pitchFamily="2" charset="-122"/>
        </a:defRPr>
      </a:lvl3pPr>
      <a:lvl4pPr algn="l" eaLnBrk="0" fontAlgn="base" hangingPunct="0" indent="-228600" marL="1599565" rtl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4pPr>
      <a:lvl5pPr algn="l" eaLnBrk="0" fontAlgn="base" hangingPunct="0" indent="-228600" marL="2056765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5pPr>
      <a:lvl6pPr algn="l" eaLnBrk="0" fontAlgn="base" hangingPunct="0" indent="-228600" marL="251333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6pPr>
      <a:lvl7pPr algn="l" eaLnBrk="0" fontAlgn="base" hangingPunct="0" indent="-228600" marL="297053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7pPr>
      <a:lvl8pPr algn="l" eaLnBrk="0" fontAlgn="base" hangingPunct="0" indent="-228600" marL="342773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8pPr>
      <a:lvl9pPr algn="l" eaLnBrk="0" fontAlgn="base" hangingPunct="0" indent="-228600" marL="388493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宋体" panose="02010600030101010101" pitchFamily="2" charset="-122"/>
        </a:defRPr>
      </a:lvl9pPr>
    </p:bodyStyle>
    <p:otherStyle>
      <a:defPPr>
        <a:defRPr lang="zh-CN"/>
      </a:defPPr>
      <a:lvl1pPr algn="l" defTabSz="913765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3765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3765" eaLnBrk="1" hangingPunct="1" latinLnBrk="0" marL="913765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3765" eaLnBrk="1" hangingPunct="1" latinLnBrk="0" marL="1370965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3765" eaLnBrk="1" hangingPunct="1" latinLnBrk="0" marL="1828165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3765" eaLnBrk="1" hangingPunct="1" latinLnBrk="0" marL="2285365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3765" eaLnBrk="1" hangingPunct="1" latinLnBrk="0" marL="274193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3765" eaLnBrk="1" hangingPunct="1" latinLnBrk="0" marL="319913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3765" eaLnBrk="1" hangingPunct="1" latinLnBrk="0" marL="365633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2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53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altLang="en-US" lang="zh-CN"/>
          </a:p>
        </p:txBody>
      </p:sp>
      <p:sp>
        <p:nvSpPr>
          <p:cNvPr id="1049854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  <a:endParaRPr altLang="en-US" lang="zh-CN"/>
          </a:p>
          <a:p>
            <a:pPr lvl="1"/>
            <a:r>
              <a:rPr altLang="en-US" lang="zh-CN"/>
              <a:t>二级</a:t>
            </a:r>
            <a:endParaRPr altLang="en-US" lang="zh-CN"/>
          </a:p>
          <a:p>
            <a:pPr lvl="2"/>
            <a:r>
              <a:rPr altLang="en-US" lang="zh-CN"/>
              <a:t>三级</a:t>
            </a:r>
            <a:endParaRPr altLang="en-US" lang="zh-CN"/>
          </a:p>
          <a:p>
            <a:pPr lvl="3"/>
            <a:r>
              <a:rPr altLang="en-US" lang="zh-CN"/>
              <a:t>四级</a:t>
            </a:r>
            <a:endParaRPr altLang="en-US" lang="zh-CN"/>
          </a:p>
          <a:p>
            <a:pPr lvl="4"/>
            <a:r>
              <a:rPr altLang="en-US" lang="zh-CN"/>
              <a:t>五级</a:t>
            </a:r>
            <a:endParaRPr altLang="en-US" lang="zh-CN"/>
          </a:p>
        </p:txBody>
      </p:sp>
      <p:sp>
        <p:nvSpPr>
          <p:cNvPr id="1049855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9BBBD-F690-40F0-806A-B0123F64C03B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9856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9857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9A3F7-B554-4C00-A9AB-5D44A894E2BF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  <p:sldLayoutId id="2147484019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60403" y="0"/>
            <a:ext cx="10858500" cy="1028700"/>
          </a:xfrm>
          <a:prstGeom prst="rect"/>
        </p:spPr>
        <p:txBody>
          <a:bodyPr anchor="b" bIns="45720" lIns="91440" rIns="91440" rtlCol="0" tIns="45720" vert="horz">
            <a:normAutofit/>
          </a:bodyPr>
          <a:p>
            <a:r>
              <a:rPr altLang="en-US" dirty="0" lang="zh-CN"/>
              <a:t>单击此处编辑母版标题样式</a:t>
            </a:r>
            <a:endParaRPr altLang="en-US" dirty="0" lang="zh-CN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60403" y="1130300"/>
            <a:ext cx="10858500" cy="5003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dirty="0" lang="zh-CN"/>
              <a:t>单击此处编辑母版文本样式</a:t>
            </a:r>
            <a:endParaRPr altLang="en-US" dirty="0" lang="zh-CN"/>
          </a:p>
          <a:p>
            <a:pPr lvl="1"/>
            <a:r>
              <a:rPr altLang="en-US" dirty="0" lang="zh-CN"/>
              <a:t>二级</a:t>
            </a:r>
            <a:endParaRPr altLang="en-US" dirty="0" lang="zh-CN"/>
          </a:p>
          <a:p>
            <a:pPr lvl="2"/>
            <a:r>
              <a:rPr altLang="en-US" dirty="0" lang="zh-CN"/>
              <a:t>三级</a:t>
            </a:r>
            <a:endParaRPr altLang="en-US" dirty="0" lang="zh-CN"/>
          </a:p>
          <a:p>
            <a:pPr lvl="3"/>
            <a:r>
              <a:rPr altLang="en-US" dirty="0" lang="zh-CN"/>
              <a:t>四级</a:t>
            </a:r>
            <a:endParaRPr altLang="en-US" dirty="0" lang="zh-CN"/>
          </a:p>
          <a:p>
            <a:pPr lvl="4"/>
            <a:r>
              <a:rPr altLang="en-US" dirty="0" lang="zh-CN"/>
              <a:t>五级</a:t>
            </a:r>
            <a:endParaRPr altLang="en-US" dirty="0" lang="zh-CN"/>
          </a:p>
        </p:txBody>
      </p:sp>
      <p:sp>
        <p:nvSpPr>
          <p:cNvPr id="1048578" name="Date Placeholder 9"/>
          <p:cNvSpPr>
            <a:spLocks noGrp="1"/>
          </p:cNvSpPr>
          <p:nvPr>
            <p:ph type="dt" sz="half" idx="2"/>
          </p:nvPr>
        </p:nvSpPr>
        <p:spPr>
          <a:xfrm>
            <a:off x="5401732" y="6235706"/>
            <a:ext cx="1388536" cy="206381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AF8D75-0456-4FDA-BAF7-5C556913FA65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660404" y="6235706"/>
            <a:ext cx="4140201" cy="206381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8971305" y="6235706"/>
            <a:ext cx="2547595" cy="206381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C3C32A2-78AD-4433-8C64-6991E231BE11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1"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b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b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8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8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8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slideLayout" Target="../slideLayouts/slideLayout8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Relationship Id="rId9" Type="http://schemas.openxmlformats.org/officeDocument/2006/relationships/tags" Target="../tags/tag9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slideLayout" Target="../slideLayouts/slideLayout8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87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87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87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87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p>
            <a:r>
              <a:rPr altLang="zh-CN" dirty="0" sz="13800" lang="en-US"/>
              <a:t>2024</a:t>
            </a:r>
            <a:endParaRPr altLang="en-US" dirty="0" sz="13800" lang="zh-CN"/>
          </a:p>
        </p:txBody>
      </p:sp>
      <p:sp>
        <p:nvSpPr>
          <p:cNvPr id="1048928" name="副标题 2"/>
          <p:cNvSpPr>
            <a:spLocks noGrp="1"/>
          </p:cNvSpPr>
          <p:nvPr>
            <p:ph type="subTitle" idx="1"/>
          </p:nvPr>
        </p:nvSpPr>
        <p:spPr>
          <a:xfrm>
            <a:off x="673097" y="3872038"/>
            <a:ext cx="10858500" cy="361699"/>
          </a:xfrm>
        </p:spPr>
        <p:txBody>
          <a:bodyPr>
            <a:noAutofit/>
          </a:bodyPr>
          <a:p>
            <a:r>
              <a:rPr altLang="en-US" b="1" dirty="0" sz="6600" lang="zh-CN"/>
              <a:t>如何制定年度规划</a:t>
            </a:r>
            <a:br>
              <a:rPr altLang="en-US" b="1" dirty="0" sz="6600" lang="zh-CN"/>
            </a:br>
            <a:endParaRPr altLang="en-US" b="1" dirty="0" sz="6600" lang="zh-C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9" name="椭圆 1"/>
          <p:cNvSpPr/>
          <p:nvPr/>
        </p:nvSpPr>
        <p:spPr>
          <a:xfrm>
            <a:off x="4355990" y="2651774"/>
            <a:ext cx="3480018" cy="3320760"/>
          </a:xfrm>
          <a:prstGeom prst="ellipse"/>
          <a:solidFill>
            <a:srgbClr val="7030A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8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梳理</a:t>
            </a:r>
            <a:endParaRPr altLang="en-US" baseline="0" b="1" cap="none" dirty="0" sz="8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30" name="矩形 2"/>
          <p:cNvSpPr/>
          <p:nvPr/>
        </p:nvSpPr>
        <p:spPr>
          <a:xfrm>
            <a:off x="4849504" y="1273128"/>
            <a:ext cx="2492991" cy="1015663"/>
          </a:xfrm>
          <a:prstGeom prst="rect"/>
        </p:spPr>
        <p:txBody>
          <a:bodyPr wrap="non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6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剪纸简体" panose="03000509000000000000" pitchFamily="65" charset="-122"/>
                <a:ea typeface="方正剪纸简体" panose="03000509000000000000" pitchFamily="65" charset="-122"/>
                <a:cs typeface="+mn-cs"/>
              </a:rPr>
              <a:t>规划前</a:t>
            </a:r>
            <a:endParaRPr altLang="en-US" baseline="0" b="0" cap="none" dirty="0" sz="6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方正剪纸简体" panose="03000509000000000000" pitchFamily="65" charset="-122"/>
              <a:ea typeface="方正剪纸简体" panose="03000509000000000000" pitchFamily="65" charset="-122"/>
              <a:cs typeface="+mn-cs"/>
            </a:endParaRPr>
          </a:p>
        </p:txBody>
      </p:sp>
      <p:sp>
        <p:nvSpPr>
          <p:cNvPr id="1048931" name="矩形 3"/>
          <p:cNvSpPr/>
          <p:nvPr/>
        </p:nvSpPr>
        <p:spPr>
          <a:xfrm>
            <a:off x="4487576" y="2365414"/>
            <a:ext cx="3216847" cy="133115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34" name="矩形 1"/>
          <p:cNvSpPr/>
          <p:nvPr/>
        </p:nvSpPr>
        <p:spPr>
          <a:xfrm>
            <a:off x="10167047" y="3989962"/>
            <a:ext cx="1687727" cy="2414081"/>
          </a:xfrm>
          <a:prstGeom prst="rect"/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35" name="矩形 2"/>
          <p:cNvSpPr/>
          <p:nvPr/>
        </p:nvSpPr>
        <p:spPr>
          <a:xfrm>
            <a:off x="8313479" y="3989963"/>
            <a:ext cx="1780850" cy="2414081"/>
          </a:xfrm>
          <a:prstGeom prst="rect"/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36" name="矩形 3"/>
          <p:cNvSpPr/>
          <p:nvPr/>
        </p:nvSpPr>
        <p:spPr>
          <a:xfrm>
            <a:off x="6244619" y="3989964"/>
            <a:ext cx="1915677" cy="2414081"/>
          </a:xfrm>
          <a:prstGeom prst="rect"/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37" name="矩形 4"/>
          <p:cNvSpPr/>
          <p:nvPr/>
        </p:nvSpPr>
        <p:spPr>
          <a:xfrm>
            <a:off x="4505963" y="3989965"/>
            <a:ext cx="1441420" cy="2414081"/>
          </a:xfrm>
          <a:prstGeom prst="rect"/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38" name="矩形 5"/>
          <p:cNvSpPr/>
          <p:nvPr/>
        </p:nvSpPr>
        <p:spPr>
          <a:xfrm>
            <a:off x="2659915" y="3989966"/>
            <a:ext cx="1441420" cy="2414081"/>
          </a:xfrm>
          <a:prstGeom prst="rect"/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39" name="矩形 6"/>
          <p:cNvSpPr/>
          <p:nvPr/>
        </p:nvSpPr>
        <p:spPr>
          <a:xfrm>
            <a:off x="784698" y="3989966"/>
            <a:ext cx="1441420" cy="2414081"/>
          </a:xfrm>
          <a:prstGeom prst="rect"/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40" name="矩形: 圆角 7"/>
          <p:cNvSpPr/>
          <p:nvPr/>
        </p:nvSpPr>
        <p:spPr>
          <a:xfrm>
            <a:off x="784698" y="2441611"/>
            <a:ext cx="1549942" cy="1431582"/>
          </a:xfrm>
          <a:prstGeom prst="roundRect"/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业绩完成</a:t>
            </a:r>
            <a:endParaRPr altLang="zh-CN"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情况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1" name="矩形: 圆角 8"/>
          <p:cNvSpPr/>
          <p:nvPr/>
        </p:nvSpPr>
        <p:spPr>
          <a:xfrm>
            <a:off x="2605654" y="2441611"/>
            <a:ext cx="1549942" cy="1431582"/>
          </a:xfrm>
          <a:prstGeom prst="roundRect"/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团队战斗力评估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2" name="矩形: 圆角 9"/>
          <p:cNvSpPr/>
          <p:nvPr/>
        </p:nvSpPr>
        <p:spPr>
          <a:xfrm>
            <a:off x="4456890" y="2441611"/>
            <a:ext cx="1549942" cy="1431582"/>
          </a:xfrm>
          <a:prstGeom prst="roundRect"/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营销管理</a:t>
            </a:r>
            <a:endParaRPr altLang="zh-CN"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回顾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3" name="文本框 10"/>
          <p:cNvSpPr txBox="1"/>
          <p:nvPr/>
        </p:nvSpPr>
        <p:spPr>
          <a:xfrm>
            <a:off x="863993" y="4145610"/>
            <a:ext cx="1427480" cy="1615441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销售目标完成？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利润完成情况？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预算执行情况？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应收账款回顾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4" name="文本框 11"/>
          <p:cNvSpPr txBox="1"/>
          <p:nvPr/>
        </p:nvSpPr>
        <p:spPr>
          <a:xfrm>
            <a:off x="2746210" y="4145610"/>
            <a:ext cx="1427480" cy="2225041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组织架构体系？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人员流失率？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岗位职责？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团队执行力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团队建设情况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5" name="矩形: 圆角 12"/>
          <p:cNvSpPr/>
          <p:nvPr/>
        </p:nvSpPr>
        <p:spPr>
          <a:xfrm>
            <a:off x="6293795" y="2441611"/>
            <a:ext cx="1549942" cy="1431582"/>
          </a:xfrm>
          <a:prstGeom prst="roundRect"/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市场推广</a:t>
            </a:r>
            <a:endParaRPr altLang="zh-CN"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回顾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6" name="矩形: 圆角 13"/>
          <p:cNvSpPr/>
          <p:nvPr/>
        </p:nvSpPr>
        <p:spPr>
          <a:xfrm>
            <a:off x="8219873" y="2441610"/>
            <a:ext cx="1549942" cy="1431582"/>
          </a:xfrm>
          <a:prstGeom prst="roundRect"/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五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渠道建设</a:t>
            </a:r>
            <a:endParaRPr altLang="zh-CN"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回顾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7" name="矩形: 圆角 14"/>
          <p:cNvSpPr/>
          <p:nvPr/>
        </p:nvSpPr>
        <p:spPr>
          <a:xfrm>
            <a:off x="10145951" y="2441611"/>
            <a:ext cx="1549942" cy="1431582"/>
          </a:xfrm>
          <a:prstGeom prst="roundRect"/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六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品牌传播</a:t>
            </a:r>
            <a:endParaRPr altLang="zh-CN"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情况</a:t>
            </a:r>
            <a:endParaRPr altLang="en-US" baseline="0" b="0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8" name="文本框 15"/>
          <p:cNvSpPr txBox="1"/>
          <p:nvPr/>
        </p:nvSpPr>
        <p:spPr>
          <a:xfrm>
            <a:off x="4595731" y="4206125"/>
            <a:ext cx="1249681" cy="1920241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绩效考核回顾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半年团队评比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有效管理回顾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销售报告回顾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49" name="文本框 16"/>
          <p:cNvSpPr txBox="1"/>
          <p:nvPr/>
        </p:nvSpPr>
        <p:spPr>
          <a:xfrm>
            <a:off x="6219500" y="4206124"/>
            <a:ext cx="2068859" cy="1615440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市场推广活动回顾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线上线下营销活动回顾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促销活动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产品推广活动等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0" name="文本框 17"/>
          <p:cNvSpPr txBox="1"/>
          <p:nvPr/>
        </p:nvSpPr>
        <p:spPr>
          <a:xfrm>
            <a:off x="8334575" y="4145609"/>
            <a:ext cx="1811376" cy="2225040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渠道开拓情况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渠道完成率情况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线上线下渠道回顾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渠道服务体系回顾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渠道支持回顾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渠道问题汇总和总结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1" name="文本框 18"/>
          <p:cNvSpPr txBox="1"/>
          <p:nvPr/>
        </p:nvSpPr>
        <p:spPr>
          <a:xfrm>
            <a:off x="10320229" y="4145609"/>
            <a:ext cx="1549941" cy="1615441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品牌影响力评估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自媒体传播回顾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品牌推广回顾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品牌工具回顾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2" name="左大括号 19"/>
          <p:cNvSpPr/>
          <p:nvPr/>
        </p:nvSpPr>
        <p:spPr>
          <a:xfrm rot="5400000">
            <a:off x="5889014" y="-2733010"/>
            <a:ext cx="413972" cy="9701722"/>
          </a:xfrm>
          <a:prstGeom prst="leftBrace">
            <a:avLst>
              <a:gd name="adj1" fmla="val 778197"/>
              <a:gd name="adj2" fmla="val 50000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53" name="圆角矩形 2"/>
          <p:cNvSpPr/>
          <p:nvPr/>
        </p:nvSpPr>
        <p:spPr bwMode="auto">
          <a:xfrm>
            <a:off x="2107323" y="952028"/>
            <a:ext cx="7977353" cy="84497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如何做总结梳理？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/>
        </p:spPr>
      </p:pic>
      <p:sp>
        <p:nvSpPr>
          <p:cNvPr id="1048911" name="椭圆 2"/>
          <p:cNvSpPr/>
          <p:nvPr/>
        </p:nvSpPr>
        <p:spPr>
          <a:xfrm>
            <a:off x="1154514" y="3301866"/>
            <a:ext cx="1598777" cy="1550400"/>
          </a:xfrm>
          <a:prstGeom prst="ellipse"/>
          <a:solidFill>
            <a:schemeClr val="accent4">
              <a:lumMod val="50000"/>
              <a:alpha val="60000"/>
            </a:scheme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定目标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2" name="椭圆 3"/>
          <p:cNvSpPr/>
          <p:nvPr/>
        </p:nvSpPr>
        <p:spPr>
          <a:xfrm>
            <a:off x="3232515" y="3301866"/>
            <a:ext cx="1598777" cy="1550400"/>
          </a:xfrm>
          <a:prstGeom prst="ellipse"/>
          <a:solidFill>
            <a:srgbClr val="C00000">
              <a:alpha val="60000"/>
            </a:srgb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定方法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3" name="椭圆 4"/>
          <p:cNvSpPr/>
          <p:nvPr/>
        </p:nvSpPr>
        <p:spPr>
          <a:xfrm>
            <a:off x="5310516" y="3307945"/>
            <a:ext cx="1598777" cy="1550400"/>
          </a:xfrm>
          <a:prstGeom prst="ellipse"/>
          <a:solidFill>
            <a:srgbClr val="7030A0">
              <a:alpha val="60000"/>
            </a:srgb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定计划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4" name="箭头: 右 5"/>
          <p:cNvSpPr/>
          <p:nvPr/>
        </p:nvSpPr>
        <p:spPr>
          <a:xfrm>
            <a:off x="2828688" y="3930356"/>
            <a:ext cx="328430" cy="295870"/>
          </a:xfrm>
          <a:prstGeom prst="rightArrow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15" name="箭头: 右 6"/>
          <p:cNvSpPr/>
          <p:nvPr/>
        </p:nvSpPr>
        <p:spPr>
          <a:xfrm>
            <a:off x="4906689" y="3930356"/>
            <a:ext cx="328430" cy="295870"/>
          </a:xfrm>
          <a:prstGeom prst="rightArrow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16" name="椭圆 7"/>
          <p:cNvSpPr/>
          <p:nvPr/>
        </p:nvSpPr>
        <p:spPr>
          <a:xfrm>
            <a:off x="7388517" y="3272671"/>
            <a:ext cx="1598777" cy="1550400"/>
          </a:xfrm>
          <a:prstGeom prst="ellipse"/>
          <a:solidFill>
            <a:srgbClr val="00B050">
              <a:alpha val="60000"/>
            </a:srgb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定执行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7" name="椭圆 8"/>
          <p:cNvSpPr/>
          <p:nvPr/>
        </p:nvSpPr>
        <p:spPr>
          <a:xfrm>
            <a:off x="9466518" y="3278750"/>
            <a:ext cx="1598777" cy="1550400"/>
          </a:xfrm>
          <a:prstGeom prst="ellipse"/>
          <a:solidFill>
            <a:srgbClr val="0070C0">
              <a:alpha val="60000"/>
            </a:srgbClr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定预算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18" name="箭头: 右 9"/>
          <p:cNvSpPr/>
          <p:nvPr/>
        </p:nvSpPr>
        <p:spPr>
          <a:xfrm>
            <a:off x="6984690" y="3901161"/>
            <a:ext cx="328430" cy="295870"/>
          </a:xfrm>
          <a:prstGeom prst="rightArrow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19" name="箭头: 右 10"/>
          <p:cNvSpPr/>
          <p:nvPr/>
        </p:nvSpPr>
        <p:spPr>
          <a:xfrm>
            <a:off x="9062691" y="3901161"/>
            <a:ext cx="328430" cy="295870"/>
          </a:xfrm>
          <a:prstGeom prst="rightArrow"/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20" name="矩形 11"/>
          <p:cNvSpPr/>
          <p:nvPr/>
        </p:nvSpPr>
        <p:spPr>
          <a:xfrm>
            <a:off x="3702267" y="902110"/>
            <a:ext cx="4754881" cy="2339341"/>
          </a:xfrm>
          <a:prstGeom prst="rect"/>
        </p:spPr>
        <p:txBody>
          <a:bodyPr wrap="non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6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制定年度规划</a:t>
            </a:r>
            <a:endParaRPr altLang="zh-CN" baseline="0" b="1" cap="none" dirty="0" sz="6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7200" i="0" kern="1200" kumimoji="0" lang="en-US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altLang="en-US" baseline="0" b="1" cap="none" dirty="0" sz="7200" i="0" kern="1200" kumimoji="0" lang="zh-CN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个步骤</a:t>
            </a:r>
            <a:endParaRPr altLang="en-US" baseline="0" b="1" cap="none" dirty="0" sz="7200" i="0" kern="1200" kumimoji="0" lang="zh-CN" noProof="0" normalizeH="0" spc="0" strike="noStrike" u="none">
              <a:ln>
                <a:noFill/>
              </a:ln>
              <a:solidFill>
                <a:srgbClr val="FFC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21" name="矩形 12"/>
          <p:cNvSpPr/>
          <p:nvPr/>
        </p:nvSpPr>
        <p:spPr>
          <a:xfrm>
            <a:off x="4531872" y="1942768"/>
            <a:ext cx="3216847" cy="133115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矩形 1"/>
          <p:cNvSpPr/>
          <p:nvPr/>
        </p:nvSpPr>
        <p:spPr>
          <a:xfrm>
            <a:off x="0" y="195281"/>
            <a:ext cx="12192000" cy="986485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4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如何做年度规划？</a:t>
            </a:r>
            <a:endParaRPr altLang="en-US" baseline="0" b="1" cap="none" dirty="0" sz="4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3" name="矩形 2"/>
          <p:cNvSpPr/>
          <p:nvPr/>
        </p:nvSpPr>
        <p:spPr>
          <a:xfrm>
            <a:off x="329607" y="2586578"/>
            <a:ext cx="2254102" cy="566178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定目标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4" name="矩形 3"/>
          <p:cNvSpPr/>
          <p:nvPr/>
        </p:nvSpPr>
        <p:spPr>
          <a:xfrm>
            <a:off x="2649278" y="2586579"/>
            <a:ext cx="2254102" cy="566178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定方法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5" name="矩形 4"/>
          <p:cNvSpPr/>
          <p:nvPr/>
        </p:nvSpPr>
        <p:spPr>
          <a:xfrm>
            <a:off x="4968949" y="2586579"/>
            <a:ext cx="2254102" cy="566178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定计划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6" name="矩形 5"/>
          <p:cNvSpPr/>
          <p:nvPr/>
        </p:nvSpPr>
        <p:spPr>
          <a:xfrm>
            <a:off x="7288620" y="2586577"/>
            <a:ext cx="2254102" cy="566178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定执行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7" name="矩形 6"/>
          <p:cNvSpPr/>
          <p:nvPr/>
        </p:nvSpPr>
        <p:spPr>
          <a:xfrm>
            <a:off x="9608291" y="2586577"/>
            <a:ext cx="2254102" cy="566178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定预算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8" name="矩形 7"/>
          <p:cNvSpPr/>
          <p:nvPr/>
        </p:nvSpPr>
        <p:spPr>
          <a:xfrm>
            <a:off x="311888" y="6158797"/>
            <a:ext cx="5784112" cy="511719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迷你霹雳体" panose="020B0602010101010101" pitchFamily="33" charset="-122"/>
                <a:ea typeface="迷你霹雳体" panose="020B0602010101010101" pitchFamily="33" charset="-122"/>
                <a:cs typeface="+mn-cs"/>
              </a:rPr>
              <a:t>方法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迷你霹雳体" panose="020B0602010101010101" pitchFamily="33" charset="-122"/>
              <a:ea typeface="迷你霹雳体" panose="020B0602010101010101" pitchFamily="33" charset="-122"/>
              <a:cs typeface="+mn-cs"/>
            </a:endParaRPr>
          </a:p>
        </p:txBody>
      </p:sp>
      <p:sp>
        <p:nvSpPr>
          <p:cNvPr id="1048759" name="矩形 8"/>
          <p:cNvSpPr/>
          <p:nvPr/>
        </p:nvSpPr>
        <p:spPr>
          <a:xfrm>
            <a:off x="6096000" y="6158796"/>
            <a:ext cx="5748673" cy="511719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迷你霹雳体" panose="020B0602010101010101" pitchFamily="33" charset="-122"/>
                <a:ea typeface="迷你霹雳体" panose="020B0602010101010101" pitchFamily="33" charset="-122"/>
                <a:cs typeface="+mn-cs"/>
              </a:rPr>
              <a:t>工具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迷你霹雳体" panose="020B0602010101010101" pitchFamily="33" charset="-122"/>
              <a:ea typeface="迷你霹雳体" panose="020B0602010101010101" pitchFamily="33" charset="-122"/>
              <a:cs typeface="+mn-cs"/>
            </a:endParaRPr>
          </a:p>
        </p:txBody>
      </p:sp>
      <p:sp>
        <p:nvSpPr>
          <p:cNvPr id="1048760" name="箭头: 右 9"/>
          <p:cNvSpPr/>
          <p:nvPr/>
        </p:nvSpPr>
        <p:spPr>
          <a:xfrm>
            <a:off x="311888" y="1254464"/>
            <a:ext cx="11532785" cy="788543"/>
          </a:xfrm>
          <a:prstGeom prst="rightArrow">
            <a:avLst>
              <a:gd name="adj1" fmla="val 70100"/>
              <a:gd name="adj2" fmla="val 5502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3200" i="0" kern="1200" kumimoji="0" lang="en-US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</a:t>
            </a: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 步 骤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srgbClr val="FFC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61" name="矩形 10"/>
          <p:cNvSpPr/>
          <p:nvPr/>
        </p:nvSpPr>
        <p:spPr>
          <a:xfrm>
            <a:off x="329607" y="3196580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62" name="矩形 11"/>
          <p:cNvSpPr/>
          <p:nvPr/>
        </p:nvSpPr>
        <p:spPr>
          <a:xfrm>
            <a:off x="1446329" y="3196580"/>
            <a:ext cx="113738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63" name="矩形 12"/>
          <p:cNvSpPr/>
          <p:nvPr/>
        </p:nvSpPr>
        <p:spPr>
          <a:xfrm>
            <a:off x="324122" y="3580234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64" name="矩形 13"/>
          <p:cNvSpPr/>
          <p:nvPr/>
        </p:nvSpPr>
        <p:spPr>
          <a:xfrm>
            <a:off x="324122" y="3953510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利润目标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65" name="矩形 14"/>
          <p:cNvSpPr/>
          <p:nvPr/>
        </p:nvSpPr>
        <p:spPr>
          <a:xfrm>
            <a:off x="323199" y="4321185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增长率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66" name="矩形 15"/>
          <p:cNvSpPr/>
          <p:nvPr/>
        </p:nvSpPr>
        <p:spPr>
          <a:xfrm>
            <a:off x="316621" y="4686576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毛利率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67" name="矩形 16"/>
          <p:cNvSpPr/>
          <p:nvPr/>
        </p:nvSpPr>
        <p:spPr>
          <a:xfrm>
            <a:off x="316621" y="5056242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渠道覆盖率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68" name="矩形 17"/>
          <p:cNvSpPr/>
          <p:nvPr/>
        </p:nvSpPr>
        <p:spPr>
          <a:xfrm>
            <a:off x="316621" y="5434433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69" name="矩形 18"/>
          <p:cNvSpPr/>
          <p:nvPr/>
        </p:nvSpPr>
        <p:spPr>
          <a:xfrm>
            <a:off x="1446328" y="3580234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三年规划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0" name="矩形 19"/>
          <p:cNvSpPr/>
          <p:nvPr/>
        </p:nvSpPr>
        <p:spPr>
          <a:xfrm>
            <a:off x="1446328" y="3953510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市值目标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1" name="矩形 20"/>
          <p:cNvSpPr/>
          <p:nvPr/>
        </p:nvSpPr>
        <p:spPr>
          <a:xfrm>
            <a:off x="1445405" y="4321185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市场占有率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2" name="矩形 21"/>
          <p:cNvSpPr/>
          <p:nvPr/>
        </p:nvSpPr>
        <p:spPr>
          <a:xfrm>
            <a:off x="1438827" y="4686576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品类占比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3" name="矩形 22"/>
          <p:cNvSpPr/>
          <p:nvPr/>
        </p:nvSpPr>
        <p:spPr>
          <a:xfrm>
            <a:off x="1438827" y="5056242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品牌影响力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4" name="矩形 23"/>
          <p:cNvSpPr/>
          <p:nvPr/>
        </p:nvSpPr>
        <p:spPr>
          <a:xfrm>
            <a:off x="1438827" y="5434433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客户满意度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5" name="矩形 24"/>
          <p:cNvSpPr/>
          <p:nvPr/>
        </p:nvSpPr>
        <p:spPr>
          <a:xfrm>
            <a:off x="311888" y="5798586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人均贡献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6" name="矩形 25"/>
          <p:cNvSpPr/>
          <p:nvPr/>
        </p:nvSpPr>
        <p:spPr>
          <a:xfrm>
            <a:off x="1438827" y="5804784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盈利能力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7" name="矩形 26"/>
          <p:cNvSpPr/>
          <p:nvPr/>
        </p:nvSpPr>
        <p:spPr>
          <a:xfrm>
            <a:off x="2659869" y="3196580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目标量化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78" name="矩形 27"/>
          <p:cNvSpPr/>
          <p:nvPr/>
        </p:nvSpPr>
        <p:spPr>
          <a:xfrm>
            <a:off x="2654384" y="3580234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79" name="矩形 28"/>
          <p:cNvSpPr/>
          <p:nvPr/>
        </p:nvSpPr>
        <p:spPr>
          <a:xfrm>
            <a:off x="2654384" y="3953510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0" name="矩形 29"/>
          <p:cNvSpPr/>
          <p:nvPr/>
        </p:nvSpPr>
        <p:spPr>
          <a:xfrm>
            <a:off x="2653461" y="4321185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团队目标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1" name="矩形 30"/>
          <p:cNvSpPr/>
          <p:nvPr/>
        </p:nvSpPr>
        <p:spPr>
          <a:xfrm>
            <a:off x="2646883" y="4686576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2" name="矩形 31"/>
          <p:cNvSpPr/>
          <p:nvPr/>
        </p:nvSpPr>
        <p:spPr>
          <a:xfrm>
            <a:off x="2646883" y="5056242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3" name="矩形 32"/>
          <p:cNvSpPr/>
          <p:nvPr/>
        </p:nvSpPr>
        <p:spPr>
          <a:xfrm>
            <a:off x="2646883" y="5434433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传播目标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4" name="矩形 33"/>
          <p:cNvSpPr/>
          <p:nvPr/>
        </p:nvSpPr>
        <p:spPr>
          <a:xfrm>
            <a:off x="2642150" y="5798586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5" name="矩形 34"/>
          <p:cNvSpPr/>
          <p:nvPr/>
        </p:nvSpPr>
        <p:spPr>
          <a:xfrm>
            <a:off x="3768324" y="3192638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营销方法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86" name="矩形 35"/>
          <p:cNvSpPr/>
          <p:nvPr/>
        </p:nvSpPr>
        <p:spPr>
          <a:xfrm>
            <a:off x="3762839" y="3576292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营销策略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7" name="矩形 36"/>
          <p:cNvSpPr/>
          <p:nvPr/>
        </p:nvSpPr>
        <p:spPr>
          <a:xfrm>
            <a:off x="3762839" y="3949568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8" name="矩形 37"/>
          <p:cNvSpPr/>
          <p:nvPr/>
        </p:nvSpPr>
        <p:spPr>
          <a:xfrm>
            <a:off x="3761916" y="4317243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89" name="矩形 38"/>
          <p:cNvSpPr/>
          <p:nvPr/>
        </p:nvSpPr>
        <p:spPr>
          <a:xfrm>
            <a:off x="3755338" y="4682634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0" name="矩形 39"/>
          <p:cNvSpPr/>
          <p:nvPr/>
        </p:nvSpPr>
        <p:spPr>
          <a:xfrm>
            <a:off x="3755338" y="5052300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1" name="矩形 40"/>
          <p:cNvSpPr/>
          <p:nvPr/>
        </p:nvSpPr>
        <p:spPr>
          <a:xfrm>
            <a:off x="3755338" y="5430491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推广策略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2" name="矩形 41"/>
          <p:cNvSpPr/>
          <p:nvPr/>
        </p:nvSpPr>
        <p:spPr>
          <a:xfrm>
            <a:off x="3750605" y="5794644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管理策略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3" name="矩形 42"/>
          <p:cNvSpPr/>
          <p:nvPr/>
        </p:nvSpPr>
        <p:spPr>
          <a:xfrm>
            <a:off x="4972907" y="3196580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工作计划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94" name="矩形 43"/>
          <p:cNvSpPr/>
          <p:nvPr/>
        </p:nvSpPr>
        <p:spPr>
          <a:xfrm>
            <a:off x="4967422" y="3580234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团建计划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5" name="矩形 44"/>
          <p:cNvSpPr/>
          <p:nvPr/>
        </p:nvSpPr>
        <p:spPr>
          <a:xfrm>
            <a:off x="4967422" y="3953510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考核计划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6" name="矩形 45"/>
          <p:cNvSpPr/>
          <p:nvPr/>
        </p:nvSpPr>
        <p:spPr>
          <a:xfrm>
            <a:off x="4966499" y="4321185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会议计划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7" name="矩形 46"/>
          <p:cNvSpPr/>
          <p:nvPr/>
        </p:nvSpPr>
        <p:spPr>
          <a:xfrm>
            <a:off x="4959921" y="4686576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培训计划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8" name="矩形 47"/>
          <p:cNvSpPr/>
          <p:nvPr/>
        </p:nvSpPr>
        <p:spPr>
          <a:xfrm>
            <a:off x="4959921" y="5056242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放假计划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799" name="矩形 48"/>
          <p:cNvSpPr/>
          <p:nvPr/>
        </p:nvSpPr>
        <p:spPr>
          <a:xfrm>
            <a:off x="4959921" y="5434433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福利计划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0" name="矩形 49"/>
          <p:cNvSpPr/>
          <p:nvPr/>
        </p:nvSpPr>
        <p:spPr>
          <a:xfrm>
            <a:off x="4955188" y="5798586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晋升计划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1" name="矩形 50"/>
          <p:cNvSpPr/>
          <p:nvPr/>
        </p:nvSpPr>
        <p:spPr>
          <a:xfrm>
            <a:off x="6081362" y="3192638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营销计划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02" name="矩形 51"/>
          <p:cNvSpPr/>
          <p:nvPr/>
        </p:nvSpPr>
        <p:spPr>
          <a:xfrm>
            <a:off x="6075877" y="3576292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3" name="矩形 52"/>
          <p:cNvSpPr/>
          <p:nvPr/>
        </p:nvSpPr>
        <p:spPr>
          <a:xfrm>
            <a:off x="6075877" y="3949568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推广计划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4" name="矩形 53"/>
          <p:cNvSpPr/>
          <p:nvPr/>
        </p:nvSpPr>
        <p:spPr>
          <a:xfrm>
            <a:off x="6074954" y="4317243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5" name="矩形 54"/>
          <p:cNvSpPr/>
          <p:nvPr/>
        </p:nvSpPr>
        <p:spPr>
          <a:xfrm>
            <a:off x="6068376" y="4682634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传播计划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6" name="矩形 55"/>
          <p:cNvSpPr/>
          <p:nvPr/>
        </p:nvSpPr>
        <p:spPr>
          <a:xfrm>
            <a:off x="6068376" y="5052300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新品计划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7" name="矩形 56"/>
          <p:cNvSpPr/>
          <p:nvPr/>
        </p:nvSpPr>
        <p:spPr>
          <a:xfrm>
            <a:off x="6068376" y="5430491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8" name="矩形 57"/>
          <p:cNvSpPr/>
          <p:nvPr/>
        </p:nvSpPr>
        <p:spPr>
          <a:xfrm>
            <a:off x="6063643" y="5794644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促销计划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09" name="矩形 58"/>
          <p:cNvSpPr/>
          <p:nvPr/>
        </p:nvSpPr>
        <p:spPr>
          <a:xfrm>
            <a:off x="7288621" y="3196580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执行跟踪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10" name="矩形 59"/>
          <p:cNvSpPr/>
          <p:nvPr/>
        </p:nvSpPr>
        <p:spPr>
          <a:xfrm>
            <a:off x="7283136" y="3580234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业绩跟踪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1" name="矩形 60"/>
          <p:cNvSpPr/>
          <p:nvPr/>
        </p:nvSpPr>
        <p:spPr>
          <a:xfrm>
            <a:off x="7283136" y="3953510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2" name="矩形 61"/>
          <p:cNvSpPr/>
          <p:nvPr/>
        </p:nvSpPr>
        <p:spPr>
          <a:xfrm>
            <a:off x="7282213" y="4321185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3" name="矩形 62"/>
          <p:cNvSpPr/>
          <p:nvPr/>
        </p:nvSpPr>
        <p:spPr>
          <a:xfrm>
            <a:off x="7275635" y="4686576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4" name="矩形 63"/>
          <p:cNvSpPr/>
          <p:nvPr/>
        </p:nvSpPr>
        <p:spPr>
          <a:xfrm>
            <a:off x="7275635" y="5056242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5" name="矩形 64"/>
          <p:cNvSpPr/>
          <p:nvPr/>
        </p:nvSpPr>
        <p:spPr>
          <a:xfrm>
            <a:off x="7275635" y="5434433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6" name="矩形 65"/>
          <p:cNvSpPr/>
          <p:nvPr/>
        </p:nvSpPr>
        <p:spPr>
          <a:xfrm>
            <a:off x="7270902" y="5798586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7" name="矩形 66"/>
          <p:cNvSpPr/>
          <p:nvPr/>
        </p:nvSpPr>
        <p:spPr>
          <a:xfrm>
            <a:off x="8397076" y="3192638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执行结果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18" name="矩形 67"/>
          <p:cNvSpPr/>
          <p:nvPr/>
        </p:nvSpPr>
        <p:spPr>
          <a:xfrm>
            <a:off x="8391591" y="3576292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销售业绩完成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19" name="矩形 68"/>
          <p:cNvSpPr/>
          <p:nvPr/>
        </p:nvSpPr>
        <p:spPr>
          <a:xfrm>
            <a:off x="8391591" y="3949568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市场活动完成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0" name="矩形 69"/>
          <p:cNvSpPr/>
          <p:nvPr/>
        </p:nvSpPr>
        <p:spPr>
          <a:xfrm>
            <a:off x="8390668" y="4317243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品牌传播完成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1" name="矩形 70"/>
          <p:cNvSpPr/>
          <p:nvPr/>
        </p:nvSpPr>
        <p:spPr>
          <a:xfrm>
            <a:off x="8384090" y="4682634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团队建设完成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2" name="矩形 71"/>
          <p:cNvSpPr/>
          <p:nvPr/>
        </p:nvSpPr>
        <p:spPr>
          <a:xfrm>
            <a:off x="8384090" y="5052300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产品开发完成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3" name="矩形 72"/>
          <p:cNvSpPr/>
          <p:nvPr/>
        </p:nvSpPr>
        <p:spPr>
          <a:xfrm>
            <a:off x="8384090" y="5430491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营销管理完成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4" name="矩形 73"/>
          <p:cNvSpPr/>
          <p:nvPr/>
        </p:nvSpPr>
        <p:spPr>
          <a:xfrm>
            <a:off x="8379357" y="5794644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渠道推广完成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5" name="矩形 74"/>
          <p:cNvSpPr/>
          <p:nvPr/>
        </p:nvSpPr>
        <p:spPr>
          <a:xfrm>
            <a:off x="9618883" y="3205226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预算制定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26" name="矩形 75"/>
          <p:cNvSpPr/>
          <p:nvPr/>
        </p:nvSpPr>
        <p:spPr>
          <a:xfrm>
            <a:off x="9613398" y="3588880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整体投入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7" name="矩形 76"/>
          <p:cNvSpPr/>
          <p:nvPr/>
        </p:nvSpPr>
        <p:spPr>
          <a:xfrm>
            <a:off x="9613398" y="3962156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预算分解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8" name="矩形 77"/>
          <p:cNvSpPr/>
          <p:nvPr/>
        </p:nvSpPr>
        <p:spPr>
          <a:xfrm>
            <a:off x="9612475" y="4329831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费用率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29" name="矩形 78"/>
          <p:cNvSpPr/>
          <p:nvPr/>
        </p:nvSpPr>
        <p:spPr>
          <a:xfrm>
            <a:off x="9605897" y="4695222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预算规划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0" name="矩形 79"/>
          <p:cNvSpPr/>
          <p:nvPr/>
        </p:nvSpPr>
        <p:spPr>
          <a:xfrm>
            <a:off x="9605897" y="5064888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投入产出比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1" name="矩形 80"/>
          <p:cNvSpPr/>
          <p:nvPr/>
        </p:nvSpPr>
        <p:spPr>
          <a:xfrm>
            <a:off x="9605897" y="5443079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现金流量表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2" name="矩形 81"/>
          <p:cNvSpPr/>
          <p:nvPr/>
        </p:nvSpPr>
        <p:spPr>
          <a:xfrm>
            <a:off x="9601164" y="5807232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大项目预算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3" name="矩形 82"/>
          <p:cNvSpPr/>
          <p:nvPr/>
        </p:nvSpPr>
        <p:spPr>
          <a:xfrm>
            <a:off x="10727338" y="3201284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预算执行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34" name="矩形 83"/>
          <p:cNvSpPr/>
          <p:nvPr/>
        </p:nvSpPr>
        <p:spPr>
          <a:xfrm>
            <a:off x="10721853" y="3584938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预算机制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5" name="矩形 84"/>
          <p:cNvSpPr/>
          <p:nvPr/>
        </p:nvSpPr>
        <p:spPr>
          <a:xfrm>
            <a:off x="10721853" y="3958214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预算审核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6" name="矩形 85"/>
          <p:cNvSpPr/>
          <p:nvPr/>
        </p:nvSpPr>
        <p:spPr>
          <a:xfrm>
            <a:off x="10720930" y="4325889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报销流程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7" name="矩形 86"/>
          <p:cNvSpPr/>
          <p:nvPr/>
        </p:nvSpPr>
        <p:spPr>
          <a:xfrm>
            <a:off x="10714352" y="4691280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费用考核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8" name="矩形 87"/>
          <p:cNvSpPr/>
          <p:nvPr/>
        </p:nvSpPr>
        <p:spPr>
          <a:xfrm>
            <a:off x="10714352" y="5060946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39" name="矩形 88"/>
          <p:cNvSpPr/>
          <p:nvPr/>
        </p:nvSpPr>
        <p:spPr>
          <a:xfrm>
            <a:off x="10714352" y="5439137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预算分配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40" name="矩形 89"/>
          <p:cNvSpPr/>
          <p:nvPr/>
        </p:nvSpPr>
        <p:spPr>
          <a:xfrm>
            <a:off x="10709619" y="5803290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预算调整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841" name="矩形: 圆角 91"/>
          <p:cNvSpPr/>
          <p:nvPr/>
        </p:nvSpPr>
        <p:spPr>
          <a:xfrm>
            <a:off x="329607" y="2025811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1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8842" name="矩形: 圆角 92"/>
          <p:cNvSpPr/>
          <p:nvPr/>
        </p:nvSpPr>
        <p:spPr>
          <a:xfrm>
            <a:off x="2642150" y="2022883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2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8843" name="矩形: 圆角 93"/>
          <p:cNvSpPr/>
          <p:nvPr/>
        </p:nvSpPr>
        <p:spPr>
          <a:xfrm>
            <a:off x="4954693" y="2033164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3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8844" name="矩形: 圆角 94"/>
          <p:cNvSpPr/>
          <p:nvPr/>
        </p:nvSpPr>
        <p:spPr>
          <a:xfrm>
            <a:off x="7252306" y="2033898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4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8845" name="矩形: 圆角 95"/>
          <p:cNvSpPr/>
          <p:nvPr/>
        </p:nvSpPr>
        <p:spPr>
          <a:xfrm>
            <a:off x="9579779" y="2019750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5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22920" y="0"/>
            <a:ext cx="12326432" cy="6858000"/>
          </a:xfrm>
          <a:prstGeom prst="rect"/>
        </p:spPr>
      </p:pic>
      <p:sp>
        <p:nvSpPr>
          <p:cNvPr id="1048659" name="矩形 2"/>
          <p:cNvSpPr/>
          <p:nvPr/>
        </p:nvSpPr>
        <p:spPr>
          <a:xfrm>
            <a:off x="328126" y="646120"/>
            <a:ext cx="11532786" cy="97197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剪纸简体" panose="03000509000000000000" pitchFamily="65" charset="-122"/>
                <a:ea typeface="方正剪纸简体" panose="03000509000000000000" pitchFamily="65" charset="-122"/>
                <a:cs typeface="+mn-cs"/>
              </a:rPr>
              <a:t>第一步：如何定年度目标？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方正剪纸简体" panose="03000509000000000000" pitchFamily="65" charset="-122"/>
              <a:ea typeface="方正剪纸简体" panose="03000509000000000000" pitchFamily="65" charset="-122"/>
              <a:cs typeface="+mn-cs"/>
            </a:endParaRPr>
          </a:p>
        </p:txBody>
      </p:sp>
      <p:sp>
        <p:nvSpPr>
          <p:cNvPr id="1048660" name="矩形 3"/>
          <p:cNvSpPr/>
          <p:nvPr/>
        </p:nvSpPr>
        <p:spPr>
          <a:xfrm>
            <a:off x="328126" y="2855033"/>
            <a:ext cx="5592450" cy="3180666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1" name="矩形 4"/>
          <p:cNvSpPr/>
          <p:nvPr/>
        </p:nvSpPr>
        <p:spPr>
          <a:xfrm>
            <a:off x="6268462" y="2855032"/>
            <a:ext cx="5592450" cy="3180665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2" name="矩形 5"/>
          <p:cNvSpPr/>
          <p:nvPr/>
        </p:nvSpPr>
        <p:spPr>
          <a:xfrm>
            <a:off x="328126" y="1769594"/>
            <a:ext cx="5592450" cy="677577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制定哪些哪些目标？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3" name="矩形 6"/>
          <p:cNvSpPr/>
          <p:nvPr/>
        </p:nvSpPr>
        <p:spPr>
          <a:xfrm>
            <a:off x="6268462" y="1769594"/>
            <a:ext cx="5592450" cy="677577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如何制定目标的</a:t>
            </a:r>
            <a:r>
              <a:rPr altLang="zh-CN" baseline="0" b="1" cap="none" dirty="0" sz="2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</a:t>
            </a: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大方法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4" name="矩形 7"/>
          <p:cNvSpPr/>
          <p:nvPr/>
        </p:nvSpPr>
        <p:spPr>
          <a:xfrm>
            <a:off x="9630390" y="2950421"/>
            <a:ext cx="1052547" cy="132884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同比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5" name="矩形 8"/>
          <p:cNvSpPr/>
          <p:nvPr/>
        </p:nvSpPr>
        <p:spPr>
          <a:xfrm>
            <a:off x="10736031" y="2950421"/>
            <a:ext cx="1052547" cy="132884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环比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6" name="矩形 9"/>
          <p:cNvSpPr/>
          <p:nvPr/>
        </p:nvSpPr>
        <p:spPr>
          <a:xfrm>
            <a:off x="8538113" y="2950421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战略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规划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7" name="矩形 10"/>
          <p:cNvSpPr/>
          <p:nvPr/>
        </p:nvSpPr>
        <p:spPr>
          <a:xfrm>
            <a:off x="7445836" y="2950422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增长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8" name="矩形 11"/>
          <p:cNvSpPr/>
          <p:nvPr/>
        </p:nvSpPr>
        <p:spPr>
          <a:xfrm>
            <a:off x="6340195" y="2950422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经济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环境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69" name="矩形 12"/>
          <p:cNvSpPr/>
          <p:nvPr/>
        </p:nvSpPr>
        <p:spPr>
          <a:xfrm>
            <a:off x="6339960" y="4397678"/>
            <a:ext cx="1052547" cy="1484322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呈报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0" name="矩形 13"/>
          <p:cNvSpPr/>
          <p:nvPr/>
        </p:nvSpPr>
        <p:spPr>
          <a:xfrm>
            <a:off x="7445602" y="4397678"/>
            <a:ext cx="1052547" cy="1484322"/>
          </a:xfrm>
          <a:prstGeom prst="rect"/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呈报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1" name="矩形 14"/>
          <p:cNvSpPr/>
          <p:nvPr/>
        </p:nvSpPr>
        <p:spPr>
          <a:xfrm>
            <a:off x="10736031" y="4397677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增量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2" name="矩形 15"/>
          <p:cNvSpPr/>
          <p:nvPr/>
        </p:nvSpPr>
        <p:spPr>
          <a:xfrm>
            <a:off x="9643754" y="4397678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增量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3" name="矩形 16"/>
          <p:cNvSpPr/>
          <p:nvPr/>
        </p:nvSpPr>
        <p:spPr>
          <a:xfrm>
            <a:off x="8538113" y="4397678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增量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4" name="矩形 17"/>
          <p:cNvSpPr/>
          <p:nvPr/>
        </p:nvSpPr>
        <p:spPr>
          <a:xfrm>
            <a:off x="678511" y="2950542"/>
            <a:ext cx="2233830" cy="329452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5" name="矩形 18"/>
          <p:cNvSpPr/>
          <p:nvPr/>
        </p:nvSpPr>
        <p:spPr>
          <a:xfrm>
            <a:off x="2977431" y="2950421"/>
            <a:ext cx="2461250" cy="329452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76" name="矩形 19"/>
          <p:cNvSpPr/>
          <p:nvPr/>
        </p:nvSpPr>
        <p:spPr>
          <a:xfrm>
            <a:off x="673026" y="3334196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77" name="矩形 20"/>
          <p:cNvSpPr/>
          <p:nvPr/>
        </p:nvSpPr>
        <p:spPr>
          <a:xfrm>
            <a:off x="673026" y="3707472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利润目标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78" name="矩形 21"/>
          <p:cNvSpPr/>
          <p:nvPr/>
        </p:nvSpPr>
        <p:spPr>
          <a:xfrm>
            <a:off x="672103" y="4075147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增长率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79" name="矩形 22"/>
          <p:cNvSpPr/>
          <p:nvPr/>
        </p:nvSpPr>
        <p:spPr>
          <a:xfrm>
            <a:off x="665525" y="4440538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毛利率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0" name="矩形 23"/>
          <p:cNvSpPr/>
          <p:nvPr/>
        </p:nvSpPr>
        <p:spPr>
          <a:xfrm>
            <a:off x="665525" y="4810204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渠道覆盖率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1" name="矩形 24"/>
          <p:cNvSpPr/>
          <p:nvPr/>
        </p:nvSpPr>
        <p:spPr>
          <a:xfrm>
            <a:off x="665525" y="5188395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2" name="矩形 25"/>
          <p:cNvSpPr/>
          <p:nvPr/>
        </p:nvSpPr>
        <p:spPr>
          <a:xfrm>
            <a:off x="2977430" y="3334075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三年规划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3" name="矩形 26"/>
          <p:cNvSpPr/>
          <p:nvPr/>
        </p:nvSpPr>
        <p:spPr>
          <a:xfrm>
            <a:off x="2977430" y="3707351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市值目标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4" name="矩形 27"/>
          <p:cNvSpPr/>
          <p:nvPr/>
        </p:nvSpPr>
        <p:spPr>
          <a:xfrm>
            <a:off x="2976507" y="4075026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市场占有率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5" name="矩形 28"/>
          <p:cNvSpPr/>
          <p:nvPr/>
        </p:nvSpPr>
        <p:spPr>
          <a:xfrm>
            <a:off x="2969929" y="4440417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品类占比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6" name="矩形 29"/>
          <p:cNvSpPr/>
          <p:nvPr/>
        </p:nvSpPr>
        <p:spPr>
          <a:xfrm>
            <a:off x="2969929" y="4810083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品牌影响力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7" name="矩形 30"/>
          <p:cNvSpPr/>
          <p:nvPr/>
        </p:nvSpPr>
        <p:spPr>
          <a:xfrm>
            <a:off x="2969929" y="5188274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客户满意度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8" name="矩形 31"/>
          <p:cNvSpPr/>
          <p:nvPr/>
        </p:nvSpPr>
        <p:spPr>
          <a:xfrm>
            <a:off x="660792" y="5552548"/>
            <a:ext cx="223383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人均贡献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89" name="矩形 32"/>
          <p:cNvSpPr/>
          <p:nvPr/>
        </p:nvSpPr>
        <p:spPr>
          <a:xfrm>
            <a:off x="2969929" y="5558625"/>
            <a:ext cx="24621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盈利能力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90" name="左大括号 33"/>
          <p:cNvSpPr/>
          <p:nvPr/>
        </p:nvSpPr>
        <p:spPr>
          <a:xfrm rot="5400000">
            <a:off x="2842155" y="988718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691" name="左大括号 34"/>
          <p:cNvSpPr/>
          <p:nvPr/>
        </p:nvSpPr>
        <p:spPr>
          <a:xfrm rot="5400000">
            <a:off x="9026965" y="987821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1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print"/>
          <a:srcRect t="6145" b="9480"/>
          <a:stretch>
            <a:fillRect/>
          </a:stretch>
        </p:blipFill>
        <p:spPr>
          <a:xfrm>
            <a:off x="0" y="1"/>
            <a:ext cx="12192000" cy="6858000"/>
          </a:xfrm>
          <a:prstGeom prst="rect"/>
        </p:spPr>
      </p:pic>
      <p:sp>
        <p:nvSpPr>
          <p:cNvPr id="1048581" name="矩形 2"/>
          <p:cNvSpPr/>
          <p:nvPr/>
        </p:nvSpPr>
        <p:spPr>
          <a:xfrm>
            <a:off x="0" y="0"/>
            <a:ext cx="12192000" cy="6858000"/>
          </a:xfrm>
          <a:prstGeom prst="rect"/>
          <a:solidFill>
            <a:schemeClr val="tx1">
              <a:alpha val="3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582" name="矩形 3"/>
          <p:cNvSpPr/>
          <p:nvPr/>
        </p:nvSpPr>
        <p:spPr>
          <a:xfrm>
            <a:off x="328126" y="728909"/>
            <a:ext cx="11532786" cy="971976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年度规划第二步：如何定方法？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华康俪金黑W8(P)" panose="020B0800000000000000" pitchFamily="34" charset="-122"/>
              <a:ea typeface="华康俪金黑W8(P)" panose="020B0800000000000000" pitchFamily="34" charset="-122"/>
              <a:cs typeface="+mn-cs"/>
            </a:endParaRPr>
          </a:p>
        </p:txBody>
      </p:sp>
      <p:sp>
        <p:nvSpPr>
          <p:cNvPr id="1048583" name="矩形 4"/>
          <p:cNvSpPr/>
          <p:nvPr/>
        </p:nvSpPr>
        <p:spPr>
          <a:xfrm>
            <a:off x="328126" y="2855033"/>
            <a:ext cx="5592450" cy="3180666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4" name="矩形 5"/>
          <p:cNvSpPr/>
          <p:nvPr/>
        </p:nvSpPr>
        <p:spPr>
          <a:xfrm>
            <a:off x="6268462" y="2855032"/>
            <a:ext cx="5592450" cy="3180665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5" name="矩形 6"/>
          <p:cNvSpPr/>
          <p:nvPr/>
        </p:nvSpPr>
        <p:spPr>
          <a:xfrm>
            <a:off x="328125" y="1769594"/>
            <a:ext cx="11532785" cy="677577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完成目标的具体方法？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6" name="矩形 7"/>
          <p:cNvSpPr/>
          <p:nvPr/>
        </p:nvSpPr>
        <p:spPr>
          <a:xfrm>
            <a:off x="9630390" y="2950421"/>
            <a:ext cx="1052547" cy="132884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7" name="矩形 8"/>
          <p:cNvSpPr/>
          <p:nvPr/>
        </p:nvSpPr>
        <p:spPr>
          <a:xfrm>
            <a:off x="10736031" y="2950421"/>
            <a:ext cx="1052547" cy="132884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8" name="矩形 9"/>
          <p:cNvSpPr/>
          <p:nvPr/>
        </p:nvSpPr>
        <p:spPr>
          <a:xfrm>
            <a:off x="8538113" y="2950421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分解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89" name="矩形 10"/>
          <p:cNvSpPr/>
          <p:nvPr/>
        </p:nvSpPr>
        <p:spPr>
          <a:xfrm>
            <a:off x="7445836" y="2950422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细化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0" name="矩形 11"/>
          <p:cNvSpPr/>
          <p:nvPr/>
        </p:nvSpPr>
        <p:spPr>
          <a:xfrm>
            <a:off x="6340195" y="2950422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量化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1" name="矩形 12"/>
          <p:cNvSpPr/>
          <p:nvPr/>
        </p:nvSpPr>
        <p:spPr>
          <a:xfrm>
            <a:off x="6339960" y="4397678"/>
            <a:ext cx="1052547" cy="1484322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2" name="矩形 13"/>
          <p:cNvSpPr/>
          <p:nvPr/>
        </p:nvSpPr>
        <p:spPr>
          <a:xfrm>
            <a:off x="7445602" y="4397678"/>
            <a:ext cx="1052547" cy="1484322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3" name="矩形 14"/>
          <p:cNvSpPr/>
          <p:nvPr/>
        </p:nvSpPr>
        <p:spPr>
          <a:xfrm>
            <a:off x="10736031" y="4397677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4" name="矩形 15"/>
          <p:cNvSpPr/>
          <p:nvPr/>
        </p:nvSpPr>
        <p:spPr>
          <a:xfrm>
            <a:off x="9643754" y="4397678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5" name="矩形 16"/>
          <p:cNvSpPr/>
          <p:nvPr/>
        </p:nvSpPr>
        <p:spPr>
          <a:xfrm>
            <a:off x="8538113" y="4397678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6" name="左大括号 17"/>
          <p:cNvSpPr/>
          <p:nvPr/>
        </p:nvSpPr>
        <p:spPr>
          <a:xfrm rot="5400000">
            <a:off x="2842155" y="988718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597" name="左大括号 18"/>
          <p:cNvSpPr/>
          <p:nvPr/>
        </p:nvSpPr>
        <p:spPr>
          <a:xfrm rot="5400000">
            <a:off x="9026965" y="987821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598" name="矩形 19"/>
          <p:cNvSpPr/>
          <p:nvPr/>
        </p:nvSpPr>
        <p:spPr>
          <a:xfrm>
            <a:off x="1105070" y="2950541"/>
            <a:ext cx="1832632" cy="329452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目标量化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599" name="矩形 20"/>
          <p:cNvSpPr/>
          <p:nvPr/>
        </p:nvSpPr>
        <p:spPr>
          <a:xfrm>
            <a:off x="1099585" y="3334195"/>
            <a:ext cx="1832632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0" name="矩形 21"/>
          <p:cNvSpPr/>
          <p:nvPr/>
        </p:nvSpPr>
        <p:spPr>
          <a:xfrm>
            <a:off x="1099585" y="3707471"/>
            <a:ext cx="1832632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1" name="矩形 22"/>
          <p:cNvSpPr/>
          <p:nvPr/>
        </p:nvSpPr>
        <p:spPr>
          <a:xfrm>
            <a:off x="1098662" y="4075146"/>
            <a:ext cx="1832632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团队目标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2" name="矩形 23"/>
          <p:cNvSpPr/>
          <p:nvPr/>
        </p:nvSpPr>
        <p:spPr>
          <a:xfrm>
            <a:off x="1092084" y="4440537"/>
            <a:ext cx="1832632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3" name="矩形 24"/>
          <p:cNvSpPr/>
          <p:nvPr/>
        </p:nvSpPr>
        <p:spPr>
          <a:xfrm>
            <a:off x="1092084" y="4810203"/>
            <a:ext cx="1832632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传播目标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4" name="矩形 25"/>
          <p:cNvSpPr/>
          <p:nvPr/>
        </p:nvSpPr>
        <p:spPr>
          <a:xfrm>
            <a:off x="1092084" y="5188394"/>
            <a:ext cx="1832632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5" name="矩形 26"/>
          <p:cNvSpPr/>
          <p:nvPr/>
        </p:nvSpPr>
        <p:spPr>
          <a:xfrm>
            <a:off x="1087351" y="5552547"/>
            <a:ext cx="1832632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6" name="矩形 27"/>
          <p:cNvSpPr/>
          <p:nvPr/>
        </p:nvSpPr>
        <p:spPr>
          <a:xfrm>
            <a:off x="3076106" y="2950541"/>
            <a:ext cx="2013934" cy="329452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营销方法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07" name="矩形 28"/>
          <p:cNvSpPr/>
          <p:nvPr/>
        </p:nvSpPr>
        <p:spPr>
          <a:xfrm>
            <a:off x="3070621" y="3334195"/>
            <a:ext cx="201393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营销策略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8" name="矩形 29"/>
          <p:cNvSpPr/>
          <p:nvPr/>
        </p:nvSpPr>
        <p:spPr>
          <a:xfrm>
            <a:off x="3070621" y="3707471"/>
            <a:ext cx="2013934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09" name="矩形 30"/>
          <p:cNvSpPr/>
          <p:nvPr/>
        </p:nvSpPr>
        <p:spPr>
          <a:xfrm>
            <a:off x="3069698" y="4075146"/>
            <a:ext cx="201393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10" name="矩形 31"/>
          <p:cNvSpPr/>
          <p:nvPr/>
        </p:nvSpPr>
        <p:spPr>
          <a:xfrm>
            <a:off x="3063120" y="4440537"/>
            <a:ext cx="2013934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11" name="矩形 32"/>
          <p:cNvSpPr/>
          <p:nvPr/>
        </p:nvSpPr>
        <p:spPr>
          <a:xfrm>
            <a:off x="3063120" y="4810203"/>
            <a:ext cx="201393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12" name="矩形 33"/>
          <p:cNvSpPr/>
          <p:nvPr/>
        </p:nvSpPr>
        <p:spPr>
          <a:xfrm>
            <a:off x="3063120" y="5188394"/>
            <a:ext cx="2013934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推广策略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8613" name="矩形 34"/>
          <p:cNvSpPr/>
          <p:nvPr/>
        </p:nvSpPr>
        <p:spPr>
          <a:xfrm>
            <a:off x="3058387" y="5552547"/>
            <a:ext cx="201393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管理策略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1"/>
          <p:cNvGrpSpPr/>
          <p:nvPr/>
        </p:nvGrpSpPr>
        <p:grpSpPr>
          <a:xfrm>
            <a:off x="2657148" y="2583102"/>
            <a:ext cx="1186210" cy="1211096"/>
            <a:chOff x="6854080" y="6330555"/>
            <a:chExt cx="2416023" cy="2416023"/>
          </a:xfrm>
        </p:grpSpPr>
        <p:sp>
          <p:nvSpPr>
            <p:cNvPr id="1048614" name="Shape 3350"/>
            <p:cNvSpPr/>
            <p:nvPr/>
          </p:nvSpPr>
          <p:spPr>
            <a:xfrm>
              <a:off x="7115667" y="6574187"/>
              <a:ext cx="1928760" cy="1928760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B050"/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15" name="Shape 3361"/>
            <p:cNvSpPr/>
            <p:nvPr/>
          </p:nvSpPr>
          <p:spPr>
            <a:xfrm>
              <a:off x="6854080" y="6330555"/>
              <a:ext cx="2416023" cy="241602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rgbClr val="00B050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组合 4"/>
          <p:cNvGrpSpPr/>
          <p:nvPr/>
        </p:nvGrpSpPr>
        <p:grpSpPr>
          <a:xfrm>
            <a:off x="2657148" y="4103995"/>
            <a:ext cx="1186210" cy="1211096"/>
            <a:chOff x="6854080" y="9364595"/>
            <a:chExt cx="2416023" cy="2416023"/>
          </a:xfrm>
        </p:grpSpPr>
        <p:sp>
          <p:nvSpPr>
            <p:cNvPr id="1048616" name="Shape 3349"/>
            <p:cNvSpPr/>
            <p:nvPr/>
          </p:nvSpPr>
          <p:spPr>
            <a:xfrm>
              <a:off x="7115667" y="9608227"/>
              <a:ext cx="1928760" cy="1928761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6600"/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17" name="Shape 3362"/>
            <p:cNvSpPr/>
            <p:nvPr/>
          </p:nvSpPr>
          <p:spPr>
            <a:xfrm>
              <a:off x="6854080" y="9364595"/>
              <a:ext cx="2416023" cy="241602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chemeClr val="accent2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"/>
          <p:cNvGrpSpPr/>
          <p:nvPr/>
        </p:nvGrpSpPr>
        <p:grpSpPr>
          <a:xfrm>
            <a:off x="2657148" y="1062210"/>
            <a:ext cx="1186210" cy="1211096"/>
            <a:chOff x="6854080" y="3296515"/>
            <a:chExt cx="2416023" cy="2416023"/>
          </a:xfrm>
        </p:grpSpPr>
        <p:sp>
          <p:nvSpPr>
            <p:cNvPr id="1048618" name="Shape 3348"/>
            <p:cNvSpPr/>
            <p:nvPr/>
          </p:nvSpPr>
          <p:spPr>
            <a:xfrm>
              <a:off x="7115667" y="3540146"/>
              <a:ext cx="1928760" cy="1928761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BAF7"/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19" name="Shape 3360"/>
            <p:cNvSpPr/>
            <p:nvPr/>
          </p:nvSpPr>
          <p:spPr>
            <a:xfrm>
              <a:off x="6854080" y="3296515"/>
              <a:ext cx="2416023" cy="241602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rgbClr val="00B0F0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048620" name="Shape 3363"/>
          <p:cNvSpPr/>
          <p:nvPr/>
        </p:nvSpPr>
        <p:spPr>
          <a:xfrm>
            <a:off x="518378" y="2373216"/>
            <a:ext cx="1597356" cy="1630867"/>
          </a:xfrm>
          <a:custGeom>
            <a:av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/>
          </a:solidFill>
          <a:ln w="88900">
            <a:solidFill>
              <a:srgbClr val="66FFFF"/>
            </a:solidFill>
            <a:miter lim="400000"/>
          </a:ln>
        </p:spPr>
        <p:txBody>
          <a:bodyPr anchor="ctr" bIns="0" lIns="0" rIns="0" tIns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/>
            </a:pPr>
            <a:endParaRPr baseline="0" b="0" cap="none" sz="2770" i="0" kern="1200" kumimoji="0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72" name="组合 11"/>
          <p:cNvGrpSpPr/>
          <p:nvPr/>
        </p:nvGrpSpPr>
        <p:grpSpPr>
          <a:xfrm>
            <a:off x="3840021" y="1634982"/>
            <a:ext cx="544722" cy="3107334"/>
            <a:chOff x="9263307" y="4439146"/>
            <a:chExt cx="1109467" cy="6198841"/>
          </a:xfrm>
        </p:grpSpPr>
        <p:sp>
          <p:nvSpPr>
            <p:cNvPr id="1048621" name="Shape 3372"/>
            <p:cNvSpPr/>
            <p:nvPr/>
          </p:nvSpPr>
          <p:spPr>
            <a:xfrm>
              <a:off x="9263307" y="7538566"/>
              <a:ext cx="1109467" cy="1"/>
            </a:xfrm>
            <a:prstGeom prst="line"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</p:spPr>
          <p:txBody>
            <a:bodyPr anchor="ctr" bIns="43979" lIns="43979" rIns="43979" tIns="43979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22" name="Shape 3373"/>
            <p:cNvSpPr/>
            <p:nvPr/>
          </p:nvSpPr>
          <p:spPr>
            <a:xfrm>
              <a:off x="9263307" y="4439146"/>
              <a:ext cx="1109467" cy="1"/>
            </a:xfrm>
            <a:prstGeom prst="line"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</p:spPr>
          <p:txBody>
            <a:bodyPr anchor="ctr" bIns="43979" lIns="43979" rIns="43979" tIns="43979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23" name="Shape 3374"/>
            <p:cNvSpPr/>
            <p:nvPr/>
          </p:nvSpPr>
          <p:spPr>
            <a:xfrm>
              <a:off x="9263307" y="10637986"/>
              <a:ext cx="1109467" cy="1"/>
            </a:xfrm>
            <a:prstGeom prst="line"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</p:spPr>
          <p:txBody>
            <a:bodyPr anchor="ctr" bIns="43979" lIns="43979" rIns="43979" tIns="43979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3378"/>
          <p:cNvGrpSpPr/>
          <p:nvPr/>
        </p:nvGrpSpPr>
        <p:grpSpPr>
          <a:xfrm>
            <a:off x="1862905" y="1845863"/>
            <a:ext cx="825700" cy="2671414"/>
            <a:chOff x="0" y="0"/>
            <a:chExt cx="1681749" cy="5329220"/>
          </a:xfrm>
        </p:grpSpPr>
        <p:sp>
          <p:nvSpPr>
            <p:cNvPr id="1048624" name="Shape 3375"/>
            <p:cNvSpPr/>
            <p:nvPr/>
          </p:nvSpPr>
          <p:spPr>
            <a:xfrm>
              <a:off x="506551" y="2678732"/>
              <a:ext cx="1109467" cy="1"/>
            </a:xfrm>
            <a:prstGeom prst="line"/>
            <a:noFill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anchor="ctr" bIns="43979" lIns="43979" numCol="1" rIns="43979" tIns="43979" wrap="square">
              <a:no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25" name="Shape 3376"/>
            <p:cNvSpPr/>
            <p:nvPr/>
          </p:nvSpPr>
          <p:spPr>
            <a:xfrm flipV="1">
              <a:off x="0" y="-1"/>
              <a:ext cx="1681750" cy="1466624"/>
            </a:xfrm>
            <a:prstGeom prst="line"/>
            <a:noFill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anchor="ctr" bIns="43979" lIns="43979" numCol="1" rIns="43979" tIns="43979" wrap="square">
              <a:no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26" name="Shape 3377"/>
            <p:cNvSpPr/>
            <p:nvPr/>
          </p:nvSpPr>
          <p:spPr>
            <a:xfrm>
              <a:off x="-1" y="3862598"/>
              <a:ext cx="1681751" cy="1466623"/>
            </a:xfrm>
            <a:prstGeom prst="line"/>
            <a:noFill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anchor="ctr" bIns="43979" lIns="43979" numCol="1" rIns="43979" tIns="43979" wrap="square">
              <a:no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3382"/>
          <p:cNvGrpSpPr/>
          <p:nvPr/>
        </p:nvGrpSpPr>
        <p:grpSpPr>
          <a:xfrm>
            <a:off x="9123144" y="1865911"/>
            <a:ext cx="913862" cy="2671414"/>
            <a:chOff x="0" y="0"/>
            <a:chExt cx="1861315" cy="5329220"/>
          </a:xfrm>
        </p:grpSpPr>
        <p:sp>
          <p:nvSpPr>
            <p:cNvPr id="1048627" name="Shape 3379"/>
            <p:cNvSpPr/>
            <p:nvPr/>
          </p:nvSpPr>
          <p:spPr>
            <a:xfrm>
              <a:off x="73558" y="2678732"/>
              <a:ext cx="1109468" cy="1"/>
            </a:xfrm>
            <a:prstGeom prst="line"/>
            <a:noFill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anchor="ctr" bIns="43979" lIns="43979" numCol="1" rIns="43979" tIns="43979" wrap="square">
              <a:no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28" name="Shape 3380"/>
            <p:cNvSpPr/>
            <p:nvPr/>
          </p:nvSpPr>
          <p:spPr>
            <a:xfrm flipH="1" flipV="1">
              <a:off x="-1" y="-1"/>
              <a:ext cx="1861317" cy="1618849"/>
            </a:xfrm>
            <a:prstGeom prst="line"/>
            <a:noFill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anchor="ctr" bIns="43979" lIns="43979" numCol="1" rIns="43979" tIns="43979" wrap="square">
              <a:no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29" name="Shape 3381"/>
            <p:cNvSpPr/>
            <p:nvPr/>
          </p:nvSpPr>
          <p:spPr>
            <a:xfrm flipH="1">
              <a:off x="0" y="3657865"/>
              <a:ext cx="1671356" cy="1671356"/>
            </a:xfrm>
            <a:prstGeom prst="line"/>
            <a:noFill/>
            <a:ln w="38100" cap="rnd">
              <a:solidFill>
                <a:schemeClr val="bg1"/>
              </a:solidFill>
              <a:custDash>
                <a:ds d="100000" sp="200000"/>
              </a:custDash>
              <a:miter lim="400000"/>
            </a:ln>
            <a:effectLst/>
          </p:spPr>
          <p:txBody>
            <a:bodyPr anchor="ctr" bIns="43979" lIns="43979" numCol="1" rIns="43979" tIns="43979" wrap="square">
              <a:no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23"/>
          <p:cNvGrpSpPr/>
          <p:nvPr/>
        </p:nvGrpSpPr>
        <p:grpSpPr>
          <a:xfrm>
            <a:off x="9937337" y="2373216"/>
            <a:ext cx="1597356" cy="1630867"/>
            <a:chOff x="19753613" y="5911853"/>
            <a:chExt cx="3253428" cy="3253428"/>
          </a:xfrm>
        </p:grpSpPr>
        <p:sp>
          <p:nvSpPr>
            <p:cNvPr id="1048630" name="Shape 3351"/>
            <p:cNvSpPr/>
            <p:nvPr/>
          </p:nvSpPr>
          <p:spPr>
            <a:xfrm>
              <a:off x="20159616" y="6317856"/>
              <a:ext cx="2441423" cy="2441422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31" name="Shape 3367"/>
            <p:cNvSpPr/>
            <p:nvPr/>
          </p:nvSpPr>
          <p:spPr>
            <a:xfrm>
              <a:off x="19753613" y="5911853"/>
              <a:ext cx="3253428" cy="3253428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chemeClr val="accent5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048632" name="矩形 26"/>
          <p:cNvSpPr/>
          <p:nvPr/>
        </p:nvSpPr>
        <p:spPr>
          <a:xfrm>
            <a:off x="860160" y="2717963"/>
            <a:ext cx="922973" cy="954107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核心</a:t>
            </a:r>
            <a:endParaRPr altLang="zh-CN" baseline="0" b="1" cap="none" dirty="0" sz="2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33" name="矩形 27"/>
          <p:cNvSpPr/>
          <p:nvPr/>
        </p:nvSpPr>
        <p:spPr>
          <a:xfrm>
            <a:off x="2793747" y="1313815"/>
            <a:ext cx="922973" cy="707886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销售目标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34" name="矩形 28"/>
          <p:cNvSpPr/>
          <p:nvPr/>
        </p:nvSpPr>
        <p:spPr>
          <a:xfrm>
            <a:off x="2809099" y="2847676"/>
            <a:ext cx="922973" cy="707886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利润指标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35" name="矩形 29"/>
          <p:cNvSpPr/>
          <p:nvPr/>
        </p:nvSpPr>
        <p:spPr>
          <a:xfrm>
            <a:off x="2789612" y="4355600"/>
            <a:ext cx="922973" cy="707886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经营预算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36" name="矩形 30"/>
          <p:cNvSpPr/>
          <p:nvPr/>
        </p:nvSpPr>
        <p:spPr>
          <a:xfrm>
            <a:off x="4382947" y="1276083"/>
            <a:ext cx="1662158" cy="743741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年度销售目标，完成多少销售额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48637" name="矩形 31"/>
          <p:cNvSpPr/>
          <p:nvPr/>
        </p:nvSpPr>
        <p:spPr>
          <a:xfrm>
            <a:off x="4381153" y="2829748"/>
            <a:ext cx="1662158" cy="743741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完成多少的</a:t>
            </a:r>
            <a:endParaRPr altLang="zh-CN" baseline="0" b="1" cap="none" dirty="0" sz="16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利润指标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48638" name="矩形 32"/>
          <p:cNvSpPr/>
          <p:nvPr/>
        </p:nvSpPr>
        <p:spPr>
          <a:xfrm>
            <a:off x="4382947" y="4383414"/>
            <a:ext cx="1662158" cy="743741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完成业绩匹配的年度预算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76" name="组合 33"/>
          <p:cNvGrpSpPr/>
          <p:nvPr/>
        </p:nvGrpSpPr>
        <p:grpSpPr>
          <a:xfrm>
            <a:off x="7904661" y="2563954"/>
            <a:ext cx="1186210" cy="1211096"/>
            <a:chOff x="6854080" y="6330555"/>
            <a:chExt cx="2416023" cy="2416023"/>
          </a:xfrm>
        </p:grpSpPr>
        <p:sp>
          <p:nvSpPr>
            <p:cNvPr id="1048639" name="Shape 3350"/>
            <p:cNvSpPr/>
            <p:nvPr/>
          </p:nvSpPr>
          <p:spPr>
            <a:xfrm>
              <a:off x="7115667" y="6574187"/>
              <a:ext cx="1928760" cy="1928760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40" name="Shape 3361"/>
            <p:cNvSpPr/>
            <p:nvPr/>
          </p:nvSpPr>
          <p:spPr>
            <a:xfrm>
              <a:off x="6854080" y="6330555"/>
              <a:ext cx="2416023" cy="241602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rgbClr val="00B050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组合 36"/>
          <p:cNvGrpSpPr/>
          <p:nvPr/>
        </p:nvGrpSpPr>
        <p:grpSpPr>
          <a:xfrm>
            <a:off x="7904661" y="4084847"/>
            <a:ext cx="1186210" cy="1211096"/>
            <a:chOff x="6854080" y="9364595"/>
            <a:chExt cx="2416023" cy="2416023"/>
          </a:xfrm>
        </p:grpSpPr>
        <p:sp>
          <p:nvSpPr>
            <p:cNvPr id="1048641" name="Shape 3349"/>
            <p:cNvSpPr/>
            <p:nvPr/>
          </p:nvSpPr>
          <p:spPr>
            <a:xfrm>
              <a:off x="7115667" y="9608227"/>
              <a:ext cx="1928760" cy="1928761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42" name="Shape 3362"/>
            <p:cNvSpPr/>
            <p:nvPr/>
          </p:nvSpPr>
          <p:spPr>
            <a:xfrm>
              <a:off x="6854080" y="9364595"/>
              <a:ext cx="2416023" cy="241602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chemeClr val="accent2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组合 39"/>
          <p:cNvGrpSpPr/>
          <p:nvPr/>
        </p:nvGrpSpPr>
        <p:grpSpPr>
          <a:xfrm>
            <a:off x="7904661" y="1043062"/>
            <a:ext cx="1186210" cy="1211096"/>
            <a:chOff x="6854080" y="3296515"/>
            <a:chExt cx="2416023" cy="2416023"/>
          </a:xfrm>
        </p:grpSpPr>
        <p:sp>
          <p:nvSpPr>
            <p:cNvPr id="1048643" name="Shape 3348"/>
            <p:cNvSpPr/>
            <p:nvPr/>
          </p:nvSpPr>
          <p:spPr>
            <a:xfrm>
              <a:off x="7115667" y="3540146"/>
              <a:ext cx="1928760" cy="1928761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0070C0"/>
            </a:solidFill>
            <a:ln w="12700"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baseline="0" b="0" cap="none" sz="2770" i="0" kern="1200" kumimoji="0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48644" name="Shape 3360"/>
            <p:cNvSpPr/>
            <p:nvPr/>
          </p:nvSpPr>
          <p:spPr>
            <a:xfrm>
              <a:off x="6854080" y="3296515"/>
              <a:ext cx="2416023" cy="2416023"/>
            </a:xfrm>
            <a:custGeom>
              <a:av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25400">
              <a:solidFill>
                <a:srgbClr val="00B0F0"/>
              </a:solidFill>
              <a:miter lim="400000"/>
            </a:ln>
          </p:spPr>
          <p:txBody>
            <a:bodyPr anchor="ctr" bIns="0" lIns="0" rIns="0" tIns="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1470" i="0" kern="1200" kumimoji="0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048645" name="矩形 42"/>
          <p:cNvSpPr/>
          <p:nvPr/>
        </p:nvSpPr>
        <p:spPr>
          <a:xfrm>
            <a:off x="8041260" y="1294667"/>
            <a:ext cx="922973" cy="707886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利润率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6" name="矩形 43"/>
          <p:cNvSpPr/>
          <p:nvPr/>
        </p:nvSpPr>
        <p:spPr>
          <a:xfrm>
            <a:off x="8056612" y="2828528"/>
            <a:ext cx="922973" cy="707886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回款率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7" name="矩形 44"/>
          <p:cNvSpPr/>
          <p:nvPr/>
        </p:nvSpPr>
        <p:spPr>
          <a:xfrm>
            <a:off x="8037125" y="4336452"/>
            <a:ext cx="922973" cy="707886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人均产出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48" name="矩形 45"/>
          <p:cNvSpPr/>
          <p:nvPr/>
        </p:nvSpPr>
        <p:spPr>
          <a:xfrm>
            <a:off x="6154447" y="1274863"/>
            <a:ext cx="1662158" cy="743741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公司整体</a:t>
            </a:r>
            <a:endParaRPr altLang="zh-CN" baseline="0" b="1" cap="none" dirty="0" sz="16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毛利率目标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48649" name="矩形 46"/>
          <p:cNvSpPr/>
          <p:nvPr/>
        </p:nvSpPr>
        <p:spPr>
          <a:xfrm>
            <a:off x="6152653" y="2828528"/>
            <a:ext cx="1662158" cy="743741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回款周期目标，回款率目标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48650" name="矩形 47"/>
          <p:cNvSpPr/>
          <p:nvPr/>
        </p:nvSpPr>
        <p:spPr>
          <a:xfrm>
            <a:off x="6154447" y="4382194"/>
            <a:ext cx="1662158" cy="743741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公司整体人均产出目标，销售团队人均贡献目标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48651" name="矩形 48"/>
          <p:cNvSpPr/>
          <p:nvPr/>
        </p:nvSpPr>
        <p:spPr>
          <a:xfrm>
            <a:off x="248840" y="146398"/>
            <a:ext cx="11636873" cy="643749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3200" lang="zh-CN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目标量化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2" name="矩形 49"/>
          <p:cNvSpPr/>
          <p:nvPr/>
        </p:nvSpPr>
        <p:spPr>
          <a:xfrm>
            <a:off x="10296447" y="2745407"/>
            <a:ext cx="922973" cy="954107"/>
          </a:xfrm>
          <a:prstGeom prst="rect"/>
        </p:spPr>
        <p:txBody>
          <a:bodyPr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</a:t>
            </a:r>
            <a:endParaRPr altLang="zh-CN" baseline="0" b="1" cap="none" dirty="0" sz="2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3" name="矩形 50"/>
          <p:cNvSpPr/>
          <p:nvPr/>
        </p:nvSpPr>
        <p:spPr>
          <a:xfrm>
            <a:off x="588423" y="5819724"/>
            <a:ext cx="2160000" cy="455126"/>
          </a:xfrm>
          <a:prstGeom prst="rect"/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增长率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4" name="矩形 51"/>
          <p:cNvSpPr/>
          <p:nvPr/>
        </p:nvSpPr>
        <p:spPr>
          <a:xfrm>
            <a:off x="2793747" y="5825433"/>
            <a:ext cx="2160000" cy="455126"/>
          </a:xfrm>
          <a:prstGeom prst="rect"/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客户数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5" name="矩形 52"/>
          <p:cNvSpPr/>
          <p:nvPr/>
        </p:nvSpPr>
        <p:spPr>
          <a:xfrm>
            <a:off x="4999071" y="5825433"/>
            <a:ext cx="2160000" cy="455126"/>
          </a:xfrm>
          <a:prstGeom prst="rect"/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渠道数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6" name="矩形 53"/>
          <p:cNvSpPr/>
          <p:nvPr/>
        </p:nvSpPr>
        <p:spPr>
          <a:xfrm>
            <a:off x="7204395" y="5819724"/>
            <a:ext cx="2160000" cy="455126"/>
          </a:xfrm>
          <a:prstGeom prst="rect"/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市场占有率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7" name="矩形 54"/>
          <p:cNvSpPr/>
          <p:nvPr/>
        </p:nvSpPr>
        <p:spPr>
          <a:xfrm>
            <a:off x="9409719" y="5819724"/>
            <a:ext cx="2160000" cy="455126"/>
          </a:xfrm>
          <a:prstGeom prst="rect"/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用户数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58" name="矩形 55"/>
          <p:cNvSpPr/>
          <p:nvPr/>
        </p:nvSpPr>
        <p:spPr>
          <a:xfrm>
            <a:off x="4381152" y="5245826"/>
            <a:ext cx="3433659" cy="440968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其它辅助指标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矩形 1"/>
          <p:cNvSpPr/>
          <p:nvPr/>
        </p:nvSpPr>
        <p:spPr>
          <a:xfrm>
            <a:off x="2091657" y="1776752"/>
            <a:ext cx="1526173" cy="569026"/>
          </a:xfrm>
          <a:prstGeom prst="rect"/>
          <a:solidFill>
            <a:srgbClr val="7030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3" name="矩形 2"/>
          <p:cNvSpPr/>
          <p:nvPr/>
        </p:nvSpPr>
        <p:spPr>
          <a:xfrm>
            <a:off x="2091656" y="2459171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市场占有率目标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4" name="矩形 3"/>
          <p:cNvSpPr/>
          <p:nvPr/>
        </p:nvSpPr>
        <p:spPr>
          <a:xfrm>
            <a:off x="2091657" y="2920001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市场增长率目标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5" name="矩形 4"/>
          <p:cNvSpPr/>
          <p:nvPr/>
        </p:nvSpPr>
        <p:spPr>
          <a:xfrm>
            <a:off x="2091657" y="3380829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市场影响力目标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6" name="矩形 5"/>
          <p:cNvSpPr/>
          <p:nvPr/>
        </p:nvSpPr>
        <p:spPr>
          <a:xfrm>
            <a:off x="2091657" y="3841658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市场覆盖率目标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7" name="矩形 6"/>
          <p:cNvSpPr/>
          <p:nvPr/>
        </p:nvSpPr>
        <p:spPr>
          <a:xfrm>
            <a:off x="3721776" y="1776752"/>
            <a:ext cx="1526173" cy="56902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8" name="矩形 7"/>
          <p:cNvSpPr/>
          <p:nvPr/>
        </p:nvSpPr>
        <p:spPr>
          <a:xfrm>
            <a:off x="5365803" y="1776752"/>
            <a:ext cx="1526173" cy="569026"/>
          </a:xfrm>
          <a:prstGeom prst="rect"/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699" name="矩形 8"/>
          <p:cNvSpPr/>
          <p:nvPr/>
        </p:nvSpPr>
        <p:spPr>
          <a:xfrm>
            <a:off x="2091657" y="4295287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dirty="0" sz="1200" lang="zh-CN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市场创新力目标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0" name="矩形 9"/>
          <p:cNvSpPr/>
          <p:nvPr/>
        </p:nvSpPr>
        <p:spPr>
          <a:xfrm>
            <a:off x="3721776" y="2459171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产品整体目标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1" name="矩形 10"/>
          <p:cNvSpPr/>
          <p:nvPr/>
        </p:nvSpPr>
        <p:spPr>
          <a:xfrm>
            <a:off x="3721777" y="2920001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爆款完成目标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2" name="矩形 11"/>
          <p:cNvSpPr/>
          <p:nvPr/>
        </p:nvSpPr>
        <p:spPr>
          <a:xfrm>
            <a:off x="3721777" y="3380829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新产品开发目标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3" name="矩形 12"/>
          <p:cNvSpPr/>
          <p:nvPr/>
        </p:nvSpPr>
        <p:spPr>
          <a:xfrm>
            <a:off x="3721777" y="3841658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产品利润目标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4" name="矩形 13"/>
          <p:cNvSpPr/>
          <p:nvPr/>
        </p:nvSpPr>
        <p:spPr>
          <a:xfrm>
            <a:off x="5365804" y="2459171"/>
            <a:ext cx="1526173" cy="569026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团队整体完成目标及销售人员目标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5" name="矩形 14"/>
          <p:cNvSpPr/>
          <p:nvPr/>
        </p:nvSpPr>
        <p:spPr>
          <a:xfrm>
            <a:off x="5365805" y="3141590"/>
            <a:ext cx="1526173" cy="347435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团队组织架构目标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6" name="矩形 15"/>
          <p:cNvSpPr/>
          <p:nvPr/>
        </p:nvSpPr>
        <p:spPr>
          <a:xfrm>
            <a:off x="5365805" y="3602418"/>
            <a:ext cx="1526173" cy="594179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团队执行力目标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7" name="矩形 16"/>
          <p:cNvSpPr/>
          <p:nvPr/>
        </p:nvSpPr>
        <p:spPr>
          <a:xfrm>
            <a:off x="5365805" y="4291980"/>
            <a:ext cx="1526173" cy="347435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团队战斗力目标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8" name="矩形 17"/>
          <p:cNvSpPr/>
          <p:nvPr/>
        </p:nvSpPr>
        <p:spPr>
          <a:xfrm>
            <a:off x="447628" y="1776752"/>
            <a:ext cx="1526173" cy="569026"/>
          </a:xfrm>
          <a:prstGeom prst="rect"/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09" name="矩形 18"/>
          <p:cNvSpPr/>
          <p:nvPr/>
        </p:nvSpPr>
        <p:spPr>
          <a:xfrm>
            <a:off x="447627" y="2459171"/>
            <a:ext cx="1526173" cy="347435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现有客户数量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0" name="矩形 19"/>
          <p:cNvSpPr/>
          <p:nvPr/>
        </p:nvSpPr>
        <p:spPr>
          <a:xfrm>
            <a:off x="447628" y="2920001"/>
            <a:ext cx="1526173" cy="347435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新增客户数量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1" name="矩形 20"/>
          <p:cNvSpPr/>
          <p:nvPr/>
        </p:nvSpPr>
        <p:spPr>
          <a:xfrm>
            <a:off x="447628" y="3380829"/>
            <a:ext cx="1526173" cy="594179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现在渠道覆盖率（线上、线下）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2" name="矩形 21"/>
          <p:cNvSpPr/>
          <p:nvPr/>
        </p:nvSpPr>
        <p:spPr>
          <a:xfrm>
            <a:off x="447625" y="4088402"/>
            <a:ext cx="1526173" cy="554320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新增渠道覆盖率（线上、线下）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3" name="矩形 22"/>
          <p:cNvSpPr/>
          <p:nvPr/>
        </p:nvSpPr>
        <p:spPr>
          <a:xfrm>
            <a:off x="447627" y="4756116"/>
            <a:ext cx="1526173" cy="347435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原有门店数量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4" name="矩形 23"/>
          <p:cNvSpPr/>
          <p:nvPr/>
        </p:nvSpPr>
        <p:spPr>
          <a:xfrm>
            <a:off x="447627" y="5216945"/>
            <a:ext cx="1526173" cy="347435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新增门店数量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5" name="矩形 24"/>
          <p:cNvSpPr/>
          <p:nvPr/>
        </p:nvSpPr>
        <p:spPr>
          <a:xfrm>
            <a:off x="8639954" y="1776752"/>
            <a:ext cx="1526173" cy="569026"/>
          </a:xfrm>
          <a:prstGeom prst="rect"/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6" name="矩形 25"/>
          <p:cNvSpPr/>
          <p:nvPr/>
        </p:nvSpPr>
        <p:spPr>
          <a:xfrm>
            <a:off x="8639953" y="2459171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新用户增长数量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7" name="矩形 26"/>
          <p:cNvSpPr/>
          <p:nvPr/>
        </p:nvSpPr>
        <p:spPr>
          <a:xfrm>
            <a:off x="8639954" y="2920001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用户粘性活动目标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8" name="矩形 27"/>
          <p:cNvSpPr/>
          <p:nvPr/>
        </p:nvSpPr>
        <p:spPr>
          <a:xfrm>
            <a:off x="8639954" y="3380829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用户经营目标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19" name="矩形 28"/>
          <p:cNvSpPr/>
          <p:nvPr/>
        </p:nvSpPr>
        <p:spPr>
          <a:xfrm>
            <a:off x="8639954" y="3841658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用户推荐目标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0" name="矩形 29"/>
          <p:cNvSpPr/>
          <p:nvPr/>
        </p:nvSpPr>
        <p:spPr>
          <a:xfrm>
            <a:off x="10270078" y="1785867"/>
            <a:ext cx="1526173" cy="569026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活动推广目标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1" name="矩形 30"/>
          <p:cNvSpPr/>
          <p:nvPr/>
        </p:nvSpPr>
        <p:spPr>
          <a:xfrm>
            <a:off x="8639954" y="4295287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老用户激活目标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2" name="矩形 31"/>
          <p:cNvSpPr/>
          <p:nvPr/>
        </p:nvSpPr>
        <p:spPr>
          <a:xfrm>
            <a:off x="8639954" y="4756116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用户管理体系目标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3" name="矩形 32"/>
          <p:cNvSpPr/>
          <p:nvPr/>
        </p:nvSpPr>
        <p:spPr>
          <a:xfrm>
            <a:off x="10270078" y="2468286"/>
            <a:ext cx="1526173" cy="80826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年度推广目标</a:t>
            </a:r>
            <a:r>
              <a:rPr altLang="zh-CN"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引流多少？业绩提升多少？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4" name="矩形 33"/>
          <p:cNvSpPr/>
          <p:nvPr/>
        </p:nvSpPr>
        <p:spPr>
          <a:xfrm>
            <a:off x="10270078" y="3389944"/>
            <a:ext cx="1526173" cy="34743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几档大活动目标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5" name="矩形 34"/>
          <p:cNvSpPr/>
          <p:nvPr/>
        </p:nvSpPr>
        <p:spPr>
          <a:xfrm>
            <a:off x="10270078" y="3850772"/>
            <a:ext cx="1526173" cy="34743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推广预算目标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6" name="矩形 35"/>
          <p:cNvSpPr/>
          <p:nvPr/>
        </p:nvSpPr>
        <p:spPr>
          <a:xfrm>
            <a:off x="7009829" y="1776752"/>
            <a:ext cx="1526173" cy="569026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0" compatLnSpc="1" forceAA="0" fromWordArt="0" horzOverflow="overflow" lIns="0" numCol="1" rIns="0" rot="0" rtlCol="0" spcCol="0" spcFirstLastPara="0" tIns="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品牌传播目标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7" name="矩形 36"/>
          <p:cNvSpPr/>
          <p:nvPr/>
        </p:nvSpPr>
        <p:spPr>
          <a:xfrm>
            <a:off x="7009828" y="2459171"/>
            <a:ext cx="1526173" cy="576226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匹配的品牌传播活动目标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8" name="矩形 37"/>
          <p:cNvSpPr/>
          <p:nvPr/>
        </p:nvSpPr>
        <p:spPr>
          <a:xfrm>
            <a:off x="7009828" y="3141591"/>
            <a:ext cx="1526173" cy="567578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品牌影响力提高目标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29" name="矩形 38"/>
          <p:cNvSpPr/>
          <p:nvPr/>
        </p:nvSpPr>
        <p:spPr>
          <a:xfrm>
            <a:off x="7002879" y="3841658"/>
            <a:ext cx="1526173" cy="347435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品牌露出目标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0" name="矩形 39"/>
          <p:cNvSpPr/>
          <p:nvPr/>
        </p:nvSpPr>
        <p:spPr>
          <a:xfrm>
            <a:off x="7002879" y="4302487"/>
            <a:ext cx="1526173" cy="347435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品牌传播预算目标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1" name="矩形 40"/>
          <p:cNvSpPr/>
          <p:nvPr/>
        </p:nvSpPr>
        <p:spPr>
          <a:xfrm>
            <a:off x="7002879" y="4756116"/>
            <a:ext cx="1526173" cy="347435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品牌行动事件目标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2" name="矩形 41"/>
          <p:cNvSpPr/>
          <p:nvPr/>
        </p:nvSpPr>
        <p:spPr>
          <a:xfrm>
            <a:off x="447626" y="5677774"/>
            <a:ext cx="1526173" cy="347435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渠道整体业绩目标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3" name="矩形 42"/>
          <p:cNvSpPr/>
          <p:nvPr/>
        </p:nvSpPr>
        <p:spPr>
          <a:xfrm>
            <a:off x="447626" y="970491"/>
            <a:ext cx="11348626" cy="716688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目标细化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4" name="矩形 43"/>
          <p:cNvSpPr/>
          <p:nvPr/>
        </p:nvSpPr>
        <p:spPr>
          <a:xfrm>
            <a:off x="2084702" y="4748916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市场洞察力目标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5" name="矩形 44"/>
          <p:cNvSpPr/>
          <p:nvPr/>
        </p:nvSpPr>
        <p:spPr>
          <a:xfrm>
            <a:off x="2084026" y="5233797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市场驱动力目标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6" name="矩形 45"/>
          <p:cNvSpPr/>
          <p:nvPr/>
        </p:nvSpPr>
        <p:spPr>
          <a:xfrm>
            <a:off x="2084025" y="5670573"/>
            <a:ext cx="1526173" cy="347435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市场决策力目标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7" name="矩形 46"/>
          <p:cNvSpPr/>
          <p:nvPr/>
        </p:nvSpPr>
        <p:spPr>
          <a:xfrm>
            <a:off x="3720423" y="4295286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品类发展目标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8" name="矩形 47"/>
          <p:cNvSpPr/>
          <p:nvPr/>
        </p:nvSpPr>
        <p:spPr>
          <a:xfrm>
            <a:off x="3720424" y="4756116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产品创新目标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39" name="矩形 48"/>
          <p:cNvSpPr/>
          <p:nvPr/>
        </p:nvSpPr>
        <p:spPr>
          <a:xfrm>
            <a:off x="3720424" y="5216944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dirty="0" sz="1200" lang="zh-CN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核心技术目标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0" name="矩形 49"/>
          <p:cNvSpPr/>
          <p:nvPr/>
        </p:nvSpPr>
        <p:spPr>
          <a:xfrm>
            <a:off x="3720424" y="5677773"/>
            <a:ext cx="1526173" cy="347435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产品价值目标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1" name="矩形 50"/>
          <p:cNvSpPr/>
          <p:nvPr/>
        </p:nvSpPr>
        <p:spPr>
          <a:xfrm>
            <a:off x="5365805" y="4769718"/>
            <a:ext cx="1526173" cy="347435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团队学习力目标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2" name="矩形 51"/>
          <p:cNvSpPr/>
          <p:nvPr/>
        </p:nvSpPr>
        <p:spPr>
          <a:xfrm>
            <a:off x="5358852" y="5213002"/>
            <a:ext cx="1526173" cy="347435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团队培养目标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3" name="矩形 52"/>
          <p:cNvSpPr/>
          <p:nvPr/>
        </p:nvSpPr>
        <p:spPr>
          <a:xfrm>
            <a:off x="5365805" y="5690740"/>
            <a:ext cx="1526173" cy="347435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团队建设目标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4" name="矩形 53"/>
          <p:cNvSpPr/>
          <p:nvPr/>
        </p:nvSpPr>
        <p:spPr>
          <a:xfrm>
            <a:off x="7009828" y="5226780"/>
            <a:ext cx="1526173" cy="347435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品牌美誉度目标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5" name="矩形 54"/>
          <p:cNvSpPr/>
          <p:nvPr/>
        </p:nvSpPr>
        <p:spPr>
          <a:xfrm>
            <a:off x="7009828" y="5680409"/>
            <a:ext cx="1526173" cy="347435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品牌联想力目标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6" name="矩形 55"/>
          <p:cNvSpPr/>
          <p:nvPr/>
        </p:nvSpPr>
        <p:spPr>
          <a:xfrm>
            <a:off x="8653851" y="5226780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dirty="0" sz="1200" lang="zh-CN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社群发展目标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7" name="矩形 56"/>
          <p:cNvSpPr/>
          <p:nvPr/>
        </p:nvSpPr>
        <p:spPr>
          <a:xfrm>
            <a:off x="8653851" y="5687609"/>
            <a:ext cx="1526173" cy="347435"/>
          </a:xfrm>
          <a:prstGeom prst="rect"/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用户互动目标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8" name="矩形 57"/>
          <p:cNvSpPr/>
          <p:nvPr/>
        </p:nvSpPr>
        <p:spPr>
          <a:xfrm>
            <a:off x="10277027" y="4311600"/>
            <a:ext cx="1526173" cy="34743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推广周期目标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49" name="矩形 58"/>
          <p:cNvSpPr/>
          <p:nvPr/>
        </p:nvSpPr>
        <p:spPr>
          <a:xfrm>
            <a:off x="10277027" y="4772428"/>
            <a:ext cx="1526173" cy="34743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dirty="0" sz="1200" lang="zh-CN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促销活动目标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0" name="矩形 59"/>
          <p:cNvSpPr/>
          <p:nvPr/>
        </p:nvSpPr>
        <p:spPr>
          <a:xfrm>
            <a:off x="10270077" y="5233256"/>
            <a:ext cx="1526173" cy="34743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投入产出比目标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751" name="矩形 60"/>
          <p:cNvSpPr/>
          <p:nvPr/>
        </p:nvSpPr>
        <p:spPr>
          <a:xfrm>
            <a:off x="10270077" y="5694084"/>
            <a:ext cx="1526173" cy="347435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no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平台推广目标</a:t>
            </a:r>
            <a:endParaRPr altLang="en-US" baseline="0" b="0" cap="none" dirty="0" sz="1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矩形 1"/>
          <p:cNvSpPr/>
          <p:nvPr/>
        </p:nvSpPr>
        <p:spPr>
          <a:xfrm>
            <a:off x="414734" y="424483"/>
            <a:ext cx="11348626" cy="662195"/>
          </a:xfrm>
          <a:prstGeom prst="rect"/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目标分解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7" name="椭圆 2"/>
          <p:cNvSpPr/>
          <p:nvPr/>
        </p:nvSpPr>
        <p:spPr>
          <a:xfrm>
            <a:off x="2809672" y="1480029"/>
            <a:ext cx="991147" cy="924654"/>
          </a:xfrm>
          <a:prstGeom prst="ellipse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每一个</a:t>
            </a:r>
            <a:endParaRPr altLang="zh-CN" baseline="0" b="1" cap="none" dirty="0" sz="1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</a:t>
            </a:r>
            <a:endParaRPr altLang="en-US" baseline="0" b="1" cap="none" dirty="0" sz="1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8" name="椭圆 3"/>
          <p:cNvSpPr/>
          <p:nvPr/>
        </p:nvSpPr>
        <p:spPr>
          <a:xfrm>
            <a:off x="3907192" y="1442685"/>
            <a:ext cx="991147" cy="924654"/>
          </a:xfrm>
          <a:prstGeom prst="ellipse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每一个</a:t>
            </a:r>
            <a:endParaRPr altLang="zh-CN" baseline="0" b="1" cap="none" dirty="0" sz="1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</a:t>
            </a:r>
            <a:endParaRPr altLang="en-US" baseline="0" b="1" cap="none" dirty="0" sz="1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49" name="椭圆 4"/>
          <p:cNvSpPr/>
          <p:nvPr/>
        </p:nvSpPr>
        <p:spPr>
          <a:xfrm>
            <a:off x="6181469" y="1442685"/>
            <a:ext cx="991147" cy="924654"/>
          </a:xfrm>
          <a:prstGeom prst="ellipse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每一个</a:t>
            </a:r>
            <a:endParaRPr altLang="zh-CN" baseline="0" b="1" cap="none" dirty="0" sz="1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altLang="zh-CN" baseline="0" b="1" cap="none" dirty="0" sz="12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周</a:t>
            </a:r>
            <a:endParaRPr altLang="en-US" baseline="0" b="1" cap="none" dirty="0" sz="1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0" name="椭圆 5"/>
          <p:cNvSpPr/>
          <p:nvPr/>
        </p:nvSpPr>
        <p:spPr>
          <a:xfrm>
            <a:off x="5019386" y="1442685"/>
            <a:ext cx="991147" cy="924654"/>
          </a:xfrm>
          <a:prstGeom prst="ellipse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每一个</a:t>
            </a:r>
            <a:endParaRPr altLang="zh-CN" baseline="0" b="1" cap="none" dirty="0" sz="1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</a:t>
            </a:r>
            <a:endParaRPr altLang="en-US" baseline="0" b="1" cap="none" dirty="0" sz="1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1" name="椭圆 6"/>
          <p:cNvSpPr/>
          <p:nvPr/>
        </p:nvSpPr>
        <p:spPr>
          <a:xfrm>
            <a:off x="7293662" y="1442685"/>
            <a:ext cx="991147" cy="924654"/>
          </a:xfrm>
          <a:prstGeom prst="ellipse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每一个</a:t>
            </a:r>
            <a:endParaRPr altLang="zh-CN" baseline="0" b="1" cap="none" dirty="0" sz="1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客户</a:t>
            </a:r>
            <a:endParaRPr altLang="en-US" baseline="0" b="1" cap="none" dirty="0" sz="1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2" name="椭圆 7"/>
          <p:cNvSpPr/>
          <p:nvPr/>
        </p:nvSpPr>
        <p:spPr>
          <a:xfrm>
            <a:off x="8368913" y="1442685"/>
            <a:ext cx="991147" cy="924654"/>
          </a:xfrm>
          <a:prstGeom prst="ellipse"/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每一个</a:t>
            </a:r>
            <a:endParaRPr altLang="zh-CN" baseline="0" b="1" cap="none" dirty="0" sz="1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门店</a:t>
            </a:r>
            <a:endParaRPr altLang="en-US" baseline="0" b="1" cap="none" dirty="0" sz="1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853" name="右大括号 8"/>
          <p:cNvSpPr/>
          <p:nvPr/>
        </p:nvSpPr>
        <p:spPr>
          <a:xfrm rot="5400000" flipH="1">
            <a:off x="5943137" y="-1548561"/>
            <a:ext cx="338860" cy="5718317"/>
          </a:xfrm>
          <a:prstGeom prst="rightBrace">
            <a:avLst>
              <a:gd name="adj1" fmla="val 14933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854" name="圆角矩形 32"/>
          <p:cNvSpPr/>
          <p:nvPr/>
        </p:nvSpPr>
        <p:spPr>
          <a:xfrm>
            <a:off x="3351496" y="2597426"/>
            <a:ext cx="8303791" cy="3664226"/>
          </a:xfrm>
          <a:prstGeom prst="roundRect">
            <a:avLst>
              <a:gd name="adj" fmla="val 10654"/>
            </a:avLst>
          </a:prstGeom>
          <a:solidFill>
            <a:schemeClr val="accent5">
              <a:lumMod val="20000"/>
              <a:lumOff val="80000"/>
            </a:schemeClr>
          </a:solidFill>
          <a:ln w="34925">
            <a:solidFill>
              <a:srgbClr val="D60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21485" lIns="42970" rIns="42970" rtlCol="0" tIns="21485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56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83" name="组合 10"/>
          <p:cNvGrpSpPr/>
          <p:nvPr/>
        </p:nvGrpSpPr>
        <p:grpSpPr>
          <a:xfrm flipH="1">
            <a:off x="2553955" y="3240849"/>
            <a:ext cx="742663" cy="2495022"/>
            <a:chOff x="12217719" y="5060397"/>
            <a:chExt cx="3612127" cy="5451720"/>
          </a:xfrm>
        </p:grpSpPr>
        <p:cxnSp>
          <p:nvCxnSpPr>
            <p:cNvPr id="3145728" name="直接箭头连接符 11"/>
            <p:cNvCxnSpPr>
              <a:cxnSpLocks/>
            </p:cNvCxnSpPr>
            <p:nvPr/>
          </p:nvCxnSpPr>
          <p:spPr>
            <a:xfrm>
              <a:off x="12217719" y="7671581"/>
              <a:ext cx="2658610" cy="20846"/>
            </a:xfrm>
            <a:prstGeom prst="straightConnector1"/>
            <a:ln w="41275">
              <a:solidFill>
                <a:srgbClr val="D60C0C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直接箭头连接符 12"/>
            <p:cNvCxnSpPr>
              <a:cxnSpLocks/>
            </p:cNvCxnSpPr>
            <p:nvPr/>
          </p:nvCxnSpPr>
          <p:spPr>
            <a:xfrm flipV="1">
              <a:off x="12217719" y="5060397"/>
              <a:ext cx="3612127" cy="2632030"/>
            </a:xfrm>
            <a:prstGeom prst="straightConnector1"/>
            <a:ln w="41275">
              <a:solidFill>
                <a:srgbClr val="D60C0C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0" name="直接箭头连接符 13"/>
            <p:cNvCxnSpPr>
              <a:cxnSpLocks/>
            </p:cNvCxnSpPr>
            <p:nvPr/>
          </p:nvCxnSpPr>
          <p:spPr>
            <a:xfrm>
              <a:off x="12217719" y="7692427"/>
              <a:ext cx="3539851" cy="2819690"/>
            </a:xfrm>
            <a:prstGeom prst="straightConnector1"/>
            <a:ln w="41275">
              <a:solidFill>
                <a:srgbClr val="D60C0C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855" name="椭圆 14"/>
          <p:cNvSpPr/>
          <p:nvPr/>
        </p:nvSpPr>
        <p:spPr>
          <a:xfrm>
            <a:off x="331303" y="3631732"/>
            <a:ext cx="1538545" cy="1528466"/>
          </a:xfrm>
          <a:prstGeom prst="ellipse"/>
          <a:solidFill>
            <a:srgbClr val="D60C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21485" lIns="42970" rIns="42970" rtlCol="0" tIns="21485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56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856" name="TextBox 69"/>
          <p:cNvSpPr txBox="1"/>
          <p:nvPr/>
        </p:nvSpPr>
        <p:spPr>
          <a:xfrm>
            <a:off x="622386" y="3817608"/>
            <a:ext cx="1491985" cy="1109771"/>
          </a:xfrm>
          <a:prstGeom prst="rect"/>
          <a:noFill/>
          <a:ln>
            <a:noFill/>
          </a:ln>
        </p:spPr>
        <p:txBody>
          <a:bodyPr bIns="21485" lIns="42970" rIns="42970" rtlCol="0" tIns="21485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</a:t>
            </a:r>
            <a:endParaRPr altLang="zh-CN" baseline="0" b="1" cap="none" dirty="0" sz="36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分解</a:t>
            </a:r>
            <a:endParaRPr altLang="zh-CN" baseline="0" b="1" cap="none" dirty="0" sz="36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84" name="组合 16"/>
          <p:cNvGrpSpPr/>
          <p:nvPr/>
        </p:nvGrpSpPr>
        <p:grpSpPr>
          <a:xfrm>
            <a:off x="3365925" y="2824015"/>
            <a:ext cx="2679365" cy="416834"/>
            <a:chOff x="13212865" y="4125876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8857" name="矩形 17"/>
            <p:cNvSpPr/>
            <p:nvPr/>
          </p:nvSpPr>
          <p:spPr>
            <a:xfrm>
              <a:off x="13789012" y="4125876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58" name="TextBox 42"/>
            <p:cNvSpPr txBox="1"/>
            <p:nvPr/>
          </p:nvSpPr>
          <p:spPr>
            <a:xfrm>
              <a:off x="14494247" y="4261101"/>
              <a:ext cx="384611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销售渠道目标分解表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59" name="等腰三角形 19"/>
            <p:cNvSpPr/>
            <p:nvPr/>
          </p:nvSpPr>
          <p:spPr>
            <a:xfrm rot="16200000">
              <a:off x="13318253" y="4228374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5" name="组合 20"/>
          <p:cNvGrpSpPr/>
          <p:nvPr/>
        </p:nvGrpSpPr>
        <p:grpSpPr>
          <a:xfrm>
            <a:off x="3365925" y="3406386"/>
            <a:ext cx="2679365" cy="416834"/>
            <a:chOff x="13212865" y="5287652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8860" name="矩形 21"/>
            <p:cNvSpPr/>
            <p:nvPr/>
          </p:nvSpPr>
          <p:spPr>
            <a:xfrm>
              <a:off x="13789012" y="5287652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61" name="TextBox 41"/>
            <p:cNvSpPr txBox="1"/>
            <p:nvPr/>
          </p:nvSpPr>
          <p:spPr>
            <a:xfrm>
              <a:off x="14593580" y="5472592"/>
              <a:ext cx="3647449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销售渠道产品比例分解表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62" name="等腰三角形 23"/>
            <p:cNvSpPr/>
            <p:nvPr/>
          </p:nvSpPr>
          <p:spPr>
            <a:xfrm rot="16200000">
              <a:off x="13318253" y="54159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6" name="组合 24"/>
          <p:cNvGrpSpPr/>
          <p:nvPr/>
        </p:nvGrpSpPr>
        <p:grpSpPr>
          <a:xfrm>
            <a:off x="3365925" y="3988757"/>
            <a:ext cx="2679365" cy="416834"/>
            <a:chOff x="13212865" y="6449428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8863" name="矩形 25"/>
            <p:cNvSpPr/>
            <p:nvPr/>
          </p:nvSpPr>
          <p:spPr>
            <a:xfrm>
              <a:off x="13789012" y="644942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64" name="TextBox 55"/>
            <p:cNvSpPr txBox="1"/>
            <p:nvPr/>
          </p:nvSpPr>
          <p:spPr>
            <a:xfrm>
              <a:off x="14162341" y="6603590"/>
              <a:ext cx="450992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各产品目标数量分解表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65" name="等腰三角形 27"/>
            <p:cNvSpPr/>
            <p:nvPr/>
          </p:nvSpPr>
          <p:spPr>
            <a:xfrm rot="16200000">
              <a:off x="13318253" y="65440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7" name="组合 28"/>
          <p:cNvGrpSpPr/>
          <p:nvPr/>
        </p:nvGrpSpPr>
        <p:grpSpPr>
          <a:xfrm>
            <a:off x="3365925" y="4571128"/>
            <a:ext cx="2679365" cy="416834"/>
            <a:chOff x="13212865" y="7611204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8866" name="矩形 29"/>
            <p:cNvSpPr/>
            <p:nvPr/>
          </p:nvSpPr>
          <p:spPr>
            <a:xfrm>
              <a:off x="13789012" y="7611204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67" name="TextBox 50"/>
            <p:cNvSpPr txBox="1"/>
            <p:nvPr/>
          </p:nvSpPr>
          <p:spPr>
            <a:xfrm>
              <a:off x="14465633" y="7724622"/>
              <a:ext cx="390334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销售目标每个人分解表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68" name="等腰三角形 31"/>
            <p:cNvSpPr/>
            <p:nvPr/>
          </p:nvSpPr>
          <p:spPr>
            <a:xfrm rot="16200000">
              <a:off x="13318253" y="7713702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8" name="组合 32"/>
          <p:cNvGrpSpPr/>
          <p:nvPr/>
        </p:nvGrpSpPr>
        <p:grpSpPr>
          <a:xfrm>
            <a:off x="3365925" y="5153498"/>
            <a:ext cx="2679365" cy="416834"/>
            <a:chOff x="13212865" y="8772980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8869" name="矩形 33"/>
            <p:cNvSpPr/>
            <p:nvPr/>
          </p:nvSpPr>
          <p:spPr>
            <a:xfrm>
              <a:off x="13789012" y="8772980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70" name="TextBox 52"/>
            <p:cNvSpPr txBox="1"/>
            <p:nvPr/>
          </p:nvSpPr>
          <p:spPr>
            <a:xfrm>
              <a:off x="14728914" y="8927142"/>
              <a:ext cx="3740531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销售目标每个人月度分解表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71" name="等腰三角形 35"/>
            <p:cNvSpPr/>
            <p:nvPr/>
          </p:nvSpPr>
          <p:spPr>
            <a:xfrm rot="16200000">
              <a:off x="13318253" y="8875478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89" name="组合 36"/>
          <p:cNvGrpSpPr/>
          <p:nvPr/>
        </p:nvGrpSpPr>
        <p:grpSpPr>
          <a:xfrm>
            <a:off x="3365925" y="5735871"/>
            <a:ext cx="2679365" cy="416834"/>
            <a:chOff x="13212865" y="9934758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8872" name="矩形 37"/>
            <p:cNvSpPr/>
            <p:nvPr/>
          </p:nvSpPr>
          <p:spPr>
            <a:xfrm>
              <a:off x="13789012" y="993475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73" name="TextBox 107"/>
            <p:cNvSpPr txBox="1"/>
            <p:nvPr/>
          </p:nvSpPr>
          <p:spPr>
            <a:xfrm>
              <a:off x="14186338" y="10140523"/>
              <a:ext cx="4461931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渠道代理商预收款分解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74" name="等腰三角形 39"/>
            <p:cNvSpPr/>
            <p:nvPr/>
          </p:nvSpPr>
          <p:spPr>
            <a:xfrm rot="16200000">
              <a:off x="13318253" y="10081027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0" name="组合 40"/>
          <p:cNvGrpSpPr/>
          <p:nvPr/>
        </p:nvGrpSpPr>
        <p:grpSpPr>
          <a:xfrm>
            <a:off x="1561744" y="5086954"/>
            <a:ext cx="975702" cy="996171"/>
            <a:chOff x="7808316" y="8678071"/>
            <a:chExt cx="1987270" cy="1987270"/>
          </a:xfrm>
        </p:grpSpPr>
        <p:sp>
          <p:nvSpPr>
            <p:cNvPr id="1048875" name="椭圆 41"/>
            <p:cNvSpPr/>
            <p:nvPr/>
          </p:nvSpPr>
          <p:spPr>
            <a:xfrm>
              <a:off x="7808316" y="8678071"/>
              <a:ext cx="1987270" cy="1987270"/>
            </a:xfrm>
            <a:prstGeom prst="ellipse"/>
            <a:solidFill>
              <a:schemeClr val="bg1"/>
            </a:solidFill>
            <a:ln>
              <a:solidFill>
                <a:srgbClr val="E93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56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76" name="TextBox 114"/>
            <p:cNvSpPr txBox="1"/>
            <p:nvPr/>
          </p:nvSpPr>
          <p:spPr>
            <a:xfrm>
              <a:off x="8188919" y="9326077"/>
              <a:ext cx="1606667" cy="769017"/>
            </a:xfrm>
            <a:prstGeom prst="rect"/>
            <a:noFill/>
            <a:ln>
              <a:noFill/>
            </a:ln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1905" i="0" kern="1200" kumimoji="0" lang="zh-CN" noProof="0" normalizeH="0" spc="0" strike="noStrike" u="none">
                  <a:ln>
                    <a:noFill/>
                  </a:ln>
                  <a:solidFill>
                    <a:srgbClr val="D60C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产品</a:t>
              </a:r>
              <a:endParaRPr altLang="zh-CN" baseline="0" b="1" cap="none" dirty="0" sz="1905" i="0" kern="1200" kumimoji="0" lang="en-US" noProof="0" normalizeH="0" spc="0" strike="noStrike" u="none">
                <a:ln>
                  <a:noFill/>
                </a:ln>
                <a:solidFill>
                  <a:srgbClr val="D6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1" name="组合 43"/>
          <p:cNvGrpSpPr/>
          <p:nvPr/>
        </p:nvGrpSpPr>
        <p:grpSpPr>
          <a:xfrm>
            <a:off x="1950639" y="3928364"/>
            <a:ext cx="1097370" cy="996172"/>
            <a:chOff x="8600404" y="6301807"/>
            <a:chExt cx="2235079" cy="1987270"/>
          </a:xfrm>
        </p:grpSpPr>
        <p:sp>
          <p:nvSpPr>
            <p:cNvPr id="1048877" name="椭圆 44"/>
            <p:cNvSpPr/>
            <p:nvPr/>
          </p:nvSpPr>
          <p:spPr>
            <a:xfrm>
              <a:off x="8600404" y="6301807"/>
              <a:ext cx="1987270" cy="1987270"/>
            </a:xfrm>
            <a:prstGeom prst="ellipse"/>
            <a:solidFill>
              <a:schemeClr val="bg1"/>
            </a:solidFill>
            <a:ln>
              <a:solidFill>
                <a:srgbClr val="E93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56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78" name="TextBox 115"/>
            <p:cNvSpPr txBox="1"/>
            <p:nvPr/>
          </p:nvSpPr>
          <p:spPr>
            <a:xfrm>
              <a:off x="8963275" y="6948711"/>
              <a:ext cx="1872208" cy="715549"/>
            </a:xfrm>
            <a:prstGeom prst="rect"/>
            <a:noFill/>
            <a:ln>
              <a:noFill/>
            </a:ln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1730" i="0" kern="1200" kumimoji="0" lang="zh-CN" noProof="0" normalizeH="0" spc="0" strike="noStrike" u="none">
                  <a:ln>
                    <a:noFill/>
                  </a:ln>
                  <a:solidFill>
                    <a:srgbClr val="D60C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渠道</a:t>
              </a:r>
              <a:endParaRPr altLang="zh-CN" baseline="0" b="1" cap="none" dirty="0" sz="1730" i="0" kern="1200" kumimoji="0" lang="en-US" noProof="0" normalizeH="0" spc="0" strike="noStrike" u="none">
                <a:ln>
                  <a:noFill/>
                </a:ln>
                <a:solidFill>
                  <a:srgbClr val="D6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2" name="组合 46"/>
          <p:cNvGrpSpPr/>
          <p:nvPr/>
        </p:nvGrpSpPr>
        <p:grpSpPr>
          <a:xfrm>
            <a:off x="1526390" y="2737198"/>
            <a:ext cx="975702" cy="996171"/>
            <a:chOff x="7736308" y="3925543"/>
            <a:chExt cx="1987270" cy="1987270"/>
          </a:xfrm>
        </p:grpSpPr>
        <p:sp>
          <p:nvSpPr>
            <p:cNvPr id="1048879" name="椭圆 47"/>
            <p:cNvSpPr/>
            <p:nvPr/>
          </p:nvSpPr>
          <p:spPr>
            <a:xfrm>
              <a:off x="7736308" y="3925543"/>
              <a:ext cx="1987270" cy="1987270"/>
            </a:xfrm>
            <a:prstGeom prst="ellipse"/>
            <a:solidFill>
              <a:schemeClr val="bg1"/>
            </a:solidFill>
            <a:ln>
              <a:solidFill>
                <a:srgbClr val="E93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56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80" name="TextBox 116"/>
            <p:cNvSpPr txBox="1"/>
            <p:nvPr/>
          </p:nvSpPr>
          <p:spPr>
            <a:xfrm>
              <a:off x="7901685" y="4493863"/>
              <a:ext cx="1601170" cy="822102"/>
            </a:xfrm>
            <a:prstGeom prst="rect"/>
            <a:noFill/>
            <a:ln>
              <a:noFill/>
            </a:ln>
          </p:spPr>
          <p:txBody>
            <a:bodyPr rtlCol="0" wrap="square"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2080" i="0" kern="1200" kumimoji="0" lang="zh-CN" noProof="0" normalizeH="0" spc="0" strike="noStrike" u="none">
                  <a:ln>
                    <a:noFill/>
                  </a:ln>
                  <a:solidFill>
                    <a:srgbClr val="D60C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团队</a:t>
              </a:r>
              <a:endParaRPr altLang="zh-CN" baseline="0" b="1" cap="none" dirty="0" sz="2080" i="0" kern="1200" kumimoji="0" lang="en-US" noProof="0" normalizeH="0" spc="0" strike="noStrike" u="none">
                <a:ln>
                  <a:noFill/>
                </a:ln>
                <a:solidFill>
                  <a:srgbClr val="D6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3" name="组合 49"/>
          <p:cNvGrpSpPr/>
          <p:nvPr/>
        </p:nvGrpSpPr>
        <p:grpSpPr>
          <a:xfrm>
            <a:off x="6045289" y="2770513"/>
            <a:ext cx="2679365" cy="416834"/>
            <a:chOff x="13212865" y="4125876"/>
            <a:chExt cx="5832731" cy="831545"/>
          </a:xfrm>
        </p:grpSpPr>
        <p:sp>
          <p:nvSpPr>
            <p:cNvPr id="1048881" name="矩形 50"/>
            <p:cNvSpPr/>
            <p:nvPr/>
          </p:nvSpPr>
          <p:spPr>
            <a:xfrm>
              <a:off x="13789012" y="4125876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82" name="TextBox 42"/>
            <p:cNvSpPr txBox="1"/>
            <p:nvPr/>
          </p:nvSpPr>
          <p:spPr>
            <a:xfrm>
              <a:off x="14494247" y="4261101"/>
              <a:ext cx="3846115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销售额目标月度分解表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83" name="等腰三角形 52"/>
            <p:cNvSpPr/>
            <p:nvPr/>
          </p:nvSpPr>
          <p:spPr>
            <a:xfrm rot="16200000">
              <a:off x="13318253" y="4228374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4" name="组合 53"/>
          <p:cNvGrpSpPr/>
          <p:nvPr/>
        </p:nvGrpSpPr>
        <p:grpSpPr>
          <a:xfrm>
            <a:off x="6045289" y="3352884"/>
            <a:ext cx="2679365" cy="416834"/>
            <a:chOff x="13212865" y="5287652"/>
            <a:chExt cx="5832731" cy="831545"/>
          </a:xfrm>
        </p:grpSpPr>
        <p:sp>
          <p:nvSpPr>
            <p:cNvPr id="1048884" name="矩形 54"/>
            <p:cNvSpPr/>
            <p:nvPr/>
          </p:nvSpPr>
          <p:spPr>
            <a:xfrm>
              <a:off x="13789012" y="5287652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85" name="TextBox 41"/>
            <p:cNvSpPr txBox="1"/>
            <p:nvPr/>
          </p:nvSpPr>
          <p:spPr>
            <a:xfrm>
              <a:off x="14162341" y="5472592"/>
              <a:ext cx="4078687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各产品每月销售目标分解表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86" name="等腰三角形 56"/>
            <p:cNvSpPr/>
            <p:nvPr/>
          </p:nvSpPr>
          <p:spPr>
            <a:xfrm rot="16200000">
              <a:off x="13318253" y="5415996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5" name="组合 57"/>
          <p:cNvGrpSpPr/>
          <p:nvPr/>
        </p:nvGrpSpPr>
        <p:grpSpPr>
          <a:xfrm>
            <a:off x="6045289" y="3935255"/>
            <a:ext cx="2679365" cy="416834"/>
            <a:chOff x="13212865" y="6449428"/>
            <a:chExt cx="5832731" cy="831545"/>
          </a:xfrm>
        </p:grpSpPr>
        <p:sp>
          <p:nvSpPr>
            <p:cNvPr id="1048887" name="矩形 58"/>
            <p:cNvSpPr/>
            <p:nvPr/>
          </p:nvSpPr>
          <p:spPr>
            <a:xfrm>
              <a:off x="13789012" y="6449428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88" name="TextBox 55"/>
            <p:cNvSpPr txBox="1"/>
            <p:nvPr/>
          </p:nvSpPr>
          <p:spPr>
            <a:xfrm>
              <a:off x="14162341" y="6603590"/>
              <a:ext cx="4509925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各产品销售数量每月分解表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89" name="等腰三角形 60"/>
            <p:cNvSpPr/>
            <p:nvPr/>
          </p:nvSpPr>
          <p:spPr>
            <a:xfrm rot="16200000">
              <a:off x="13318253" y="6544096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6" name="组合 61"/>
          <p:cNvGrpSpPr/>
          <p:nvPr/>
        </p:nvGrpSpPr>
        <p:grpSpPr>
          <a:xfrm>
            <a:off x="6045289" y="4517626"/>
            <a:ext cx="2679365" cy="416834"/>
            <a:chOff x="13212865" y="7611204"/>
            <a:chExt cx="5832731" cy="831545"/>
          </a:xfrm>
        </p:grpSpPr>
        <p:sp>
          <p:nvSpPr>
            <p:cNvPr id="1048890" name="矩形 62"/>
            <p:cNvSpPr/>
            <p:nvPr/>
          </p:nvSpPr>
          <p:spPr>
            <a:xfrm>
              <a:off x="13789012" y="7611204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1" name="TextBox 50"/>
            <p:cNvSpPr txBox="1"/>
            <p:nvPr/>
          </p:nvSpPr>
          <p:spPr>
            <a:xfrm>
              <a:off x="14465633" y="7724622"/>
              <a:ext cx="3903345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销售目标城市代理商分解表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92" name="等腰三角形 64"/>
            <p:cNvSpPr/>
            <p:nvPr/>
          </p:nvSpPr>
          <p:spPr>
            <a:xfrm rot="16200000">
              <a:off x="13318253" y="7713702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7" name="组合 65"/>
          <p:cNvGrpSpPr/>
          <p:nvPr/>
        </p:nvGrpSpPr>
        <p:grpSpPr>
          <a:xfrm>
            <a:off x="6045289" y="5099996"/>
            <a:ext cx="2679365" cy="416834"/>
            <a:chOff x="13212865" y="8772980"/>
            <a:chExt cx="5832731" cy="831545"/>
          </a:xfrm>
        </p:grpSpPr>
        <p:sp>
          <p:nvSpPr>
            <p:cNvPr id="1048893" name="矩形 66"/>
            <p:cNvSpPr/>
            <p:nvPr/>
          </p:nvSpPr>
          <p:spPr>
            <a:xfrm>
              <a:off x="13789012" y="8772980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4" name="TextBox 52"/>
            <p:cNvSpPr txBox="1"/>
            <p:nvPr/>
          </p:nvSpPr>
          <p:spPr>
            <a:xfrm>
              <a:off x="14331095" y="8952514"/>
              <a:ext cx="4309244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城市代理商月度销售目标分解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95" name="等腰三角形 68"/>
            <p:cNvSpPr/>
            <p:nvPr/>
          </p:nvSpPr>
          <p:spPr>
            <a:xfrm rot="16200000">
              <a:off x="13318253" y="8875478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8" name="组合 69"/>
          <p:cNvGrpSpPr/>
          <p:nvPr/>
        </p:nvGrpSpPr>
        <p:grpSpPr>
          <a:xfrm>
            <a:off x="8779532" y="2775502"/>
            <a:ext cx="2679365" cy="416834"/>
            <a:chOff x="13212865" y="9934758"/>
            <a:chExt cx="5832731" cy="83154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048896" name="矩形 70"/>
            <p:cNvSpPr/>
            <p:nvPr/>
          </p:nvSpPr>
          <p:spPr>
            <a:xfrm>
              <a:off x="13789012" y="993475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897" name="TextBox 107"/>
            <p:cNvSpPr txBox="1"/>
            <p:nvPr/>
          </p:nvSpPr>
          <p:spPr>
            <a:xfrm>
              <a:off x="14186338" y="10140523"/>
              <a:ext cx="4461931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销售目标渠道合作分解表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898" name="等腰三角形 72"/>
            <p:cNvSpPr/>
            <p:nvPr/>
          </p:nvSpPr>
          <p:spPr>
            <a:xfrm rot="16200000">
              <a:off x="13318253" y="10081027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99" name="组合 73"/>
          <p:cNvGrpSpPr/>
          <p:nvPr/>
        </p:nvGrpSpPr>
        <p:grpSpPr>
          <a:xfrm>
            <a:off x="8791632" y="3358608"/>
            <a:ext cx="2679365" cy="416834"/>
            <a:chOff x="13212865" y="4125876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8899" name="矩形 74"/>
            <p:cNvSpPr/>
            <p:nvPr/>
          </p:nvSpPr>
          <p:spPr>
            <a:xfrm>
              <a:off x="13789012" y="4125876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900" name="TextBox 42"/>
            <p:cNvSpPr txBox="1"/>
            <p:nvPr/>
          </p:nvSpPr>
          <p:spPr>
            <a:xfrm>
              <a:off x="14494247" y="4261101"/>
              <a:ext cx="384611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重要客户月度目标分解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01" name="等腰三角形 76"/>
            <p:cNvSpPr/>
            <p:nvPr/>
          </p:nvSpPr>
          <p:spPr>
            <a:xfrm rot="16200000">
              <a:off x="13318253" y="4228374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00" name="组合 77"/>
          <p:cNvGrpSpPr/>
          <p:nvPr/>
        </p:nvGrpSpPr>
        <p:grpSpPr>
          <a:xfrm>
            <a:off x="8779531" y="3934983"/>
            <a:ext cx="2679365" cy="416834"/>
            <a:chOff x="13212865" y="5287652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8902" name="矩形 78"/>
            <p:cNvSpPr/>
            <p:nvPr/>
          </p:nvSpPr>
          <p:spPr>
            <a:xfrm>
              <a:off x="13789012" y="5287652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903" name="TextBox 41"/>
            <p:cNvSpPr txBox="1"/>
            <p:nvPr/>
          </p:nvSpPr>
          <p:spPr>
            <a:xfrm>
              <a:off x="14593580" y="5472592"/>
              <a:ext cx="3647449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重要渠道月度指标分解表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04" name="等腰三角形 80"/>
            <p:cNvSpPr/>
            <p:nvPr/>
          </p:nvSpPr>
          <p:spPr>
            <a:xfrm rot="16200000">
              <a:off x="13318253" y="54159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01" name="组合 81"/>
          <p:cNvGrpSpPr/>
          <p:nvPr/>
        </p:nvGrpSpPr>
        <p:grpSpPr>
          <a:xfrm>
            <a:off x="8791632" y="4475344"/>
            <a:ext cx="2679365" cy="416834"/>
            <a:chOff x="13212865" y="6449428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8905" name="矩形 82"/>
            <p:cNvSpPr/>
            <p:nvPr/>
          </p:nvSpPr>
          <p:spPr>
            <a:xfrm>
              <a:off x="13789012" y="644942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906" name="TextBox 55"/>
            <p:cNvSpPr txBox="1"/>
            <p:nvPr/>
          </p:nvSpPr>
          <p:spPr>
            <a:xfrm>
              <a:off x="14162341" y="6603590"/>
              <a:ext cx="450992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各主要产品的销售渠道分解表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07" name="等腰三角形 84"/>
            <p:cNvSpPr/>
            <p:nvPr/>
          </p:nvSpPr>
          <p:spPr>
            <a:xfrm rot="16200000">
              <a:off x="13318253" y="65440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02" name="组合 85"/>
          <p:cNvGrpSpPr/>
          <p:nvPr/>
        </p:nvGrpSpPr>
        <p:grpSpPr>
          <a:xfrm>
            <a:off x="8791632" y="5085523"/>
            <a:ext cx="2679365" cy="416834"/>
            <a:chOff x="13212865" y="7611204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8908" name="矩形 86"/>
            <p:cNvSpPr/>
            <p:nvPr/>
          </p:nvSpPr>
          <p:spPr>
            <a:xfrm>
              <a:off x="13789012" y="7611204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8909" name="TextBox 50"/>
            <p:cNvSpPr txBox="1"/>
            <p:nvPr/>
          </p:nvSpPr>
          <p:spPr>
            <a:xfrm>
              <a:off x="14465633" y="7724622"/>
              <a:ext cx="390334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dirty="0" sz="1000" i="0" kern="120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A</a:t>
              </a: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产品销售渠道分解表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10" name="等腰三角形 88"/>
            <p:cNvSpPr/>
            <p:nvPr/>
          </p:nvSpPr>
          <p:spPr>
            <a:xfrm rot="16200000">
              <a:off x="13318253" y="7713702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54" name="矩形 1"/>
          <p:cNvSpPr/>
          <p:nvPr/>
        </p:nvSpPr>
        <p:spPr>
          <a:xfrm>
            <a:off x="0" y="0"/>
            <a:ext cx="12192000" cy="6858000"/>
          </a:xfrm>
          <a:prstGeom prst="rect"/>
          <a:solidFill>
            <a:srgbClr val="C00000"/>
          </a:solidFill>
          <a:ln w="12700" cap="flat">
            <a:noFill/>
            <a:miter lim="400000"/>
          </a:ln>
          <a:effectLst>
            <a:outerShdw blurRad="38100" dir="5400000" dist="254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ctr" bIns="50800" horzOverflow="overflow" lIns="50800" numCol="1" rIns="50800" rot="0" rtlCol="0" spcCol="38100" spcFirstLastPara="1" tIns="50800" vert="horz" vertOverflow="overflow" wrap="square">
            <a:spAutoFit/>
          </a:bodyPr>
          <a:p>
            <a:pPr algn="ctr" defTabSz="825500" eaLnBrk="1" fontAlgn="auto" hangingPunct="0" indent="0" latinLnBrk="1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32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  <a:sym typeface="Helvetica Light"/>
            </a:endParaRPr>
          </a:p>
        </p:txBody>
      </p:sp>
      <p:grpSp>
        <p:nvGrpSpPr>
          <p:cNvPr id="111" name="Group 8"/>
          <p:cNvGrpSpPr/>
          <p:nvPr/>
        </p:nvGrpSpPr>
        <p:grpSpPr bwMode="auto">
          <a:xfrm>
            <a:off x="3337761" y="2417933"/>
            <a:ext cx="6364291" cy="3594776"/>
            <a:chOff x="0" y="0"/>
            <a:chExt cx="8111028" cy="2724686"/>
          </a:xfrm>
        </p:grpSpPr>
        <p:pic>
          <p:nvPicPr>
            <p:cNvPr id="2097155" name="Picture 74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1" cstate="print">
              <a:lum bright="24000"/>
            </a:blip>
            <a:srcRect/>
            <a:stretch>
              <a:fillRect/>
            </a:stretch>
          </p:blipFill>
          <p:spPr bwMode="auto">
            <a:xfrm>
              <a:off x="6930366" y="1152524"/>
              <a:ext cx="1180662" cy="1567213"/>
            </a:xfrm>
            <a:prstGeom prst="rect"/>
            <a:noFill/>
            <a:ln>
              <a:noFill/>
            </a:ln>
          </p:spPr>
        </p:pic>
        <p:sp>
          <p:nvSpPr>
            <p:cNvPr id="1048955" name="AutoShape 35" descr="Bild20"/>
            <p:cNvSpPr>
              <a:spLocks noChangeArrowheads="1"/>
            </p:cNvSpPr>
            <p:nvPr/>
          </p:nvSpPr>
          <p:spPr bwMode="auto">
            <a:xfrm>
              <a:off x="0" y="0"/>
              <a:ext cx="6953719" cy="2724686"/>
            </a:xfrm>
            <a:prstGeom prst="roundRect">
              <a:avLst>
                <a:gd name="adj" fmla="val 5556"/>
              </a:avLst>
            </a:prstGeom>
            <a:solidFill>
              <a:srgbClr val="FFFFFF"/>
            </a:solidFill>
            <a:ln w="25400" cmpd="sng">
              <a:solidFill>
                <a:srgbClr val="414042"/>
              </a:solidFill>
              <a:round/>
            </a:ln>
          </p:spPr>
          <p:txBody>
            <a:bodyPr bIns="36000" lIns="108000" rIns="36000" tIns="10800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048956" name="Rectangle 18"/>
          <p:cNvSpPr>
            <a:spLocks noChangeArrowheads="1"/>
          </p:cNvSpPr>
          <p:nvPr/>
        </p:nvSpPr>
        <p:spPr bwMode="auto">
          <a:xfrm>
            <a:off x="3522238" y="2660820"/>
            <a:ext cx="440359" cy="1132891"/>
          </a:xfrm>
          <a:prstGeom prst="rect"/>
          <a:solidFill>
            <a:srgbClr val="EBAC07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rPr>
              <a:t>二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8957" name="Rectangle 27"/>
          <p:cNvSpPr>
            <a:spLocks noChangeArrowheads="1"/>
          </p:cNvSpPr>
          <p:nvPr/>
        </p:nvSpPr>
        <p:spPr bwMode="auto">
          <a:xfrm>
            <a:off x="4007822" y="2660820"/>
            <a:ext cx="4542877" cy="1132891"/>
          </a:xfrm>
          <a:prstGeom prst="rect"/>
          <a:solidFill>
            <a:srgbClr val="00206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</a:t>
            </a:r>
            <a:r>
              <a:rPr altLang="zh-CN" baseline="0" b="1" cap="none" dirty="0" sz="2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7</a:t>
            </a: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大策略</a:t>
            </a:r>
            <a:r>
              <a:rPr altLang="en-US" b="1" dirty="0" sz="2800" lang="zh-CN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8" name="Rectangle 28"/>
          <p:cNvSpPr>
            <a:spLocks noChangeArrowheads="1"/>
          </p:cNvSpPr>
          <p:nvPr/>
        </p:nvSpPr>
        <p:spPr bwMode="auto">
          <a:xfrm>
            <a:off x="3522238" y="3855670"/>
            <a:ext cx="2454979" cy="452438"/>
          </a:xfrm>
          <a:prstGeom prst="rect"/>
          <a:solidFill>
            <a:srgbClr val="00B05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59" name="Rectangle 29"/>
          <p:cNvSpPr>
            <a:spLocks noChangeArrowheads="1"/>
          </p:cNvSpPr>
          <p:nvPr/>
        </p:nvSpPr>
        <p:spPr bwMode="auto">
          <a:xfrm>
            <a:off x="3522238" y="4404548"/>
            <a:ext cx="2454979" cy="452438"/>
          </a:xfrm>
          <a:prstGeom prst="rect"/>
          <a:solidFill>
            <a:srgbClr val="00206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2" name="Group 127"/>
          <p:cNvGrpSpPr/>
          <p:nvPr/>
        </p:nvGrpSpPr>
        <p:grpSpPr>
          <a:xfrm>
            <a:off x="4828914" y="533873"/>
            <a:ext cx="2534171" cy="1703394"/>
            <a:chOff x="2141517" y="2373325"/>
            <a:chExt cx="476251" cy="314325"/>
          </a:xfrm>
          <a:solidFill>
            <a:srgbClr val="FFC000"/>
          </a:solidFill>
        </p:grpSpPr>
        <p:sp>
          <p:nvSpPr>
            <p:cNvPr id="1048960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/>
            <a:grpFill/>
            <a:ln w="9525">
              <a:noFill/>
              <a:miter lim="800000"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1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/>
            <a:grpFill/>
            <a:ln w="9525">
              <a:noFill/>
              <a:miter lim="800000"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2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/>
            <a:grpFill/>
            <a:ln w="9525">
              <a:noFill/>
              <a:miter lim="800000"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3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/>
            <a:grpFill/>
            <a:ln w="9525">
              <a:noFill/>
              <a:miter lim="800000"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4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/>
            <a:grpFill/>
            <a:ln w="9525">
              <a:noFill/>
              <a:miter lim="800000"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5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/>
            <a:grpFill/>
            <a:ln w="9525">
              <a:noFill/>
              <a:miter lim="800000"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6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7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48968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bIns="60960" lIns="121920" rIns="121920" tIns="60960"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48969" name="Rectangle 28"/>
          <p:cNvSpPr>
            <a:spLocks noChangeArrowheads="1"/>
          </p:cNvSpPr>
          <p:nvPr/>
        </p:nvSpPr>
        <p:spPr bwMode="auto">
          <a:xfrm>
            <a:off x="6120655" y="3855670"/>
            <a:ext cx="2454979" cy="452438"/>
          </a:xfrm>
          <a:prstGeom prst="rect"/>
          <a:solidFill>
            <a:srgbClr val="00B05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0" name="Rectangle 29"/>
          <p:cNvSpPr>
            <a:spLocks noChangeArrowheads="1"/>
          </p:cNvSpPr>
          <p:nvPr/>
        </p:nvSpPr>
        <p:spPr bwMode="auto">
          <a:xfrm>
            <a:off x="6120655" y="4404548"/>
            <a:ext cx="2454979" cy="452438"/>
          </a:xfrm>
          <a:prstGeom prst="rect"/>
          <a:solidFill>
            <a:srgbClr val="00206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1" name="Rectangle 29"/>
          <p:cNvSpPr>
            <a:spLocks noChangeArrowheads="1"/>
          </p:cNvSpPr>
          <p:nvPr/>
        </p:nvSpPr>
        <p:spPr bwMode="auto">
          <a:xfrm>
            <a:off x="3526361" y="4914637"/>
            <a:ext cx="2454979" cy="452438"/>
          </a:xfrm>
          <a:prstGeom prst="rect"/>
          <a:solidFill>
            <a:srgbClr val="0070C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2" name="Rectangle 29"/>
          <p:cNvSpPr>
            <a:spLocks noChangeArrowheads="1"/>
          </p:cNvSpPr>
          <p:nvPr/>
        </p:nvSpPr>
        <p:spPr bwMode="auto">
          <a:xfrm>
            <a:off x="6124778" y="4914637"/>
            <a:ext cx="2454979" cy="452438"/>
          </a:xfrm>
          <a:prstGeom prst="rect"/>
          <a:solidFill>
            <a:srgbClr val="0070C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73" name="Rectangle 28"/>
          <p:cNvSpPr>
            <a:spLocks noChangeArrowheads="1"/>
          </p:cNvSpPr>
          <p:nvPr/>
        </p:nvSpPr>
        <p:spPr bwMode="auto">
          <a:xfrm>
            <a:off x="3522237" y="5424726"/>
            <a:ext cx="5028462" cy="452438"/>
          </a:xfrm>
          <a:prstGeom prst="rect"/>
          <a:solidFill>
            <a:srgbClr val="7030A0"/>
          </a:solidFill>
          <a:ln>
            <a:noFill/>
          </a:ln>
        </p:spPr>
        <p:txBody>
          <a:bodyPr anchor="ctr" bIns="34281" lIns="68562" rIns="68562" tIns="34281" wrap="none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产品策略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74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8975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8976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56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8977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市场策略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8978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gnika"/>
                <a:ea typeface="+mn-ea"/>
                <a:cs typeface="Glegoo"/>
              </a:rPr>
              <a:t>1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31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4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8979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8980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5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8981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8982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6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8983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8984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17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8985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8986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7" name="矩形 1"/>
          <p:cNvSpPr/>
          <p:nvPr/>
        </p:nvSpPr>
        <p:spPr>
          <a:xfrm>
            <a:off x="3831283" y="783014"/>
            <a:ext cx="4450081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市场目标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cxnSp>
        <p:nvCxnSpPr>
          <p:cNvPr id="3145732" name="MH_Other_1"/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971553" y="2380898"/>
            <a:ext cx="2383001" cy="0"/>
          </a:xfrm>
          <a:prstGeom prst="line"/>
          <a:ln w="9525">
            <a:solidFill>
              <a:schemeClr val="bg1">
                <a:lumMod val="6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3" name="MH_Other_2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7319334" y="2852464"/>
            <a:ext cx="2313872" cy="0"/>
          </a:xfrm>
          <a:prstGeom prst="line"/>
          <a:ln w="9525">
            <a:solidFill>
              <a:schemeClr val="bg1">
                <a:lumMod val="65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4" name="MH_Other_3"/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571800" y="4066633"/>
            <a:ext cx="2250816" cy="0"/>
          </a:xfrm>
          <a:prstGeom prst="line"/>
          <a:ln w="9525">
            <a:solidFill>
              <a:schemeClr val="bg1">
                <a:lumMod val="6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5" name="MH_Other_4"/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894205" y="4521975"/>
            <a:ext cx="2313872" cy="0"/>
          </a:xfrm>
          <a:prstGeom prst="line"/>
          <a:ln w="9525">
            <a:solidFill>
              <a:schemeClr val="bg1">
                <a:lumMod val="65000"/>
              </a:schemeClr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组合 6"/>
          <p:cNvGrpSpPr/>
          <p:nvPr/>
        </p:nvGrpSpPr>
        <p:grpSpPr>
          <a:xfrm>
            <a:off x="4731415" y="2181331"/>
            <a:ext cx="2749670" cy="2627042"/>
            <a:chOff x="3131215" y="1347614"/>
            <a:chExt cx="2749670" cy="2627042"/>
          </a:xfrm>
        </p:grpSpPr>
        <p:sp>
          <p:nvSpPr>
            <p:cNvPr id="1048988" name="MH_SubTitle_1"/>
            <p:cNvSpPr/>
            <p:nvPr>
              <p:custDataLst>
                <p:tags r:id="rId5"/>
              </p:custDataLst>
            </p:nvPr>
          </p:nvSpPr>
          <p:spPr>
            <a:xfrm rot="18218127">
              <a:off x="3865819" y="1162291"/>
              <a:ext cx="1053707" cy="1424354"/>
            </a:xfrm>
            <a:custGeom>
              <a:avLst/>
              <a:gdLst>
                <a:gd name="connsiteX0" fmla="*/ 495300 w 1250950"/>
                <a:gd name="connsiteY0" fmla="*/ 0 h 1511300"/>
                <a:gd name="connsiteX1" fmla="*/ 1250950 w 1250950"/>
                <a:gd name="connsiteY1" fmla="*/ 755650 h 1511300"/>
                <a:gd name="connsiteX2" fmla="*/ 495300 w 1250950"/>
                <a:gd name="connsiteY2" fmla="*/ 1511300 h 1511300"/>
                <a:gd name="connsiteX3" fmla="*/ 72809 w 1250950"/>
                <a:gd name="connsiteY3" fmla="*/ 1382247 h 1511300"/>
                <a:gd name="connsiteX4" fmla="*/ 0 w 1250950"/>
                <a:gd name="connsiteY4" fmla="*/ 1322174 h 1511300"/>
                <a:gd name="connsiteX5" fmla="*/ 39025 w 1250950"/>
                <a:gd name="connsiteY5" fmla="*/ 1289975 h 1511300"/>
                <a:gd name="connsiteX6" fmla="*/ 260350 w 1250950"/>
                <a:gd name="connsiteY6" fmla="*/ 755650 h 1511300"/>
                <a:gd name="connsiteX7" fmla="*/ 39025 w 1250950"/>
                <a:gd name="connsiteY7" fmla="*/ 221325 h 1511300"/>
                <a:gd name="connsiteX8" fmla="*/ 0 w 1250950"/>
                <a:gd name="connsiteY8" fmla="*/ 189126 h 1511300"/>
                <a:gd name="connsiteX9" fmla="*/ 72809 w 1250950"/>
                <a:gd name="connsiteY9" fmla="*/ 129053 h 1511300"/>
                <a:gd name="connsiteX10" fmla="*/ 495300 w 1250950"/>
                <a:gd name="connsiteY10" fmla="*/ 0 h 151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0950" h="1511300">
                  <a:moveTo>
                    <a:pt x="495300" y="0"/>
                  </a:moveTo>
                  <a:cubicBezTo>
                    <a:pt x="912634" y="0"/>
                    <a:pt x="1250950" y="338316"/>
                    <a:pt x="1250950" y="755650"/>
                  </a:cubicBezTo>
                  <a:cubicBezTo>
                    <a:pt x="1250950" y="1172984"/>
                    <a:pt x="912634" y="1511300"/>
                    <a:pt x="495300" y="1511300"/>
                  </a:cubicBezTo>
                  <a:cubicBezTo>
                    <a:pt x="338800" y="1511300"/>
                    <a:pt x="193412" y="1463724"/>
                    <a:pt x="72809" y="1382247"/>
                  </a:cubicBezTo>
                  <a:lnTo>
                    <a:pt x="0" y="1322174"/>
                  </a:lnTo>
                  <a:lnTo>
                    <a:pt x="39025" y="1289975"/>
                  </a:lnTo>
                  <a:cubicBezTo>
                    <a:pt x="175771" y="1153230"/>
                    <a:pt x="260350" y="964317"/>
                    <a:pt x="260350" y="755650"/>
                  </a:cubicBezTo>
                  <a:cubicBezTo>
                    <a:pt x="260350" y="546983"/>
                    <a:pt x="175771" y="358071"/>
                    <a:pt x="39025" y="221325"/>
                  </a:cubicBezTo>
                  <a:lnTo>
                    <a:pt x="0" y="189126"/>
                  </a:lnTo>
                  <a:lnTo>
                    <a:pt x="72809" y="129053"/>
                  </a:lnTo>
                  <a:cubicBezTo>
                    <a:pt x="193412" y="47576"/>
                    <a:pt x="338800" y="0"/>
                    <a:pt x="495300" y="0"/>
                  </a:cubicBez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0" lIns="180000" rIns="0" rtlCol="0" tIns="0" vert="vert" wrap="square">
              <a:norm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覆盖率</a:t>
              </a:r>
              <a:endPara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89" name="MH_SubTitle_2"/>
            <p:cNvSpPr/>
            <p:nvPr>
              <p:custDataLst>
                <p:tags r:id="rId6"/>
              </p:custDataLst>
            </p:nvPr>
          </p:nvSpPr>
          <p:spPr>
            <a:xfrm rot="1955786">
              <a:off x="4767402" y="1863098"/>
              <a:ext cx="1113483" cy="1347889"/>
            </a:xfrm>
            <a:custGeom>
              <a:avLst/>
              <a:gdLst>
                <a:gd name="connsiteX0" fmla="*/ 495300 w 1250950"/>
                <a:gd name="connsiteY0" fmla="*/ 0 h 1511300"/>
                <a:gd name="connsiteX1" fmla="*/ 1250950 w 1250950"/>
                <a:gd name="connsiteY1" fmla="*/ 755650 h 1511300"/>
                <a:gd name="connsiteX2" fmla="*/ 495300 w 1250950"/>
                <a:gd name="connsiteY2" fmla="*/ 1511300 h 1511300"/>
                <a:gd name="connsiteX3" fmla="*/ 72809 w 1250950"/>
                <a:gd name="connsiteY3" fmla="*/ 1382247 h 1511300"/>
                <a:gd name="connsiteX4" fmla="*/ 0 w 1250950"/>
                <a:gd name="connsiteY4" fmla="*/ 1322174 h 1511300"/>
                <a:gd name="connsiteX5" fmla="*/ 39025 w 1250950"/>
                <a:gd name="connsiteY5" fmla="*/ 1289975 h 1511300"/>
                <a:gd name="connsiteX6" fmla="*/ 260350 w 1250950"/>
                <a:gd name="connsiteY6" fmla="*/ 755650 h 1511300"/>
                <a:gd name="connsiteX7" fmla="*/ 39025 w 1250950"/>
                <a:gd name="connsiteY7" fmla="*/ 221325 h 1511300"/>
                <a:gd name="connsiteX8" fmla="*/ 0 w 1250950"/>
                <a:gd name="connsiteY8" fmla="*/ 189126 h 1511300"/>
                <a:gd name="connsiteX9" fmla="*/ 72809 w 1250950"/>
                <a:gd name="connsiteY9" fmla="*/ 129053 h 1511300"/>
                <a:gd name="connsiteX10" fmla="*/ 495300 w 1250950"/>
                <a:gd name="connsiteY10" fmla="*/ 0 h 151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0950" h="1511300">
                  <a:moveTo>
                    <a:pt x="495300" y="0"/>
                  </a:moveTo>
                  <a:cubicBezTo>
                    <a:pt x="912634" y="0"/>
                    <a:pt x="1250950" y="338316"/>
                    <a:pt x="1250950" y="755650"/>
                  </a:cubicBezTo>
                  <a:cubicBezTo>
                    <a:pt x="1250950" y="1172984"/>
                    <a:pt x="912634" y="1511300"/>
                    <a:pt x="495300" y="1511300"/>
                  </a:cubicBezTo>
                  <a:cubicBezTo>
                    <a:pt x="338800" y="1511300"/>
                    <a:pt x="193412" y="1463724"/>
                    <a:pt x="72809" y="1382247"/>
                  </a:cubicBezTo>
                  <a:lnTo>
                    <a:pt x="0" y="1322174"/>
                  </a:lnTo>
                  <a:lnTo>
                    <a:pt x="39025" y="1289975"/>
                  </a:lnTo>
                  <a:cubicBezTo>
                    <a:pt x="175771" y="1153230"/>
                    <a:pt x="260350" y="964317"/>
                    <a:pt x="260350" y="755650"/>
                  </a:cubicBezTo>
                  <a:cubicBezTo>
                    <a:pt x="260350" y="546983"/>
                    <a:pt x="175771" y="358071"/>
                    <a:pt x="39025" y="221325"/>
                  </a:cubicBezTo>
                  <a:lnTo>
                    <a:pt x="0" y="189126"/>
                  </a:lnTo>
                  <a:lnTo>
                    <a:pt x="72809" y="129053"/>
                  </a:lnTo>
                  <a:cubicBezTo>
                    <a:pt x="193412" y="47576"/>
                    <a:pt x="338800" y="0"/>
                    <a:pt x="495300" y="0"/>
                  </a:cubicBezTo>
                  <a:close/>
                </a:path>
              </a:pathLst>
            </a:custGeom>
            <a:solidFill>
              <a:srgbClr val="0084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0" lIns="180000" rIns="0" rtlCol="0" tIns="0" vert="vert270" wrap="square">
              <a:norm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区域目标</a:t>
              </a:r>
              <a:endPara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90" name="MH_SubTitle_3"/>
            <p:cNvSpPr/>
            <p:nvPr>
              <p:custDataLst>
                <p:tags r:id="rId7"/>
              </p:custDataLst>
            </p:nvPr>
          </p:nvSpPr>
          <p:spPr>
            <a:xfrm rot="7109777">
              <a:off x="4148318" y="2735626"/>
              <a:ext cx="1053707" cy="1424354"/>
            </a:xfrm>
            <a:custGeom>
              <a:avLst/>
              <a:gdLst>
                <a:gd name="connsiteX0" fmla="*/ 495300 w 1250950"/>
                <a:gd name="connsiteY0" fmla="*/ 0 h 1511300"/>
                <a:gd name="connsiteX1" fmla="*/ 1250950 w 1250950"/>
                <a:gd name="connsiteY1" fmla="*/ 755650 h 1511300"/>
                <a:gd name="connsiteX2" fmla="*/ 495300 w 1250950"/>
                <a:gd name="connsiteY2" fmla="*/ 1511300 h 1511300"/>
                <a:gd name="connsiteX3" fmla="*/ 72809 w 1250950"/>
                <a:gd name="connsiteY3" fmla="*/ 1382247 h 1511300"/>
                <a:gd name="connsiteX4" fmla="*/ 0 w 1250950"/>
                <a:gd name="connsiteY4" fmla="*/ 1322174 h 1511300"/>
                <a:gd name="connsiteX5" fmla="*/ 39025 w 1250950"/>
                <a:gd name="connsiteY5" fmla="*/ 1289975 h 1511300"/>
                <a:gd name="connsiteX6" fmla="*/ 260350 w 1250950"/>
                <a:gd name="connsiteY6" fmla="*/ 755650 h 1511300"/>
                <a:gd name="connsiteX7" fmla="*/ 39025 w 1250950"/>
                <a:gd name="connsiteY7" fmla="*/ 221325 h 1511300"/>
                <a:gd name="connsiteX8" fmla="*/ 0 w 1250950"/>
                <a:gd name="connsiteY8" fmla="*/ 189126 h 1511300"/>
                <a:gd name="connsiteX9" fmla="*/ 72809 w 1250950"/>
                <a:gd name="connsiteY9" fmla="*/ 129053 h 1511300"/>
                <a:gd name="connsiteX10" fmla="*/ 495300 w 1250950"/>
                <a:gd name="connsiteY10" fmla="*/ 0 h 151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0950" h="1511300">
                  <a:moveTo>
                    <a:pt x="495300" y="0"/>
                  </a:moveTo>
                  <a:cubicBezTo>
                    <a:pt x="912634" y="0"/>
                    <a:pt x="1250950" y="338316"/>
                    <a:pt x="1250950" y="755650"/>
                  </a:cubicBezTo>
                  <a:cubicBezTo>
                    <a:pt x="1250950" y="1172984"/>
                    <a:pt x="912634" y="1511300"/>
                    <a:pt x="495300" y="1511300"/>
                  </a:cubicBezTo>
                  <a:cubicBezTo>
                    <a:pt x="338800" y="1511300"/>
                    <a:pt x="193412" y="1463724"/>
                    <a:pt x="72809" y="1382247"/>
                  </a:cubicBezTo>
                  <a:lnTo>
                    <a:pt x="0" y="1322174"/>
                  </a:lnTo>
                  <a:lnTo>
                    <a:pt x="39025" y="1289975"/>
                  </a:lnTo>
                  <a:cubicBezTo>
                    <a:pt x="175771" y="1153230"/>
                    <a:pt x="260350" y="964317"/>
                    <a:pt x="260350" y="755650"/>
                  </a:cubicBezTo>
                  <a:cubicBezTo>
                    <a:pt x="260350" y="546983"/>
                    <a:pt x="175771" y="358071"/>
                    <a:pt x="39025" y="221325"/>
                  </a:cubicBezTo>
                  <a:lnTo>
                    <a:pt x="0" y="189126"/>
                  </a:lnTo>
                  <a:lnTo>
                    <a:pt x="72809" y="129053"/>
                  </a:lnTo>
                  <a:cubicBezTo>
                    <a:pt x="193412" y="47576"/>
                    <a:pt x="338800" y="0"/>
                    <a:pt x="495300" y="0"/>
                  </a:cubicBezTo>
                  <a:close/>
                </a:path>
              </a:pathLst>
            </a:custGeom>
            <a:solidFill>
              <a:srgbClr val="EBAC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0" lIns="180000" rIns="0" rtlCol="0" tIns="0" vert="vert270" wrap="square">
              <a:norm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推广目标</a:t>
              </a:r>
              <a:endPara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8991" name="MH_SubTitle_4"/>
            <p:cNvSpPr/>
            <p:nvPr>
              <p:custDataLst>
                <p:tags r:id="rId8"/>
              </p:custDataLst>
            </p:nvPr>
          </p:nvSpPr>
          <p:spPr>
            <a:xfrm rot="12790540">
              <a:off x="3131215" y="2123513"/>
              <a:ext cx="1113483" cy="1347889"/>
            </a:xfrm>
            <a:custGeom>
              <a:avLst/>
              <a:gdLst>
                <a:gd name="connsiteX0" fmla="*/ 495300 w 1250950"/>
                <a:gd name="connsiteY0" fmla="*/ 0 h 1511300"/>
                <a:gd name="connsiteX1" fmla="*/ 1250950 w 1250950"/>
                <a:gd name="connsiteY1" fmla="*/ 755650 h 1511300"/>
                <a:gd name="connsiteX2" fmla="*/ 495300 w 1250950"/>
                <a:gd name="connsiteY2" fmla="*/ 1511300 h 1511300"/>
                <a:gd name="connsiteX3" fmla="*/ 72809 w 1250950"/>
                <a:gd name="connsiteY3" fmla="*/ 1382247 h 1511300"/>
                <a:gd name="connsiteX4" fmla="*/ 0 w 1250950"/>
                <a:gd name="connsiteY4" fmla="*/ 1322174 h 1511300"/>
                <a:gd name="connsiteX5" fmla="*/ 39025 w 1250950"/>
                <a:gd name="connsiteY5" fmla="*/ 1289975 h 1511300"/>
                <a:gd name="connsiteX6" fmla="*/ 260350 w 1250950"/>
                <a:gd name="connsiteY6" fmla="*/ 755650 h 1511300"/>
                <a:gd name="connsiteX7" fmla="*/ 39025 w 1250950"/>
                <a:gd name="connsiteY7" fmla="*/ 221325 h 1511300"/>
                <a:gd name="connsiteX8" fmla="*/ 0 w 1250950"/>
                <a:gd name="connsiteY8" fmla="*/ 189126 h 1511300"/>
                <a:gd name="connsiteX9" fmla="*/ 72809 w 1250950"/>
                <a:gd name="connsiteY9" fmla="*/ 129053 h 1511300"/>
                <a:gd name="connsiteX10" fmla="*/ 495300 w 1250950"/>
                <a:gd name="connsiteY10" fmla="*/ 0 h 151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0950" h="1511300">
                  <a:moveTo>
                    <a:pt x="495300" y="0"/>
                  </a:moveTo>
                  <a:cubicBezTo>
                    <a:pt x="912634" y="0"/>
                    <a:pt x="1250950" y="338316"/>
                    <a:pt x="1250950" y="755650"/>
                  </a:cubicBezTo>
                  <a:cubicBezTo>
                    <a:pt x="1250950" y="1172984"/>
                    <a:pt x="912634" y="1511300"/>
                    <a:pt x="495300" y="1511300"/>
                  </a:cubicBezTo>
                  <a:cubicBezTo>
                    <a:pt x="338800" y="1511300"/>
                    <a:pt x="193412" y="1463724"/>
                    <a:pt x="72809" y="1382247"/>
                  </a:cubicBezTo>
                  <a:lnTo>
                    <a:pt x="0" y="1322174"/>
                  </a:lnTo>
                  <a:lnTo>
                    <a:pt x="39025" y="1289975"/>
                  </a:lnTo>
                  <a:cubicBezTo>
                    <a:pt x="175771" y="1153230"/>
                    <a:pt x="260350" y="964317"/>
                    <a:pt x="260350" y="755650"/>
                  </a:cubicBezTo>
                  <a:cubicBezTo>
                    <a:pt x="260350" y="546983"/>
                    <a:pt x="175771" y="358071"/>
                    <a:pt x="39025" y="221325"/>
                  </a:cubicBezTo>
                  <a:lnTo>
                    <a:pt x="0" y="189126"/>
                  </a:lnTo>
                  <a:lnTo>
                    <a:pt x="72809" y="129053"/>
                  </a:lnTo>
                  <a:cubicBezTo>
                    <a:pt x="193412" y="47576"/>
                    <a:pt x="338800" y="0"/>
                    <a:pt x="495300" y="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0" lIns="108000" rIns="0" rtlCol="0" tIns="0" vert="vert" wrap="square">
              <a:norm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800" i="0" kern="1200" kumimoji="0" lang="zh-CN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占有率</a:t>
              </a:r>
              <a:endPara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8992" name="MH_Text_1"/>
          <p:cNvSpPr txBox="1"/>
          <p:nvPr>
            <p:custDataLst>
              <p:tags r:id="rId9"/>
            </p:custDataLst>
          </p:nvPr>
        </p:nvSpPr>
        <p:spPr>
          <a:xfrm>
            <a:off x="2965642" y="2588934"/>
            <a:ext cx="2115223" cy="870696"/>
          </a:xfrm>
          <a:prstGeom prst="rect"/>
          <a:noFill/>
        </p:spPr>
        <p:txBody>
          <a:bodyPr rtlCol="0" wrap="square">
            <a:normAutofit lnSpcReduction="10000"/>
          </a:bodyPr>
          <a:p>
            <a:pPr algn="ctr" defTabSz="6858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全面提高市场覆盖率，提高广度（全国布局）、建立深度（区域做深做透）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3" name="MH_Text_4"/>
          <p:cNvSpPr txBox="1"/>
          <p:nvPr>
            <p:custDataLst>
              <p:tags r:id="rId10"/>
            </p:custDataLst>
          </p:nvPr>
        </p:nvSpPr>
        <p:spPr>
          <a:xfrm>
            <a:off x="2581706" y="4280414"/>
            <a:ext cx="2115223" cy="1039328"/>
          </a:xfrm>
          <a:prstGeom prst="rect"/>
          <a:noFill/>
        </p:spPr>
        <p:txBody>
          <a:bodyPr rtlCol="0" wrap="square">
            <a:normAutofit/>
          </a:bodyPr>
          <a:p>
            <a:pPr algn="ctr" defTabSz="6858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深度发展区域市场占有率达到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10%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、成为品类第一品牌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4" name="MH_Text_3"/>
          <p:cNvSpPr txBox="1"/>
          <p:nvPr>
            <p:custDataLst>
              <p:tags r:id="rId11"/>
            </p:custDataLst>
          </p:nvPr>
        </p:nvSpPr>
        <p:spPr>
          <a:xfrm>
            <a:off x="7091906" y="4701611"/>
            <a:ext cx="2115223" cy="907458"/>
          </a:xfrm>
          <a:prstGeom prst="rect"/>
          <a:noFill/>
        </p:spPr>
        <p:txBody>
          <a:bodyPr rtlCol="0" wrap="square">
            <a:normAutofit/>
          </a:bodyPr>
          <a:p>
            <a:pPr algn="ctr" defTabSz="6858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市场计划在各区域落地、有效执行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8995" name="MH_Text_2"/>
          <p:cNvSpPr txBox="1"/>
          <p:nvPr>
            <p:custDataLst>
              <p:tags r:id="rId12"/>
            </p:custDataLst>
          </p:nvPr>
        </p:nvSpPr>
        <p:spPr>
          <a:xfrm>
            <a:off x="7517978" y="3058743"/>
            <a:ext cx="2115223" cy="1039328"/>
          </a:xfrm>
          <a:prstGeom prst="rect"/>
          <a:noFill/>
        </p:spPr>
        <p:txBody>
          <a:bodyPr rtlCol="0" wrap="square">
            <a:normAutofit/>
          </a:bodyPr>
          <a:p>
            <a:pPr algn="ctr" defTabSz="6858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华东、华北、华南、华中全面布局营销中心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6" name="Slide Number Placeholder 1"/>
          <p:cNvSpPr txBox="1"/>
          <p:nvPr/>
        </p:nvSpPr>
        <p:spPr>
          <a:xfrm>
            <a:off x="5842000" y="6491818"/>
            <a:ext cx="508000" cy="366183"/>
          </a:xfrm>
          <a:prstGeom prst="rect"/>
        </p:spPr>
        <p:txBody>
          <a:bodyPr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F30D5C1-D155-2E40-A967-511B3BD0F2AE}" type="slidenum">
              <a:rPr sz="1335" lang="en-US" smtClean="0">
                <a:solidFill>
                  <a:srgbClr val="FFFFFF"/>
                </a:solidFill>
                <a:latin typeface="Glegoo"/>
              </a:rPr>
              <a:t>14</a:t>
            </a:fld>
            <a:endParaRPr dirty="0" sz="1335" lang="en-US">
              <a:solidFill>
                <a:srgbClr val="FFFFFF"/>
              </a:solidFill>
              <a:latin typeface="Glegoo"/>
            </a:endParaRPr>
          </a:p>
        </p:txBody>
      </p:sp>
      <p:sp>
        <p:nvSpPr>
          <p:cNvPr id="1048997" name="Oval 77"/>
          <p:cNvSpPr>
            <a:spLocks noChangeAspect="1"/>
          </p:cNvSpPr>
          <p:nvPr/>
        </p:nvSpPr>
        <p:spPr>
          <a:xfrm>
            <a:off x="8443203" y="2613200"/>
            <a:ext cx="1919997" cy="1919997"/>
          </a:xfrm>
          <a:prstGeom prst="ellipse"/>
          <a:solidFill>
            <a:srgbClr val="48597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推广目标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10</a:t>
            </a: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个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048998" name="Oval 78"/>
          <p:cNvSpPr>
            <a:spLocks noChangeAspect="1"/>
          </p:cNvSpPr>
          <p:nvPr/>
        </p:nvSpPr>
        <p:spPr>
          <a:xfrm>
            <a:off x="6208003" y="2613200"/>
            <a:ext cx="1919997" cy="1919997"/>
          </a:xfrm>
          <a:prstGeom prst="ellipse"/>
          <a:solidFill>
            <a:srgbClr val="1399E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占有率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10%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048999" name="Oval 79"/>
          <p:cNvSpPr>
            <a:spLocks noChangeAspect="1"/>
          </p:cNvSpPr>
          <p:nvPr/>
        </p:nvSpPr>
        <p:spPr>
          <a:xfrm>
            <a:off x="3972803" y="2613051"/>
            <a:ext cx="1919997" cy="1919997"/>
          </a:xfrm>
          <a:prstGeom prst="ellipse"/>
          <a:solidFill>
            <a:srgbClr val="48597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区域目标</a:t>
            </a: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30</a:t>
            </a:r>
            <a:r>
              <a:rPr altLang="en-US" baseline="0" b="0" cap="none" dirty="0" sz="20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个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049000" name="Oval 80"/>
          <p:cNvSpPr>
            <a:spLocks noChangeAspect="1"/>
          </p:cNvSpPr>
          <p:nvPr/>
        </p:nvSpPr>
        <p:spPr>
          <a:xfrm>
            <a:off x="1727200" y="2602132"/>
            <a:ext cx="1919997" cy="1919997"/>
          </a:xfrm>
          <a:prstGeom prst="ellipse"/>
          <a:solidFill>
            <a:srgbClr val="1399E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市场覆盖率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20%</a:t>
            </a:r>
            <a:endParaRPr baseline="0" b="0" cap="none" dirty="0" sz="20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049001" name="Oval 89"/>
          <p:cNvSpPr>
            <a:spLocks noChangeAspect="1"/>
          </p:cNvSpPr>
          <p:nvPr/>
        </p:nvSpPr>
        <p:spPr>
          <a:xfrm>
            <a:off x="3556000" y="3313332"/>
            <a:ext cx="609600" cy="609600"/>
          </a:xfrm>
          <a:prstGeom prst="ellipse"/>
          <a:solidFill>
            <a:schemeClr val="bg1">
              <a:lumMod val="95000"/>
              <a:alpha val="67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002" name="Oval 90"/>
          <p:cNvSpPr>
            <a:spLocks noChangeAspect="1"/>
          </p:cNvSpPr>
          <p:nvPr/>
        </p:nvSpPr>
        <p:spPr>
          <a:xfrm>
            <a:off x="5689601" y="3313333"/>
            <a:ext cx="626399" cy="626399"/>
          </a:xfrm>
          <a:prstGeom prst="ellipse"/>
          <a:solidFill>
            <a:schemeClr val="bg1">
              <a:lumMod val="85000"/>
              <a:alpha val="67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003" name="Oval 91"/>
          <p:cNvSpPr>
            <a:spLocks noChangeAspect="1"/>
          </p:cNvSpPr>
          <p:nvPr/>
        </p:nvSpPr>
        <p:spPr>
          <a:xfrm>
            <a:off x="7924801" y="3313333"/>
            <a:ext cx="626399" cy="626399"/>
          </a:xfrm>
          <a:prstGeom prst="ellipse"/>
          <a:solidFill>
            <a:schemeClr val="bg1">
              <a:lumMod val="85000"/>
              <a:alpha val="67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4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004" name="矩形 9"/>
          <p:cNvSpPr/>
          <p:nvPr/>
        </p:nvSpPr>
        <p:spPr>
          <a:xfrm>
            <a:off x="3246502" y="957503"/>
            <a:ext cx="5466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市场目标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举例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005" name="文本框 10"/>
          <p:cNvSpPr txBox="1"/>
          <p:nvPr/>
        </p:nvSpPr>
        <p:spPr>
          <a:xfrm>
            <a:off x="4849505" y="5706648"/>
            <a:ext cx="2492990" cy="369332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要加上具体的市场目标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6" name="矩形 1"/>
          <p:cNvSpPr/>
          <p:nvPr/>
        </p:nvSpPr>
        <p:spPr>
          <a:xfrm>
            <a:off x="3804347" y="882150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007" name="矩形 2"/>
          <p:cNvSpPr/>
          <p:nvPr/>
        </p:nvSpPr>
        <p:spPr>
          <a:xfrm>
            <a:off x="309283" y="2541495"/>
            <a:ext cx="1828800" cy="544606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市场发展趋势</a:t>
            </a:r>
            <a:endParaRPr altLang="en-US" baseline="0" b="1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8" name="矩形 3"/>
          <p:cNvSpPr/>
          <p:nvPr/>
        </p:nvSpPr>
        <p:spPr>
          <a:xfrm>
            <a:off x="309283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整体行业的市场分析，行业动态，消费趋势分析，国家宏观政策，形成分析文件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09" name="矩形 4"/>
          <p:cNvSpPr/>
          <p:nvPr/>
        </p:nvSpPr>
        <p:spPr>
          <a:xfrm>
            <a:off x="2263589" y="2541495"/>
            <a:ext cx="1828800" cy="544606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行业发展趋势</a:t>
            </a:r>
            <a:endParaRPr altLang="en-US" baseline="0" b="1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0" name="矩形 5"/>
          <p:cNvSpPr/>
          <p:nvPr/>
        </p:nvSpPr>
        <p:spPr>
          <a:xfrm>
            <a:off x="2263589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聚焦品类行业分析，竞争态势，行业发展趋势，营销、用户、推广、传播、管理深度分析提供报告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1" name="矩形 6"/>
          <p:cNvSpPr/>
          <p:nvPr/>
        </p:nvSpPr>
        <p:spPr>
          <a:xfrm>
            <a:off x="4217895" y="2541495"/>
            <a:ext cx="1828800" cy="544606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市场跟踪体系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2" name="矩形 7"/>
          <p:cNvSpPr/>
          <p:nvPr/>
        </p:nvSpPr>
        <p:spPr>
          <a:xfrm>
            <a:off x="4217895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月底跟踪行业发展状况，竞争状况，动态跟踪及分析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3" name="矩形 8"/>
          <p:cNvSpPr/>
          <p:nvPr/>
        </p:nvSpPr>
        <p:spPr>
          <a:xfrm>
            <a:off x="6172201" y="2541495"/>
            <a:ext cx="1828800" cy="544606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市场布局规划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4" name="矩形 9"/>
          <p:cNvSpPr/>
          <p:nvPr/>
        </p:nvSpPr>
        <p:spPr>
          <a:xfrm>
            <a:off x="6172201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制定详细的区域，营销布局计划表，落实到人，渠道，区域，可执行计划表，市场拓展计划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5" name="矩形 10"/>
          <p:cNvSpPr/>
          <p:nvPr/>
        </p:nvSpPr>
        <p:spPr>
          <a:xfrm>
            <a:off x="8126507" y="2541495"/>
            <a:ext cx="1828800" cy="544606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市场投入计划</a:t>
            </a:r>
            <a:endParaRPr altLang="en-US" baseline="0" b="1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6" name="矩形 11"/>
          <p:cNvSpPr/>
          <p:nvPr/>
        </p:nvSpPr>
        <p:spPr>
          <a:xfrm>
            <a:off x="8126507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制定针对市场开拓，市场推广的市场投入计划表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7" name="矩形 12"/>
          <p:cNvSpPr/>
          <p:nvPr/>
        </p:nvSpPr>
        <p:spPr>
          <a:xfrm>
            <a:off x="10080813" y="2541495"/>
            <a:ext cx="1828800" cy="544606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市场活动计划</a:t>
            </a:r>
            <a:endParaRPr altLang="en-US" baseline="0" b="1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8" name="矩形 13"/>
          <p:cNvSpPr/>
          <p:nvPr/>
        </p:nvSpPr>
        <p:spPr>
          <a:xfrm>
            <a:off x="10080813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如何拓展市场的招商计划，市场活动计划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19" name="左大括号 14"/>
          <p:cNvSpPr/>
          <p:nvPr/>
        </p:nvSpPr>
        <p:spPr>
          <a:xfrm rot="5400000">
            <a:off x="5834054" y="-2758612"/>
            <a:ext cx="514929" cy="9614650"/>
          </a:xfrm>
          <a:prstGeom prst="leftBrace">
            <a:avLst>
              <a:gd name="adj1" fmla="val 52727"/>
              <a:gd name="adj2" fmla="val 50000"/>
            </a:avLst>
          </a:pr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020" name="文本框 15"/>
          <p:cNvSpPr txBox="1"/>
          <p:nvPr/>
        </p:nvSpPr>
        <p:spPr>
          <a:xfrm>
            <a:off x="4503256" y="6023249"/>
            <a:ext cx="3154680" cy="3581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后一页要加上具体的市场策略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9"/>
          <p:cNvGrpSpPr/>
          <p:nvPr/>
        </p:nvGrpSpPr>
        <p:grpSpPr bwMode="auto">
          <a:xfrm>
            <a:off x="1688751" y="1459832"/>
            <a:ext cx="5130707" cy="4151712"/>
            <a:chOff x="0" y="0"/>
            <a:chExt cx="9251" cy="7487"/>
          </a:xfrm>
          <a:solidFill>
            <a:schemeClr val="bg1">
              <a:lumMod val="75000"/>
            </a:schemeClr>
          </a:solidFill>
          <a:effectLst>
            <a:outerShdw algn="l" blurRad="50800" dist="38100" rotWithShape="0">
              <a:prstClr val="black">
                <a:alpha val="40000"/>
              </a:prstClr>
            </a:outerShdw>
          </a:effectLst>
        </p:grpSpPr>
        <p:grpSp>
          <p:nvGrpSpPr>
            <p:cNvPr id="124" name="Group 10"/>
            <p:cNvGrpSpPr/>
            <p:nvPr/>
          </p:nvGrpSpPr>
          <p:grpSpPr bwMode="auto">
            <a:xfrm>
              <a:off x="2405" y="2296"/>
              <a:ext cx="5056" cy="3856"/>
              <a:chOff x="0" y="0"/>
              <a:chExt cx="5056" cy="3856"/>
            </a:xfrm>
            <a:grpFill/>
          </p:grpSpPr>
          <p:sp>
            <p:nvSpPr>
              <p:cNvPr id="1049021" name="Freeform 26"/>
              <p:cNvSpPr/>
              <p:nvPr/>
            </p:nvSpPr>
            <p:spPr bwMode="auto">
              <a:xfrm>
                <a:off x="3621" y="1364"/>
                <a:ext cx="1035" cy="981"/>
              </a:xfrm>
              <a:custGeom>
                <a:avLst/>
                <a:gdLst>
                  <a:gd name="T0" fmla="*/ 478 w 560"/>
                  <a:gd name="T1" fmla="*/ 542 h 542"/>
                  <a:gd name="T2" fmla="*/ 400 w 560"/>
                  <a:gd name="T3" fmla="*/ 518 h 542"/>
                  <a:gd name="T4" fmla="*/ 360 w 560"/>
                  <a:gd name="T5" fmla="*/ 516 h 542"/>
                  <a:gd name="T6" fmla="*/ 334 w 560"/>
                  <a:gd name="T7" fmla="*/ 502 h 542"/>
                  <a:gd name="T8" fmla="*/ 282 w 560"/>
                  <a:gd name="T9" fmla="*/ 454 h 542"/>
                  <a:gd name="T10" fmla="*/ 116 w 560"/>
                  <a:gd name="T11" fmla="*/ 434 h 542"/>
                  <a:gd name="T12" fmla="*/ 90 w 560"/>
                  <a:gd name="T13" fmla="*/ 418 h 542"/>
                  <a:gd name="T14" fmla="*/ 74 w 560"/>
                  <a:gd name="T15" fmla="*/ 406 h 542"/>
                  <a:gd name="T16" fmla="*/ 60 w 560"/>
                  <a:gd name="T17" fmla="*/ 386 h 542"/>
                  <a:gd name="T18" fmla="*/ 54 w 560"/>
                  <a:gd name="T19" fmla="*/ 356 h 542"/>
                  <a:gd name="T20" fmla="*/ 18 w 560"/>
                  <a:gd name="T21" fmla="*/ 292 h 542"/>
                  <a:gd name="T22" fmla="*/ 0 w 560"/>
                  <a:gd name="T23" fmla="*/ 208 h 542"/>
                  <a:gd name="T24" fmla="*/ 26 w 560"/>
                  <a:gd name="T25" fmla="*/ 198 h 542"/>
                  <a:gd name="T26" fmla="*/ 50 w 560"/>
                  <a:gd name="T27" fmla="*/ 182 h 542"/>
                  <a:gd name="T28" fmla="*/ 68 w 560"/>
                  <a:gd name="T29" fmla="*/ 172 h 542"/>
                  <a:gd name="T30" fmla="*/ 104 w 560"/>
                  <a:gd name="T31" fmla="*/ 164 h 542"/>
                  <a:gd name="T32" fmla="*/ 138 w 560"/>
                  <a:gd name="T33" fmla="*/ 144 h 542"/>
                  <a:gd name="T34" fmla="*/ 172 w 560"/>
                  <a:gd name="T35" fmla="*/ 138 h 542"/>
                  <a:gd name="T36" fmla="*/ 222 w 560"/>
                  <a:gd name="T37" fmla="*/ 118 h 542"/>
                  <a:gd name="T38" fmla="*/ 258 w 560"/>
                  <a:gd name="T39" fmla="*/ 82 h 542"/>
                  <a:gd name="T40" fmla="*/ 274 w 560"/>
                  <a:gd name="T41" fmla="*/ 64 h 542"/>
                  <a:gd name="T42" fmla="*/ 280 w 560"/>
                  <a:gd name="T43" fmla="*/ 44 h 542"/>
                  <a:gd name="T44" fmla="*/ 284 w 560"/>
                  <a:gd name="T45" fmla="*/ 0 h 542"/>
                  <a:gd name="T46" fmla="*/ 414 w 560"/>
                  <a:gd name="T47" fmla="*/ 12 h 542"/>
                  <a:gd name="T48" fmla="*/ 436 w 560"/>
                  <a:gd name="T49" fmla="*/ 38 h 542"/>
                  <a:gd name="T50" fmla="*/ 444 w 560"/>
                  <a:gd name="T51" fmla="*/ 58 h 542"/>
                  <a:gd name="T52" fmla="*/ 442 w 560"/>
                  <a:gd name="T53" fmla="*/ 74 h 542"/>
                  <a:gd name="T54" fmla="*/ 426 w 560"/>
                  <a:gd name="T55" fmla="*/ 88 h 542"/>
                  <a:gd name="T56" fmla="*/ 412 w 560"/>
                  <a:gd name="T57" fmla="*/ 104 h 542"/>
                  <a:gd name="T58" fmla="*/ 402 w 560"/>
                  <a:gd name="T59" fmla="*/ 120 h 542"/>
                  <a:gd name="T60" fmla="*/ 396 w 560"/>
                  <a:gd name="T61" fmla="*/ 130 h 542"/>
                  <a:gd name="T62" fmla="*/ 434 w 560"/>
                  <a:gd name="T63" fmla="*/ 162 h 542"/>
                  <a:gd name="T64" fmla="*/ 456 w 560"/>
                  <a:gd name="T65" fmla="*/ 180 h 542"/>
                  <a:gd name="T66" fmla="*/ 476 w 560"/>
                  <a:gd name="T67" fmla="*/ 192 h 542"/>
                  <a:gd name="T68" fmla="*/ 498 w 560"/>
                  <a:gd name="T69" fmla="*/ 192 h 542"/>
                  <a:gd name="T70" fmla="*/ 516 w 560"/>
                  <a:gd name="T71" fmla="*/ 188 h 542"/>
                  <a:gd name="T72" fmla="*/ 532 w 560"/>
                  <a:gd name="T73" fmla="*/ 204 h 542"/>
                  <a:gd name="T74" fmla="*/ 558 w 560"/>
                  <a:gd name="T75" fmla="*/ 234 h 542"/>
                  <a:gd name="T76" fmla="*/ 554 w 560"/>
                  <a:gd name="T77" fmla="*/ 244 h 542"/>
                  <a:gd name="T78" fmla="*/ 548 w 560"/>
                  <a:gd name="T79" fmla="*/ 270 h 542"/>
                  <a:gd name="T80" fmla="*/ 528 w 560"/>
                  <a:gd name="T81" fmla="*/ 276 h 542"/>
                  <a:gd name="T82" fmla="*/ 504 w 560"/>
                  <a:gd name="T83" fmla="*/ 240 h 542"/>
                  <a:gd name="T84" fmla="*/ 492 w 560"/>
                  <a:gd name="T85" fmla="*/ 232 h 542"/>
                  <a:gd name="T86" fmla="*/ 472 w 560"/>
                  <a:gd name="T87" fmla="*/ 232 h 542"/>
                  <a:gd name="T88" fmla="*/ 466 w 560"/>
                  <a:gd name="T89" fmla="*/ 316 h 542"/>
                  <a:gd name="T90" fmla="*/ 442 w 560"/>
                  <a:gd name="T91" fmla="*/ 344 h 542"/>
                  <a:gd name="T92" fmla="*/ 428 w 560"/>
                  <a:gd name="T93" fmla="*/ 376 h 542"/>
                  <a:gd name="T94" fmla="*/ 450 w 560"/>
                  <a:gd name="T95" fmla="*/ 392 h 542"/>
                  <a:gd name="T96" fmla="*/ 462 w 560"/>
                  <a:gd name="T97" fmla="*/ 434 h 542"/>
                  <a:gd name="T98" fmla="*/ 474 w 560"/>
                  <a:gd name="T99" fmla="*/ 444 h 542"/>
                  <a:gd name="T100" fmla="*/ 486 w 560"/>
                  <a:gd name="T101" fmla="*/ 446 h 542"/>
                  <a:gd name="T102" fmla="*/ 498 w 560"/>
                  <a:gd name="T103" fmla="*/ 436 h 542"/>
                  <a:gd name="T104" fmla="*/ 514 w 560"/>
                  <a:gd name="T105" fmla="*/ 436 h 542"/>
                  <a:gd name="T106" fmla="*/ 526 w 560"/>
                  <a:gd name="T107" fmla="*/ 464 h 542"/>
                  <a:gd name="T108" fmla="*/ 530 w 560"/>
                  <a:gd name="T109" fmla="*/ 484 h 542"/>
                  <a:gd name="T110" fmla="*/ 526 w 560"/>
                  <a:gd name="T111" fmla="*/ 502 h 542"/>
                  <a:gd name="T112" fmla="*/ 506 w 560"/>
                  <a:gd name="T113" fmla="*/ 510 h 542"/>
                  <a:gd name="T114" fmla="*/ 478 w 560"/>
                  <a:gd name="T115" fmla="*/ 542 h 542"/>
                  <a:gd name="T116" fmla="*/ 0 w 560"/>
                  <a:gd name="T117" fmla="*/ 0 h 542"/>
                  <a:gd name="T118" fmla="*/ 560 w 560"/>
                  <a:gd name="T119" fmla="*/ 542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T116" t="T117" r="T118" b="T119"/>
                <a:pathLst>
                  <a:path w="560" h="542">
                    <a:moveTo>
                      <a:pt x="478" y="542"/>
                    </a:moveTo>
                    <a:lnTo>
                      <a:pt x="478" y="542"/>
                    </a:lnTo>
                    <a:lnTo>
                      <a:pt x="434" y="536"/>
                    </a:lnTo>
                    <a:lnTo>
                      <a:pt x="400" y="518"/>
                    </a:lnTo>
                    <a:lnTo>
                      <a:pt x="376" y="518"/>
                    </a:lnTo>
                    <a:lnTo>
                      <a:pt x="360" y="516"/>
                    </a:lnTo>
                    <a:lnTo>
                      <a:pt x="346" y="512"/>
                    </a:lnTo>
                    <a:lnTo>
                      <a:pt x="334" y="502"/>
                    </a:lnTo>
                    <a:lnTo>
                      <a:pt x="316" y="476"/>
                    </a:lnTo>
                    <a:lnTo>
                      <a:pt x="282" y="454"/>
                    </a:lnTo>
                    <a:lnTo>
                      <a:pt x="162" y="452"/>
                    </a:lnTo>
                    <a:lnTo>
                      <a:pt x="116" y="434"/>
                    </a:lnTo>
                    <a:lnTo>
                      <a:pt x="96" y="424"/>
                    </a:lnTo>
                    <a:lnTo>
                      <a:pt x="90" y="418"/>
                    </a:lnTo>
                    <a:lnTo>
                      <a:pt x="84" y="412"/>
                    </a:lnTo>
                    <a:lnTo>
                      <a:pt x="74" y="406"/>
                    </a:lnTo>
                    <a:lnTo>
                      <a:pt x="68" y="398"/>
                    </a:lnTo>
                    <a:lnTo>
                      <a:pt x="60" y="386"/>
                    </a:lnTo>
                    <a:lnTo>
                      <a:pt x="58" y="370"/>
                    </a:lnTo>
                    <a:lnTo>
                      <a:pt x="54" y="356"/>
                    </a:lnTo>
                    <a:lnTo>
                      <a:pt x="42" y="332"/>
                    </a:lnTo>
                    <a:lnTo>
                      <a:pt x="18" y="292"/>
                    </a:lnTo>
                    <a:lnTo>
                      <a:pt x="2" y="246"/>
                    </a:lnTo>
                    <a:lnTo>
                      <a:pt x="0" y="208"/>
                    </a:lnTo>
                    <a:lnTo>
                      <a:pt x="14" y="206"/>
                    </a:lnTo>
                    <a:lnTo>
                      <a:pt x="26" y="198"/>
                    </a:lnTo>
                    <a:lnTo>
                      <a:pt x="40" y="190"/>
                    </a:lnTo>
                    <a:lnTo>
                      <a:pt x="50" y="182"/>
                    </a:lnTo>
                    <a:lnTo>
                      <a:pt x="58" y="176"/>
                    </a:lnTo>
                    <a:lnTo>
                      <a:pt x="68" y="172"/>
                    </a:lnTo>
                    <a:lnTo>
                      <a:pt x="86" y="170"/>
                    </a:lnTo>
                    <a:lnTo>
                      <a:pt x="104" y="164"/>
                    </a:lnTo>
                    <a:lnTo>
                      <a:pt x="120" y="156"/>
                    </a:lnTo>
                    <a:lnTo>
                      <a:pt x="138" y="144"/>
                    </a:lnTo>
                    <a:lnTo>
                      <a:pt x="154" y="142"/>
                    </a:lnTo>
                    <a:lnTo>
                      <a:pt x="172" y="138"/>
                    </a:lnTo>
                    <a:lnTo>
                      <a:pt x="208" y="128"/>
                    </a:lnTo>
                    <a:lnTo>
                      <a:pt x="222" y="118"/>
                    </a:lnTo>
                    <a:lnTo>
                      <a:pt x="234" y="106"/>
                    </a:lnTo>
                    <a:lnTo>
                      <a:pt x="258" y="82"/>
                    </a:lnTo>
                    <a:lnTo>
                      <a:pt x="266" y="74"/>
                    </a:lnTo>
                    <a:lnTo>
                      <a:pt x="274" y="64"/>
                    </a:lnTo>
                    <a:lnTo>
                      <a:pt x="278" y="54"/>
                    </a:lnTo>
                    <a:lnTo>
                      <a:pt x="280" y="44"/>
                    </a:lnTo>
                    <a:lnTo>
                      <a:pt x="284" y="20"/>
                    </a:lnTo>
                    <a:lnTo>
                      <a:pt x="284" y="0"/>
                    </a:lnTo>
                    <a:lnTo>
                      <a:pt x="338" y="12"/>
                    </a:lnTo>
                    <a:lnTo>
                      <a:pt x="414" y="12"/>
                    </a:lnTo>
                    <a:lnTo>
                      <a:pt x="428" y="32"/>
                    </a:lnTo>
                    <a:lnTo>
                      <a:pt x="436" y="38"/>
                    </a:lnTo>
                    <a:lnTo>
                      <a:pt x="442" y="50"/>
                    </a:lnTo>
                    <a:lnTo>
                      <a:pt x="444" y="58"/>
                    </a:lnTo>
                    <a:lnTo>
                      <a:pt x="444" y="66"/>
                    </a:lnTo>
                    <a:lnTo>
                      <a:pt x="442" y="74"/>
                    </a:lnTo>
                    <a:lnTo>
                      <a:pt x="438" y="82"/>
                    </a:lnTo>
                    <a:lnTo>
                      <a:pt x="426" y="88"/>
                    </a:lnTo>
                    <a:lnTo>
                      <a:pt x="418" y="96"/>
                    </a:lnTo>
                    <a:lnTo>
                      <a:pt x="412" y="104"/>
                    </a:lnTo>
                    <a:lnTo>
                      <a:pt x="408" y="118"/>
                    </a:lnTo>
                    <a:lnTo>
                      <a:pt x="402" y="120"/>
                    </a:lnTo>
                    <a:lnTo>
                      <a:pt x="396" y="122"/>
                    </a:lnTo>
                    <a:lnTo>
                      <a:pt x="396" y="130"/>
                    </a:lnTo>
                    <a:lnTo>
                      <a:pt x="432" y="156"/>
                    </a:lnTo>
                    <a:lnTo>
                      <a:pt x="434" y="162"/>
                    </a:lnTo>
                    <a:lnTo>
                      <a:pt x="448" y="174"/>
                    </a:lnTo>
                    <a:lnTo>
                      <a:pt x="456" y="180"/>
                    </a:lnTo>
                    <a:lnTo>
                      <a:pt x="466" y="186"/>
                    </a:lnTo>
                    <a:lnTo>
                      <a:pt x="476" y="192"/>
                    </a:lnTo>
                    <a:lnTo>
                      <a:pt x="488" y="194"/>
                    </a:lnTo>
                    <a:lnTo>
                      <a:pt x="498" y="192"/>
                    </a:lnTo>
                    <a:lnTo>
                      <a:pt x="510" y="186"/>
                    </a:lnTo>
                    <a:lnTo>
                      <a:pt x="516" y="188"/>
                    </a:lnTo>
                    <a:lnTo>
                      <a:pt x="520" y="192"/>
                    </a:lnTo>
                    <a:lnTo>
                      <a:pt x="532" y="204"/>
                    </a:lnTo>
                    <a:lnTo>
                      <a:pt x="560" y="226"/>
                    </a:lnTo>
                    <a:lnTo>
                      <a:pt x="558" y="234"/>
                    </a:lnTo>
                    <a:lnTo>
                      <a:pt x="556" y="240"/>
                    </a:lnTo>
                    <a:lnTo>
                      <a:pt x="554" y="244"/>
                    </a:lnTo>
                    <a:lnTo>
                      <a:pt x="550" y="256"/>
                    </a:lnTo>
                    <a:lnTo>
                      <a:pt x="548" y="270"/>
                    </a:lnTo>
                    <a:lnTo>
                      <a:pt x="544" y="282"/>
                    </a:lnTo>
                    <a:lnTo>
                      <a:pt x="528" y="276"/>
                    </a:lnTo>
                    <a:lnTo>
                      <a:pt x="514" y="256"/>
                    </a:lnTo>
                    <a:lnTo>
                      <a:pt x="504" y="240"/>
                    </a:lnTo>
                    <a:lnTo>
                      <a:pt x="500" y="234"/>
                    </a:lnTo>
                    <a:lnTo>
                      <a:pt x="492" y="232"/>
                    </a:lnTo>
                    <a:lnTo>
                      <a:pt x="484" y="230"/>
                    </a:lnTo>
                    <a:lnTo>
                      <a:pt x="472" y="232"/>
                    </a:lnTo>
                    <a:lnTo>
                      <a:pt x="474" y="302"/>
                    </a:lnTo>
                    <a:lnTo>
                      <a:pt x="466" y="316"/>
                    </a:lnTo>
                    <a:lnTo>
                      <a:pt x="454" y="330"/>
                    </a:lnTo>
                    <a:lnTo>
                      <a:pt x="442" y="344"/>
                    </a:lnTo>
                    <a:lnTo>
                      <a:pt x="428" y="354"/>
                    </a:lnTo>
                    <a:lnTo>
                      <a:pt x="428" y="376"/>
                    </a:lnTo>
                    <a:lnTo>
                      <a:pt x="436" y="384"/>
                    </a:lnTo>
                    <a:lnTo>
                      <a:pt x="450" y="392"/>
                    </a:lnTo>
                    <a:lnTo>
                      <a:pt x="460" y="430"/>
                    </a:lnTo>
                    <a:lnTo>
                      <a:pt x="462" y="434"/>
                    </a:lnTo>
                    <a:lnTo>
                      <a:pt x="466" y="438"/>
                    </a:lnTo>
                    <a:lnTo>
                      <a:pt x="474" y="444"/>
                    </a:lnTo>
                    <a:lnTo>
                      <a:pt x="480" y="446"/>
                    </a:lnTo>
                    <a:lnTo>
                      <a:pt x="486" y="446"/>
                    </a:lnTo>
                    <a:lnTo>
                      <a:pt x="492" y="440"/>
                    </a:lnTo>
                    <a:lnTo>
                      <a:pt x="498" y="436"/>
                    </a:lnTo>
                    <a:lnTo>
                      <a:pt x="504" y="434"/>
                    </a:lnTo>
                    <a:lnTo>
                      <a:pt x="514" y="436"/>
                    </a:lnTo>
                    <a:lnTo>
                      <a:pt x="520" y="448"/>
                    </a:lnTo>
                    <a:lnTo>
                      <a:pt x="526" y="464"/>
                    </a:lnTo>
                    <a:lnTo>
                      <a:pt x="528" y="474"/>
                    </a:lnTo>
                    <a:lnTo>
                      <a:pt x="530" y="484"/>
                    </a:lnTo>
                    <a:lnTo>
                      <a:pt x="530" y="492"/>
                    </a:lnTo>
                    <a:lnTo>
                      <a:pt x="526" y="502"/>
                    </a:lnTo>
                    <a:lnTo>
                      <a:pt x="516" y="504"/>
                    </a:lnTo>
                    <a:lnTo>
                      <a:pt x="506" y="510"/>
                    </a:lnTo>
                    <a:lnTo>
                      <a:pt x="492" y="522"/>
                    </a:lnTo>
                    <a:lnTo>
                      <a:pt x="478" y="5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/>
              <a:p>
                <a:pPr algn="l" defTabSz="914400" eaLnBrk="1" fontAlgn="base" hangingPunct="1" indent="0" latinLnBrk="0" lvl="0" marL="0" marR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altLang="en-US" baseline="0" b="0" cap="none" sz="3735" i="0" kern="1200" kumimoji="0" lang="zh-CN" noProof="0" normalizeH="0" spc="0" strike="noStrike" u="none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9022" name="Freeform 28"/>
              <p:cNvSpPr/>
              <p:nvPr/>
            </p:nvSpPr>
            <p:spPr bwMode="auto">
              <a:xfrm>
                <a:off x="0" y="705"/>
                <a:ext cx="2290" cy="1628"/>
              </a:xfrm>
              <a:custGeom>
                <a:avLst/>
                <a:gdLst>
                  <a:gd name="T0" fmla="*/ 510 w 1236"/>
                  <a:gd name="T1" fmla="*/ 834 h 900"/>
                  <a:gd name="T2" fmla="*/ 460 w 1236"/>
                  <a:gd name="T3" fmla="*/ 772 h 900"/>
                  <a:gd name="T4" fmla="*/ 310 w 1236"/>
                  <a:gd name="T5" fmla="*/ 762 h 900"/>
                  <a:gd name="T6" fmla="*/ 248 w 1236"/>
                  <a:gd name="T7" fmla="*/ 724 h 900"/>
                  <a:gd name="T8" fmla="*/ 158 w 1236"/>
                  <a:gd name="T9" fmla="*/ 692 h 900"/>
                  <a:gd name="T10" fmla="*/ 138 w 1236"/>
                  <a:gd name="T11" fmla="*/ 662 h 900"/>
                  <a:gd name="T12" fmla="*/ 70 w 1236"/>
                  <a:gd name="T13" fmla="*/ 640 h 900"/>
                  <a:gd name="T14" fmla="*/ 32 w 1236"/>
                  <a:gd name="T15" fmla="*/ 610 h 900"/>
                  <a:gd name="T16" fmla="*/ 6 w 1236"/>
                  <a:gd name="T17" fmla="*/ 542 h 900"/>
                  <a:gd name="T18" fmla="*/ 22 w 1236"/>
                  <a:gd name="T19" fmla="*/ 366 h 900"/>
                  <a:gd name="T20" fmla="*/ 10 w 1236"/>
                  <a:gd name="T21" fmla="*/ 328 h 900"/>
                  <a:gd name="T22" fmla="*/ 42 w 1236"/>
                  <a:gd name="T23" fmla="*/ 330 h 900"/>
                  <a:gd name="T24" fmla="*/ 66 w 1236"/>
                  <a:gd name="T25" fmla="*/ 312 h 900"/>
                  <a:gd name="T26" fmla="*/ 98 w 1236"/>
                  <a:gd name="T27" fmla="*/ 336 h 900"/>
                  <a:gd name="T28" fmla="*/ 150 w 1236"/>
                  <a:gd name="T29" fmla="*/ 336 h 900"/>
                  <a:gd name="T30" fmla="*/ 138 w 1236"/>
                  <a:gd name="T31" fmla="*/ 274 h 900"/>
                  <a:gd name="T32" fmla="*/ 140 w 1236"/>
                  <a:gd name="T33" fmla="*/ 252 h 900"/>
                  <a:gd name="T34" fmla="*/ 188 w 1236"/>
                  <a:gd name="T35" fmla="*/ 200 h 900"/>
                  <a:gd name="T36" fmla="*/ 172 w 1236"/>
                  <a:gd name="T37" fmla="*/ 174 h 900"/>
                  <a:gd name="T38" fmla="*/ 132 w 1236"/>
                  <a:gd name="T39" fmla="*/ 128 h 900"/>
                  <a:gd name="T40" fmla="*/ 116 w 1236"/>
                  <a:gd name="T41" fmla="*/ 114 h 900"/>
                  <a:gd name="T42" fmla="*/ 118 w 1236"/>
                  <a:gd name="T43" fmla="*/ 92 h 900"/>
                  <a:gd name="T44" fmla="*/ 104 w 1236"/>
                  <a:gd name="T45" fmla="*/ 66 h 900"/>
                  <a:gd name="T46" fmla="*/ 176 w 1236"/>
                  <a:gd name="T47" fmla="*/ 50 h 900"/>
                  <a:gd name="T48" fmla="*/ 280 w 1236"/>
                  <a:gd name="T49" fmla="*/ 24 h 900"/>
                  <a:gd name="T50" fmla="*/ 358 w 1236"/>
                  <a:gd name="T51" fmla="*/ 0 h 900"/>
                  <a:gd name="T52" fmla="*/ 462 w 1236"/>
                  <a:gd name="T53" fmla="*/ 10 h 900"/>
                  <a:gd name="T54" fmla="*/ 526 w 1236"/>
                  <a:gd name="T55" fmla="*/ 22 h 900"/>
                  <a:gd name="T56" fmla="*/ 654 w 1236"/>
                  <a:gd name="T57" fmla="*/ 114 h 900"/>
                  <a:gd name="T58" fmla="*/ 722 w 1236"/>
                  <a:gd name="T59" fmla="*/ 94 h 900"/>
                  <a:gd name="T60" fmla="*/ 720 w 1236"/>
                  <a:gd name="T61" fmla="*/ 56 h 900"/>
                  <a:gd name="T62" fmla="*/ 792 w 1236"/>
                  <a:gd name="T63" fmla="*/ 72 h 900"/>
                  <a:gd name="T64" fmla="*/ 930 w 1236"/>
                  <a:gd name="T65" fmla="*/ 128 h 900"/>
                  <a:gd name="T66" fmla="*/ 964 w 1236"/>
                  <a:gd name="T67" fmla="*/ 140 h 900"/>
                  <a:gd name="T68" fmla="*/ 1116 w 1236"/>
                  <a:gd name="T69" fmla="*/ 238 h 900"/>
                  <a:gd name="T70" fmla="*/ 1188 w 1236"/>
                  <a:gd name="T71" fmla="*/ 294 h 900"/>
                  <a:gd name="T72" fmla="*/ 1228 w 1236"/>
                  <a:gd name="T73" fmla="*/ 422 h 900"/>
                  <a:gd name="T74" fmla="*/ 1232 w 1236"/>
                  <a:gd name="T75" fmla="*/ 458 h 900"/>
                  <a:gd name="T76" fmla="*/ 1184 w 1236"/>
                  <a:gd name="T77" fmla="*/ 496 h 900"/>
                  <a:gd name="T78" fmla="*/ 1120 w 1236"/>
                  <a:gd name="T79" fmla="*/ 584 h 900"/>
                  <a:gd name="T80" fmla="*/ 1144 w 1236"/>
                  <a:gd name="T81" fmla="*/ 626 h 900"/>
                  <a:gd name="T82" fmla="*/ 1086 w 1236"/>
                  <a:gd name="T83" fmla="*/ 606 h 900"/>
                  <a:gd name="T84" fmla="*/ 1030 w 1236"/>
                  <a:gd name="T85" fmla="*/ 632 h 900"/>
                  <a:gd name="T86" fmla="*/ 1042 w 1236"/>
                  <a:gd name="T87" fmla="*/ 672 h 900"/>
                  <a:gd name="T88" fmla="*/ 1080 w 1236"/>
                  <a:gd name="T89" fmla="*/ 780 h 900"/>
                  <a:gd name="T90" fmla="*/ 1068 w 1236"/>
                  <a:gd name="T91" fmla="*/ 798 h 900"/>
                  <a:gd name="T92" fmla="*/ 1028 w 1236"/>
                  <a:gd name="T93" fmla="*/ 808 h 900"/>
                  <a:gd name="T94" fmla="*/ 968 w 1236"/>
                  <a:gd name="T95" fmla="*/ 804 h 900"/>
                  <a:gd name="T96" fmla="*/ 936 w 1236"/>
                  <a:gd name="T97" fmla="*/ 786 h 900"/>
                  <a:gd name="T98" fmla="*/ 914 w 1236"/>
                  <a:gd name="T99" fmla="*/ 800 h 900"/>
                  <a:gd name="T100" fmla="*/ 830 w 1236"/>
                  <a:gd name="T101" fmla="*/ 722 h 900"/>
                  <a:gd name="T102" fmla="*/ 820 w 1236"/>
                  <a:gd name="T103" fmla="*/ 682 h 900"/>
                  <a:gd name="T104" fmla="*/ 758 w 1236"/>
                  <a:gd name="T105" fmla="*/ 652 h 900"/>
                  <a:gd name="T106" fmla="*/ 700 w 1236"/>
                  <a:gd name="T107" fmla="*/ 662 h 900"/>
                  <a:gd name="T108" fmla="*/ 722 w 1236"/>
                  <a:gd name="T109" fmla="*/ 746 h 900"/>
                  <a:gd name="T110" fmla="*/ 694 w 1236"/>
                  <a:gd name="T111" fmla="*/ 786 h 900"/>
                  <a:gd name="T112" fmla="*/ 694 w 1236"/>
                  <a:gd name="T113" fmla="*/ 818 h 900"/>
                  <a:gd name="T114" fmla="*/ 652 w 1236"/>
                  <a:gd name="T115" fmla="*/ 878 h 900"/>
                  <a:gd name="T116" fmla="*/ 618 w 1236"/>
                  <a:gd name="T117" fmla="*/ 896 h 900"/>
                  <a:gd name="T118" fmla="*/ 604 w 1236"/>
                  <a:gd name="T119" fmla="*/ 880 h 900"/>
                  <a:gd name="T120" fmla="*/ 568 w 1236"/>
                  <a:gd name="T121" fmla="*/ 880 h 900"/>
                  <a:gd name="T122" fmla="*/ 0 w 1236"/>
                  <a:gd name="T123" fmla="*/ 0 h 900"/>
                  <a:gd name="T124" fmla="*/ 1236 w 1236"/>
                  <a:gd name="T125" fmla="*/ 90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T122" t="T123" r="T124" b="T125"/>
                <a:pathLst>
                  <a:path w="1236" h="900">
                    <a:moveTo>
                      <a:pt x="552" y="900"/>
                    </a:moveTo>
                    <a:lnTo>
                      <a:pt x="552" y="900"/>
                    </a:lnTo>
                    <a:lnTo>
                      <a:pt x="522" y="874"/>
                    </a:lnTo>
                    <a:lnTo>
                      <a:pt x="510" y="834"/>
                    </a:lnTo>
                    <a:lnTo>
                      <a:pt x="494" y="798"/>
                    </a:lnTo>
                    <a:lnTo>
                      <a:pt x="486" y="790"/>
                    </a:lnTo>
                    <a:lnTo>
                      <a:pt x="478" y="782"/>
                    </a:lnTo>
                    <a:lnTo>
                      <a:pt x="460" y="772"/>
                    </a:lnTo>
                    <a:lnTo>
                      <a:pt x="444" y="766"/>
                    </a:lnTo>
                    <a:lnTo>
                      <a:pt x="430" y="762"/>
                    </a:lnTo>
                    <a:lnTo>
                      <a:pt x="322" y="764"/>
                    </a:lnTo>
                    <a:lnTo>
                      <a:pt x="310" y="762"/>
                    </a:lnTo>
                    <a:lnTo>
                      <a:pt x="298" y="758"/>
                    </a:lnTo>
                    <a:lnTo>
                      <a:pt x="278" y="748"/>
                    </a:lnTo>
                    <a:lnTo>
                      <a:pt x="262" y="736"/>
                    </a:lnTo>
                    <a:lnTo>
                      <a:pt x="248" y="724"/>
                    </a:lnTo>
                    <a:lnTo>
                      <a:pt x="220" y="720"/>
                    </a:lnTo>
                    <a:lnTo>
                      <a:pt x="198" y="712"/>
                    </a:lnTo>
                    <a:lnTo>
                      <a:pt x="176" y="704"/>
                    </a:lnTo>
                    <a:lnTo>
                      <a:pt x="158" y="692"/>
                    </a:lnTo>
                    <a:lnTo>
                      <a:pt x="156" y="686"/>
                    </a:lnTo>
                    <a:lnTo>
                      <a:pt x="154" y="680"/>
                    </a:lnTo>
                    <a:lnTo>
                      <a:pt x="148" y="670"/>
                    </a:lnTo>
                    <a:lnTo>
                      <a:pt x="138" y="662"/>
                    </a:lnTo>
                    <a:lnTo>
                      <a:pt x="118" y="658"/>
                    </a:lnTo>
                    <a:lnTo>
                      <a:pt x="100" y="654"/>
                    </a:lnTo>
                    <a:lnTo>
                      <a:pt x="84" y="648"/>
                    </a:lnTo>
                    <a:lnTo>
                      <a:pt x="70" y="640"/>
                    </a:lnTo>
                    <a:lnTo>
                      <a:pt x="62" y="638"/>
                    </a:lnTo>
                    <a:lnTo>
                      <a:pt x="54" y="634"/>
                    </a:lnTo>
                    <a:lnTo>
                      <a:pt x="42" y="624"/>
                    </a:lnTo>
                    <a:lnTo>
                      <a:pt x="32" y="610"/>
                    </a:lnTo>
                    <a:lnTo>
                      <a:pt x="24" y="596"/>
                    </a:lnTo>
                    <a:lnTo>
                      <a:pt x="18" y="580"/>
                    </a:lnTo>
                    <a:lnTo>
                      <a:pt x="12" y="566"/>
                    </a:lnTo>
                    <a:lnTo>
                      <a:pt x="6" y="542"/>
                    </a:lnTo>
                    <a:lnTo>
                      <a:pt x="0" y="412"/>
                    </a:lnTo>
                    <a:lnTo>
                      <a:pt x="14" y="388"/>
                    </a:lnTo>
                    <a:lnTo>
                      <a:pt x="18" y="376"/>
                    </a:lnTo>
                    <a:lnTo>
                      <a:pt x="22" y="366"/>
                    </a:lnTo>
                    <a:lnTo>
                      <a:pt x="20" y="352"/>
                    </a:lnTo>
                    <a:lnTo>
                      <a:pt x="16" y="340"/>
                    </a:lnTo>
                    <a:lnTo>
                      <a:pt x="12" y="332"/>
                    </a:lnTo>
                    <a:lnTo>
                      <a:pt x="10" y="328"/>
                    </a:lnTo>
                    <a:lnTo>
                      <a:pt x="22" y="326"/>
                    </a:lnTo>
                    <a:lnTo>
                      <a:pt x="26" y="328"/>
                    </a:lnTo>
                    <a:lnTo>
                      <a:pt x="32" y="330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52" y="314"/>
                    </a:lnTo>
                    <a:lnTo>
                      <a:pt x="60" y="312"/>
                    </a:lnTo>
                    <a:lnTo>
                      <a:pt x="66" y="312"/>
                    </a:lnTo>
                    <a:lnTo>
                      <a:pt x="72" y="316"/>
                    </a:lnTo>
                    <a:lnTo>
                      <a:pt x="78" y="320"/>
                    </a:lnTo>
                    <a:lnTo>
                      <a:pt x="90" y="330"/>
                    </a:lnTo>
                    <a:lnTo>
                      <a:pt x="98" y="336"/>
                    </a:lnTo>
                    <a:lnTo>
                      <a:pt x="108" y="342"/>
                    </a:lnTo>
                    <a:lnTo>
                      <a:pt x="128" y="342"/>
                    </a:lnTo>
                    <a:lnTo>
                      <a:pt x="140" y="340"/>
                    </a:lnTo>
                    <a:lnTo>
                      <a:pt x="150" y="336"/>
                    </a:lnTo>
                    <a:lnTo>
                      <a:pt x="158" y="326"/>
                    </a:lnTo>
                    <a:lnTo>
                      <a:pt x="158" y="300"/>
                    </a:lnTo>
                    <a:lnTo>
                      <a:pt x="148" y="286"/>
                    </a:lnTo>
                    <a:lnTo>
                      <a:pt x="138" y="274"/>
                    </a:lnTo>
                    <a:lnTo>
                      <a:pt x="136" y="270"/>
                    </a:lnTo>
                    <a:lnTo>
                      <a:pt x="136" y="264"/>
                    </a:lnTo>
                    <a:lnTo>
                      <a:pt x="136" y="258"/>
                    </a:lnTo>
                    <a:lnTo>
                      <a:pt x="140" y="252"/>
                    </a:lnTo>
                    <a:lnTo>
                      <a:pt x="168" y="236"/>
                    </a:lnTo>
                    <a:lnTo>
                      <a:pt x="180" y="224"/>
                    </a:lnTo>
                    <a:lnTo>
                      <a:pt x="184" y="212"/>
                    </a:lnTo>
                    <a:lnTo>
                      <a:pt x="188" y="200"/>
                    </a:lnTo>
                    <a:lnTo>
                      <a:pt x="186" y="192"/>
                    </a:lnTo>
                    <a:lnTo>
                      <a:pt x="184" y="184"/>
                    </a:lnTo>
                    <a:lnTo>
                      <a:pt x="178" y="178"/>
                    </a:lnTo>
                    <a:lnTo>
                      <a:pt x="172" y="174"/>
                    </a:lnTo>
                    <a:lnTo>
                      <a:pt x="160" y="164"/>
                    </a:lnTo>
                    <a:lnTo>
                      <a:pt x="152" y="150"/>
                    </a:lnTo>
                    <a:lnTo>
                      <a:pt x="142" y="138"/>
                    </a:lnTo>
                    <a:lnTo>
                      <a:pt x="132" y="128"/>
                    </a:lnTo>
                    <a:lnTo>
                      <a:pt x="126" y="126"/>
                    </a:lnTo>
                    <a:lnTo>
                      <a:pt x="122" y="126"/>
                    </a:lnTo>
                    <a:lnTo>
                      <a:pt x="120" y="120"/>
                    </a:lnTo>
                    <a:lnTo>
                      <a:pt x="116" y="114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18" y="86"/>
                    </a:lnTo>
                    <a:lnTo>
                      <a:pt x="116" y="80"/>
                    </a:lnTo>
                    <a:lnTo>
                      <a:pt x="110" y="70"/>
                    </a:lnTo>
                    <a:lnTo>
                      <a:pt x="104" y="66"/>
                    </a:lnTo>
                    <a:lnTo>
                      <a:pt x="104" y="58"/>
                    </a:lnTo>
                    <a:lnTo>
                      <a:pt x="120" y="56"/>
                    </a:lnTo>
                    <a:lnTo>
                      <a:pt x="138" y="52"/>
                    </a:lnTo>
                    <a:lnTo>
                      <a:pt x="176" y="50"/>
                    </a:lnTo>
                    <a:lnTo>
                      <a:pt x="214" y="46"/>
                    </a:lnTo>
                    <a:lnTo>
                      <a:pt x="234" y="42"/>
                    </a:lnTo>
                    <a:lnTo>
                      <a:pt x="252" y="38"/>
                    </a:lnTo>
                    <a:lnTo>
                      <a:pt x="280" y="24"/>
                    </a:lnTo>
                    <a:lnTo>
                      <a:pt x="310" y="12"/>
                    </a:lnTo>
                    <a:lnTo>
                      <a:pt x="324" y="6"/>
                    </a:lnTo>
                    <a:lnTo>
                      <a:pt x="340" y="4"/>
                    </a:lnTo>
                    <a:lnTo>
                      <a:pt x="358" y="0"/>
                    </a:lnTo>
                    <a:lnTo>
                      <a:pt x="378" y="0"/>
                    </a:lnTo>
                    <a:lnTo>
                      <a:pt x="400" y="10"/>
                    </a:lnTo>
                    <a:lnTo>
                      <a:pt x="430" y="8"/>
                    </a:lnTo>
                    <a:lnTo>
                      <a:pt x="462" y="10"/>
                    </a:lnTo>
                    <a:lnTo>
                      <a:pt x="478" y="10"/>
                    </a:lnTo>
                    <a:lnTo>
                      <a:pt x="494" y="12"/>
                    </a:lnTo>
                    <a:lnTo>
                      <a:pt x="510" y="16"/>
                    </a:lnTo>
                    <a:lnTo>
                      <a:pt x="526" y="22"/>
                    </a:lnTo>
                    <a:lnTo>
                      <a:pt x="604" y="72"/>
                    </a:lnTo>
                    <a:lnTo>
                      <a:pt x="612" y="84"/>
                    </a:lnTo>
                    <a:lnTo>
                      <a:pt x="638" y="104"/>
                    </a:lnTo>
                    <a:lnTo>
                      <a:pt x="654" y="114"/>
                    </a:lnTo>
                    <a:lnTo>
                      <a:pt x="676" y="122"/>
                    </a:lnTo>
                    <a:lnTo>
                      <a:pt x="706" y="122"/>
                    </a:lnTo>
                    <a:lnTo>
                      <a:pt x="720" y="110"/>
                    </a:lnTo>
                    <a:lnTo>
                      <a:pt x="722" y="94"/>
                    </a:lnTo>
                    <a:lnTo>
                      <a:pt x="720" y="80"/>
                    </a:lnTo>
                    <a:lnTo>
                      <a:pt x="718" y="68"/>
                    </a:lnTo>
                    <a:lnTo>
                      <a:pt x="716" y="58"/>
                    </a:lnTo>
                    <a:lnTo>
                      <a:pt x="720" y="56"/>
                    </a:lnTo>
                    <a:lnTo>
                      <a:pt x="724" y="54"/>
                    </a:lnTo>
                    <a:lnTo>
                      <a:pt x="736" y="52"/>
                    </a:lnTo>
                    <a:lnTo>
                      <a:pt x="762" y="52"/>
                    </a:lnTo>
                    <a:lnTo>
                      <a:pt x="792" y="72"/>
                    </a:lnTo>
                    <a:lnTo>
                      <a:pt x="822" y="80"/>
                    </a:lnTo>
                    <a:lnTo>
                      <a:pt x="858" y="84"/>
                    </a:lnTo>
                    <a:lnTo>
                      <a:pt x="898" y="104"/>
                    </a:lnTo>
                    <a:lnTo>
                      <a:pt x="930" y="128"/>
                    </a:lnTo>
                    <a:lnTo>
                      <a:pt x="930" y="132"/>
                    </a:lnTo>
                    <a:lnTo>
                      <a:pt x="940" y="140"/>
                    </a:lnTo>
                    <a:lnTo>
                      <a:pt x="952" y="142"/>
                    </a:lnTo>
                    <a:lnTo>
                      <a:pt x="964" y="140"/>
                    </a:lnTo>
                    <a:lnTo>
                      <a:pt x="992" y="136"/>
                    </a:lnTo>
                    <a:lnTo>
                      <a:pt x="1032" y="184"/>
                    </a:lnTo>
                    <a:lnTo>
                      <a:pt x="1088" y="224"/>
                    </a:lnTo>
                    <a:lnTo>
                      <a:pt x="1116" y="238"/>
                    </a:lnTo>
                    <a:lnTo>
                      <a:pt x="1166" y="238"/>
                    </a:lnTo>
                    <a:lnTo>
                      <a:pt x="1174" y="250"/>
                    </a:lnTo>
                    <a:lnTo>
                      <a:pt x="1182" y="272"/>
                    </a:lnTo>
                    <a:lnTo>
                      <a:pt x="1188" y="294"/>
                    </a:lnTo>
                    <a:lnTo>
                      <a:pt x="1194" y="316"/>
                    </a:lnTo>
                    <a:lnTo>
                      <a:pt x="1216" y="368"/>
                    </a:lnTo>
                    <a:lnTo>
                      <a:pt x="1220" y="412"/>
                    </a:lnTo>
                    <a:lnTo>
                      <a:pt x="1228" y="422"/>
                    </a:lnTo>
                    <a:lnTo>
                      <a:pt x="1234" y="436"/>
                    </a:lnTo>
                    <a:lnTo>
                      <a:pt x="1236" y="444"/>
                    </a:lnTo>
                    <a:lnTo>
                      <a:pt x="1236" y="452"/>
                    </a:lnTo>
                    <a:lnTo>
                      <a:pt x="1232" y="458"/>
                    </a:lnTo>
                    <a:lnTo>
                      <a:pt x="1226" y="466"/>
                    </a:lnTo>
                    <a:lnTo>
                      <a:pt x="1200" y="482"/>
                    </a:lnTo>
                    <a:lnTo>
                      <a:pt x="1192" y="488"/>
                    </a:lnTo>
                    <a:lnTo>
                      <a:pt x="1184" y="496"/>
                    </a:lnTo>
                    <a:lnTo>
                      <a:pt x="1172" y="514"/>
                    </a:lnTo>
                    <a:lnTo>
                      <a:pt x="1156" y="542"/>
                    </a:lnTo>
                    <a:lnTo>
                      <a:pt x="1120" y="568"/>
                    </a:lnTo>
                    <a:lnTo>
                      <a:pt x="1120" y="584"/>
                    </a:lnTo>
                    <a:lnTo>
                      <a:pt x="1154" y="614"/>
                    </a:lnTo>
                    <a:lnTo>
                      <a:pt x="1152" y="620"/>
                    </a:lnTo>
                    <a:lnTo>
                      <a:pt x="1148" y="624"/>
                    </a:lnTo>
                    <a:lnTo>
                      <a:pt x="1144" y="626"/>
                    </a:lnTo>
                    <a:lnTo>
                      <a:pt x="1138" y="628"/>
                    </a:lnTo>
                    <a:lnTo>
                      <a:pt x="1128" y="628"/>
                    </a:lnTo>
                    <a:lnTo>
                      <a:pt x="1120" y="628"/>
                    </a:lnTo>
                    <a:lnTo>
                      <a:pt x="1086" y="606"/>
                    </a:lnTo>
                    <a:lnTo>
                      <a:pt x="1052" y="604"/>
                    </a:lnTo>
                    <a:lnTo>
                      <a:pt x="1038" y="606"/>
                    </a:lnTo>
                    <a:lnTo>
                      <a:pt x="1030" y="608"/>
                    </a:lnTo>
                    <a:lnTo>
                      <a:pt x="1030" y="632"/>
                    </a:lnTo>
                    <a:lnTo>
                      <a:pt x="1030" y="642"/>
                    </a:lnTo>
                    <a:lnTo>
                      <a:pt x="1032" y="652"/>
                    </a:lnTo>
                    <a:lnTo>
                      <a:pt x="1036" y="662"/>
                    </a:lnTo>
                    <a:lnTo>
                      <a:pt x="1042" y="672"/>
                    </a:lnTo>
                    <a:lnTo>
                      <a:pt x="1052" y="682"/>
                    </a:lnTo>
                    <a:lnTo>
                      <a:pt x="1064" y="694"/>
                    </a:lnTo>
                    <a:lnTo>
                      <a:pt x="1064" y="730"/>
                    </a:lnTo>
                    <a:lnTo>
                      <a:pt x="1080" y="780"/>
                    </a:lnTo>
                    <a:lnTo>
                      <a:pt x="1078" y="788"/>
                    </a:lnTo>
                    <a:lnTo>
                      <a:pt x="1076" y="792"/>
                    </a:lnTo>
                    <a:lnTo>
                      <a:pt x="1074" y="796"/>
                    </a:lnTo>
                    <a:lnTo>
                      <a:pt x="1068" y="798"/>
                    </a:lnTo>
                    <a:lnTo>
                      <a:pt x="1058" y="800"/>
                    </a:lnTo>
                    <a:lnTo>
                      <a:pt x="1046" y="800"/>
                    </a:lnTo>
                    <a:lnTo>
                      <a:pt x="1034" y="804"/>
                    </a:lnTo>
                    <a:lnTo>
                      <a:pt x="1028" y="808"/>
                    </a:lnTo>
                    <a:lnTo>
                      <a:pt x="1014" y="818"/>
                    </a:lnTo>
                    <a:lnTo>
                      <a:pt x="1004" y="818"/>
                    </a:lnTo>
                    <a:lnTo>
                      <a:pt x="996" y="806"/>
                    </a:lnTo>
                    <a:lnTo>
                      <a:pt x="968" y="804"/>
                    </a:lnTo>
                    <a:lnTo>
                      <a:pt x="968" y="798"/>
                    </a:lnTo>
                    <a:lnTo>
                      <a:pt x="964" y="794"/>
                    </a:lnTo>
                    <a:lnTo>
                      <a:pt x="956" y="788"/>
                    </a:lnTo>
                    <a:lnTo>
                      <a:pt x="936" y="786"/>
                    </a:lnTo>
                    <a:lnTo>
                      <a:pt x="934" y="792"/>
                    </a:lnTo>
                    <a:lnTo>
                      <a:pt x="926" y="796"/>
                    </a:lnTo>
                    <a:lnTo>
                      <a:pt x="920" y="800"/>
                    </a:lnTo>
                    <a:lnTo>
                      <a:pt x="914" y="800"/>
                    </a:lnTo>
                    <a:lnTo>
                      <a:pt x="908" y="786"/>
                    </a:lnTo>
                    <a:lnTo>
                      <a:pt x="878" y="780"/>
                    </a:lnTo>
                    <a:lnTo>
                      <a:pt x="836" y="732"/>
                    </a:lnTo>
                    <a:lnTo>
                      <a:pt x="830" y="722"/>
                    </a:lnTo>
                    <a:lnTo>
                      <a:pt x="830" y="710"/>
                    </a:lnTo>
                    <a:lnTo>
                      <a:pt x="828" y="698"/>
                    </a:lnTo>
                    <a:lnTo>
                      <a:pt x="824" y="690"/>
                    </a:lnTo>
                    <a:lnTo>
                      <a:pt x="820" y="682"/>
                    </a:lnTo>
                    <a:lnTo>
                      <a:pt x="808" y="670"/>
                    </a:lnTo>
                    <a:lnTo>
                      <a:pt x="796" y="658"/>
                    </a:lnTo>
                    <a:lnTo>
                      <a:pt x="778" y="654"/>
                    </a:lnTo>
                    <a:lnTo>
                      <a:pt x="758" y="652"/>
                    </a:lnTo>
                    <a:lnTo>
                      <a:pt x="724" y="654"/>
                    </a:lnTo>
                    <a:lnTo>
                      <a:pt x="706" y="656"/>
                    </a:lnTo>
                    <a:lnTo>
                      <a:pt x="702" y="660"/>
                    </a:lnTo>
                    <a:lnTo>
                      <a:pt x="700" y="662"/>
                    </a:lnTo>
                    <a:lnTo>
                      <a:pt x="698" y="674"/>
                    </a:lnTo>
                    <a:lnTo>
                      <a:pt x="698" y="694"/>
                    </a:lnTo>
                    <a:lnTo>
                      <a:pt x="722" y="726"/>
                    </a:lnTo>
                    <a:lnTo>
                      <a:pt x="722" y="746"/>
                    </a:lnTo>
                    <a:lnTo>
                      <a:pt x="712" y="758"/>
                    </a:lnTo>
                    <a:lnTo>
                      <a:pt x="700" y="772"/>
                    </a:lnTo>
                    <a:lnTo>
                      <a:pt x="696" y="778"/>
                    </a:lnTo>
                    <a:lnTo>
                      <a:pt x="694" y="786"/>
                    </a:lnTo>
                    <a:lnTo>
                      <a:pt x="694" y="796"/>
                    </a:lnTo>
                    <a:lnTo>
                      <a:pt x="698" y="804"/>
                    </a:lnTo>
                    <a:lnTo>
                      <a:pt x="698" y="810"/>
                    </a:lnTo>
                    <a:lnTo>
                      <a:pt x="694" y="818"/>
                    </a:lnTo>
                    <a:lnTo>
                      <a:pt x="684" y="834"/>
                    </a:lnTo>
                    <a:lnTo>
                      <a:pt x="664" y="862"/>
                    </a:lnTo>
                    <a:lnTo>
                      <a:pt x="658" y="870"/>
                    </a:lnTo>
                    <a:lnTo>
                      <a:pt x="652" y="878"/>
                    </a:lnTo>
                    <a:lnTo>
                      <a:pt x="644" y="882"/>
                    </a:lnTo>
                    <a:lnTo>
                      <a:pt x="634" y="886"/>
                    </a:lnTo>
                    <a:lnTo>
                      <a:pt x="624" y="898"/>
                    </a:lnTo>
                    <a:lnTo>
                      <a:pt x="618" y="896"/>
                    </a:lnTo>
                    <a:lnTo>
                      <a:pt x="612" y="896"/>
                    </a:lnTo>
                    <a:lnTo>
                      <a:pt x="608" y="890"/>
                    </a:lnTo>
                    <a:lnTo>
                      <a:pt x="604" y="884"/>
                    </a:lnTo>
                    <a:lnTo>
                      <a:pt x="604" y="880"/>
                    </a:lnTo>
                    <a:lnTo>
                      <a:pt x="598" y="878"/>
                    </a:lnTo>
                    <a:lnTo>
                      <a:pt x="594" y="876"/>
                    </a:lnTo>
                    <a:lnTo>
                      <a:pt x="582" y="876"/>
                    </a:lnTo>
                    <a:lnTo>
                      <a:pt x="568" y="880"/>
                    </a:lnTo>
                    <a:lnTo>
                      <a:pt x="560" y="892"/>
                    </a:lnTo>
                    <a:lnTo>
                      <a:pt x="556" y="896"/>
                    </a:lnTo>
                    <a:lnTo>
                      <a:pt x="552" y="90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/>
              <a:p>
                <a:pPr algn="l" defTabSz="914400" eaLnBrk="1" fontAlgn="base" hangingPunct="1" indent="0" latinLnBrk="0" lvl="0" marL="0" marR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altLang="en-US" baseline="0" b="0" cap="none" sz="3735" i="0" kern="1200" kumimoji="0" lang="zh-CN" noProof="0" normalizeH="0" spc="0" strike="noStrike" u="none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9023" name="Freeform 32"/>
              <p:cNvSpPr/>
              <p:nvPr/>
            </p:nvSpPr>
            <p:spPr bwMode="auto">
              <a:xfrm>
                <a:off x="4066" y="0"/>
                <a:ext cx="991" cy="1393"/>
              </a:xfrm>
              <a:custGeom>
                <a:avLst/>
                <a:gdLst>
                  <a:gd name="T0" fmla="*/ 108 w 536"/>
                  <a:gd name="T1" fmla="*/ 754 h 768"/>
                  <a:gd name="T2" fmla="*/ 16 w 536"/>
                  <a:gd name="T3" fmla="*/ 712 h 768"/>
                  <a:gd name="T4" fmla="*/ 66 w 536"/>
                  <a:gd name="T5" fmla="*/ 608 h 768"/>
                  <a:gd name="T6" fmla="*/ 42 w 536"/>
                  <a:gd name="T7" fmla="*/ 544 h 768"/>
                  <a:gd name="T8" fmla="*/ 10 w 536"/>
                  <a:gd name="T9" fmla="*/ 482 h 768"/>
                  <a:gd name="T10" fmla="*/ 40 w 536"/>
                  <a:gd name="T11" fmla="*/ 450 h 768"/>
                  <a:gd name="T12" fmla="*/ 64 w 536"/>
                  <a:gd name="T13" fmla="*/ 362 h 768"/>
                  <a:gd name="T14" fmla="*/ 18 w 536"/>
                  <a:gd name="T15" fmla="*/ 320 h 768"/>
                  <a:gd name="T16" fmla="*/ 46 w 536"/>
                  <a:gd name="T17" fmla="*/ 282 h 768"/>
                  <a:gd name="T18" fmla="*/ 10 w 536"/>
                  <a:gd name="T19" fmla="*/ 220 h 768"/>
                  <a:gd name="T20" fmla="*/ 22 w 536"/>
                  <a:gd name="T21" fmla="*/ 144 h 768"/>
                  <a:gd name="T22" fmla="*/ 44 w 536"/>
                  <a:gd name="T23" fmla="*/ 84 h 768"/>
                  <a:gd name="T24" fmla="*/ 70 w 536"/>
                  <a:gd name="T25" fmla="*/ 88 h 768"/>
                  <a:gd name="T26" fmla="*/ 72 w 536"/>
                  <a:gd name="T27" fmla="*/ 118 h 768"/>
                  <a:gd name="T28" fmla="*/ 76 w 536"/>
                  <a:gd name="T29" fmla="*/ 142 h 768"/>
                  <a:gd name="T30" fmla="*/ 124 w 536"/>
                  <a:gd name="T31" fmla="*/ 154 h 768"/>
                  <a:gd name="T32" fmla="*/ 136 w 536"/>
                  <a:gd name="T33" fmla="*/ 134 h 768"/>
                  <a:gd name="T34" fmla="*/ 180 w 536"/>
                  <a:gd name="T35" fmla="*/ 106 h 768"/>
                  <a:gd name="T36" fmla="*/ 240 w 536"/>
                  <a:gd name="T37" fmla="*/ 98 h 768"/>
                  <a:gd name="T38" fmla="*/ 266 w 536"/>
                  <a:gd name="T39" fmla="*/ 22 h 768"/>
                  <a:gd name="T40" fmla="*/ 310 w 536"/>
                  <a:gd name="T41" fmla="*/ 0 h 768"/>
                  <a:gd name="T42" fmla="*/ 332 w 536"/>
                  <a:gd name="T43" fmla="*/ 40 h 768"/>
                  <a:gd name="T44" fmla="*/ 378 w 536"/>
                  <a:gd name="T45" fmla="*/ 128 h 768"/>
                  <a:gd name="T46" fmla="*/ 424 w 536"/>
                  <a:gd name="T47" fmla="*/ 138 h 768"/>
                  <a:gd name="T48" fmla="*/ 444 w 536"/>
                  <a:gd name="T49" fmla="*/ 152 h 768"/>
                  <a:gd name="T50" fmla="*/ 430 w 536"/>
                  <a:gd name="T51" fmla="*/ 188 h 768"/>
                  <a:gd name="T52" fmla="*/ 448 w 536"/>
                  <a:gd name="T53" fmla="*/ 210 h 768"/>
                  <a:gd name="T54" fmla="*/ 500 w 536"/>
                  <a:gd name="T55" fmla="*/ 238 h 768"/>
                  <a:gd name="T56" fmla="*/ 486 w 536"/>
                  <a:gd name="T57" fmla="*/ 336 h 768"/>
                  <a:gd name="T58" fmla="*/ 450 w 536"/>
                  <a:gd name="T59" fmla="*/ 370 h 768"/>
                  <a:gd name="T60" fmla="*/ 382 w 536"/>
                  <a:gd name="T61" fmla="*/ 372 h 768"/>
                  <a:gd name="T62" fmla="*/ 346 w 536"/>
                  <a:gd name="T63" fmla="*/ 332 h 768"/>
                  <a:gd name="T64" fmla="*/ 344 w 536"/>
                  <a:gd name="T65" fmla="*/ 288 h 768"/>
                  <a:gd name="T66" fmla="*/ 312 w 536"/>
                  <a:gd name="T67" fmla="*/ 232 h 768"/>
                  <a:gd name="T68" fmla="*/ 278 w 536"/>
                  <a:gd name="T69" fmla="*/ 198 h 768"/>
                  <a:gd name="T70" fmla="*/ 258 w 536"/>
                  <a:gd name="T71" fmla="*/ 184 h 768"/>
                  <a:gd name="T72" fmla="*/ 226 w 536"/>
                  <a:gd name="T73" fmla="*/ 190 h 768"/>
                  <a:gd name="T74" fmla="*/ 194 w 536"/>
                  <a:gd name="T75" fmla="*/ 228 h 768"/>
                  <a:gd name="T76" fmla="*/ 178 w 536"/>
                  <a:gd name="T77" fmla="*/ 266 h 768"/>
                  <a:gd name="T78" fmla="*/ 172 w 536"/>
                  <a:gd name="T79" fmla="*/ 298 h 768"/>
                  <a:gd name="T80" fmla="*/ 142 w 536"/>
                  <a:gd name="T81" fmla="*/ 314 h 768"/>
                  <a:gd name="T82" fmla="*/ 140 w 536"/>
                  <a:gd name="T83" fmla="*/ 356 h 768"/>
                  <a:gd name="T84" fmla="*/ 222 w 536"/>
                  <a:gd name="T85" fmla="*/ 346 h 768"/>
                  <a:gd name="T86" fmla="*/ 252 w 536"/>
                  <a:gd name="T87" fmla="*/ 342 h 768"/>
                  <a:gd name="T88" fmla="*/ 274 w 536"/>
                  <a:gd name="T89" fmla="*/ 360 h 768"/>
                  <a:gd name="T90" fmla="*/ 314 w 536"/>
                  <a:gd name="T91" fmla="*/ 448 h 768"/>
                  <a:gd name="T92" fmla="*/ 372 w 536"/>
                  <a:gd name="T93" fmla="*/ 502 h 768"/>
                  <a:gd name="T94" fmla="*/ 346 w 536"/>
                  <a:gd name="T95" fmla="*/ 520 h 768"/>
                  <a:gd name="T96" fmla="*/ 312 w 536"/>
                  <a:gd name="T97" fmla="*/ 554 h 768"/>
                  <a:gd name="T98" fmla="*/ 254 w 536"/>
                  <a:gd name="T99" fmla="*/ 592 h 768"/>
                  <a:gd name="T100" fmla="*/ 190 w 536"/>
                  <a:gd name="T101" fmla="*/ 662 h 768"/>
                  <a:gd name="T102" fmla="*/ 180 w 536"/>
                  <a:gd name="T103" fmla="*/ 730 h 768"/>
                  <a:gd name="T104" fmla="*/ 0 w 536"/>
                  <a:gd name="T105" fmla="*/ 0 h 768"/>
                  <a:gd name="T106" fmla="*/ 536 w 536"/>
                  <a:gd name="T107" fmla="*/ 768 h 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T104" t="T105" r="T106" b="T107"/>
                <a:pathLst>
                  <a:path w="536" h="768">
                    <a:moveTo>
                      <a:pt x="192" y="768"/>
                    </a:moveTo>
                    <a:lnTo>
                      <a:pt x="192" y="768"/>
                    </a:lnTo>
                    <a:lnTo>
                      <a:pt x="178" y="754"/>
                    </a:lnTo>
                    <a:lnTo>
                      <a:pt x="108" y="754"/>
                    </a:lnTo>
                    <a:lnTo>
                      <a:pt x="44" y="740"/>
                    </a:lnTo>
                    <a:lnTo>
                      <a:pt x="32" y="730"/>
                    </a:lnTo>
                    <a:lnTo>
                      <a:pt x="22" y="720"/>
                    </a:lnTo>
                    <a:lnTo>
                      <a:pt x="16" y="712"/>
                    </a:lnTo>
                    <a:lnTo>
                      <a:pt x="14" y="708"/>
                    </a:lnTo>
                    <a:lnTo>
                      <a:pt x="52" y="664"/>
                    </a:lnTo>
                    <a:lnTo>
                      <a:pt x="62" y="630"/>
                    </a:lnTo>
                    <a:lnTo>
                      <a:pt x="66" y="608"/>
                    </a:lnTo>
                    <a:lnTo>
                      <a:pt x="64" y="588"/>
                    </a:lnTo>
                    <a:lnTo>
                      <a:pt x="58" y="572"/>
                    </a:lnTo>
                    <a:lnTo>
                      <a:pt x="50" y="558"/>
                    </a:lnTo>
                    <a:lnTo>
                      <a:pt x="42" y="544"/>
                    </a:lnTo>
                    <a:lnTo>
                      <a:pt x="30" y="532"/>
                    </a:lnTo>
                    <a:lnTo>
                      <a:pt x="6" y="508"/>
                    </a:lnTo>
                    <a:lnTo>
                      <a:pt x="6" y="494"/>
                    </a:lnTo>
                    <a:lnTo>
                      <a:pt x="10" y="482"/>
                    </a:lnTo>
                    <a:lnTo>
                      <a:pt x="16" y="474"/>
                    </a:lnTo>
                    <a:lnTo>
                      <a:pt x="22" y="464"/>
                    </a:lnTo>
                    <a:lnTo>
                      <a:pt x="32" y="458"/>
                    </a:lnTo>
                    <a:lnTo>
                      <a:pt x="40" y="450"/>
                    </a:lnTo>
                    <a:lnTo>
                      <a:pt x="62" y="438"/>
                    </a:lnTo>
                    <a:lnTo>
                      <a:pt x="78" y="412"/>
                    </a:lnTo>
                    <a:lnTo>
                      <a:pt x="78" y="382"/>
                    </a:lnTo>
                    <a:lnTo>
                      <a:pt x="64" y="362"/>
                    </a:lnTo>
                    <a:lnTo>
                      <a:pt x="52" y="346"/>
                    </a:lnTo>
                    <a:lnTo>
                      <a:pt x="40" y="334"/>
                    </a:lnTo>
                    <a:lnTo>
                      <a:pt x="26" y="322"/>
                    </a:lnTo>
                    <a:lnTo>
                      <a:pt x="18" y="320"/>
                    </a:lnTo>
                    <a:lnTo>
                      <a:pt x="18" y="316"/>
                    </a:lnTo>
                    <a:lnTo>
                      <a:pt x="38" y="300"/>
                    </a:lnTo>
                    <a:lnTo>
                      <a:pt x="44" y="288"/>
                    </a:lnTo>
                    <a:lnTo>
                      <a:pt x="46" y="282"/>
                    </a:lnTo>
                    <a:lnTo>
                      <a:pt x="48" y="276"/>
                    </a:lnTo>
                    <a:lnTo>
                      <a:pt x="24" y="256"/>
                    </a:lnTo>
                    <a:lnTo>
                      <a:pt x="24" y="236"/>
                    </a:lnTo>
                    <a:lnTo>
                      <a:pt x="10" y="220"/>
                    </a:lnTo>
                    <a:lnTo>
                      <a:pt x="0" y="208"/>
                    </a:lnTo>
                    <a:lnTo>
                      <a:pt x="0" y="164"/>
                    </a:lnTo>
                    <a:lnTo>
                      <a:pt x="16" y="146"/>
                    </a:lnTo>
                    <a:lnTo>
                      <a:pt x="22" y="144"/>
                    </a:lnTo>
                    <a:lnTo>
                      <a:pt x="28" y="142"/>
                    </a:lnTo>
                    <a:lnTo>
                      <a:pt x="34" y="140"/>
                    </a:lnTo>
                    <a:lnTo>
                      <a:pt x="34" y="94"/>
                    </a:lnTo>
                    <a:lnTo>
                      <a:pt x="44" y="84"/>
                    </a:lnTo>
                    <a:lnTo>
                      <a:pt x="50" y="80"/>
                    </a:lnTo>
                    <a:lnTo>
                      <a:pt x="58" y="78"/>
                    </a:lnTo>
                    <a:lnTo>
                      <a:pt x="64" y="82"/>
                    </a:lnTo>
                    <a:lnTo>
                      <a:pt x="70" y="88"/>
                    </a:lnTo>
                    <a:lnTo>
                      <a:pt x="76" y="98"/>
                    </a:lnTo>
                    <a:lnTo>
                      <a:pt x="78" y="104"/>
                    </a:lnTo>
                    <a:lnTo>
                      <a:pt x="80" y="112"/>
                    </a:lnTo>
                    <a:lnTo>
                      <a:pt x="72" y="118"/>
                    </a:lnTo>
                    <a:lnTo>
                      <a:pt x="68" y="124"/>
                    </a:lnTo>
                    <a:lnTo>
                      <a:pt x="68" y="130"/>
                    </a:lnTo>
                    <a:lnTo>
                      <a:pt x="70" y="136"/>
                    </a:lnTo>
                    <a:lnTo>
                      <a:pt x="76" y="142"/>
                    </a:lnTo>
                    <a:lnTo>
                      <a:pt x="82" y="150"/>
                    </a:lnTo>
                    <a:lnTo>
                      <a:pt x="98" y="164"/>
                    </a:lnTo>
                    <a:lnTo>
                      <a:pt x="108" y="164"/>
                    </a:lnTo>
                    <a:lnTo>
                      <a:pt x="124" y="154"/>
                    </a:lnTo>
                    <a:lnTo>
                      <a:pt x="124" y="148"/>
                    </a:lnTo>
                    <a:lnTo>
                      <a:pt x="128" y="142"/>
                    </a:lnTo>
                    <a:lnTo>
                      <a:pt x="132" y="138"/>
                    </a:lnTo>
                    <a:lnTo>
                      <a:pt x="136" y="134"/>
                    </a:lnTo>
                    <a:lnTo>
                      <a:pt x="148" y="126"/>
                    </a:lnTo>
                    <a:lnTo>
                      <a:pt x="162" y="120"/>
                    </a:lnTo>
                    <a:lnTo>
                      <a:pt x="170" y="110"/>
                    </a:lnTo>
                    <a:lnTo>
                      <a:pt x="180" y="106"/>
                    </a:lnTo>
                    <a:lnTo>
                      <a:pt x="190" y="104"/>
                    </a:lnTo>
                    <a:lnTo>
                      <a:pt x="202" y="102"/>
                    </a:lnTo>
                    <a:lnTo>
                      <a:pt x="228" y="100"/>
                    </a:lnTo>
                    <a:lnTo>
                      <a:pt x="240" y="98"/>
                    </a:lnTo>
                    <a:lnTo>
                      <a:pt x="252" y="92"/>
                    </a:lnTo>
                    <a:lnTo>
                      <a:pt x="250" y="40"/>
                    </a:lnTo>
                    <a:lnTo>
                      <a:pt x="258" y="30"/>
                    </a:lnTo>
                    <a:lnTo>
                      <a:pt x="266" y="22"/>
                    </a:lnTo>
                    <a:lnTo>
                      <a:pt x="288" y="8"/>
                    </a:lnTo>
                    <a:lnTo>
                      <a:pt x="296" y="2"/>
                    </a:lnTo>
                    <a:lnTo>
                      <a:pt x="304" y="0"/>
                    </a:lnTo>
                    <a:lnTo>
                      <a:pt x="310" y="0"/>
                    </a:lnTo>
                    <a:lnTo>
                      <a:pt x="314" y="4"/>
                    </a:lnTo>
                    <a:lnTo>
                      <a:pt x="318" y="10"/>
                    </a:lnTo>
                    <a:lnTo>
                      <a:pt x="322" y="18"/>
                    </a:lnTo>
                    <a:lnTo>
                      <a:pt x="332" y="40"/>
                    </a:lnTo>
                    <a:lnTo>
                      <a:pt x="370" y="100"/>
                    </a:lnTo>
                    <a:lnTo>
                      <a:pt x="372" y="112"/>
                    </a:lnTo>
                    <a:lnTo>
                      <a:pt x="374" y="122"/>
                    </a:lnTo>
                    <a:lnTo>
                      <a:pt x="378" y="128"/>
                    </a:lnTo>
                    <a:lnTo>
                      <a:pt x="382" y="132"/>
                    </a:lnTo>
                    <a:lnTo>
                      <a:pt x="388" y="136"/>
                    </a:lnTo>
                    <a:lnTo>
                      <a:pt x="398" y="140"/>
                    </a:lnTo>
                    <a:lnTo>
                      <a:pt x="424" y="138"/>
                    </a:lnTo>
                    <a:lnTo>
                      <a:pt x="442" y="138"/>
                    </a:lnTo>
                    <a:lnTo>
                      <a:pt x="458" y="140"/>
                    </a:lnTo>
                    <a:lnTo>
                      <a:pt x="450" y="146"/>
                    </a:lnTo>
                    <a:lnTo>
                      <a:pt x="444" y="152"/>
                    </a:lnTo>
                    <a:lnTo>
                      <a:pt x="436" y="158"/>
                    </a:lnTo>
                    <a:lnTo>
                      <a:pt x="430" y="166"/>
                    </a:lnTo>
                    <a:lnTo>
                      <a:pt x="430" y="178"/>
                    </a:lnTo>
                    <a:lnTo>
                      <a:pt x="430" y="188"/>
                    </a:lnTo>
                    <a:lnTo>
                      <a:pt x="432" y="192"/>
                    </a:lnTo>
                    <a:lnTo>
                      <a:pt x="436" y="198"/>
                    </a:lnTo>
                    <a:lnTo>
                      <a:pt x="440" y="204"/>
                    </a:lnTo>
                    <a:lnTo>
                      <a:pt x="448" y="210"/>
                    </a:lnTo>
                    <a:lnTo>
                      <a:pt x="458" y="212"/>
                    </a:lnTo>
                    <a:lnTo>
                      <a:pt x="466" y="216"/>
                    </a:lnTo>
                    <a:lnTo>
                      <a:pt x="482" y="226"/>
                    </a:lnTo>
                    <a:lnTo>
                      <a:pt x="500" y="238"/>
                    </a:lnTo>
                    <a:lnTo>
                      <a:pt x="520" y="250"/>
                    </a:lnTo>
                    <a:lnTo>
                      <a:pt x="536" y="264"/>
                    </a:lnTo>
                    <a:lnTo>
                      <a:pt x="488" y="330"/>
                    </a:lnTo>
                    <a:lnTo>
                      <a:pt x="486" y="336"/>
                    </a:lnTo>
                    <a:lnTo>
                      <a:pt x="482" y="344"/>
                    </a:lnTo>
                    <a:lnTo>
                      <a:pt x="476" y="352"/>
                    </a:lnTo>
                    <a:lnTo>
                      <a:pt x="468" y="358"/>
                    </a:lnTo>
                    <a:lnTo>
                      <a:pt x="450" y="370"/>
                    </a:lnTo>
                    <a:lnTo>
                      <a:pt x="436" y="376"/>
                    </a:lnTo>
                    <a:lnTo>
                      <a:pt x="416" y="380"/>
                    </a:lnTo>
                    <a:lnTo>
                      <a:pt x="398" y="384"/>
                    </a:lnTo>
                    <a:lnTo>
                      <a:pt x="382" y="372"/>
                    </a:lnTo>
                    <a:lnTo>
                      <a:pt x="370" y="360"/>
                    </a:lnTo>
                    <a:lnTo>
                      <a:pt x="360" y="348"/>
                    </a:lnTo>
                    <a:lnTo>
                      <a:pt x="350" y="340"/>
                    </a:lnTo>
                    <a:lnTo>
                      <a:pt x="346" y="332"/>
                    </a:lnTo>
                    <a:lnTo>
                      <a:pt x="346" y="324"/>
                    </a:lnTo>
                    <a:lnTo>
                      <a:pt x="346" y="308"/>
                    </a:lnTo>
                    <a:lnTo>
                      <a:pt x="344" y="294"/>
                    </a:lnTo>
                    <a:lnTo>
                      <a:pt x="344" y="288"/>
                    </a:lnTo>
                    <a:lnTo>
                      <a:pt x="342" y="284"/>
                    </a:lnTo>
                    <a:lnTo>
                      <a:pt x="310" y="272"/>
                    </a:lnTo>
                    <a:lnTo>
                      <a:pt x="310" y="252"/>
                    </a:lnTo>
                    <a:lnTo>
                      <a:pt x="312" y="232"/>
                    </a:lnTo>
                    <a:lnTo>
                      <a:pt x="314" y="214"/>
                    </a:lnTo>
                    <a:lnTo>
                      <a:pt x="314" y="202"/>
                    </a:lnTo>
                    <a:lnTo>
                      <a:pt x="294" y="200"/>
                    </a:lnTo>
                    <a:lnTo>
                      <a:pt x="278" y="198"/>
                    </a:lnTo>
                    <a:lnTo>
                      <a:pt x="270" y="196"/>
                    </a:lnTo>
                    <a:lnTo>
                      <a:pt x="264" y="192"/>
                    </a:lnTo>
                    <a:lnTo>
                      <a:pt x="260" y="188"/>
                    </a:lnTo>
                    <a:lnTo>
                      <a:pt x="258" y="184"/>
                    </a:lnTo>
                    <a:lnTo>
                      <a:pt x="238" y="184"/>
                    </a:lnTo>
                    <a:lnTo>
                      <a:pt x="232" y="184"/>
                    </a:lnTo>
                    <a:lnTo>
                      <a:pt x="228" y="186"/>
                    </a:lnTo>
                    <a:lnTo>
                      <a:pt x="226" y="190"/>
                    </a:lnTo>
                    <a:lnTo>
                      <a:pt x="224" y="196"/>
                    </a:lnTo>
                    <a:lnTo>
                      <a:pt x="220" y="214"/>
                    </a:lnTo>
                    <a:lnTo>
                      <a:pt x="206" y="220"/>
                    </a:lnTo>
                    <a:lnTo>
                      <a:pt x="194" y="228"/>
                    </a:lnTo>
                    <a:lnTo>
                      <a:pt x="172" y="244"/>
                    </a:lnTo>
                    <a:lnTo>
                      <a:pt x="172" y="250"/>
                    </a:lnTo>
                    <a:lnTo>
                      <a:pt x="174" y="258"/>
                    </a:lnTo>
                    <a:lnTo>
                      <a:pt x="178" y="266"/>
                    </a:lnTo>
                    <a:lnTo>
                      <a:pt x="184" y="278"/>
                    </a:lnTo>
                    <a:lnTo>
                      <a:pt x="182" y="286"/>
                    </a:lnTo>
                    <a:lnTo>
                      <a:pt x="176" y="292"/>
                    </a:lnTo>
                    <a:lnTo>
                      <a:pt x="172" y="298"/>
                    </a:lnTo>
                    <a:lnTo>
                      <a:pt x="164" y="300"/>
                    </a:lnTo>
                    <a:lnTo>
                      <a:pt x="152" y="306"/>
                    </a:lnTo>
                    <a:lnTo>
                      <a:pt x="146" y="310"/>
                    </a:lnTo>
                    <a:lnTo>
                      <a:pt x="142" y="314"/>
                    </a:lnTo>
                    <a:lnTo>
                      <a:pt x="142" y="326"/>
                    </a:lnTo>
                    <a:lnTo>
                      <a:pt x="140" y="338"/>
                    </a:lnTo>
                    <a:lnTo>
                      <a:pt x="138" y="350"/>
                    </a:lnTo>
                    <a:lnTo>
                      <a:pt x="140" y="356"/>
                    </a:lnTo>
                    <a:lnTo>
                      <a:pt x="142" y="360"/>
                    </a:lnTo>
                    <a:lnTo>
                      <a:pt x="206" y="360"/>
                    </a:lnTo>
                    <a:lnTo>
                      <a:pt x="214" y="352"/>
                    </a:lnTo>
                    <a:lnTo>
                      <a:pt x="222" y="346"/>
                    </a:lnTo>
                    <a:lnTo>
                      <a:pt x="228" y="342"/>
                    </a:lnTo>
                    <a:lnTo>
                      <a:pt x="234" y="342"/>
                    </a:lnTo>
                    <a:lnTo>
                      <a:pt x="242" y="340"/>
                    </a:lnTo>
                    <a:lnTo>
                      <a:pt x="252" y="342"/>
                    </a:lnTo>
                    <a:lnTo>
                      <a:pt x="256" y="348"/>
                    </a:lnTo>
                    <a:lnTo>
                      <a:pt x="260" y="350"/>
                    </a:lnTo>
                    <a:lnTo>
                      <a:pt x="266" y="356"/>
                    </a:lnTo>
                    <a:lnTo>
                      <a:pt x="274" y="360"/>
                    </a:lnTo>
                    <a:lnTo>
                      <a:pt x="282" y="378"/>
                    </a:lnTo>
                    <a:lnTo>
                      <a:pt x="290" y="422"/>
                    </a:lnTo>
                    <a:lnTo>
                      <a:pt x="300" y="436"/>
                    </a:lnTo>
                    <a:lnTo>
                      <a:pt x="314" y="448"/>
                    </a:lnTo>
                    <a:lnTo>
                      <a:pt x="330" y="460"/>
                    </a:lnTo>
                    <a:lnTo>
                      <a:pt x="340" y="464"/>
                    </a:lnTo>
                    <a:lnTo>
                      <a:pt x="352" y="468"/>
                    </a:lnTo>
                    <a:lnTo>
                      <a:pt x="372" y="502"/>
                    </a:lnTo>
                    <a:lnTo>
                      <a:pt x="368" y="502"/>
                    </a:lnTo>
                    <a:lnTo>
                      <a:pt x="362" y="504"/>
                    </a:lnTo>
                    <a:lnTo>
                      <a:pt x="354" y="512"/>
                    </a:lnTo>
                    <a:lnTo>
                      <a:pt x="346" y="520"/>
                    </a:lnTo>
                    <a:lnTo>
                      <a:pt x="340" y="526"/>
                    </a:lnTo>
                    <a:lnTo>
                      <a:pt x="336" y="534"/>
                    </a:lnTo>
                    <a:lnTo>
                      <a:pt x="328" y="540"/>
                    </a:lnTo>
                    <a:lnTo>
                      <a:pt x="312" y="554"/>
                    </a:lnTo>
                    <a:lnTo>
                      <a:pt x="296" y="564"/>
                    </a:lnTo>
                    <a:lnTo>
                      <a:pt x="280" y="570"/>
                    </a:lnTo>
                    <a:lnTo>
                      <a:pt x="266" y="582"/>
                    </a:lnTo>
                    <a:lnTo>
                      <a:pt x="254" y="592"/>
                    </a:lnTo>
                    <a:lnTo>
                      <a:pt x="244" y="606"/>
                    </a:lnTo>
                    <a:lnTo>
                      <a:pt x="234" y="620"/>
                    </a:lnTo>
                    <a:lnTo>
                      <a:pt x="202" y="650"/>
                    </a:lnTo>
                    <a:lnTo>
                      <a:pt x="190" y="662"/>
                    </a:lnTo>
                    <a:lnTo>
                      <a:pt x="182" y="676"/>
                    </a:lnTo>
                    <a:lnTo>
                      <a:pt x="176" y="690"/>
                    </a:lnTo>
                    <a:lnTo>
                      <a:pt x="176" y="708"/>
                    </a:lnTo>
                    <a:lnTo>
                      <a:pt x="180" y="730"/>
                    </a:lnTo>
                    <a:lnTo>
                      <a:pt x="190" y="756"/>
                    </a:lnTo>
                    <a:lnTo>
                      <a:pt x="192" y="76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/>
              <a:p>
                <a:pPr algn="l" defTabSz="914400" eaLnBrk="1" fontAlgn="base" hangingPunct="1" indent="0" latinLnBrk="0" lvl="0" marL="0" marR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altLang="en-US" baseline="0" b="0" cap="none" sz="3735" i="0" kern="1200" kumimoji="0" lang="zh-CN" noProof="0" normalizeH="0" spc="0" strike="noStrike" u="none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9024" name="Freeform 16"/>
              <p:cNvSpPr/>
              <p:nvPr/>
            </p:nvSpPr>
            <p:spPr bwMode="auto">
              <a:xfrm>
                <a:off x="2411" y="2892"/>
                <a:ext cx="1123" cy="965"/>
              </a:xfrm>
              <a:custGeom>
                <a:avLst/>
                <a:gdLst>
                  <a:gd name="T0" fmla="*/ 222 w 606"/>
                  <a:gd name="T1" fmla="*/ 524 h 532"/>
                  <a:gd name="T2" fmla="*/ 194 w 606"/>
                  <a:gd name="T3" fmla="*/ 502 h 532"/>
                  <a:gd name="T4" fmla="*/ 138 w 606"/>
                  <a:gd name="T5" fmla="*/ 494 h 532"/>
                  <a:gd name="T6" fmla="*/ 96 w 606"/>
                  <a:gd name="T7" fmla="*/ 530 h 532"/>
                  <a:gd name="T8" fmla="*/ 104 w 606"/>
                  <a:gd name="T9" fmla="*/ 494 h 532"/>
                  <a:gd name="T10" fmla="*/ 64 w 606"/>
                  <a:gd name="T11" fmla="*/ 420 h 532"/>
                  <a:gd name="T12" fmla="*/ 88 w 606"/>
                  <a:gd name="T13" fmla="*/ 352 h 532"/>
                  <a:gd name="T14" fmla="*/ 84 w 606"/>
                  <a:gd name="T15" fmla="*/ 320 h 532"/>
                  <a:gd name="T16" fmla="*/ 46 w 606"/>
                  <a:gd name="T17" fmla="*/ 308 h 532"/>
                  <a:gd name="T18" fmla="*/ 10 w 606"/>
                  <a:gd name="T19" fmla="*/ 310 h 532"/>
                  <a:gd name="T20" fmla="*/ 6 w 606"/>
                  <a:gd name="T21" fmla="*/ 294 h 532"/>
                  <a:gd name="T22" fmla="*/ 2 w 606"/>
                  <a:gd name="T23" fmla="*/ 262 h 532"/>
                  <a:gd name="T24" fmla="*/ 16 w 606"/>
                  <a:gd name="T25" fmla="*/ 234 h 532"/>
                  <a:gd name="T26" fmla="*/ 60 w 606"/>
                  <a:gd name="T27" fmla="*/ 218 h 532"/>
                  <a:gd name="T28" fmla="*/ 106 w 606"/>
                  <a:gd name="T29" fmla="*/ 232 h 532"/>
                  <a:gd name="T30" fmla="*/ 134 w 606"/>
                  <a:gd name="T31" fmla="*/ 234 h 532"/>
                  <a:gd name="T32" fmla="*/ 164 w 606"/>
                  <a:gd name="T33" fmla="*/ 196 h 532"/>
                  <a:gd name="T34" fmla="*/ 186 w 606"/>
                  <a:gd name="T35" fmla="*/ 200 h 532"/>
                  <a:gd name="T36" fmla="*/ 258 w 606"/>
                  <a:gd name="T37" fmla="*/ 196 h 532"/>
                  <a:gd name="T38" fmla="*/ 266 w 606"/>
                  <a:gd name="T39" fmla="*/ 174 h 532"/>
                  <a:gd name="T40" fmla="*/ 256 w 606"/>
                  <a:gd name="T41" fmla="*/ 136 h 532"/>
                  <a:gd name="T42" fmla="*/ 196 w 606"/>
                  <a:gd name="T43" fmla="*/ 108 h 532"/>
                  <a:gd name="T44" fmla="*/ 192 w 606"/>
                  <a:gd name="T45" fmla="*/ 88 h 532"/>
                  <a:gd name="T46" fmla="*/ 202 w 606"/>
                  <a:gd name="T47" fmla="*/ 80 h 532"/>
                  <a:gd name="T48" fmla="*/ 278 w 606"/>
                  <a:gd name="T49" fmla="*/ 102 h 532"/>
                  <a:gd name="T50" fmla="*/ 326 w 606"/>
                  <a:gd name="T51" fmla="*/ 88 h 532"/>
                  <a:gd name="T52" fmla="*/ 368 w 606"/>
                  <a:gd name="T53" fmla="*/ 56 h 532"/>
                  <a:gd name="T54" fmla="*/ 388 w 606"/>
                  <a:gd name="T55" fmla="*/ 22 h 532"/>
                  <a:gd name="T56" fmla="*/ 400 w 606"/>
                  <a:gd name="T57" fmla="*/ 4 h 532"/>
                  <a:gd name="T58" fmla="*/ 432 w 606"/>
                  <a:gd name="T59" fmla="*/ 0 h 532"/>
                  <a:gd name="T60" fmla="*/ 450 w 606"/>
                  <a:gd name="T61" fmla="*/ 16 h 532"/>
                  <a:gd name="T62" fmla="*/ 468 w 606"/>
                  <a:gd name="T63" fmla="*/ 66 h 532"/>
                  <a:gd name="T64" fmla="*/ 526 w 606"/>
                  <a:gd name="T65" fmla="*/ 130 h 532"/>
                  <a:gd name="T66" fmla="*/ 566 w 606"/>
                  <a:gd name="T67" fmla="*/ 170 h 532"/>
                  <a:gd name="T68" fmla="*/ 564 w 606"/>
                  <a:gd name="T69" fmla="*/ 196 h 532"/>
                  <a:gd name="T70" fmla="*/ 534 w 606"/>
                  <a:gd name="T71" fmla="*/ 216 h 532"/>
                  <a:gd name="T72" fmla="*/ 506 w 606"/>
                  <a:gd name="T73" fmla="*/ 234 h 532"/>
                  <a:gd name="T74" fmla="*/ 518 w 606"/>
                  <a:gd name="T75" fmla="*/ 262 h 532"/>
                  <a:gd name="T76" fmla="*/ 568 w 606"/>
                  <a:gd name="T77" fmla="*/ 326 h 532"/>
                  <a:gd name="T78" fmla="*/ 592 w 606"/>
                  <a:gd name="T79" fmla="*/ 356 h 532"/>
                  <a:gd name="T80" fmla="*/ 576 w 606"/>
                  <a:gd name="T81" fmla="*/ 384 h 532"/>
                  <a:gd name="T82" fmla="*/ 538 w 606"/>
                  <a:gd name="T83" fmla="*/ 416 h 532"/>
                  <a:gd name="T84" fmla="*/ 482 w 606"/>
                  <a:gd name="T85" fmla="*/ 460 h 532"/>
                  <a:gd name="T86" fmla="*/ 434 w 606"/>
                  <a:gd name="T87" fmla="*/ 472 h 532"/>
                  <a:gd name="T88" fmla="*/ 376 w 606"/>
                  <a:gd name="T89" fmla="*/ 440 h 532"/>
                  <a:gd name="T90" fmla="*/ 358 w 606"/>
                  <a:gd name="T91" fmla="*/ 436 h 532"/>
                  <a:gd name="T92" fmla="*/ 332 w 606"/>
                  <a:gd name="T93" fmla="*/ 442 h 532"/>
                  <a:gd name="T94" fmla="*/ 290 w 606"/>
                  <a:gd name="T95" fmla="*/ 506 h 532"/>
                  <a:gd name="T96" fmla="*/ 256 w 606"/>
                  <a:gd name="T97" fmla="*/ 530 h 532"/>
                  <a:gd name="T98" fmla="*/ 0 w 606"/>
                  <a:gd name="T99" fmla="*/ 0 h 532"/>
                  <a:gd name="T100" fmla="*/ 606 w 606"/>
                  <a:gd name="T101" fmla="*/ 53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T98" t="T99" r="T100" b="T101"/>
                <a:pathLst>
                  <a:path w="606" h="532">
                    <a:moveTo>
                      <a:pt x="240" y="532"/>
                    </a:moveTo>
                    <a:lnTo>
                      <a:pt x="240" y="532"/>
                    </a:lnTo>
                    <a:lnTo>
                      <a:pt x="222" y="524"/>
                    </a:lnTo>
                    <a:lnTo>
                      <a:pt x="210" y="516"/>
                    </a:lnTo>
                    <a:lnTo>
                      <a:pt x="202" y="508"/>
                    </a:lnTo>
                    <a:lnTo>
                      <a:pt x="194" y="502"/>
                    </a:lnTo>
                    <a:lnTo>
                      <a:pt x="172" y="494"/>
                    </a:lnTo>
                    <a:lnTo>
                      <a:pt x="152" y="494"/>
                    </a:lnTo>
                    <a:lnTo>
                      <a:pt x="138" y="494"/>
                    </a:lnTo>
                    <a:lnTo>
                      <a:pt x="126" y="498"/>
                    </a:lnTo>
                    <a:lnTo>
                      <a:pt x="112" y="508"/>
                    </a:lnTo>
                    <a:lnTo>
                      <a:pt x="96" y="530"/>
                    </a:lnTo>
                    <a:lnTo>
                      <a:pt x="96" y="518"/>
                    </a:lnTo>
                    <a:lnTo>
                      <a:pt x="98" y="508"/>
                    </a:lnTo>
                    <a:lnTo>
                      <a:pt x="104" y="494"/>
                    </a:lnTo>
                    <a:lnTo>
                      <a:pt x="106" y="452"/>
                    </a:lnTo>
                    <a:lnTo>
                      <a:pt x="62" y="432"/>
                    </a:lnTo>
                    <a:lnTo>
                      <a:pt x="64" y="420"/>
                    </a:lnTo>
                    <a:lnTo>
                      <a:pt x="68" y="410"/>
                    </a:lnTo>
                    <a:lnTo>
                      <a:pt x="84" y="356"/>
                    </a:lnTo>
                    <a:lnTo>
                      <a:pt x="88" y="352"/>
                    </a:lnTo>
                    <a:lnTo>
                      <a:pt x="88" y="346"/>
                    </a:lnTo>
                    <a:lnTo>
                      <a:pt x="88" y="336"/>
                    </a:lnTo>
                    <a:lnTo>
                      <a:pt x="84" y="320"/>
                    </a:lnTo>
                    <a:lnTo>
                      <a:pt x="70" y="304"/>
                    </a:lnTo>
                    <a:lnTo>
                      <a:pt x="58" y="306"/>
                    </a:lnTo>
                    <a:lnTo>
                      <a:pt x="46" y="308"/>
                    </a:lnTo>
                    <a:lnTo>
                      <a:pt x="20" y="314"/>
                    </a:lnTo>
                    <a:lnTo>
                      <a:pt x="14" y="314"/>
                    </a:lnTo>
                    <a:lnTo>
                      <a:pt x="10" y="310"/>
                    </a:lnTo>
                    <a:lnTo>
                      <a:pt x="8" y="308"/>
                    </a:lnTo>
                    <a:lnTo>
                      <a:pt x="6" y="302"/>
                    </a:lnTo>
                    <a:lnTo>
                      <a:pt x="6" y="294"/>
                    </a:lnTo>
                    <a:lnTo>
                      <a:pt x="6" y="290"/>
                    </a:lnTo>
                    <a:lnTo>
                      <a:pt x="0" y="278"/>
                    </a:lnTo>
                    <a:lnTo>
                      <a:pt x="2" y="262"/>
                    </a:lnTo>
                    <a:lnTo>
                      <a:pt x="4" y="250"/>
                    </a:lnTo>
                    <a:lnTo>
                      <a:pt x="10" y="240"/>
                    </a:lnTo>
                    <a:lnTo>
                      <a:pt x="16" y="234"/>
                    </a:lnTo>
                    <a:lnTo>
                      <a:pt x="24" y="228"/>
                    </a:lnTo>
                    <a:lnTo>
                      <a:pt x="34" y="224"/>
                    </a:lnTo>
                    <a:lnTo>
                      <a:pt x="60" y="218"/>
                    </a:lnTo>
                    <a:lnTo>
                      <a:pt x="74" y="218"/>
                    </a:lnTo>
                    <a:lnTo>
                      <a:pt x="90" y="226"/>
                    </a:lnTo>
                    <a:lnTo>
                      <a:pt x="106" y="232"/>
                    </a:lnTo>
                    <a:lnTo>
                      <a:pt x="114" y="234"/>
                    </a:lnTo>
                    <a:lnTo>
                      <a:pt x="124" y="236"/>
                    </a:lnTo>
                    <a:lnTo>
                      <a:pt x="134" y="234"/>
                    </a:lnTo>
                    <a:lnTo>
                      <a:pt x="144" y="230"/>
                    </a:lnTo>
                    <a:lnTo>
                      <a:pt x="158" y="214"/>
                    </a:lnTo>
                    <a:lnTo>
                      <a:pt x="164" y="196"/>
                    </a:lnTo>
                    <a:lnTo>
                      <a:pt x="174" y="194"/>
                    </a:lnTo>
                    <a:lnTo>
                      <a:pt x="178" y="198"/>
                    </a:lnTo>
                    <a:lnTo>
                      <a:pt x="186" y="200"/>
                    </a:lnTo>
                    <a:lnTo>
                      <a:pt x="206" y="202"/>
                    </a:lnTo>
                    <a:lnTo>
                      <a:pt x="252" y="204"/>
                    </a:lnTo>
                    <a:lnTo>
                      <a:pt x="258" y="196"/>
                    </a:lnTo>
                    <a:lnTo>
                      <a:pt x="262" y="190"/>
                    </a:lnTo>
                    <a:lnTo>
                      <a:pt x="264" y="182"/>
                    </a:lnTo>
                    <a:lnTo>
                      <a:pt x="266" y="174"/>
                    </a:lnTo>
                    <a:lnTo>
                      <a:pt x="266" y="160"/>
                    </a:lnTo>
                    <a:lnTo>
                      <a:pt x="266" y="146"/>
                    </a:lnTo>
                    <a:lnTo>
                      <a:pt x="256" y="136"/>
                    </a:lnTo>
                    <a:lnTo>
                      <a:pt x="248" y="130"/>
                    </a:lnTo>
                    <a:lnTo>
                      <a:pt x="230" y="120"/>
                    </a:lnTo>
                    <a:lnTo>
                      <a:pt x="196" y="108"/>
                    </a:lnTo>
                    <a:lnTo>
                      <a:pt x="194" y="100"/>
                    </a:lnTo>
                    <a:lnTo>
                      <a:pt x="192" y="94"/>
                    </a:lnTo>
                    <a:lnTo>
                      <a:pt x="192" y="88"/>
                    </a:lnTo>
                    <a:lnTo>
                      <a:pt x="194" y="84"/>
                    </a:lnTo>
                    <a:lnTo>
                      <a:pt x="198" y="82"/>
                    </a:lnTo>
                    <a:lnTo>
                      <a:pt x="202" y="80"/>
                    </a:lnTo>
                    <a:lnTo>
                      <a:pt x="216" y="78"/>
                    </a:lnTo>
                    <a:lnTo>
                      <a:pt x="238" y="94"/>
                    </a:lnTo>
                    <a:lnTo>
                      <a:pt x="278" y="102"/>
                    </a:lnTo>
                    <a:lnTo>
                      <a:pt x="294" y="100"/>
                    </a:lnTo>
                    <a:lnTo>
                      <a:pt x="310" y="96"/>
                    </a:lnTo>
                    <a:lnTo>
                      <a:pt x="326" y="88"/>
                    </a:lnTo>
                    <a:lnTo>
                      <a:pt x="342" y="80"/>
                    </a:lnTo>
                    <a:lnTo>
                      <a:pt x="356" y="68"/>
                    </a:lnTo>
                    <a:lnTo>
                      <a:pt x="368" y="56"/>
                    </a:lnTo>
                    <a:lnTo>
                      <a:pt x="378" y="44"/>
                    </a:lnTo>
                    <a:lnTo>
                      <a:pt x="386" y="30"/>
                    </a:lnTo>
                    <a:lnTo>
                      <a:pt x="388" y="22"/>
                    </a:lnTo>
                    <a:lnTo>
                      <a:pt x="390" y="14"/>
                    </a:lnTo>
                    <a:lnTo>
                      <a:pt x="394" y="8"/>
                    </a:lnTo>
                    <a:lnTo>
                      <a:pt x="400" y="4"/>
                    </a:lnTo>
                    <a:lnTo>
                      <a:pt x="406" y="2"/>
                    </a:lnTo>
                    <a:lnTo>
                      <a:pt x="414" y="0"/>
                    </a:lnTo>
                    <a:lnTo>
                      <a:pt x="432" y="0"/>
                    </a:lnTo>
                    <a:lnTo>
                      <a:pt x="438" y="4"/>
                    </a:lnTo>
                    <a:lnTo>
                      <a:pt x="444" y="10"/>
                    </a:lnTo>
                    <a:lnTo>
                      <a:pt x="450" y="16"/>
                    </a:lnTo>
                    <a:lnTo>
                      <a:pt x="456" y="24"/>
                    </a:lnTo>
                    <a:lnTo>
                      <a:pt x="464" y="44"/>
                    </a:lnTo>
                    <a:lnTo>
                      <a:pt x="468" y="66"/>
                    </a:lnTo>
                    <a:lnTo>
                      <a:pt x="494" y="98"/>
                    </a:lnTo>
                    <a:lnTo>
                      <a:pt x="508" y="114"/>
                    </a:lnTo>
                    <a:lnTo>
                      <a:pt x="526" y="130"/>
                    </a:lnTo>
                    <a:lnTo>
                      <a:pt x="558" y="142"/>
                    </a:lnTo>
                    <a:lnTo>
                      <a:pt x="562" y="154"/>
                    </a:lnTo>
                    <a:lnTo>
                      <a:pt x="566" y="170"/>
                    </a:lnTo>
                    <a:lnTo>
                      <a:pt x="566" y="178"/>
                    </a:lnTo>
                    <a:lnTo>
                      <a:pt x="566" y="188"/>
                    </a:lnTo>
                    <a:lnTo>
                      <a:pt x="564" y="196"/>
                    </a:lnTo>
                    <a:lnTo>
                      <a:pt x="558" y="204"/>
                    </a:lnTo>
                    <a:lnTo>
                      <a:pt x="546" y="210"/>
                    </a:lnTo>
                    <a:lnTo>
                      <a:pt x="534" y="216"/>
                    </a:lnTo>
                    <a:lnTo>
                      <a:pt x="516" y="222"/>
                    </a:lnTo>
                    <a:lnTo>
                      <a:pt x="510" y="228"/>
                    </a:lnTo>
                    <a:lnTo>
                      <a:pt x="506" y="234"/>
                    </a:lnTo>
                    <a:lnTo>
                      <a:pt x="506" y="246"/>
                    </a:lnTo>
                    <a:lnTo>
                      <a:pt x="506" y="262"/>
                    </a:lnTo>
                    <a:lnTo>
                      <a:pt x="518" y="262"/>
                    </a:lnTo>
                    <a:lnTo>
                      <a:pt x="532" y="258"/>
                    </a:lnTo>
                    <a:lnTo>
                      <a:pt x="572" y="256"/>
                    </a:lnTo>
                    <a:lnTo>
                      <a:pt x="568" y="326"/>
                    </a:lnTo>
                    <a:lnTo>
                      <a:pt x="572" y="334"/>
                    </a:lnTo>
                    <a:lnTo>
                      <a:pt x="576" y="340"/>
                    </a:lnTo>
                    <a:lnTo>
                      <a:pt x="592" y="356"/>
                    </a:lnTo>
                    <a:lnTo>
                      <a:pt x="606" y="378"/>
                    </a:lnTo>
                    <a:lnTo>
                      <a:pt x="590" y="380"/>
                    </a:lnTo>
                    <a:lnTo>
                      <a:pt x="576" y="384"/>
                    </a:lnTo>
                    <a:lnTo>
                      <a:pt x="554" y="398"/>
                    </a:lnTo>
                    <a:lnTo>
                      <a:pt x="546" y="408"/>
                    </a:lnTo>
                    <a:lnTo>
                      <a:pt x="538" y="416"/>
                    </a:lnTo>
                    <a:lnTo>
                      <a:pt x="520" y="430"/>
                    </a:lnTo>
                    <a:lnTo>
                      <a:pt x="500" y="444"/>
                    </a:lnTo>
                    <a:lnTo>
                      <a:pt x="482" y="460"/>
                    </a:lnTo>
                    <a:lnTo>
                      <a:pt x="466" y="464"/>
                    </a:lnTo>
                    <a:lnTo>
                      <a:pt x="450" y="470"/>
                    </a:lnTo>
                    <a:lnTo>
                      <a:pt x="434" y="472"/>
                    </a:lnTo>
                    <a:lnTo>
                      <a:pt x="420" y="472"/>
                    </a:lnTo>
                    <a:lnTo>
                      <a:pt x="392" y="456"/>
                    </a:lnTo>
                    <a:lnTo>
                      <a:pt x="376" y="440"/>
                    </a:lnTo>
                    <a:lnTo>
                      <a:pt x="372" y="438"/>
                    </a:lnTo>
                    <a:lnTo>
                      <a:pt x="368" y="436"/>
                    </a:lnTo>
                    <a:lnTo>
                      <a:pt x="358" y="436"/>
                    </a:lnTo>
                    <a:lnTo>
                      <a:pt x="342" y="436"/>
                    </a:lnTo>
                    <a:lnTo>
                      <a:pt x="336" y="438"/>
                    </a:lnTo>
                    <a:lnTo>
                      <a:pt x="332" y="442"/>
                    </a:lnTo>
                    <a:lnTo>
                      <a:pt x="330" y="464"/>
                    </a:lnTo>
                    <a:lnTo>
                      <a:pt x="302" y="492"/>
                    </a:lnTo>
                    <a:lnTo>
                      <a:pt x="290" y="506"/>
                    </a:lnTo>
                    <a:lnTo>
                      <a:pt x="278" y="522"/>
                    </a:lnTo>
                    <a:lnTo>
                      <a:pt x="266" y="528"/>
                    </a:lnTo>
                    <a:lnTo>
                      <a:pt x="256" y="530"/>
                    </a:lnTo>
                    <a:lnTo>
                      <a:pt x="240" y="53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/>
              <a:p>
                <a:pPr algn="l" defTabSz="914400" eaLnBrk="1" fontAlgn="base" hangingPunct="1" indent="0" latinLnBrk="0" lvl="0" marL="0" marR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altLang="en-US" baseline="0" b="0" cap="none" sz="3735" i="0" kern="1200" kumimoji="0" lang="zh-CN" noProof="0" normalizeH="0" spc="0" strike="noStrike" u="none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049025" name="Freeform 27"/>
              <p:cNvSpPr/>
              <p:nvPr/>
            </p:nvSpPr>
            <p:spPr bwMode="auto">
              <a:xfrm>
                <a:off x="2804" y="726"/>
                <a:ext cx="907" cy="1612"/>
              </a:xfrm>
              <a:custGeom>
                <a:avLst/>
                <a:gdLst>
                  <a:gd name="T0" fmla="*/ 330 w 490"/>
                  <a:gd name="T1" fmla="*/ 884 h 888"/>
                  <a:gd name="T2" fmla="*/ 278 w 490"/>
                  <a:gd name="T3" fmla="*/ 842 h 888"/>
                  <a:gd name="T4" fmla="*/ 214 w 490"/>
                  <a:gd name="T5" fmla="*/ 834 h 888"/>
                  <a:gd name="T6" fmla="*/ 180 w 490"/>
                  <a:gd name="T7" fmla="*/ 844 h 888"/>
                  <a:gd name="T8" fmla="*/ 146 w 490"/>
                  <a:gd name="T9" fmla="*/ 826 h 888"/>
                  <a:gd name="T10" fmla="*/ 120 w 490"/>
                  <a:gd name="T11" fmla="*/ 818 h 888"/>
                  <a:gd name="T12" fmla="*/ 102 w 490"/>
                  <a:gd name="T13" fmla="*/ 802 h 888"/>
                  <a:gd name="T14" fmla="*/ 12 w 490"/>
                  <a:gd name="T15" fmla="*/ 784 h 888"/>
                  <a:gd name="T16" fmla="*/ 20 w 490"/>
                  <a:gd name="T17" fmla="*/ 758 h 888"/>
                  <a:gd name="T18" fmla="*/ 14 w 490"/>
                  <a:gd name="T19" fmla="*/ 728 h 888"/>
                  <a:gd name="T20" fmla="*/ 0 w 490"/>
                  <a:gd name="T21" fmla="*/ 714 h 888"/>
                  <a:gd name="T22" fmla="*/ 58 w 490"/>
                  <a:gd name="T23" fmla="*/ 704 h 888"/>
                  <a:gd name="T24" fmla="*/ 66 w 490"/>
                  <a:gd name="T25" fmla="*/ 676 h 888"/>
                  <a:gd name="T26" fmla="*/ 64 w 490"/>
                  <a:gd name="T27" fmla="*/ 632 h 888"/>
                  <a:gd name="T28" fmla="*/ 46 w 490"/>
                  <a:gd name="T29" fmla="*/ 550 h 888"/>
                  <a:gd name="T30" fmla="*/ 68 w 490"/>
                  <a:gd name="T31" fmla="*/ 532 h 888"/>
                  <a:gd name="T32" fmla="*/ 150 w 490"/>
                  <a:gd name="T33" fmla="*/ 552 h 888"/>
                  <a:gd name="T34" fmla="*/ 172 w 490"/>
                  <a:gd name="T35" fmla="*/ 546 h 888"/>
                  <a:gd name="T36" fmla="*/ 178 w 490"/>
                  <a:gd name="T37" fmla="*/ 496 h 888"/>
                  <a:gd name="T38" fmla="*/ 204 w 490"/>
                  <a:gd name="T39" fmla="*/ 494 h 888"/>
                  <a:gd name="T40" fmla="*/ 242 w 490"/>
                  <a:gd name="T41" fmla="*/ 500 h 888"/>
                  <a:gd name="T42" fmla="*/ 250 w 490"/>
                  <a:gd name="T43" fmla="*/ 454 h 888"/>
                  <a:gd name="T44" fmla="*/ 246 w 490"/>
                  <a:gd name="T45" fmla="*/ 416 h 888"/>
                  <a:gd name="T46" fmla="*/ 256 w 490"/>
                  <a:gd name="T47" fmla="*/ 384 h 888"/>
                  <a:gd name="T48" fmla="*/ 224 w 490"/>
                  <a:gd name="T49" fmla="*/ 352 h 888"/>
                  <a:gd name="T50" fmla="*/ 188 w 490"/>
                  <a:gd name="T51" fmla="*/ 328 h 888"/>
                  <a:gd name="T52" fmla="*/ 136 w 490"/>
                  <a:gd name="T53" fmla="*/ 312 h 888"/>
                  <a:gd name="T54" fmla="*/ 128 w 490"/>
                  <a:gd name="T55" fmla="*/ 290 h 888"/>
                  <a:gd name="T56" fmla="*/ 134 w 490"/>
                  <a:gd name="T57" fmla="*/ 242 h 888"/>
                  <a:gd name="T58" fmla="*/ 162 w 490"/>
                  <a:gd name="T59" fmla="*/ 222 h 888"/>
                  <a:gd name="T60" fmla="*/ 264 w 490"/>
                  <a:gd name="T61" fmla="*/ 230 h 888"/>
                  <a:gd name="T62" fmla="*/ 278 w 490"/>
                  <a:gd name="T63" fmla="*/ 198 h 888"/>
                  <a:gd name="T64" fmla="*/ 278 w 490"/>
                  <a:gd name="T65" fmla="*/ 144 h 888"/>
                  <a:gd name="T66" fmla="*/ 282 w 490"/>
                  <a:gd name="T67" fmla="*/ 124 h 888"/>
                  <a:gd name="T68" fmla="*/ 304 w 490"/>
                  <a:gd name="T69" fmla="*/ 104 h 888"/>
                  <a:gd name="T70" fmla="*/ 382 w 490"/>
                  <a:gd name="T71" fmla="*/ 12 h 888"/>
                  <a:gd name="T72" fmla="*/ 416 w 490"/>
                  <a:gd name="T73" fmla="*/ 22 h 888"/>
                  <a:gd name="T74" fmla="*/ 440 w 490"/>
                  <a:gd name="T75" fmla="*/ 2 h 888"/>
                  <a:gd name="T76" fmla="*/ 460 w 490"/>
                  <a:gd name="T77" fmla="*/ 12 h 888"/>
                  <a:gd name="T78" fmla="*/ 452 w 490"/>
                  <a:gd name="T79" fmla="*/ 52 h 888"/>
                  <a:gd name="T80" fmla="*/ 444 w 490"/>
                  <a:gd name="T81" fmla="*/ 100 h 888"/>
                  <a:gd name="T82" fmla="*/ 424 w 490"/>
                  <a:gd name="T83" fmla="*/ 126 h 888"/>
                  <a:gd name="T84" fmla="*/ 422 w 490"/>
                  <a:gd name="T85" fmla="*/ 174 h 888"/>
                  <a:gd name="T86" fmla="*/ 428 w 490"/>
                  <a:gd name="T87" fmla="*/ 246 h 888"/>
                  <a:gd name="T88" fmla="*/ 398 w 490"/>
                  <a:gd name="T89" fmla="*/ 300 h 888"/>
                  <a:gd name="T90" fmla="*/ 416 w 490"/>
                  <a:gd name="T91" fmla="*/ 434 h 888"/>
                  <a:gd name="T92" fmla="*/ 410 w 490"/>
                  <a:gd name="T93" fmla="*/ 492 h 888"/>
                  <a:gd name="T94" fmla="*/ 414 w 490"/>
                  <a:gd name="T95" fmla="*/ 538 h 888"/>
                  <a:gd name="T96" fmla="*/ 434 w 490"/>
                  <a:gd name="T97" fmla="*/ 568 h 888"/>
                  <a:gd name="T98" fmla="*/ 466 w 490"/>
                  <a:gd name="T99" fmla="*/ 674 h 888"/>
                  <a:gd name="T100" fmla="*/ 490 w 490"/>
                  <a:gd name="T101" fmla="*/ 732 h 888"/>
                  <a:gd name="T102" fmla="*/ 372 w 490"/>
                  <a:gd name="T103" fmla="*/ 728 h 888"/>
                  <a:gd name="T104" fmla="*/ 354 w 490"/>
                  <a:gd name="T105" fmla="*/ 744 h 888"/>
                  <a:gd name="T106" fmla="*/ 382 w 490"/>
                  <a:gd name="T107" fmla="*/ 798 h 888"/>
                  <a:gd name="T108" fmla="*/ 350 w 490"/>
                  <a:gd name="T109" fmla="*/ 828 h 888"/>
                  <a:gd name="T110" fmla="*/ 0 w 490"/>
                  <a:gd name="T111" fmla="*/ 0 h 888"/>
                  <a:gd name="T112" fmla="*/ 490 w 490"/>
                  <a:gd name="T113" fmla="*/ 88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T110" t="T111" r="T112" b="T113"/>
                <a:pathLst>
                  <a:path w="490" h="888">
                    <a:moveTo>
                      <a:pt x="344" y="888"/>
                    </a:moveTo>
                    <a:lnTo>
                      <a:pt x="344" y="888"/>
                    </a:lnTo>
                    <a:lnTo>
                      <a:pt x="330" y="884"/>
                    </a:lnTo>
                    <a:lnTo>
                      <a:pt x="320" y="878"/>
                    </a:lnTo>
                    <a:lnTo>
                      <a:pt x="304" y="866"/>
                    </a:lnTo>
                    <a:lnTo>
                      <a:pt x="278" y="842"/>
                    </a:lnTo>
                    <a:lnTo>
                      <a:pt x="252" y="834"/>
                    </a:lnTo>
                    <a:lnTo>
                      <a:pt x="232" y="834"/>
                    </a:lnTo>
                    <a:lnTo>
                      <a:pt x="214" y="834"/>
                    </a:lnTo>
                    <a:lnTo>
                      <a:pt x="196" y="838"/>
                    </a:lnTo>
                    <a:lnTo>
                      <a:pt x="188" y="840"/>
                    </a:lnTo>
                    <a:lnTo>
                      <a:pt x="180" y="844"/>
                    </a:lnTo>
                    <a:lnTo>
                      <a:pt x="170" y="842"/>
                    </a:lnTo>
                    <a:lnTo>
                      <a:pt x="160" y="836"/>
                    </a:lnTo>
                    <a:lnTo>
                      <a:pt x="146" y="826"/>
                    </a:lnTo>
                    <a:lnTo>
                      <a:pt x="136" y="824"/>
                    </a:lnTo>
                    <a:lnTo>
                      <a:pt x="128" y="822"/>
                    </a:lnTo>
                    <a:lnTo>
                      <a:pt x="120" y="818"/>
                    </a:lnTo>
                    <a:lnTo>
                      <a:pt x="114" y="814"/>
                    </a:lnTo>
                    <a:lnTo>
                      <a:pt x="106" y="804"/>
                    </a:lnTo>
                    <a:lnTo>
                      <a:pt x="102" y="802"/>
                    </a:lnTo>
                    <a:lnTo>
                      <a:pt x="98" y="800"/>
                    </a:lnTo>
                    <a:lnTo>
                      <a:pt x="56" y="800"/>
                    </a:lnTo>
                    <a:lnTo>
                      <a:pt x="12" y="784"/>
                    </a:lnTo>
                    <a:lnTo>
                      <a:pt x="12" y="776"/>
                    </a:lnTo>
                    <a:lnTo>
                      <a:pt x="14" y="770"/>
                    </a:lnTo>
                    <a:lnTo>
                      <a:pt x="20" y="758"/>
                    </a:lnTo>
                    <a:lnTo>
                      <a:pt x="20" y="744"/>
                    </a:lnTo>
                    <a:lnTo>
                      <a:pt x="18" y="734"/>
                    </a:lnTo>
                    <a:lnTo>
                      <a:pt x="14" y="728"/>
                    </a:lnTo>
                    <a:lnTo>
                      <a:pt x="8" y="726"/>
                    </a:lnTo>
                    <a:lnTo>
                      <a:pt x="2" y="718"/>
                    </a:lnTo>
                    <a:lnTo>
                      <a:pt x="0" y="714"/>
                    </a:lnTo>
                    <a:lnTo>
                      <a:pt x="0" y="708"/>
                    </a:lnTo>
                    <a:lnTo>
                      <a:pt x="0" y="706"/>
                    </a:lnTo>
                    <a:lnTo>
                      <a:pt x="58" y="704"/>
                    </a:lnTo>
                    <a:lnTo>
                      <a:pt x="62" y="696"/>
                    </a:lnTo>
                    <a:lnTo>
                      <a:pt x="66" y="686"/>
                    </a:lnTo>
                    <a:lnTo>
                      <a:pt x="66" y="676"/>
                    </a:lnTo>
                    <a:lnTo>
                      <a:pt x="68" y="666"/>
                    </a:lnTo>
                    <a:lnTo>
                      <a:pt x="66" y="648"/>
                    </a:lnTo>
                    <a:lnTo>
                      <a:pt x="64" y="632"/>
                    </a:lnTo>
                    <a:lnTo>
                      <a:pt x="52" y="602"/>
                    </a:lnTo>
                    <a:lnTo>
                      <a:pt x="46" y="564"/>
                    </a:lnTo>
                    <a:lnTo>
                      <a:pt x="46" y="550"/>
                    </a:lnTo>
                    <a:lnTo>
                      <a:pt x="50" y="542"/>
                    </a:lnTo>
                    <a:lnTo>
                      <a:pt x="56" y="536"/>
                    </a:lnTo>
                    <a:lnTo>
                      <a:pt x="68" y="532"/>
                    </a:lnTo>
                    <a:lnTo>
                      <a:pt x="84" y="530"/>
                    </a:lnTo>
                    <a:lnTo>
                      <a:pt x="104" y="530"/>
                    </a:lnTo>
                    <a:lnTo>
                      <a:pt x="150" y="552"/>
                    </a:lnTo>
                    <a:lnTo>
                      <a:pt x="162" y="550"/>
                    </a:lnTo>
                    <a:lnTo>
                      <a:pt x="168" y="548"/>
                    </a:lnTo>
                    <a:lnTo>
                      <a:pt x="172" y="546"/>
                    </a:lnTo>
                    <a:lnTo>
                      <a:pt x="172" y="504"/>
                    </a:lnTo>
                    <a:lnTo>
                      <a:pt x="174" y="500"/>
                    </a:lnTo>
                    <a:lnTo>
                      <a:pt x="178" y="496"/>
                    </a:lnTo>
                    <a:lnTo>
                      <a:pt x="182" y="494"/>
                    </a:lnTo>
                    <a:lnTo>
                      <a:pt x="190" y="494"/>
                    </a:lnTo>
                    <a:lnTo>
                      <a:pt x="204" y="494"/>
                    </a:lnTo>
                    <a:lnTo>
                      <a:pt x="210" y="496"/>
                    </a:lnTo>
                    <a:lnTo>
                      <a:pt x="214" y="500"/>
                    </a:lnTo>
                    <a:lnTo>
                      <a:pt x="242" y="500"/>
                    </a:lnTo>
                    <a:lnTo>
                      <a:pt x="246" y="490"/>
                    </a:lnTo>
                    <a:lnTo>
                      <a:pt x="248" y="478"/>
                    </a:lnTo>
                    <a:lnTo>
                      <a:pt x="250" y="454"/>
                    </a:lnTo>
                    <a:lnTo>
                      <a:pt x="250" y="432"/>
                    </a:lnTo>
                    <a:lnTo>
                      <a:pt x="248" y="424"/>
                    </a:lnTo>
                    <a:lnTo>
                      <a:pt x="246" y="416"/>
                    </a:lnTo>
                    <a:lnTo>
                      <a:pt x="248" y="404"/>
                    </a:lnTo>
                    <a:lnTo>
                      <a:pt x="250" y="396"/>
                    </a:lnTo>
                    <a:lnTo>
                      <a:pt x="256" y="384"/>
                    </a:lnTo>
                    <a:lnTo>
                      <a:pt x="256" y="364"/>
                    </a:lnTo>
                    <a:lnTo>
                      <a:pt x="240" y="362"/>
                    </a:lnTo>
                    <a:lnTo>
                      <a:pt x="224" y="352"/>
                    </a:lnTo>
                    <a:lnTo>
                      <a:pt x="210" y="342"/>
                    </a:lnTo>
                    <a:lnTo>
                      <a:pt x="196" y="334"/>
                    </a:lnTo>
                    <a:lnTo>
                      <a:pt x="188" y="328"/>
                    </a:lnTo>
                    <a:lnTo>
                      <a:pt x="170" y="324"/>
                    </a:lnTo>
                    <a:lnTo>
                      <a:pt x="152" y="318"/>
                    </a:lnTo>
                    <a:lnTo>
                      <a:pt x="136" y="312"/>
                    </a:lnTo>
                    <a:lnTo>
                      <a:pt x="126" y="306"/>
                    </a:lnTo>
                    <a:lnTo>
                      <a:pt x="126" y="296"/>
                    </a:lnTo>
                    <a:lnTo>
                      <a:pt x="128" y="290"/>
                    </a:lnTo>
                    <a:lnTo>
                      <a:pt x="136" y="280"/>
                    </a:lnTo>
                    <a:lnTo>
                      <a:pt x="130" y="244"/>
                    </a:lnTo>
                    <a:lnTo>
                      <a:pt x="134" y="242"/>
                    </a:lnTo>
                    <a:lnTo>
                      <a:pt x="140" y="236"/>
                    </a:lnTo>
                    <a:lnTo>
                      <a:pt x="148" y="222"/>
                    </a:lnTo>
                    <a:lnTo>
                      <a:pt x="162" y="222"/>
                    </a:lnTo>
                    <a:lnTo>
                      <a:pt x="172" y="222"/>
                    </a:lnTo>
                    <a:lnTo>
                      <a:pt x="184" y="226"/>
                    </a:lnTo>
                    <a:lnTo>
                      <a:pt x="264" y="230"/>
                    </a:lnTo>
                    <a:lnTo>
                      <a:pt x="270" y="220"/>
                    </a:lnTo>
                    <a:lnTo>
                      <a:pt x="276" y="210"/>
                    </a:lnTo>
                    <a:lnTo>
                      <a:pt x="278" y="198"/>
                    </a:lnTo>
                    <a:lnTo>
                      <a:pt x="280" y="186"/>
                    </a:lnTo>
                    <a:lnTo>
                      <a:pt x="278" y="162"/>
                    </a:lnTo>
                    <a:lnTo>
                      <a:pt x="278" y="144"/>
                    </a:lnTo>
                    <a:lnTo>
                      <a:pt x="278" y="136"/>
                    </a:lnTo>
                    <a:lnTo>
                      <a:pt x="280" y="130"/>
                    </a:lnTo>
                    <a:lnTo>
                      <a:pt x="282" y="124"/>
                    </a:lnTo>
                    <a:lnTo>
                      <a:pt x="286" y="120"/>
                    </a:lnTo>
                    <a:lnTo>
                      <a:pt x="294" y="114"/>
                    </a:lnTo>
                    <a:lnTo>
                      <a:pt x="304" y="104"/>
                    </a:lnTo>
                    <a:lnTo>
                      <a:pt x="334" y="60"/>
                    </a:lnTo>
                    <a:lnTo>
                      <a:pt x="364" y="38"/>
                    </a:lnTo>
                    <a:lnTo>
                      <a:pt x="382" y="12"/>
                    </a:lnTo>
                    <a:lnTo>
                      <a:pt x="404" y="28"/>
                    </a:lnTo>
                    <a:lnTo>
                      <a:pt x="410" y="28"/>
                    </a:lnTo>
                    <a:lnTo>
                      <a:pt x="416" y="22"/>
                    </a:lnTo>
                    <a:lnTo>
                      <a:pt x="422" y="16"/>
                    </a:lnTo>
                    <a:lnTo>
                      <a:pt x="430" y="0"/>
                    </a:lnTo>
                    <a:lnTo>
                      <a:pt x="440" y="2"/>
                    </a:lnTo>
                    <a:lnTo>
                      <a:pt x="450" y="4"/>
                    </a:lnTo>
                    <a:lnTo>
                      <a:pt x="456" y="8"/>
                    </a:lnTo>
                    <a:lnTo>
                      <a:pt x="460" y="12"/>
                    </a:lnTo>
                    <a:lnTo>
                      <a:pt x="462" y="20"/>
                    </a:lnTo>
                    <a:lnTo>
                      <a:pt x="464" y="28"/>
                    </a:lnTo>
                    <a:lnTo>
                      <a:pt x="452" y="52"/>
                    </a:lnTo>
                    <a:lnTo>
                      <a:pt x="450" y="72"/>
                    </a:lnTo>
                    <a:lnTo>
                      <a:pt x="446" y="90"/>
                    </a:lnTo>
                    <a:lnTo>
                      <a:pt x="444" y="100"/>
                    </a:lnTo>
                    <a:lnTo>
                      <a:pt x="438" y="108"/>
                    </a:lnTo>
                    <a:lnTo>
                      <a:pt x="432" y="118"/>
                    </a:lnTo>
                    <a:lnTo>
                      <a:pt x="424" y="126"/>
                    </a:lnTo>
                    <a:lnTo>
                      <a:pt x="422" y="138"/>
                    </a:lnTo>
                    <a:lnTo>
                      <a:pt x="420" y="150"/>
                    </a:lnTo>
                    <a:lnTo>
                      <a:pt x="422" y="174"/>
                    </a:lnTo>
                    <a:lnTo>
                      <a:pt x="430" y="228"/>
                    </a:lnTo>
                    <a:lnTo>
                      <a:pt x="430" y="238"/>
                    </a:lnTo>
                    <a:lnTo>
                      <a:pt x="428" y="246"/>
                    </a:lnTo>
                    <a:lnTo>
                      <a:pt x="420" y="266"/>
                    </a:lnTo>
                    <a:lnTo>
                      <a:pt x="408" y="284"/>
                    </a:lnTo>
                    <a:lnTo>
                      <a:pt x="398" y="300"/>
                    </a:lnTo>
                    <a:lnTo>
                      <a:pt x="398" y="384"/>
                    </a:lnTo>
                    <a:lnTo>
                      <a:pt x="412" y="416"/>
                    </a:lnTo>
                    <a:lnTo>
                      <a:pt x="416" y="434"/>
                    </a:lnTo>
                    <a:lnTo>
                      <a:pt x="418" y="454"/>
                    </a:lnTo>
                    <a:lnTo>
                      <a:pt x="414" y="472"/>
                    </a:lnTo>
                    <a:lnTo>
                      <a:pt x="410" y="492"/>
                    </a:lnTo>
                    <a:lnTo>
                      <a:pt x="410" y="514"/>
                    </a:lnTo>
                    <a:lnTo>
                      <a:pt x="412" y="526"/>
                    </a:lnTo>
                    <a:lnTo>
                      <a:pt x="414" y="538"/>
                    </a:lnTo>
                    <a:lnTo>
                      <a:pt x="422" y="548"/>
                    </a:lnTo>
                    <a:lnTo>
                      <a:pt x="428" y="556"/>
                    </a:lnTo>
                    <a:lnTo>
                      <a:pt x="434" y="568"/>
                    </a:lnTo>
                    <a:lnTo>
                      <a:pt x="432" y="600"/>
                    </a:lnTo>
                    <a:lnTo>
                      <a:pt x="456" y="660"/>
                    </a:lnTo>
                    <a:lnTo>
                      <a:pt x="466" y="674"/>
                    </a:lnTo>
                    <a:lnTo>
                      <a:pt x="476" y="690"/>
                    </a:lnTo>
                    <a:lnTo>
                      <a:pt x="484" y="710"/>
                    </a:lnTo>
                    <a:lnTo>
                      <a:pt x="490" y="732"/>
                    </a:lnTo>
                    <a:lnTo>
                      <a:pt x="462" y="726"/>
                    </a:lnTo>
                    <a:lnTo>
                      <a:pt x="404" y="726"/>
                    </a:lnTo>
                    <a:lnTo>
                      <a:pt x="372" y="728"/>
                    </a:lnTo>
                    <a:lnTo>
                      <a:pt x="362" y="728"/>
                    </a:lnTo>
                    <a:lnTo>
                      <a:pt x="356" y="732"/>
                    </a:lnTo>
                    <a:lnTo>
                      <a:pt x="354" y="744"/>
                    </a:lnTo>
                    <a:lnTo>
                      <a:pt x="394" y="776"/>
                    </a:lnTo>
                    <a:lnTo>
                      <a:pt x="398" y="792"/>
                    </a:lnTo>
                    <a:lnTo>
                      <a:pt x="382" y="798"/>
                    </a:lnTo>
                    <a:lnTo>
                      <a:pt x="370" y="806"/>
                    </a:lnTo>
                    <a:lnTo>
                      <a:pt x="360" y="816"/>
                    </a:lnTo>
                    <a:lnTo>
                      <a:pt x="350" y="828"/>
                    </a:lnTo>
                    <a:lnTo>
                      <a:pt x="350" y="888"/>
                    </a:lnTo>
                    <a:lnTo>
                      <a:pt x="344" y="888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/>
              <a:p>
                <a:pPr algn="l" defTabSz="914400" eaLnBrk="1" fontAlgn="base" hangingPunct="1" indent="0" latinLnBrk="0" lvl="0" marL="0" marR="0" rtl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altLang="en-US" baseline="0" b="0" cap="none" sz="3735" i="0" kern="1200" kumimoji="0" lang="zh-CN" noProof="0" normalizeH="0" spc="0" strike="noStrike" u="none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charset="-122"/>
                  <a:cs typeface="+mn-cs"/>
                </a:endParaRPr>
              </a:p>
            </p:txBody>
          </p:sp>
        </p:grpSp>
        <p:sp>
          <p:nvSpPr>
            <p:cNvPr id="1049026" name="Freeform 11"/>
            <p:cNvSpPr/>
            <p:nvPr/>
          </p:nvSpPr>
          <p:spPr bwMode="auto">
            <a:xfrm>
              <a:off x="3630" y="5217"/>
              <a:ext cx="1633" cy="1692"/>
            </a:xfrm>
            <a:custGeom>
              <a:avLst/>
              <a:gdLst>
                <a:gd name="T0" fmla="*/ 368 w 882"/>
                <a:gd name="T1" fmla="*/ 904 h 932"/>
                <a:gd name="T2" fmla="*/ 352 w 882"/>
                <a:gd name="T3" fmla="*/ 844 h 932"/>
                <a:gd name="T4" fmla="*/ 310 w 882"/>
                <a:gd name="T5" fmla="*/ 844 h 932"/>
                <a:gd name="T6" fmla="*/ 240 w 882"/>
                <a:gd name="T7" fmla="*/ 832 h 932"/>
                <a:gd name="T8" fmla="*/ 202 w 882"/>
                <a:gd name="T9" fmla="*/ 798 h 932"/>
                <a:gd name="T10" fmla="*/ 162 w 882"/>
                <a:gd name="T11" fmla="*/ 774 h 932"/>
                <a:gd name="T12" fmla="*/ 168 w 882"/>
                <a:gd name="T13" fmla="*/ 708 h 932"/>
                <a:gd name="T14" fmla="*/ 126 w 882"/>
                <a:gd name="T15" fmla="*/ 670 h 932"/>
                <a:gd name="T16" fmla="*/ 102 w 882"/>
                <a:gd name="T17" fmla="*/ 598 h 932"/>
                <a:gd name="T18" fmla="*/ 76 w 882"/>
                <a:gd name="T19" fmla="*/ 558 h 932"/>
                <a:gd name="T20" fmla="*/ 2 w 882"/>
                <a:gd name="T21" fmla="*/ 576 h 932"/>
                <a:gd name="T22" fmla="*/ 62 w 882"/>
                <a:gd name="T23" fmla="*/ 408 h 932"/>
                <a:gd name="T24" fmla="*/ 120 w 882"/>
                <a:gd name="T25" fmla="*/ 288 h 932"/>
                <a:gd name="T26" fmla="*/ 132 w 882"/>
                <a:gd name="T27" fmla="*/ 218 h 932"/>
                <a:gd name="T28" fmla="*/ 84 w 882"/>
                <a:gd name="T29" fmla="*/ 110 h 932"/>
                <a:gd name="T30" fmla="*/ 128 w 882"/>
                <a:gd name="T31" fmla="*/ 76 h 932"/>
                <a:gd name="T32" fmla="*/ 118 w 882"/>
                <a:gd name="T33" fmla="*/ 12 h 932"/>
                <a:gd name="T34" fmla="*/ 148 w 882"/>
                <a:gd name="T35" fmla="*/ 4 h 932"/>
                <a:gd name="T36" fmla="*/ 188 w 882"/>
                <a:gd name="T37" fmla="*/ 96 h 932"/>
                <a:gd name="T38" fmla="*/ 218 w 882"/>
                <a:gd name="T39" fmla="*/ 70 h 932"/>
                <a:gd name="T40" fmla="*/ 252 w 882"/>
                <a:gd name="T41" fmla="*/ 88 h 932"/>
                <a:gd name="T42" fmla="*/ 368 w 882"/>
                <a:gd name="T43" fmla="*/ 216 h 932"/>
                <a:gd name="T44" fmla="*/ 390 w 882"/>
                <a:gd name="T45" fmla="*/ 306 h 932"/>
                <a:gd name="T46" fmla="*/ 430 w 882"/>
                <a:gd name="T47" fmla="*/ 358 h 932"/>
                <a:gd name="T48" fmla="*/ 500 w 882"/>
                <a:gd name="T49" fmla="*/ 378 h 932"/>
                <a:gd name="T50" fmla="*/ 586 w 882"/>
                <a:gd name="T51" fmla="*/ 290 h 932"/>
                <a:gd name="T52" fmla="*/ 558 w 882"/>
                <a:gd name="T53" fmla="*/ 230 h 932"/>
                <a:gd name="T54" fmla="*/ 620 w 882"/>
                <a:gd name="T55" fmla="*/ 178 h 932"/>
                <a:gd name="T56" fmla="*/ 600 w 882"/>
                <a:gd name="T57" fmla="*/ 116 h 932"/>
                <a:gd name="T58" fmla="*/ 632 w 882"/>
                <a:gd name="T59" fmla="*/ 72 h 932"/>
                <a:gd name="T60" fmla="*/ 694 w 882"/>
                <a:gd name="T61" fmla="*/ 124 h 932"/>
                <a:gd name="T62" fmla="*/ 774 w 882"/>
                <a:gd name="T63" fmla="*/ 140 h 932"/>
                <a:gd name="T64" fmla="*/ 790 w 882"/>
                <a:gd name="T65" fmla="*/ 188 h 932"/>
                <a:gd name="T66" fmla="*/ 720 w 882"/>
                <a:gd name="T67" fmla="*/ 192 h 932"/>
                <a:gd name="T68" fmla="*/ 642 w 882"/>
                <a:gd name="T69" fmla="*/ 218 h 932"/>
                <a:gd name="T70" fmla="*/ 638 w 882"/>
                <a:gd name="T71" fmla="*/ 290 h 932"/>
                <a:gd name="T72" fmla="*/ 666 w 882"/>
                <a:gd name="T73" fmla="*/ 308 h 932"/>
                <a:gd name="T74" fmla="*/ 710 w 882"/>
                <a:gd name="T75" fmla="*/ 304 h 932"/>
                <a:gd name="T76" fmla="*/ 696 w 882"/>
                <a:gd name="T77" fmla="*/ 390 h 932"/>
                <a:gd name="T78" fmla="*/ 706 w 882"/>
                <a:gd name="T79" fmla="*/ 432 h 932"/>
                <a:gd name="T80" fmla="*/ 724 w 882"/>
                <a:gd name="T81" fmla="*/ 502 h 932"/>
                <a:gd name="T82" fmla="*/ 760 w 882"/>
                <a:gd name="T83" fmla="*/ 572 h 932"/>
                <a:gd name="T84" fmla="*/ 876 w 882"/>
                <a:gd name="T85" fmla="*/ 606 h 932"/>
                <a:gd name="T86" fmla="*/ 832 w 882"/>
                <a:gd name="T87" fmla="*/ 666 h 932"/>
                <a:gd name="T88" fmla="*/ 764 w 882"/>
                <a:gd name="T89" fmla="*/ 686 h 932"/>
                <a:gd name="T90" fmla="*/ 682 w 882"/>
                <a:gd name="T91" fmla="*/ 734 h 932"/>
                <a:gd name="T92" fmla="*/ 636 w 882"/>
                <a:gd name="T93" fmla="*/ 766 h 932"/>
                <a:gd name="T94" fmla="*/ 596 w 882"/>
                <a:gd name="T95" fmla="*/ 744 h 932"/>
                <a:gd name="T96" fmla="*/ 548 w 882"/>
                <a:gd name="T97" fmla="*/ 758 h 932"/>
                <a:gd name="T98" fmla="*/ 506 w 882"/>
                <a:gd name="T99" fmla="*/ 738 h 932"/>
                <a:gd name="T100" fmla="*/ 474 w 882"/>
                <a:gd name="T101" fmla="*/ 764 h 932"/>
                <a:gd name="T102" fmla="*/ 436 w 882"/>
                <a:gd name="T103" fmla="*/ 762 h 932"/>
                <a:gd name="T104" fmla="*/ 396 w 882"/>
                <a:gd name="T105" fmla="*/ 784 h 932"/>
                <a:gd name="T106" fmla="*/ 412 w 882"/>
                <a:gd name="T107" fmla="*/ 840 h 932"/>
                <a:gd name="T108" fmla="*/ 416 w 882"/>
                <a:gd name="T109" fmla="*/ 902 h 932"/>
                <a:gd name="T110" fmla="*/ 0 w 882"/>
                <a:gd name="T111" fmla="*/ 0 h 932"/>
                <a:gd name="T112" fmla="*/ 882 w 882"/>
                <a:gd name="T113" fmla="*/ 932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27" name="Freeform 17"/>
            <p:cNvSpPr/>
            <p:nvPr/>
          </p:nvSpPr>
          <p:spPr bwMode="auto">
            <a:xfrm>
              <a:off x="5771" y="4991"/>
              <a:ext cx="994" cy="115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74 w 538"/>
                <a:gd name="T5" fmla="*/ 620 h 638"/>
                <a:gd name="T6" fmla="*/ 264 w 538"/>
                <a:gd name="T7" fmla="*/ 596 h 638"/>
                <a:gd name="T8" fmla="*/ 246 w 538"/>
                <a:gd name="T9" fmla="*/ 592 h 638"/>
                <a:gd name="T10" fmla="*/ 254 w 538"/>
                <a:gd name="T11" fmla="*/ 542 h 638"/>
                <a:gd name="T12" fmla="*/ 246 w 538"/>
                <a:gd name="T13" fmla="*/ 484 h 638"/>
                <a:gd name="T14" fmla="*/ 226 w 538"/>
                <a:gd name="T15" fmla="*/ 452 h 638"/>
                <a:gd name="T16" fmla="*/ 204 w 538"/>
                <a:gd name="T17" fmla="*/ 448 h 638"/>
                <a:gd name="T18" fmla="*/ 152 w 538"/>
                <a:gd name="T19" fmla="*/ 472 h 638"/>
                <a:gd name="T20" fmla="*/ 96 w 538"/>
                <a:gd name="T21" fmla="*/ 478 h 638"/>
                <a:gd name="T22" fmla="*/ 76 w 538"/>
                <a:gd name="T23" fmla="*/ 448 h 638"/>
                <a:gd name="T24" fmla="*/ 64 w 538"/>
                <a:gd name="T25" fmla="*/ 354 h 638"/>
                <a:gd name="T26" fmla="*/ 0 w 538"/>
                <a:gd name="T27" fmla="*/ 362 h 638"/>
                <a:gd name="T28" fmla="*/ 4 w 538"/>
                <a:gd name="T29" fmla="*/ 344 h 638"/>
                <a:gd name="T30" fmla="*/ 32 w 538"/>
                <a:gd name="T31" fmla="*/ 334 h 638"/>
                <a:gd name="T32" fmla="*/ 54 w 538"/>
                <a:gd name="T33" fmla="*/ 312 h 638"/>
                <a:gd name="T34" fmla="*/ 48 w 538"/>
                <a:gd name="T35" fmla="*/ 224 h 638"/>
                <a:gd name="T36" fmla="*/ 46 w 538"/>
                <a:gd name="T37" fmla="*/ 126 h 638"/>
                <a:gd name="T38" fmla="*/ 72 w 538"/>
                <a:gd name="T39" fmla="*/ 94 h 638"/>
                <a:gd name="T40" fmla="*/ 108 w 538"/>
                <a:gd name="T41" fmla="*/ 60 h 638"/>
                <a:gd name="T42" fmla="*/ 132 w 538"/>
                <a:gd name="T43" fmla="*/ 56 h 638"/>
                <a:gd name="T44" fmla="*/ 158 w 538"/>
                <a:gd name="T45" fmla="*/ 54 h 638"/>
                <a:gd name="T46" fmla="*/ 166 w 538"/>
                <a:gd name="T47" fmla="*/ 30 h 638"/>
                <a:gd name="T48" fmla="*/ 152 w 538"/>
                <a:gd name="T49" fmla="*/ 10 h 638"/>
                <a:gd name="T50" fmla="*/ 166 w 538"/>
                <a:gd name="T51" fmla="*/ 0 h 638"/>
                <a:gd name="T52" fmla="*/ 210 w 538"/>
                <a:gd name="T53" fmla="*/ 12 h 638"/>
                <a:gd name="T54" fmla="*/ 292 w 538"/>
                <a:gd name="T55" fmla="*/ 44 h 638"/>
                <a:gd name="T56" fmla="*/ 372 w 538"/>
                <a:gd name="T57" fmla="*/ 68 h 638"/>
                <a:gd name="T58" fmla="*/ 410 w 538"/>
                <a:gd name="T59" fmla="*/ 52 h 638"/>
                <a:gd name="T60" fmla="*/ 450 w 538"/>
                <a:gd name="T61" fmla="*/ 82 h 638"/>
                <a:gd name="T62" fmla="*/ 500 w 538"/>
                <a:gd name="T63" fmla="*/ 116 h 638"/>
                <a:gd name="T64" fmla="*/ 522 w 538"/>
                <a:gd name="T65" fmla="*/ 170 h 638"/>
                <a:gd name="T66" fmla="*/ 520 w 538"/>
                <a:gd name="T67" fmla="*/ 202 h 638"/>
                <a:gd name="T68" fmla="*/ 486 w 538"/>
                <a:gd name="T69" fmla="*/ 248 h 638"/>
                <a:gd name="T70" fmla="*/ 480 w 538"/>
                <a:gd name="T71" fmla="*/ 286 h 638"/>
                <a:gd name="T72" fmla="*/ 500 w 538"/>
                <a:gd name="T73" fmla="*/ 340 h 638"/>
                <a:gd name="T74" fmla="*/ 512 w 538"/>
                <a:gd name="T75" fmla="*/ 372 h 638"/>
                <a:gd name="T76" fmla="*/ 532 w 538"/>
                <a:gd name="T77" fmla="*/ 440 h 638"/>
                <a:gd name="T78" fmla="*/ 528 w 538"/>
                <a:gd name="T79" fmla="*/ 500 h 638"/>
                <a:gd name="T80" fmla="*/ 426 w 538"/>
                <a:gd name="T81" fmla="*/ 540 h 638"/>
                <a:gd name="T82" fmla="*/ 428 w 538"/>
                <a:gd name="T83" fmla="*/ 558 h 638"/>
                <a:gd name="T84" fmla="*/ 442 w 538"/>
                <a:gd name="T85" fmla="*/ 598 h 638"/>
                <a:gd name="T86" fmla="*/ 416 w 538"/>
                <a:gd name="T87" fmla="*/ 584 h 638"/>
                <a:gd name="T88" fmla="*/ 350 w 538"/>
                <a:gd name="T89" fmla="*/ 594 h 638"/>
                <a:gd name="T90" fmla="*/ 340 w 538"/>
                <a:gd name="T91" fmla="*/ 628 h 638"/>
                <a:gd name="T92" fmla="*/ 0 w 538"/>
                <a:gd name="T93" fmla="*/ 0 h 638"/>
                <a:gd name="T94" fmla="*/ 538 w 538"/>
                <a:gd name="T95" fmla="*/ 63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28" name="Freeform 8"/>
            <p:cNvSpPr/>
            <p:nvPr/>
          </p:nvSpPr>
          <p:spPr bwMode="auto">
            <a:xfrm>
              <a:off x="5771" y="7123"/>
              <a:ext cx="452" cy="36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12 w 244"/>
                <a:gd name="T7" fmla="*/ 174 h 202"/>
                <a:gd name="T8" fmla="*/ 6 w 244"/>
                <a:gd name="T9" fmla="*/ 166 h 202"/>
                <a:gd name="T10" fmla="*/ 0 w 244"/>
                <a:gd name="T11" fmla="*/ 158 h 202"/>
                <a:gd name="T12" fmla="*/ 0 w 244"/>
                <a:gd name="T13" fmla="*/ 150 h 202"/>
                <a:gd name="T14" fmla="*/ 0 w 244"/>
                <a:gd name="T15" fmla="*/ 132 h 202"/>
                <a:gd name="T16" fmla="*/ 0 w 244"/>
                <a:gd name="T17" fmla="*/ 114 h 202"/>
                <a:gd name="T18" fmla="*/ 2 w 244"/>
                <a:gd name="T19" fmla="*/ 94 h 202"/>
                <a:gd name="T20" fmla="*/ 4 w 244"/>
                <a:gd name="T21" fmla="*/ 90 h 202"/>
                <a:gd name="T22" fmla="*/ 6 w 244"/>
                <a:gd name="T23" fmla="*/ 86 h 202"/>
                <a:gd name="T24" fmla="*/ 8 w 244"/>
                <a:gd name="T25" fmla="*/ 84 h 202"/>
                <a:gd name="T26" fmla="*/ 14 w 244"/>
                <a:gd name="T27" fmla="*/ 82 h 202"/>
                <a:gd name="T28" fmla="*/ 30 w 244"/>
                <a:gd name="T29" fmla="*/ 78 h 202"/>
                <a:gd name="T30" fmla="*/ 42 w 244"/>
                <a:gd name="T31" fmla="*/ 68 h 202"/>
                <a:gd name="T32" fmla="*/ 44 w 244"/>
                <a:gd name="T33" fmla="*/ 32 h 202"/>
                <a:gd name="T34" fmla="*/ 48 w 244"/>
                <a:gd name="T35" fmla="*/ 30 h 202"/>
                <a:gd name="T36" fmla="*/ 64 w 244"/>
                <a:gd name="T37" fmla="*/ 34 h 202"/>
                <a:gd name="T38" fmla="*/ 74 w 244"/>
                <a:gd name="T39" fmla="*/ 34 h 202"/>
                <a:gd name="T40" fmla="*/ 84 w 244"/>
                <a:gd name="T41" fmla="*/ 34 h 202"/>
                <a:gd name="T42" fmla="*/ 134 w 244"/>
                <a:gd name="T43" fmla="*/ 6 h 202"/>
                <a:gd name="T44" fmla="*/ 218 w 244"/>
                <a:gd name="T45" fmla="*/ 0 h 202"/>
                <a:gd name="T46" fmla="*/ 224 w 244"/>
                <a:gd name="T47" fmla="*/ 4 h 202"/>
                <a:gd name="T48" fmla="*/ 234 w 244"/>
                <a:gd name="T49" fmla="*/ 12 h 202"/>
                <a:gd name="T50" fmla="*/ 238 w 244"/>
                <a:gd name="T51" fmla="*/ 16 h 202"/>
                <a:gd name="T52" fmla="*/ 240 w 244"/>
                <a:gd name="T53" fmla="*/ 22 h 202"/>
                <a:gd name="T54" fmla="*/ 244 w 244"/>
                <a:gd name="T55" fmla="*/ 28 h 202"/>
                <a:gd name="T56" fmla="*/ 244 w 244"/>
                <a:gd name="T57" fmla="*/ 36 h 202"/>
                <a:gd name="T58" fmla="*/ 232 w 244"/>
                <a:gd name="T59" fmla="*/ 56 h 202"/>
                <a:gd name="T60" fmla="*/ 224 w 244"/>
                <a:gd name="T61" fmla="*/ 66 h 202"/>
                <a:gd name="T62" fmla="*/ 216 w 244"/>
                <a:gd name="T63" fmla="*/ 74 h 202"/>
                <a:gd name="T64" fmla="*/ 210 w 244"/>
                <a:gd name="T65" fmla="*/ 90 h 202"/>
                <a:gd name="T66" fmla="*/ 202 w 244"/>
                <a:gd name="T67" fmla="*/ 106 h 202"/>
                <a:gd name="T68" fmla="*/ 194 w 244"/>
                <a:gd name="T69" fmla="*/ 122 h 202"/>
                <a:gd name="T70" fmla="*/ 188 w 244"/>
                <a:gd name="T71" fmla="*/ 142 h 202"/>
                <a:gd name="T72" fmla="*/ 98 w 244"/>
                <a:gd name="T73" fmla="*/ 198 h 202"/>
                <a:gd name="T74" fmla="*/ 90 w 244"/>
                <a:gd name="T75" fmla="*/ 200 h 202"/>
                <a:gd name="T76" fmla="*/ 82 w 244"/>
                <a:gd name="T77" fmla="*/ 202 h 202"/>
                <a:gd name="T78" fmla="*/ 0 w 244"/>
                <a:gd name="T79" fmla="*/ 0 h 202"/>
                <a:gd name="T80" fmla="*/ 244 w 244"/>
                <a:gd name="T8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29" name="Freeform 10"/>
            <p:cNvSpPr/>
            <p:nvPr/>
          </p:nvSpPr>
          <p:spPr bwMode="auto">
            <a:xfrm>
              <a:off x="5949" y="5968"/>
              <a:ext cx="1451" cy="1089"/>
            </a:xfrm>
            <a:custGeom>
              <a:avLst/>
              <a:gdLst>
                <a:gd name="T0" fmla="*/ 46 w 784"/>
                <a:gd name="T1" fmla="*/ 596 h 602"/>
                <a:gd name="T2" fmla="*/ 28 w 784"/>
                <a:gd name="T3" fmla="*/ 558 h 602"/>
                <a:gd name="T4" fmla="*/ 2 w 784"/>
                <a:gd name="T5" fmla="*/ 492 h 602"/>
                <a:gd name="T6" fmla="*/ 22 w 784"/>
                <a:gd name="T7" fmla="*/ 450 h 602"/>
                <a:gd name="T8" fmla="*/ 36 w 784"/>
                <a:gd name="T9" fmla="*/ 422 h 602"/>
                <a:gd name="T10" fmla="*/ 94 w 784"/>
                <a:gd name="T11" fmla="*/ 366 h 602"/>
                <a:gd name="T12" fmla="*/ 154 w 784"/>
                <a:gd name="T13" fmla="*/ 306 h 602"/>
                <a:gd name="T14" fmla="*/ 204 w 784"/>
                <a:gd name="T15" fmla="*/ 256 h 602"/>
                <a:gd name="T16" fmla="*/ 214 w 784"/>
                <a:gd name="T17" fmla="*/ 214 h 602"/>
                <a:gd name="T18" fmla="*/ 222 w 784"/>
                <a:gd name="T19" fmla="*/ 190 h 602"/>
                <a:gd name="T20" fmla="*/ 248 w 784"/>
                <a:gd name="T21" fmla="*/ 164 h 602"/>
                <a:gd name="T22" fmla="*/ 260 w 784"/>
                <a:gd name="T23" fmla="*/ 84 h 602"/>
                <a:gd name="T24" fmla="*/ 278 w 784"/>
                <a:gd name="T25" fmla="*/ 36 h 602"/>
                <a:gd name="T26" fmla="*/ 352 w 784"/>
                <a:gd name="T27" fmla="*/ 68 h 602"/>
                <a:gd name="T28" fmla="*/ 358 w 784"/>
                <a:gd name="T29" fmla="*/ 48 h 602"/>
                <a:gd name="T30" fmla="*/ 346 w 784"/>
                <a:gd name="T31" fmla="*/ 8 h 602"/>
                <a:gd name="T32" fmla="*/ 472 w 784"/>
                <a:gd name="T33" fmla="*/ 10 h 602"/>
                <a:gd name="T34" fmla="*/ 506 w 784"/>
                <a:gd name="T35" fmla="*/ 0 h 602"/>
                <a:gd name="T36" fmla="*/ 476 w 784"/>
                <a:gd name="T37" fmla="*/ 68 h 602"/>
                <a:gd name="T38" fmla="*/ 486 w 784"/>
                <a:gd name="T39" fmla="*/ 92 h 602"/>
                <a:gd name="T40" fmla="*/ 524 w 784"/>
                <a:gd name="T41" fmla="*/ 98 h 602"/>
                <a:gd name="T42" fmla="*/ 612 w 784"/>
                <a:gd name="T43" fmla="*/ 84 h 602"/>
                <a:gd name="T44" fmla="*/ 656 w 784"/>
                <a:gd name="T45" fmla="*/ 64 h 602"/>
                <a:gd name="T46" fmla="*/ 694 w 784"/>
                <a:gd name="T47" fmla="*/ 52 h 602"/>
                <a:gd name="T48" fmla="*/ 784 w 784"/>
                <a:gd name="T49" fmla="*/ 152 h 602"/>
                <a:gd name="T50" fmla="*/ 752 w 784"/>
                <a:gd name="T51" fmla="*/ 174 h 602"/>
                <a:gd name="T52" fmla="*/ 728 w 784"/>
                <a:gd name="T53" fmla="*/ 196 h 602"/>
                <a:gd name="T54" fmla="*/ 722 w 784"/>
                <a:gd name="T55" fmla="*/ 214 h 602"/>
                <a:gd name="T56" fmla="*/ 704 w 784"/>
                <a:gd name="T57" fmla="*/ 242 h 602"/>
                <a:gd name="T58" fmla="*/ 634 w 784"/>
                <a:gd name="T59" fmla="*/ 282 h 602"/>
                <a:gd name="T60" fmla="*/ 606 w 784"/>
                <a:gd name="T61" fmla="*/ 296 h 602"/>
                <a:gd name="T62" fmla="*/ 582 w 784"/>
                <a:gd name="T63" fmla="*/ 288 h 602"/>
                <a:gd name="T64" fmla="*/ 552 w 784"/>
                <a:gd name="T65" fmla="*/ 298 h 602"/>
                <a:gd name="T66" fmla="*/ 540 w 784"/>
                <a:gd name="T67" fmla="*/ 292 h 602"/>
                <a:gd name="T68" fmla="*/ 526 w 784"/>
                <a:gd name="T69" fmla="*/ 318 h 602"/>
                <a:gd name="T70" fmla="*/ 508 w 784"/>
                <a:gd name="T71" fmla="*/ 328 h 602"/>
                <a:gd name="T72" fmla="*/ 498 w 784"/>
                <a:gd name="T73" fmla="*/ 338 h 602"/>
                <a:gd name="T74" fmla="*/ 478 w 784"/>
                <a:gd name="T75" fmla="*/ 342 h 602"/>
                <a:gd name="T76" fmla="*/ 468 w 784"/>
                <a:gd name="T77" fmla="*/ 326 h 602"/>
                <a:gd name="T78" fmla="*/ 420 w 784"/>
                <a:gd name="T79" fmla="*/ 302 h 602"/>
                <a:gd name="T80" fmla="*/ 388 w 784"/>
                <a:gd name="T81" fmla="*/ 362 h 602"/>
                <a:gd name="T82" fmla="*/ 358 w 784"/>
                <a:gd name="T83" fmla="*/ 382 h 602"/>
                <a:gd name="T84" fmla="*/ 328 w 784"/>
                <a:gd name="T85" fmla="*/ 398 h 602"/>
                <a:gd name="T86" fmla="*/ 278 w 784"/>
                <a:gd name="T87" fmla="*/ 420 h 602"/>
                <a:gd name="T88" fmla="*/ 256 w 784"/>
                <a:gd name="T89" fmla="*/ 438 h 602"/>
                <a:gd name="T90" fmla="*/ 218 w 784"/>
                <a:gd name="T91" fmla="*/ 432 h 602"/>
                <a:gd name="T92" fmla="*/ 140 w 784"/>
                <a:gd name="T93" fmla="*/ 462 h 602"/>
                <a:gd name="T94" fmla="*/ 92 w 784"/>
                <a:gd name="T95" fmla="*/ 474 h 602"/>
                <a:gd name="T96" fmla="*/ 64 w 784"/>
                <a:gd name="T97" fmla="*/ 514 h 602"/>
                <a:gd name="T98" fmla="*/ 52 w 784"/>
                <a:gd name="T99" fmla="*/ 542 h 602"/>
                <a:gd name="T100" fmla="*/ 78 w 784"/>
                <a:gd name="T101" fmla="*/ 566 h 602"/>
                <a:gd name="T102" fmla="*/ 86 w 784"/>
                <a:gd name="T103" fmla="*/ 590 h 602"/>
                <a:gd name="T104" fmla="*/ 54 w 784"/>
                <a:gd name="T105" fmla="*/ 602 h 602"/>
                <a:gd name="T106" fmla="*/ 0 w 784"/>
                <a:gd name="T107" fmla="*/ 0 h 602"/>
                <a:gd name="T108" fmla="*/ 784 w 784"/>
                <a:gd name="T109" fmla="*/ 60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0" name="Freeform 12"/>
            <p:cNvSpPr/>
            <p:nvPr/>
          </p:nvSpPr>
          <p:spPr bwMode="auto">
            <a:xfrm>
              <a:off x="5005" y="5822"/>
              <a:ext cx="1381" cy="1014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10 w 748"/>
                <a:gd name="T7" fmla="*/ 508 h 558"/>
                <a:gd name="T8" fmla="*/ 390 w 748"/>
                <a:gd name="T9" fmla="*/ 536 h 558"/>
                <a:gd name="T10" fmla="*/ 246 w 748"/>
                <a:gd name="T11" fmla="*/ 528 h 558"/>
                <a:gd name="T12" fmla="*/ 204 w 748"/>
                <a:gd name="T13" fmla="*/ 478 h 558"/>
                <a:gd name="T14" fmla="*/ 206 w 748"/>
                <a:gd name="T15" fmla="*/ 442 h 558"/>
                <a:gd name="T16" fmla="*/ 188 w 748"/>
                <a:gd name="T17" fmla="*/ 390 h 558"/>
                <a:gd name="T18" fmla="*/ 104 w 748"/>
                <a:gd name="T19" fmla="*/ 378 h 558"/>
                <a:gd name="T20" fmla="*/ 104 w 748"/>
                <a:gd name="T21" fmla="*/ 342 h 558"/>
                <a:gd name="T22" fmla="*/ 140 w 748"/>
                <a:gd name="T23" fmla="*/ 316 h 558"/>
                <a:gd name="T24" fmla="*/ 148 w 748"/>
                <a:gd name="T25" fmla="*/ 274 h 558"/>
                <a:gd name="T26" fmla="*/ 102 w 748"/>
                <a:gd name="T27" fmla="*/ 252 h 558"/>
                <a:gd name="T28" fmla="*/ 40 w 748"/>
                <a:gd name="T29" fmla="*/ 230 h 558"/>
                <a:gd name="T30" fmla="*/ 2 w 748"/>
                <a:gd name="T31" fmla="*/ 196 h 558"/>
                <a:gd name="T32" fmla="*/ 18 w 748"/>
                <a:gd name="T33" fmla="*/ 166 h 558"/>
                <a:gd name="T34" fmla="*/ 36 w 748"/>
                <a:gd name="T35" fmla="*/ 156 h 558"/>
                <a:gd name="T36" fmla="*/ 90 w 748"/>
                <a:gd name="T37" fmla="*/ 164 h 558"/>
                <a:gd name="T38" fmla="*/ 142 w 748"/>
                <a:gd name="T39" fmla="*/ 192 h 558"/>
                <a:gd name="T40" fmla="*/ 188 w 748"/>
                <a:gd name="T41" fmla="*/ 174 h 558"/>
                <a:gd name="T42" fmla="*/ 238 w 748"/>
                <a:gd name="T43" fmla="*/ 120 h 558"/>
                <a:gd name="T44" fmla="*/ 274 w 748"/>
                <a:gd name="T45" fmla="*/ 110 h 558"/>
                <a:gd name="T46" fmla="*/ 308 w 748"/>
                <a:gd name="T47" fmla="*/ 128 h 558"/>
                <a:gd name="T48" fmla="*/ 384 w 748"/>
                <a:gd name="T49" fmla="*/ 120 h 558"/>
                <a:gd name="T50" fmla="*/ 422 w 748"/>
                <a:gd name="T51" fmla="*/ 92 h 558"/>
                <a:gd name="T52" fmla="*/ 450 w 748"/>
                <a:gd name="T53" fmla="*/ 72 h 558"/>
                <a:gd name="T54" fmla="*/ 476 w 748"/>
                <a:gd name="T55" fmla="*/ 46 h 558"/>
                <a:gd name="T56" fmla="*/ 550 w 748"/>
                <a:gd name="T57" fmla="*/ 36 h 558"/>
                <a:gd name="T58" fmla="*/ 596 w 748"/>
                <a:gd name="T59" fmla="*/ 6 h 558"/>
                <a:gd name="T60" fmla="*/ 632 w 748"/>
                <a:gd name="T61" fmla="*/ 0 h 558"/>
                <a:gd name="T62" fmla="*/ 656 w 748"/>
                <a:gd name="T63" fmla="*/ 82 h 558"/>
                <a:gd name="T64" fmla="*/ 638 w 748"/>
                <a:gd name="T65" fmla="*/ 140 h 558"/>
                <a:gd name="T66" fmla="*/ 672 w 748"/>
                <a:gd name="T67" fmla="*/ 142 h 558"/>
                <a:gd name="T68" fmla="*/ 734 w 748"/>
                <a:gd name="T69" fmla="*/ 180 h 558"/>
                <a:gd name="T70" fmla="*/ 748 w 748"/>
                <a:gd name="T71" fmla="*/ 220 h 558"/>
                <a:gd name="T72" fmla="*/ 734 w 748"/>
                <a:gd name="T73" fmla="*/ 254 h 558"/>
                <a:gd name="T74" fmla="*/ 722 w 748"/>
                <a:gd name="T75" fmla="*/ 264 h 558"/>
                <a:gd name="T76" fmla="*/ 706 w 748"/>
                <a:gd name="T77" fmla="*/ 324 h 558"/>
                <a:gd name="T78" fmla="*/ 682 w 748"/>
                <a:gd name="T79" fmla="*/ 350 h 558"/>
                <a:gd name="T80" fmla="*/ 664 w 748"/>
                <a:gd name="T81" fmla="*/ 366 h 558"/>
                <a:gd name="T82" fmla="*/ 634 w 748"/>
                <a:gd name="T83" fmla="*/ 406 h 558"/>
                <a:gd name="T84" fmla="*/ 614 w 748"/>
                <a:gd name="T85" fmla="*/ 424 h 558"/>
                <a:gd name="T86" fmla="*/ 586 w 748"/>
                <a:gd name="T87" fmla="*/ 448 h 558"/>
                <a:gd name="T88" fmla="*/ 570 w 748"/>
                <a:gd name="T89" fmla="*/ 468 h 558"/>
                <a:gd name="T90" fmla="*/ 560 w 748"/>
                <a:gd name="T91" fmla="*/ 474 h 558"/>
                <a:gd name="T92" fmla="*/ 532 w 748"/>
                <a:gd name="T93" fmla="*/ 500 h 558"/>
                <a:gd name="T94" fmla="*/ 488 w 748"/>
                <a:gd name="T95" fmla="*/ 544 h 558"/>
                <a:gd name="T96" fmla="*/ 450 w 748"/>
                <a:gd name="T97" fmla="*/ 558 h 558"/>
                <a:gd name="T98" fmla="*/ 0 w 748"/>
                <a:gd name="T99" fmla="*/ 0 h 558"/>
                <a:gd name="T100" fmla="*/ 748 w 748"/>
                <a:gd name="T101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1" name="Freeform 14"/>
            <p:cNvSpPr/>
            <p:nvPr/>
          </p:nvSpPr>
          <p:spPr bwMode="auto">
            <a:xfrm>
              <a:off x="7976" y="5844"/>
              <a:ext cx="288" cy="707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26 w 156"/>
                <a:gd name="T7" fmla="*/ 338 h 390"/>
                <a:gd name="T8" fmla="*/ 22 w 156"/>
                <a:gd name="T9" fmla="*/ 324 h 390"/>
                <a:gd name="T10" fmla="*/ 14 w 156"/>
                <a:gd name="T11" fmla="*/ 310 h 390"/>
                <a:gd name="T12" fmla="*/ 6 w 156"/>
                <a:gd name="T13" fmla="*/ 300 h 390"/>
                <a:gd name="T14" fmla="*/ 0 w 156"/>
                <a:gd name="T15" fmla="*/ 294 h 390"/>
                <a:gd name="T16" fmla="*/ 0 w 156"/>
                <a:gd name="T17" fmla="*/ 272 h 390"/>
                <a:gd name="T18" fmla="*/ 4 w 156"/>
                <a:gd name="T19" fmla="*/ 242 h 390"/>
                <a:gd name="T20" fmla="*/ 6 w 156"/>
                <a:gd name="T21" fmla="*/ 230 h 390"/>
                <a:gd name="T22" fmla="*/ 8 w 156"/>
                <a:gd name="T23" fmla="*/ 216 h 390"/>
                <a:gd name="T24" fmla="*/ 4 w 156"/>
                <a:gd name="T25" fmla="*/ 202 h 390"/>
                <a:gd name="T26" fmla="*/ 4 w 156"/>
                <a:gd name="T27" fmla="*/ 192 h 390"/>
                <a:gd name="T28" fmla="*/ 4 w 156"/>
                <a:gd name="T29" fmla="*/ 182 h 390"/>
                <a:gd name="T30" fmla="*/ 8 w 156"/>
                <a:gd name="T31" fmla="*/ 174 h 390"/>
                <a:gd name="T32" fmla="*/ 18 w 156"/>
                <a:gd name="T33" fmla="*/ 158 h 390"/>
                <a:gd name="T34" fmla="*/ 30 w 156"/>
                <a:gd name="T35" fmla="*/ 142 h 390"/>
                <a:gd name="T36" fmla="*/ 38 w 156"/>
                <a:gd name="T37" fmla="*/ 108 h 390"/>
                <a:gd name="T38" fmla="*/ 48 w 156"/>
                <a:gd name="T39" fmla="*/ 84 h 390"/>
                <a:gd name="T40" fmla="*/ 56 w 156"/>
                <a:gd name="T41" fmla="*/ 64 h 390"/>
                <a:gd name="T42" fmla="*/ 68 w 156"/>
                <a:gd name="T43" fmla="*/ 46 h 390"/>
                <a:gd name="T44" fmla="*/ 84 w 156"/>
                <a:gd name="T45" fmla="*/ 28 h 390"/>
                <a:gd name="T46" fmla="*/ 116 w 156"/>
                <a:gd name="T47" fmla="*/ 2 h 390"/>
                <a:gd name="T48" fmla="*/ 150 w 156"/>
                <a:gd name="T49" fmla="*/ 0 h 390"/>
                <a:gd name="T50" fmla="*/ 154 w 156"/>
                <a:gd name="T51" fmla="*/ 18 h 390"/>
                <a:gd name="T52" fmla="*/ 156 w 156"/>
                <a:gd name="T53" fmla="*/ 32 h 390"/>
                <a:gd name="T54" fmla="*/ 156 w 156"/>
                <a:gd name="T55" fmla="*/ 44 h 390"/>
                <a:gd name="T56" fmla="*/ 150 w 156"/>
                <a:gd name="T57" fmla="*/ 56 h 390"/>
                <a:gd name="T58" fmla="*/ 146 w 156"/>
                <a:gd name="T59" fmla="*/ 70 h 390"/>
                <a:gd name="T60" fmla="*/ 144 w 156"/>
                <a:gd name="T61" fmla="*/ 86 h 390"/>
                <a:gd name="T62" fmla="*/ 142 w 156"/>
                <a:gd name="T63" fmla="*/ 102 h 390"/>
                <a:gd name="T64" fmla="*/ 144 w 156"/>
                <a:gd name="T65" fmla="*/ 138 h 390"/>
                <a:gd name="T66" fmla="*/ 146 w 156"/>
                <a:gd name="T67" fmla="*/ 174 h 390"/>
                <a:gd name="T68" fmla="*/ 138 w 156"/>
                <a:gd name="T69" fmla="*/ 196 h 390"/>
                <a:gd name="T70" fmla="*/ 126 w 156"/>
                <a:gd name="T71" fmla="*/ 222 h 390"/>
                <a:gd name="T72" fmla="*/ 102 w 156"/>
                <a:gd name="T73" fmla="*/ 270 h 390"/>
                <a:gd name="T74" fmla="*/ 96 w 156"/>
                <a:gd name="T75" fmla="*/ 290 h 390"/>
                <a:gd name="T76" fmla="*/ 84 w 156"/>
                <a:gd name="T77" fmla="*/ 382 h 390"/>
                <a:gd name="T78" fmla="*/ 80 w 156"/>
                <a:gd name="T79" fmla="*/ 386 h 390"/>
                <a:gd name="T80" fmla="*/ 76 w 156"/>
                <a:gd name="T81" fmla="*/ 390 h 390"/>
                <a:gd name="T82" fmla="*/ 0 w 156"/>
                <a:gd name="T83" fmla="*/ 0 h 390"/>
                <a:gd name="T84" fmla="*/ 156 w 156"/>
                <a:gd name="T85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T82" t="T83" r="T84" b="T85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2" name="Freeform 15"/>
            <p:cNvSpPr/>
            <p:nvPr/>
          </p:nvSpPr>
          <p:spPr bwMode="auto">
            <a:xfrm>
              <a:off x="7171" y="5283"/>
              <a:ext cx="765" cy="977"/>
            </a:xfrm>
            <a:custGeom>
              <a:avLst/>
              <a:gdLst>
                <a:gd name="T0" fmla="*/ 136 w 414"/>
                <a:gd name="T1" fmla="*/ 538 h 538"/>
                <a:gd name="T2" fmla="*/ 134 w 414"/>
                <a:gd name="T3" fmla="*/ 526 h 538"/>
                <a:gd name="T4" fmla="*/ 122 w 414"/>
                <a:gd name="T5" fmla="*/ 508 h 538"/>
                <a:gd name="T6" fmla="*/ 116 w 414"/>
                <a:gd name="T7" fmla="*/ 498 h 538"/>
                <a:gd name="T8" fmla="*/ 40 w 414"/>
                <a:gd name="T9" fmla="*/ 422 h 538"/>
                <a:gd name="T10" fmla="*/ 12 w 414"/>
                <a:gd name="T11" fmla="*/ 420 h 538"/>
                <a:gd name="T12" fmla="*/ 0 w 414"/>
                <a:gd name="T13" fmla="*/ 402 h 538"/>
                <a:gd name="T14" fmla="*/ 6 w 414"/>
                <a:gd name="T15" fmla="*/ 360 h 538"/>
                <a:gd name="T16" fmla="*/ 10 w 414"/>
                <a:gd name="T17" fmla="*/ 346 h 538"/>
                <a:gd name="T18" fmla="*/ 10 w 414"/>
                <a:gd name="T19" fmla="*/ 318 h 538"/>
                <a:gd name="T20" fmla="*/ 40 w 414"/>
                <a:gd name="T21" fmla="*/ 270 h 538"/>
                <a:gd name="T22" fmla="*/ 42 w 414"/>
                <a:gd name="T23" fmla="*/ 214 h 538"/>
                <a:gd name="T24" fmla="*/ 44 w 414"/>
                <a:gd name="T25" fmla="*/ 194 h 538"/>
                <a:gd name="T26" fmla="*/ 60 w 414"/>
                <a:gd name="T27" fmla="*/ 182 h 538"/>
                <a:gd name="T28" fmla="*/ 94 w 414"/>
                <a:gd name="T29" fmla="*/ 152 h 538"/>
                <a:gd name="T30" fmla="*/ 102 w 414"/>
                <a:gd name="T31" fmla="*/ 116 h 538"/>
                <a:gd name="T32" fmla="*/ 94 w 414"/>
                <a:gd name="T33" fmla="*/ 94 h 538"/>
                <a:gd name="T34" fmla="*/ 94 w 414"/>
                <a:gd name="T35" fmla="*/ 82 h 538"/>
                <a:gd name="T36" fmla="*/ 104 w 414"/>
                <a:gd name="T37" fmla="*/ 72 h 538"/>
                <a:gd name="T38" fmla="*/ 132 w 414"/>
                <a:gd name="T39" fmla="*/ 58 h 538"/>
                <a:gd name="T40" fmla="*/ 158 w 414"/>
                <a:gd name="T41" fmla="*/ 54 h 538"/>
                <a:gd name="T42" fmla="*/ 182 w 414"/>
                <a:gd name="T43" fmla="*/ 40 h 538"/>
                <a:gd name="T44" fmla="*/ 198 w 414"/>
                <a:gd name="T45" fmla="*/ 14 h 538"/>
                <a:gd name="T46" fmla="*/ 210 w 414"/>
                <a:gd name="T47" fmla="*/ 0 h 538"/>
                <a:gd name="T48" fmla="*/ 224 w 414"/>
                <a:gd name="T49" fmla="*/ 2 h 538"/>
                <a:gd name="T50" fmla="*/ 236 w 414"/>
                <a:gd name="T51" fmla="*/ 16 h 538"/>
                <a:gd name="T52" fmla="*/ 246 w 414"/>
                <a:gd name="T53" fmla="*/ 52 h 538"/>
                <a:gd name="T54" fmla="*/ 258 w 414"/>
                <a:gd name="T55" fmla="*/ 76 h 538"/>
                <a:gd name="T56" fmla="*/ 280 w 414"/>
                <a:gd name="T57" fmla="*/ 96 h 538"/>
                <a:gd name="T58" fmla="*/ 342 w 414"/>
                <a:gd name="T59" fmla="*/ 94 h 538"/>
                <a:gd name="T60" fmla="*/ 366 w 414"/>
                <a:gd name="T61" fmla="*/ 86 h 538"/>
                <a:gd name="T62" fmla="*/ 404 w 414"/>
                <a:gd name="T63" fmla="*/ 84 h 538"/>
                <a:gd name="T64" fmla="*/ 398 w 414"/>
                <a:gd name="T65" fmla="*/ 104 h 538"/>
                <a:gd name="T66" fmla="*/ 384 w 414"/>
                <a:gd name="T67" fmla="*/ 124 h 538"/>
                <a:gd name="T68" fmla="*/ 362 w 414"/>
                <a:gd name="T69" fmla="*/ 154 h 538"/>
                <a:gd name="T70" fmla="*/ 336 w 414"/>
                <a:gd name="T71" fmla="*/ 158 h 538"/>
                <a:gd name="T72" fmla="*/ 326 w 414"/>
                <a:gd name="T73" fmla="*/ 168 h 538"/>
                <a:gd name="T74" fmla="*/ 338 w 414"/>
                <a:gd name="T75" fmla="*/ 186 h 538"/>
                <a:gd name="T76" fmla="*/ 364 w 414"/>
                <a:gd name="T77" fmla="*/ 208 h 538"/>
                <a:gd name="T78" fmla="*/ 350 w 414"/>
                <a:gd name="T79" fmla="*/ 230 h 538"/>
                <a:gd name="T80" fmla="*/ 342 w 414"/>
                <a:gd name="T81" fmla="*/ 258 h 538"/>
                <a:gd name="T82" fmla="*/ 340 w 414"/>
                <a:gd name="T83" fmla="*/ 278 h 538"/>
                <a:gd name="T84" fmla="*/ 346 w 414"/>
                <a:gd name="T85" fmla="*/ 296 h 538"/>
                <a:gd name="T86" fmla="*/ 356 w 414"/>
                <a:gd name="T87" fmla="*/ 308 h 538"/>
                <a:gd name="T88" fmla="*/ 322 w 414"/>
                <a:gd name="T89" fmla="*/ 306 h 538"/>
                <a:gd name="T90" fmla="*/ 318 w 414"/>
                <a:gd name="T91" fmla="*/ 318 h 538"/>
                <a:gd name="T92" fmla="*/ 318 w 414"/>
                <a:gd name="T93" fmla="*/ 336 h 538"/>
                <a:gd name="T94" fmla="*/ 296 w 414"/>
                <a:gd name="T95" fmla="*/ 354 h 538"/>
                <a:gd name="T96" fmla="*/ 288 w 414"/>
                <a:gd name="T97" fmla="*/ 384 h 538"/>
                <a:gd name="T98" fmla="*/ 268 w 414"/>
                <a:gd name="T99" fmla="*/ 408 h 538"/>
                <a:gd name="T100" fmla="*/ 228 w 414"/>
                <a:gd name="T101" fmla="*/ 416 h 538"/>
                <a:gd name="T102" fmla="*/ 230 w 414"/>
                <a:gd name="T103" fmla="*/ 430 h 538"/>
                <a:gd name="T104" fmla="*/ 228 w 414"/>
                <a:gd name="T105" fmla="*/ 444 h 538"/>
                <a:gd name="T106" fmla="*/ 208 w 414"/>
                <a:gd name="T107" fmla="*/ 456 h 538"/>
                <a:gd name="T108" fmla="*/ 184 w 414"/>
                <a:gd name="T109" fmla="*/ 480 h 538"/>
                <a:gd name="T110" fmla="*/ 166 w 414"/>
                <a:gd name="T111" fmla="*/ 514 h 538"/>
                <a:gd name="T112" fmla="*/ 150 w 414"/>
                <a:gd name="T113" fmla="*/ 528 h 538"/>
                <a:gd name="T114" fmla="*/ 0 w 414"/>
                <a:gd name="T115" fmla="*/ 0 h 538"/>
                <a:gd name="T116" fmla="*/ 414 w 414"/>
                <a:gd name="T117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3" name="Freeform 18"/>
            <p:cNvSpPr/>
            <p:nvPr/>
          </p:nvSpPr>
          <p:spPr bwMode="auto">
            <a:xfrm>
              <a:off x="6678" y="4925"/>
              <a:ext cx="860" cy="1206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0 h 666"/>
                <a:gd name="T4" fmla="*/ 128 w 466"/>
                <a:gd name="T5" fmla="*/ 566 h 666"/>
                <a:gd name="T6" fmla="*/ 96 w 466"/>
                <a:gd name="T7" fmla="*/ 572 h 666"/>
                <a:gd name="T8" fmla="*/ 48 w 466"/>
                <a:gd name="T9" fmla="*/ 536 h 666"/>
                <a:gd name="T10" fmla="*/ 54 w 466"/>
                <a:gd name="T11" fmla="*/ 474 h 666"/>
                <a:gd name="T12" fmla="*/ 42 w 466"/>
                <a:gd name="T13" fmla="*/ 446 h 666"/>
                <a:gd name="T14" fmla="*/ 30 w 466"/>
                <a:gd name="T15" fmla="*/ 398 h 666"/>
                <a:gd name="T16" fmla="*/ 6 w 466"/>
                <a:gd name="T17" fmla="*/ 334 h 666"/>
                <a:gd name="T18" fmla="*/ 0 w 466"/>
                <a:gd name="T19" fmla="*/ 308 h 666"/>
                <a:gd name="T20" fmla="*/ 12 w 466"/>
                <a:gd name="T21" fmla="*/ 282 h 666"/>
                <a:gd name="T22" fmla="*/ 30 w 466"/>
                <a:gd name="T23" fmla="*/ 264 h 666"/>
                <a:gd name="T24" fmla="*/ 30 w 466"/>
                <a:gd name="T25" fmla="*/ 156 h 666"/>
                <a:gd name="T26" fmla="*/ 62 w 466"/>
                <a:gd name="T27" fmla="*/ 122 h 666"/>
                <a:gd name="T28" fmla="*/ 80 w 466"/>
                <a:gd name="T29" fmla="*/ 114 h 666"/>
                <a:gd name="T30" fmla="*/ 102 w 466"/>
                <a:gd name="T31" fmla="*/ 98 h 666"/>
                <a:gd name="T32" fmla="*/ 160 w 466"/>
                <a:gd name="T33" fmla="*/ 60 h 666"/>
                <a:gd name="T34" fmla="*/ 188 w 466"/>
                <a:gd name="T35" fmla="*/ 42 h 666"/>
                <a:gd name="T36" fmla="*/ 238 w 466"/>
                <a:gd name="T37" fmla="*/ 28 h 666"/>
                <a:gd name="T38" fmla="*/ 258 w 466"/>
                <a:gd name="T39" fmla="*/ 4 h 666"/>
                <a:gd name="T40" fmla="*/ 284 w 466"/>
                <a:gd name="T41" fmla="*/ 0 h 666"/>
                <a:gd name="T42" fmla="*/ 298 w 466"/>
                <a:gd name="T43" fmla="*/ 54 h 666"/>
                <a:gd name="T44" fmla="*/ 322 w 466"/>
                <a:gd name="T45" fmla="*/ 44 h 666"/>
                <a:gd name="T46" fmla="*/ 332 w 466"/>
                <a:gd name="T47" fmla="*/ 18 h 666"/>
                <a:gd name="T48" fmla="*/ 344 w 466"/>
                <a:gd name="T49" fmla="*/ 36 h 666"/>
                <a:gd name="T50" fmla="*/ 362 w 466"/>
                <a:gd name="T51" fmla="*/ 50 h 666"/>
                <a:gd name="T52" fmla="*/ 396 w 466"/>
                <a:gd name="T53" fmla="*/ 52 h 666"/>
                <a:gd name="T54" fmla="*/ 442 w 466"/>
                <a:gd name="T55" fmla="*/ 42 h 666"/>
                <a:gd name="T56" fmla="*/ 422 w 466"/>
                <a:gd name="T57" fmla="*/ 66 h 666"/>
                <a:gd name="T58" fmla="*/ 414 w 466"/>
                <a:gd name="T59" fmla="*/ 88 h 666"/>
                <a:gd name="T60" fmla="*/ 440 w 466"/>
                <a:gd name="T61" fmla="*/ 128 h 666"/>
                <a:gd name="T62" fmla="*/ 464 w 466"/>
                <a:gd name="T63" fmla="*/ 192 h 666"/>
                <a:gd name="T64" fmla="*/ 450 w 466"/>
                <a:gd name="T65" fmla="*/ 218 h 666"/>
                <a:gd name="T66" fmla="*/ 422 w 466"/>
                <a:gd name="T67" fmla="*/ 240 h 666"/>
                <a:gd name="T68" fmla="*/ 386 w 466"/>
                <a:gd name="T69" fmla="*/ 246 h 666"/>
                <a:gd name="T70" fmla="*/ 352 w 466"/>
                <a:gd name="T71" fmla="*/ 272 h 666"/>
                <a:gd name="T72" fmla="*/ 348 w 466"/>
                <a:gd name="T73" fmla="*/ 304 h 666"/>
                <a:gd name="T74" fmla="*/ 354 w 466"/>
                <a:gd name="T75" fmla="*/ 332 h 666"/>
                <a:gd name="T76" fmla="*/ 308 w 466"/>
                <a:gd name="T77" fmla="*/ 382 h 666"/>
                <a:gd name="T78" fmla="*/ 296 w 466"/>
                <a:gd name="T79" fmla="*/ 400 h 666"/>
                <a:gd name="T80" fmla="*/ 292 w 466"/>
                <a:gd name="T81" fmla="*/ 468 h 666"/>
                <a:gd name="T82" fmla="*/ 266 w 466"/>
                <a:gd name="T83" fmla="*/ 496 h 666"/>
                <a:gd name="T84" fmla="*/ 266 w 466"/>
                <a:gd name="T85" fmla="*/ 546 h 666"/>
                <a:gd name="T86" fmla="*/ 254 w 466"/>
                <a:gd name="T87" fmla="*/ 596 h 666"/>
                <a:gd name="T88" fmla="*/ 224 w 466"/>
                <a:gd name="T89" fmla="*/ 650 h 666"/>
                <a:gd name="T90" fmla="*/ 196 w 466"/>
                <a:gd name="T91" fmla="*/ 636 h 666"/>
                <a:gd name="T92" fmla="*/ 168 w 466"/>
                <a:gd name="T93" fmla="*/ 646 h 666"/>
                <a:gd name="T94" fmla="*/ 118 w 466"/>
                <a:gd name="T95" fmla="*/ 666 h 666"/>
                <a:gd name="T96" fmla="*/ 0 w 466"/>
                <a:gd name="T97" fmla="*/ 0 h 666"/>
                <a:gd name="T98" fmla="*/ 466 w 466"/>
                <a:gd name="T99" fmla="*/ 666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T96" t="T97" r="T98" b="T99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4" name="Freeform 19"/>
            <p:cNvSpPr/>
            <p:nvPr/>
          </p:nvSpPr>
          <p:spPr bwMode="auto">
            <a:xfrm>
              <a:off x="3718" y="4160"/>
              <a:ext cx="1798" cy="1731"/>
            </a:xfrm>
            <a:custGeom>
              <a:avLst/>
              <a:gdLst>
                <a:gd name="T0" fmla="*/ 392 w 972"/>
                <a:gd name="T1" fmla="*/ 934 h 956"/>
                <a:gd name="T2" fmla="*/ 362 w 972"/>
                <a:gd name="T3" fmla="*/ 878 h 956"/>
                <a:gd name="T4" fmla="*/ 362 w 972"/>
                <a:gd name="T5" fmla="*/ 832 h 956"/>
                <a:gd name="T6" fmla="*/ 316 w 972"/>
                <a:gd name="T7" fmla="*/ 764 h 956"/>
                <a:gd name="T8" fmla="*/ 286 w 972"/>
                <a:gd name="T9" fmla="*/ 720 h 956"/>
                <a:gd name="T10" fmla="*/ 206 w 972"/>
                <a:gd name="T11" fmla="*/ 626 h 956"/>
                <a:gd name="T12" fmla="*/ 162 w 972"/>
                <a:gd name="T13" fmla="*/ 630 h 956"/>
                <a:gd name="T14" fmla="*/ 146 w 972"/>
                <a:gd name="T15" fmla="*/ 652 h 956"/>
                <a:gd name="T16" fmla="*/ 136 w 972"/>
                <a:gd name="T17" fmla="*/ 598 h 956"/>
                <a:gd name="T18" fmla="*/ 130 w 972"/>
                <a:gd name="T19" fmla="*/ 500 h 956"/>
                <a:gd name="T20" fmla="*/ 146 w 972"/>
                <a:gd name="T21" fmla="*/ 396 h 956"/>
                <a:gd name="T22" fmla="*/ 84 w 972"/>
                <a:gd name="T23" fmla="*/ 276 h 956"/>
                <a:gd name="T24" fmla="*/ 12 w 972"/>
                <a:gd name="T25" fmla="*/ 188 h 956"/>
                <a:gd name="T26" fmla="*/ 2 w 972"/>
                <a:gd name="T27" fmla="*/ 134 h 956"/>
                <a:gd name="T28" fmla="*/ 24 w 972"/>
                <a:gd name="T29" fmla="*/ 96 h 956"/>
                <a:gd name="T30" fmla="*/ 82 w 972"/>
                <a:gd name="T31" fmla="*/ 28 h 956"/>
                <a:gd name="T32" fmla="*/ 116 w 972"/>
                <a:gd name="T33" fmla="*/ 88 h 956"/>
                <a:gd name="T34" fmla="*/ 174 w 972"/>
                <a:gd name="T35" fmla="*/ 152 h 956"/>
                <a:gd name="T36" fmla="*/ 208 w 972"/>
                <a:gd name="T37" fmla="*/ 170 h 956"/>
                <a:gd name="T38" fmla="*/ 248 w 972"/>
                <a:gd name="T39" fmla="*/ 162 h 956"/>
                <a:gd name="T40" fmla="*/ 270 w 972"/>
                <a:gd name="T41" fmla="*/ 176 h 956"/>
                <a:gd name="T42" fmla="*/ 374 w 972"/>
                <a:gd name="T43" fmla="*/ 166 h 956"/>
                <a:gd name="T44" fmla="*/ 372 w 972"/>
                <a:gd name="T45" fmla="*/ 104 h 956"/>
                <a:gd name="T46" fmla="*/ 376 w 972"/>
                <a:gd name="T47" fmla="*/ 70 h 956"/>
                <a:gd name="T48" fmla="*/ 424 w 972"/>
                <a:gd name="T49" fmla="*/ 104 h 956"/>
                <a:gd name="T50" fmla="*/ 482 w 972"/>
                <a:gd name="T51" fmla="*/ 64 h 956"/>
                <a:gd name="T52" fmla="*/ 494 w 972"/>
                <a:gd name="T53" fmla="*/ 8 h 956"/>
                <a:gd name="T54" fmla="*/ 530 w 972"/>
                <a:gd name="T55" fmla="*/ 16 h 956"/>
                <a:gd name="T56" fmla="*/ 598 w 972"/>
                <a:gd name="T57" fmla="*/ 72 h 956"/>
                <a:gd name="T58" fmla="*/ 650 w 972"/>
                <a:gd name="T59" fmla="*/ 138 h 956"/>
                <a:gd name="T60" fmla="*/ 694 w 972"/>
                <a:gd name="T61" fmla="*/ 184 h 956"/>
                <a:gd name="T62" fmla="*/ 812 w 972"/>
                <a:gd name="T63" fmla="*/ 168 h 956"/>
                <a:gd name="T64" fmla="*/ 952 w 972"/>
                <a:gd name="T65" fmla="*/ 210 h 956"/>
                <a:gd name="T66" fmla="*/ 938 w 972"/>
                <a:gd name="T67" fmla="*/ 336 h 956"/>
                <a:gd name="T68" fmla="*/ 856 w 972"/>
                <a:gd name="T69" fmla="*/ 422 h 956"/>
                <a:gd name="T70" fmla="*/ 806 w 972"/>
                <a:gd name="T71" fmla="*/ 388 h 956"/>
                <a:gd name="T72" fmla="*/ 764 w 972"/>
                <a:gd name="T73" fmla="*/ 382 h 956"/>
                <a:gd name="T74" fmla="*/ 772 w 972"/>
                <a:gd name="T75" fmla="*/ 478 h 956"/>
                <a:gd name="T76" fmla="*/ 784 w 972"/>
                <a:gd name="T77" fmla="*/ 564 h 956"/>
                <a:gd name="T78" fmla="*/ 810 w 972"/>
                <a:gd name="T79" fmla="*/ 602 h 956"/>
                <a:gd name="T80" fmla="*/ 780 w 972"/>
                <a:gd name="T81" fmla="*/ 646 h 956"/>
                <a:gd name="T82" fmla="*/ 788 w 972"/>
                <a:gd name="T83" fmla="*/ 686 h 956"/>
                <a:gd name="T84" fmla="*/ 848 w 972"/>
                <a:gd name="T85" fmla="*/ 740 h 956"/>
                <a:gd name="T86" fmla="*/ 796 w 972"/>
                <a:gd name="T87" fmla="*/ 758 h 956"/>
                <a:gd name="T88" fmla="*/ 756 w 972"/>
                <a:gd name="T89" fmla="*/ 712 h 956"/>
                <a:gd name="T90" fmla="*/ 716 w 972"/>
                <a:gd name="T91" fmla="*/ 718 h 956"/>
                <a:gd name="T92" fmla="*/ 656 w 972"/>
                <a:gd name="T93" fmla="*/ 698 h 956"/>
                <a:gd name="T94" fmla="*/ 604 w 972"/>
                <a:gd name="T95" fmla="*/ 636 h 956"/>
                <a:gd name="T96" fmla="*/ 574 w 972"/>
                <a:gd name="T97" fmla="*/ 658 h 956"/>
                <a:gd name="T98" fmla="*/ 542 w 972"/>
                <a:gd name="T99" fmla="*/ 686 h 956"/>
                <a:gd name="T100" fmla="*/ 564 w 972"/>
                <a:gd name="T101" fmla="*/ 740 h 956"/>
                <a:gd name="T102" fmla="*/ 536 w 972"/>
                <a:gd name="T103" fmla="*/ 782 h 956"/>
                <a:gd name="T104" fmla="*/ 508 w 972"/>
                <a:gd name="T105" fmla="*/ 860 h 956"/>
                <a:gd name="T106" fmla="*/ 530 w 972"/>
                <a:gd name="T107" fmla="*/ 902 h 956"/>
                <a:gd name="T108" fmla="*/ 0 w 972"/>
                <a:gd name="T109" fmla="*/ 0 h 956"/>
                <a:gd name="T110" fmla="*/ 972 w 972"/>
                <a:gd name="T111" fmla="*/ 956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T108" t="T109" r="T110" b="T111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5" name="Freeform 20"/>
            <p:cNvSpPr/>
            <p:nvPr/>
          </p:nvSpPr>
          <p:spPr bwMode="auto">
            <a:xfrm>
              <a:off x="368" y="3409"/>
              <a:ext cx="3609" cy="2165"/>
            </a:xfrm>
            <a:custGeom>
              <a:avLst/>
              <a:gdLst>
                <a:gd name="T0" fmla="*/ 1258 w 1950"/>
                <a:gd name="T1" fmla="*/ 1186 h 1194"/>
                <a:gd name="T2" fmla="*/ 1210 w 1950"/>
                <a:gd name="T3" fmla="*/ 1172 h 1194"/>
                <a:gd name="T4" fmla="*/ 1216 w 1950"/>
                <a:gd name="T5" fmla="*/ 1108 h 1194"/>
                <a:gd name="T6" fmla="*/ 1186 w 1950"/>
                <a:gd name="T7" fmla="*/ 1068 h 1194"/>
                <a:gd name="T8" fmla="*/ 1074 w 1950"/>
                <a:gd name="T9" fmla="*/ 1014 h 1194"/>
                <a:gd name="T10" fmla="*/ 982 w 1950"/>
                <a:gd name="T11" fmla="*/ 1012 h 1194"/>
                <a:gd name="T12" fmla="*/ 928 w 1950"/>
                <a:gd name="T13" fmla="*/ 1096 h 1194"/>
                <a:gd name="T14" fmla="*/ 894 w 1950"/>
                <a:gd name="T15" fmla="*/ 1054 h 1194"/>
                <a:gd name="T16" fmla="*/ 886 w 1950"/>
                <a:gd name="T17" fmla="*/ 992 h 1194"/>
                <a:gd name="T18" fmla="*/ 762 w 1950"/>
                <a:gd name="T19" fmla="*/ 1014 h 1194"/>
                <a:gd name="T20" fmla="*/ 634 w 1950"/>
                <a:gd name="T21" fmla="*/ 966 h 1194"/>
                <a:gd name="T22" fmla="*/ 584 w 1950"/>
                <a:gd name="T23" fmla="*/ 904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60 w 1950"/>
                <a:gd name="T31" fmla="*/ 610 h 1194"/>
                <a:gd name="T32" fmla="*/ 170 w 1950"/>
                <a:gd name="T33" fmla="*/ 620 h 1194"/>
                <a:gd name="T34" fmla="*/ 112 w 1950"/>
                <a:gd name="T35" fmla="*/ 506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94 w 1950"/>
                <a:gd name="T45" fmla="*/ 308 h 1194"/>
                <a:gd name="T46" fmla="*/ 78 w 1950"/>
                <a:gd name="T47" fmla="*/ 126 h 1194"/>
                <a:gd name="T48" fmla="*/ 146 w 1950"/>
                <a:gd name="T49" fmla="*/ 98 h 1194"/>
                <a:gd name="T50" fmla="*/ 226 w 1950"/>
                <a:gd name="T51" fmla="*/ 48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00 w 1950"/>
                <a:gd name="T59" fmla="*/ 48 h 1194"/>
                <a:gd name="T60" fmla="*/ 622 w 1950"/>
                <a:gd name="T61" fmla="*/ 72 h 1194"/>
                <a:gd name="T62" fmla="*/ 700 w 1950"/>
                <a:gd name="T63" fmla="*/ 54 h 1194"/>
                <a:gd name="T64" fmla="*/ 794 w 1950"/>
                <a:gd name="T65" fmla="*/ 48 h 1194"/>
                <a:gd name="T66" fmla="*/ 866 w 1950"/>
                <a:gd name="T67" fmla="*/ 18 h 1194"/>
                <a:gd name="T68" fmla="*/ 1018 w 1950"/>
                <a:gd name="T69" fmla="*/ 24 h 1194"/>
                <a:gd name="T70" fmla="*/ 1096 w 1950"/>
                <a:gd name="T71" fmla="*/ 100 h 1194"/>
                <a:gd name="T72" fmla="*/ 1092 w 1950"/>
                <a:gd name="T73" fmla="*/ 182 h 1194"/>
                <a:gd name="T74" fmla="*/ 1104 w 1950"/>
                <a:gd name="T75" fmla="*/ 344 h 1194"/>
                <a:gd name="T76" fmla="*/ 1166 w 1950"/>
                <a:gd name="T77" fmla="*/ 426 h 1194"/>
                <a:gd name="T78" fmla="*/ 1266 w 1950"/>
                <a:gd name="T79" fmla="*/ 482 h 1194"/>
                <a:gd name="T80" fmla="*/ 1360 w 1950"/>
                <a:gd name="T81" fmla="*/ 522 h 1194"/>
                <a:gd name="T82" fmla="*/ 1528 w 1950"/>
                <a:gd name="T83" fmla="*/ 546 h 1194"/>
                <a:gd name="T84" fmla="*/ 1626 w 1950"/>
                <a:gd name="T85" fmla="*/ 664 h 1194"/>
                <a:gd name="T86" fmla="*/ 1698 w 1950"/>
                <a:gd name="T87" fmla="*/ 670 h 1194"/>
                <a:gd name="T88" fmla="*/ 1784 w 1950"/>
                <a:gd name="T89" fmla="*/ 632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8 w 1950"/>
                <a:gd name="T95" fmla="*/ 866 h 1194"/>
                <a:gd name="T96" fmla="*/ 1940 w 1950"/>
                <a:gd name="T97" fmla="*/ 958 h 1194"/>
                <a:gd name="T98" fmla="*/ 1932 w 1950"/>
                <a:gd name="T99" fmla="*/ 1004 h 1194"/>
                <a:gd name="T100" fmla="*/ 1886 w 1950"/>
                <a:gd name="T101" fmla="*/ 994 h 1194"/>
                <a:gd name="T102" fmla="*/ 1880 w 1950"/>
                <a:gd name="T103" fmla="*/ 1092 h 1194"/>
                <a:gd name="T104" fmla="*/ 1772 w 1950"/>
                <a:gd name="T105" fmla="*/ 1052 h 1194"/>
                <a:gd name="T106" fmla="*/ 1748 w 1950"/>
                <a:gd name="T107" fmla="*/ 1116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6 w 1950"/>
                <a:gd name="T115" fmla="*/ 1140 h 1194"/>
                <a:gd name="T116" fmla="*/ 1368 w 1950"/>
                <a:gd name="T117" fmla="*/ 1186 h 1194"/>
                <a:gd name="T118" fmla="*/ 0 w 1950"/>
                <a:gd name="T119" fmla="*/ 0 h 1194"/>
                <a:gd name="T120" fmla="*/ 1950 w 1950"/>
                <a:gd name="T121" fmla="*/ 1194 h 1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6" name="Freeform 21"/>
            <p:cNvSpPr/>
            <p:nvPr/>
          </p:nvSpPr>
          <p:spPr bwMode="auto">
            <a:xfrm>
              <a:off x="7465" y="4797"/>
              <a:ext cx="675" cy="653"/>
            </a:xfrm>
            <a:custGeom>
              <a:avLst/>
              <a:gdLst>
                <a:gd name="T0" fmla="*/ 158 w 364"/>
                <a:gd name="T1" fmla="*/ 360 h 360"/>
                <a:gd name="T2" fmla="*/ 126 w 364"/>
                <a:gd name="T3" fmla="*/ 352 h 360"/>
                <a:gd name="T4" fmla="*/ 108 w 364"/>
                <a:gd name="T5" fmla="*/ 340 h 360"/>
                <a:gd name="T6" fmla="*/ 66 w 364"/>
                <a:gd name="T7" fmla="*/ 258 h 360"/>
                <a:gd name="T8" fmla="*/ 50 w 364"/>
                <a:gd name="T9" fmla="*/ 240 h 360"/>
                <a:gd name="T10" fmla="*/ 40 w 364"/>
                <a:gd name="T11" fmla="*/ 212 h 360"/>
                <a:gd name="T12" fmla="*/ 24 w 364"/>
                <a:gd name="T13" fmla="*/ 188 h 360"/>
                <a:gd name="T14" fmla="*/ 0 w 364"/>
                <a:gd name="T15" fmla="*/ 162 h 360"/>
                <a:gd name="T16" fmla="*/ 2 w 364"/>
                <a:gd name="T17" fmla="*/ 150 h 360"/>
                <a:gd name="T18" fmla="*/ 18 w 364"/>
                <a:gd name="T19" fmla="*/ 130 h 360"/>
                <a:gd name="T20" fmla="*/ 26 w 364"/>
                <a:gd name="T21" fmla="*/ 114 h 360"/>
                <a:gd name="T22" fmla="*/ 32 w 364"/>
                <a:gd name="T23" fmla="*/ 104 h 360"/>
                <a:gd name="T24" fmla="*/ 48 w 364"/>
                <a:gd name="T25" fmla="*/ 94 h 360"/>
                <a:gd name="T26" fmla="*/ 70 w 364"/>
                <a:gd name="T27" fmla="*/ 68 h 360"/>
                <a:gd name="T28" fmla="*/ 70 w 364"/>
                <a:gd name="T29" fmla="*/ 24 h 360"/>
                <a:gd name="T30" fmla="*/ 80 w 364"/>
                <a:gd name="T31" fmla="*/ 14 h 360"/>
                <a:gd name="T32" fmla="*/ 94 w 364"/>
                <a:gd name="T33" fmla="*/ 6 h 360"/>
                <a:gd name="T34" fmla="*/ 106 w 364"/>
                <a:gd name="T35" fmla="*/ 6 h 360"/>
                <a:gd name="T36" fmla="*/ 140 w 364"/>
                <a:gd name="T37" fmla="*/ 10 h 360"/>
                <a:gd name="T38" fmla="*/ 152 w 364"/>
                <a:gd name="T39" fmla="*/ 2 h 360"/>
                <a:gd name="T40" fmla="*/ 168 w 364"/>
                <a:gd name="T41" fmla="*/ 0 h 360"/>
                <a:gd name="T42" fmla="*/ 202 w 364"/>
                <a:gd name="T43" fmla="*/ 8 h 360"/>
                <a:gd name="T44" fmla="*/ 224 w 364"/>
                <a:gd name="T45" fmla="*/ 22 h 360"/>
                <a:gd name="T46" fmla="*/ 238 w 364"/>
                <a:gd name="T47" fmla="*/ 26 h 360"/>
                <a:gd name="T48" fmla="*/ 254 w 364"/>
                <a:gd name="T49" fmla="*/ 22 h 360"/>
                <a:gd name="T50" fmla="*/ 274 w 364"/>
                <a:gd name="T51" fmla="*/ 4 h 360"/>
                <a:gd name="T52" fmla="*/ 286 w 364"/>
                <a:gd name="T53" fmla="*/ 0 h 360"/>
                <a:gd name="T54" fmla="*/ 300 w 364"/>
                <a:gd name="T55" fmla="*/ 8 h 360"/>
                <a:gd name="T56" fmla="*/ 364 w 364"/>
                <a:gd name="T57" fmla="*/ 22 h 360"/>
                <a:gd name="T58" fmla="*/ 352 w 364"/>
                <a:gd name="T59" fmla="*/ 34 h 360"/>
                <a:gd name="T60" fmla="*/ 324 w 364"/>
                <a:gd name="T61" fmla="*/ 58 h 360"/>
                <a:gd name="T62" fmla="*/ 316 w 364"/>
                <a:gd name="T63" fmla="*/ 72 h 360"/>
                <a:gd name="T64" fmla="*/ 316 w 364"/>
                <a:gd name="T65" fmla="*/ 80 h 360"/>
                <a:gd name="T66" fmla="*/ 350 w 364"/>
                <a:gd name="T67" fmla="*/ 84 h 360"/>
                <a:gd name="T68" fmla="*/ 364 w 364"/>
                <a:gd name="T69" fmla="*/ 82 h 360"/>
                <a:gd name="T70" fmla="*/ 360 w 364"/>
                <a:gd name="T71" fmla="*/ 96 h 360"/>
                <a:gd name="T72" fmla="*/ 338 w 364"/>
                <a:gd name="T73" fmla="*/ 104 h 360"/>
                <a:gd name="T74" fmla="*/ 324 w 364"/>
                <a:gd name="T75" fmla="*/ 132 h 360"/>
                <a:gd name="T76" fmla="*/ 340 w 364"/>
                <a:gd name="T77" fmla="*/ 166 h 360"/>
                <a:gd name="T78" fmla="*/ 342 w 364"/>
                <a:gd name="T79" fmla="*/ 204 h 360"/>
                <a:gd name="T80" fmla="*/ 342 w 364"/>
                <a:gd name="T81" fmla="*/ 228 h 360"/>
                <a:gd name="T82" fmla="*/ 338 w 364"/>
                <a:gd name="T83" fmla="*/ 238 h 360"/>
                <a:gd name="T84" fmla="*/ 328 w 364"/>
                <a:gd name="T85" fmla="*/ 226 h 360"/>
                <a:gd name="T86" fmla="*/ 320 w 364"/>
                <a:gd name="T87" fmla="*/ 224 h 360"/>
                <a:gd name="T88" fmla="*/ 304 w 364"/>
                <a:gd name="T89" fmla="*/ 232 h 360"/>
                <a:gd name="T90" fmla="*/ 280 w 364"/>
                <a:gd name="T91" fmla="*/ 256 h 360"/>
                <a:gd name="T92" fmla="*/ 266 w 364"/>
                <a:gd name="T93" fmla="*/ 278 h 360"/>
                <a:gd name="T94" fmla="*/ 260 w 364"/>
                <a:gd name="T95" fmla="*/ 344 h 360"/>
                <a:gd name="T96" fmla="*/ 222 w 364"/>
                <a:gd name="T97" fmla="*/ 344 h 360"/>
                <a:gd name="T98" fmla="*/ 180 w 364"/>
                <a:gd name="T99" fmla="*/ 352 h 360"/>
                <a:gd name="T100" fmla="*/ 0 w 364"/>
                <a:gd name="T101" fmla="*/ 0 h 360"/>
                <a:gd name="T102" fmla="*/ 364 w 364"/>
                <a:gd name="T103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7" name="Freeform 22"/>
            <p:cNvSpPr/>
            <p:nvPr/>
          </p:nvSpPr>
          <p:spPr bwMode="auto">
            <a:xfrm>
              <a:off x="5147" y="4556"/>
              <a:ext cx="857" cy="868"/>
            </a:xfrm>
            <a:custGeom>
              <a:avLst/>
              <a:gdLst>
                <a:gd name="T0" fmla="*/ 372 w 462"/>
                <a:gd name="T1" fmla="*/ 480 h 480"/>
                <a:gd name="T2" fmla="*/ 348 w 462"/>
                <a:gd name="T3" fmla="*/ 466 h 480"/>
                <a:gd name="T4" fmla="*/ 328 w 462"/>
                <a:gd name="T5" fmla="*/ 448 h 480"/>
                <a:gd name="T6" fmla="*/ 300 w 462"/>
                <a:gd name="T7" fmla="*/ 412 h 480"/>
                <a:gd name="T8" fmla="*/ 290 w 462"/>
                <a:gd name="T9" fmla="*/ 376 h 480"/>
                <a:gd name="T10" fmla="*/ 272 w 462"/>
                <a:gd name="T11" fmla="*/ 350 h 480"/>
                <a:gd name="T12" fmla="*/ 252 w 462"/>
                <a:gd name="T13" fmla="*/ 340 h 480"/>
                <a:gd name="T14" fmla="*/ 238 w 462"/>
                <a:gd name="T15" fmla="*/ 338 h 480"/>
                <a:gd name="T16" fmla="*/ 222 w 462"/>
                <a:gd name="T17" fmla="*/ 342 h 480"/>
                <a:gd name="T18" fmla="*/ 202 w 462"/>
                <a:gd name="T19" fmla="*/ 358 h 480"/>
                <a:gd name="T20" fmla="*/ 196 w 462"/>
                <a:gd name="T21" fmla="*/ 376 h 480"/>
                <a:gd name="T22" fmla="*/ 176 w 462"/>
                <a:gd name="T23" fmla="*/ 402 h 480"/>
                <a:gd name="T24" fmla="*/ 152 w 462"/>
                <a:gd name="T25" fmla="*/ 428 h 480"/>
                <a:gd name="T26" fmla="*/ 144 w 462"/>
                <a:gd name="T27" fmla="*/ 430 h 480"/>
                <a:gd name="T28" fmla="*/ 118 w 462"/>
                <a:gd name="T29" fmla="*/ 442 h 480"/>
                <a:gd name="T30" fmla="*/ 72 w 462"/>
                <a:gd name="T31" fmla="*/ 434 h 480"/>
                <a:gd name="T32" fmla="*/ 46 w 462"/>
                <a:gd name="T33" fmla="*/ 422 h 480"/>
                <a:gd name="T34" fmla="*/ 46 w 462"/>
                <a:gd name="T35" fmla="*/ 400 h 480"/>
                <a:gd name="T36" fmla="*/ 44 w 462"/>
                <a:gd name="T37" fmla="*/ 374 h 480"/>
                <a:gd name="T38" fmla="*/ 16 w 462"/>
                <a:gd name="T39" fmla="*/ 336 h 480"/>
                <a:gd name="T40" fmla="*/ 2 w 462"/>
                <a:gd name="T41" fmla="*/ 312 h 480"/>
                <a:gd name="T42" fmla="*/ 2 w 462"/>
                <a:gd name="T43" fmla="*/ 194 h 480"/>
                <a:gd name="T44" fmla="*/ 0 w 462"/>
                <a:gd name="T45" fmla="*/ 168 h 480"/>
                <a:gd name="T46" fmla="*/ 38 w 462"/>
                <a:gd name="T47" fmla="*/ 188 h 480"/>
                <a:gd name="T48" fmla="*/ 74 w 462"/>
                <a:gd name="T49" fmla="*/ 216 h 480"/>
                <a:gd name="T50" fmla="*/ 92 w 462"/>
                <a:gd name="T51" fmla="*/ 216 h 480"/>
                <a:gd name="T52" fmla="*/ 110 w 462"/>
                <a:gd name="T53" fmla="*/ 208 h 480"/>
                <a:gd name="T54" fmla="*/ 134 w 462"/>
                <a:gd name="T55" fmla="*/ 190 h 480"/>
                <a:gd name="T56" fmla="*/ 158 w 462"/>
                <a:gd name="T57" fmla="*/ 154 h 480"/>
                <a:gd name="T58" fmla="*/ 176 w 462"/>
                <a:gd name="T59" fmla="*/ 116 h 480"/>
                <a:gd name="T60" fmla="*/ 210 w 462"/>
                <a:gd name="T61" fmla="*/ 16 h 480"/>
                <a:gd name="T62" fmla="*/ 252 w 462"/>
                <a:gd name="T63" fmla="*/ 2 h 480"/>
                <a:gd name="T64" fmla="*/ 284 w 462"/>
                <a:gd name="T65" fmla="*/ 2 h 480"/>
                <a:gd name="T66" fmla="*/ 306 w 462"/>
                <a:gd name="T67" fmla="*/ 10 h 480"/>
                <a:gd name="T68" fmla="*/ 352 w 462"/>
                <a:gd name="T69" fmla="*/ 50 h 480"/>
                <a:gd name="T70" fmla="*/ 412 w 462"/>
                <a:gd name="T71" fmla="*/ 70 h 480"/>
                <a:gd name="T72" fmla="*/ 444 w 462"/>
                <a:gd name="T73" fmla="*/ 98 h 480"/>
                <a:gd name="T74" fmla="*/ 460 w 462"/>
                <a:gd name="T75" fmla="*/ 122 h 480"/>
                <a:gd name="T76" fmla="*/ 444 w 462"/>
                <a:gd name="T77" fmla="*/ 146 h 480"/>
                <a:gd name="T78" fmla="*/ 416 w 462"/>
                <a:gd name="T79" fmla="*/ 170 h 480"/>
                <a:gd name="T80" fmla="*/ 386 w 462"/>
                <a:gd name="T81" fmla="*/ 186 h 480"/>
                <a:gd name="T82" fmla="*/ 336 w 462"/>
                <a:gd name="T83" fmla="*/ 188 h 480"/>
                <a:gd name="T84" fmla="*/ 306 w 462"/>
                <a:gd name="T85" fmla="*/ 188 h 480"/>
                <a:gd name="T86" fmla="*/ 280 w 462"/>
                <a:gd name="T87" fmla="*/ 198 h 480"/>
                <a:gd name="T88" fmla="*/ 288 w 462"/>
                <a:gd name="T89" fmla="*/ 228 h 480"/>
                <a:gd name="T90" fmla="*/ 284 w 462"/>
                <a:gd name="T91" fmla="*/ 256 h 480"/>
                <a:gd name="T92" fmla="*/ 284 w 462"/>
                <a:gd name="T93" fmla="*/ 276 h 480"/>
                <a:gd name="T94" fmla="*/ 304 w 462"/>
                <a:gd name="T95" fmla="*/ 296 h 480"/>
                <a:gd name="T96" fmla="*/ 362 w 462"/>
                <a:gd name="T97" fmla="*/ 364 h 480"/>
                <a:gd name="T98" fmla="*/ 372 w 462"/>
                <a:gd name="T99" fmla="*/ 480 h 480"/>
                <a:gd name="T100" fmla="*/ 0 w 462"/>
                <a:gd name="T101" fmla="*/ 0 h 480"/>
                <a:gd name="T102" fmla="*/ 462 w 462"/>
                <a:gd name="T10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8" name="Freeform 23"/>
            <p:cNvSpPr/>
            <p:nvPr/>
          </p:nvSpPr>
          <p:spPr bwMode="auto">
            <a:xfrm>
              <a:off x="5691" y="4364"/>
              <a:ext cx="1392" cy="841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4 w 754"/>
                <a:gd name="T5" fmla="*/ 356 h 466"/>
                <a:gd name="T6" fmla="*/ 0 w 754"/>
                <a:gd name="T7" fmla="*/ 310 h 466"/>
                <a:gd name="T8" fmla="*/ 44 w 754"/>
                <a:gd name="T9" fmla="*/ 302 h 466"/>
                <a:gd name="T10" fmla="*/ 126 w 754"/>
                <a:gd name="T11" fmla="*/ 288 h 466"/>
                <a:gd name="T12" fmla="*/ 178 w 754"/>
                <a:gd name="T13" fmla="*/ 244 h 466"/>
                <a:gd name="T14" fmla="*/ 144 w 754"/>
                <a:gd name="T15" fmla="*/ 182 h 466"/>
                <a:gd name="T16" fmla="*/ 100 w 754"/>
                <a:gd name="T17" fmla="*/ 144 h 466"/>
                <a:gd name="T18" fmla="*/ 124 w 754"/>
                <a:gd name="T19" fmla="*/ 72 h 466"/>
                <a:gd name="T20" fmla="*/ 146 w 754"/>
                <a:gd name="T21" fmla="*/ 54 h 466"/>
                <a:gd name="T22" fmla="*/ 140 w 754"/>
                <a:gd name="T23" fmla="*/ 30 h 466"/>
                <a:gd name="T24" fmla="*/ 112 w 754"/>
                <a:gd name="T25" fmla="*/ 6 h 466"/>
                <a:gd name="T26" fmla="*/ 234 w 754"/>
                <a:gd name="T27" fmla="*/ 6 h 466"/>
                <a:gd name="T28" fmla="*/ 254 w 754"/>
                <a:gd name="T29" fmla="*/ 30 h 466"/>
                <a:gd name="T30" fmla="*/ 288 w 754"/>
                <a:gd name="T31" fmla="*/ 52 h 466"/>
                <a:gd name="T32" fmla="*/ 338 w 754"/>
                <a:gd name="T33" fmla="*/ 72 h 466"/>
                <a:gd name="T34" fmla="*/ 498 w 754"/>
                <a:gd name="T35" fmla="*/ 108 h 466"/>
                <a:gd name="T36" fmla="*/ 524 w 754"/>
                <a:gd name="T37" fmla="*/ 136 h 466"/>
                <a:gd name="T38" fmla="*/ 622 w 754"/>
                <a:gd name="T39" fmla="*/ 160 h 466"/>
                <a:gd name="T40" fmla="*/ 652 w 754"/>
                <a:gd name="T41" fmla="*/ 162 h 466"/>
                <a:gd name="T42" fmla="*/ 670 w 754"/>
                <a:gd name="T43" fmla="*/ 174 h 466"/>
                <a:gd name="T44" fmla="*/ 684 w 754"/>
                <a:gd name="T45" fmla="*/ 192 h 466"/>
                <a:gd name="T46" fmla="*/ 710 w 754"/>
                <a:gd name="T47" fmla="*/ 198 h 466"/>
                <a:gd name="T48" fmla="*/ 720 w 754"/>
                <a:gd name="T49" fmla="*/ 214 h 466"/>
                <a:gd name="T50" fmla="*/ 702 w 754"/>
                <a:gd name="T51" fmla="*/ 250 h 466"/>
                <a:gd name="T52" fmla="*/ 724 w 754"/>
                <a:gd name="T53" fmla="*/ 274 h 466"/>
                <a:gd name="T54" fmla="*/ 734 w 754"/>
                <a:gd name="T55" fmla="*/ 310 h 466"/>
                <a:gd name="T56" fmla="*/ 746 w 754"/>
                <a:gd name="T57" fmla="*/ 326 h 466"/>
                <a:gd name="T58" fmla="*/ 734 w 754"/>
                <a:gd name="T59" fmla="*/ 338 h 466"/>
                <a:gd name="T60" fmla="*/ 692 w 754"/>
                <a:gd name="T61" fmla="*/ 354 h 466"/>
                <a:gd name="T62" fmla="*/ 634 w 754"/>
                <a:gd name="T63" fmla="*/ 396 h 466"/>
                <a:gd name="T64" fmla="*/ 598 w 754"/>
                <a:gd name="T65" fmla="*/ 420 h 466"/>
                <a:gd name="T66" fmla="*/ 570 w 754"/>
                <a:gd name="T67" fmla="*/ 430 h 466"/>
                <a:gd name="T68" fmla="*/ 544 w 754"/>
                <a:gd name="T69" fmla="*/ 448 h 466"/>
                <a:gd name="T70" fmla="*/ 490 w 754"/>
                <a:gd name="T71" fmla="*/ 414 h 466"/>
                <a:gd name="T72" fmla="*/ 462 w 754"/>
                <a:gd name="T73" fmla="*/ 390 h 466"/>
                <a:gd name="T74" fmla="*/ 426 w 754"/>
                <a:gd name="T75" fmla="*/ 384 h 466"/>
                <a:gd name="T76" fmla="*/ 392 w 754"/>
                <a:gd name="T77" fmla="*/ 402 h 466"/>
                <a:gd name="T78" fmla="*/ 342 w 754"/>
                <a:gd name="T79" fmla="*/ 384 h 466"/>
                <a:gd name="T80" fmla="*/ 268 w 754"/>
                <a:gd name="T81" fmla="*/ 348 h 466"/>
                <a:gd name="T82" fmla="*/ 200 w 754"/>
                <a:gd name="T83" fmla="*/ 338 h 466"/>
                <a:gd name="T84" fmla="*/ 184 w 754"/>
                <a:gd name="T85" fmla="*/ 350 h 466"/>
                <a:gd name="T86" fmla="*/ 202 w 754"/>
                <a:gd name="T87" fmla="*/ 380 h 466"/>
                <a:gd name="T88" fmla="*/ 164 w 754"/>
                <a:gd name="T89" fmla="*/ 390 h 466"/>
                <a:gd name="T90" fmla="*/ 128 w 754"/>
                <a:gd name="T91" fmla="*/ 406 h 466"/>
                <a:gd name="T92" fmla="*/ 96 w 754"/>
                <a:gd name="T93" fmla="*/ 454 h 466"/>
                <a:gd name="T94" fmla="*/ 0 w 754"/>
                <a:gd name="T95" fmla="*/ 0 h 466"/>
                <a:gd name="T96" fmla="*/ 754 w 754"/>
                <a:gd name="T97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39" name="Freeform 24"/>
            <p:cNvSpPr/>
            <p:nvPr/>
          </p:nvSpPr>
          <p:spPr bwMode="auto">
            <a:xfrm>
              <a:off x="6838" y="3966"/>
              <a:ext cx="861" cy="1043"/>
            </a:xfrm>
            <a:custGeom>
              <a:avLst/>
              <a:gdLst>
                <a:gd name="T0" fmla="*/ 212 w 466"/>
                <a:gd name="T1" fmla="*/ 570 h 574"/>
                <a:gd name="T2" fmla="*/ 18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1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74 w 466"/>
                <a:gd name="T21" fmla="*/ 400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0 w 466"/>
                <a:gd name="T33" fmla="*/ 264 h 574"/>
                <a:gd name="T34" fmla="*/ 24 w 466"/>
                <a:gd name="T35" fmla="*/ 238 h 574"/>
                <a:gd name="T36" fmla="*/ 2 w 466"/>
                <a:gd name="T37" fmla="*/ 194 h 574"/>
                <a:gd name="T38" fmla="*/ 16 w 466"/>
                <a:gd name="T39" fmla="*/ 172 h 574"/>
                <a:gd name="T40" fmla="*/ 46 w 466"/>
                <a:gd name="T41" fmla="*/ 128 h 574"/>
                <a:gd name="T42" fmla="*/ 48 w 466"/>
                <a:gd name="T43" fmla="*/ 70 h 574"/>
                <a:gd name="T44" fmla="*/ 66 w 466"/>
                <a:gd name="T45" fmla="*/ 96 h 574"/>
                <a:gd name="T46" fmla="*/ 82 w 466"/>
                <a:gd name="T47" fmla="*/ 116 h 574"/>
                <a:gd name="T48" fmla="*/ 118 w 466"/>
                <a:gd name="T49" fmla="*/ 104 h 574"/>
                <a:gd name="T50" fmla="*/ 132 w 466"/>
                <a:gd name="T51" fmla="*/ 66 h 574"/>
                <a:gd name="T52" fmla="*/ 98 w 466"/>
                <a:gd name="T53" fmla="*/ 10 h 574"/>
                <a:gd name="T54" fmla="*/ 112 w 466"/>
                <a:gd name="T55" fmla="*/ 0 h 574"/>
                <a:gd name="T56" fmla="*/ 140 w 466"/>
                <a:gd name="T57" fmla="*/ 24 h 574"/>
                <a:gd name="T58" fmla="*/ 176 w 466"/>
                <a:gd name="T59" fmla="*/ 80 h 574"/>
                <a:gd name="T60" fmla="*/ 272 w 466"/>
                <a:gd name="T61" fmla="*/ 126 h 574"/>
                <a:gd name="T62" fmla="*/ 294 w 466"/>
                <a:gd name="T63" fmla="*/ 174 h 574"/>
                <a:gd name="T64" fmla="*/ 318 w 466"/>
                <a:gd name="T65" fmla="*/ 202 h 574"/>
                <a:gd name="T66" fmla="*/ 358 w 466"/>
                <a:gd name="T67" fmla="*/ 194 h 574"/>
                <a:gd name="T68" fmla="*/ 362 w 466"/>
                <a:gd name="T69" fmla="*/ 180 h 574"/>
                <a:gd name="T70" fmla="*/ 388 w 466"/>
                <a:gd name="T71" fmla="*/ 194 h 574"/>
                <a:gd name="T72" fmla="*/ 382 w 466"/>
                <a:gd name="T73" fmla="*/ 224 h 574"/>
                <a:gd name="T74" fmla="*/ 338 w 466"/>
                <a:gd name="T75" fmla="*/ 250 h 574"/>
                <a:gd name="T76" fmla="*/ 326 w 466"/>
                <a:gd name="T77" fmla="*/ 284 h 574"/>
                <a:gd name="T78" fmla="*/ 368 w 466"/>
                <a:gd name="T79" fmla="*/ 342 h 574"/>
                <a:gd name="T80" fmla="*/ 388 w 466"/>
                <a:gd name="T81" fmla="*/ 350 h 574"/>
                <a:gd name="T82" fmla="*/ 408 w 466"/>
                <a:gd name="T83" fmla="*/ 374 h 574"/>
                <a:gd name="T84" fmla="*/ 466 w 466"/>
                <a:gd name="T85" fmla="*/ 402 h 574"/>
                <a:gd name="T86" fmla="*/ 434 w 466"/>
                <a:gd name="T87" fmla="*/ 416 h 574"/>
                <a:gd name="T88" fmla="*/ 418 w 466"/>
                <a:gd name="T89" fmla="*/ 430 h 574"/>
                <a:gd name="T90" fmla="*/ 420 w 466"/>
                <a:gd name="T91" fmla="*/ 456 h 574"/>
                <a:gd name="T92" fmla="*/ 400 w 466"/>
                <a:gd name="T93" fmla="*/ 472 h 574"/>
                <a:gd name="T94" fmla="*/ 384 w 466"/>
                <a:gd name="T95" fmla="*/ 540 h 574"/>
                <a:gd name="T96" fmla="*/ 352 w 466"/>
                <a:gd name="T97" fmla="*/ 556 h 574"/>
                <a:gd name="T98" fmla="*/ 302 w 466"/>
                <a:gd name="T99" fmla="*/ 570 h 574"/>
                <a:gd name="T100" fmla="*/ 268 w 466"/>
                <a:gd name="T101" fmla="*/ 556 h 574"/>
                <a:gd name="T102" fmla="*/ 250 w 466"/>
                <a:gd name="T103" fmla="*/ 530 h 574"/>
                <a:gd name="T104" fmla="*/ 234 w 466"/>
                <a:gd name="T105" fmla="*/ 542 h 574"/>
                <a:gd name="T106" fmla="*/ 0 w 466"/>
                <a:gd name="T107" fmla="*/ 0 h 574"/>
                <a:gd name="T108" fmla="*/ 466 w 466"/>
                <a:gd name="T109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0" name="Freeform 25"/>
            <p:cNvSpPr/>
            <p:nvPr/>
          </p:nvSpPr>
          <p:spPr bwMode="auto">
            <a:xfrm>
              <a:off x="7064" y="3824"/>
              <a:ext cx="1006" cy="977"/>
            </a:xfrm>
            <a:custGeom>
              <a:avLst/>
              <a:gdLst>
                <a:gd name="T0" fmla="*/ 330 w 544"/>
                <a:gd name="T1" fmla="*/ 534 h 538"/>
                <a:gd name="T2" fmla="*/ 308 w 544"/>
                <a:gd name="T3" fmla="*/ 518 h 538"/>
                <a:gd name="T4" fmla="*/ 304 w 544"/>
                <a:gd name="T5" fmla="*/ 512 h 538"/>
                <a:gd name="T6" fmla="*/ 344 w 544"/>
                <a:gd name="T7" fmla="*/ 496 h 538"/>
                <a:gd name="T8" fmla="*/ 348 w 544"/>
                <a:gd name="T9" fmla="*/ 458 h 538"/>
                <a:gd name="T10" fmla="*/ 326 w 544"/>
                <a:gd name="T11" fmla="*/ 444 h 538"/>
                <a:gd name="T12" fmla="*/ 286 w 544"/>
                <a:gd name="T13" fmla="*/ 438 h 538"/>
                <a:gd name="T14" fmla="*/ 258 w 544"/>
                <a:gd name="T15" fmla="*/ 414 h 538"/>
                <a:gd name="T16" fmla="*/ 234 w 544"/>
                <a:gd name="T17" fmla="*/ 394 h 538"/>
                <a:gd name="T18" fmla="*/ 214 w 544"/>
                <a:gd name="T19" fmla="*/ 374 h 538"/>
                <a:gd name="T20" fmla="*/ 220 w 544"/>
                <a:gd name="T21" fmla="*/ 360 h 538"/>
                <a:gd name="T22" fmla="*/ 230 w 544"/>
                <a:gd name="T23" fmla="*/ 314 h 538"/>
                <a:gd name="T24" fmla="*/ 266 w 544"/>
                <a:gd name="T25" fmla="*/ 312 h 538"/>
                <a:gd name="T26" fmla="*/ 278 w 544"/>
                <a:gd name="T27" fmla="*/ 286 h 538"/>
                <a:gd name="T28" fmla="*/ 264 w 544"/>
                <a:gd name="T29" fmla="*/ 250 h 538"/>
                <a:gd name="T30" fmla="*/ 228 w 544"/>
                <a:gd name="T31" fmla="*/ 252 h 538"/>
                <a:gd name="T32" fmla="*/ 198 w 544"/>
                <a:gd name="T33" fmla="*/ 264 h 538"/>
                <a:gd name="T34" fmla="*/ 172 w 544"/>
                <a:gd name="T35" fmla="*/ 230 h 538"/>
                <a:gd name="T36" fmla="*/ 140 w 544"/>
                <a:gd name="T37" fmla="*/ 168 h 538"/>
                <a:gd name="T38" fmla="*/ 96 w 544"/>
                <a:gd name="T39" fmla="*/ 158 h 538"/>
                <a:gd name="T40" fmla="*/ 40 w 544"/>
                <a:gd name="T41" fmla="*/ 116 h 538"/>
                <a:gd name="T42" fmla="*/ 0 w 544"/>
                <a:gd name="T43" fmla="*/ 70 h 538"/>
                <a:gd name="T44" fmla="*/ 0 w 544"/>
                <a:gd name="T45" fmla="*/ 38 h 538"/>
                <a:gd name="T46" fmla="*/ 18 w 544"/>
                <a:gd name="T47" fmla="*/ 40 h 538"/>
                <a:gd name="T48" fmla="*/ 30 w 544"/>
                <a:gd name="T49" fmla="*/ 56 h 538"/>
                <a:gd name="T50" fmla="*/ 50 w 544"/>
                <a:gd name="T51" fmla="*/ 76 h 538"/>
                <a:gd name="T52" fmla="*/ 80 w 544"/>
                <a:gd name="T53" fmla="*/ 96 h 538"/>
                <a:gd name="T54" fmla="*/ 124 w 544"/>
                <a:gd name="T55" fmla="*/ 88 h 538"/>
                <a:gd name="T56" fmla="*/ 146 w 544"/>
                <a:gd name="T57" fmla="*/ 66 h 538"/>
                <a:gd name="T58" fmla="*/ 160 w 544"/>
                <a:gd name="T59" fmla="*/ 76 h 538"/>
                <a:gd name="T60" fmla="*/ 202 w 544"/>
                <a:gd name="T61" fmla="*/ 32 h 538"/>
                <a:gd name="T62" fmla="*/ 218 w 544"/>
                <a:gd name="T63" fmla="*/ 4 h 538"/>
                <a:gd name="T64" fmla="*/ 236 w 544"/>
                <a:gd name="T65" fmla="*/ 26 h 538"/>
                <a:gd name="T66" fmla="*/ 300 w 544"/>
                <a:gd name="T67" fmla="*/ 68 h 538"/>
                <a:gd name="T68" fmla="*/ 372 w 544"/>
                <a:gd name="T69" fmla="*/ 150 h 538"/>
                <a:gd name="T70" fmla="*/ 414 w 544"/>
                <a:gd name="T71" fmla="*/ 230 h 538"/>
                <a:gd name="T72" fmla="*/ 432 w 544"/>
                <a:gd name="T73" fmla="*/ 274 h 538"/>
                <a:gd name="T74" fmla="*/ 526 w 544"/>
                <a:gd name="T75" fmla="*/ 330 h 538"/>
                <a:gd name="T76" fmla="*/ 514 w 544"/>
                <a:gd name="T77" fmla="*/ 340 h 538"/>
                <a:gd name="T78" fmla="*/ 470 w 544"/>
                <a:gd name="T79" fmla="*/ 362 h 538"/>
                <a:gd name="T80" fmla="*/ 498 w 544"/>
                <a:gd name="T81" fmla="*/ 386 h 538"/>
                <a:gd name="T82" fmla="*/ 540 w 544"/>
                <a:gd name="T83" fmla="*/ 420 h 538"/>
                <a:gd name="T84" fmla="*/ 540 w 544"/>
                <a:gd name="T85" fmla="*/ 440 h 538"/>
                <a:gd name="T86" fmla="*/ 516 w 544"/>
                <a:gd name="T87" fmla="*/ 460 h 538"/>
                <a:gd name="T88" fmla="*/ 498 w 544"/>
                <a:gd name="T89" fmla="*/ 474 h 538"/>
                <a:gd name="T90" fmla="*/ 452 w 544"/>
                <a:gd name="T91" fmla="*/ 514 h 538"/>
                <a:gd name="T92" fmla="*/ 366 w 544"/>
                <a:gd name="T93" fmla="*/ 528 h 538"/>
                <a:gd name="T94" fmla="*/ 0 w 544"/>
                <a:gd name="T95" fmla="*/ 0 h 538"/>
                <a:gd name="T96" fmla="*/ 544 w 544"/>
                <a:gd name="T97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1" name="Freeform 29"/>
            <p:cNvSpPr/>
            <p:nvPr/>
          </p:nvSpPr>
          <p:spPr bwMode="auto">
            <a:xfrm>
              <a:off x="5968" y="2777"/>
              <a:ext cx="627" cy="1240"/>
            </a:xfrm>
            <a:custGeom>
              <a:avLst/>
              <a:gdLst>
                <a:gd name="T0" fmla="*/ 32 w 340"/>
                <a:gd name="T1" fmla="*/ 684 h 684"/>
                <a:gd name="T2" fmla="*/ 16 w 340"/>
                <a:gd name="T3" fmla="*/ 668 h 684"/>
                <a:gd name="T4" fmla="*/ 10 w 340"/>
                <a:gd name="T5" fmla="*/ 654 h 684"/>
                <a:gd name="T6" fmla="*/ 10 w 340"/>
                <a:gd name="T7" fmla="*/ 624 h 684"/>
                <a:gd name="T8" fmla="*/ 18 w 340"/>
                <a:gd name="T9" fmla="*/ 560 h 684"/>
                <a:gd name="T10" fmla="*/ 0 w 340"/>
                <a:gd name="T11" fmla="*/ 440 h 684"/>
                <a:gd name="T12" fmla="*/ 16 w 340"/>
                <a:gd name="T13" fmla="*/ 412 h 684"/>
                <a:gd name="T14" fmla="*/ 30 w 340"/>
                <a:gd name="T15" fmla="*/ 358 h 684"/>
                <a:gd name="T16" fmla="*/ 22 w 340"/>
                <a:gd name="T17" fmla="*/ 310 h 684"/>
                <a:gd name="T18" fmla="*/ 22 w 340"/>
                <a:gd name="T19" fmla="*/ 282 h 684"/>
                <a:gd name="T20" fmla="*/ 32 w 340"/>
                <a:gd name="T21" fmla="*/ 258 h 684"/>
                <a:gd name="T22" fmla="*/ 48 w 340"/>
                <a:gd name="T23" fmla="*/ 232 h 684"/>
                <a:gd name="T24" fmla="*/ 52 w 340"/>
                <a:gd name="T25" fmla="*/ 192 h 684"/>
                <a:gd name="T26" fmla="*/ 66 w 340"/>
                <a:gd name="T27" fmla="*/ 158 h 684"/>
                <a:gd name="T28" fmla="*/ 74 w 340"/>
                <a:gd name="T29" fmla="*/ 142 h 684"/>
                <a:gd name="T30" fmla="*/ 94 w 340"/>
                <a:gd name="T31" fmla="*/ 122 h 684"/>
                <a:gd name="T32" fmla="*/ 128 w 340"/>
                <a:gd name="T33" fmla="*/ 82 h 684"/>
                <a:gd name="T34" fmla="*/ 146 w 340"/>
                <a:gd name="T35" fmla="*/ 62 h 684"/>
                <a:gd name="T36" fmla="*/ 170 w 340"/>
                <a:gd name="T37" fmla="*/ 40 h 684"/>
                <a:gd name="T38" fmla="*/ 214 w 340"/>
                <a:gd name="T39" fmla="*/ 42 h 684"/>
                <a:gd name="T40" fmla="*/ 232 w 340"/>
                <a:gd name="T41" fmla="*/ 38 h 684"/>
                <a:gd name="T42" fmla="*/ 250 w 340"/>
                <a:gd name="T43" fmla="*/ 30 h 684"/>
                <a:gd name="T44" fmla="*/ 270 w 340"/>
                <a:gd name="T45" fmla="*/ 20 h 684"/>
                <a:gd name="T46" fmla="*/ 290 w 340"/>
                <a:gd name="T47" fmla="*/ 0 h 684"/>
                <a:gd name="T48" fmla="*/ 306 w 340"/>
                <a:gd name="T49" fmla="*/ 18 h 684"/>
                <a:gd name="T50" fmla="*/ 290 w 340"/>
                <a:gd name="T51" fmla="*/ 34 h 684"/>
                <a:gd name="T52" fmla="*/ 280 w 340"/>
                <a:gd name="T53" fmla="*/ 46 h 684"/>
                <a:gd name="T54" fmla="*/ 278 w 340"/>
                <a:gd name="T55" fmla="*/ 62 h 684"/>
                <a:gd name="T56" fmla="*/ 296 w 340"/>
                <a:gd name="T57" fmla="*/ 68 h 684"/>
                <a:gd name="T58" fmla="*/ 310 w 340"/>
                <a:gd name="T59" fmla="*/ 82 h 684"/>
                <a:gd name="T60" fmla="*/ 340 w 340"/>
                <a:gd name="T61" fmla="*/ 124 h 684"/>
                <a:gd name="T62" fmla="*/ 328 w 340"/>
                <a:gd name="T63" fmla="*/ 158 h 684"/>
                <a:gd name="T64" fmla="*/ 290 w 340"/>
                <a:gd name="T65" fmla="*/ 186 h 684"/>
                <a:gd name="T66" fmla="*/ 272 w 340"/>
                <a:gd name="T67" fmla="*/ 218 h 684"/>
                <a:gd name="T68" fmla="*/ 268 w 340"/>
                <a:gd name="T69" fmla="*/ 238 h 684"/>
                <a:gd name="T70" fmla="*/ 274 w 340"/>
                <a:gd name="T71" fmla="*/ 256 h 684"/>
                <a:gd name="T72" fmla="*/ 308 w 340"/>
                <a:gd name="T73" fmla="*/ 290 h 684"/>
                <a:gd name="T74" fmla="*/ 320 w 340"/>
                <a:gd name="T75" fmla="*/ 312 h 684"/>
                <a:gd name="T76" fmla="*/ 326 w 340"/>
                <a:gd name="T77" fmla="*/ 332 h 684"/>
                <a:gd name="T78" fmla="*/ 322 w 340"/>
                <a:gd name="T79" fmla="*/ 364 h 684"/>
                <a:gd name="T80" fmla="*/ 308 w 340"/>
                <a:gd name="T81" fmla="*/ 398 h 684"/>
                <a:gd name="T82" fmla="*/ 286 w 340"/>
                <a:gd name="T83" fmla="*/ 426 h 684"/>
                <a:gd name="T84" fmla="*/ 274 w 340"/>
                <a:gd name="T85" fmla="*/ 448 h 684"/>
                <a:gd name="T86" fmla="*/ 302 w 340"/>
                <a:gd name="T87" fmla="*/ 488 h 684"/>
                <a:gd name="T88" fmla="*/ 300 w 340"/>
                <a:gd name="T89" fmla="*/ 524 h 684"/>
                <a:gd name="T90" fmla="*/ 282 w 340"/>
                <a:gd name="T91" fmla="*/ 560 h 684"/>
                <a:gd name="T92" fmla="*/ 236 w 340"/>
                <a:gd name="T93" fmla="*/ 602 h 684"/>
                <a:gd name="T94" fmla="*/ 146 w 340"/>
                <a:gd name="T95" fmla="*/ 632 h 684"/>
                <a:gd name="T96" fmla="*/ 112 w 340"/>
                <a:gd name="T97" fmla="*/ 644 h 684"/>
                <a:gd name="T98" fmla="*/ 66 w 340"/>
                <a:gd name="T99" fmla="*/ 664 h 684"/>
                <a:gd name="T100" fmla="*/ 48 w 340"/>
                <a:gd name="T101" fmla="*/ 678 h 684"/>
                <a:gd name="T102" fmla="*/ 0 w 340"/>
                <a:gd name="T103" fmla="*/ 0 h 684"/>
                <a:gd name="T104" fmla="*/ 340 w 340"/>
                <a:gd name="T105" fmla="*/ 6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T102" t="T103" r="T104" b="T105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2" name="Freeform 30"/>
            <p:cNvSpPr/>
            <p:nvPr/>
          </p:nvSpPr>
          <p:spPr bwMode="auto">
            <a:xfrm>
              <a:off x="6792" y="3215"/>
              <a:ext cx="1184" cy="777"/>
            </a:xfrm>
            <a:custGeom>
              <a:avLst/>
              <a:gdLst>
                <a:gd name="T0" fmla="*/ 70 w 640"/>
                <a:gd name="T1" fmla="*/ 428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14 w 640"/>
                <a:gd name="T13" fmla="*/ 180 h 428"/>
                <a:gd name="T14" fmla="*/ 30 w 640"/>
                <a:gd name="T15" fmla="*/ 156 h 428"/>
                <a:gd name="T16" fmla="*/ 68 w 640"/>
                <a:gd name="T17" fmla="*/ 118 h 428"/>
                <a:gd name="T18" fmla="*/ 84 w 640"/>
                <a:gd name="T19" fmla="*/ 96 h 428"/>
                <a:gd name="T20" fmla="*/ 104 w 640"/>
                <a:gd name="T21" fmla="*/ 80 h 428"/>
                <a:gd name="T22" fmla="*/ 150 w 640"/>
                <a:gd name="T23" fmla="*/ 52 h 428"/>
                <a:gd name="T24" fmla="*/ 210 w 640"/>
                <a:gd name="T25" fmla="*/ 38 h 428"/>
                <a:gd name="T26" fmla="*/ 248 w 640"/>
                <a:gd name="T27" fmla="*/ 16 h 428"/>
                <a:gd name="T28" fmla="*/ 282 w 640"/>
                <a:gd name="T29" fmla="*/ 16 h 428"/>
                <a:gd name="T30" fmla="*/ 294 w 640"/>
                <a:gd name="T31" fmla="*/ 16 h 428"/>
                <a:gd name="T32" fmla="*/ 308 w 640"/>
                <a:gd name="T33" fmla="*/ 36 h 428"/>
                <a:gd name="T34" fmla="*/ 322 w 640"/>
                <a:gd name="T35" fmla="*/ 90 h 428"/>
                <a:gd name="T36" fmla="*/ 360 w 640"/>
                <a:gd name="T37" fmla="*/ 108 h 428"/>
                <a:gd name="T38" fmla="*/ 384 w 640"/>
                <a:gd name="T39" fmla="*/ 110 h 428"/>
                <a:gd name="T40" fmla="*/ 432 w 640"/>
                <a:gd name="T41" fmla="*/ 38 h 428"/>
                <a:gd name="T42" fmla="*/ 452 w 640"/>
                <a:gd name="T43" fmla="*/ 24 h 428"/>
                <a:gd name="T44" fmla="*/ 476 w 640"/>
                <a:gd name="T45" fmla="*/ 16 h 428"/>
                <a:gd name="T46" fmla="*/ 536 w 640"/>
                <a:gd name="T47" fmla="*/ 34 h 428"/>
                <a:gd name="T48" fmla="*/ 640 w 640"/>
                <a:gd name="T49" fmla="*/ 36 h 428"/>
                <a:gd name="T50" fmla="*/ 636 w 640"/>
                <a:gd name="T51" fmla="*/ 46 h 428"/>
                <a:gd name="T52" fmla="*/ 598 w 640"/>
                <a:gd name="T53" fmla="*/ 80 h 428"/>
                <a:gd name="T54" fmla="*/ 540 w 640"/>
                <a:gd name="T55" fmla="*/ 114 h 428"/>
                <a:gd name="T56" fmla="*/ 514 w 640"/>
                <a:gd name="T57" fmla="*/ 136 h 428"/>
                <a:gd name="T58" fmla="*/ 500 w 640"/>
                <a:gd name="T59" fmla="*/ 160 h 428"/>
                <a:gd name="T60" fmla="*/ 472 w 640"/>
                <a:gd name="T61" fmla="*/ 178 h 428"/>
                <a:gd name="T62" fmla="*/ 446 w 640"/>
                <a:gd name="T63" fmla="*/ 188 h 428"/>
                <a:gd name="T64" fmla="*/ 438 w 640"/>
                <a:gd name="T65" fmla="*/ 228 h 428"/>
                <a:gd name="T66" fmla="*/ 418 w 640"/>
                <a:gd name="T67" fmla="*/ 252 h 428"/>
                <a:gd name="T68" fmla="*/ 400 w 640"/>
                <a:gd name="T69" fmla="*/ 276 h 428"/>
                <a:gd name="T70" fmla="*/ 396 w 640"/>
                <a:gd name="T71" fmla="*/ 312 h 428"/>
                <a:gd name="T72" fmla="*/ 382 w 640"/>
                <a:gd name="T73" fmla="*/ 324 h 428"/>
                <a:gd name="T74" fmla="*/ 366 w 640"/>
                <a:gd name="T75" fmla="*/ 328 h 428"/>
                <a:gd name="T76" fmla="*/ 350 w 640"/>
                <a:gd name="T77" fmla="*/ 342 h 428"/>
                <a:gd name="T78" fmla="*/ 338 w 640"/>
                <a:gd name="T79" fmla="*/ 366 h 428"/>
                <a:gd name="T80" fmla="*/ 326 w 640"/>
                <a:gd name="T81" fmla="*/ 394 h 428"/>
                <a:gd name="T82" fmla="*/ 314 w 640"/>
                <a:gd name="T83" fmla="*/ 404 h 428"/>
                <a:gd name="T84" fmla="*/ 304 w 640"/>
                <a:gd name="T85" fmla="*/ 392 h 428"/>
                <a:gd name="T86" fmla="*/ 274 w 640"/>
                <a:gd name="T87" fmla="*/ 404 h 428"/>
                <a:gd name="T88" fmla="*/ 250 w 640"/>
                <a:gd name="T89" fmla="*/ 422 h 428"/>
                <a:gd name="T90" fmla="*/ 222 w 640"/>
                <a:gd name="T91" fmla="*/ 420 h 428"/>
                <a:gd name="T92" fmla="*/ 208 w 640"/>
                <a:gd name="T93" fmla="*/ 404 h 428"/>
                <a:gd name="T94" fmla="*/ 142 w 640"/>
                <a:gd name="T95" fmla="*/ 362 h 428"/>
                <a:gd name="T96" fmla="*/ 138 w 640"/>
                <a:gd name="T97" fmla="*/ 380 h 428"/>
                <a:gd name="T98" fmla="*/ 126 w 640"/>
                <a:gd name="T99" fmla="*/ 406 h 428"/>
                <a:gd name="T100" fmla="*/ 112 w 640"/>
                <a:gd name="T101" fmla="*/ 414 h 428"/>
                <a:gd name="T102" fmla="*/ 96 w 640"/>
                <a:gd name="T103" fmla="*/ 420 h 428"/>
                <a:gd name="T104" fmla="*/ 70 w 640"/>
                <a:gd name="T105" fmla="*/ 428 h 428"/>
                <a:gd name="T106" fmla="*/ 0 w 640"/>
                <a:gd name="T107" fmla="*/ 0 h 428"/>
                <a:gd name="T108" fmla="*/ 640 w 640"/>
                <a:gd name="T109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3" name="Freeform 31"/>
            <p:cNvSpPr/>
            <p:nvPr/>
          </p:nvSpPr>
          <p:spPr bwMode="auto">
            <a:xfrm>
              <a:off x="4954" y="3098"/>
              <a:ext cx="511" cy="780"/>
            </a:xfrm>
            <a:custGeom>
              <a:avLst/>
              <a:gdLst>
                <a:gd name="T0" fmla="*/ 106 w 276"/>
                <a:gd name="T1" fmla="*/ 398 h 430"/>
                <a:gd name="T2" fmla="*/ 96 w 276"/>
                <a:gd name="T3" fmla="*/ 340 h 430"/>
                <a:gd name="T4" fmla="*/ 86 w 276"/>
                <a:gd name="T5" fmla="*/ 280 h 430"/>
                <a:gd name="T6" fmla="*/ 52 w 276"/>
                <a:gd name="T7" fmla="*/ 240 h 430"/>
                <a:gd name="T8" fmla="*/ 26 w 276"/>
                <a:gd name="T9" fmla="*/ 214 h 430"/>
                <a:gd name="T10" fmla="*/ 4 w 276"/>
                <a:gd name="T11" fmla="*/ 196 h 430"/>
                <a:gd name="T12" fmla="*/ 28 w 276"/>
                <a:gd name="T13" fmla="*/ 186 h 430"/>
                <a:gd name="T14" fmla="*/ 78 w 276"/>
                <a:gd name="T15" fmla="*/ 170 h 430"/>
                <a:gd name="T16" fmla="*/ 94 w 276"/>
                <a:gd name="T17" fmla="*/ 162 h 430"/>
                <a:gd name="T18" fmla="*/ 130 w 276"/>
                <a:gd name="T19" fmla="*/ 138 h 430"/>
                <a:gd name="T20" fmla="*/ 158 w 276"/>
                <a:gd name="T21" fmla="*/ 42 h 430"/>
                <a:gd name="T22" fmla="*/ 170 w 276"/>
                <a:gd name="T23" fmla="*/ 10 h 430"/>
                <a:gd name="T24" fmla="*/ 190 w 276"/>
                <a:gd name="T25" fmla="*/ 2 h 430"/>
                <a:gd name="T26" fmla="*/ 204 w 276"/>
                <a:gd name="T27" fmla="*/ 0 h 430"/>
                <a:gd name="T28" fmla="*/ 220 w 276"/>
                <a:gd name="T29" fmla="*/ 6 h 430"/>
                <a:gd name="T30" fmla="*/ 218 w 276"/>
                <a:gd name="T31" fmla="*/ 40 h 430"/>
                <a:gd name="T32" fmla="*/ 198 w 276"/>
                <a:gd name="T33" fmla="*/ 74 h 430"/>
                <a:gd name="T34" fmla="*/ 192 w 276"/>
                <a:gd name="T35" fmla="*/ 90 h 430"/>
                <a:gd name="T36" fmla="*/ 194 w 276"/>
                <a:gd name="T37" fmla="*/ 132 h 430"/>
                <a:gd name="T38" fmla="*/ 238 w 276"/>
                <a:gd name="T39" fmla="*/ 146 h 430"/>
                <a:gd name="T40" fmla="*/ 260 w 276"/>
                <a:gd name="T41" fmla="*/ 164 h 430"/>
                <a:gd name="T42" fmla="*/ 276 w 276"/>
                <a:gd name="T43" fmla="*/ 170 h 430"/>
                <a:gd name="T44" fmla="*/ 270 w 276"/>
                <a:gd name="T45" fmla="*/ 184 h 430"/>
                <a:gd name="T46" fmla="*/ 258 w 276"/>
                <a:gd name="T47" fmla="*/ 198 h 430"/>
                <a:gd name="T48" fmla="*/ 244 w 276"/>
                <a:gd name="T49" fmla="*/ 214 h 430"/>
                <a:gd name="T50" fmla="*/ 216 w 276"/>
                <a:gd name="T51" fmla="*/ 228 h 430"/>
                <a:gd name="T52" fmla="*/ 202 w 276"/>
                <a:gd name="T53" fmla="*/ 232 h 430"/>
                <a:gd name="T54" fmla="*/ 202 w 276"/>
                <a:gd name="T55" fmla="*/ 248 h 430"/>
                <a:gd name="T56" fmla="*/ 198 w 276"/>
                <a:gd name="T57" fmla="*/ 270 h 430"/>
                <a:gd name="T58" fmla="*/ 182 w 276"/>
                <a:gd name="T59" fmla="*/ 296 h 430"/>
                <a:gd name="T60" fmla="*/ 178 w 276"/>
                <a:gd name="T61" fmla="*/ 332 h 430"/>
                <a:gd name="T62" fmla="*/ 202 w 276"/>
                <a:gd name="T63" fmla="*/ 348 h 430"/>
                <a:gd name="T64" fmla="*/ 218 w 276"/>
                <a:gd name="T65" fmla="*/ 358 h 430"/>
                <a:gd name="T66" fmla="*/ 224 w 276"/>
                <a:gd name="T67" fmla="*/ 372 h 430"/>
                <a:gd name="T68" fmla="*/ 216 w 276"/>
                <a:gd name="T69" fmla="*/ 394 h 430"/>
                <a:gd name="T70" fmla="*/ 184 w 276"/>
                <a:gd name="T71" fmla="*/ 406 h 430"/>
                <a:gd name="T72" fmla="*/ 154 w 276"/>
                <a:gd name="T73" fmla="*/ 430 h 430"/>
                <a:gd name="T74" fmla="*/ 142 w 276"/>
                <a:gd name="T75" fmla="*/ 428 h 430"/>
                <a:gd name="T76" fmla="*/ 106 w 276"/>
                <a:gd name="T77" fmla="*/ 398 h 430"/>
                <a:gd name="T78" fmla="*/ 0 w 276"/>
                <a:gd name="T79" fmla="*/ 0 h 430"/>
                <a:gd name="T80" fmla="*/ 276 w 276"/>
                <a:gd name="T8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T78" t="T79" r="T80" b="T81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4" name="Freeform 33"/>
            <p:cNvSpPr/>
            <p:nvPr/>
          </p:nvSpPr>
          <p:spPr bwMode="auto">
            <a:xfrm>
              <a:off x="0" y="857"/>
              <a:ext cx="3659" cy="2749"/>
            </a:xfrm>
            <a:custGeom>
              <a:avLst/>
              <a:gdLst>
                <a:gd name="T0" fmla="*/ 1348 w 1980"/>
                <a:gd name="T1" fmla="*/ 1486 h 1516"/>
                <a:gd name="T2" fmla="*/ 1294 w 1980"/>
                <a:gd name="T3" fmla="*/ 1466 h 1516"/>
                <a:gd name="T4" fmla="*/ 1194 w 1980"/>
                <a:gd name="T5" fmla="*/ 1418 h 1516"/>
                <a:gd name="T6" fmla="*/ 1018 w 1980"/>
                <a:gd name="T7" fmla="*/ 1426 h 1516"/>
                <a:gd name="T8" fmla="*/ 884 w 1980"/>
                <a:gd name="T9" fmla="*/ 1450 h 1516"/>
                <a:gd name="T10" fmla="*/ 788 w 1980"/>
                <a:gd name="T11" fmla="*/ 1480 h 1516"/>
                <a:gd name="T12" fmla="*/ 704 w 1980"/>
                <a:gd name="T13" fmla="*/ 1424 h 1516"/>
                <a:gd name="T14" fmla="*/ 646 w 1980"/>
                <a:gd name="T15" fmla="*/ 1418 h 1516"/>
                <a:gd name="T16" fmla="*/ 566 w 1980"/>
                <a:gd name="T17" fmla="*/ 1448 h 1516"/>
                <a:gd name="T18" fmla="*/ 492 w 1980"/>
                <a:gd name="T19" fmla="*/ 1398 h 1516"/>
                <a:gd name="T20" fmla="*/ 398 w 1980"/>
                <a:gd name="T21" fmla="*/ 1480 h 1516"/>
                <a:gd name="T22" fmla="*/ 312 w 1980"/>
                <a:gd name="T23" fmla="*/ 1482 h 1516"/>
                <a:gd name="T24" fmla="*/ 252 w 1980"/>
                <a:gd name="T25" fmla="*/ 1420 h 1516"/>
                <a:gd name="T26" fmla="*/ 234 w 1980"/>
                <a:gd name="T27" fmla="*/ 1326 h 1516"/>
                <a:gd name="T28" fmla="*/ 114 w 1980"/>
                <a:gd name="T29" fmla="*/ 1250 h 1516"/>
                <a:gd name="T30" fmla="*/ 124 w 1980"/>
                <a:gd name="T31" fmla="*/ 1174 h 1516"/>
                <a:gd name="T32" fmla="*/ 32 w 1980"/>
                <a:gd name="T33" fmla="*/ 1084 h 1516"/>
                <a:gd name="T34" fmla="*/ 78 w 1980"/>
                <a:gd name="T35" fmla="*/ 1028 h 1516"/>
                <a:gd name="T36" fmla="*/ 60 w 1980"/>
                <a:gd name="T37" fmla="*/ 886 h 1516"/>
                <a:gd name="T38" fmla="*/ 8 w 1980"/>
                <a:gd name="T39" fmla="*/ 898 h 1516"/>
                <a:gd name="T40" fmla="*/ 18 w 1980"/>
                <a:gd name="T41" fmla="*/ 808 h 1516"/>
                <a:gd name="T42" fmla="*/ 64 w 1980"/>
                <a:gd name="T43" fmla="*/ 742 h 1516"/>
                <a:gd name="T44" fmla="*/ 232 w 1980"/>
                <a:gd name="T45" fmla="*/ 716 h 1516"/>
                <a:gd name="T46" fmla="*/ 284 w 1980"/>
                <a:gd name="T47" fmla="*/ 754 h 1516"/>
                <a:gd name="T48" fmla="*/ 402 w 1980"/>
                <a:gd name="T49" fmla="*/ 694 h 1516"/>
                <a:gd name="T50" fmla="*/ 510 w 1980"/>
                <a:gd name="T51" fmla="*/ 688 h 1516"/>
                <a:gd name="T52" fmla="*/ 648 w 1980"/>
                <a:gd name="T53" fmla="*/ 616 h 1516"/>
                <a:gd name="T54" fmla="*/ 708 w 1980"/>
                <a:gd name="T55" fmla="*/ 536 h 1516"/>
                <a:gd name="T56" fmla="*/ 732 w 1980"/>
                <a:gd name="T57" fmla="*/ 358 h 1516"/>
                <a:gd name="T58" fmla="*/ 824 w 1980"/>
                <a:gd name="T59" fmla="*/ 332 h 1516"/>
                <a:gd name="T60" fmla="*/ 918 w 1980"/>
                <a:gd name="T61" fmla="*/ 356 h 1516"/>
                <a:gd name="T62" fmla="*/ 972 w 1980"/>
                <a:gd name="T63" fmla="*/ 234 h 1516"/>
                <a:gd name="T64" fmla="*/ 1018 w 1980"/>
                <a:gd name="T65" fmla="*/ 152 h 1516"/>
                <a:gd name="T66" fmla="*/ 1142 w 1980"/>
                <a:gd name="T67" fmla="*/ 198 h 1516"/>
                <a:gd name="T68" fmla="*/ 1226 w 1980"/>
                <a:gd name="T69" fmla="*/ 186 h 1516"/>
                <a:gd name="T70" fmla="*/ 1284 w 1980"/>
                <a:gd name="T71" fmla="*/ 58 h 1516"/>
                <a:gd name="T72" fmla="*/ 1374 w 1980"/>
                <a:gd name="T73" fmla="*/ 0 h 1516"/>
                <a:gd name="T74" fmla="*/ 1480 w 1980"/>
                <a:gd name="T75" fmla="*/ 124 h 1516"/>
                <a:gd name="T76" fmla="*/ 1612 w 1980"/>
                <a:gd name="T77" fmla="*/ 298 h 1516"/>
                <a:gd name="T78" fmla="*/ 1574 w 1980"/>
                <a:gd name="T79" fmla="*/ 382 h 1516"/>
                <a:gd name="T80" fmla="*/ 1582 w 1980"/>
                <a:gd name="T81" fmla="*/ 466 h 1516"/>
                <a:gd name="T82" fmla="*/ 1744 w 1980"/>
                <a:gd name="T83" fmla="*/ 524 h 1516"/>
                <a:gd name="T84" fmla="*/ 1906 w 1980"/>
                <a:gd name="T85" fmla="*/ 620 h 1516"/>
                <a:gd name="T86" fmla="*/ 1968 w 1980"/>
                <a:gd name="T87" fmla="*/ 724 h 1516"/>
                <a:gd name="T88" fmla="*/ 1952 w 1980"/>
                <a:gd name="T89" fmla="*/ 832 h 1516"/>
                <a:gd name="T90" fmla="*/ 1818 w 1980"/>
                <a:gd name="T91" fmla="*/ 922 h 1516"/>
                <a:gd name="T92" fmla="*/ 1760 w 1980"/>
                <a:gd name="T93" fmla="*/ 1002 h 1516"/>
                <a:gd name="T94" fmla="*/ 1670 w 1980"/>
                <a:gd name="T95" fmla="*/ 1044 h 1516"/>
                <a:gd name="T96" fmla="*/ 1652 w 1980"/>
                <a:gd name="T97" fmla="*/ 1124 h 1516"/>
                <a:gd name="T98" fmla="*/ 1526 w 1980"/>
                <a:gd name="T99" fmla="*/ 1214 h 1516"/>
                <a:gd name="T100" fmla="*/ 1398 w 1980"/>
                <a:gd name="T101" fmla="*/ 1250 h 1516"/>
                <a:gd name="T102" fmla="*/ 1412 w 1980"/>
                <a:gd name="T103" fmla="*/ 1308 h 1516"/>
                <a:gd name="T104" fmla="*/ 1476 w 1980"/>
                <a:gd name="T105" fmla="*/ 1380 h 1516"/>
                <a:gd name="T106" fmla="*/ 1428 w 1980"/>
                <a:gd name="T107" fmla="*/ 1438 h 1516"/>
                <a:gd name="T108" fmla="*/ 1440 w 1980"/>
                <a:gd name="T109" fmla="*/ 1510 h 1516"/>
                <a:gd name="T110" fmla="*/ 0 w 1980"/>
                <a:gd name="T111" fmla="*/ 0 h 1516"/>
                <a:gd name="T112" fmla="*/ 1980 w 1980"/>
                <a:gd name="T113" fmla="*/ 1516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5" name="Freeform 34"/>
            <p:cNvSpPr/>
            <p:nvPr/>
          </p:nvSpPr>
          <p:spPr bwMode="auto">
            <a:xfrm>
              <a:off x="3875" y="87"/>
              <a:ext cx="4039" cy="3387"/>
            </a:xfrm>
            <a:custGeom>
              <a:avLst/>
              <a:gdLst>
                <a:gd name="T0" fmla="*/ 528 w 2182"/>
                <a:gd name="T1" fmla="*/ 1720 h 1868"/>
                <a:gd name="T2" fmla="*/ 526 w 2182"/>
                <a:gd name="T3" fmla="*/ 1632 h 1868"/>
                <a:gd name="T4" fmla="*/ 356 w 2182"/>
                <a:gd name="T5" fmla="*/ 1672 h 1868"/>
                <a:gd name="T6" fmla="*/ 286 w 2182"/>
                <a:gd name="T7" fmla="*/ 1690 h 1868"/>
                <a:gd name="T8" fmla="*/ 170 w 2182"/>
                <a:gd name="T9" fmla="*/ 1568 h 1868"/>
                <a:gd name="T10" fmla="*/ 220 w 2182"/>
                <a:gd name="T11" fmla="*/ 1468 h 1868"/>
                <a:gd name="T12" fmla="*/ 66 w 2182"/>
                <a:gd name="T13" fmla="*/ 1450 h 1868"/>
                <a:gd name="T14" fmla="*/ 0 w 2182"/>
                <a:gd name="T15" fmla="*/ 1244 h 1868"/>
                <a:gd name="T16" fmla="*/ 556 w 2182"/>
                <a:gd name="T17" fmla="*/ 1388 h 1868"/>
                <a:gd name="T18" fmla="*/ 650 w 2182"/>
                <a:gd name="T19" fmla="*/ 1392 h 1868"/>
                <a:gd name="T20" fmla="*/ 768 w 2182"/>
                <a:gd name="T21" fmla="*/ 1336 h 1868"/>
                <a:gd name="T22" fmla="*/ 876 w 2182"/>
                <a:gd name="T23" fmla="*/ 1296 h 1868"/>
                <a:gd name="T24" fmla="*/ 1044 w 2182"/>
                <a:gd name="T25" fmla="*/ 1286 h 1868"/>
                <a:gd name="T26" fmla="*/ 1210 w 2182"/>
                <a:gd name="T27" fmla="*/ 1146 h 1868"/>
                <a:gd name="T28" fmla="*/ 1200 w 2182"/>
                <a:gd name="T29" fmla="*/ 986 h 1868"/>
                <a:gd name="T30" fmla="*/ 1336 w 2182"/>
                <a:gd name="T31" fmla="*/ 1002 h 1868"/>
                <a:gd name="T32" fmla="*/ 1454 w 2182"/>
                <a:gd name="T33" fmla="*/ 926 h 1868"/>
                <a:gd name="T34" fmla="*/ 1546 w 2182"/>
                <a:gd name="T35" fmla="*/ 822 h 1868"/>
                <a:gd name="T36" fmla="*/ 1670 w 2182"/>
                <a:gd name="T37" fmla="*/ 754 h 1868"/>
                <a:gd name="T38" fmla="*/ 1804 w 2182"/>
                <a:gd name="T39" fmla="*/ 712 h 1868"/>
                <a:gd name="T40" fmla="*/ 1656 w 2182"/>
                <a:gd name="T41" fmla="*/ 590 h 1868"/>
                <a:gd name="T42" fmla="*/ 1516 w 2182"/>
                <a:gd name="T43" fmla="*/ 630 h 1868"/>
                <a:gd name="T44" fmla="*/ 1440 w 2182"/>
                <a:gd name="T45" fmla="*/ 616 h 1868"/>
                <a:gd name="T46" fmla="*/ 1502 w 2182"/>
                <a:gd name="T47" fmla="*/ 426 h 1868"/>
                <a:gd name="T48" fmla="*/ 1672 w 2182"/>
                <a:gd name="T49" fmla="*/ 376 h 1868"/>
                <a:gd name="T50" fmla="*/ 1720 w 2182"/>
                <a:gd name="T51" fmla="*/ 220 h 1868"/>
                <a:gd name="T52" fmla="*/ 1698 w 2182"/>
                <a:gd name="T53" fmla="*/ 54 h 1868"/>
                <a:gd name="T54" fmla="*/ 1784 w 2182"/>
                <a:gd name="T55" fmla="*/ 2 h 1868"/>
                <a:gd name="T56" fmla="*/ 1804 w 2182"/>
                <a:gd name="T57" fmla="*/ 96 h 1868"/>
                <a:gd name="T58" fmla="*/ 1900 w 2182"/>
                <a:gd name="T59" fmla="*/ 104 h 1868"/>
                <a:gd name="T60" fmla="*/ 2010 w 2182"/>
                <a:gd name="T61" fmla="*/ 172 h 1868"/>
                <a:gd name="T62" fmla="*/ 2104 w 2182"/>
                <a:gd name="T63" fmla="*/ 124 h 1868"/>
                <a:gd name="T64" fmla="*/ 2140 w 2182"/>
                <a:gd name="T65" fmla="*/ 374 h 1868"/>
                <a:gd name="T66" fmla="*/ 2148 w 2182"/>
                <a:gd name="T67" fmla="*/ 510 h 1868"/>
                <a:gd name="T68" fmla="*/ 2084 w 2182"/>
                <a:gd name="T69" fmla="*/ 466 h 1868"/>
                <a:gd name="T70" fmla="*/ 2024 w 2182"/>
                <a:gd name="T71" fmla="*/ 586 h 1868"/>
                <a:gd name="T72" fmla="*/ 2104 w 2182"/>
                <a:gd name="T73" fmla="*/ 690 h 1868"/>
                <a:gd name="T74" fmla="*/ 2064 w 2182"/>
                <a:gd name="T75" fmla="*/ 778 h 1868"/>
                <a:gd name="T76" fmla="*/ 1962 w 2182"/>
                <a:gd name="T77" fmla="*/ 824 h 1868"/>
                <a:gd name="T78" fmla="*/ 2054 w 2182"/>
                <a:gd name="T79" fmla="*/ 986 h 1868"/>
                <a:gd name="T80" fmla="*/ 2160 w 2182"/>
                <a:gd name="T81" fmla="*/ 1040 h 1868"/>
                <a:gd name="T82" fmla="*/ 2138 w 2182"/>
                <a:gd name="T83" fmla="*/ 1120 h 1868"/>
                <a:gd name="T84" fmla="*/ 2046 w 2182"/>
                <a:gd name="T85" fmla="*/ 1182 h 1868"/>
                <a:gd name="T86" fmla="*/ 1890 w 2182"/>
                <a:gd name="T87" fmla="*/ 1230 h 1868"/>
                <a:gd name="T88" fmla="*/ 1854 w 2182"/>
                <a:gd name="T89" fmla="*/ 1282 h 1868"/>
                <a:gd name="T90" fmla="*/ 1782 w 2182"/>
                <a:gd name="T91" fmla="*/ 1316 h 1868"/>
                <a:gd name="T92" fmla="*/ 1670 w 2182"/>
                <a:gd name="T93" fmla="*/ 1226 h 1868"/>
                <a:gd name="T94" fmla="*/ 1510 w 2182"/>
                <a:gd name="T95" fmla="*/ 1368 h 1868"/>
                <a:gd name="T96" fmla="*/ 1486 w 2182"/>
                <a:gd name="T97" fmla="*/ 1304 h 1868"/>
                <a:gd name="T98" fmla="*/ 1424 w 2182"/>
                <a:gd name="T99" fmla="*/ 1318 h 1868"/>
                <a:gd name="T100" fmla="*/ 1402 w 2182"/>
                <a:gd name="T101" fmla="*/ 1490 h 1868"/>
                <a:gd name="T102" fmla="*/ 1244 w 2182"/>
                <a:gd name="T103" fmla="*/ 1566 h 1868"/>
                <a:gd name="T104" fmla="*/ 1108 w 2182"/>
                <a:gd name="T105" fmla="*/ 1622 h 1868"/>
                <a:gd name="T106" fmla="*/ 1030 w 2182"/>
                <a:gd name="T107" fmla="*/ 1696 h 1868"/>
                <a:gd name="T108" fmla="*/ 976 w 2182"/>
                <a:gd name="T109" fmla="*/ 1840 h 1868"/>
                <a:gd name="T110" fmla="*/ 816 w 2182"/>
                <a:gd name="T111" fmla="*/ 1696 h 1868"/>
                <a:gd name="T112" fmla="*/ 758 w 2182"/>
                <a:gd name="T113" fmla="*/ 1660 h 1868"/>
                <a:gd name="T114" fmla="*/ 688 w 2182"/>
                <a:gd name="T115" fmla="*/ 1810 h 1868"/>
                <a:gd name="T116" fmla="*/ 556 w 2182"/>
                <a:gd name="T117" fmla="*/ 1868 h 1868"/>
                <a:gd name="T118" fmla="*/ 0 w 2182"/>
                <a:gd name="T119" fmla="*/ 0 h 1868"/>
                <a:gd name="T120" fmla="*/ 2182 w 2182"/>
                <a:gd name="T121" fmla="*/ 1868 h 1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6" name="Freeform 35"/>
            <p:cNvSpPr/>
            <p:nvPr/>
          </p:nvSpPr>
          <p:spPr bwMode="auto">
            <a:xfrm>
              <a:off x="6748" y="2643"/>
              <a:ext cx="430" cy="477"/>
            </a:xfrm>
            <a:custGeom>
              <a:avLst/>
              <a:gdLst>
                <a:gd name="T0" fmla="*/ 196 w 232"/>
                <a:gd name="T1" fmla="*/ 264 h 264"/>
                <a:gd name="T2" fmla="*/ 196 w 232"/>
                <a:gd name="T3" fmla="*/ 264 h 264"/>
                <a:gd name="T4" fmla="*/ 182 w 232"/>
                <a:gd name="T5" fmla="*/ 256 h 264"/>
                <a:gd name="T6" fmla="*/ 170 w 232"/>
                <a:gd name="T7" fmla="*/ 248 h 264"/>
                <a:gd name="T8" fmla="*/ 158 w 232"/>
                <a:gd name="T9" fmla="*/ 238 h 264"/>
                <a:gd name="T10" fmla="*/ 152 w 232"/>
                <a:gd name="T11" fmla="*/ 228 h 264"/>
                <a:gd name="T12" fmla="*/ 148 w 232"/>
                <a:gd name="T13" fmla="*/ 218 h 264"/>
                <a:gd name="T14" fmla="*/ 146 w 232"/>
                <a:gd name="T15" fmla="*/ 202 h 264"/>
                <a:gd name="T16" fmla="*/ 144 w 232"/>
                <a:gd name="T17" fmla="*/ 186 h 264"/>
                <a:gd name="T18" fmla="*/ 142 w 232"/>
                <a:gd name="T19" fmla="*/ 182 h 264"/>
                <a:gd name="T20" fmla="*/ 140 w 232"/>
                <a:gd name="T21" fmla="*/ 178 h 264"/>
                <a:gd name="T22" fmla="*/ 136 w 232"/>
                <a:gd name="T23" fmla="*/ 166 h 264"/>
                <a:gd name="T24" fmla="*/ 116 w 232"/>
                <a:gd name="T25" fmla="*/ 148 h 264"/>
                <a:gd name="T26" fmla="*/ 108 w 232"/>
                <a:gd name="T27" fmla="*/ 144 h 264"/>
                <a:gd name="T28" fmla="*/ 100 w 232"/>
                <a:gd name="T29" fmla="*/ 140 h 264"/>
                <a:gd name="T30" fmla="*/ 92 w 232"/>
                <a:gd name="T31" fmla="*/ 138 h 264"/>
                <a:gd name="T32" fmla="*/ 82 w 232"/>
                <a:gd name="T33" fmla="*/ 140 h 264"/>
                <a:gd name="T34" fmla="*/ 62 w 232"/>
                <a:gd name="T35" fmla="*/ 144 h 264"/>
                <a:gd name="T36" fmla="*/ 56 w 232"/>
                <a:gd name="T37" fmla="*/ 152 h 264"/>
                <a:gd name="T38" fmla="*/ 50 w 232"/>
                <a:gd name="T39" fmla="*/ 158 h 264"/>
                <a:gd name="T40" fmla="*/ 0 w 232"/>
                <a:gd name="T41" fmla="*/ 160 h 264"/>
                <a:gd name="T42" fmla="*/ 0 w 232"/>
                <a:gd name="T43" fmla="*/ 146 h 264"/>
                <a:gd name="T44" fmla="*/ 2 w 232"/>
                <a:gd name="T45" fmla="*/ 134 h 264"/>
                <a:gd name="T46" fmla="*/ 2 w 232"/>
                <a:gd name="T47" fmla="*/ 130 h 264"/>
                <a:gd name="T48" fmla="*/ 6 w 232"/>
                <a:gd name="T49" fmla="*/ 126 h 264"/>
                <a:gd name="T50" fmla="*/ 10 w 232"/>
                <a:gd name="T51" fmla="*/ 124 h 264"/>
                <a:gd name="T52" fmla="*/ 18 w 232"/>
                <a:gd name="T53" fmla="*/ 122 h 264"/>
                <a:gd name="T54" fmla="*/ 40 w 232"/>
                <a:gd name="T55" fmla="*/ 104 h 264"/>
                <a:gd name="T56" fmla="*/ 42 w 232"/>
                <a:gd name="T57" fmla="*/ 96 h 264"/>
                <a:gd name="T58" fmla="*/ 44 w 232"/>
                <a:gd name="T59" fmla="*/ 88 h 264"/>
                <a:gd name="T60" fmla="*/ 44 w 232"/>
                <a:gd name="T61" fmla="*/ 82 h 264"/>
                <a:gd name="T62" fmla="*/ 42 w 232"/>
                <a:gd name="T63" fmla="*/ 76 h 264"/>
                <a:gd name="T64" fmla="*/ 36 w 232"/>
                <a:gd name="T65" fmla="*/ 66 h 264"/>
                <a:gd name="T66" fmla="*/ 34 w 232"/>
                <a:gd name="T67" fmla="*/ 60 h 264"/>
                <a:gd name="T68" fmla="*/ 34 w 232"/>
                <a:gd name="T69" fmla="*/ 56 h 264"/>
                <a:gd name="T70" fmla="*/ 58 w 232"/>
                <a:gd name="T71" fmla="*/ 42 h 264"/>
                <a:gd name="T72" fmla="*/ 70 w 232"/>
                <a:gd name="T73" fmla="*/ 32 h 264"/>
                <a:gd name="T74" fmla="*/ 82 w 232"/>
                <a:gd name="T75" fmla="*/ 22 h 264"/>
                <a:gd name="T76" fmla="*/ 84 w 232"/>
                <a:gd name="T77" fmla="*/ 12 h 264"/>
                <a:gd name="T78" fmla="*/ 86 w 232"/>
                <a:gd name="T79" fmla="*/ 6 h 264"/>
                <a:gd name="T80" fmla="*/ 90 w 232"/>
                <a:gd name="T81" fmla="*/ 2 h 264"/>
                <a:gd name="T82" fmla="*/ 100 w 232"/>
                <a:gd name="T83" fmla="*/ 0 h 264"/>
                <a:gd name="T84" fmla="*/ 118 w 232"/>
                <a:gd name="T85" fmla="*/ 16 h 264"/>
                <a:gd name="T86" fmla="*/ 154 w 232"/>
                <a:gd name="T87" fmla="*/ 20 h 264"/>
                <a:gd name="T88" fmla="*/ 150 w 232"/>
                <a:gd name="T89" fmla="*/ 32 h 264"/>
                <a:gd name="T90" fmla="*/ 148 w 232"/>
                <a:gd name="T91" fmla="*/ 52 h 264"/>
                <a:gd name="T92" fmla="*/ 150 w 232"/>
                <a:gd name="T93" fmla="*/ 74 h 264"/>
                <a:gd name="T94" fmla="*/ 152 w 232"/>
                <a:gd name="T95" fmla="*/ 84 h 264"/>
                <a:gd name="T96" fmla="*/ 156 w 232"/>
                <a:gd name="T97" fmla="*/ 94 h 264"/>
                <a:gd name="T98" fmla="*/ 174 w 232"/>
                <a:gd name="T99" fmla="*/ 96 h 264"/>
                <a:gd name="T100" fmla="*/ 186 w 232"/>
                <a:gd name="T101" fmla="*/ 104 h 264"/>
                <a:gd name="T102" fmla="*/ 184 w 232"/>
                <a:gd name="T103" fmla="*/ 124 h 264"/>
                <a:gd name="T104" fmla="*/ 184 w 232"/>
                <a:gd name="T105" fmla="*/ 132 h 264"/>
                <a:gd name="T106" fmla="*/ 186 w 232"/>
                <a:gd name="T107" fmla="*/ 140 h 264"/>
                <a:gd name="T108" fmla="*/ 188 w 232"/>
                <a:gd name="T109" fmla="*/ 146 h 264"/>
                <a:gd name="T110" fmla="*/ 194 w 232"/>
                <a:gd name="T111" fmla="*/ 154 h 264"/>
                <a:gd name="T112" fmla="*/ 200 w 232"/>
                <a:gd name="T113" fmla="*/ 162 h 264"/>
                <a:gd name="T114" fmla="*/ 212 w 232"/>
                <a:gd name="T115" fmla="*/ 170 h 264"/>
                <a:gd name="T116" fmla="*/ 232 w 232"/>
                <a:gd name="T117" fmla="*/ 196 h 264"/>
                <a:gd name="T118" fmla="*/ 208 w 232"/>
                <a:gd name="T119" fmla="*/ 208 h 264"/>
                <a:gd name="T120" fmla="*/ 200 w 232"/>
                <a:gd name="T121" fmla="*/ 214 h 264"/>
                <a:gd name="T122" fmla="*/ 194 w 232"/>
                <a:gd name="T123" fmla="*/ 224 h 264"/>
                <a:gd name="T124" fmla="*/ 196 w 232"/>
                <a:gd name="T125" fmla="*/ 264 h 264"/>
                <a:gd name="T126" fmla="*/ 0 w 232"/>
                <a:gd name="T127" fmla="*/ 0 h 264"/>
                <a:gd name="T128" fmla="*/ 232 w 232"/>
                <a:gd name="T12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T126" t="T127" r="T128" b="T129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7" name="Freeform 36"/>
            <p:cNvSpPr/>
            <p:nvPr/>
          </p:nvSpPr>
          <p:spPr bwMode="auto">
            <a:xfrm>
              <a:off x="7283" y="2005"/>
              <a:ext cx="1086" cy="1006"/>
            </a:xfrm>
            <a:custGeom>
              <a:avLst/>
              <a:gdLst>
                <a:gd name="T0" fmla="*/ 236 w 588"/>
                <a:gd name="T1" fmla="*/ 554 h 554"/>
                <a:gd name="T2" fmla="*/ 240 w 588"/>
                <a:gd name="T3" fmla="*/ 536 h 554"/>
                <a:gd name="T4" fmla="*/ 254 w 588"/>
                <a:gd name="T5" fmla="*/ 524 h 554"/>
                <a:gd name="T6" fmla="*/ 274 w 588"/>
                <a:gd name="T7" fmla="*/ 496 h 554"/>
                <a:gd name="T8" fmla="*/ 252 w 588"/>
                <a:gd name="T9" fmla="*/ 468 h 554"/>
                <a:gd name="T10" fmla="*/ 250 w 588"/>
                <a:gd name="T11" fmla="*/ 446 h 554"/>
                <a:gd name="T12" fmla="*/ 256 w 588"/>
                <a:gd name="T13" fmla="*/ 430 h 554"/>
                <a:gd name="T14" fmla="*/ 280 w 588"/>
                <a:gd name="T15" fmla="*/ 404 h 554"/>
                <a:gd name="T16" fmla="*/ 288 w 588"/>
                <a:gd name="T17" fmla="*/ 388 h 554"/>
                <a:gd name="T18" fmla="*/ 290 w 588"/>
                <a:gd name="T19" fmla="*/ 356 h 554"/>
                <a:gd name="T20" fmla="*/ 252 w 588"/>
                <a:gd name="T21" fmla="*/ 300 h 554"/>
                <a:gd name="T22" fmla="*/ 200 w 588"/>
                <a:gd name="T23" fmla="*/ 304 h 554"/>
                <a:gd name="T24" fmla="*/ 174 w 588"/>
                <a:gd name="T25" fmla="*/ 330 h 554"/>
                <a:gd name="T26" fmla="*/ 130 w 588"/>
                <a:gd name="T27" fmla="*/ 390 h 554"/>
                <a:gd name="T28" fmla="*/ 110 w 588"/>
                <a:gd name="T29" fmla="*/ 416 h 554"/>
                <a:gd name="T30" fmla="*/ 52 w 588"/>
                <a:gd name="T31" fmla="*/ 376 h 554"/>
                <a:gd name="T32" fmla="*/ 22 w 588"/>
                <a:gd name="T33" fmla="*/ 362 h 554"/>
                <a:gd name="T34" fmla="*/ 6 w 588"/>
                <a:gd name="T35" fmla="*/ 352 h 554"/>
                <a:gd name="T36" fmla="*/ 0 w 588"/>
                <a:gd name="T37" fmla="*/ 334 h 554"/>
                <a:gd name="T38" fmla="*/ 4 w 588"/>
                <a:gd name="T39" fmla="*/ 324 h 554"/>
                <a:gd name="T40" fmla="*/ 18 w 588"/>
                <a:gd name="T41" fmla="*/ 320 h 554"/>
                <a:gd name="T42" fmla="*/ 40 w 588"/>
                <a:gd name="T43" fmla="*/ 292 h 554"/>
                <a:gd name="T44" fmla="*/ 34 w 588"/>
                <a:gd name="T45" fmla="*/ 238 h 554"/>
                <a:gd name="T46" fmla="*/ 20 w 588"/>
                <a:gd name="T47" fmla="*/ 206 h 554"/>
                <a:gd name="T48" fmla="*/ 22 w 588"/>
                <a:gd name="T49" fmla="*/ 178 h 554"/>
                <a:gd name="T50" fmla="*/ 34 w 588"/>
                <a:gd name="T51" fmla="*/ 176 h 554"/>
                <a:gd name="T52" fmla="*/ 44 w 588"/>
                <a:gd name="T53" fmla="*/ 190 h 554"/>
                <a:gd name="T54" fmla="*/ 58 w 588"/>
                <a:gd name="T55" fmla="*/ 210 h 554"/>
                <a:gd name="T56" fmla="*/ 74 w 588"/>
                <a:gd name="T57" fmla="*/ 222 h 554"/>
                <a:gd name="T58" fmla="*/ 88 w 588"/>
                <a:gd name="T59" fmla="*/ 224 h 554"/>
                <a:gd name="T60" fmla="*/ 118 w 588"/>
                <a:gd name="T61" fmla="*/ 204 h 554"/>
                <a:gd name="T62" fmla="*/ 168 w 588"/>
                <a:gd name="T63" fmla="*/ 166 h 554"/>
                <a:gd name="T64" fmla="*/ 216 w 588"/>
                <a:gd name="T65" fmla="*/ 128 h 554"/>
                <a:gd name="T66" fmla="*/ 232 w 588"/>
                <a:gd name="T67" fmla="*/ 104 h 554"/>
                <a:gd name="T68" fmla="*/ 262 w 588"/>
                <a:gd name="T69" fmla="*/ 76 h 554"/>
                <a:gd name="T70" fmla="*/ 284 w 588"/>
                <a:gd name="T71" fmla="*/ 72 h 554"/>
                <a:gd name="T72" fmla="*/ 302 w 588"/>
                <a:gd name="T73" fmla="*/ 78 h 554"/>
                <a:gd name="T74" fmla="*/ 332 w 588"/>
                <a:gd name="T75" fmla="*/ 84 h 554"/>
                <a:gd name="T76" fmla="*/ 348 w 588"/>
                <a:gd name="T77" fmla="*/ 16 h 554"/>
                <a:gd name="T78" fmla="*/ 362 w 588"/>
                <a:gd name="T79" fmla="*/ 2 h 554"/>
                <a:gd name="T80" fmla="*/ 384 w 588"/>
                <a:gd name="T81" fmla="*/ 18 h 554"/>
                <a:gd name="T82" fmla="*/ 408 w 588"/>
                <a:gd name="T83" fmla="*/ 42 h 554"/>
                <a:gd name="T84" fmla="*/ 432 w 588"/>
                <a:gd name="T85" fmla="*/ 48 h 554"/>
                <a:gd name="T86" fmla="*/ 438 w 588"/>
                <a:gd name="T87" fmla="*/ 36 h 554"/>
                <a:gd name="T88" fmla="*/ 450 w 588"/>
                <a:gd name="T89" fmla="*/ 16 h 554"/>
                <a:gd name="T90" fmla="*/ 460 w 588"/>
                <a:gd name="T91" fmla="*/ 62 h 554"/>
                <a:gd name="T92" fmla="*/ 484 w 588"/>
                <a:gd name="T93" fmla="*/ 92 h 554"/>
                <a:gd name="T94" fmla="*/ 516 w 588"/>
                <a:gd name="T95" fmla="*/ 128 h 554"/>
                <a:gd name="T96" fmla="*/ 530 w 588"/>
                <a:gd name="T97" fmla="*/ 196 h 554"/>
                <a:gd name="T98" fmla="*/ 588 w 588"/>
                <a:gd name="T99" fmla="*/ 236 h 554"/>
                <a:gd name="T100" fmla="*/ 580 w 588"/>
                <a:gd name="T101" fmla="*/ 250 h 554"/>
                <a:gd name="T102" fmla="*/ 534 w 588"/>
                <a:gd name="T103" fmla="*/ 282 h 554"/>
                <a:gd name="T104" fmla="*/ 502 w 588"/>
                <a:gd name="T105" fmla="*/ 310 h 554"/>
                <a:gd name="T106" fmla="*/ 472 w 588"/>
                <a:gd name="T107" fmla="*/ 346 h 554"/>
                <a:gd name="T108" fmla="*/ 468 w 588"/>
                <a:gd name="T109" fmla="*/ 364 h 554"/>
                <a:gd name="T110" fmla="*/ 462 w 588"/>
                <a:gd name="T111" fmla="*/ 384 h 554"/>
                <a:gd name="T112" fmla="*/ 432 w 588"/>
                <a:gd name="T113" fmla="*/ 398 h 554"/>
                <a:gd name="T114" fmla="*/ 394 w 588"/>
                <a:gd name="T115" fmla="*/ 408 h 554"/>
                <a:gd name="T116" fmla="*/ 362 w 588"/>
                <a:gd name="T117" fmla="*/ 424 h 554"/>
                <a:gd name="T118" fmla="*/ 336 w 588"/>
                <a:gd name="T119" fmla="*/ 446 h 554"/>
                <a:gd name="T120" fmla="*/ 310 w 588"/>
                <a:gd name="T121" fmla="*/ 476 h 554"/>
                <a:gd name="T122" fmla="*/ 296 w 588"/>
                <a:gd name="T123" fmla="*/ 518 h 554"/>
                <a:gd name="T124" fmla="*/ 260 w 588"/>
                <a:gd name="T125" fmla="*/ 550 h 554"/>
                <a:gd name="T126" fmla="*/ 0 w 588"/>
                <a:gd name="T127" fmla="*/ 0 h 554"/>
                <a:gd name="T128" fmla="*/ 588 w 588"/>
                <a:gd name="T12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T126" t="T127" r="T128" b="T129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8" name="Freeform 37"/>
            <p:cNvSpPr/>
            <p:nvPr/>
          </p:nvSpPr>
          <p:spPr bwMode="auto">
            <a:xfrm>
              <a:off x="7513" y="1448"/>
              <a:ext cx="1549" cy="962"/>
            </a:xfrm>
            <a:custGeom>
              <a:avLst/>
              <a:gdLst>
                <a:gd name="T0" fmla="*/ 436 w 838"/>
                <a:gd name="T1" fmla="*/ 508 h 532"/>
                <a:gd name="T2" fmla="*/ 402 w 838"/>
                <a:gd name="T3" fmla="*/ 438 h 532"/>
                <a:gd name="T4" fmla="*/ 376 w 838"/>
                <a:gd name="T5" fmla="*/ 398 h 532"/>
                <a:gd name="T6" fmla="*/ 336 w 838"/>
                <a:gd name="T7" fmla="*/ 318 h 532"/>
                <a:gd name="T8" fmla="*/ 312 w 838"/>
                <a:gd name="T9" fmla="*/ 322 h 532"/>
                <a:gd name="T10" fmla="*/ 270 w 838"/>
                <a:gd name="T11" fmla="*/ 320 h 532"/>
                <a:gd name="T12" fmla="*/ 216 w 838"/>
                <a:gd name="T13" fmla="*/ 292 h 532"/>
                <a:gd name="T14" fmla="*/ 192 w 838"/>
                <a:gd name="T15" fmla="*/ 264 h 532"/>
                <a:gd name="T16" fmla="*/ 156 w 838"/>
                <a:gd name="T17" fmla="*/ 190 h 532"/>
                <a:gd name="T18" fmla="*/ 98 w 838"/>
                <a:gd name="T19" fmla="*/ 226 h 532"/>
                <a:gd name="T20" fmla="*/ 76 w 838"/>
                <a:gd name="T21" fmla="*/ 186 h 532"/>
                <a:gd name="T22" fmla="*/ 60 w 838"/>
                <a:gd name="T23" fmla="*/ 116 h 532"/>
                <a:gd name="T24" fmla="*/ 6 w 838"/>
                <a:gd name="T25" fmla="*/ 66 h 532"/>
                <a:gd name="T26" fmla="*/ 4 w 838"/>
                <a:gd name="T27" fmla="*/ 38 h 532"/>
                <a:gd name="T28" fmla="*/ 42 w 838"/>
                <a:gd name="T29" fmla="*/ 50 h 532"/>
                <a:gd name="T30" fmla="*/ 88 w 838"/>
                <a:gd name="T31" fmla="*/ 52 h 532"/>
                <a:gd name="T32" fmla="*/ 128 w 838"/>
                <a:gd name="T33" fmla="*/ 8 h 532"/>
                <a:gd name="T34" fmla="*/ 152 w 838"/>
                <a:gd name="T35" fmla="*/ 4 h 532"/>
                <a:gd name="T36" fmla="*/ 172 w 838"/>
                <a:gd name="T37" fmla="*/ 42 h 532"/>
                <a:gd name="T38" fmla="*/ 210 w 838"/>
                <a:gd name="T39" fmla="*/ 74 h 532"/>
                <a:gd name="T40" fmla="*/ 340 w 838"/>
                <a:gd name="T41" fmla="*/ 26 h 532"/>
                <a:gd name="T42" fmla="*/ 348 w 838"/>
                <a:gd name="T43" fmla="*/ 64 h 532"/>
                <a:gd name="T44" fmla="*/ 380 w 838"/>
                <a:gd name="T45" fmla="*/ 86 h 532"/>
                <a:gd name="T46" fmla="*/ 410 w 838"/>
                <a:gd name="T47" fmla="*/ 72 h 532"/>
                <a:gd name="T48" fmla="*/ 446 w 838"/>
                <a:gd name="T49" fmla="*/ 102 h 532"/>
                <a:gd name="T50" fmla="*/ 500 w 838"/>
                <a:gd name="T51" fmla="*/ 152 h 532"/>
                <a:gd name="T52" fmla="*/ 542 w 838"/>
                <a:gd name="T53" fmla="*/ 144 h 532"/>
                <a:gd name="T54" fmla="*/ 572 w 838"/>
                <a:gd name="T55" fmla="*/ 140 h 532"/>
                <a:gd name="T56" fmla="*/ 606 w 838"/>
                <a:gd name="T57" fmla="*/ 184 h 532"/>
                <a:gd name="T58" fmla="*/ 678 w 838"/>
                <a:gd name="T59" fmla="*/ 190 h 532"/>
                <a:gd name="T60" fmla="*/ 690 w 838"/>
                <a:gd name="T61" fmla="*/ 172 h 532"/>
                <a:gd name="T62" fmla="*/ 700 w 838"/>
                <a:gd name="T63" fmla="*/ 154 h 532"/>
                <a:gd name="T64" fmla="*/ 742 w 838"/>
                <a:gd name="T65" fmla="*/ 132 h 532"/>
                <a:gd name="T66" fmla="*/ 756 w 838"/>
                <a:gd name="T67" fmla="*/ 154 h 532"/>
                <a:gd name="T68" fmla="*/ 838 w 838"/>
                <a:gd name="T69" fmla="*/ 194 h 532"/>
                <a:gd name="T70" fmla="*/ 836 w 838"/>
                <a:gd name="T71" fmla="*/ 236 h 532"/>
                <a:gd name="T72" fmla="*/ 812 w 838"/>
                <a:gd name="T73" fmla="*/ 306 h 532"/>
                <a:gd name="T74" fmla="*/ 792 w 838"/>
                <a:gd name="T75" fmla="*/ 298 h 532"/>
                <a:gd name="T76" fmla="*/ 770 w 838"/>
                <a:gd name="T77" fmla="*/ 300 h 532"/>
                <a:gd name="T78" fmla="*/ 750 w 838"/>
                <a:gd name="T79" fmla="*/ 242 h 532"/>
                <a:gd name="T80" fmla="*/ 722 w 838"/>
                <a:gd name="T81" fmla="*/ 264 h 532"/>
                <a:gd name="T82" fmla="*/ 690 w 838"/>
                <a:gd name="T83" fmla="*/ 340 h 532"/>
                <a:gd name="T84" fmla="*/ 652 w 838"/>
                <a:gd name="T85" fmla="*/ 366 h 532"/>
                <a:gd name="T86" fmla="*/ 620 w 838"/>
                <a:gd name="T87" fmla="*/ 378 h 532"/>
                <a:gd name="T88" fmla="*/ 642 w 838"/>
                <a:gd name="T89" fmla="*/ 438 h 532"/>
                <a:gd name="T90" fmla="*/ 610 w 838"/>
                <a:gd name="T91" fmla="*/ 456 h 532"/>
                <a:gd name="T92" fmla="*/ 548 w 838"/>
                <a:gd name="T93" fmla="*/ 442 h 532"/>
                <a:gd name="T94" fmla="*/ 520 w 838"/>
                <a:gd name="T95" fmla="*/ 440 h 532"/>
                <a:gd name="T96" fmla="*/ 476 w 838"/>
                <a:gd name="T97" fmla="*/ 530 h 532"/>
                <a:gd name="T98" fmla="*/ 0 w 838"/>
                <a:gd name="T99" fmla="*/ 0 h 532"/>
                <a:gd name="T100" fmla="*/ 838 w 838"/>
                <a:gd name="T101" fmla="*/ 53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49" name="Freeform 38"/>
            <p:cNvSpPr/>
            <p:nvPr/>
          </p:nvSpPr>
          <p:spPr bwMode="auto">
            <a:xfrm>
              <a:off x="7193" y="0"/>
              <a:ext cx="2059" cy="1805"/>
            </a:xfrm>
            <a:custGeom>
              <a:avLst/>
              <a:gdLst>
                <a:gd name="T0" fmla="*/ 754 w 1114"/>
                <a:gd name="T1" fmla="*/ 926 h 996"/>
                <a:gd name="T2" fmla="*/ 716 w 1114"/>
                <a:gd name="T3" fmla="*/ 912 h 996"/>
                <a:gd name="T4" fmla="*/ 664 w 1114"/>
                <a:gd name="T5" fmla="*/ 918 h 996"/>
                <a:gd name="T6" fmla="*/ 628 w 1114"/>
                <a:gd name="T7" fmla="*/ 892 h 996"/>
                <a:gd name="T8" fmla="*/ 588 w 1114"/>
                <a:gd name="T9" fmla="*/ 862 h 996"/>
                <a:gd name="T10" fmla="*/ 538 w 1114"/>
                <a:gd name="T11" fmla="*/ 866 h 996"/>
                <a:gd name="T12" fmla="*/ 526 w 1114"/>
                <a:gd name="T13" fmla="*/ 816 h 996"/>
                <a:gd name="T14" fmla="*/ 474 w 1114"/>
                <a:gd name="T15" fmla="*/ 842 h 996"/>
                <a:gd name="T16" fmla="*/ 422 w 1114"/>
                <a:gd name="T17" fmla="*/ 866 h 996"/>
                <a:gd name="T18" fmla="*/ 360 w 1114"/>
                <a:gd name="T19" fmla="*/ 840 h 996"/>
                <a:gd name="T20" fmla="*/ 330 w 1114"/>
                <a:gd name="T21" fmla="*/ 790 h 996"/>
                <a:gd name="T22" fmla="*/ 290 w 1114"/>
                <a:gd name="T23" fmla="*/ 782 h 996"/>
                <a:gd name="T24" fmla="*/ 314 w 1114"/>
                <a:gd name="T25" fmla="*/ 762 h 996"/>
                <a:gd name="T26" fmla="*/ 296 w 1114"/>
                <a:gd name="T27" fmla="*/ 708 h 996"/>
                <a:gd name="T28" fmla="*/ 264 w 1114"/>
                <a:gd name="T29" fmla="*/ 730 h 996"/>
                <a:gd name="T30" fmla="*/ 228 w 1114"/>
                <a:gd name="T31" fmla="*/ 696 h 996"/>
                <a:gd name="T32" fmla="*/ 260 w 1114"/>
                <a:gd name="T33" fmla="*/ 616 h 996"/>
                <a:gd name="T34" fmla="*/ 292 w 1114"/>
                <a:gd name="T35" fmla="*/ 556 h 996"/>
                <a:gd name="T36" fmla="*/ 312 w 1114"/>
                <a:gd name="T37" fmla="*/ 520 h 996"/>
                <a:gd name="T38" fmla="*/ 318 w 1114"/>
                <a:gd name="T39" fmla="*/ 562 h 996"/>
                <a:gd name="T40" fmla="*/ 366 w 1114"/>
                <a:gd name="T41" fmla="*/ 562 h 996"/>
                <a:gd name="T42" fmla="*/ 352 w 1114"/>
                <a:gd name="T43" fmla="*/ 474 h 996"/>
                <a:gd name="T44" fmla="*/ 360 w 1114"/>
                <a:gd name="T45" fmla="*/ 428 h 996"/>
                <a:gd name="T46" fmla="*/ 338 w 1114"/>
                <a:gd name="T47" fmla="*/ 348 h 996"/>
                <a:gd name="T48" fmla="*/ 362 w 1114"/>
                <a:gd name="T49" fmla="*/ 252 h 996"/>
                <a:gd name="T50" fmla="*/ 334 w 1114"/>
                <a:gd name="T51" fmla="*/ 174 h 996"/>
                <a:gd name="T52" fmla="*/ 272 w 1114"/>
                <a:gd name="T53" fmla="*/ 164 h 996"/>
                <a:gd name="T54" fmla="*/ 216 w 1114"/>
                <a:gd name="T55" fmla="*/ 208 h 996"/>
                <a:gd name="T56" fmla="*/ 144 w 1114"/>
                <a:gd name="T57" fmla="*/ 218 h 996"/>
                <a:gd name="T58" fmla="*/ 128 w 1114"/>
                <a:gd name="T59" fmla="*/ 184 h 996"/>
                <a:gd name="T60" fmla="*/ 86 w 1114"/>
                <a:gd name="T61" fmla="*/ 120 h 996"/>
                <a:gd name="T62" fmla="*/ 46 w 1114"/>
                <a:gd name="T63" fmla="*/ 130 h 996"/>
                <a:gd name="T64" fmla="*/ 20 w 1114"/>
                <a:gd name="T65" fmla="*/ 96 h 996"/>
                <a:gd name="T66" fmla="*/ 104 w 1114"/>
                <a:gd name="T67" fmla="*/ 0 h 996"/>
                <a:gd name="T68" fmla="*/ 184 w 1114"/>
                <a:gd name="T69" fmla="*/ 18 h 996"/>
                <a:gd name="T70" fmla="*/ 282 w 1114"/>
                <a:gd name="T71" fmla="*/ 26 h 996"/>
                <a:gd name="T72" fmla="*/ 436 w 1114"/>
                <a:gd name="T73" fmla="*/ 222 h 996"/>
                <a:gd name="T74" fmla="*/ 464 w 1114"/>
                <a:gd name="T75" fmla="*/ 284 h 996"/>
                <a:gd name="T76" fmla="*/ 504 w 1114"/>
                <a:gd name="T77" fmla="*/ 354 h 996"/>
                <a:gd name="T78" fmla="*/ 580 w 1114"/>
                <a:gd name="T79" fmla="*/ 354 h 996"/>
                <a:gd name="T80" fmla="*/ 642 w 1114"/>
                <a:gd name="T81" fmla="*/ 362 h 996"/>
                <a:gd name="T82" fmla="*/ 728 w 1114"/>
                <a:gd name="T83" fmla="*/ 396 h 996"/>
                <a:gd name="T84" fmla="*/ 772 w 1114"/>
                <a:gd name="T85" fmla="*/ 458 h 996"/>
                <a:gd name="T86" fmla="*/ 808 w 1114"/>
                <a:gd name="T87" fmla="*/ 510 h 996"/>
                <a:gd name="T88" fmla="*/ 846 w 1114"/>
                <a:gd name="T89" fmla="*/ 506 h 996"/>
                <a:gd name="T90" fmla="*/ 956 w 1114"/>
                <a:gd name="T91" fmla="*/ 436 h 996"/>
                <a:gd name="T92" fmla="*/ 1078 w 1114"/>
                <a:gd name="T93" fmla="*/ 338 h 996"/>
                <a:gd name="T94" fmla="*/ 1084 w 1114"/>
                <a:gd name="T95" fmla="*/ 370 h 996"/>
                <a:gd name="T96" fmla="*/ 1114 w 1114"/>
                <a:gd name="T97" fmla="*/ 456 h 996"/>
                <a:gd name="T98" fmla="*/ 1092 w 1114"/>
                <a:gd name="T99" fmla="*/ 550 h 996"/>
                <a:gd name="T100" fmla="*/ 1088 w 1114"/>
                <a:gd name="T101" fmla="*/ 732 h 996"/>
                <a:gd name="T102" fmla="*/ 1028 w 1114"/>
                <a:gd name="T103" fmla="*/ 748 h 996"/>
                <a:gd name="T104" fmla="*/ 978 w 1114"/>
                <a:gd name="T105" fmla="*/ 764 h 996"/>
                <a:gd name="T106" fmla="*/ 946 w 1114"/>
                <a:gd name="T107" fmla="*/ 788 h 996"/>
                <a:gd name="T108" fmla="*/ 964 w 1114"/>
                <a:gd name="T109" fmla="*/ 866 h 996"/>
                <a:gd name="T110" fmla="*/ 992 w 1114"/>
                <a:gd name="T111" fmla="*/ 976 h 996"/>
                <a:gd name="T112" fmla="*/ 936 w 1114"/>
                <a:gd name="T113" fmla="*/ 942 h 996"/>
                <a:gd name="T114" fmla="*/ 918 w 1114"/>
                <a:gd name="T115" fmla="*/ 920 h 996"/>
                <a:gd name="T116" fmla="*/ 888 w 1114"/>
                <a:gd name="T117" fmla="*/ 934 h 996"/>
                <a:gd name="T118" fmla="*/ 840 w 1114"/>
                <a:gd name="T119" fmla="*/ 982 h 996"/>
                <a:gd name="T120" fmla="*/ 0 w 1114"/>
                <a:gd name="T121" fmla="*/ 0 h 996"/>
                <a:gd name="T122" fmla="*/ 1114 w 1114"/>
                <a:gd name="T123" fmla="*/ 996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50" name="Freeform 39"/>
            <p:cNvSpPr/>
            <p:nvPr/>
          </p:nvSpPr>
          <p:spPr bwMode="auto">
            <a:xfrm>
              <a:off x="3059" y="2304"/>
              <a:ext cx="2605" cy="2177"/>
            </a:xfrm>
            <a:custGeom>
              <a:avLst/>
              <a:gdLst>
                <a:gd name="T0" fmla="*/ 1270 w 1410"/>
                <a:gd name="T1" fmla="*/ 918 h 1200"/>
                <a:gd name="T2" fmla="*/ 1198 w 1410"/>
                <a:gd name="T3" fmla="*/ 950 h 1200"/>
                <a:gd name="T4" fmla="*/ 1218 w 1410"/>
                <a:gd name="T5" fmla="*/ 1062 h 1200"/>
                <a:gd name="T6" fmla="*/ 1150 w 1410"/>
                <a:gd name="T7" fmla="*/ 1120 h 1200"/>
                <a:gd name="T8" fmla="*/ 1134 w 1410"/>
                <a:gd name="T9" fmla="*/ 1188 h 1200"/>
                <a:gd name="T10" fmla="*/ 1036 w 1410"/>
                <a:gd name="T11" fmla="*/ 1182 h 1200"/>
                <a:gd name="T12" fmla="*/ 968 w 1410"/>
                <a:gd name="T13" fmla="*/ 1090 h 1200"/>
                <a:gd name="T14" fmla="*/ 900 w 1410"/>
                <a:gd name="T15" fmla="*/ 1036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48 w 1410"/>
                <a:gd name="T37" fmla="*/ 602 h 1200"/>
                <a:gd name="T38" fmla="*/ 630 w 1410"/>
                <a:gd name="T39" fmla="*/ 512 h 1200"/>
                <a:gd name="T40" fmla="*/ 470 w 1410"/>
                <a:gd name="T41" fmla="*/ 452 h 1200"/>
                <a:gd name="T42" fmla="*/ 390 w 1410"/>
                <a:gd name="T43" fmla="*/ 426 h 1200"/>
                <a:gd name="T44" fmla="*/ 356 w 1410"/>
                <a:gd name="T45" fmla="*/ 490 h 1200"/>
                <a:gd name="T46" fmla="*/ 304 w 1410"/>
                <a:gd name="T47" fmla="*/ 486 h 1200"/>
                <a:gd name="T48" fmla="*/ 164 w 1410"/>
                <a:gd name="T49" fmla="*/ 390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90 w 1410"/>
                <a:gd name="T57" fmla="*/ 238 h 1200"/>
                <a:gd name="T58" fmla="*/ 156 w 1410"/>
                <a:gd name="T59" fmla="*/ 146 h 1200"/>
                <a:gd name="T60" fmla="*/ 252 w 1410"/>
                <a:gd name="T61" fmla="*/ 120 h 1200"/>
                <a:gd name="T62" fmla="*/ 308 w 1410"/>
                <a:gd name="T63" fmla="*/ 62 h 1200"/>
                <a:gd name="T64" fmla="*/ 328 w 1410"/>
                <a:gd name="T65" fmla="*/ 0 h 1200"/>
                <a:gd name="T66" fmla="*/ 432 w 1410"/>
                <a:gd name="T67" fmla="*/ 60 h 1200"/>
                <a:gd name="T68" fmla="*/ 444 w 1410"/>
                <a:gd name="T69" fmla="*/ 166 h 1200"/>
                <a:gd name="T70" fmla="*/ 506 w 1410"/>
                <a:gd name="T71" fmla="*/ 280 h 1200"/>
                <a:gd name="T72" fmla="*/ 618 w 1410"/>
                <a:gd name="T73" fmla="*/ 254 h 1200"/>
                <a:gd name="T74" fmla="*/ 626 w 1410"/>
                <a:gd name="T75" fmla="*/ 314 h 1200"/>
                <a:gd name="T76" fmla="*/ 632 w 1410"/>
                <a:gd name="T77" fmla="*/ 372 h 1200"/>
                <a:gd name="T78" fmla="*/ 692 w 1410"/>
                <a:gd name="T79" fmla="*/ 442 h 1200"/>
                <a:gd name="T80" fmla="*/ 772 w 1410"/>
                <a:gd name="T81" fmla="*/ 514 h 1200"/>
                <a:gd name="T82" fmla="*/ 802 w 1410"/>
                <a:gd name="T83" fmla="*/ 468 h 1200"/>
                <a:gd name="T84" fmla="*/ 846 w 1410"/>
                <a:gd name="T85" fmla="*/ 446 h 1200"/>
                <a:gd name="T86" fmla="*/ 898 w 1410"/>
                <a:gd name="T87" fmla="*/ 462 h 1200"/>
                <a:gd name="T88" fmla="*/ 964 w 1410"/>
                <a:gd name="T89" fmla="*/ 422 h 1200"/>
                <a:gd name="T90" fmla="*/ 984 w 1410"/>
                <a:gd name="T91" fmla="*/ 472 h 1200"/>
                <a:gd name="T92" fmla="*/ 930 w 1410"/>
                <a:gd name="T93" fmla="*/ 574 h 1200"/>
                <a:gd name="T94" fmla="*/ 1000 w 1410"/>
                <a:gd name="T95" fmla="*/ 656 h 1200"/>
                <a:gd name="T96" fmla="*/ 1060 w 1410"/>
                <a:gd name="T97" fmla="*/ 680 h 1200"/>
                <a:gd name="T98" fmla="*/ 1118 w 1410"/>
                <a:gd name="T99" fmla="*/ 840 h 1200"/>
                <a:gd name="T100" fmla="*/ 1214 w 1410"/>
                <a:gd name="T101" fmla="*/ 866 h 1200"/>
                <a:gd name="T102" fmla="*/ 1258 w 1410"/>
                <a:gd name="T103" fmla="*/ 826 h 1200"/>
                <a:gd name="T104" fmla="*/ 1222 w 1410"/>
                <a:gd name="T105" fmla="*/ 774 h 1200"/>
                <a:gd name="T106" fmla="*/ 1234 w 1410"/>
                <a:gd name="T107" fmla="*/ 712 h 1200"/>
                <a:gd name="T108" fmla="*/ 1284 w 1410"/>
                <a:gd name="T109" fmla="*/ 656 h 1200"/>
                <a:gd name="T110" fmla="*/ 1280 w 1410"/>
                <a:gd name="T111" fmla="*/ 714 h 1200"/>
                <a:gd name="T112" fmla="*/ 1404 w 1410"/>
                <a:gd name="T113" fmla="*/ 784 h 1200"/>
                <a:gd name="T114" fmla="*/ 1376 w 1410"/>
                <a:gd name="T115" fmla="*/ 884 h 1200"/>
                <a:gd name="T116" fmla="*/ 1324 w 1410"/>
                <a:gd name="T117" fmla="*/ 898 h 1200"/>
                <a:gd name="T118" fmla="*/ 0 w 1410"/>
                <a:gd name="T119" fmla="*/ 0 h 1200"/>
                <a:gd name="T120" fmla="*/ 1410 w 1410"/>
                <a:gd name="T121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25" name="Group 41"/>
          <p:cNvGrpSpPr/>
          <p:nvPr/>
        </p:nvGrpSpPr>
        <p:grpSpPr bwMode="auto">
          <a:xfrm>
            <a:off x="3031055" y="2741121"/>
            <a:ext cx="2804416" cy="2138811"/>
            <a:chOff x="0" y="0"/>
            <a:chExt cx="5057" cy="3857"/>
          </a:xfrm>
          <a:effectLst>
            <a:outerShdw algn="l" blurRad="50800" dist="38100" rotWithShape="0">
              <a:prstClr val="black">
                <a:alpha val="40000"/>
              </a:prstClr>
            </a:outerShdw>
          </a:effectLst>
        </p:grpSpPr>
        <p:sp>
          <p:nvSpPr>
            <p:cNvPr id="1049051" name="Freeform 26"/>
            <p:cNvSpPr/>
            <p:nvPr/>
          </p:nvSpPr>
          <p:spPr bwMode="auto">
            <a:xfrm>
              <a:off x="3621" y="1364"/>
              <a:ext cx="1035" cy="981"/>
            </a:xfrm>
            <a:custGeom>
              <a:avLst/>
              <a:gdLst>
                <a:gd name="T0" fmla="*/ 478 w 560"/>
                <a:gd name="T1" fmla="*/ 542 h 542"/>
                <a:gd name="T2" fmla="*/ 400 w 560"/>
                <a:gd name="T3" fmla="*/ 518 h 542"/>
                <a:gd name="T4" fmla="*/ 360 w 560"/>
                <a:gd name="T5" fmla="*/ 516 h 542"/>
                <a:gd name="T6" fmla="*/ 334 w 560"/>
                <a:gd name="T7" fmla="*/ 502 h 542"/>
                <a:gd name="T8" fmla="*/ 282 w 560"/>
                <a:gd name="T9" fmla="*/ 454 h 542"/>
                <a:gd name="T10" fmla="*/ 116 w 560"/>
                <a:gd name="T11" fmla="*/ 434 h 542"/>
                <a:gd name="T12" fmla="*/ 90 w 560"/>
                <a:gd name="T13" fmla="*/ 418 h 542"/>
                <a:gd name="T14" fmla="*/ 74 w 560"/>
                <a:gd name="T15" fmla="*/ 406 h 542"/>
                <a:gd name="T16" fmla="*/ 60 w 560"/>
                <a:gd name="T17" fmla="*/ 386 h 542"/>
                <a:gd name="T18" fmla="*/ 54 w 560"/>
                <a:gd name="T19" fmla="*/ 356 h 542"/>
                <a:gd name="T20" fmla="*/ 18 w 560"/>
                <a:gd name="T21" fmla="*/ 292 h 542"/>
                <a:gd name="T22" fmla="*/ 0 w 560"/>
                <a:gd name="T23" fmla="*/ 208 h 542"/>
                <a:gd name="T24" fmla="*/ 26 w 560"/>
                <a:gd name="T25" fmla="*/ 198 h 542"/>
                <a:gd name="T26" fmla="*/ 50 w 560"/>
                <a:gd name="T27" fmla="*/ 182 h 542"/>
                <a:gd name="T28" fmla="*/ 68 w 560"/>
                <a:gd name="T29" fmla="*/ 172 h 542"/>
                <a:gd name="T30" fmla="*/ 104 w 560"/>
                <a:gd name="T31" fmla="*/ 164 h 542"/>
                <a:gd name="T32" fmla="*/ 138 w 560"/>
                <a:gd name="T33" fmla="*/ 144 h 542"/>
                <a:gd name="T34" fmla="*/ 172 w 560"/>
                <a:gd name="T35" fmla="*/ 138 h 542"/>
                <a:gd name="T36" fmla="*/ 222 w 560"/>
                <a:gd name="T37" fmla="*/ 118 h 542"/>
                <a:gd name="T38" fmla="*/ 258 w 560"/>
                <a:gd name="T39" fmla="*/ 82 h 542"/>
                <a:gd name="T40" fmla="*/ 274 w 560"/>
                <a:gd name="T41" fmla="*/ 64 h 542"/>
                <a:gd name="T42" fmla="*/ 280 w 560"/>
                <a:gd name="T43" fmla="*/ 44 h 542"/>
                <a:gd name="T44" fmla="*/ 284 w 560"/>
                <a:gd name="T45" fmla="*/ 0 h 542"/>
                <a:gd name="T46" fmla="*/ 414 w 560"/>
                <a:gd name="T47" fmla="*/ 12 h 542"/>
                <a:gd name="T48" fmla="*/ 436 w 560"/>
                <a:gd name="T49" fmla="*/ 38 h 542"/>
                <a:gd name="T50" fmla="*/ 444 w 560"/>
                <a:gd name="T51" fmla="*/ 58 h 542"/>
                <a:gd name="T52" fmla="*/ 442 w 560"/>
                <a:gd name="T53" fmla="*/ 74 h 542"/>
                <a:gd name="T54" fmla="*/ 426 w 560"/>
                <a:gd name="T55" fmla="*/ 88 h 542"/>
                <a:gd name="T56" fmla="*/ 412 w 560"/>
                <a:gd name="T57" fmla="*/ 104 h 542"/>
                <a:gd name="T58" fmla="*/ 402 w 560"/>
                <a:gd name="T59" fmla="*/ 120 h 542"/>
                <a:gd name="T60" fmla="*/ 396 w 560"/>
                <a:gd name="T61" fmla="*/ 130 h 542"/>
                <a:gd name="T62" fmla="*/ 434 w 560"/>
                <a:gd name="T63" fmla="*/ 162 h 542"/>
                <a:gd name="T64" fmla="*/ 456 w 560"/>
                <a:gd name="T65" fmla="*/ 180 h 542"/>
                <a:gd name="T66" fmla="*/ 476 w 560"/>
                <a:gd name="T67" fmla="*/ 192 h 542"/>
                <a:gd name="T68" fmla="*/ 498 w 560"/>
                <a:gd name="T69" fmla="*/ 192 h 542"/>
                <a:gd name="T70" fmla="*/ 516 w 560"/>
                <a:gd name="T71" fmla="*/ 188 h 542"/>
                <a:gd name="T72" fmla="*/ 532 w 560"/>
                <a:gd name="T73" fmla="*/ 204 h 542"/>
                <a:gd name="T74" fmla="*/ 558 w 560"/>
                <a:gd name="T75" fmla="*/ 234 h 542"/>
                <a:gd name="T76" fmla="*/ 554 w 560"/>
                <a:gd name="T77" fmla="*/ 244 h 542"/>
                <a:gd name="T78" fmla="*/ 548 w 560"/>
                <a:gd name="T79" fmla="*/ 270 h 542"/>
                <a:gd name="T80" fmla="*/ 528 w 560"/>
                <a:gd name="T81" fmla="*/ 276 h 542"/>
                <a:gd name="T82" fmla="*/ 504 w 560"/>
                <a:gd name="T83" fmla="*/ 240 h 542"/>
                <a:gd name="T84" fmla="*/ 492 w 560"/>
                <a:gd name="T85" fmla="*/ 232 h 542"/>
                <a:gd name="T86" fmla="*/ 472 w 560"/>
                <a:gd name="T87" fmla="*/ 232 h 542"/>
                <a:gd name="T88" fmla="*/ 466 w 560"/>
                <a:gd name="T89" fmla="*/ 316 h 542"/>
                <a:gd name="T90" fmla="*/ 442 w 560"/>
                <a:gd name="T91" fmla="*/ 344 h 542"/>
                <a:gd name="T92" fmla="*/ 428 w 560"/>
                <a:gd name="T93" fmla="*/ 376 h 542"/>
                <a:gd name="T94" fmla="*/ 450 w 560"/>
                <a:gd name="T95" fmla="*/ 392 h 542"/>
                <a:gd name="T96" fmla="*/ 462 w 560"/>
                <a:gd name="T97" fmla="*/ 434 h 542"/>
                <a:gd name="T98" fmla="*/ 474 w 560"/>
                <a:gd name="T99" fmla="*/ 444 h 542"/>
                <a:gd name="T100" fmla="*/ 486 w 560"/>
                <a:gd name="T101" fmla="*/ 446 h 542"/>
                <a:gd name="T102" fmla="*/ 498 w 560"/>
                <a:gd name="T103" fmla="*/ 436 h 542"/>
                <a:gd name="T104" fmla="*/ 514 w 560"/>
                <a:gd name="T105" fmla="*/ 436 h 542"/>
                <a:gd name="T106" fmla="*/ 526 w 560"/>
                <a:gd name="T107" fmla="*/ 464 h 542"/>
                <a:gd name="T108" fmla="*/ 530 w 560"/>
                <a:gd name="T109" fmla="*/ 484 h 542"/>
                <a:gd name="T110" fmla="*/ 526 w 560"/>
                <a:gd name="T111" fmla="*/ 502 h 542"/>
                <a:gd name="T112" fmla="*/ 506 w 560"/>
                <a:gd name="T113" fmla="*/ 510 h 542"/>
                <a:gd name="T114" fmla="*/ 478 w 560"/>
                <a:gd name="T115" fmla="*/ 542 h 542"/>
                <a:gd name="T116" fmla="*/ 0 w 560"/>
                <a:gd name="T117" fmla="*/ 0 h 542"/>
                <a:gd name="T118" fmla="*/ 560 w 560"/>
                <a:gd name="T119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T116" t="T117" r="T118" b="T119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52" name="Freeform 28"/>
            <p:cNvSpPr/>
            <p:nvPr/>
          </p:nvSpPr>
          <p:spPr bwMode="auto">
            <a:xfrm>
              <a:off x="0" y="705"/>
              <a:ext cx="2290" cy="1628"/>
            </a:xfrm>
            <a:custGeom>
              <a:avLst/>
              <a:gdLst>
                <a:gd name="T0" fmla="*/ 510 w 1236"/>
                <a:gd name="T1" fmla="*/ 834 h 900"/>
                <a:gd name="T2" fmla="*/ 460 w 1236"/>
                <a:gd name="T3" fmla="*/ 772 h 900"/>
                <a:gd name="T4" fmla="*/ 310 w 1236"/>
                <a:gd name="T5" fmla="*/ 762 h 900"/>
                <a:gd name="T6" fmla="*/ 248 w 1236"/>
                <a:gd name="T7" fmla="*/ 724 h 900"/>
                <a:gd name="T8" fmla="*/ 158 w 1236"/>
                <a:gd name="T9" fmla="*/ 692 h 900"/>
                <a:gd name="T10" fmla="*/ 138 w 1236"/>
                <a:gd name="T11" fmla="*/ 662 h 900"/>
                <a:gd name="T12" fmla="*/ 70 w 1236"/>
                <a:gd name="T13" fmla="*/ 640 h 900"/>
                <a:gd name="T14" fmla="*/ 32 w 1236"/>
                <a:gd name="T15" fmla="*/ 610 h 900"/>
                <a:gd name="T16" fmla="*/ 6 w 1236"/>
                <a:gd name="T17" fmla="*/ 542 h 900"/>
                <a:gd name="T18" fmla="*/ 22 w 1236"/>
                <a:gd name="T19" fmla="*/ 366 h 900"/>
                <a:gd name="T20" fmla="*/ 10 w 1236"/>
                <a:gd name="T21" fmla="*/ 328 h 900"/>
                <a:gd name="T22" fmla="*/ 42 w 1236"/>
                <a:gd name="T23" fmla="*/ 330 h 900"/>
                <a:gd name="T24" fmla="*/ 66 w 1236"/>
                <a:gd name="T25" fmla="*/ 312 h 900"/>
                <a:gd name="T26" fmla="*/ 98 w 1236"/>
                <a:gd name="T27" fmla="*/ 336 h 900"/>
                <a:gd name="T28" fmla="*/ 150 w 1236"/>
                <a:gd name="T29" fmla="*/ 336 h 900"/>
                <a:gd name="T30" fmla="*/ 138 w 1236"/>
                <a:gd name="T31" fmla="*/ 274 h 900"/>
                <a:gd name="T32" fmla="*/ 140 w 1236"/>
                <a:gd name="T33" fmla="*/ 252 h 900"/>
                <a:gd name="T34" fmla="*/ 188 w 1236"/>
                <a:gd name="T35" fmla="*/ 200 h 900"/>
                <a:gd name="T36" fmla="*/ 172 w 1236"/>
                <a:gd name="T37" fmla="*/ 174 h 900"/>
                <a:gd name="T38" fmla="*/ 132 w 1236"/>
                <a:gd name="T39" fmla="*/ 128 h 900"/>
                <a:gd name="T40" fmla="*/ 116 w 1236"/>
                <a:gd name="T41" fmla="*/ 114 h 900"/>
                <a:gd name="T42" fmla="*/ 118 w 1236"/>
                <a:gd name="T43" fmla="*/ 92 h 900"/>
                <a:gd name="T44" fmla="*/ 104 w 1236"/>
                <a:gd name="T45" fmla="*/ 66 h 900"/>
                <a:gd name="T46" fmla="*/ 176 w 1236"/>
                <a:gd name="T47" fmla="*/ 50 h 900"/>
                <a:gd name="T48" fmla="*/ 280 w 1236"/>
                <a:gd name="T49" fmla="*/ 24 h 900"/>
                <a:gd name="T50" fmla="*/ 358 w 1236"/>
                <a:gd name="T51" fmla="*/ 0 h 900"/>
                <a:gd name="T52" fmla="*/ 462 w 1236"/>
                <a:gd name="T53" fmla="*/ 10 h 900"/>
                <a:gd name="T54" fmla="*/ 526 w 1236"/>
                <a:gd name="T55" fmla="*/ 22 h 900"/>
                <a:gd name="T56" fmla="*/ 654 w 1236"/>
                <a:gd name="T57" fmla="*/ 114 h 900"/>
                <a:gd name="T58" fmla="*/ 722 w 1236"/>
                <a:gd name="T59" fmla="*/ 94 h 900"/>
                <a:gd name="T60" fmla="*/ 720 w 1236"/>
                <a:gd name="T61" fmla="*/ 56 h 900"/>
                <a:gd name="T62" fmla="*/ 792 w 1236"/>
                <a:gd name="T63" fmla="*/ 72 h 900"/>
                <a:gd name="T64" fmla="*/ 930 w 1236"/>
                <a:gd name="T65" fmla="*/ 128 h 900"/>
                <a:gd name="T66" fmla="*/ 964 w 1236"/>
                <a:gd name="T67" fmla="*/ 140 h 900"/>
                <a:gd name="T68" fmla="*/ 1116 w 1236"/>
                <a:gd name="T69" fmla="*/ 238 h 900"/>
                <a:gd name="T70" fmla="*/ 1188 w 1236"/>
                <a:gd name="T71" fmla="*/ 294 h 900"/>
                <a:gd name="T72" fmla="*/ 1228 w 1236"/>
                <a:gd name="T73" fmla="*/ 422 h 900"/>
                <a:gd name="T74" fmla="*/ 1232 w 1236"/>
                <a:gd name="T75" fmla="*/ 458 h 900"/>
                <a:gd name="T76" fmla="*/ 1184 w 1236"/>
                <a:gd name="T77" fmla="*/ 496 h 900"/>
                <a:gd name="T78" fmla="*/ 1120 w 1236"/>
                <a:gd name="T79" fmla="*/ 584 h 900"/>
                <a:gd name="T80" fmla="*/ 1144 w 1236"/>
                <a:gd name="T81" fmla="*/ 626 h 900"/>
                <a:gd name="T82" fmla="*/ 1086 w 1236"/>
                <a:gd name="T83" fmla="*/ 606 h 900"/>
                <a:gd name="T84" fmla="*/ 1030 w 1236"/>
                <a:gd name="T85" fmla="*/ 632 h 900"/>
                <a:gd name="T86" fmla="*/ 1042 w 1236"/>
                <a:gd name="T87" fmla="*/ 672 h 900"/>
                <a:gd name="T88" fmla="*/ 1080 w 1236"/>
                <a:gd name="T89" fmla="*/ 780 h 900"/>
                <a:gd name="T90" fmla="*/ 1068 w 1236"/>
                <a:gd name="T91" fmla="*/ 798 h 900"/>
                <a:gd name="T92" fmla="*/ 1028 w 1236"/>
                <a:gd name="T93" fmla="*/ 808 h 900"/>
                <a:gd name="T94" fmla="*/ 968 w 1236"/>
                <a:gd name="T95" fmla="*/ 804 h 900"/>
                <a:gd name="T96" fmla="*/ 936 w 1236"/>
                <a:gd name="T97" fmla="*/ 786 h 900"/>
                <a:gd name="T98" fmla="*/ 914 w 1236"/>
                <a:gd name="T99" fmla="*/ 800 h 900"/>
                <a:gd name="T100" fmla="*/ 830 w 1236"/>
                <a:gd name="T101" fmla="*/ 722 h 900"/>
                <a:gd name="T102" fmla="*/ 820 w 1236"/>
                <a:gd name="T103" fmla="*/ 682 h 900"/>
                <a:gd name="T104" fmla="*/ 758 w 1236"/>
                <a:gd name="T105" fmla="*/ 652 h 900"/>
                <a:gd name="T106" fmla="*/ 700 w 1236"/>
                <a:gd name="T107" fmla="*/ 662 h 900"/>
                <a:gd name="T108" fmla="*/ 722 w 1236"/>
                <a:gd name="T109" fmla="*/ 746 h 900"/>
                <a:gd name="T110" fmla="*/ 694 w 1236"/>
                <a:gd name="T111" fmla="*/ 786 h 900"/>
                <a:gd name="T112" fmla="*/ 694 w 1236"/>
                <a:gd name="T113" fmla="*/ 818 h 900"/>
                <a:gd name="T114" fmla="*/ 652 w 1236"/>
                <a:gd name="T115" fmla="*/ 878 h 900"/>
                <a:gd name="T116" fmla="*/ 618 w 1236"/>
                <a:gd name="T117" fmla="*/ 896 h 900"/>
                <a:gd name="T118" fmla="*/ 604 w 1236"/>
                <a:gd name="T119" fmla="*/ 880 h 900"/>
                <a:gd name="T120" fmla="*/ 568 w 1236"/>
                <a:gd name="T121" fmla="*/ 880 h 900"/>
                <a:gd name="T122" fmla="*/ 0 w 1236"/>
                <a:gd name="T123" fmla="*/ 0 h 900"/>
                <a:gd name="T124" fmla="*/ 1236 w 1236"/>
                <a:gd name="T125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T122" t="T123" r="T124" b="T125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53" name="Freeform 32"/>
            <p:cNvSpPr/>
            <p:nvPr/>
          </p:nvSpPr>
          <p:spPr bwMode="auto">
            <a:xfrm>
              <a:off x="4066" y="0"/>
              <a:ext cx="991" cy="1393"/>
            </a:xfrm>
            <a:custGeom>
              <a:avLst/>
              <a:gdLst>
                <a:gd name="T0" fmla="*/ 108 w 536"/>
                <a:gd name="T1" fmla="*/ 754 h 768"/>
                <a:gd name="T2" fmla="*/ 16 w 536"/>
                <a:gd name="T3" fmla="*/ 712 h 768"/>
                <a:gd name="T4" fmla="*/ 66 w 536"/>
                <a:gd name="T5" fmla="*/ 608 h 768"/>
                <a:gd name="T6" fmla="*/ 42 w 536"/>
                <a:gd name="T7" fmla="*/ 544 h 768"/>
                <a:gd name="T8" fmla="*/ 10 w 536"/>
                <a:gd name="T9" fmla="*/ 482 h 768"/>
                <a:gd name="T10" fmla="*/ 40 w 536"/>
                <a:gd name="T11" fmla="*/ 450 h 768"/>
                <a:gd name="T12" fmla="*/ 64 w 536"/>
                <a:gd name="T13" fmla="*/ 362 h 768"/>
                <a:gd name="T14" fmla="*/ 18 w 536"/>
                <a:gd name="T15" fmla="*/ 320 h 768"/>
                <a:gd name="T16" fmla="*/ 46 w 536"/>
                <a:gd name="T17" fmla="*/ 282 h 768"/>
                <a:gd name="T18" fmla="*/ 10 w 536"/>
                <a:gd name="T19" fmla="*/ 220 h 768"/>
                <a:gd name="T20" fmla="*/ 22 w 536"/>
                <a:gd name="T21" fmla="*/ 144 h 768"/>
                <a:gd name="T22" fmla="*/ 44 w 536"/>
                <a:gd name="T23" fmla="*/ 84 h 768"/>
                <a:gd name="T24" fmla="*/ 70 w 536"/>
                <a:gd name="T25" fmla="*/ 88 h 768"/>
                <a:gd name="T26" fmla="*/ 72 w 536"/>
                <a:gd name="T27" fmla="*/ 118 h 768"/>
                <a:gd name="T28" fmla="*/ 76 w 536"/>
                <a:gd name="T29" fmla="*/ 142 h 768"/>
                <a:gd name="T30" fmla="*/ 124 w 536"/>
                <a:gd name="T31" fmla="*/ 154 h 768"/>
                <a:gd name="T32" fmla="*/ 136 w 536"/>
                <a:gd name="T33" fmla="*/ 134 h 768"/>
                <a:gd name="T34" fmla="*/ 180 w 536"/>
                <a:gd name="T35" fmla="*/ 106 h 768"/>
                <a:gd name="T36" fmla="*/ 240 w 536"/>
                <a:gd name="T37" fmla="*/ 98 h 768"/>
                <a:gd name="T38" fmla="*/ 266 w 536"/>
                <a:gd name="T39" fmla="*/ 22 h 768"/>
                <a:gd name="T40" fmla="*/ 310 w 536"/>
                <a:gd name="T41" fmla="*/ 0 h 768"/>
                <a:gd name="T42" fmla="*/ 332 w 536"/>
                <a:gd name="T43" fmla="*/ 40 h 768"/>
                <a:gd name="T44" fmla="*/ 378 w 536"/>
                <a:gd name="T45" fmla="*/ 128 h 768"/>
                <a:gd name="T46" fmla="*/ 424 w 536"/>
                <a:gd name="T47" fmla="*/ 138 h 768"/>
                <a:gd name="T48" fmla="*/ 444 w 536"/>
                <a:gd name="T49" fmla="*/ 152 h 768"/>
                <a:gd name="T50" fmla="*/ 430 w 536"/>
                <a:gd name="T51" fmla="*/ 188 h 768"/>
                <a:gd name="T52" fmla="*/ 448 w 536"/>
                <a:gd name="T53" fmla="*/ 210 h 768"/>
                <a:gd name="T54" fmla="*/ 500 w 536"/>
                <a:gd name="T55" fmla="*/ 238 h 768"/>
                <a:gd name="T56" fmla="*/ 486 w 536"/>
                <a:gd name="T57" fmla="*/ 336 h 768"/>
                <a:gd name="T58" fmla="*/ 450 w 536"/>
                <a:gd name="T59" fmla="*/ 370 h 768"/>
                <a:gd name="T60" fmla="*/ 382 w 536"/>
                <a:gd name="T61" fmla="*/ 372 h 768"/>
                <a:gd name="T62" fmla="*/ 346 w 536"/>
                <a:gd name="T63" fmla="*/ 332 h 768"/>
                <a:gd name="T64" fmla="*/ 344 w 536"/>
                <a:gd name="T65" fmla="*/ 288 h 768"/>
                <a:gd name="T66" fmla="*/ 312 w 536"/>
                <a:gd name="T67" fmla="*/ 232 h 768"/>
                <a:gd name="T68" fmla="*/ 278 w 536"/>
                <a:gd name="T69" fmla="*/ 198 h 768"/>
                <a:gd name="T70" fmla="*/ 258 w 536"/>
                <a:gd name="T71" fmla="*/ 184 h 768"/>
                <a:gd name="T72" fmla="*/ 226 w 536"/>
                <a:gd name="T73" fmla="*/ 190 h 768"/>
                <a:gd name="T74" fmla="*/ 194 w 536"/>
                <a:gd name="T75" fmla="*/ 228 h 768"/>
                <a:gd name="T76" fmla="*/ 178 w 536"/>
                <a:gd name="T77" fmla="*/ 266 h 768"/>
                <a:gd name="T78" fmla="*/ 172 w 536"/>
                <a:gd name="T79" fmla="*/ 298 h 768"/>
                <a:gd name="T80" fmla="*/ 142 w 536"/>
                <a:gd name="T81" fmla="*/ 314 h 768"/>
                <a:gd name="T82" fmla="*/ 140 w 536"/>
                <a:gd name="T83" fmla="*/ 356 h 768"/>
                <a:gd name="T84" fmla="*/ 222 w 536"/>
                <a:gd name="T85" fmla="*/ 346 h 768"/>
                <a:gd name="T86" fmla="*/ 252 w 536"/>
                <a:gd name="T87" fmla="*/ 342 h 768"/>
                <a:gd name="T88" fmla="*/ 274 w 536"/>
                <a:gd name="T89" fmla="*/ 360 h 768"/>
                <a:gd name="T90" fmla="*/ 314 w 536"/>
                <a:gd name="T91" fmla="*/ 448 h 768"/>
                <a:gd name="T92" fmla="*/ 372 w 536"/>
                <a:gd name="T93" fmla="*/ 502 h 768"/>
                <a:gd name="T94" fmla="*/ 346 w 536"/>
                <a:gd name="T95" fmla="*/ 520 h 768"/>
                <a:gd name="T96" fmla="*/ 312 w 536"/>
                <a:gd name="T97" fmla="*/ 554 h 768"/>
                <a:gd name="T98" fmla="*/ 254 w 536"/>
                <a:gd name="T99" fmla="*/ 592 h 768"/>
                <a:gd name="T100" fmla="*/ 190 w 536"/>
                <a:gd name="T101" fmla="*/ 662 h 768"/>
                <a:gd name="T102" fmla="*/ 180 w 536"/>
                <a:gd name="T103" fmla="*/ 730 h 768"/>
                <a:gd name="T104" fmla="*/ 0 w 536"/>
                <a:gd name="T105" fmla="*/ 0 h 768"/>
                <a:gd name="T106" fmla="*/ 536 w 536"/>
                <a:gd name="T107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T104" t="T105" r="T106" b="T107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solidFill>
              <a:srgbClr val="808000"/>
            </a:solidFill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54" name="Freeform 16"/>
            <p:cNvSpPr/>
            <p:nvPr/>
          </p:nvSpPr>
          <p:spPr bwMode="auto">
            <a:xfrm>
              <a:off x="2411" y="2892"/>
              <a:ext cx="1123" cy="965"/>
            </a:xfrm>
            <a:custGeom>
              <a:avLst/>
              <a:gdLst>
                <a:gd name="T0" fmla="*/ 222 w 606"/>
                <a:gd name="T1" fmla="*/ 524 h 532"/>
                <a:gd name="T2" fmla="*/ 194 w 606"/>
                <a:gd name="T3" fmla="*/ 502 h 532"/>
                <a:gd name="T4" fmla="*/ 138 w 606"/>
                <a:gd name="T5" fmla="*/ 494 h 532"/>
                <a:gd name="T6" fmla="*/ 96 w 606"/>
                <a:gd name="T7" fmla="*/ 530 h 532"/>
                <a:gd name="T8" fmla="*/ 104 w 606"/>
                <a:gd name="T9" fmla="*/ 494 h 532"/>
                <a:gd name="T10" fmla="*/ 64 w 606"/>
                <a:gd name="T11" fmla="*/ 420 h 532"/>
                <a:gd name="T12" fmla="*/ 88 w 606"/>
                <a:gd name="T13" fmla="*/ 352 h 532"/>
                <a:gd name="T14" fmla="*/ 84 w 606"/>
                <a:gd name="T15" fmla="*/ 320 h 532"/>
                <a:gd name="T16" fmla="*/ 46 w 606"/>
                <a:gd name="T17" fmla="*/ 308 h 532"/>
                <a:gd name="T18" fmla="*/ 10 w 606"/>
                <a:gd name="T19" fmla="*/ 310 h 532"/>
                <a:gd name="T20" fmla="*/ 6 w 606"/>
                <a:gd name="T21" fmla="*/ 294 h 532"/>
                <a:gd name="T22" fmla="*/ 2 w 606"/>
                <a:gd name="T23" fmla="*/ 262 h 532"/>
                <a:gd name="T24" fmla="*/ 16 w 606"/>
                <a:gd name="T25" fmla="*/ 234 h 532"/>
                <a:gd name="T26" fmla="*/ 60 w 606"/>
                <a:gd name="T27" fmla="*/ 218 h 532"/>
                <a:gd name="T28" fmla="*/ 106 w 606"/>
                <a:gd name="T29" fmla="*/ 232 h 532"/>
                <a:gd name="T30" fmla="*/ 134 w 606"/>
                <a:gd name="T31" fmla="*/ 234 h 532"/>
                <a:gd name="T32" fmla="*/ 164 w 606"/>
                <a:gd name="T33" fmla="*/ 196 h 532"/>
                <a:gd name="T34" fmla="*/ 186 w 606"/>
                <a:gd name="T35" fmla="*/ 200 h 532"/>
                <a:gd name="T36" fmla="*/ 258 w 606"/>
                <a:gd name="T37" fmla="*/ 196 h 532"/>
                <a:gd name="T38" fmla="*/ 266 w 606"/>
                <a:gd name="T39" fmla="*/ 174 h 532"/>
                <a:gd name="T40" fmla="*/ 256 w 606"/>
                <a:gd name="T41" fmla="*/ 136 h 532"/>
                <a:gd name="T42" fmla="*/ 196 w 606"/>
                <a:gd name="T43" fmla="*/ 108 h 532"/>
                <a:gd name="T44" fmla="*/ 192 w 606"/>
                <a:gd name="T45" fmla="*/ 88 h 532"/>
                <a:gd name="T46" fmla="*/ 202 w 606"/>
                <a:gd name="T47" fmla="*/ 80 h 532"/>
                <a:gd name="T48" fmla="*/ 278 w 606"/>
                <a:gd name="T49" fmla="*/ 102 h 532"/>
                <a:gd name="T50" fmla="*/ 326 w 606"/>
                <a:gd name="T51" fmla="*/ 88 h 532"/>
                <a:gd name="T52" fmla="*/ 368 w 606"/>
                <a:gd name="T53" fmla="*/ 56 h 532"/>
                <a:gd name="T54" fmla="*/ 388 w 606"/>
                <a:gd name="T55" fmla="*/ 22 h 532"/>
                <a:gd name="T56" fmla="*/ 400 w 606"/>
                <a:gd name="T57" fmla="*/ 4 h 532"/>
                <a:gd name="T58" fmla="*/ 432 w 606"/>
                <a:gd name="T59" fmla="*/ 0 h 532"/>
                <a:gd name="T60" fmla="*/ 450 w 606"/>
                <a:gd name="T61" fmla="*/ 16 h 532"/>
                <a:gd name="T62" fmla="*/ 468 w 606"/>
                <a:gd name="T63" fmla="*/ 66 h 532"/>
                <a:gd name="T64" fmla="*/ 526 w 606"/>
                <a:gd name="T65" fmla="*/ 130 h 532"/>
                <a:gd name="T66" fmla="*/ 566 w 606"/>
                <a:gd name="T67" fmla="*/ 170 h 532"/>
                <a:gd name="T68" fmla="*/ 564 w 606"/>
                <a:gd name="T69" fmla="*/ 196 h 532"/>
                <a:gd name="T70" fmla="*/ 534 w 606"/>
                <a:gd name="T71" fmla="*/ 216 h 532"/>
                <a:gd name="T72" fmla="*/ 506 w 606"/>
                <a:gd name="T73" fmla="*/ 234 h 532"/>
                <a:gd name="T74" fmla="*/ 518 w 606"/>
                <a:gd name="T75" fmla="*/ 262 h 532"/>
                <a:gd name="T76" fmla="*/ 568 w 606"/>
                <a:gd name="T77" fmla="*/ 326 h 532"/>
                <a:gd name="T78" fmla="*/ 592 w 606"/>
                <a:gd name="T79" fmla="*/ 356 h 532"/>
                <a:gd name="T80" fmla="*/ 576 w 606"/>
                <a:gd name="T81" fmla="*/ 384 h 532"/>
                <a:gd name="T82" fmla="*/ 538 w 606"/>
                <a:gd name="T83" fmla="*/ 416 h 532"/>
                <a:gd name="T84" fmla="*/ 482 w 606"/>
                <a:gd name="T85" fmla="*/ 460 h 532"/>
                <a:gd name="T86" fmla="*/ 434 w 606"/>
                <a:gd name="T87" fmla="*/ 472 h 532"/>
                <a:gd name="T88" fmla="*/ 376 w 606"/>
                <a:gd name="T89" fmla="*/ 440 h 532"/>
                <a:gd name="T90" fmla="*/ 358 w 606"/>
                <a:gd name="T91" fmla="*/ 436 h 532"/>
                <a:gd name="T92" fmla="*/ 332 w 606"/>
                <a:gd name="T93" fmla="*/ 442 h 532"/>
                <a:gd name="T94" fmla="*/ 290 w 606"/>
                <a:gd name="T95" fmla="*/ 506 h 532"/>
                <a:gd name="T96" fmla="*/ 256 w 606"/>
                <a:gd name="T97" fmla="*/ 530 h 532"/>
                <a:gd name="T98" fmla="*/ 0 w 606"/>
                <a:gd name="T99" fmla="*/ 0 h 532"/>
                <a:gd name="T100" fmla="*/ 606 w 606"/>
                <a:gd name="T101" fmla="*/ 53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055" name="Freeform 27"/>
            <p:cNvSpPr/>
            <p:nvPr/>
          </p:nvSpPr>
          <p:spPr bwMode="auto">
            <a:xfrm>
              <a:off x="2804" y="726"/>
              <a:ext cx="907" cy="1612"/>
            </a:xfrm>
            <a:custGeom>
              <a:avLst/>
              <a:gdLst>
                <a:gd name="T0" fmla="*/ 330 w 490"/>
                <a:gd name="T1" fmla="*/ 884 h 888"/>
                <a:gd name="T2" fmla="*/ 278 w 490"/>
                <a:gd name="T3" fmla="*/ 842 h 888"/>
                <a:gd name="T4" fmla="*/ 214 w 490"/>
                <a:gd name="T5" fmla="*/ 834 h 888"/>
                <a:gd name="T6" fmla="*/ 180 w 490"/>
                <a:gd name="T7" fmla="*/ 844 h 888"/>
                <a:gd name="T8" fmla="*/ 146 w 490"/>
                <a:gd name="T9" fmla="*/ 826 h 888"/>
                <a:gd name="T10" fmla="*/ 120 w 490"/>
                <a:gd name="T11" fmla="*/ 818 h 888"/>
                <a:gd name="T12" fmla="*/ 102 w 490"/>
                <a:gd name="T13" fmla="*/ 802 h 888"/>
                <a:gd name="T14" fmla="*/ 12 w 490"/>
                <a:gd name="T15" fmla="*/ 784 h 888"/>
                <a:gd name="T16" fmla="*/ 20 w 490"/>
                <a:gd name="T17" fmla="*/ 758 h 888"/>
                <a:gd name="T18" fmla="*/ 14 w 490"/>
                <a:gd name="T19" fmla="*/ 728 h 888"/>
                <a:gd name="T20" fmla="*/ 0 w 490"/>
                <a:gd name="T21" fmla="*/ 714 h 888"/>
                <a:gd name="T22" fmla="*/ 58 w 490"/>
                <a:gd name="T23" fmla="*/ 704 h 888"/>
                <a:gd name="T24" fmla="*/ 66 w 490"/>
                <a:gd name="T25" fmla="*/ 676 h 888"/>
                <a:gd name="T26" fmla="*/ 64 w 490"/>
                <a:gd name="T27" fmla="*/ 632 h 888"/>
                <a:gd name="T28" fmla="*/ 46 w 490"/>
                <a:gd name="T29" fmla="*/ 550 h 888"/>
                <a:gd name="T30" fmla="*/ 68 w 490"/>
                <a:gd name="T31" fmla="*/ 532 h 888"/>
                <a:gd name="T32" fmla="*/ 150 w 490"/>
                <a:gd name="T33" fmla="*/ 552 h 888"/>
                <a:gd name="T34" fmla="*/ 172 w 490"/>
                <a:gd name="T35" fmla="*/ 546 h 888"/>
                <a:gd name="T36" fmla="*/ 178 w 490"/>
                <a:gd name="T37" fmla="*/ 496 h 888"/>
                <a:gd name="T38" fmla="*/ 204 w 490"/>
                <a:gd name="T39" fmla="*/ 494 h 888"/>
                <a:gd name="T40" fmla="*/ 242 w 490"/>
                <a:gd name="T41" fmla="*/ 500 h 888"/>
                <a:gd name="T42" fmla="*/ 250 w 490"/>
                <a:gd name="T43" fmla="*/ 454 h 888"/>
                <a:gd name="T44" fmla="*/ 246 w 490"/>
                <a:gd name="T45" fmla="*/ 416 h 888"/>
                <a:gd name="T46" fmla="*/ 256 w 490"/>
                <a:gd name="T47" fmla="*/ 384 h 888"/>
                <a:gd name="T48" fmla="*/ 224 w 490"/>
                <a:gd name="T49" fmla="*/ 352 h 888"/>
                <a:gd name="T50" fmla="*/ 188 w 490"/>
                <a:gd name="T51" fmla="*/ 328 h 888"/>
                <a:gd name="T52" fmla="*/ 136 w 490"/>
                <a:gd name="T53" fmla="*/ 312 h 888"/>
                <a:gd name="T54" fmla="*/ 128 w 490"/>
                <a:gd name="T55" fmla="*/ 290 h 888"/>
                <a:gd name="T56" fmla="*/ 134 w 490"/>
                <a:gd name="T57" fmla="*/ 242 h 888"/>
                <a:gd name="T58" fmla="*/ 162 w 490"/>
                <a:gd name="T59" fmla="*/ 222 h 888"/>
                <a:gd name="T60" fmla="*/ 264 w 490"/>
                <a:gd name="T61" fmla="*/ 230 h 888"/>
                <a:gd name="T62" fmla="*/ 278 w 490"/>
                <a:gd name="T63" fmla="*/ 198 h 888"/>
                <a:gd name="T64" fmla="*/ 278 w 490"/>
                <a:gd name="T65" fmla="*/ 144 h 888"/>
                <a:gd name="T66" fmla="*/ 282 w 490"/>
                <a:gd name="T67" fmla="*/ 124 h 888"/>
                <a:gd name="T68" fmla="*/ 304 w 490"/>
                <a:gd name="T69" fmla="*/ 104 h 888"/>
                <a:gd name="T70" fmla="*/ 382 w 490"/>
                <a:gd name="T71" fmla="*/ 12 h 888"/>
                <a:gd name="T72" fmla="*/ 416 w 490"/>
                <a:gd name="T73" fmla="*/ 22 h 888"/>
                <a:gd name="T74" fmla="*/ 440 w 490"/>
                <a:gd name="T75" fmla="*/ 2 h 888"/>
                <a:gd name="T76" fmla="*/ 460 w 490"/>
                <a:gd name="T77" fmla="*/ 12 h 888"/>
                <a:gd name="T78" fmla="*/ 452 w 490"/>
                <a:gd name="T79" fmla="*/ 52 h 888"/>
                <a:gd name="T80" fmla="*/ 444 w 490"/>
                <a:gd name="T81" fmla="*/ 100 h 888"/>
                <a:gd name="T82" fmla="*/ 424 w 490"/>
                <a:gd name="T83" fmla="*/ 126 h 888"/>
                <a:gd name="T84" fmla="*/ 422 w 490"/>
                <a:gd name="T85" fmla="*/ 174 h 888"/>
                <a:gd name="T86" fmla="*/ 428 w 490"/>
                <a:gd name="T87" fmla="*/ 246 h 888"/>
                <a:gd name="T88" fmla="*/ 398 w 490"/>
                <a:gd name="T89" fmla="*/ 300 h 888"/>
                <a:gd name="T90" fmla="*/ 416 w 490"/>
                <a:gd name="T91" fmla="*/ 434 h 888"/>
                <a:gd name="T92" fmla="*/ 410 w 490"/>
                <a:gd name="T93" fmla="*/ 492 h 888"/>
                <a:gd name="T94" fmla="*/ 414 w 490"/>
                <a:gd name="T95" fmla="*/ 538 h 888"/>
                <a:gd name="T96" fmla="*/ 434 w 490"/>
                <a:gd name="T97" fmla="*/ 568 h 888"/>
                <a:gd name="T98" fmla="*/ 466 w 490"/>
                <a:gd name="T99" fmla="*/ 674 h 888"/>
                <a:gd name="T100" fmla="*/ 490 w 490"/>
                <a:gd name="T101" fmla="*/ 732 h 888"/>
                <a:gd name="T102" fmla="*/ 372 w 490"/>
                <a:gd name="T103" fmla="*/ 728 h 888"/>
                <a:gd name="T104" fmla="*/ 354 w 490"/>
                <a:gd name="T105" fmla="*/ 744 h 888"/>
                <a:gd name="T106" fmla="*/ 382 w 490"/>
                <a:gd name="T107" fmla="*/ 798 h 888"/>
                <a:gd name="T108" fmla="*/ 350 w 490"/>
                <a:gd name="T109" fmla="*/ 828 h 888"/>
                <a:gd name="T110" fmla="*/ 0 w 490"/>
                <a:gd name="T111" fmla="*/ 0 h 888"/>
                <a:gd name="T112" fmla="*/ 490 w 490"/>
                <a:gd name="T113" fmla="*/ 888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ffectLst/>
          </p:spPr>
          <p:txBody>
            <a:bodyPr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3735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126" name="Group 50"/>
          <p:cNvGrpSpPr/>
          <p:nvPr/>
        </p:nvGrpSpPr>
        <p:grpSpPr bwMode="auto">
          <a:xfrm>
            <a:off x="1032853" y="4590949"/>
            <a:ext cx="1173129" cy="1365846"/>
            <a:chOff x="0" y="0"/>
            <a:chExt cx="847" cy="986"/>
          </a:xfrm>
          <a:effectLst>
            <a:outerShdw algn="l" blurRad="50800" dist="38100" rotWithShape="0">
              <a:prstClr val="black">
                <a:alpha val="40000"/>
              </a:prstClr>
            </a:outerShdw>
          </a:effectLst>
        </p:grpSpPr>
        <p:sp>
          <p:nvSpPr>
            <p:cNvPr id="1049056" name="Rectangle 123"/>
            <p:cNvSpPr>
              <a:spLocks noChangeArrowheads="1"/>
            </p:cNvSpPr>
            <p:nvPr/>
          </p:nvSpPr>
          <p:spPr bwMode="auto">
            <a:xfrm>
              <a:off x="0" y="39"/>
              <a:ext cx="136" cy="136"/>
            </a:xfrm>
            <a:prstGeom prst="rect"/>
            <a:solidFill>
              <a:srgbClr val="993300"/>
            </a:solidFill>
            <a:ln>
              <a:noFill/>
            </a:ln>
            <a:effectLst/>
          </p:spPr>
          <p:txBody>
            <a:bodyPr anchor="ctr"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zh-CN" baseline="0" b="0" cap="none" sz="1465" i="0" kern="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57" name="Text Box 54"/>
            <p:cNvSpPr txBox="1">
              <a:spLocks noChangeArrowheads="1"/>
            </p:cNvSpPr>
            <p:nvPr/>
          </p:nvSpPr>
          <p:spPr bwMode="auto">
            <a:xfrm>
              <a:off x="167" y="0"/>
              <a:ext cx="680" cy="215"/>
            </a:xfrm>
            <a:prstGeom prst="rect"/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1335" i="0" kern="0" kumimoji="0" lang="zh-CN" noProof="0" normalizeH="0" spc="0" strike="noStrike" u="none">
                  <a:ln>
                    <a:noFill/>
                  </a:ln>
                  <a:solidFill>
                    <a:srgbClr val="9933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城市名称</a:t>
              </a:r>
              <a:endParaRPr altLang="zh-CN" baseline="0" b="0" cap="none" dirty="0" sz="1335" i="0" kern="0" kumimoji="0" lang="zh-CN" noProof="0" normalizeH="0" spc="0" strike="noStrike" u="none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058" name="Rectangle 123"/>
            <p:cNvSpPr>
              <a:spLocks noChangeArrowheads="1"/>
            </p:cNvSpPr>
            <p:nvPr/>
          </p:nvSpPr>
          <p:spPr bwMode="auto">
            <a:xfrm>
              <a:off x="0" y="234"/>
              <a:ext cx="136" cy="136"/>
            </a:xfrm>
            <a:prstGeom prst="rect"/>
            <a:solidFill>
              <a:srgbClr val="800080"/>
            </a:solidFill>
            <a:ln>
              <a:noFill/>
            </a:ln>
            <a:effectLst/>
          </p:spPr>
          <p:txBody>
            <a:bodyPr anchor="ctr"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zh-CN" baseline="0" b="0" cap="none" sz="1465" i="0" kern="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59" name="Text Box 56"/>
            <p:cNvSpPr txBox="1">
              <a:spLocks noChangeArrowheads="1"/>
            </p:cNvSpPr>
            <p:nvPr/>
          </p:nvSpPr>
          <p:spPr bwMode="auto">
            <a:xfrm>
              <a:off x="167" y="195"/>
              <a:ext cx="680" cy="215"/>
            </a:xfrm>
            <a:prstGeom prst="rect"/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1335" i="0" kern="0" kumimoji="0" lang="zh-CN" noProof="0" normalizeH="0" spc="0" strike="noStrike" u="none">
                  <a:ln>
                    <a:noFill/>
                  </a:ln>
                  <a:solidFill>
                    <a:srgbClr val="99CC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城市名称</a:t>
              </a:r>
              <a:endParaRPr altLang="zh-CN" baseline="0" b="0" cap="none" dirty="0" sz="1335" i="0" kern="0" kumimoji="0" lang="zh-CN" noProof="0" normalizeH="0" spc="0" strike="noStrike" u="none">
                <a:ln>
                  <a:noFill/>
                </a:ln>
                <a:solidFill>
                  <a:srgbClr val="99CC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060" name="Rectangle 123"/>
            <p:cNvSpPr>
              <a:spLocks noChangeArrowheads="1"/>
            </p:cNvSpPr>
            <p:nvPr/>
          </p:nvSpPr>
          <p:spPr bwMode="auto">
            <a:xfrm>
              <a:off x="0" y="423"/>
              <a:ext cx="136" cy="136"/>
            </a:xfrm>
            <a:prstGeom prst="rect"/>
            <a:solidFill>
              <a:srgbClr val="FF6600"/>
            </a:solidFill>
            <a:ln>
              <a:noFill/>
            </a:ln>
            <a:effectLst/>
          </p:spPr>
          <p:txBody>
            <a:bodyPr anchor="ctr"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zh-CN" baseline="0" b="0" cap="none" sz="1465" i="0" kern="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61" name="Text Box 58"/>
            <p:cNvSpPr txBox="1">
              <a:spLocks noChangeArrowheads="1"/>
            </p:cNvSpPr>
            <p:nvPr/>
          </p:nvSpPr>
          <p:spPr bwMode="auto">
            <a:xfrm>
              <a:off x="167" y="384"/>
              <a:ext cx="680" cy="215"/>
            </a:xfrm>
            <a:prstGeom prst="rect"/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1335" i="0" kern="0" kumimoji="0" lang="zh-CN" noProof="0" normalizeH="0" spc="0" strike="noStrike" u="none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城市名称</a:t>
              </a:r>
              <a:endParaRPr altLang="zh-CN" baseline="0" b="0" cap="none" dirty="0" sz="1335" i="0" kern="0" kumimoji="0" lang="zh-CN" noProof="0" normalizeH="0" spc="0" strike="noStrike" u="none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062" name="Rectangle 123"/>
            <p:cNvSpPr>
              <a:spLocks noChangeArrowheads="1"/>
            </p:cNvSpPr>
            <p:nvPr/>
          </p:nvSpPr>
          <p:spPr bwMode="auto">
            <a:xfrm>
              <a:off x="0" y="621"/>
              <a:ext cx="136" cy="136"/>
            </a:xfrm>
            <a:prstGeom prst="rect"/>
            <a:solidFill>
              <a:srgbClr val="808000"/>
            </a:solidFill>
            <a:ln>
              <a:noFill/>
            </a:ln>
            <a:effectLst/>
          </p:spPr>
          <p:txBody>
            <a:bodyPr anchor="ctr"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zh-CN" baseline="0" b="0" cap="none" sz="1465" i="0" kern="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63" name="Text Box 60"/>
            <p:cNvSpPr txBox="1">
              <a:spLocks noChangeArrowheads="1"/>
            </p:cNvSpPr>
            <p:nvPr/>
          </p:nvSpPr>
          <p:spPr bwMode="auto">
            <a:xfrm>
              <a:off x="167" y="582"/>
              <a:ext cx="680" cy="215"/>
            </a:xfrm>
            <a:prstGeom prst="rect"/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1335" i="0" kern="0" kumimoji="0" lang="zh-CN" noProof="0" normalizeH="0" spc="0" strike="noStrike" u="none">
                  <a:ln>
                    <a:noFill/>
                  </a:ln>
                  <a:solidFill>
                    <a:srgbClr val="808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城市名称</a:t>
              </a:r>
              <a:endParaRPr altLang="zh-CN" baseline="0" b="0" cap="none" dirty="0" sz="1335" i="0" kern="0" kumimoji="0" lang="zh-CN" noProof="0" normalizeH="0" spc="0" strike="noStrike" u="none">
                <a:ln>
                  <a:noFill/>
                </a:ln>
                <a:solidFill>
                  <a:srgbClr val="808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064" name="Rectangle 123"/>
            <p:cNvSpPr>
              <a:spLocks noChangeArrowheads="1"/>
            </p:cNvSpPr>
            <p:nvPr/>
          </p:nvSpPr>
          <p:spPr bwMode="auto">
            <a:xfrm>
              <a:off x="0" y="810"/>
              <a:ext cx="136" cy="136"/>
            </a:xfrm>
            <a:prstGeom prst="rect"/>
            <a:solidFill>
              <a:srgbClr val="258F5D"/>
            </a:solidFill>
            <a:ln>
              <a:noFill/>
            </a:ln>
            <a:effectLst/>
          </p:spPr>
          <p:txBody>
            <a:bodyPr anchor="ctr" wrap="none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zh-CN" baseline="0" b="0" cap="none" sz="1465" i="0" kern="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65" name="Text Box 62"/>
            <p:cNvSpPr txBox="1">
              <a:spLocks noChangeArrowheads="1"/>
            </p:cNvSpPr>
            <p:nvPr/>
          </p:nvSpPr>
          <p:spPr bwMode="auto">
            <a:xfrm>
              <a:off x="167" y="771"/>
              <a:ext cx="680" cy="215"/>
            </a:xfrm>
            <a:prstGeom prst="rect"/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indent="-285750" marL="7429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indent="-228600" marL="11430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indent="-228600" marL="1600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indent="-228600" marL="20574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 indent="-228600" marL="25146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 indent="-228600" marL="29718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 indent="-228600" marL="34290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 indent="-228600" marL="388620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1335" i="0" kern="0" kumimoji="0" lang="zh-CN" noProof="0" normalizeH="0" spc="0" strike="noStrike" u="none">
                  <a:ln>
                    <a:noFill/>
                  </a:ln>
                  <a:solidFill>
                    <a:srgbClr val="0F79A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城市名称</a:t>
              </a:r>
              <a:endParaRPr altLang="zh-CN" baseline="0" b="0" cap="none" dirty="0" sz="1335" i="0" kern="0" kumimoji="0" lang="zh-CN" noProof="0" normalizeH="0" spc="0" strike="noStrike" u="none">
                <a:ln>
                  <a:noFill/>
                </a:ln>
                <a:solidFill>
                  <a:srgbClr val="0F79A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7" name="组合 50"/>
          <p:cNvGrpSpPr/>
          <p:nvPr/>
        </p:nvGrpSpPr>
        <p:grpSpPr>
          <a:xfrm>
            <a:off x="7236524" y="3015253"/>
            <a:ext cx="3976555" cy="2209250"/>
            <a:chOff x="5652127" y="1028309"/>
            <a:chExt cx="2982416" cy="3177461"/>
          </a:xfrm>
        </p:grpSpPr>
        <p:sp>
          <p:nvSpPr>
            <p:cNvPr id="1049066" name="Rounded Rectangle 13"/>
            <p:cNvSpPr/>
            <p:nvPr/>
          </p:nvSpPr>
          <p:spPr>
            <a:xfrm rot="16200000">
              <a:off x="5554605" y="1125831"/>
              <a:ext cx="3177461" cy="2982416"/>
            </a:xfrm>
            <a:prstGeom prst="roundRect">
              <a:avLst>
                <a:gd name="adj" fmla="val 4770"/>
              </a:avLst>
            </a:prstGeom>
            <a:noFill/>
            <a:ln w="12700" cap="flat" cmpd="sng" algn="ctr">
              <a:solidFill>
                <a:sysClr lastClr="FFFFFF" val="window">
                  <a:lumMod val="75000"/>
                </a:sysClr>
              </a:solidFill>
              <a:prstDash val="solid"/>
            </a:ln>
            <a:effectLst>
              <a:outerShdw algn="l" blurRad="50800" dist="38100" rotWithShape="0">
                <a:prstClr val="black">
                  <a:alpha val="40000"/>
                </a:prstClr>
              </a:outerShdw>
              <a:reflection algn="bl" blurRad="6350" dir="5400000" endA="300" endPos="18000" rotWithShape="0" stA="52000" sy="-100000"/>
            </a:effectLst>
          </p:spPr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0" cap="none" sz="2400" i="0" kern="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067" name="Text Box 15"/>
            <p:cNvSpPr txBox="1">
              <a:spLocks noChangeArrowheads="1"/>
            </p:cNvSpPr>
            <p:nvPr/>
          </p:nvSpPr>
          <p:spPr bwMode="auto">
            <a:xfrm>
              <a:off x="6012160" y="1273086"/>
              <a:ext cx="2448272" cy="2542602"/>
            </a:xfrm>
            <a:prstGeom prst="rect"/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 indent="-285750" marL="74295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 indent="-228600" marL="114300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 indent="-228600" marL="160020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 indent="-228600" marL="2057400"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 indent="-228600" marL="251460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 indent="-228600" marL="297180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 indent="-228600" marL="342900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 indent="-228600" marL="3886200">
                <a:spcBef>
                  <a:spcPct val="0"/>
                </a:spcBef>
                <a:spcAft>
                  <a:spcPct val="0"/>
                </a:spcAft>
                <a:defRPr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 defTabSz="914400" eaLnBrk="0" fontAlgn="auto" hangingPunct="0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-25000" b="0" cap="none" dirty="0" sz="24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核心市场</a:t>
              </a:r>
              <a:endParaRPr altLang="zh-CN" baseline="-25000" b="0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algn="l" defTabSz="914400" eaLnBrk="0" fontAlgn="auto" hangingPunct="0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-25000" b="0" cap="none" dirty="0" sz="24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重点市场</a:t>
              </a:r>
              <a:endParaRPr altLang="zh-CN" baseline="-25000" b="0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algn="l" defTabSz="914400" eaLnBrk="0" fontAlgn="auto" hangingPunct="0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-25000" b="0" cap="none" dirty="0" sz="24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基地市场</a:t>
              </a:r>
              <a:endParaRPr altLang="zh-CN" baseline="-25000" b="0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algn="l" defTabSz="914400" eaLnBrk="0" fontAlgn="auto" hangingPunct="0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-25000" b="0" cap="none" dirty="0" sz="24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开发市场</a:t>
              </a:r>
              <a:endParaRPr altLang="zh-CN" baseline="-25000" b="0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algn="l" defTabSz="914400" eaLnBrk="0" fontAlgn="auto" hangingPunct="0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-25000" b="0" cap="none" dirty="0" sz="24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等</a:t>
              </a:r>
              <a:endParaRPr altLang="zh-CN" baseline="-25000" b="0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algn="l" defTabSz="914400" eaLnBrk="0" fontAlgn="auto" hangingPunct="0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ko-KR" baseline="-25000" b="0" cap="none" dirty="0" sz="1335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9068" name="矩形 53"/>
          <p:cNvSpPr/>
          <p:nvPr/>
        </p:nvSpPr>
        <p:spPr>
          <a:xfrm>
            <a:off x="3831319" y="643420"/>
            <a:ext cx="3637281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市场布局规划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举例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9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070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071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57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9072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营销策略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73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Glegoo"/>
              </a:rPr>
              <a:t>2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36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9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9074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75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0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9076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77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1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9078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79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2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9080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081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82" name="Slide Number Placeholder 1"/>
          <p:cNvSpPr txBox="1"/>
          <p:nvPr/>
        </p:nvSpPr>
        <p:spPr>
          <a:xfrm>
            <a:off x="5842000" y="6491818"/>
            <a:ext cx="508000" cy="366183"/>
          </a:xfrm>
          <a:prstGeom prst="rect"/>
        </p:spPr>
        <p:txBody>
          <a:bodyPr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F30D5C1-D155-2E40-A967-511B3BD0F2AE}" type="slidenum">
              <a:rPr sz="1335" lang="en-US" smtClean="0">
                <a:solidFill>
                  <a:srgbClr val="FFFFFF"/>
                </a:solidFill>
                <a:latin typeface="Glegoo"/>
              </a:rPr>
              <a:t>18</a:t>
            </a:fld>
            <a:endParaRPr dirty="0" sz="1335" lang="en-US">
              <a:solidFill>
                <a:srgbClr val="FFFFFF"/>
              </a:solidFill>
              <a:latin typeface="Glegoo"/>
            </a:endParaRPr>
          </a:p>
        </p:txBody>
      </p:sp>
      <p:sp>
        <p:nvSpPr>
          <p:cNvPr id="1049083" name="Oval 19"/>
          <p:cNvSpPr>
            <a:spLocks noChangeAspect="1"/>
          </p:cNvSpPr>
          <p:nvPr/>
        </p:nvSpPr>
        <p:spPr>
          <a:xfrm>
            <a:off x="1727200" y="3498605"/>
            <a:ext cx="2063997" cy="2063996"/>
          </a:xfrm>
          <a:prstGeom prst="ellipse"/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865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84" name="Oval 20"/>
          <p:cNvSpPr>
            <a:spLocks noChangeAspect="1"/>
          </p:cNvSpPr>
          <p:nvPr/>
        </p:nvSpPr>
        <p:spPr>
          <a:xfrm>
            <a:off x="4928918" y="3498605"/>
            <a:ext cx="2063997" cy="2063996"/>
          </a:xfrm>
          <a:prstGeom prst="ellipse"/>
          <a:solidFill>
            <a:srgbClr val="1399E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865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85" name="Oval 21"/>
          <p:cNvSpPr>
            <a:spLocks noChangeAspect="1"/>
          </p:cNvSpPr>
          <p:nvPr/>
        </p:nvSpPr>
        <p:spPr>
          <a:xfrm>
            <a:off x="8098838" y="3498605"/>
            <a:ext cx="2063997" cy="2063996"/>
          </a:xfrm>
          <a:prstGeom prst="ellipse"/>
          <a:solidFill>
            <a:schemeClr val="accent4">
              <a:lumMod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865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86" name="TextBox 22"/>
          <p:cNvSpPr txBox="1"/>
          <p:nvPr/>
        </p:nvSpPr>
        <p:spPr>
          <a:xfrm>
            <a:off x="1727200" y="4197787"/>
            <a:ext cx="2032000" cy="318100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65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业绩目标</a:t>
            </a:r>
            <a:endParaRPr baseline="0" b="0" cap="none" dirty="0" sz="1465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87" name="TextBox 23"/>
          <p:cNvSpPr txBox="1"/>
          <p:nvPr/>
        </p:nvSpPr>
        <p:spPr>
          <a:xfrm>
            <a:off x="4688112" y="4241800"/>
            <a:ext cx="2553937" cy="338554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利润目标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88" name="TextBox 24"/>
          <p:cNvSpPr txBox="1"/>
          <p:nvPr/>
        </p:nvSpPr>
        <p:spPr>
          <a:xfrm>
            <a:off x="7910864" y="4155758"/>
            <a:ext cx="2553937" cy="338554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增长率</a:t>
            </a: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89" name="TextBox 25"/>
          <p:cNvSpPr txBox="1"/>
          <p:nvPr/>
        </p:nvSpPr>
        <p:spPr>
          <a:xfrm>
            <a:off x="5218149" y="4545775"/>
            <a:ext cx="1493859" cy="461665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30</a:t>
            </a:r>
            <a:r>
              <a:rPr baseline="0" b="0" cap="none" dirty="0" sz="2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00</a:t>
            </a: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万</a:t>
            </a: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0" name="TextBox 26"/>
          <p:cNvSpPr txBox="1"/>
          <p:nvPr/>
        </p:nvSpPr>
        <p:spPr>
          <a:xfrm>
            <a:off x="8440901" y="4460558"/>
            <a:ext cx="1493859" cy="461665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400" i="0" kern="1200" kumimoji="0" lang="en-US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100%</a:t>
            </a: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cxnSp>
        <p:nvCxnSpPr>
          <p:cNvPr id="3145737" name="Straight Arrow Connector 27"/>
          <p:cNvCxnSpPr>
            <a:cxnSpLocks/>
          </p:cNvCxnSpPr>
          <p:nvPr/>
        </p:nvCxnSpPr>
        <p:spPr>
          <a:xfrm>
            <a:off x="3976912" y="4546600"/>
            <a:ext cx="872337" cy="0"/>
          </a:xfrm>
          <a:prstGeom prst="straightConnector1"/>
          <a:ln w="9525" cmpd="sng">
            <a:solidFill>
              <a:srgbClr val="424C53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8" name="Straight Arrow Connector 28"/>
          <p:cNvCxnSpPr>
            <a:cxnSpLocks/>
          </p:cNvCxnSpPr>
          <p:nvPr/>
        </p:nvCxnSpPr>
        <p:spPr>
          <a:xfrm>
            <a:off x="7140448" y="4546600"/>
            <a:ext cx="864000" cy="0"/>
          </a:xfrm>
          <a:prstGeom prst="straightConnector1"/>
          <a:ln w="9525" cmpd="sng">
            <a:solidFill>
              <a:srgbClr val="424C53"/>
            </a:solidFill>
            <a:prstDash val="solid"/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9091" name="Rectangle 17"/>
          <p:cNvSpPr>
            <a:spLocks noChangeArrowheads="1"/>
          </p:cNvSpPr>
          <p:nvPr/>
        </p:nvSpPr>
        <p:spPr bwMode="auto">
          <a:xfrm>
            <a:off x="3149600" y="3022600"/>
            <a:ext cx="2336800" cy="406400"/>
          </a:xfrm>
          <a:prstGeom prst="rect"/>
          <a:noFill/>
          <a:ln>
            <a:noFill/>
          </a:ln>
        </p:spPr>
        <p:txBody>
          <a:bodyPr bIns="0" lIns="0" rIns="0" tIns="0" wrap="square">
            <a:spAutoFit/>
          </a:bodyPr>
          <a:p>
            <a:pPr algn="ctr" defTabSz="914400" eaLnBrk="1" fontAlgn="auto" hangingPunct="1" indent="0" latinLnBrk="0" lvl="0" marL="12255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1465" i="0" kern="1200" kumimoji="0" lang="en-US" noProof="0" normalizeH="0" spc="0" strike="noStrike" u="none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10</a:t>
            </a:r>
            <a:r>
              <a:rPr baseline="0" b="0" cap="none" dirty="0" sz="1465" i="0" kern="1200" kumimoji="0" lang="en-US" noProof="0" normalizeH="0" spc="0" strike="noStrike" u="none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% </a:t>
            </a:r>
            <a:br>
              <a:rPr baseline="0" b="0" cap="none" dirty="0" sz="1465" i="0" kern="1200" kumimoji="0" lang="en-US" noProof="0" normalizeH="0" spc="0" strike="noStrike" u="none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</a:br>
            <a:r>
              <a:rPr altLang="en-US" baseline="0" b="0" cap="none" dirty="0" sz="1465" i="0" kern="1200" kumimoji="0" lang="zh-CN" noProof="0" normalizeH="0" spc="0" strike="noStrike" u="none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市场份额</a:t>
            </a:r>
            <a:endParaRPr baseline="0" b="0" cap="none" dirty="0" sz="1465" i="0" kern="1200" kumimoji="0" lang="en-US" noProof="0" normalizeH="0" spc="0" strike="noStrike" u="none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2" name="Rectangle 17"/>
          <p:cNvSpPr>
            <a:spLocks noChangeArrowheads="1"/>
          </p:cNvSpPr>
          <p:nvPr/>
        </p:nvSpPr>
        <p:spPr bwMode="auto">
          <a:xfrm>
            <a:off x="6299200" y="3022600"/>
            <a:ext cx="2336800" cy="406400"/>
          </a:xfrm>
          <a:prstGeom prst="rect"/>
          <a:noFill/>
          <a:ln>
            <a:noFill/>
          </a:ln>
        </p:spPr>
        <p:txBody>
          <a:bodyPr bIns="0" lIns="0" rIns="0" tIns="0" wrap="square">
            <a:spAutoFit/>
          </a:bodyPr>
          <a:p>
            <a:pPr algn="ctr" defTabSz="914400" eaLnBrk="1" fontAlgn="auto" hangingPunct="1" indent="0" latinLnBrk="0" lvl="0" marL="12255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465" i="0" kern="1200" kumimoji="0" lang="en-US" noProof="0" normalizeH="0" spc="0" strike="noStrike" u="none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20% </a:t>
            </a:r>
            <a:endParaRPr baseline="0" b="0" cap="none" dirty="0" sz="1465" i="0" kern="1200" kumimoji="0" lang="en-US" noProof="0" normalizeH="0" spc="0" strike="noStrike" u="none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  <a:p>
            <a:pPr algn="ctr" defTabSz="914400" eaLnBrk="1" fontAlgn="auto" hangingPunct="1" indent="0" latinLnBrk="0" lvl="0" marL="122555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65" i="0" kern="1200" kumimoji="0" lang="zh-CN" noProof="0" normalizeH="0" spc="0" strike="noStrike" u="none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市场覆盖率</a:t>
            </a:r>
            <a:endParaRPr baseline="0" b="0" cap="none" dirty="0" sz="1465" i="0" kern="1200" kumimoji="0" lang="en-US" noProof="0" normalizeH="0" spc="0" strike="noStrike" u="none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3" name="Oval 31"/>
          <p:cNvSpPr>
            <a:spLocks noChangeAspect="1"/>
          </p:cNvSpPr>
          <p:nvPr/>
        </p:nvSpPr>
        <p:spPr>
          <a:xfrm>
            <a:off x="6705600" y="4140200"/>
            <a:ext cx="711200" cy="711200"/>
          </a:xfrm>
          <a:prstGeom prst="ellipse"/>
          <a:solidFill>
            <a:srgbClr val="92D050">
              <a:alpha val="7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865" i="0" kern="1200" kumimoji="0" lang="en-US" noProof="0" normalizeH="0" spc="0" strike="noStrike" u="none">
                <a:ln>
                  <a:noFill/>
                </a:ln>
                <a:solidFill>
                  <a:srgbClr val="1399E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B</a:t>
            </a:r>
            <a:endParaRPr baseline="0" b="0" cap="none" dirty="0" sz="1865" i="0" kern="1200" kumimoji="0" lang="en-US" noProof="0" normalizeH="0" spc="0" strike="noStrike" u="none">
              <a:ln>
                <a:noFill/>
              </a:ln>
              <a:solidFill>
                <a:srgbClr val="1399E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4" name="Oval 32"/>
          <p:cNvSpPr>
            <a:spLocks noChangeAspect="1"/>
          </p:cNvSpPr>
          <p:nvPr/>
        </p:nvSpPr>
        <p:spPr>
          <a:xfrm>
            <a:off x="9956800" y="4140200"/>
            <a:ext cx="711200" cy="711200"/>
          </a:xfrm>
          <a:prstGeom prst="ellipse"/>
          <a:solidFill>
            <a:srgbClr val="92D050">
              <a:alpha val="7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865" i="0" kern="1200" kumimoji="0" lang="en-US" noProof="0" normalizeH="0" spc="0" strike="noStrike" u="none">
                <a:ln>
                  <a:noFill/>
                </a:ln>
                <a:solidFill>
                  <a:srgbClr val="1399E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C</a:t>
            </a:r>
            <a:endParaRPr baseline="0" b="0" cap="none" dirty="0" sz="1865" i="0" kern="1200" kumimoji="0" lang="en-US" noProof="0" normalizeH="0" spc="0" strike="noStrike" u="none">
              <a:ln>
                <a:noFill/>
              </a:ln>
              <a:solidFill>
                <a:srgbClr val="1399E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5" name="Oval 33"/>
          <p:cNvSpPr>
            <a:spLocks noChangeAspect="1"/>
          </p:cNvSpPr>
          <p:nvPr/>
        </p:nvSpPr>
        <p:spPr>
          <a:xfrm>
            <a:off x="3454400" y="4140200"/>
            <a:ext cx="711200" cy="711200"/>
          </a:xfrm>
          <a:prstGeom prst="ellipse"/>
          <a:solidFill>
            <a:srgbClr val="92D050">
              <a:alpha val="7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1865" i="0" kern="1200" kumimoji="0" lang="en-US" noProof="0" normalizeH="0" spc="0" strike="noStrike" u="none">
                <a:ln>
                  <a:noFill/>
                </a:ln>
                <a:solidFill>
                  <a:srgbClr val="1399E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A</a:t>
            </a:r>
            <a:endParaRPr baseline="0" b="0" cap="none" dirty="0" sz="1865" i="0" kern="1200" kumimoji="0" lang="en-US" noProof="0" normalizeH="0" spc="0" strike="noStrike" u="none">
              <a:ln>
                <a:noFill/>
              </a:ln>
              <a:solidFill>
                <a:srgbClr val="1399E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6" name="TextBox 34"/>
          <p:cNvSpPr txBox="1"/>
          <p:nvPr/>
        </p:nvSpPr>
        <p:spPr>
          <a:xfrm>
            <a:off x="2133600" y="4460558"/>
            <a:ext cx="1270928" cy="461665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1.5</a:t>
            </a: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亿</a:t>
            </a: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097" name="矩形 18"/>
          <p:cNvSpPr/>
          <p:nvPr/>
        </p:nvSpPr>
        <p:spPr>
          <a:xfrm>
            <a:off x="3246501" y="1021737"/>
            <a:ext cx="5466081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营销策略制定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营销目标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举例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098" name="文本框 19"/>
          <p:cNvSpPr txBox="1"/>
          <p:nvPr/>
        </p:nvSpPr>
        <p:spPr>
          <a:xfrm>
            <a:off x="4964921" y="5995691"/>
            <a:ext cx="2262158" cy="369332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以上目标为虚拟目标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099" name="左大括号 20"/>
          <p:cNvSpPr/>
          <p:nvPr/>
        </p:nvSpPr>
        <p:spPr>
          <a:xfrm rot="5400000">
            <a:off x="5371254" y="-946359"/>
            <a:ext cx="1449491" cy="6924251"/>
          </a:xfrm>
          <a:prstGeom prst="leftBrace">
            <a:avLst>
              <a:gd name="adj1" fmla="val 52727"/>
              <a:gd name="adj2" fmla="val 50000"/>
            </a:avLst>
          </a:prstGeom>
          <a:noFill/>
          <a:ln w="127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00" name="矩形 1"/>
          <p:cNvSpPr/>
          <p:nvPr/>
        </p:nvSpPr>
        <p:spPr>
          <a:xfrm>
            <a:off x="3804347" y="947453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营销策略制定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营销策略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101" name="矩形 2"/>
          <p:cNvSpPr/>
          <p:nvPr/>
        </p:nvSpPr>
        <p:spPr>
          <a:xfrm>
            <a:off x="309283" y="2541495"/>
            <a:ext cx="1828800" cy="54460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营销模式制定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2" name="矩形 3"/>
          <p:cNvSpPr/>
          <p:nvPr/>
        </p:nvSpPr>
        <p:spPr>
          <a:xfrm>
            <a:off x="309283" y="3149973"/>
            <a:ext cx="1828800" cy="2665879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针对性的营销模式制定，模式的落地，运营中心的布局、新零售区域服务落地模式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3" name="矩形 4"/>
          <p:cNvSpPr/>
          <p:nvPr/>
        </p:nvSpPr>
        <p:spPr>
          <a:xfrm>
            <a:off x="2263589" y="2541495"/>
            <a:ext cx="1828800" cy="54460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营销政策制定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4" name="矩形 5"/>
          <p:cNvSpPr/>
          <p:nvPr/>
        </p:nvSpPr>
        <p:spPr>
          <a:xfrm>
            <a:off x="2263589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针对打造模式的营销政策，针对区域大型代理的政策，市场的政策，渠道的政策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5" name="矩形 6"/>
          <p:cNvSpPr/>
          <p:nvPr/>
        </p:nvSpPr>
        <p:spPr>
          <a:xfrm>
            <a:off x="4217895" y="2541495"/>
            <a:ext cx="1828800" cy="54460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营销活动规划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6" name="矩形 7"/>
          <p:cNvSpPr/>
          <p:nvPr/>
        </p:nvSpPr>
        <p:spPr>
          <a:xfrm>
            <a:off x="4217895" y="3149973"/>
            <a:ext cx="1828800" cy="2665879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营销活动事件规划，招商活动，渠道拓展活动等年度规划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7" name="矩形 8"/>
          <p:cNvSpPr/>
          <p:nvPr/>
        </p:nvSpPr>
        <p:spPr>
          <a:xfrm>
            <a:off x="6172201" y="2541495"/>
            <a:ext cx="1828800" cy="54460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营销目标分解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8" name="矩形 9"/>
          <p:cNvSpPr/>
          <p:nvPr/>
        </p:nvSpPr>
        <p:spPr>
          <a:xfrm>
            <a:off x="6172201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将营销目标分解到渠道，客户，产品，月度详细的营销计划表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09" name="矩形 10"/>
          <p:cNvSpPr/>
          <p:nvPr/>
        </p:nvSpPr>
        <p:spPr>
          <a:xfrm>
            <a:off x="8126507" y="2541495"/>
            <a:ext cx="1828800" cy="54460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营销工具准备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0" name="矩形 11"/>
          <p:cNvSpPr/>
          <p:nvPr/>
        </p:nvSpPr>
        <p:spPr>
          <a:xfrm>
            <a:off x="8126507" y="3149973"/>
            <a:ext cx="1828800" cy="2665879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为匹配营销目标达成的营销工具规划，制作，落地，跟踪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1" name="矩形 12"/>
          <p:cNvSpPr/>
          <p:nvPr/>
        </p:nvSpPr>
        <p:spPr>
          <a:xfrm>
            <a:off x="10080813" y="2541495"/>
            <a:ext cx="1828800" cy="544606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营销服务体系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2" name="矩形 13"/>
          <p:cNvSpPr/>
          <p:nvPr/>
        </p:nvSpPr>
        <p:spPr>
          <a:xfrm>
            <a:off x="10080813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营销后勤保障体系，服务流程优化，支持体系落地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3" name="左大括号 14"/>
          <p:cNvSpPr/>
          <p:nvPr/>
        </p:nvSpPr>
        <p:spPr>
          <a:xfrm rot="5400000">
            <a:off x="5834054" y="-2758612"/>
            <a:ext cx="514929" cy="9614650"/>
          </a:xfrm>
          <a:prstGeom prst="leftBrace">
            <a:avLst>
              <a:gd name="adj1" fmla="val 52727"/>
              <a:gd name="adj2" fmla="val 50000"/>
            </a:avLst>
          </a:prstGeom>
          <a:solidFill>
            <a:srgbClr val="0070C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114" name="文本框 15"/>
          <p:cNvSpPr txBox="1"/>
          <p:nvPr/>
        </p:nvSpPr>
        <p:spPr>
          <a:xfrm>
            <a:off x="4503256" y="6023249"/>
            <a:ext cx="3154680" cy="3581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后一页要加上具体的营销策略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15" name="文本框 1"/>
          <p:cNvSpPr txBox="1"/>
          <p:nvPr/>
        </p:nvSpPr>
        <p:spPr>
          <a:xfrm>
            <a:off x="2998036" y="785430"/>
            <a:ext cx="6024881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为业绩保驾护航</a:t>
            </a:r>
            <a:r>
              <a:rPr altLang="zh-CN" baseline="0" b="0" cap="none" dirty="0" sz="4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营销体系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116" name="矩形 2"/>
          <p:cNvSpPr/>
          <p:nvPr/>
        </p:nvSpPr>
        <p:spPr>
          <a:xfrm>
            <a:off x="1857826" y="1860630"/>
            <a:ext cx="8476343" cy="522514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营销是完成业绩的必要手段和方法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7" name="矩形: 圆角 3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8" name="矩形: 圆角 4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营销组合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19" name="矩形: 圆角 5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营销考核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0" name="矩形: 圆角 6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营销执行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1" name="矩形: 圆角 7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营销跟踪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22" name="矩形: 圆角 8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营销体系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23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124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125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58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9126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渠道策略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27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Glegoo"/>
              </a:rPr>
              <a:t>3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39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7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9128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29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8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9130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31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39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9132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33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40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9134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35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组合 1"/>
          <p:cNvGrpSpPr/>
          <p:nvPr/>
        </p:nvGrpSpPr>
        <p:grpSpPr bwMode="auto">
          <a:xfrm>
            <a:off x="1433678" y="4079017"/>
            <a:ext cx="4588933" cy="2091266"/>
            <a:chOff x="990600" y="4357886"/>
            <a:chExt cx="3441750" cy="1568876"/>
          </a:xfrm>
          <a:effectLst/>
        </p:grpSpPr>
        <p:grpSp>
          <p:nvGrpSpPr>
            <p:cNvPr id="143" name="组合 86"/>
            <p:cNvGrpSpPr/>
            <p:nvPr/>
          </p:nvGrpSpPr>
          <p:grpSpPr bwMode="auto">
            <a:xfrm>
              <a:off x="1019175" y="5620291"/>
              <a:ext cx="3084559" cy="306471"/>
              <a:chOff x="1019175" y="5620291"/>
              <a:chExt cx="3084559" cy="306471"/>
            </a:xfrm>
          </p:grpSpPr>
          <p:sp>
            <p:nvSpPr>
              <p:cNvPr id="1049136" name="TextBox 11"/>
              <p:cNvSpPr txBox="1">
                <a:spLocks noChangeAspect="1" noChangeArrowheads="1"/>
              </p:cNvSpPr>
              <p:nvPr/>
            </p:nvSpPr>
            <p:spPr bwMode="auto">
              <a:xfrm>
                <a:off x="1360493" y="5637759"/>
                <a:ext cx="2743241" cy="266773"/>
              </a:xfrm>
              <a:prstGeom prst="rect"/>
              <a:noFill/>
              <a:ln>
                <a:noFill/>
              </a:ln>
            </p:spPr>
            <p:txBody>
              <a:bodyPr bIns="0" lIns="0" rIns="0" tIns="0"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 indent="-285750" marL="7429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 indent="-228600" marL="11430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 indent="-228600" marL="1600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 indent="-228600" marL="20574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 indent="-228600" marL="25146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 indent="-228600" marL="29718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 indent="-228600" marL="34290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 indent="-228600" marL="38862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</a:pPr>
                <a:r>
                  <a:rPr altLang="en-US" baseline="0" b="1" cap="none" dirty="0" sz="24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各渠道业绩目标及利润目标</a:t>
                </a:r>
                <a:endParaRPr altLang="zh-CN" baseline="0" b="0" cap="none" dirty="0" sz="24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9137" name="矩形 8"/>
              <p:cNvSpPr>
                <a:spLocks noChangeAspect="1"/>
              </p:cNvSpPr>
              <p:nvPr/>
            </p:nvSpPr>
            <p:spPr bwMode="auto">
              <a:xfrm>
                <a:off x="1019175" y="5620291"/>
                <a:ext cx="252417" cy="306471"/>
              </a:xfrm>
              <a:prstGeom prst="rect"/>
              <a:solidFill>
                <a:schemeClr val="accent2">
                  <a:lumMod val="40000"/>
                  <a:lumOff val="60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1" cap="none" dirty="0" sz="2000" i="0" kern="0" kumimoji="0" lang="en-US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3</a:t>
                </a:r>
                <a:endParaRPr altLang="en-US" baseline="0" b="1" cap="none" dirty="0" sz="20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44" name="组合 93"/>
            <p:cNvGrpSpPr/>
            <p:nvPr/>
          </p:nvGrpSpPr>
          <p:grpSpPr bwMode="auto">
            <a:xfrm>
              <a:off x="990600" y="4357886"/>
              <a:ext cx="3441750" cy="1201618"/>
              <a:chOff x="990600" y="4357886"/>
              <a:chExt cx="3441750" cy="1201618"/>
            </a:xfrm>
          </p:grpSpPr>
          <p:cxnSp>
            <p:nvCxnSpPr>
              <p:cNvPr id="3145740" name="直接连接符 4"/>
              <p:cNvCxnSpPr>
                <a:cxnSpLocks noChangeAspect="1" noChangeShapeType="1"/>
              </p:cNvCxnSpPr>
              <p:nvPr/>
            </p:nvCxnSpPr>
            <p:spPr bwMode="auto">
              <a:xfrm>
                <a:off x="1019883" y="5557911"/>
                <a:ext cx="3410598" cy="1593"/>
              </a:xfrm>
              <a:prstGeom prst="line"/>
              <a:noFill/>
              <a:ln w="19050" algn="ctr">
                <a:solidFill>
                  <a:srgbClr val="188287"/>
                </a:solidFill>
                <a:round/>
              </a:ln>
            </p:spPr>
          </p:cxnSp>
          <p:cxnSp>
            <p:nvCxnSpPr>
              <p:cNvPr id="3145741" name="直接箭头连接符 18"/>
              <p:cNvCxnSpPr>
                <a:cxnSpLocks noChangeAspect="1" noChangeShapeType="1"/>
              </p:cNvCxnSpPr>
              <p:nvPr/>
            </p:nvCxnSpPr>
            <p:spPr bwMode="auto">
              <a:xfrm rot="16200000" flipV="1">
                <a:off x="3831403" y="4955649"/>
                <a:ext cx="1198710" cy="3184"/>
              </a:xfrm>
              <a:prstGeom prst="straightConnector1"/>
              <a:noFill/>
              <a:ln w="19050" algn="ctr">
                <a:solidFill>
                  <a:srgbClr val="188287"/>
                </a:solidFill>
                <a:round/>
                <a:tailEnd type="triangle" w="med" len="med"/>
              </a:ln>
            </p:spPr>
          </p:cxnSp>
          <p:sp>
            <p:nvSpPr>
              <p:cNvPr id="1049138" name="Text12"/>
              <p:cNvSpPr>
                <a:spLocks noChangeAspect="1" noChangeArrowheads="1"/>
              </p:cNvSpPr>
              <p:nvPr/>
            </p:nvSpPr>
            <p:spPr bwMode="auto">
              <a:xfrm>
                <a:off x="990600" y="4648477"/>
                <a:ext cx="3348087" cy="495366"/>
              </a:xfrm>
              <a:prstGeom prst="rect"/>
              <a:noFill/>
              <a:ln>
                <a:noFill/>
              </a:ln>
              <a:effectLst/>
            </p:spPr>
            <p:txBody>
              <a:bodyPr bIns="0" lIns="0" rIns="0" tIns="0">
                <a:spAutoFit/>
              </a:bodyPr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线下渠道及线上渠道的利润目标设计</a:t>
                </a:r>
                <a:endParaRPr altLang="zh-CN" baseline="0" b="1" cap="none" dirty="0" sz="18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利润值、利润率</a:t>
                </a:r>
                <a:endParaRPr altLang="zh-CN" baseline="0" b="1" cap="none" dirty="0" sz="18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45" name="组合 9"/>
          <p:cNvGrpSpPr/>
          <p:nvPr/>
        </p:nvGrpSpPr>
        <p:grpSpPr bwMode="auto">
          <a:xfrm>
            <a:off x="6346461" y="4079016"/>
            <a:ext cx="4637616" cy="2091266"/>
            <a:chOff x="4674769" y="4357888"/>
            <a:chExt cx="3478631" cy="1568874"/>
          </a:xfrm>
          <a:effectLst/>
        </p:grpSpPr>
        <p:grpSp>
          <p:nvGrpSpPr>
            <p:cNvPr id="146" name="组合 92"/>
            <p:cNvGrpSpPr/>
            <p:nvPr/>
          </p:nvGrpSpPr>
          <p:grpSpPr bwMode="auto">
            <a:xfrm>
              <a:off x="4674769" y="4357888"/>
              <a:ext cx="3478631" cy="1201616"/>
              <a:chOff x="4674769" y="4357888"/>
              <a:chExt cx="3478631" cy="1201616"/>
            </a:xfrm>
          </p:grpSpPr>
          <p:sp>
            <p:nvSpPr>
              <p:cNvPr id="1049139" name="Text12"/>
              <p:cNvSpPr>
                <a:spLocks noChangeAspect="1" noChangeArrowheads="1"/>
              </p:cNvSpPr>
              <p:nvPr/>
            </p:nvSpPr>
            <p:spPr bwMode="auto">
              <a:xfrm>
                <a:off x="4806547" y="4629423"/>
                <a:ext cx="3346853" cy="495366"/>
              </a:xfrm>
              <a:prstGeom prst="rect"/>
              <a:noFill/>
              <a:ln>
                <a:noFill/>
              </a:ln>
              <a:effectLst/>
            </p:spPr>
            <p:txBody>
              <a:bodyPr bIns="0" lIns="0" rIns="0" tIns="0">
                <a:spAutoFit/>
              </a:bodyPr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渠道投入费用预算</a:t>
                </a:r>
                <a:endParaRPr altLang="zh-CN" baseline="0" b="1" cap="none" dirty="0" sz="18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渠道拓展、渠道管理、渠道支持等</a:t>
                </a:r>
                <a:endParaRPr altLang="de-DE" baseline="0" b="1" cap="none" dirty="0" sz="18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3145742" name="直接连接符 56"/>
              <p:cNvCxnSpPr>
                <a:cxnSpLocks noChangeAspect="1" noChangeShapeType="1"/>
              </p:cNvCxnSpPr>
              <p:nvPr/>
            </p:nvCxnSpPr>
            <p:spPr bwMode="auto">
              <a:xfrm>
                <a:off x="4674770" y="5557911"/>
                <a:ext cx="3410598" cy="1593"/>
              </a:xfrm>
              <a:prstGeom prst="line"/>
              <a:noFill/>
              <a:ln w="19050" algn="ctr">
                <a:solidFill>
                  <a:srgbClr val="188287"/>
                </a:solidFill>
                <a:round/>
              </a:ln>
            </p:spPr>
          </p:cxnSp>
          <p:cxnSp>
            <p:nvCxnSpPr>
              <p:cNvPr id="3145743" name="直接箭头连接符 19"/>
              <p:cNvCxnSpPr>
                <a:cxnSpLocks noChangeAspect="1" noChangeShapeType="1"/>
              </p:cNvCxnSpPr>
              <p:nvPr/>
            </p:nvCxnSpPr>
            <p:spPr bwMode="auto">
              <a:xfrm rot="16200000" flipV="1">
                <a:off x="4076211" y="4956446"/>
                <a:ext cx="1198710" cy="1593"/>
              </a:xfrm>
              <a:prstGeom prst="straightConnector1"/>
              <a:noFill/>
              <a:ln w="19050" algn="ctr">
                <a:solidFill>
                  <a:srgbClr val="188287"/>
                </a:solidFill>
                <a:round/>
                <a:tailEnd type="triangle" w="med" len="med"/>
              </a:ln>
            </p:spPr>
          </p:cxnSp>
        </p:grpSp>
        <p:grpSp>
          <p:nvGrpSpPr>
            <p:cNvPr id="147" name="组合 91"/>
            <p:cNvGrpSpPr/>
            <p:nvPr/>
          </p:nvGrpSpPr>
          <p:grpSpPr bwMode="auto">
            <a:xfrm>
              <a:off x="4682707" y="5620291"/>
              <a:ext cx="1314013" cy="306471"/>
              <a:chOff x="4682707" y="5620291"/>
              <a:chExt cx="1314013" cy="306471"/>
            </a:xfrm>
          </p:grpSpPr>
          <p:sp>
            <p:nvSpPr>
              <p:cNvPr id="1049140" name="TextBox 13"/>
              <p:cNvSpPr txBox="1">
                <a:spLocks noChangeAspect="1" noChangeArrowheads="1"/>
              </p:cNvSpPr>
              <p:nvPr/>
            </p:nvSpPr>
            <p:spPr bwMode="auto">
              <a:xfrm>
                <a:off x="5073279" y="5637759"/>
                <a:ext cx="923441" cy="277074"/>
              </a:xfrm>
              <a:prstGeom prst="rect"/>
              <a:noFill/>
              <a:ln>
                <a:noFill/>
              </a:ln>
            </p:spPr>
            <p:txBody>
              <a:bodyPr bIns="0" lIns="0" rIns="0" tIns="0"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 indent="-285750" marL="7429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 indent="-228600" marL="11430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 indent="-228600" marL="1600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 indent="-228600" marL="20574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 indent="-228600" marL="25146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 indent="-228600" marL="29718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 indent="-228600" marL="34290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 indent="-228600" marL="38862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</a:pPr>
                <a:r>
                  <a:rPr altLang="en-US" baseline="0" b="1" cap="none" dirty="0" sz="24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渠道预算</a:t>
                </a:r>
                <a:endParaRPr altLang="zh-CN" baseline="0" b="0" cap="none" dirty="0" sz="24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9141" name="矩形 13"/>
              <p:cNvSpPr>
                <a:spLocks noChangeAspect="1"/>
              </p:cNvSpPr>
              <p:nvPr/>
            </p:nvSpPr>
            <p:spPr bwMode="auto">
              <a:xfrm>
                <a:off x="4682707" y="5620291"/>
                <a:ext cx="252443" cy="306471"/>
              </a:xfrm>
              <a:prstGeom prst="rect"/>
              <a:solidFill>
                <a:schemeClr val="accent5">
                  <a:lumMod val="60000"/>
                  <a:lumOff val="40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1" cap="none" dirty="0" sz="2000" i="0" kern="0" kumimoji="0" lang="en-US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4</a:t>
                </a:r>
                <a:endParaRPr altLang="en-US" baseline="0" b="1" cap="none" dirty="0" sz="20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48" name="组合 17"/>
          <p:cNvGrpSpPr/>
          <p:nvPr/>
        </p:nvGrpSpPr>
        <p:grpSpPr bwMode="auto">
          <a:xfrm>
            <a:off x="6346461" y="1316767"/>
            <a:ext cx="4646083" cy="2099733"/>
            <a:chOff x="4674495" y="2286000"/>
            <a:chExt cx="3485255" cy="1575506"/>
          </a:xfrm>
          <a:effectLst/>
        </p:grpSpPr>
        <p:grpSp>
          <p:nvGrpSpPr>
            <p:cNvPr id="149" name="组合 89"/>
            <p:cNvGrpSpPr/>
            <p:nvPr/>
          </p:nvGrpSpPr>
          <p:grpSpPr bwMode="auto">
            <a:xfrm>
              <a:off x="4674495" y="2660164"/>
              <a:ext cx="3485255" cy="1201342"/>
              <a:chOff x="4674495" y="2660164"/>
              <a:chExt cx="3485255" cy="1201342"/>
            </a:xfrm>
          </p:grpSpPr>
          <p:sp>
            <p:nvSpPr>
              <p:cNvPr id="1049142" name="Text12"/>
              <p:cNvSpPr>
                <a:spLocks noChangeAspect="1" noChangeArrowheads="1"/>
              </p:cNvSpPr>
              <p:nvPr/>
            </p:nvSpPr>
            <p:spPr bwMode="auto">
              <a:xfrm>
                <a:off x="4812634" y="2787875"/>
                <a:ext cx="3347116" cy="495454"/>
              </a:xfrm>
              <a:prstGeom prst="rect"/>
              <a:noFill/>
              <a:ln>
                <a:noFill/>
              </a:ln>
            </p:spPr>
            <p:txBody>
              <a:bodyPr bIns="0" lIns="0" rIns="0" tIns="0">
                <a:spAutoFit/>
              </a:bodyPr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线下渠道目标</a:t>
                </a:r>
                <a:endParaRPr altLang="zh-CN" baseline="0" b="1" cap="none" dirty="0" sz="18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代理商、门店、渠道、团购等</a:t>
                </a:r>
                <a:endParaRPr altLang="en-US" baseline="0" b="1" cap="none" dirty="0" sz="18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3145744" name="直接连接符 4"/>
              <p:cNvCxnSpPr>
                <a:cxnSpLocks noChangeAspect="1" noChangeShapeType="1"/>
              </p:cNvCxnSpPr>
              <p:nvPr/>
            </p:nvCxnSpPr>
            <p:spPr bwMode="auto">
              <a:xfrm>
                <a:off x="4674770" y="2660164"/>
                <a:ext cx="3410598" cy="1592"/>
              </a:xfrm>
              <a:prstGeom prst="line"/>
              <a:noFill/>
              <a:ln w="19050" algn="ctr">
                <a:solidFill>
                  <a:srgbClr val="188287"/>
                </a:solidFill>
                <a:round/>
              </a:ln>
            </p:spPr>
          </p:cxnSp>
          <p:cxnSp>
            <p:nvCxnSpPr>
              <p:cNvPr id="3145745" name="直接箭头连接符 6"/>
              <p:cNvCxnSpPr>
                <a:cxnSpLocks noChangeAspect="1" noChangeShapeType="1"/>
              </p:cNvCxnSpPr>
              <p:nvPr/>
            </p:nvCxnSpPr>
            <p:spPr bwMode="auto">
              <a:xfrm rot="5400000">
                <a:off x="4075937" y="3261355"/>
                <a:ext cx="1198709" cy="1593"/>
              </a:xfrm>
              <a:prstGeom prst="straightConnector1"/>
              <a:noFill/>
              <a:ln w="19050" algn="ctr">
                <a:solidFill>
                  <a:srgbClr val="188287"/>
                </a:solidFill>
                <a:round/>
                <a:tailEnd type="triangle" w="med" len="med"/>
              </a:ln>
            </p:spPr>
          </p:cxnSp>
        </p:grpSp>
        <p:grpSp>
          <p:nvGrpSpPr>
            <p:cNvPr id="150" name="组合 85"/>
            <p:cNvGrpSpPr/>
            <p:nvPr/>
          </p:nvGrpSpPr>
          <p:grpSpPr bwMode="auto">
            <a:xfrm>
              <a:off x="4682434" y="2286000"/>
              <a:ext cx="1731414" cy="304937"/>
              <a:chOff x="4682434" y="2286000"/>
              <a:chExt cx="1731414" cy="304937"/>
            </a:xfrm>
          </p:grpSpPr>
          <p:sp>
            <p:nvSpPr>
              <p:cNvPr id="1049143" name="TextBox 9"/>
              <p:cNvSpPr txBox="1">
                <a:spLocks noChangeAspect="1" noChangeArrowheads="1"/>
              </p:cNvSpPr>
              <p:nvPr/>
            </p:nvSpPr>
            <p:spPr bwMode="auto">
              <a:xfrm>
                <a:off x="5028578" y="2286000"/>
                <a:ext cx="1385270" cy="277124"/>
              </a:xfrm>
              <a:prstGeom prst="rect"/>
              <a:noFill/>
              <a:ln>
                <a:noFill/>
              </a:ln>
            </p:spPr>
            <p:txBody>
              <a:bodyPr bIns="0" lIns="0" rIns="0" tIns="0" wrap="none">
                <a:spAutoFit/>
              </a:bodyPr>
              <a:lstStyle>
                <a:defPPr>
                  <a:defRPr lang="zh-CN"/>
                </a:defPPr>
                <a:lvl1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defRPr b="1" kern="0">
                    <a:solidFill>
                      <a:srgbClr val="004F8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  <a:lvl2pPr eaLnBrk="0" hangingPunct="0" indent="-285750" marL="742950"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 indent="-228600" marL="1143000"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 indent="-228600" marL="1600200"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 indent="-228600" marL="2057400"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 indent="-228600" marL="2514600">
                  <a:spcBef>
                    <a:spcPct val="0"/>
                  </a:spcBef>
                  <a:spcAft>
                    <a:spcPct val="0"/>
                  </a:spcAft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 indent="-228600" marL="2971800">
                  <a:spcBef>
                    <a:spcPct val="0"/>
                  </a:spcBef>
                  <a:spcAft>
                    <a:spcPct val="0"/>
                  </a:spcAft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 indent="-228600" marL="3429000">
                  <a:spcBef>
                    <a:spcPct val="0"/>
                  </a:spcBef>
                  <a:spcAft>
                    <a:spcPct val="0"/>
                  </a:spcAft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 indent="-228600" marL="3886200">
                  <a:spcBef>
                    <a:spcPct val="0"/>
                  </a:spcBef>
                  <a:spcAft>
                    <a:spcPct val="0"/>
                  </a:spcAft>
                  <a:defRPr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</a:pPr>
                <a:r>
                  <a:rPr altLang="en-US" baseline="0" b="1" cap="none" dirty="0" sz="24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线下布局目标</a:t>
                </a:r>
                <a:endParaRPr altLang="zh-CN" baseline="0" b="1" cap="none" dirty="0" sz="24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9144" name="矩形 21"/>
              <p:cNvSpPr>
                <a:spLocks noChangeAspect="1"/>
              </p:cNvSpPr>
              <p:nvPr/>
            </p:nvSpPr>
            <p:spPr bwMode="auto">
              <a:xfrm>
                <a:off x="4682434" y="2286000"/>
                <a:ext cx="252463" cy="304937"/>
              </a:xfrm>
              <a:prstGeom prst="rect"/>
              <a:solidFill>
                <a:srgbClr val="FF9900"/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1" cap="none" dirty="0" sz="2000" i="0" kern="0" kumimoji="0" lang="en-US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2</a:t>
                </a:r>
                <a:endParaRPr altLang="en-US" baseline="0" b="1" cap="none" dirty="0" sz="20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1049145" name="矩形 25"/>
          <p:cNvSpPr>
            <a:spLocks noChangeAspect="1"/>
          </p:cNvSpPr>
          <p:nvPr/>
        </p:nvSpPr>
        <p:spPr bwMode="auto">
          <a:xfrm>
            <a:off x="1471777" y="3416499"/>
            <a:ext cx="9431867" cy="696384"/>
          </a:xfrm>
          <a:prstGeom prst="rect"/>
          <a:solidFill>
            <a:srgbClr val="00206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 anchor="ctr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665" i="0" kern="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渠道策略制定</a:t>
            </a:r>
            <a:r>
              <a:rPr altLang="zh-CN" baseline="0" b="1" cap="none" dirty="0" sz="2665" i="0" kern="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1" cap="none" dirty="0" sz="2665" i="0" kern="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渠道目标</a:t>
            </a:r>
            <a:endParaRPr altLang="en-US" baseline="0" b="1" cap="none" dirty="0" sz="2665" i="0" kern="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51" name="组合 26"/>
          <p:cNvGrpSpPr/>
          <p:nvPr/>
        </p:nvGrpSpPr>
        <p:grpSpPr bwMode="auto">
          <a:xfrm>
            <a:off x="1327849" y="1316767"/>
            <a:ext cx="4679951" cy="2099733"/>
            <a:chOff x="911767" y="2286000"/>
            <a:chExt cx="3509051" cy="1575504"/>
          </a:xfrm>
          <a:effectLst/>
        </p:grpSpPr>
        <p:grpSp>
          <p:nvGrpSpPr>
            <p:cNvPr id="152" name="组合 84"/>
            <p:cNvGrpSpPr/>
            <p:nvPr/>
          </p:nvGrpSpPr>
          <p:grpSpPr bwMode="auto">
            <a:xfrm>
              <a:off x="1019689" y="2286000"/>
              <a:ext cx="1736969" cy="304937"/>
              <a:chOff x="1019689" y="2286000"/>
              <a:chExt cx="1736969" cy="304937"/>
            </a:xfrm>
          </p:grpSpPr>
          <p:sp>
            <p:nvSpPr>
              <p:cNvPr id="1049146" name="TextBox 7"/>
              <p:cNvSpPr txBox="1">
                <a:spLocks noChangeAspect="1" noChangeArrowheads="1"/>
              </p:cNvSpPr>
              <p:nvPr/>
            </p:nvSpPr>
            <p:spPr bwMode="auto">
              <a:xfrm>
                <a:off x="1372023" y="2286000"/>
                <a:ext cx="1384635" cy="277123"/>
              </a:xfrm>
              <a:prstGeom prst="rect"/>
              <a:noFill/>
              <a:ln>
                <a:noFill/>
              </a:ln>
            </p:spPr>
            <p:txBody>
              <a:bodyPr bIns="0" lIns="0" rIns="0" tIns="0"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 indent="-285750" marL="7429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 indent="-228600" marL="11430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 indent="-228600" marL="1600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 indent="-228600" marL="20574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 indent="-228600" marL="25146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 indent="-228600" marL="29718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 indent="-228600" marL="34290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 indent="-228600" marL="388620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9999"/>
                  </a:buClr>
                  <a:buSzTx/>
                  <a:buFontTx/>
                  <a:buNone/>
                </a:pPr>
                <a:r>
                  <a:rPr altLang="en-US" baseline="0" b="1" cap="none" dirty="0" sz="24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线上布局目标</a:t>
                </a:r>
                <a:endParaRPr altLang="zh-CN" baseline="0" b="1" cap="none" dirty="0" sz="24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9147" name="矩形 33"/>
              <p:cNvSpPr>
                <a:spLocks noChangeAspect="1"/>
              </p:cNvSpPr>
              <p:nvPr/>
            </p:nvSpPr>
            <p:spPr bwMode="auto">
              <a:xfrm>
                <a:off x="1019689" y="2286000"/>
                <a:ext cx="252347" cy="304937"/>
              </a:xfrm>
              <a:prstGeom prst="rect"/>
              <a:solidFill>
                <a:srgbClr val="92D050"/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anchor="ctr"/>
              <a:p>
                <a:pPr algn="ctr" defTabSz="914400" eaLnBrk="1" fontAlgn="auto" hangingPunct="1" indent="0" latinLnBrk="0" lvl="0" marL="0" marR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zh-CN" baseline="0" b="1" cap="none" dirty="0" sz="2000" i="0" kern="0" kumimoji="0" lang="en-US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1</a:t>
                </a:r>
                <a:endParaRPr altLang="en-US" baseline="0" b="1" cap="none" dirty="0" sz="20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53" name="组合 88"/>
            <p:cNvGrpSpPr/>
            <p:nvPr/>
          </p:nvGrpSpPr>
          <p:grpSpPr bwMode="auto">
            <a:xfrm>
              <a:off x="911767" y="2660164"/>
              <a:ext cx="3509051" cy="1201340"/>
              <a:chOff x="914400" y="2660164"/>
              <a:chExt cx="3509051" cy="1201340"/>
            </a:xfrm>
          </p:grpSpPr>
          <p:sp>
            <p:nvSpPr>
              <p:cNvPr id="1049148" name="Text12"/>
              <p:cNvSpPr>
                <a:spLocks noChangeAspect="1" noChangeArrowheads="1"/>
              </p:cNvSpPr>
              <p:nvPr/>
            </p:nvSpPr>
            <p:spPr bwMode="auto">
              <a:xfrm>
                <a:off x="914400" y="2787874"/>
                <a:ext cx="3423348" cy="495453"/>
              </a:xfrm>
              <a:prstGeom prst="rect"/>
              <a:noFill/>
              <a:ln>
                <a:noFill/>
              </a:ln>
            </p:spPr>
            <p:txBody>
              <a:bodyPr bIns="0" lIns="0" rIns="0" tIns="0">
                <a:spAutoFit/>
              </a:bodyPr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新零售年度目标</a:t>
                </a:r>
                <a:endParaRPr altLang="zh-CN" baseline="0" b="1" cap="none" dirty="0" sz="1800" i="0" kern="0" kumimoji="0" lang="en-US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  <a:p>
                <a:pPr algn="just" defTabSz="914400" eaLnBrk="1" fontAlgn="auto" hangingPunct="1" indent="0" latinLnBrk="0" lvl="0" marL="0" marR="0" rtl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altLang="en-US" baseline="0" b="1" cap="none" dirty="0" sz="1800" i="0" kern="0" kumimoji="0" lang="zh-CN" noProof="0" normalizeH="0" spc="0" strike="noStrike" u="none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天猫、京东、唯品会、小红书等</a:t>
                </a:r>
                <a:endParaRPr altLang="en-US" baseline="0" b="1" cap="none" dirty="0" sz="1800" i="0" kern="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3145746" name="直接连接符 4"/>
              <p:cNvCxnSpPr>
                <a:cxnSpLocks noChangeAspect="1" noChangeShapeType="1"/>
              </p:cNvCxnSpPr>
              <p:nvPr/>
            </p:nvCxnSpPr>
            <p:spPr bwMode="auto">
              <a:xfrm>
                <a:off x="1011536" y="2660164"/>
                <a:ext cx="3410598" cy="1592"/>
              </a:xfrm>
              <a:prstGeom prst="line"/>
              <a:noFill/>
              <a:ln w="19050" algn="ctr">
                <a:solidFill>
                  <a:srgbClr val="188287"/>
                </a:solidFill>
                <a:round/>
              </a:ln>
            </p:spPr>
          </p:cxnSp>
          <p:cxnSp>
            <p:nvCxnSpPr>
              <p:cNvPr id="3145747" name="直接箭头连接符 5"/>
              <p:cNvCxnSpPr>
                <a:cxnSpLocks noChangeAspect="1" noChangeShapeType="1"/>
              </p:cNvCxnSpPr>
              <p:nvPr/>
            </p:nvCxnSpPr>
            <p:spPr bwMode="auto">
              <a:xfrm rot="5400000">
                <a:off x="3822504" y="3260558"/>
                <a:ext cx="1198709" cy="3184"/>
              </a:xfrm>
              <a:prstGeom prst="straightConnector1"/>
              <a:noFill/>
              <a:ln w="19050" algn="ctr">
                <a:solidFill>
                  <a:srgbClr val="188287"/>
                </a:solidFill>
                <a:round/>
                <a:tailEnd type="triangle" w="med" len="med"/>
              </a:ln>
            </p:spPr>
          </p:cxn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49" name="矩形 1"/>
          <p:cNvSpPr/>
          <p:nvPr/>
        </p:nvSpPr>
        <p:spPr>
          <a:xfrm>
            <a:off x="3832367" y="999076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渠道策略制定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渠道策略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150" name="矩形 2"/>
          <p:cNvSpPr/>
          <p:nvPr/>
        </p:nvSpPr>
        <p:spPr>
          <a:xfrm>
            <a:off x="309283" y="2541495"/>
            <a:ext cx="1828800" cy="54460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渠道营销政策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1" name="矩形 3"/>
          <p:cNvSpPr/>
          <p:nvPr/>
        </p:nvSpPr>
        <p:spPr>
          <a:xfrm>
            <a:off x="309283" y="3149973"/>
            <a:ext cx="1828800" cy="2665879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针对性的营销模式制定，模式的落地，运营中心的布局、新零售区域服务落地模式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2" name="矩形 4"/>
          <p:cNvSpPr/>
          <p:nvPr/>
        </p:nvSpPr>
        <p:spPr>
          <a:xfrm>
            <a:off x="2263589" y="2541495"/>
            <a:ext cx="1828800" cy="54460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渠道趋势跟踪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3" name="矩形 5"/>
          <p:cNvSpPr/>
          <p:nvPr/>
        </p:nvSpPr>
        <p:spPr>
          <a:xfrm>
            <a:off x="2263589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针对打造模式的营销政策，针对区域大型代理的政策，市场的政策，渠道的政策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4" name="矩形 6"/>
          <p:cNvSpPr/>
          <p:nvPr/>
        </p:nvSpPr>
        <p:spPr>
          <a:xfrm>
            <a:off x="4217895" y="2541495"/>
            <a:ext cx="1828800" cy="54460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渠道拓展方法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5" name="矩形 7"/>
          <p:cNvSpPr/>
          <p:nvPr/>
        </p:nvSpPr>
        <p:spPr>
          <a:xfrm>
            <a:off x="4217895" y="3149973"/>
            <a:ext cx="1828800" cy="2665879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营销活动事件规划，招商活动，渠道拓展活动等年度规划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6" name="矩形 8"/>
          <p:cNvSpPr/>
          <p:nvPr/>
        </p:nvSpPr>
        <p:spPr>
          <a:xfrm>
            <a:off x="6172201" y="2541495"/>
            <a:ext cx="1828800" cy="54460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渠道开拓计划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7" name="矩形 9"/>
          <p:cNvSpPr/>
          <p:nvPr/>
        </p:nvSpPr>
        <p:spPr>
          <a:xfrm>
            <a:off x="6172201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将营销目标分解到渠道，客户，产品，月度详细的营销计划表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8" name="矩形 10"/>
          <p:cNvSpPr/>
          <p:nvPr/>
        </p:nvSpPr>
        <p:spPr>
          <a:xfrm>
            <a:off x="8126507" y="2541495"/>
            <a:ext cx="1828800" cy="54460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渠道支持体系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59" name="矩形 11"/>
          <p:cNvSpPr/>
          <p:nvPr/>
        </p:nvSpPr>
        <p:spPr>
          <a:xfrm>
            <a:off x="8126507" y="3149973"/>
            <a:ext cx="1828800" cy="2665879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为匹配营销目标达成的营销工具规划，制作，落地，跟踪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0" name="矩形 12"/>
          <p:cNvSpPr/>
          <p:nvPr/>
        </p:nvSpPr>
        <p:spPr>
          <a:xfrm>
            <a:off x="10080813" y="2541495"/>
            <a:ext cx="1828800" cy="544606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渠道服务体系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1" name="矩形 13"/>
          <p:cNvSpPr/>
          <p:nvPr/>
        </p:nvSpPr>
        <p:spPr>
          <a:xfrm>
            <a:off x="10080813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营销后勤保障体系，服务流程优化，支持体系落地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2" name="左大括号 14"/>
          <p:cNvSpPr/>
          <p:nvPr/>
        </p:nvSpPr>
        <p:spPr>
          <a:xfrm rot="5400000">
            <a:off x="5834054" y="-2758612"/>
            <a:ext cx="514929" cy="9614650"/>
          </a:xfrm>
          <a:prstGeom prst="leftBrace">
            <a:avLst>
              <a:gd name="adj1" fmla="val 52727"/>
              <a:gd name="adj2" fmla="val 50000"/>
            </a:avLst>
          </a:prstGeom>
          <a:solidFill>
            <a:srgbClr val="C000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163" name="文本框 15"/>
          <p:cNvSpPr txBox="1"/>
          <p:nvPr/>
        </p:nvSpPr>
        <p:spPr>
          <a:xfrm>
            <a:off x="4503256" y="6023249"/>
            <a:ext cx="3154681" cy="3581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后一页要加上具体的渠道策略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64" name="文本框 1"/>
          <p:cNvSpPr txBox="1"/>
          <p:nvPr/>
        </p:nvSpPr>
        <p:spPr>
          <a:xfrm>
            <a:off x="2669421" y="600787"/>
            <a:ext cx="6786880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业绩目标是通过渠道卖出去的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165" name="矩形 2"/>
          <p:cNvSpPr/>
          <p:nvPr/>
        </p:nvSpPr>
        <p:spPr>
          <a:xfrm>
            <a:off x="1857828" y="1734458"/>
            <a:ext cx="8476343" cy="522514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渠道是完成业绩的必要通路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6" name="矩形: 圆角 3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渠道开发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7" name="矩形: 圆角 4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渠道经营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8" name="矩形: 圆角 5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渠道管理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69" name="矩形: 圆角 6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渠道政策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0" name="矩形: 圆角 7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渠道支持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171" name="矩形: 圆角 8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渠道跟踪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72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173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174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59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9175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管理策略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76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Glegoo"/>
              </a:rPr>
              <a:t>4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48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7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9177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78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8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9179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80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9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9181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82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0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9183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184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185" name="Title 1"/>
          <p:cNvSpPr txBox="1"/>
          <p:nvPr/>
        </p:nvSpPr>
        <p:spPr>
          <a:xfrm>
            <a:off x="2147047" y="2338420"/>
            <a:ext cx="1752600" cy="2810934"/>
          </a:xfrm>
          <a:prstGeom prst="rect"/>
          <a:solidFill>
            <a:srgbClr val="FFFFFF"/>
          </a:solidFill>
          <a:ln w="3175" cmpd="sng">
            <a:solidFill>
              <a:srgbClr val="CFD6DC"/>
            </a:solidFill>
          </a:ln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anose="020B0503020102020204" pitchFamily="34" charset="0"/>
                <a:ea typeface="Open Sans Extrabold" pitchFamily="34" charset="0"/>
                <a:cs typeface="Franklin Gothic Book" panose="020B0503020102020204" pitchFamily="34" charset="0"/>
              </a:defRPr>
            </a:lvl1pPr>
          </a:lstStyle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Calibri" panose="020F0502020204030204"/>
            </a:endParaRPr>
          </a:p>
        </p:txBody>
      </p:sp>
      <p:sp>
        <p:nvSpPr>
          <p:cNvPr id="1049186" name="Rectangle 18"/>
          <p:cNvSpPr/>
          <p:nvPr/>
        </p:nvSpPr>
        <p:spPr>
          <a:xfrm>
            <a:off x="2223247" y="2414619"/>
            <a:ext cx="1600200" cy="1100667"/>
          </a:xfrm>
          <a:prstGeom prst="rect"/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87" name="TextBox 19"/>
          <p:cNvSpPr txBox="1"/>
          <p:nvPr/>
        </p:nvSpPr>
        <p:spPr>
          <a:xfrm>
            <a:off x="2451847" y="3560077"/>
            <a:ext cx="1143000" cy="1444691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人均产出目标，比如</a:t>
            </a:r>
            <a:r>
              <a:rPr altLang="zh-CN"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1.5</a:t>
            </a: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亿元，人员</a:t>
            </a:r>
            <a:r>
              <a:rPr altLang="zh-CN"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100</a:t>
            </a: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人，年人均产出</a:t>
            </a:r>
            <a:r>
              <a:rPr altLang="zh-CN" baseline="0" b="0" cap="none" dirty="0" sz="1200" i="0" kern="1200" kumimoji="0" lang="en-US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150</a:t>
            </a: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万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188" name="TextBox 29"/>
          <p:cNvSpPr txBox="1"/>
          <p:nvPr/>
        </p:nvSpPr>
        <p:spPr>
          <a:xfrm>
            <a:off x="2147047" y="2579854"/>
            <a:ext cx="1752600" cy="707886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人均产出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目标</a:t>
            </a:r>
            <a:endParaRPr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89" name="Title 1"/>
          <p:cNvSpPr txBox="1"/>
          <p:nvPr/>
        </p:nvSpPr>
        <p:spPr>
          <a:xfrm>
            <a:off x="4204447" y="2338420"/>
            <a:ext cx="1752600" cy="2810934"/>
          </a:xfrm>
          <a:prstGeom prst="rect"/>
          <a:solidFill>
            <a:srgbClr val="FFFFFF"/>
          </a:solidFill>
          <a:ln w="3175" cmpd="sng">
            <a:solidFill>
              <a:srgbClr val="CFD6DC"/>
            </a:solidFill>
          </a:ln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anose="020B0503020102020204" pitchFamily="34" charset="0"/>
                <a:ea typeface="Open Sans Extrabold" pitchFamily="34" charset="0"/>
                <a:cs typeface="Franklin Gothic Book" panose="020B0503020102020204" pitchFamily="34" charset="0"/>
              </a:defRPr>
            </a:lvl1pPr>
          </a:lstStyle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Calibri" panose="020F0502020204030204"/>
            </a:endParaRPr>
          </a:p>
        </p:txBody>
      </p:sp>
      <p:sp>
        <p:nvSpPr>
          <p:cNvPr id="1049190" name="TextBox 47"/>
          <p:cNvSpPr txBox="1"/>
          <p:nvPr/>
        </p:nvSpPr>
        <p:spPr>
          <a:xfrm>
            <a:off x="4509247" y="2448486"/>
            <a:ext cx="1143000" cy="1077218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基础包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1" name="Title 1"/>
          <p:cNvSpPr txBox="1"/>
          <p:nvPr/>
        </p:nvSpPr>
        <p:spPr>
          <a:xfrm>
            <a:off x="6185647" y="2338420"/>
            <a:ext cx="1752600" cy="2810934"/>
          </a:xfrm>
          <a:prstGeom prst="rect"/>
          <a:solidFill>
            <a:srgbClr val="FFFFFF"/>
          </a:solidFill>
          <a:ln w="3175" cmpd="sng">
            <a:solidFill>
              <a:srgbClr val="CFD6DC"/>
            </a:solidFill>
          </a:ln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anose="020B0503020102020204" pitchFamily="34" charset="0"/>
                <a:ea typeface="Open Sans Extrabold" pitchFamily="34" charset="0"/>
                <a:cs typeface="Franklin Gothic Book" panose="020B0503020102020204" pitchFamily="34" charset="0"/>
              </a:defRPr>
            </a:lvl1pPr>
          </a:lstStyle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Calibri" panose="020F0502020204030204"/>
            </a:endParaRPr>
          </a:p>
        </p:txBody>
      </p:sp>
      <p:cxnSp>
        <p:nvCxnSpPr>
          <p:cNvPr id="3145749" name="Straight Connector 64"/>
          <p:cNvCxnSpPr>
            <a:cxnSpLocks/>
          </p:cNvCxnSpPr>
          <p:nvPr/>
        </p:nvCxnSpPr>
        <p:spPr>
          <a:xfrm>
            <a:off x="2870947" y="3286686"/>
            <a:ext cx="304800" cy="0"/>
          </a:xfrm>
          <a:prstGeom prst="line"/>
          <a:ln w="12700" cmpd="sng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9192" name="Rectangle 66"/>
          <p:cNvSpPr/>
          <p:nvPr/>
        </p:nvSpPr>
        <p:spPr>
          <a:xfrm>
            <a:off x="4280647" y="2414619"/>
            <a:ext cx="1600200" cy="1100667"/>
          </a:xfrm>
          <a:prstGeom prst="rect"/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3" name="TextBox 67"/>
          <p:cNvSpPr txBox="1"/>
          <p:nvPr/>
        </p:nvSpPr>
        <p:spPr>
          <a:xfrm>
            <a:off x="4204447" y="2610632"/>
            <a:ext cx="1752600" cy="707886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团队人员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目标</a:t>
            </a:r>
            <a:endParaRPr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4" name="Rectangle 68"/>
          <p:cNvSpPr/>
          <p:nvPr/>
        </p:nvSpPr>
        <p:spPr>
          <a:xfrm>
            <a:off x="6261847" y="2414619"/>
            <a:ext cx="1600200" cy="1100667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5" name="TextBox 69"/>
          <p:cNvSpPr txBox="1"/>
          <p:nvPr/>
        </p:nvSpPr>
        <p:spPr>
          <a:xfrm>
            <a:off x="6185647" y="2612864"/>
            <a:ext cx="1752600" cy="707886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团队绩效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考核目标</a:t>
            </a:r>
            <a:endParaRPr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6" name="Title 1"/>
          <p:cNvSpPr txBox="1"/>
          <p:nvPr/>
        </p:nvSpPr>
        <p:spPr>
          <a:xfrm>
            <a:off x="8139953" y="2335889"/>
            <a:ext cx="1752600" cy="2810934"/>
          </a:xfrm>
          <a:prstGeom prst="rect"/>
          <a:solidFill>
            <a:srgbClr val="FFFFFF"/>
          </a:solidFill>
          <a:ln w="3175" cmpd="sng">
            <a:solidFill>
              <a:srgbClr val="CFD6DC"/>
            </a:solidFill>
          </a:ln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anose="020B0503020102020204" pitchFamily="34" charset="0"/>
                <a:ea typeface="Open Sans Extrabold" pitchFamily="34" charset="0"/>
                <a:cs typeface="Franklin Gothic Book" panose="020B0503020102020204" pitchFamily="34" charset="0"/>
              </a:defRPr>
            </a:lvl1pPr>
          </a:lstStyle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9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Calibri" panose="020F0502020204030204"/>
            </a:endParaRPr>
          </a:p>
        </p:txBody>
      </p:sp>
      <p:sp>
        <p:nvSpPr>
          <p:cNvPr id="1049197" name="Rectangle 68"/>
          <p:cNvSpPr/>
          <p:nvPr/>
        </p:nvSpPr>
        <p:spPr>
          <a:xfrm>
            <a:off x="8216153" y="2412088"/>
            <a:ext cx="1600200" cy="1100667"/>
          </a:xfrm>
          <a:prstGeom prst="rect"/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24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8" name="TextBox 69"/>
          <p:cNvSpPr txBox="1"/>
          <p:nvPr/>
        </p:nvSpPr>
        <p:spPr>
          <a:xfrm>
            <a:off x="8139953" y="2610333"/>
            <a:ext cx="1752600" cy="707886"/>
          </a:xfrm>
          <a:prstGeom prst="rect"/>
          <a:noFill/>
        </p:spPr>
        <p:txBody>
          <a:bodyPr rtlCol="0" wrap="square">
            <a:spAutoFit/>
          </a:bodyPr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团队的执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行力目标</a:t>
            </a:r>
            <a:endParaRPr baseline="0" b="1" cap="none" dirty="0" sz="20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199" name="矩形 16"/>
          <p:cNvSpPr/>
          <p:nvPr/>
        </p:nvSpPr>
        <p:spPr>
          <a:xfrm>
            <a:off x="3823447" y="1216199"/>
            <a:ext cx="4450081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管理策略制定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管理目标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200" name="TextBox 19"/>
          <p:cNvSpPr txBox="1"/>
          <p:nvPr/>
        </p:nvSpPr>
        <p:spPr>
          <a:xfrm>
            <a:off x="4531659" y="3601477"/>
            <a:ext cx="1143000" cy="1444691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销售人员的业绩目标，招商人员的招商目标，其它人员的工作目标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201" name="TextBox 19"/>
          <p:cNvSpPr txBox="1"/>
          <p:nvPr/>
        </p:nvSpPr>
        <p:spPr>
          <a:xfrm>
            <a:off x="6521824" y="3559611"/>
            <a:ext cx="1143000" cy="89069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针对各团队的绩效考核目标及奖励目标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202" name="TextBox 19"/>
          <p:cNvSpPr txBox="1"/>
          <p:nvPr/>
        </p:nvSpPr>
        <p:spPr>
          <a:xfrm>
            <a:off x="8481726" y="3510175"/>
            <a:ext cx="1143000" cy="613694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200" i="0" kern="1200" kumimoji="0" lang="zh-CN" noProof="0" normalizeH="0" spc="0" strike="noStrike" u="none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工作的效率和效能目标</a:t>
            </a:r>
            <a:endParaRPr baseline="0" b="0" cap="none" dirty="0" sz="1200" i="0" kern="1200" kumimoji="0" lang="en-US" noProof="0" normalizeH="0" spc="0" strike="noStrike" u="none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03" name="矩形 1"/>
          <p:cNvSpPr/>
          <p:nvPr/>
        </p:nvSpPr>
        <p:spPr>
          <a:xfrm>
            <a:off x="3755042" y="882150"/>
            <a:ext cx="4450081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管理策略制定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管理策略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204" name="矩形 2"/>
          <p:cNvSpPr/>
          <p:nvPr/>
        </p:nvSpPr>
        <p:spPr>
          <a:xfrm>
            <a:off x="309283" y="2541495"/>
            <a:ext cx="1828800" cy="544606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团队组织架构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5" name="矩形 3"/>
          <p:cNvSpPr/>
          <p:nvPr/>
        </p:nvSpPr>
        <p:spPr>
          <a:xfrm>
            <a:off x="309283" y="3149973"/>
            <a:ext cx="1828800" cy="2665879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根据新的营销目标优化升级的组织架构，人员团队，招聘计划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6" name="矩形 4"/>
          <p:cNvSpPr/>
          <p:nvPr/>
        </p:nvSpPr>
        <p:spPr>
          <a:xfrm>
            <a:off x="2263589" y="2541495"/>
            <a:ext cx="1828800" cy="544606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绩效管理体系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7" name="矩形 5"/>
          <p:cNvSpPr/>
          <p:nvPr/>
        </p:nvSpPr>
        <p:spPr>
          <a:xfrm>
            <a:off x="2263589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根据公司整体发展战略制定的绩效管理体系，提升团队战斗力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8" name="矩形 6"/>
          <p:cNvSpPr/>
          <p:nvPr/>
        </p:nvSpPr>
        <p:spPr>
          <a:xfrm>
            <a:off x="4217895" y="2541495"/>
            <a:ext cx="1828800" cy="544606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团队文化体系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09" name="矩形 7"/>
          <p:cNvSpPr/>
          <p:nvPr/>
        </p:nvSpPr>
        <p:spPr>
          <a:xfrm>
            <a:off x="4217895" y="3149973"/>
            <a:ext cx="1828800" cy="2665879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年度团队建设规划，日常企业文化落地，企业文化培训，标兵打造，团队激励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0" name="矩形 8"/>
          <p:cNvSpPr/>
          <p:nvPr/>
        </p:nvSpPr>
        <p:spPr>
          <a:xfrm>
            <a:off x="6172201" y="2541495"/>
            <a:ext cx="1828800" cy="544606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日常管理体系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1" name="矩形 9"/>
          <p:cNvSpPr/>
          <p:nvPr/>
        </p:nvSpPr>
        <p:spPr>
          <a:xfrm>
            <a:off x="6172201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日常管理报表，管理制度，出差制度，报销制度，汇报体系等，优化管理流程，提高管理效率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2" name="矩形 10"/>
          <p:cNvSpPr/>
          <p:nvPr/>
        </p:nvSpPr>
        <p:spPr>
          <a:xfrm>
            <a:off x="8126507" y="2541495"/>
            <a:ext cx="1828800" cy="544606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业绩跟踪体系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3" name="矩形 11"/>
          <p:cNvSpPr/>
          <p:nvPr/>
        </p:nvSpPr>
        <p:spPr>
          <a:xfrm>
            <a:off x="8126507" y="3149973"/>
            <a:ext cx="1828800" cy="2665879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根据分解的目标公司月度跟踪，部门周跟踪，及时优化和调整目标，确保完成目标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4" name="矩形 12"/>
          <p:cNvSpPr/>
          <p:nvPr/>
        </p:nvSpPr>
        <p:spPr>
          <a:xfrm>
            <a:off x="10080813" y="2541495"/>
            <a:ext cx="1828800" cy="544606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例会制度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5" name="矩形 13"/>
          <p:cNvSpPr/>
          <p:nvPr/>
        </p:nvSpPr>
        <p:spPr>
          <a:xfrm>
            <a:off x="10080813" y="3149973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公司月度会议，季度会议，半年度会议，年度大会，部门周会，晨会制度规划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6" name="左大括号 14"/>
          <p:cNvSpPr/>
          <p:nvPr/>
        </p:nvSpPr>
        <p:spPr>
          <a:xfrm rot="5400000">
            <a:off x="5834054" y="-2758612"/>
            <a:ext cx="514929" cy="9614650"/>
          </a:xfrm>
          <a:prstGeom prst="leftBrace">
            <a:avLst>
              <a:gd name="adj1" fmla="val 52727"/>
              <a:gd name="adj2" fmla="val 50000"/>
            </a:avLst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217" name="文本框 15"/>
          <p:cNvSpPr txBox="1"/>
          <p:nvPr/>
        </p:nvSpPr>
        <p:spPr>
          <a:xfrm>
            <a:off x="4503256" y="6023249"/>
            <a:ext cx="2926081" cy="3581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后面要加上具体的管理策略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8" name="矩形 1"/>
          <p:cNvSpPr/>
          <p:nvPr/>
        </p:nvSpPr>
        <p:spPr>
          <a:xfrm>
            <a:off x="1857828" y="1734458"/>
            <a:ext cx="8476343" cy="522514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管理是营销落地的保障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19" name="矩形: 圆角 2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管理体系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0" name="矩形: 圆角 3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绩效体系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1" name="矩形: 圆角 4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管理思维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2" name="矩形: 圆角 5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管理目标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3" name="矩形: 圆角 6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日常运营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4" name="矩形: 圆角 7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管理保障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5" name="文本框 8"/>
          <p:cNvSpPr txBox="1"/>
          <p:nvPr/>
        </p:nvSpPr>
        <p:spPr>
          <a:xfrm>
            <a:off x="2998036" y="785430"/>
            <a:ext cx="6024881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为业绩保驾护航</a:t>
            </a:r>
            <a:r>
              <a:rPr altLang="zh-CN" baseline="0" b="0" cap="none" dirty="0" sz="4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管理体系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6" name="文本框 1"/>
          <p:cNvSpPr txBox="1"/>
          <p:nvPr/>
        </p:nvSpPr>
        <p:spPr>
          <a:xfrm>
            <a:off x="2925901" y="557244"/>
            <a:ext cx="6278881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业绩目标是靠团队去完成的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227" name="矩形 2"/>
          <p:cNvSpPr/>
          <p:nvPr/>
        </p:nvSpPr>
        <p:spPr>
          <a:xfrm>
            <a:off x="1857828" y="1734458"/>
            <a:ext cx="8476343" cy="522514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团队是完成业绩的保障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8" name="矩形: 圆角 3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组织架构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29" name="矩形: 圆角 4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工作职责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0" name="矩形: 圆角 5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执行力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1" name="矩形: 圆角 6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绩效考核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2" name="矩形: 圆角 7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团队建设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33" name="矩形: 圆角 8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优胜劣汰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34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235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236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60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9237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品牌策略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238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gnika"/>
                <a:ea typeface="+mn-ea"/>
                <a:cs typeface="Glegoo"/>
              </a:rPr>
              <a:t>5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50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6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9239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40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7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9241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42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8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9243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44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9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9245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46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7" name="矩形 1"/>
          <p:cNvSpPr/>
          <p:nvPr/>
        </p:nvSpPr>
        <p:spPr>
          <a:xfrm>
            <a:off x="5082989" y="2377687"/>
            <a:ext cx="6111688" cy="3149600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248" name="Slide Number Placeholder 1"/>
          <p:cNvSpPr txBox="1"/>
          <p:nvPr/>
        </p:nvSpPr>
        <p:spPr>
          <a:xfrm>
            <a:off x="5842000" y="6491818"/>
            <a:ext cx="508000" cy="366183"/>
          </a:xfrm>
          <a:prstGeom prst="rect"/>
        </p:spPr>
        <p:txBody>
          <a:bodyPr/>
          <a:lstStyle>
            <a:defPPr>
              <a:defRPr lang="zh-CN"/>
            </a:defPPr>
            <a:lvl1pPr algn="l" defTabSz="914400" eaLnBrk="1" hangingPunct="1" latinLnBrk="0" marL="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latinLnBrk="0" marL="457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latinLnBrk="0" marL="914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latinLnBrk="0" marL="1371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latinLnBrk="0" marL="18288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latinLnBrk="0" marL="22860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latinLnBrk="0" marL="27432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latinLnBrk="0" marL="32004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latinLnBrk="0" marL="3657600" rtl="0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4F30D5C1-D155-2E40-A967-511B3BD0F2AE}" type="slidenum">
              <a:rPr sz="1335" lang="en-US" smtClean="0">
                <a:solidFill>
                  <a:srgbClr val="FFFFFF"/>
                </a:solidFill>
                <a:latin typeface="Glegoo"/>
              </a:rPr>
              <a:t>31</a:t>
            </a:fld>
            <a:endParaRPr dirty="0" sz="1335" lang="en-US">
              <a:solidFill>
                <a:srgbClr val="FFFFFF"/>
              </a:solidFill>
              <a:latin typeface="Glegoo"/>
            </a:endParaRPr>
          </a:p>
        </p:txBody>
      </p:sp>
      <p:grpSp>
        <p:nvGrpSpPr>
          <p:cNvPr id="171" name="Group 38"/>
          <p:cNvGrpSpPr/>
          <p:nvPr/>
        </p:nvGrpSpPr>
        <p:grpSpPr>
          <a:xfrm>
            <a:off x="1837765" y="2377687"/>
            <a:ext cx="1524000" cy="1524000"/>
            <a:chOff x="1600200" y="1885950"/>
            <a:chExt cx="1143000" cy="1143000"/>
          </a:xfrm>
          <a:solidFill>
            <a:srgbClr val="C00000"/>
          </a:solidFill>
        </p:grpSpPr>
        <p:sp>
          <p:nvSpPr>
            <p:cNvPr id="1049249" name="Rectangle 39"/>
            <p:cNvSpPr/>
            <p:nvPr/>
          </p:nvSpPr>
          <p:spPr>
            <a:xfrm>
              <a:off x="1600200" y="1885950"/>
              <a:ext cx="1143000" cy="1143000"/>
            </a:xfrm>
            <a:prstGeom prst="rect"/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20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影响力</a:t>
              </a: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250" name="Rectangle 40"/>
            <p:cNvSpPr/>
            <p:nvPr/>
          </p:nvSpPr>
          <p:spPr>
            <a:xfrm>
              <a:off x="2438400" y="2724150"/>
              <a:ext cx="304800" cy="304800"/>
            </a:xfrm>
            <a:prstGeom prst="rect"/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2" name="Group 41"/>
          <p:cNvGrpSpPr/>
          <p:nvPr/>
        </p:nvGrpSpPr>
        <p:grpSpPr>
          <a:xfrm>
            <a:off x="3463365" y="2377687"/>
            <a:ext cx="1524000" cy="1524000"/>
            <a:chOff x="2819400" y="1885950"/>
            <a:chExt cx="1143000" cy="1143000"/>
          </a:xfrm>
          <a:solidFill>
            <a:srgbClr val="7030A0"/>
          </a:solidFill>
        </p:grpSpPr>
        <p:sp>
          <p:nvSpPr>
            <p:cNvPr id="1049251" name="Rectangle 42"/>
            <p:cNvSpPr/>
            <p:nvPr/>
          </p:nvSpPr>
          <p:spPr>
            <a:xfrm>
              <a:off x="2819400" y="1885950"/>
              <a:ext cx="1143000" cy="1143000"/>
            </a:xfrm>
            <a:prstGeom prst="rect"/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20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知晓度</a:t>
              </a: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252" name="Rectangle 43"/>
            <p:cNvSpPr/>
            <p:nvPr/>
          </p:nvSpPr>
          <p:spPr>
            <a:xfrm>
              <a:off x="2819400" y="2724150"/>
              <a:ext cx="304800" cy="304800"/>
            </a:xfrm>
            <a:prstGeom prst="rect"/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3" name="Group 44"/>
          <p:cNvGrpSpPr/>
          <p:nvPr/>
        </p:nvGrpSpPr>
        <p:grpSpPr>
          <a:xfrm>
            <a:off x="3463365" y="4003287"/>
            <a:ext cx="1524000" cy="1524000"/>
            <a:chOff x="2819400" y="3105150"/>
            <a:chExt cx="1143000" cy="1143000"/>
          </a:xfrm>
          <a:solidFill>
            <a:srgbClr val="0070C0"/>
          </a:solidFill>
        </p:grpSpPr>
        <p:sp>
          <p:nvSpPr>
            <p:cNvPr id="1049253" name="Rectangle 45"/>
            <p:cNvSpPr/>
            <p:nvPr/>
          </p:nvSpPr>
          <p:spPr>
            <a:xfrm>
              <a:off x="2819400" y="3105150"/>
              <a:ext cx="1143000" cy="1143000"/>
            </a:xfrm>
            <a:prstGeom prst="rect"/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20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口碑</a:t>
              </a: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254" name="Rectangle 46"/>
            <p:cNvSpPr/>
            <p:nvPr/>
          </p:nvSpPr>
          <p:spPr>
            <a:xfrm>
              <a:off x="2819400" y="3105150"/>
              <a:ext cx="304800" cy="304800"/>
            </a:xfrm>
            <a:prstGeom prst="rect"/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4" name="Group 47"/>
          <p:cNvGrpSpPr/>
          <p:nvPr/>
        </p:nvGrpSpPr>
        <p:grpSpPr>
          <a:xfrm>
            <a:off x="1837765" y="4003287"/>
            <a:ext cx="1524000" cy="1524000"/>
            <a:chOff x="1600200" y="3105150"/>
            <a:chExt cx="1143000" cy="1143000"/>
          </a:xfrm>
          <a:solidFill>
            <a:srgbClr val="00B050"/>
          </a:solidFill>
        </p:grpSpPr>
        <p:sp>
          <p:nvSpPr>
            <p:cNvPr id="1049255" name="Rectangle 48"/>
            <p:cNvSpPr/>
            <p:nvPr/>
          </p:nvSpPr>
          <p:spPr>
            <a:xfrm>
              <a:off x="1600200" y="3105150"/>
              <a:ext cx="1143000" cy="1143000"/>
            </a:xfrm>
            <a:prstGeom prst="rect"/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2000" i="0" kern="1200" kumimoji="0" lang="zh-CN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美誉度</a:t>
              </a: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256" name="Rectangle 49"/>
            <p:cNvSpPr/>
            <p:nvPr/>
          </p:nvSpPr>
          <p:spPr>
            <a:xfrm>
              <a:off x="2438400" y="3105150"/>
              <a:ext cx="304800" cy="304800"/>
            </a:xfrm>
            <a:prstGeom prst="rect"/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baseline="0" b="1" cap="none" dirty="0" sz="2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3145751" name="Straight Connector 50"/>
          <p:cNvCxnSpPr>
            <a:cxnSpLocks/>
          </p:cNvCxnSpPr>
          <p:nvPr/>
        </p:nvCxnSpPr>
        <p:spPr>
          <a:xfrm>
            <a:off x="5742767" y="3815574"/>
            <a:ext cx="1581399" cy="0"/>
          </a:xfrm>
          <a:prstGeom prst="line"/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57" name="Text Placeholder 5"/>
          <p:cNvSpPr txBox="1"/>
          <p:nvPr/>
        </p:nvSpPr>
        <p:spPr>
          <a:xfrm>
            <a:off x="5596965" y="2982799"/>
            <a:ext cx="2438400" cy="711200"/>
          </a:xfrm>
          <a:prstGeom prst="rect"/>
        </p:spPr>
        <p:txBody>
          <a:bodyPr>
            <a:normAutofit/>
          </a:bodyPr>
          <a:lstStyle>
            <a:lvl1pPr algn="l" defTabSz="914400" eaLnBrk="1" hangingPunct="1" indent="-342900" latinLnBrk="0" marL="3429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85750" latinLnBrk="0" marL="742950" rtl="0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eaLnBrk="1" fontAlgn="auto" hangingPunct="1" indent="0" latinLnBrk="0" lvl="0" marL="0" marR="0" rtl="0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提升品牌影响力，行业第一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258" name="TextBox 52"/>
          <p:cNvSpPr txBox="1"/>
          <p:nvPr/>
        </p:nvSpPr>
        <p:spPr>
          <a:xfrm>
            <a:off x="5596965" y="2682488"/>
            <a:ext cx="1320800" cy="307777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品牌影响力</a:t>
            </a:r>
            <a:endParaRPr baseline="0" b="1" cap="none" dirty="0" sz="1400" i="0" kern="1200" kumimoji="0" lang="en-US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259" name="Text Placeholder 5"/>
          <p:cNvSpPr txBox="1"/>
          <p:nvPr/>
        </p:nvSpPr>
        <p:spPr>
          <a:xfrm>
            <a:off x="5596965" y="4503823"/>
            <a:ext cx="2438400" cy="711200"/>
          </a:xfrm>
          <a:prstGeom prst="rect"/>
        </p:spPr>
        <p:txBody>
          <a:bodyPr>
            <a:normAutofit/>
          </a:bodyPr>
          <a:lstStyle>
            <a:lvl1pPr algn="l" defTabSz="914400" eaLnBrk="1" hangingPunct="1" indent="-342900" latinLnBrk="0" marL="3429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85750" latinLnBrk="0" marL="742950" rtl="0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eaLnBrk="1" fontAlgn="auto" hangingPunct="1" indent="0" latinLnBrk="0" lvl="0" marL="0" marR="0" rtl="0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通过营销事件提高品牌美誉度，客户的粘性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260" name="TextBox 54"/>
          <p:cNvSpPr txBox="1"/>
          <p:nvPr/>
        </p:nvSpPr>
        <p:spPr>
          <a:xfrm>
            <a:off x="5596965" y="4203512"/>
            <a:ext cx="1727200" cy="307777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品牌美誉度</a:t>
            </a:r>
            <a:endParaRPr baseline="0" b="1" cap="none" dirty="0" sz="1400" i="0" kern="1200" kumimoji="0" lang="en-US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cxnSp>
        <p:nvCxnSpPr>
          <p:cNvPr id="3145752" name="Straight Connector 55"/>
          <p:cNvCxnSpPr>
            <a:cxnSpLocks/>
          </p:cNvCxnSpPr>
          <p:nvPr/>
        </p:nvCxnSpPr>
        <p:spPr>
          <a:xfrm>
            <a:off x="5698565" y="3815574"/>
            <a:ext cx="406400" cy="0"/>
          </a:xfrm>
          <a:prstGeom prst="line"/>
          <a:ln w="12700" cmpd="sng">
            <a:solidFill>
              <a:srgbClr val="1399E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53" name="Straight Connector 56"/>
          <p:cNvCxnSpPr>
            <a:cxnSpLocks/>
          </p:cNvCxnSpPr>
          <p:nvPr/>
        </p:nvCxnSpPr>
        <p:spPr>
          <a:xfrm>
            <a:off x="8689167" y="3815574"/>
            <a:ext cx="1581399" cy="0"/>
          </a:xfrm>
          <a:prstGeom prst="line"/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9261" name="Text Placeholder 5"/>
          <p:cNvSpPr txBox="1"/>
          <p:nvPr/>
        </p:nvSpPr>
        <p:spPr>
          <a:xfrm>
            <a:off x="8543365" y="2982799"/>
            <a:ext cx="2438400" cy="711200"/>
          </a:xfrm>
          <a:prstGeom prst="rect"/>
        </p:spPr>
        <p:txBody>
          <a:bodyPr>
            <a:normAutofit/>
          </a:bodyPr>
          <a:lstStyle>
            <a:lvl1pPr algn="l" defTabSz="914400" eaLnBrk="1" hangingPunct="1" indent="-342900" latinLnBrk="0" marL="3429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85750" latinLnBrk="0" marL="742950" rtl="0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eaLnBrk="1" fontAlgn="auto" hangingPunct="1" indent="0" latinLnBrk="0" lvl="0" marL="0" marR="0" rtl="0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消费者购买提及度第一，成为品类首选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262" name="TextBox 58"/>
          <p:cNvSpPr txBox="1"/>
          <p:nvPr/>
        </p:nvSpPr>
        <p:spPr>
          <a:xfrm>
            <a:off x="8543365" y="2682488"/>
            <a:ext cx="1320800" cy="307777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品牌知晓度</a:t>
            </a:r>
            <a:endParaRPr baseline="0" b="1" cap="none" dirty="0" sz="1400" i="0" kern="1200" kumimoji="0" lang="en-US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263" name="Text Placeholder 5"/>
          <p:cNvSpPr txBox="1"/>
          <p:nvPr/>
        </p:nvSpPr>
        <p:spPr>
          <a:xfrm>
            <a:off x="8543365" y="4503823"/>
            <a:ext cx="2438400" cy="711200"/>
          </a:xfrm>
          <a:prstGeom prst="rect"/>
        </p:spPr>
        <p:txBody>
          <a:bodyPr>
            <a:normAutofit/>
          </a:bodyPr>
          <a:lstStyle>
            <a:lvl1pPr algn="l" defTabSz="914400" eaLnBrk="1" hangingPunct="1" indent="-342900" latinLnBrk="0" marL="3429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-285750" latinLnBrk="0" marL="742950" rtl="0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-228600" latinLnBrk="0" marL="1143000" rtl="0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-228600" latinLnBrk="0" marL="1600200" rtl="0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-228600" latinLnBrk="0" marL="2057400" rtl="0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-228600" latinLnBrk="0" marL="25146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-228600" latinLnBrk="0" marL="29718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-228600" latinLnBrk="0" marL="34290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-228600" latinLnBrk="0" marL="3886200" rtl="0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400" eaLnBrk="1" fontAlgn="auto" hangingPunct="1" indent="0" latinLnBrk="0" lvl="0" marL="0" marR="0" rtl="0">
              <a:lnSpc>
                <a:spcPts val="184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/>
              </a:rPr>
              <a:t>树立行业的影响力，行业协会，行业推广</a:t>
            </a: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/>
            </a:endParaRPr>
          </a:p>
        </p:txBody>
      </p:sp>
      <p:sp>
        <p:nvSpPr>
          <p:cNvPr id="1049264" name="TextBox 60"/>
          <p:cNvSpPr txBox="1"/>
          <p:nvPr/>
        </p:nvSpPr>
        <p:spPr>
          <a:xfrm>
            <a:off x="8543365" y="4203512"/>
            <a:ext cx="1320800" cy="307777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行业影响力</a:t>
            </a:r>
            <a:endParaRPr baseline="0" b="1" cap="none" dirty="0" sz="1400" i="0" kern="1200" kumimoji="0" lang="en-US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cxnSp>
        <p:nvCxnSpPr>
          <p:cNvPr id="3145754" name="Straight Connector 61"/>
          <p:cNvCxnSpPr>
            <a:cxnSpLocks/>
          </p:cNvCxnSpPr>
          <p:nvPr/>
        </p:nvCxnSpPr>
        <p:spPr>
          <a:xfrm>
            <a:off x="8644965" y="3815574"/>
            <a:ext cx="406400" cy="0"/>
          </a:xfrm>
          <a:prstGeom prst="line"/>
          <a:ln w="12700" cmpd="sng">
            <a:solidFill>
              <a:srgbClr val="1399E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9265" name="矩形 27"/>
          <p:cNvSpPr/>
          <p:nvPr/>
        </p:nvSpPr>
        <p:spPr>
          <a:xfrm>
            <a:off x="3804347" y="1089178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品牌策略制定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品牌目标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66" name="矩形 1"/>
          <p:cNvSpPr/>
          <p:nvPr/>
        </p:nvSpPr>
        <p:spPr>
          <a:xfrm>
            <a:off x="3804347" y="1088815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品牌策略制定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品牌策略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267" name="矩形 2"/>
          <p:cNvSpPr/>
          <p:nvPr/>
        </p:nvSpPr>
        <p:spPr>
          <a:xfrm>
            <a:off x="1236002" y="2586364"/>
            <a:ext cx="1828800" cy="544606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品牌传播计划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8" name="矩形 3"/>
          <p:cNvSpPr/>
          <p:nvPr/>
        </p:nvSpPr>
        <p:spPr>
          <a:xfrm>
            <a:off x="1236002" y="3194842"/>
            <a:ext cx="1828800" cy="2665879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年度推广计划、自媒体、短视频、多渠道、协会、活动、发布会多渠道传播计划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69" name="矩形 4"/>
          <p:cNvSpPr/>
          <p:nvPr/>
        </p:nvSpPr>
        <p:spPr>
          <a:xfrm>
            <a:off x="3190308" y="2586364"/>
            <a:ext cx="1828800" cy="544606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品牌推广计划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0" name="矩形 5"/>
          <p:cNvSpPr/>
          <p:nvPr/>
        </p:nvSpPr>
        <p:spPr>
          <a:xfrm>
            <a:off x="3190308" y="3194842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大型的活动推广计划，年度计划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1" name="矩形 6"/>
          <p:cNvSpPr/>
          <p:nvPr/>
        </p:nvSpPr>
        <p:spPr>
          <a:xfrm>
            <a:off x="5144614" y="2586364"/>
            <a:ext cx="1828800" cy="544606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品牌投入预算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2" name="矩形 7"/>
          <p:cNvSpPr/>
          <p:nvPr/>
        </p:nvSpPr>
        <p:spPr>
          <a:xfrm>
            <a:off x="5144614" y="3194842"/>
            <a:ext cx="1828800" cy="2665879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针对品牌的投入规划和预算及计划表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3" name="矩形 8"/>
          <p:cNvSpPr/>
          <p:nvPr/>
        </p:nvSpPr>
        <p:spPr>
          <a:xfrm>
            <a:off x="7098920" y="2586364"/>
            <a:ext cx="1828800" cy="544606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品牌架构计划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4" name="矩形 9"/>
          <p:cNvSpPr/>
          <p:nvPr/>
        </p:nvSpPr>
        <p:spPr>
          <a:xfrm>
            <a:off x="7098920" y="3194842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新品牌计划，二级品牌计划、形成品牌架构体系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5" name="矩形 10"/>
          <p:cNvSpPr/>
          <p:nvPr/>
        </p:nvSpPr>
        <p:spPr>
          <a:xfrm>
            <a:off x="9053226" y="2586364"/>
            <a:ext cx="1828800" cy="544606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品牌工具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6" name="矩形 11"/>
          <p:cNvSpPr/>
          <p:nvPr/>
        </p:nvSpPr>
        <p:spPr>
          <a:xfrm>
            <a:off x="9053226" y="3194842"/>
            <a:ext cx="1828800" cy="2665879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品牌传播工具、营销工具创作及落地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77" name="左大括号 12"/>
          <p:cNvSpPr/>
          <p:nvPr/>
        </p:nvSpPr>
        <p:spPr>
          <a:xfrm rot="5400000">
            <a:off x="5837965" y="-1790934"/>
            <a:ext cx="514929" cy="7769034"/>
          </a:xfrm>
          <a:prstGeom prst="leftBrace">
            <a:avLst>
              <a:gd name="adj1" fmla="val 52727"/>
              <a:gd name="adj2" fmla="val 50000"/>
            </a:avLst>
          </a:prstGeom>
          <a:solidFill>
            <a:srgbClr val="00B0F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278" name="文本框 13"/>
          <p:cNvSpPr txBox="1"/>
          <p:nvPr/>
        </p:nvSpPr>
        <p:spPr>
          <a:xfrm>
            <a:off x="4503256" y="6023249"/>
            <a:ext cx="2926081" cy="3581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后面要加上具体的品牌策略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79" name="矩形 1"/>
          <p:cNvSpPr/>
          <p:nvPr/>
        </p:nvSpPr>
        <p:spPr>
          <a:xfrm>
            <a:off x="1857828" y="1734458"/>
            <a:ext cx="8476343" cy="522514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品牌为营销提升价值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0" name="矩形: 圆角 2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品牌架构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1" name="矩形: 圆角 3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品牌营销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2" name="矩形: 圆角 4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品牌宣传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3" name="矩形: 圆角 5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品牌思维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4" name="矩形: 圆角 6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品牌升级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5" name="矩形: 圆角 7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品牌价值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286" name="文本框 8"/>
          <p:cNvSpPr txBox="1"/>
          <p:nvPr/>
        </p:nvSpPr>
        <p:spPr>
          <a:xfrm>
            <a:off x="2998036" y="785430"/>
            <a:ext cx="6024881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为业绩保驾护航</a:t>
            </a:r>
            <a:r>
              <a:rPr altLang="zh-CN" baseline="0" b="0" cap="none" dirty="0" sz="4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品牌构建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87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288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289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61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9290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产品策略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291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ignika"/>
                <a:ea typeface="+mn-ea"/>
                <a:cs typeface="Glegoo"/>
              </a:rPr>
              <a:t>6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55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8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9292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93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79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9294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95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0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9296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97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1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9298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299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0" name="矩形 1"/>
          <p:cNvSpPr/>
          <p:nvPr/>
        </p:nvSpPr>
        <p:spPr bwMode="auto">
          <a:xfrm>
            <a:off x="3623429" y="2190857"/>
            <a:ext cx="7427716" cy="749560"/>
          </a:xfrm>
          <a:prstGeom prst="rect"/>
          <a:solidFill>
            <a:schemeClr val="accent2">
              <a:lumMod val="95000"/>
            </a:scheme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1" name="右箭头 8"/>
          <p:cNvSpPr/>
          <p:nvPr/>
        </p:nvSpPr>
        <p:spPr bwMode="auto">
          <a:xfrm>
            <a:off x="3551449" y="2334816"/>
            <a:ext cx="575839" cy="461640"/>
          </a:xfrm>
          <a:prstGeom prst="rightArrow"/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2" name="矩形 3"/>
          <p:cNvSpPr/>
          <p:nvPr/>
        </p:nvSpPr>
        <p:spPr bwMode="auto">
          <a:xfrm>
            <a:off x="1223160" y="2190857"/>
            <a:ext cx="2447316" cy="749560"/>
          </a:xfrm>
          <a:prstGeom prst="rect"/>
          <a:solidFill>
            <a:schemeClr val="tx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1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3" name="矩形 4"/>
          <p:cNvSpPr/>
          <p:nvPr/>
        </p:nvSpPr>
        <p:spPr bwMode="auto">
          <a:xfrm>
            <a:off x="3623429" y="3099836"/>
            <a:ext cx="7427716" cy="749560"/>
          </a:xfrm>
          <a:prstGeom prst="rect"/>
          <a:solidFill>
            <a:schemeClr val="accent2">
              <a:lumMod val="95000"/>
            </a:scheme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4" name="右箭头 11"/>
          <p:cNvSpPr/>
          <p:nvPr/>
        </p:nvSpPr>
        <p:spPr bwMode="auto">
          <a:xfrm>
            <a:off x="3551449" y="3243795"/>
            <a:ext cx="575839" cy="461640"/>
          </a:xfrm>
          <a:prstGeom prst="rightArrow"/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5" name="矩形 6"/>
          <p:cNvSpPr/>
          <p:nvPr/>
        </p:nvSpPr>
        <p:spPr bwMode="auto">
          <a:xfrm>
            <a:off x="1223160" y="3099836"/>
            <a:ext cx="2447316" cy="749560"/>
          </a:xfrm>
          <a:prstGeom prst="rect"/>
          <a:solidFill>
            <a:schemeClr val="accent4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1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6" name="矩形 7"/>
          <p:cNvSpPr/>
          <p:nvPr/>
        </p:nvSpPr>
        <p:spPr bwMode="auto">
          <a:xfrm>
            <a:off x="3623429" y="4070923"/>
            <a:ext cx="7427716" cy="749560"/>
          </a:xfrm>
          <a:prstGeom prst="rect"/>
          <a:solidFill>
            <a:schemeClr val="accent2">
              <a:lumMod val="95000"/>
            </a:scheme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7" name="右箭头 14"/>
          <p:cNvSpPr/>
          <p:nvPr/>
        </p:nvSpPr>
        <p:spPr bwMode="auto">
          <a:xfrm>
            <a:off x="3551449" y="4214882"/>
            <a:ext cx="575839" cy="461640"/>
          </a:xfrm>
          <a:prstGeom prst="rightArrow"/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8" name="矩形 9"/>
          <p:cNvSpPr/>
          <p:nvPr/>
        </p:nvSpPr>
        <p:spPr bwMode="auto">
          <a:xfrm>
            <a:off x="1223160" y="4070923"/>
            <a:ext cx="2447316" cy="749560"/>
          </a:xfrm>
          <a:prstGeom prst="rect"/>
          <a:solidFill>
            <a:schemeClr val="bg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1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09" name="矩形 10"/>
          <p:cNvSpPr/>
          <p:nvPr/>
        </p:nvSpPr>
        <p:spPr bwMode="auto">
          <a:xfrm>
            <a:off x="3623429" y="5000059"/>
            <a:ext cx="7427716" cy="749560"/>
          </a:xfrm>
          <a:prstGeom prst="rect"/>
          <a:solidFill>
            <a:schemeClr val="accent2">
              <a:lumMod val="95000"/>
            </a:schemeClr>
          </a:solidFill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0" name="右箭头 17"/>
          <p:cNvSpPr/>
          <p:nvPr/>
        </p:nvSpPr>
        <p:spPr bwMode="auto">
          <a:xfrm>
            <a:off x="3551449" y="5144018"/>
            <a:ext cx="575839" cy="461640"/>
          </a:xfrm>
          <a:prstGeom prst="rightArrow"/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1" name="矩形 12"/>
          <p:cNvSpPr/>
          <p:nvPr/>
        </p:nvSpPr>
        <p:spPr bwMode="auto">
          <a:xfrm>
            <a:off x="1223160" y="5000059"/>
            <a:ext cx="2447316" cy="749560"/>
          </a:xfrm>
          <a:prstGeom prst="rect"/>
          <a:solidFill>
            <a:schemeClr val="bg2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 anchor="t" anchorCtr="0" bIns="45702" compatLnSpc="1" lIns="91404" numCol="1" rIns="91404" rtlCol="0" tIns="45702" vert="horz" wrap="square"/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1" cap="none" sz="1600" i="0" kern="120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2" name="TextBox 19"/>
          <p:cNvSpPr txBox="1"/>
          <p:nvPr/>
        </p:nvSpPr>
        <p:spPr>
          <a:xfrm>
            <a:off x="1613275" y="2350276"/>
            <a:ext cx="1672285" cy="369332"/>
          </a:xfrm>
          <a:prstGeom prst="rect"/>
          <a:noFill/>
        </p:spPr>
        <p:txBody>
          <a:bodyPr rtlCol="0" wrap="square">
            <a:spAutoFit/>
          </a:bodyPr>
          <a:p>
            <a:pPr algn="ctr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新品开发目标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3" name="TextBox 20"/>
          <p:cNvSpPr txBox="1"/>
          <p:nvPr/>
        </p:nvSpPr>
        <p:spPr>
          <a:xfrm>
            <a:off x="4285035" y="2419293"/>
            <a:ext cx="6406210" cy="338554"/>
          </a:xfrm>
          <a:prstGeom prst="rect"/>
          <a:noFill/>
        </p:spPr>
        <p:txBody>
          <a:bodyPr rtlCol="0" wrap="square">
            <a:spAutoFit/>
          </a:bodyPr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新产品开发数量及品类目标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4" name="TextBox 21"/>
          <p:cNvSpPr txBox="1"/>
          <p:nvPr/>
        </p:nvSpPr>
        <p:spPr>
          <a:xfrm>
            <a:off x="1613275" y="3243496"/>
            <a:ext cx="1672285" cy="369332"/>
          </a:xfrm>
          <a:prstGeom prst="rect"/>
          <a:noFill/>
        </p:spPr>
        <p:txBody>
          <a:bodyPr rtlCol="0" wrap="square">
            <a:spAutoFit/>
          </a:bodyPr>
          <a:p>
            <a:pPr algn="ctr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产品销售目标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5" name="TextBox 22"/>
          <p:cNvSpPr txBox="1"/>
          <p:nvPr/>
        </p:nvSpPr>
        <p:spPr>
          <a:xfrm>
            <a:off x="4285035" y="3305338"/>
            <a:ext cx="6406210" cy="338554"/>
          </a:xfrm>
          <a:prstGeom prst="rect"/>
          <a:noFill/>
        </p:spPr>
        <p:txBody>
          <a:bodyPr rtlCol="0" wrap="square">
            <a:spAutoFit/>
          </a:bodyPr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各产品的销售目标及利润目标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6" name="TextBox 23"/>
          <p:cNvSpPr txBox="1"/>
          <p:nvPr/>
        </p:nvSpPr>
        <p:spPr>
          <a:xfrm>
            <a:off x="1613275" y="4214583"/>
            <a:ext cx="1672285" cy="369332"/>
          </a:xfrm>
          <a:prstGeom prst="rect"/>
          <a:noFill/>
        </p:spPr>
        <p:txBody>
          <a:bodyPr rtlCol="0" wrap="square">
            <a:spAutoFit/>
          </a:bodyPr>
          <a:p>
            <a:pPr algn="ctr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产品结构目标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7" name="TextBox 24"/>
          <p:cNvSpPr txBox="1"/>
          <p:nvPr/>
        </p:nvSpPr>
        <p:spPr>
          <a:xfrm>
            <a:off x="4285035" y="4104932"/>
            <a:ext cx="6406210" cy="584775"/>
          </a:xfrm>
          <a:prstGeom prst="rect"/>
          <a:noFill/>
        </p:spPr>
        <p:txBody>
          <a:bodyPr rtlCol="0" wrap="square">
            <a:spAutoFit/>
          </a:bodyPr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产品的结构目标，基础产品占比，推广产品占比，品牌产品占比、及爆款目标制定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8" name="TextBox 25"/>
          <p:cNvSpPr txBox="1"/>
          <p:nvPr/>
        </p:nvSpPr>
        <p:spPr>
          <a:xfrm>
            <a:off x="1613275" y="5143720"/>
            <a:ext cx="1672285" cy="369332"/>
          </a:xfrm>
          <a:prstGeom prst="rect"/>
          <a:noFill/>
        </p:spPr>
        <p:txBody>
          <a:bodyPr rtlCol="0" wrap="square">
            <a:spAutoFit/>
          </a:bodyPr>
          <a:p>
            <a:pPr algn="ctr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产品品类目标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19" name="TextBox 26"/>
          <p:cNvSpPr txBox="1"/>
          <p:nvPr/>
        </p:nvSpPr>
        <p:spPr>
          <a:xfrm>
            <a:off x="4285035" y="5205561"/>
            <a:ext cx="6406210" cy="338554"/>
          </a:xfrm>
          <a:prstGeom prst="rect"/>
          <a:noFill/>
        </p:spPr>
        <p:txBody>
          <a:bodyPr rtlCol="0" wrap="square">
            <a:spAutoFit/>
          </a:bodyPr>
          <a:p>
            <a:pPr algn="l" defTabSz="913765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0" cap="none" dirty="0" sz="16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品类的发展目标，行业领先目标</a:t>
            </a:r>
            <a:endParaRPr altLang="en-US" baseline="0" b="0" cap="none" dirty="0" sz="16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0" name="矩形 21"/>
          <p:cNvSpPr/>
          <p:nvPr/>
        </p:nvSpPr>
        <p:spPr>
          <a:xfrm>
            <a:off x="3839368" y="959954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产品策略制定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srgbClr val="484849">
                    <a:lumMod val="50000"/>
                  </a:srgbClr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产品目标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srgbClr val="484849">
                  <a:lumMod val="50000"/>
                </a:srgbClr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21" name="矩形 1"/>
          <p:cNvSpPr/>
          <p:nvPr/>
        </p:nvSpPr>
        <p:spPr>
          <a:xfrm>
            <a:off x="3804347" y="927020"/>
            <a:ext cx="44500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产品策略制定</a:t>
            </a:r>
            <a:r>
              <a:rPr altLang="zh-CN" baseline="0" b="0" cap="none" dirty="0" sz="32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产品策略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322" name="矩形 2"/>
          <p:cNvSpPr/>
          <p:nvPr/>
        </p:nvSpPr>
        <p:spPr>
          <a:xfrm>
            <a:off x="1236002" y="2586364"/>
            <a:ext cx="1828800" cy="544606"/>
          </a:xfrm>
          <a:prstGeom prst="rect"/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新品上市规划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3" name="矩形 3"/>
          <p:cNvSpPr/>
          <p:nvPr/>
        </p:nvSpPr>
        <p:spPr>
          <a:xfrm>
            <a:off x="1236002" y="3194842"/>
            <a:ext cx="1828800" cy="266587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产品的上市计划表，产品规划表，年度规划分解到月度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4" name="矩形 4"/>
          <p:cNvSpPr/>
          <p:nvPr/>
        </p:nvSpPr>
        <p:spPr>
          <a:xfrm>
            <a:off x="3190308" y="2586364"/>
            <a:ext cx="1828800" cy="544606"/>
          </a:xfrm>
          <a:prstGeom prst="rect"/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产品组织结构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5" name="矩形 5"/>
          <p:cNvSpPr/>
          <p:nvPr/>
        </p:nvSpPr>
        <p:spPr>
          <a:xfrm>
            <a:off x="3190308" y="3194842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产品的组织架构图，定期优化，终极目标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6" name="矩形 6"/>
          <p:cNvSpPr/>
          <p:nvPr/>
        </p:nvSpPr>
        <p:spPr>
          <a:xfrm>
            <a:off x="5144614" y="2586364"/>
            <a:ext cx="1828800" cy="544606"/>
          </a:xfrm>
          <a:prstGeom prst="rect"/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产品金字塔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7" name="矩形 7"/>
          <p:cNvSpPr/>
          <p:nvPr/>
        </p:nvSpPr>
        <p:spPr>
          <a:xfrm>
            <a:off x="5144614" y="3194842"/>
            <a:ext cx="1828800" cy="266587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产品结构金字塔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8" name="矩形 8"/>
          <p:cNvSpPr/>
          <p:nvPr/>
        </p:nvSpPr>
        <p:spPr>
          <a:xfrm>
            <a:off x="7098920" y="2586364"/>
            <a:ext cx="1828800" cy="544606"/>
          </a:xfrm>
          <a:prstGeom prst="rect"/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产品利润分析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29" name="矩形 9"/>
          <p:cNvSpPr/>
          <p:nvPr/>
        </p:nvSpPr>
        <p:spPr>
          <a:xfrm>
            <a:off x="7098920" y="3194842"/>
            <a:ext cx="1828800" cy="2665879"/>
          </a:xfrm>
          <a:prstGeom prst="rect"/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产品的利润分析及产品的目标利润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0" name="矩形 10"/>
          <p:cNvSpPr/>
          <p:nvPr/>
        </p:nvSpPr>
        <p:spPr>
          <a:xfrm>
            <a:off x="9053226" y="2586364"/>
            <a:ext cx="1828800" cy="544606"/>
          </a:xfrm>
          <a:prstGeom prst="rect"/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产品推广计划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1" name="矩形 11"/>
          <p:cNvSpPr/>
          <p:nvPr/>
        </p:nvSpPr>
        <p:spPr>
          <a:xfrm>
            <a:off x="9053226" y="3194842"/>
            <a:ext cx="1828800" cy="2665879"/>
          </a:xfrm>
          <a:prstGeom prst="rect"/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zh-CN" baseline="0" b="0" cap="none" dirty="0" sz="1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年度产品推广计划，新品发布会，新品推广计划等年度规划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2" name="左大括号 12"/>
          <p:cNvSpPr/>
          <p:nvPr/>
        </p:nvSpPr>
        <p:spPr>
          <a:xfrm rot="5400000">
            <a:off x="5837965" y="-1790934"/>
            <a:ext cx="514929" cy="7769034"/>
          </a:xfrm>
          <a:prstGeom prst="leftBrace">
            <a:avLst>
              <a:gd name="adj1" fmla="val 52727"/>
              <a:gd name="adj2" fmla="val 50000"/>
            </a:avLst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333" name="文本框 13"/>
          <p:cNvSpPr txBox="1"/>
          <p:nvPr/>
        </p:nvSpPr>
        <p:spPr>
          <a:xfrm>
            <a:off x="4503256" y="6023249"/>
            <a:ext cx="2926081" cy="3581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后面要加上具体的产品策略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34" name="文本框 1"/>
          <p:cNvSpPr txBox="1"/>
          <p:nvPr/>
        </p:nvSpPr>
        <p:spPr>
          <a:xfrm>
            <a:off x="2925901" y="557244"/>
            <a:ext cx="6278881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业绩目标是靠产品卖出了的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335" name="矩形 2"/>
          <p:cNvSpPr/>
          <p:nvPr/>
        </p:nvSpPr>
        <p:spPr>
          <a:xfrm>
            <a:off x="1857828" y="1734458"/>
            <a:ext cx="8476343" cy="522514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产品力是第一核心竞争力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6" name="矩形: 圆角 3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产品结构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7" name="矩形: 圆角 4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爆款思维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8" name="矩形: 圆角 5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新品规划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39" name="矩形: 圆角 6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产品包装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0" name="矩形: 圆角 7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产品策划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41" name="矩形: 圆角 8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产品迭代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42" name="Rounded Rectangle 11"/>
          <p:cNvSpPr>
            <a:spLocks noChangeAspect="1"/>
          </p:cNvSpPr>
          <p:nvPr/>
        </p:nvSpPr>
        <p:spPr>
          <a:xfrm>
            <a:off x="4545107" y="1862726"/>
            <a:ext cx="3030918" cy="2286032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343" name="Rounded Rectangle 11"/>
          <p:cNvSpPr>
            <a:spLocks noChangeAspect="1"/>
          </p:cNvSpPr>
          <p:nvPr/>
        </p:nvSpPr>
        <p:spPr>
          <a:xfrm>
            <a:off x="4725730" y="1862726"/>
            <a:ext cx="2670151" cy="2286032"/>
          </a:xfrm>
          <a:prstGeom prst="roundRect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sp>
        <p:nvSpPr>
          <p:cNvPr id="1049344" name="Rounded Rectangle 11"/>
          <p:cNvSpPr>
            <a:spLocks noChangeAspect="1"/>
          </p:cNvSpPr>
          <p:nvPr/>
        </p:nvSpPr>
        <p:spPr>
          <a:xfrm>
            <a:off x="4962670" y="1862726"/>
            <a:ext cx="2266660" cy="225945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400" i="0" kern="1200" kumimoji="0" lang="en-US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Glegoo"/>
            </a:endParaRPr>
          </a:p>
        </p:txBody>
      </p:sp>
      <p:pic>
        <p:nvPicPr>
          <p:cNvPr id="2097162" name="图片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775932" y="6534884"/>
            <a:ext cx="640135" cy="323116"/>
          </a:xfrm>
          <a:prstGeom prst="rect"/>
        </p:spPr>
      </p:pic>
      <p:sp>
        <p:nvSpPr>
          <p:cNvPr id="1049345" name="Title 2"/>
          <p:cNvSpPr txBox="1"/>
          <p:nvPr/>
        </p:nvSpPr>
        <p:spPr>
          <a:xfrm>
            <a:off x="3837789" y="3217767"/>
            <a:ext cx="4495800" cy="422465"/>
          </a:xfrm>
          <a:prstGeom prst="rect"/>
        </p:spPr>
        <p:txBody>
          <a:bodyPr anchor="ctr" bIns="45720" lIns="91440" rIns="91440" rtlCol="0" tIns="45720" vert="horz">
            <a:normAutofit fontScale="96071" lnSpcReduction="20000"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Glegoo"/>
              </a:rPr>
              <a:t>推广策略</a:t>
            </a:r>
            <a:endParaRPr baseline="0" b="1" cap="none" dirty="0" sz="28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Glegoo"/>
            </a:endParaRPr>
          </a:p>
        </p:txBody>
      </p:sp>
      <p:sp>
        <p:nvSpPr>
          <p:cNvPr id="1049346" name="Title 2"/>
          <p:cNvSpPr txBox="1"/>
          <p:nvPr/>
        </p:nvSpPr>
        <p:spPr>
          <a:xfrm>
            <a:off x="3913989" y="2158249"/>
            <a:ext cx="4343400" cy="651065"/>
          </a:xfrm>
          <a:prstGeom prst="rect"/>
        </p:spPr>
        <p:txBody>
          <a:bodyPr anchor="ctr" bIns="45720" lIns="91440" rIns="91440" rtlCol="0" tIns="45720" vert="horz">
            <a:noAutofit/>
          </a:bodyPr>
          <a:lstStyle>
            <a:lvl1pPr algn="l" defTabSz="914400" eaLnBrk="1" hangingPunct="1" latinLnBrk="0" rtl="0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88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Glegoo"/>
              </a:rPr>
              <a:t>7</a:t>
            </a:r>
            <a:endParaRPr baseline="0" b="1" cap="none" dirty="0" sz="88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gnika"/>
              <a:ea typeface="+mn-ea"/>
              <a:cs typeface="Glegoo"/>
            </a:endParaRPr>
          </a:p>
        </p:txBody>
      </p:sp>
      <p:cxnSp>
        <p:nvCxnSpPr>
          <p:cNvPr id="3145756" name="Straight Connector 14"/>
          <p:cNvCxnSpPr>
            <a:cxnSpLocks/>
          </p:cNvCxnSpPr>
          <p:nvPr/>
        </p:nvCxnSpPr>
        <p:spPr>
          <a:xfrm>
            <a:off x="5247490" y="3053881"/>
            <a:ext cx="1697019" cy="0"/>
          </a:xfrm>
          <a:prstGeom prst="line"/>
          <a:ln w="190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6" name="组合 8"/>
          <p:cNvGrpSpPr/>
          <p:nvPr/>
        </p:nvGrpSpPr>
        <p:grpSpPr>
          <a:xfrm>
            <a:off x="4942944" y="4843705"/>
            <a:ext cx="473877" cy="484825"/>
            <a:chOff x="702608" y="-1899592"/>
            <a:chExt cx="1054013" cy="1078364"/>
          </a:xfrm>
        </p:grpSpPr>
        <p:sp>
          <p:nvSpPr>
            <p:cNvPr id="1049347" name="Oval 5"/>
            <p:cNvSpPr>
              <a:spLocks noChangeArrowheads="1"/>
            </p:cNvSpPr>
            <p:nvPr/>
          </p:nvSpPr>
          <p:spPr bwMode="auto">
            <a:xfrm>
              <a:off x="702608" y="-1899592"/>
              <a:ext cx="1054013" cy="1078364"/>
            </a:xfrm>
            <a:prstGeom prst="ellipse"/>
            <a:solidFill>
              <a:srgbClr val="00AAA2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48" name="Freeform 9"/>
            <p:cNvSpPr>
              <a:spLocks noEditPoints="1"/>
            </p:cNvSpPr>
            <p:nvPr/>
          </p:nvSpPr>
          <p:spPr bwMode="auto">
            <a:xfrm>
              <a:off x="904366" y="-1555211"/>
              <a:ext cx="650496" cy="445260"/>
            </a:xfrm>
            <a:custGeom>
              <a:avLst/>
              <a:gdLst>
                <a:gd name="T0" fmla="*/ 380 w 394"/>
                <a:gd name="T1" fmla="*/ 19 h 263"/>
                <a:gd name="T2" fmla="*/ 380 w 394"/>
                <a:gd name="T3" fmla="*/ 216 h 263"/>
                <a:gd name="T4" fmla="*/ 374 w 394"/>
                <a:gd name="T5" fmla="*/ 216 h 263"/>
                <a:gd name="T6" fmla="*/ 362 w 394"/>
                <a:gd name="T7" fmla="*/ 215 h 263"/>
                <a:gd name="T8" fmla="*/ 199 w 394"/>
                <a:gd name="T9" fmla="*/ 256 h 263"/>
                <a:gd name="T10" fmla="*/ 197 w 394"/>
                <a:gd name="T11" fmla="*/ 257 h 263"/>
                <a:gd name="T12" fmla="*/ 195 w 394"/>
                <a:gd name="T13" fmla="*/ 256 h 263"/>
                <a:gd name="T14" fmla="*/ 33 w 394"/>
                <a:gd name="T15" fmla="*/ 215 h 263"/>
                <a:gd name="T16" fmla="*/ 20 w 394"/>
                <a:gd name="T17" fmla="*/ 216 h 263"/>
                <a:gd name="T18" fmla="*/ 14 w 394"/>
                <a:gd name="T19" fmla="*/ 216 h 263"/>
                <a:gd name="T20" fmla="*/ 14 w 394"/>
                <a:gd name="T21" fmla="*/ 19 h 263"/>
                <a:gd name="T22" fmla="*/ 0 w 394"/>
                <a:gd name="T23" fmla="*/ 19 h 263"/>
                <a:gd name="T24" fmla="*/ 0 w 394"/>
                <a:gd name="T25" fmla="*/ 223 h 263"/>
                <a:gd name="T26" fmla="*/ 197 w 394"/>
                <a:gd name="T27" fmla="*/ 263 h 263"/>
                <a:gd name="T28" fmla="*/ 394 w 394"/>
                <a:gd name="T29" fmla="*/ 223 h 263"/>
                <a:gd name="T30" fmla="*/ 394 w 394"/>
                <a:gd name="T31" fmla="*/ 19 h 263"/>
                <a:gd name="T32" fmla="*/ 380 w 394"/>
                <a:gd name="T33" fmla="*/ 19 h 263"/>
                <a:gd name="T34" fmla="*/ 191 w 394"/>
                <a:gd name="T35" fmla="*/ 223 h 263"/>
                <a:gd name="T36" fmla="*/ 191 w 394"/>
                <a:gd name="T37" fmla="*/ 44 h 263"/>
                <a:gd name="T38" fmla="*/ 54 w 394"/>
                <a:gd name="T39" fmla="*/ 2 h 263"/>
                <a:gd name="T40" fmla="*/ 54 w 394"/>
                <a:gd name="T41" fmla="*/ 188 h 263"/>
                <a:gd name="T42" fmla="*/ 59 w 394"/>
                <a:gd name="T43" fmla="*/ 188 h 263"/>
                <a:gd name="T44" fmla="*/ 191 w 394"/>
                <a:gd name="T45" fmla="*/ 223 h 263"/>
                <a:gd name="T46" fmla="*/ 340 w 394"/>
                <a:gd name="T47" fmla="*/ 188 h 263"/>
                <a:gd name="T48" fmla="*/ 340 w 394"/>
                <a:gd name="T49" fmla="*/ 2 h 263"/>
                <a:gd name="T50" fmla="*/ 204 w 394"/>
                <a:gd name="T51" fmla="*/ 44 h 263"/>
                <a:gd name="T52" fmla="*/ 204 w 394"/>
                <a:gd name="T53" fmla="*/ 223 h 263"/>
                <a:gd name="T54" fmla="*/ 335 w 394"/>
                <a:gd name="T55" fmla="*/ 188 h 263"/>
                <a:gd name="T56" fmla="*/ 340 w 394"/>
                <a:gd name="T57" fmla="*/ 188 h 263"/>
                <a:gd name="T58" fmla="*/ 197 w 394"/>
                <a:gd name="T59" fmla="*/ 252 h 263"/>
                <a:gd name="T60" fmla="*/ 371 w 394"/>
                <a:gd name="T61" fmla="*/ 211 h 263"/>
                <a:gd name="T62" fmla="*/ 371 w 394"/>
                <a:gd name="T63" fmla="*/ 4 h 263"/>
                <a:gd name="T64" fmla="*/ 350 w 394"/>
                <a:gd name="T65" fmla="*/ 4 h 263"/>
                <a:gd name="T66" fmla="*/ 350 w 394"/>
                <a:gd name="T67" fmla="*/ 198 h 263"/>
                <a:gd name="T68" fmla="*/ 344 w 394"/>
                <a:gd name="T69" fmla="*/ 197 h 263"/>
                <a:gd name="T70" fmla="*/ 334 w 394"/>
                <a:gd name="T71" fmla="*/ 197 h 263"/>
                <a:gd name="T72" fmla="*/ 201 w 394"/>
                <a:gd name="T73" fmla="*/ 235 h 263"/>
                <a:gd name="T74" fmla="*/ 197 w 394"/>
                <a:gd name="T75" fmla="*/ 237 h 263"/>
                <a:gd name="T76" fmla="*/ 194 w 394"/>
                <a:gd name="T77" fmla="*/ 235 h 263"/>
                <a:gd name="T78" fmla="*/ 60 w 394"/>
                <a:gd name="T79" fmla="*/ 197 h 263"/>
                <a:gd name="T80" fmla="*/ 50 w 394"/>
                <a:gd name="T81" fmla="*/ 197 h 263"/>
                <a:gd name="T82" fmla="*/ 45 w 394"/>
                <a:gd name="T83" fmla="*/ 198 h 263"/>
                <a:gd name="T84" fmla="*/ 45 w 394"/>
                <a:gd name="T85" fmla="*/ 4 h 263"/>
                <a:gd name="T86" fmla="*/ 24 w 394"/>
                <a:gd name="T87" fmla="*/ 4 h 263"/>
                <a:gd name="T88" fmla="*/ 24 w 394"/>
                <a:gd name="T89" fmla="*/ 211 h 263"/>
                <a:gd name="T90" fmla="*/ 197 w 394"/>
                <a:gd name="T91" fmla="*/ 252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94" h="263">
                  <a:moveTo>
                    <a:pt x="380" y="19"/>
                  </a:moveTo>
                  <a:lnTo>
                    <a:pt x="380" y="216"/>
                  </a:lnTo>
                  <a:lnTo>
                    <a:pt x="374" y="216"/>
                  </a:lnTo>
                  <a:cubicBezTo>
                    <a:pt x="370" y="215"/>
                    <a:pt x="366" y="215"/>
                    <a:pt x="362" y="215"/>
                  </a:cubicBezTo>
                  <a:cubicBezTo>
                    <a:pt x="307" y="215"/>
                    <a:pt x="250" y="230"/>
                    <a:pt x="199" y="256"/>
                  </a:cubicBezTo>
                  <a:lnTo>
                    <a:pt x="197" y="257"/>
                  </a:lnTo>
                  <a:lnTo>
                    <a:pt x="195" y="256"/>
                  </a:lnTo>
                  <a:cubicBezTo>
                    <a:pt x="145" y="230"/>
                    <a:pt x="87" y="215"/>
                    <a:pt x="33" y="215"/>
                  </a:cubicBezTo>
                  <a:cubicBezTo>
                    <a:pt x="28" y="215"/>
                    <a:pt x="24" y="215"/>
                    <a:pt x="20" y="216"/>
                  </a:cubicBezTo>
                  <a:lnTo>
                    <a:pt x="14" y="216"/>
                  </a:lnTo>
                  <a:lnTo>
                    <a:pt x="14" y="19"/>
                  </a:lnTo>
                  <a:cubicBezTo>
                    <a:pt x="10" y="19"/>
                    <a:pt x="5" y="19"/>
                    <a:pt x="0" y="19"/>
                  </a:cubicBezTo>
                  <a:lnTo>
                    <a:pt x="0" y="223"/>
                  </a:lnTo>
                  <a:cubicBezTo>
                    <a:pt x="66" y="222"/>
                    <a:pt x="136" y="236"/>
                    <a:pt x="197" y="263"/>
                  </a:cubicBezTo>
                  <a:cubicBezTo>
                    <a:pt x="259" y="236"/>
                    <a:pt x="328" y="222"/>
                    <a:pt x="394" y="223"/>
                  </a:cubicBezTo>
                  <a:lnTo>
                    <a:pt x="394" y="19"/>
                  </a:lnTo>
                  <a:cubicBezTo>
                    <a:pt x="389" y="19"/>
                    <a:pt x="385" y="19"/>
                    <a:pt x="380" y="19"/>
                  </a:cubicBezTo>
                  <a:close/>
                  <a:moveTo>
                    <a:pt x="191" y="223"/>
                  </a:moveTo>
                  <a:lnTo>
                    <a:pt x="191" y="44"/>
                  </a:lnTo>
                  <a:cubicBezTo>
                    <a:pt x="148" y="16"/>
                    <a:pt x="100" y="0"/>
                    <a:pt x="54" y="2"/>
                  </a:cubicBezTo>
                  <a:lnTo>
                    <a:pt x="54" y="188"/>
                  </a:lnTo>
                  <a:cubicBezTo>
                    <a:pt x="56" y="188"/>
                    <a:pt x="58" y="188"/>
                    <a:pt x="59" y="188"/>
                  </a:cubicBezTo>
                  <a:cubicBezTo>
                    <a:pt x="103" y="188"/>
                    <a:pt x="150" y="200"/>
                    <a:pt x="191" y="223"/>
                  </a:cubicBezTo>
                  <a:close/>
                  <a:moveTo>
                    <a:pt x="340" y="188"/>
                  </a:moveTo>
                  <a:lnTo>
                    <a:pt x="340" y="2"/>
                  </a:lnTo>
                  <a:cubicBezTo>
                    <a:pt x="295" y="0"/>
                    <a:pt x="246" y="16"/>
                    <a:pt x="204" y="44"/>
                  </a:cubicBezTo>
                  <a:lnTo>
                    <a:pt x="204" y="223"/>
                  </a:lnTo>
                  <a:cubicBezTo>
                    <a:pt x="245" y="200"/>
                    <a:pt x="291" y="188"/>
                    <a:pt x="335" y="188"/>
                  </a:cubicBezTo>
                  <a:cubicBezTo>
                    <a:pt x="337" y="188"/>
                    <a:pt x="339" y="188"/>
                    <a:pt x="340" y="188"/>
                  </a:cubicBezTo>
                  <a:close/>
                  <a:moveTo>
                    <a:pt x="197" y="252"/>
                  </a:moveTo>
                  <a:cubicBezTo>
                    <a:pt x="253" y="222"/>
                    <a:pt x="315" y="209"/>
                    <a:pt x="371" y="211"/>
                  </a:cubicBezTo>
                  <a:lnTo>
                    <a:pt x="371" y="4"/>
                  </a:lnTo>
                  <a:cubicBezTo>
                    <a:pt x="364" y="4"/>
                    <a:pt x="357" y="4"/>
                    <a:pt x="350" y="4"/>
                  </a:cubicBezTo>
                  <a:lnTo>
                    <a:pt x="350" y="198"/>
                  </a:lnTo>
                  <a:lnTo>
                    <a:pt x="344" y="197"/>
                  </a:lnTo>
                  <a:cubicBezTo>
                    <a:pt x="341" y="197"/>
                    <a:pt x="337" y="197"/>
                    <a:pt x="334" y="197"/>
                  </a:cubicBezTo>
                  <a:cubicBezTo>
                    <a:pt x="289" y="197"/>
                    <a:pt x="242" y="211"/>
                    <a:pt x="201" y="235"/>
                  </a:cubicBezTo>
                  <a:lnTo>
                    <a:pt x="197" y="237"/>
                  </a:lnTo>
                  <a:lnTo>
                    <a:pt x="194" y="235"/>
                  </a:lnTo>
                  <a:cubicBezTo>
                    <a:pt x="153" y="211"/>
                    <a:pt x="105" y="197"/>
                    <a:pt x="60" y="197"/>
                  </a:cubicBezTo>
                  <a:cubicBezTo>
                    <a:pt x="57" y="197"/>
                    <a:pt x="54" y="197"/>
                    <a:pt x="50" y="197"/>
                  </a:cubicBezTo>
                  <a:lnTo>
                    <a:pt x="45" y="198"/>
                  </a:lnTo>
                  <a:lnTo>
                    <a:pt x="45" y="4"/>
                  </a:lnTo>
                  <a:cubicBezTo>
                    <a:pt x="38" y="4"/>
                    <a:pt x="31" y="4"/>
                    <a:pt x="24" y="4"/>
                  </a:cubicBezTo>
                  <a:lnTo>
                    <a:pt x="24" y="211"/>
                  </a:lnTo>
                  <a:cubicBezTo>
                    <a:pt x="79" y="209"/>
                    <a:pt x="142" y="222"/>
                    <a:pt x="19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7" name="组合 11"/>
          <p:cNvGrpSpPr/>
          <p:nvPr/>
        </p:nvGrpSpPr>
        <p:grpSpPr>
          <a:xfrm>
            <a:off x="5548156" y="4843705"/>
            <a:ext cx="472313" cy="484825"/>
            <a:chOff x="2014036" y="-1899592"/>
            <a:chExt cx="1050534" cy="1078364"/>
          </a:xfrm>
        </p:grpSpPr>
        <p:sp>
          <p:nvSpPr>
            <p:cNvPr id="1049349" name="Oval 6"/>
            <p:cNvSpPr>
              <a:spLocks noChangeArrowheads="1"/>
            </p:cNvSpPr>
            <p:nvPr/>
          </p:nvSpPr>
          <p:spPr bwMode="auto">
            <a:xfrm>
              <a:off x="2014036" y="-1899592"/>
              <a:ext cx="1050534" cy="1078364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50" name="Freeform 10"/>
            <p:cNvSpPr>
              <a:spLocks noEditPoints="1"/>
            </p:cNvSpPr>
            <p:nvPr/>
          </p:nvSpPr>
          <p:spPr bwMode="auto">
            <a:xfrm>
              <a:off x="2313195" y="-1670005"/>
              <a:ext cx="553096" cy="640061"/>
            </a:xfrm>
            <a:custGeom>
              <a:avLst/>
              <a:gdLst>
                <a:gd name="T0" fmla="*/ 214 w 336"/>
                <a:gd name="T1" fmla="*/ 48 h 380"/>
                <a:gd name="T2" fmla="*/ 167 w 336"/>
                <a:gd name="T3" fmla="*/ 95 h 380"/>
                <a:gd name="T4" fmla="*/ 119 w 336"/>
                <a:gd name="T5" fmla="*/ 95 h 380"/>
                <a:gd name="T6" fmla="*/ 72 w 336"/>
                <a:gd name="T7" fmla="*/ 48 h 380"/>
                <a:gd name="T8" fmla="*/ 119 w 336"/>
                <a:gd name="T9" fmla="*/ 0 h 380"/>
                <a:gd name="T10" fmla="*/ 167 w 336"/>
                <a:gd name="T11" fmla="*/ 0 h 380"/>
                <a:gd name="T12" fmla="*/ 214 w 336"/>
                <a:gd name="T13" fmla="*/ 48 h 380"/>
                <a:gd name="T14" fmla="*/ 237 w 336"/>
                <a:gd name="T15" fmla="*/ 48 h 380"/>
                <a:gd name="T16" fmla="*/ 238 w 336"/>
                <a:gd name="T17" fmla="*/ 59 h 380"/>
                <a:gd name="T18" fmla="*/ 179 w 336"/>
                <a:gd name="T19" fmla="*/ 118 h 380"/>
                <a:gd name="T20" fmla="*/ 107 w 336"/>
                <a:gd name="T21" fmla="*/ 118 h 380"/>
                <a:gd name="T22" fmla="*/ 48 w 336"/>
                <a:gd name="T23" fmla="*/ 59 h 380"/>
                <a:gd name="T24" fmla="*/ 49 w 336"/>
                <a:gd name="T25" fmla="*/ 48 h 380"/>
                <a:gd name="T26" fmla="*/ 0 w 336"/>
                <a:gd name="T27" fmla="*/ 106 h 380"/>
                <a:gd name="T28" fmla="*/ 0 w 336"/>
                <a:gd name="T29" fmla="*/ 320 h 380"/>
                <a:gd name="T30" fmla="*/ 60 w 336"/>
                <a:gd name="T31" fmla="*/ 380 h 380"/>
                <a:gd name="T32" fmla="*/ 218 w 336"/>
                <a:gd name="T33" fmla="*/ 380 h 380"/>
                <a:gd name="T34" fmla="*/ 153 w 336"/>
                <a:gd name="T35" fmla="*/ 282 h 380"/>
                <a:gd name="T36" fmla="*/ 260 w 336"/>
                <a:gd name="T37" fmla="*/ 176 h 380"/>
                <a:gd name="T38" fmla="*/ 286 w 336"/>
                <a:gd name="T39" fmla="*/ 179 h 380"/>
                <a:gd name="T40" fmla="*/ 286 w 336"/>
                <a:gd name="T41" fmla="*/ 106 h 380"/>
                <a:gd name="T42" fmla="*/ 237 w 336"/>
                <a:gd name="T43" fmla="*/ 48 h 380"/>
                <a:gd name="T44" fmla="*/ 134 w 336"/>
                <a:gd name="T45" fmla="*/ 238 h 380"/>
                <a:gd name="T46" fmla="*/ 134 w 336"/>
                <a:gd name="T47" fmla="*/ 238 h 380"/>
                <a:gd name="T48" fmla="*/ 60 w 336"/>
                <a:gd name="T49" fmla="*/ 238 h 380"/>
                <a:gd name="T50" fmla="*/ 48 w 336"/>
                <a:gd name="T51" fmla="*/ 226 h 380"/>
                <a:gd name="T52" fmla="*/ 60 w 336"/>
                <a:gd name="T53" fmla="*/ 214 h 380"/>
                <a:gd name="T54" fmla="*/ 134 w 336"/>
                <a:gd name="T55" fmla="*/ 214 h 380"/>
                <a:gd name="T56" fmla="*/ 146 w 336"/>
                <a:gd name="T57" fmla="*/ 226 h 380"/>
                <a:gd name="T58" fmla="*/ 134 w 336"/>
                <a:gd name="T59" fmla="*/ 238 h 380"/>
                <a:gd name="T60" fmla="*/ 158 w 336"/>
                <a:gd name="T61" fmla="*/ 190 h 380"/>
                <a:gd name="T62" fmla="*/ 158 w 336"/>
                <a:gd name="T63" fmla="*/ 190 h 380"/>
                <a:gd name="T64" fmla="*/ 60 w 336"/>
                <a:gd name="T65" fmla="*/ 190 h 380"/>
                <a:gd name="T66" fmla="*/ 48 w 336"/>
                <a:gd name="T67" fmla="*/ 178 h 380"/>
                <a:gd name="T68" fmla="*/ 60 w 336"/>
                <a:gd name="T69" fmla="*/ 167 h 380"/>
                <a:gd name="T70" fmla="*/ 158 w 336"/>
                <a:gd name="T71" fmla="*/ 167 h 380"/>
                <a:gd name="T72" fmla="*/ 170 w 336"/>
                <a:gd name="T73" fmla="*/ 178 h 380"/>
                <a:gd name="T74" fmla="*/ 158 w 336"/>
                <a:gd name="T75" fmla="*/ 190 h 380"/>
                <a:gd name="T76" fmla="*/ 279 w 336"/>
                <a:gd name="T77" fmla="*/ 208 h 380"/>
                <a:gd name="T78" fmla="*/ 260 w 336"/>
                <a:gd name="T79" fmla="*/ 206 h 380"/>
                <a:gd name="T80" fmla="*/ 184 w 336"/>
                <a:gd name="T81" fmla="*/ 281 h 380"/>
                <a:gd name="T82" fmla="*/ 244 w 336"/>
                <a:gd name="T83" fmla="*/ 356 h 380"/>
                <a:gd name="T84" fmla="*/ 260 w 336"/>
                <a:gd name="T85" fmla="*/ 357 h 380"/>
                <a:gd name="T86" fmla="*/ 336 w 336"/>
                <a:gd name="T87" fmla="*/ 281 h 380"/>
                <a:gd name="T88" fmla="*/ 279 w 336"/>
                <a:gd name="T89" fmla="*/ 208 h 380"/>
                <a:gd name="T90" fmla="*/ 303 w 336"/>
                <a:gd name="T91" fmla="*/ 271 h 380"/>
                <a:gd name="T92" fmla="*/ 303 w 336"/>
                <a:gd name="T93" fmla="*/ 271 h 380"/>
                <a:gd name="T94" fmla="*/ 279 w 336"/>
                <a:gd name="T95" fmla="*/ 295 h 380"/>
                <a:gd name="T96" fmla="*/ 260 w 336"/>
                <a:gd name="T97" fmla="*/ 314 h 380"/>
                <a:gd name="T98" fmla="*/ 239 w 336"/>
                <a:gd name="T99" fmla="*/ 314 h 380"/>
                <a:gd name="T100" fmla="*/ 217 w 336"/>
                <a:gd name="T101" fmla="*/ 292 h 380"/>
                <a:gd name="T102" fmla="*/ 217 w 336"/>
                <a:gd name="T103" fmla="*/ 271 h 380"/>
                <a:gd name="T104" fmla="*/ 239 w 336"/>
                <a:gd name="T105" fmla="*/ 271 h 380"/>
                <a:gd name="T106" fmla="*/ 250 w 336"/>
                <a:gd name="T107" fmla="*/ 281 h 380"/>
                <a:gd name="T108" fmla="*/ 279 w 336"/>
                <a:gd name="T109" fmla="*/ 252 h 380"/>
                <a:gd name="T110" fmla="*/ 282 w 336"/>
                <a:gd name="T111" fmla="*/ 249 h 380"/>
                <a:gd name="T112" fmla="*/ 303 w 336"/>
                <a:gd name="T113" fmla="*/ 249 h 380"/>
                <a:gd name="T114" fmla="*/ 303 w 336"/>
                <a:gd name="T115" fmla="*/ 27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80">
                  <a:moveTo>
                    <a:pt x="214" y="48"/>
                  </a:moveTo>
                  <a:cubicBezTo>
                    <a:pt x="214" y="74"/>
                    <a:pt x="193" y="95"/>
                    <a:pt x="167" y="95"/>
                  </a:cubicBezTo>
                  <a:lnTo>
                    <a:pt x="119" y="95"/>
                  </a:lnTo>
                  <a:cubicBezTo>
                    <a:pt x="93" y="95"/>
                    <a:pt x="72" y="74"/>
                    <a:pt x="72" y="48"/>
                  </a:cubicBezTo>
                  <a:cubicBezTo>
                    <a:pt x="72" y="21"/>
                    <a:pt x="93" y="0"/>
                    <a:pt x="119" y="0"/>
                  </a:cubicBezTo>
                  <a:lnTo>
                    <a:pt x="167" y="0"/>
                  </a:lnTo>
                  <a:cubicBezTo>
                    <a:pt x="193" y="0"/>
                    <a:pt x="214" y="21"/>
                    <a:pt x="214" y="48"/>
                  </a:cubicBezTo>
                  <a:close/>
                  <a:moveTo>
                    <a:pt x="237" y="48"/>
                  </a:moveTo>
                  <a:cubicBezTo>
                    <a:pt x="238" y="51"/>
                    <a:pt x="238" y="55"/>
                    <a:pt x="238" y="59"/>
                  </a:cubicBezTo>
                  <a:cubicBezTo>
                    <a:pt x="238" y="91"/>
                    <a:pt x="211" y="118"/>
                    <a:pt x="179" y="118"/>
                  </a:cubicBezTo>
                  <a:lnTo>
                    <a:pt x="107" y="118"/>
                  </a:lnTo>
                  <a:cubicBezTo>
                    <a:pt x="74" y="118"/>
                    <a:pt x="48" y="91"/>
                    <a:pt x="48" y="59"/>
                  </a:cubicBezTo>
                  <a:cubicBezTo>
                    <a:pt x="48" y="55"/>
                    <a:pt x="48" y="51"/>
                    <a:pt x="49" y="48"/>
                  </a:cubicBezTo>
                  <a:cubicBezTo>
                    <a:pt x="21" y="53"/>
                    <a:pt x="0" y="77"/>
                    <a:pt x="0" y="106"/>
                  </a:cubicBezTo>
                  <a:lnTo>
                    <a:pt x="0" y="320"/>
                  </a:lnTo>
                  <a:cubicBezTo>
                    <a:pt x="0" y="353"/>
                    <a:pt x="27" y="380"/>
                    <a:pt x="60" y="380"/>
                  </a:cubicBezTo>
                  <a:lnTo>
                    <a:pt x="218" y="380"/>
                  </a:lnTo>
                  <a:cubicBezTo>
                    <a:pt x="180" y="363"/>
                    <a:pt x="153" y="326"/>
                    <a:pt x="153" y="282"/>
                  </a:cubicBezTo>
                  <a:cubicBezTo>
                    <a:pt x="153" y="223"/>
                    <a:pt x="201" y="176"/>
                    <a:pt x="260" y="176"/>
                  </a:cubicBezTo>
                  <a:cubicBezTo>
                    <a:pt x="269" y="176"/>
                    <a:pt x="277" y="177"/>
                    <a:pt x="286" y="179"/>
                  </a:cubicBezTo>
                  <a:lnTo>
                    <a:pt x="286" y="106"/>
                  </a:lnTo>
                  <a:cubicBezTo>
                    <a:pt x="286" y="77"/>
                    <a:pt x="265" y="53"/>
                    <a:pt x="237" y="48"/>
                  </a:cubicBezTo>
                  <a:close/>
                  <a:moveTo>
                    <a:pt x="134" y="238"/>
                  </a:moveTo>
                  <a:lnTo>
                    <a:pt x="134" y="238"/>
                  </a:lnTo>
                  <a:lnTo>
                    <a:pt x="60" y="238"/>
                  </a:lnTo>
                  <a:cubicBezTo>
                    <a:pt x="53" y="238"/>
                    <a:pt x="48" y="233"/>
                    <a:pt x="48" y="226"/>
                  </a:cubicBezTo>
                  <a:cubicBezTo>
                    <a:pt x="48" y="219"/>
                    <a:pt x="53" y="214"/>
                    <a:pt x="60" y="214"/>
                  </a:cubicBezTo>
                  <a:lnTo>
                    <a:pt x="134" y="214"/>
                  </a:lnTo>
                  <a:cubicBezTo>
                    <a:pt x="141" y="214"/>
                    <a:pt x="146" y="219"/>
                    <a:pt x="146" y="226"/>
                  </a:cubicBezTo>
                  <a:cubicBezTo>
                    <a:pt x="146" y="233"/>
                    <a:pt x="141" y="238"/>
                    <a:pt x="134" y="238"/>
                  </a:cubicBezTo>
                  <a:close/>
                  <a:moveTo>
                    <a:pt x="158" y="190"/>
                  </a:moveTo>
                  <a:lnTo>
                    <a:pt x="158" y="190"/>
                  </a:lnTo>
                  <a:lnTo>
                    <a:pt x="60" y="190"/>
                  </a:lnTo>
                  <a:cubicBezTo>
                    <a:pt x="53" y="190"/>
                    <a:pt x="48" y="185"/>
                    <a:pt x="48" y="178"/>
                  </a:cubicBezTo>
                  <a:cubicBezTo>
                    <a:pt x="48" y="172"/>
                    <a:pt x="53" y="167"/>
                    <a:pt x="60" y="167"/>
                  </a:cubicBezTo>
                  <a:lnTo>
                    <a:pt x="158" y="167"/>
                  </a:lnTo>
                  <a:cubicBezTo>
                    <a:pt x="164" y="167"/>
                    <a:pt x="170" y="172"/>
                    <a:pt x="170" y="178"/>
                  </a:cubicBezTo>
                  <a:cubicBezTo>
                    <a:pt x="170" y="185"/>
                    <a:pt x="164" y="190"/>
                    <a:pt x="158" y="190"/>
                  </a:cubicBezTo>
                  <a:close/>
                  <a:moveTo>
                    <a:pt x="279" y="208"/>
                  </a:moveTo>
                  <a:cubicBezTo>
                    <a:pt x="273" y="207"/>
                    <a:pt x="267" y="206"/>
                    <a:pt x="260" y="206"/>
                  </a:cubicBezTo>
                  <a:cubicBezTo>
                    <a:pt x="218" y="206"/>
                    <a:pt x="184" y="240"/>
                    <a:pt x="184" y="281"/>
                  </a:cubicBezTo>
                  <a:cubicBezTo>
                    <a:pt x="184" y="318"/>
                    <a:pt x="210" y="348"/>
                    <a:pt x="244" y="356"/>
                  </a:cubicBezTo>
                  <a:cubicBezTo>
                    <a:pt x="249" y="357"/>
                    <a:pt x="255" y="357"/>
                    <a:pt x="260" y="357"/>
                  </a:cubicBezTo>
                  <a:cubicBezTo>
                    <a:pt x="302" y="357"/>
                    <a:pt x="336" y="323"/>
                    <a:pt x="336" y="281"/>
                  </a:cubicBezTo>
                  <a:cubicBezTo>
                    <a:pt x="336" y="246"/>
                    <a:pt x="312" y="216"/>
                    <a:pt x="279" y="208"/>
                  </a:cubicBezTo>
                  <a:close/>
                  <a:moveTo>
                    <a:pt x="303" y="271"/>
                  </a:moveTo>
                  <a:lnTo>
                    <a:pt x="303" y="271"/>
                  </a:lnTo>
                  <a:lnTo>
                    <a:pt x="279" y="295"/>
                  </a:lnTo>
                  <a:lnTo>
                    <a:pt x="260" y="314"/>
                  </a:lnTo>
                  <a:cubicBezTo>
                    <a:pt x="254" y="320"/>
                    <a:pt x="245" y="320"/>
                    <a:pt x="239" y="314"/>
                  </a:cubicBezTo>
                  <a:lnTo>
                    <a:pt x="217" y="292"/>
                  </a:lnTo>
                  <a:cubicBezTo>
                    <a:pt x="211" y="286"/>
                    <a:pt x="211" y="277"/>
                    <a:pt x="217" y="271"/>
                  </a:cubicBezTo>
                  <a:cubicBezTo>
                    <a:pt x="223" y="265"/>
                    <a:pt x="233" y="265"/>
                    <a:pt x="239" y="271"/>
                  </a:cubicBezTo>
                  <a:lnTo>
                    <a:pt x="250" y="281"/>
                  </a:lnTo>
                  <a:lnTo>
                    <a:pt x="279" y="252"/>
                  </a:lnTo>
                  <a:lnTo>
                    <a:pt x="282" y="249"/>
                  </a:lnTo>
                  <a:cubicBezTo>
                    <a:pt x="288" y="243"/>
                    <a:pt x="297" y="243"/>
                    <a:pt x="303" y="249"/>
                  </a:cubicBezTo>
                  <a:cubicBezTo>
                    <a:pt x="309" y="255"/>
                    <a:pt x="309" y="265"/>
                    <a:pt x="303" y="2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8" name="组合 14"/>
          <p:cNvGrpSpPr/>
          <p:nvPr/>
        </p:nvGrpSpPr>
        <p:grpSpPr>
          <a:xfrm>
            <a:off x="6151804" y="4843705"/>
            <a:ext cx="472313" cy="484825"/>
            <a:chOff x="3252414" y="-1899592"/>
            <a:chExt cx="1050534" cy="1078364"/>
          </a:xfrm>
        </p:grpSpPr>
        <p:sp>
          <p:nvSpPr>
            <p:cNvPr id="1049351" name="Oval 7"/>
            <p:cNvSpPr>
              <a:spLocks noChangeArrowheads="1"/>
            </p:cNvSpPr>
            <p:nvPr/>
          </p:nvSpPr>
          <p:spPr bwMode="auto">
            <a:xfrm>
              <a:off x="3252414" y="-1899592"/>
              <a:ext cx="1050534" cy="1078364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52" name="Freeform 11"/>
            <p:cNvSpPr>
              <a:spLocks noEditPoints="1"/>
            </p:cNvSpPr>
            <p:nvPr/>
          </p:nvSpPr>
          <p:spPr bwMode="auto">
            <a:xfrm>
              <a:off x="3450694" y="-1683919"/>
              <a:ext cx="594839" cy="647018"/>
            </a:xfrm>
            <a:custGeom>
              <a:avLst/>
              <a:gdLst>
                <a:gd name="T0" fmla="*/ 136 w 360"/>
                <a:gd name="T1" fmla="*/ 238 h 383"/>
                <a:gd name="T2" fmla="*/ 130 w 360"/>
                <a:gd name="T3" fmla="*/ 217 h 383"/>
                <a:gd name="T4" fmla="*/ 157 w 360"/>
                <a:gd name="T5" fmla="*/ 104 h 383"/>
                <a:gd name="T6" fmla="*/ 187 w 360"/>
                <a:gd name="T7" fmla="*/ 195 h 383"/>
                <a:gd name="T8" fmla="*/ 223 w 360"/>
                <a:gd name="T9" fmla="*/ 90 h 383"/>
                <a:gd name="T10" fmla="*/ 142 w 360"/>
                <a:gd name="T11" fmla="*/ 179 h 383"/>
                <a:gd name="T12" fmla="*/ 136 w 360"/>
                <a:gd name="T13" fmla="*/ 191 h 383"/>
                <a:gd name="T14" fmla="*/ 185 w 360"/>
                <a:gd name="T15" fmla="*/ 220 h 383"/>
                <a:gd name="T16" fmla="*/ 237 w 360"/>
                <a:gd name="T17" fmla="*/ 76 h 383"/>
                <a:gd name="T18" fmla="*/ 240 w 360"/>
                <a:gd name="T19" fmla="*/ 49 h 383"/>
                <a:gd name="T20" fmla="*/ 237 w 360"/>
                <a:gd name="T21" fmla="*/ 76 h 383"/>
                <a:gd name="T22" fmla="*/ 281 w 360"/>
                <a:gd name="T23" fmla="*/ 90 h 383"/>
                <a:gd name="T24" fmla="*/ 253 w 360"/>
                <a:gd name="T25" fmla="*/ 93 h 383"/>
                <a:gd name="T26" fmla="*/ 205 w 360"/>
                <a:gd name="T27" fmla="*/ 64 h 383"/>
                <a:gd name="T28" fmla="*/ 194 w 360"/>
                <a:gd name="T29" fmla="*/ 39 h 383"/>
                <a:gd name="T30" fmla="*/ 205 w 360"/>
                <a:gd name="T31" fmla="*/ 64 h 383"/>
                <a:gd name="T32" fmla="*/ 159 w 360"/>
                <a:gd name="T33" fmla="*/ 48 h 383"/>
                <a:gd name="T34" fmla="*/ 161 w 360"/>
                <a:gd name="T35" fmla="*/ 76 h 383"/>
                <a:gd name="T36" fmla="*/ 264 w 360"/>
                <a:gd name="T37" fmla="*/ 137 h 383"/>
                <a:gd name="T38" fmla="*/ 290 w 360"/>
                <a:gd name="T39" fmla="*/ 125 h 383"/>
                <a:gd name="T40" fmla="*/ 264 w 360"/>
                <a:gd name="T41" fmla="*/ 137 h 383"/>
                <a:gd name="T42" fmla="*/ 132 w 360"/>
                <a:gd name="T43" fmla="*/ 196 h 383"/>
                <a:gd name="T44" fmla="*/ 126 w 360"/>
                <a:gd name="T45" fmla="*/ 208 h 383"/>
                <a:gd name="T46" fmla="*/ 175 w 360"/>
                <a:gd name="T47" fmla="*/ 237 h 383"/>
                <a:gd name="T48" fmla="*/ 131 w 360"/>
                <a:gd name="T49" fmla="*/ 383 h 383"/>
                <a:gd name="T50" fmla="*/ 141 w 360"/>
                <a:gd name="T51" fmla="*/ 22 h 383"/>
                <a:gd name="T52" fmla="*/ 342 w 360"/>
                <a:gd name="T53" fmla="*/ 109 h 383"/>
                <a:gd name="T54" fmla="*/ 345 w 360"/>
                <a:gd name="T55" fmla="*/ 167 h 383"/>
                <a:gd name="T56" fmla="*/ 356 w 360"/>
                <a:gd name="T57" fmla="*/ 240 h 383"/>
                <a:gd name="T58" fmla="*/ 343 w 360"/>
                <a:gd name="T59" fmla="*/ 301 h 383"/>
                <a:gd name="T60" fmla="*/ 269 w 360"/>
                <a:gd name="T61" fmla="*/ 318 h 383"/>
                <a:gd name="T62" fmla="*/ 131 w 360"/>
                <a:gd name="T63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83">
                  <a:moveTo>
                    <a:pt x="130" y="217"/>
                  </a:moveTo>
                  <a:cubicBezTo>
                    <a:pt x="126" y="224"/>
                    <a:pt x="129" y="234"/>
                    <a:pt x="136" y="238"/>
                  </a:cubicBezTo>
                  <a:cubicBezTo>
                    <a:pt x="143" y="242"/>
                    <a:pt x="151" y="241"/>
                    <a:pt x="156" y="236"/>
                  </a:cubicBezTo>
                  <a:lnTo>
                    <a:pt x="130" y="217"/>
                  </a:lnTo>
                  <a:close/>
                  <a:moveTo>
                    <a:pt x="223" y="90"/>
                  </a:moveTo>
                  <a:cubicBezTo>
                    <a:pt x="199" y="76"/>
                    <a:pt x="170" y="83"/>
                    <a:pt x="157" y="104"/>
                  </a:cubicBezTo>
                  <a:cubicBezTo>
                    <a:pt x="144" y="127"/>
                    <a:pt x="161" y="151"/>
                    <a:pt x="149" y="174"/>
                  </a:cubicBezTo>
                  <a:lnTo>
                    <a:pt x="187" y="195"/>
                  </a:lnTo>
                  <a:cubicBezTo>
                    <a:pt x="201" y="174"/>
                    <a:pt x="231" y="176"/>
                    <a:pt x="243" y="154"/>
                  </a:cubicBezTo>
                  <a:cubicBezTo>
                    <a:pt x="256" y="132"/>
                    <a:pt x="247" y="104"/>
                    <a:pt x="223" y="90"/>
                  </a:cubicBezTo>
                  <a:close/>
                  <a:moveTo>
                    <a:pt x="183" y="209"/>
                  </a:moveTo>
                  <a:lnTo>
                    <a:pt x="142" y="179"/>
                  </a:lnTo>
                  <a:cubicBezTo>
                    <a:pt x="139" y="176"/>
                    <a:pt x="135" y="177"/>
                    <a:pt x="133" y="181"/>
                  </a:cubicBezTo>
                  <a:cubicBezTo>
                    <a:pt x="132" y="184"/>
                    <a:pt x="132" y="188"/>
                    <a:pt x="136" y="191"/>
                  </a:cubicBezTo>
                  <a:lnTo>
                    <a:pt x="176" y="221"/>
                  </a:lnTo>
                  <a:cubicBezTo>
                    <a:pt x="179" y="224"/>
                    <a:pt x="183" y="223"/>
                    <a:pt x="185" y="220"/>
                  </a:cubicBezTo>
                  <a:cubicBezTo>
                    <a:pt x="187" y="216"/>
                    <a:pt x="186" y="212"/>
                    <a:pt x="183" y="209"/>
                  </a:cubicBezTo>
                  <a:close/>
                  <a:moveTo>
                    <a:pt x="237" y="76"/>
                  </a:moveTo>
                  <a:lnTo>
                    <a:pt x="250" y="54"/>
                  </a:lnTo>
                  <a:lnTo>
                    <a:pt x="240" y="49"/>
                  </a:lnTo>
                  <a:lnTo>
                    <a:pt x="227" y="70"/>
                  </a:lnTo>
                  <a:lnTo>
                    <a:pt x="237" y="76"/>
                  </a:lnTo>
                  <a:close/>
                  <a:moveTo>
                    <a:pt x="259" y="103"/>
                  </a:moveTo>
                  <a:lnTo>
                    <a:pt x="281" y="90"/>
                  </a:lnTo>
                  <a:lnTo>
                    <a:pt x="275" y="80"/>
                  </a:lnTo>
                  <a:lnTo>
                    <a:pt x="253" y="93"/>
                  </a:lnTo>
                  <a:lnTo>
                    <a:pt x="259" y="103"/>
                  </a:lnTo>
                  <a:close/>
                  <a:moveTo>
                    <a:pt x="205" y="64"/>
                  </a:moveTo>
                  <a:lnTo>
                    <a:pt x="205" y="39"/>
                  </a:lnTo>
                  <a:lnTo>
                    <a:pt x="194" y="39"/>
                  </a:lnTo>
                  <a:lnTo>
                    <a:pt x="194" y="64"/>
                  </a:lnTo>
                  <a:lnTo>
                    <a:pt x="205" y="64"/>
                  </a:lnTo>
                  <a:close/>
                  <a:moveTo>
                    <a:pt x="172" y="70"/>
                  </a:moveTo>
                  <a:lnTo>
                    <a:pt x="159" y="48"/>
                  </a:lnTo>
                  <a:lnTo>
                    <a:pt x="149" y="54"/>
                  </a:lnTo>
                  <a:lnTo>
                    <a:pt x="161" y="76"/>
                  </a:lnTo>
                  <a:lnTo>
                    <a:pt x="172" y="70"/>
                  </a:lnTo>
                  <a:close/>
                  <a:moveTo>
                    <a:pt x="264" y="137"/>
                  </a:moveTo>
                  <a:lnTo>
                    <a:pt x="290" y="137"/>
                  </a:lnTo>
                  <a:lnTo>
                    <a:pt x="290" y="125"/>
                  </a:lnTo>
                  <a:lnTo>
                    <a:pt x="264" y="125"/>
                  </a:lnTo>
                  <a:lnTo>
                    <a:pt x="264" y="137"/>
                  </a:lnTo>
                  <a:close/>
                  <a:moveTo>
                    <a:pt x="173" y="227"/>
                  </a:moveTo>
                  <a:lnTo>
                    <a:pt x="132" y="196"/>
                  </a:lnTo>
                  <a:cubicBezTo>
                    <a:pt x="129" y="194"/>
                    <a:pt x="125" y="195"/>
                    <a:pt x="123" y="198"/>
                  </a:cubicBezTo>
                  <a:cubicBezTo>
                    <a:pt x="122" y="201"/>
                    <a:pt x="122" y="206"/>
                    <a:pt x="126" y="208"/>
                  </a:cubicBezTo>
                  <a:lnTo>
                    <a:pt x="166" y="239"/>
                  </a:lnTo>
                  <a:cubicBezTo>
                    <a:pt x="169" y="241"/>
                    <a:pt x="173" y="240"/>
                    <a:pt x="175" y="237"/>
                  </a:cubicBezTo>
                  <a:cubicBezTo>
                    <a:pt x="177" y="234"/>
                    <a:pt x="176" y="229"/>
                    <a:pt x="173" y="227"/>
                  </a:cubicBezTo>
                  <a:close/>
                  <a:moveTo>
                    <a:pt x="131" y="383"/>
                  </a:moveTo>
                  <a:cubicBezTo>
                    <a:pt x="136" y="353"/>
                    <a:pt x="136" y="321"/>
                    <a:pt x="127" y="293"/>
                  </a:cubicBezTo>
                  <a:cubicBezTo>
                    <a:pt x="0" y="221"/>
                    <a:pt x="34" y="56"/>
                    <a:pt x="141" y="22"/>
                  </a:cubicBezTo>
                  <a:cubicBezTo>
                    <a:pt x="197" y="0"/>
                    <a:pt x="274" y="13"/>
                    <a:pt x="323" y="63"/>
                  </a:cubicBezTo>
                  <a:cubicBezTo>
                    <a:pt x="360" y="99"/>
                    <a:pt x="342" y="109"/>
                    <a:pt x="342" y="109"/>
                  </a:cubicBezTo>
                  <a:lnTo>
                    <a:pt x="334" y="113"/>
                  </a:lnTo>
                  <a:cubicBezTo>
                    <a:pt x="339" y="131"/>
                    <a:pt x="346" y="162"/>
                    <a:pt x="345" y="167"/>
                  </a:cubicBezTo>
                  <a:cubicBezTo>
                    <a:pt x="344" y="173"/>
                    <a:pt x="337" y="179"/>
                    <a:pt x="337" y="179"/>
                  </a:cubicBezTo>
                  <a:lnTo>
                    <a:pt x="356" y="240"/>
                  </a:lnTo>
                  <a:lnTo>
                    <a:pt x="339" y="246"/>
                  </a:lnTo>
                  <a:cubicBezTo>
                    <a:pt x="343" y="266"/>
                    <a:pt x="345" y="282"/>
                    <a:pt x="343" y="301"/>
                  </a:cubicBezTo>
                  <a:cubicBezTo>
                    <a:pt x="343" y="305"/>
                    <a:pt x="332" y="314"/>
                    <a:pt x="323" y="315"/>
                  </a:cubicBezTo>
                  <a:lnTo>
                    <a:pt x="269" y="318"/>
                  </a:lnTo>
                  <a:lnTo>
                    <a:pt x="272" y="383"/>
                  </a:lnTo>
                  <a:lnTo>
                    <a:pt x="131" y="3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89" name="组合 17"/>
          <p:cNvGrpSpPr/>
          <p:nvPr/>
        </p:nvGrpSpPr>
        <p:grpSpPr>
          <a:xfrm>
            <a:off x="6755453" y="4843705"/>
            <a:ext cx="473877" cy="484825"/>
            <a:chOff x="4553407" y="-1899592"/>
            <a:chExt cx="1054013" cy="1078364"/>
          </a:xfrm>
        </p:grpSpPr>
        <p:sp>
          <p:nvSpPr>
            <p:cNvPr id="1049353" name="Oval 8"/>
            <p:cNvSpPr>
              <a:spLocks noChangeArrowheads="1"/>
            </p:cNvSpPr>
            <p:nvPr/>
          </p:nvSpPr>
          <p:spPr bwMode="auto">
            <a:xfrm>
              <a:off x="4553407" y="-1899592"/>
              <a:ext cx="1054013" cy="1078364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54" name="Freeform 12"/>
            <p:cNvSpPr>
              <a:spLocks noEditPoints="1"/>
            </p:cNvSpPr>
            <p:nvPr/>
          </p:nvSpPr>
          <p:spPr bwMode="auto">
            <a:xfrm>
              <a:off x="4824737" y="-1683919"/>
              <a:ext cx="594839" cy="650497"/>
            </a:xfrm>
            <a:custGeom>
              <a:avLst/>
              <a:gdLst>
                <a:gd name="T0" fmla="*/ 108 w 360"/>
                <a:gd name="T1" fmla="*/ 59 h 384"/>
                <a:gd name="T2" fmla="*/ 236 w 360"/>
                <a:gd name="T3" fmla="*/ 43 h 384"/>
                <a:gd name="T4" fmla="*/ 190 w 360"/>
                <a:gd name="T5" fmla="*/ 26 h 384"/>
                <a:gd name="T6" fmla="*/ 138 w 360"/>
                <a:gd name="T7" fmla="*/ 26 h 384"/>
                <a:gd name="T8" fmla="*/ 92 w 360"/>
                <a:gd name="T9" fmla="*/ 43 h 384"/>
                <a:gd name="T10" fmla="*/ 296 w 360"/>
                <a:gd name="T11" fmla="*/ 332 h 384"/>
                <a:gd name="T12" fmla="*/ 301 w 360"/>
                <a:gd name="T13" fmla="*/ 321 h 384"/>
                <a:gd name="T14" fmla="*/ 280 w 360"/>
                <a:gd name="T15" fmla="*/ 249 h 384"/>
                <a:gd name="T16" fmla="*/ 267 w 360"/>
                <a:gd name="T17" fmla="*/ 249 h 384"/>
                <a:gd name="T18" fmla="*/ 267 w 360"/>
                <a:gd name="T19" fmla="*/ 304 h 384"/>
                <a:gd name="T20" fmla="*/ 268 w 360"/>
                <a:gd name="T21" fmla="*/ 306 h 384"/>
                <a:gd name="T22" fmla="*/ 268 w 360"/>
                <a:gd name="T23" fmla="*/ 307 h 384"/>
                <a:gd name="T24" fmla="*/ 269 w 360"/>
                <a:gd name="T25" fmla="*/ 308 h 384"/>
                <a:gd name="T26" fmla="*/ 343 w 360"/>
                <a:gd name="T27" fmla="*/ 253 h 384"/>
                <a:gd name="T28" fmla="*/ 274 w 360"/>
                <a:gd name="T29" fmla="*/ 217 h 384"/>
                <a:gd name="T30" fmla="*/ 258 w 360"/>
                <a:gd name="T31" fmla="*/ 382 h 384"/>
                <a:gd name="T32" fmla="*/ 356 w 360"/>
                <a:gd name="T33" fmla="*/ 316 h 384"/>
                <a:gd name="T34" fmla="*/ 343 w 360"/>
                <a:gd name="T35" fmla="*/ 313 h 384"/>
                <a:gd name="T36" fmla="*/ 274 w 360"/>
                <a:gd name="T37" fmla="*/ 371 h 384"/>
                <a:gd name="T38" fmla="*/ 205 w 360"/>
                <a:gd name="T39" fmla="*/ 287 h 384"/>
                <a:gd name="T40" fmla="*/ 287 w 360"/>
                <a:gd name="T41" fmla="*/ 231 h 384"/>
                <a:gd name="T42" fmla="*/ 343 w 360"/>
                <a:gd name="T43" fmla="*/ 313 h 384"/>
                <a:gd name="T44" fmla="*/ 121 w 360"/>
                <a:gd name="T45" fmla="*/ 313 h 384"/>
                <a:gd name="T46" fmla="*/ 206 w 360"/>
                <a:gd name="T47" fmla="*/ 228 h 384"/>
                <a:gd name="T48" fmla="*/ 224 w 360"/>
                <a:gd name="T49" fmla="*/ 215 h 384"/>
                <a:gd name="T50" fmla="*/ 311 w 360"/>
                <a:gd name="T51" fmla="*/ 130 h 384"/>
                <a:gd name="T52" fmla="*/ 314 w 360"/>
                <a:gd name="T53" fmla="*/ 210 h 384"/>
                <a:gd name="T54" fmla="*/ 328 w 360"/>
                <a:gd name="T55" fmla="*/ 215 h 384"/>
                <a:gd name="T56" fmla="*/ 328 w 360"/>
                <a:gd name="T57" fmla="*/ 88 h 384"/>
                <a:gd name="T58" fmla="*/ 17 w 360"/>
                <a:gd name="T59" fmla="*/ 71 h 384"/>
                <a:gd name="T60" fmla="*/ 0 w 360"/>
                <a:gd name="T61" fmla="*/ 134 h 384"/>
                <a:gd name="T62" fmla="*/ 0 w 360"/>
                <a:gd name="T63" fmla="*/ 228 h 384"/>
                <a:gd name="T64" fmla="*/ 0 w 360"/>
                <a:gd name="T65" fmla="*/ 319 h 384"/>
                <a:gd name="T66" fmla="*/ 181 w 360"/>
                <a:gd name="T67" fmla="*/ 336 h 384"/>
                <a:gd name="T68" fmla="*/ 14 w 360"/>
                <a:gd name="T69" fmla="*/ 134 h 384"/>
                <a:gd name="T70" fmla="*/ 17 w 360"/>
                <a:gd name="T71" fmla="*/ 130 h 384"/>
                <a:gd name="T72" fmla="*/ 107 w 360"/>
                <a:gd name="T73" fmla="*/ 215 h 384"/>
                <a:gd name="T74" fmla="*/ 14 w 360"/>
                <a:gd name="T75" fmla="*/ 134 h 384"/>
                <a:gd name="T76" fmla="*/ 107 w 360"/>
                <a:gd name="T77" fmla="*/ 228 h 384"/>
                <a:gd name="T78" fmla="*/ 17 w 360"/>
                <a:gd name="T79" fmla="*/ 313 h 384"/>
                <a:gd name="T80" fmla="*/ 14 w 360"/>
                <a:gd name="T81" fmla="*/ 228 h 384"/>
                <a:gd name="T82" fmla="*/ 121 w 360"/>
                <a:gd name="T83" fmla="*/ 215 h 384"/>
                <a:gd name="T84" fmla="*/ 121 w 360"/>
                <a:gd name="T85" fmla="*/ 130 h 384"/>
                <a:gd name="T86" fmla="*/ 210 w 360"/>
                <a:gd name="T87" fmla="*/ 215 h 384"/>
                <a:gd name="T88" fmla="*/ 217 w 360"/>
                <a:gd name="T89" fmla="*/ 88 h 384"/>
                <a:gd name="T90" fmla="*/ 229 w 360"/>
                <a:gd name="T91" fmla="*/ 100 h 384"/>
                <a:gd name="T92" fmla="*/ 205 w 360"/>
                <a:gd name="T93" fmla="*/ 100 h 384"/>
                <a:gd name="T94" fmla="*/ 114 w 360"/>
                <a:gd name="T95" fmla="*/ 88 h 384"/>
                <a:gd name="T96" fmla="*/ 126 w 360"/>
                <a:gd name="T97" fmla="*/ 100 h 384"/>
                <a:gd name="T98" fmla="*/ 103 w 360"/>
                <a:gd name="T99" fmla="*/ 10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60" h="384">
                  <a:moveTo>
                    <a:pt x="92" y="43"/>
                  </a:moveTo>
                  <a:cubicBezTo>
                    <a:pt x="92" y="52"/>
                    <a:pt x="100" y="59"/>
                    <a:pt x="108" y="59"/>
                  </a:cubicBezTo>
                  <a:lnTo>
                    <a:pt x="220" y="59"/>
                  </a:lnTo>
                  <a:cubicBezTo>
                    <a:pt x="229" y="59"/>
                    <a:pt x="236" y="52"/>
                    <a:pt x="236" y="43"/>
                  </a:cubicBezTo>
                  <a:cubicBezTo>
                    <a:pt x="236" y="34"/>
                    <a:pt x="229" y="26"/>
                    <a:pt x="220" y="26"/>
                  </a:cubicBezTo>
                  <a:lnTo>
                    <a:pt x="190" y="26"/>
                  </a:lnTo>
                  <a:cubicBezTo>
                    <a:pt x="190" y="12"/>
                    <a:pt x="179" y="0"/>
                    <a:pt x="164" y="0"/>
                  </a:cubicBezTo>
                  <a:cubicBezTo>
                    <a:pt x="150" y="0"/>
                    <a:pt x="138" y="12"/>
                    <a:pt x="138" y="26"/>
                  </a:cubicBezTo>
                  <a:lnTo>
                    <a:pt x="108" y="26"/>
                  </a:lnTo>
                  <a:cubicBezTo>
                    <a:pt x="100" y="26"/>
                    <a:pt x="92" y="34"/>
                    <a:pt x="92" y="43"/>
                  </a:cubicBezTo>
                  <a:close/>
                  <a:moveTo>
                    <a:pt x="292" y="330"/>
                  </a:moveTo>
                  <a:cubicBezTo>
                    <a:pt x="293" y="332"/>
                    <a:pt x="295" y="332"/>
                    <a:pt x="296" y="332"/>
                  </a:cubicBezTo>
                  <a:cubicBezTo>
                    <a:pt x="298" y="332"/>
                    <a:pt x="300" y="332"/>
                    <a:pt x="301" y="330"/>
                  </a:cubicBezTo>
                  <a:cubicBezTo>
                    <a:pt x="304" y="328"/>
                    <a:pt x="304" y="323"/>
                    <a:pt x="301" y="321"/>
                  </a:cubicBezTo>
                  <a:lnTo>
                    <a:pt x="280" y="300"/>
                  </a:lnTo>
                  <a:lnTo>
                    <a:pt x="280" y="249"/>
                  </a:lnTo>
                  <a:cubicBezTo>
                    <a:pt x="280" y="245"/>
                    <a:pt x="278" y="242"/>
                    <a:pt x="274" y="242"/>
                  </a:cubicBezTo>
                  <a:cubicBezTo>
                    <a:pt x="270" y="242"/>
                    <a:pt x="267" y="245"/>
                    <a:pt x="267" y="249"/>
                  </a:cubicBezTo>
                  <a:lnTo>
                    <a:pt x="267" y="303"/>
                  </a:lnTo>
                  <a:cubicBezTo>
                    <a:pt x="267" y="303"/>
                    <a:pt x="267" y="304"/>
                    <a:pt x="267" y="304"/>
                  </a:cubicBezTo>
                  <a:cubicBezTo>
                    <a:pt x="267" y="305"/>
                    <a:pt x="267" y="305"/>
                    <a:pt x="267" y="305"/>
                  </a:cubicBezTo>
                  <a:cubicBezTo>
                    <a:pt x="267" y="305"/>
                    <a:pt x="268" y="305"/>
                    <a:pt x="268" y="306"/>
                  </a:cubicBezTo>
                  <a:cubicBezTo>
                    <a:pt x="268" y="306"/>
                    <a:pt x="268" y="306"/>
                    <a:pt x="268" y="306"/>
                  </a:cubicBezTo>
                  <a:cubicBezTo>
                    <a:pt x="268" y="306"/>
                    <a:pt x="268" y="307"/>
                    <a:pt x="268" y="307"/>
                  </a:cubicBezTo>
                  <a:cubicBezTo>
                    <a:pt x="268" y="307"/>
                    <a:pt x="269" y="307"/>
                    <a:pt x="269" y="308"/>
                  </a:cubicBezTo>
                  <a:cubicBezTo>
                    <a:pt x="269" y="308"/>
                    <a:pt x="269" y="308"/>
                    <a:pt x="269" y="308"/>
                  </a:cubicBezTo>
                  <a:lnTo>
                    <a:pt x="292" y="330"/>
                  </a:lnTo>
                  <a:close/>
                  <a:moveTo>
                    <a:pt x="343" y="253"/>
                  </a:moveTo>
                  <a:cubicBezTo>
                    <a:pt x="330" y="235"/>
                    <a:pt x="311" y="222"/>
                    <a:pt x="289" y="218"/>
                  </a:cubicBezTo>
                  <a:cubicBezTo>
                    <a:pt x="284" y="217"/>
                    <a:pt x="279" y="217"/>
                    <a:pt x="274" y="217"/>
                  </a:cubicBezTo>
                  <a:cubicBezTo>
                    <a:pt x="234" y="217"/>
                    <a:pt x="199" y="245"/>
                    <a:pt x="192" y="285"/>
                  </a:cubicBezTo>
                  <a:cubicBezTo>
                    <a:pt x="183" y="330"/>
                    <a:pt x="213" y="373"/>
                    <a:pt x="258" y="382"/>
                  </a:cubicBezTo>
                  <a:cubicBezTo>
                    <a:pt x="263" y="383"/>
                    <a:pt x="269" y="384"/>
                    <a:pt x="274" y="384"/>
                  </a:cubicBezTo>
                  <a:cubicBezTo>
                    <a:pt x="314" y="384"/>
                    <a:pt x="348" y="355"/>
                    <a:pt x="356" y="316"/>
                  </a:cubicBezTo>
                  <a:cubicBezTo>
                    <a:pt x="360" y="294"/>
                    <a:pt x="355" y="272"/>
                    <a:pt x="343" y="253"/>
                  </a:cubicBezTo>
                  <a:close/>
                  <a:moveTo>
                    <a:pt x="343" y="313"/>
                  </a:moveTo>
                  <a:lnTo>
                    <a:pt x="343" y="313"/>
                  </a:lnTo>
                  <a:cubicBezTo>
                    <a:pt x="337" y="347"/>
                    <a:pt x="308" y="371"/>
                    <a:pt x="274" y="371"/>
                  </a:cubicBezTo>
                  <a:cubicBezTo>
                    <a:pt x="269" y="371"/>
                    <a:pt x="265" y="370"/>
                    <a:pt x="261" y="369"/>
                  </a:cubicBezTo>
                  <a:cubicBezTo>
                    <a:pt x="222" y="362"/>
                    <a:pt x="197" y="325"/>
                    <a:pt x="205" y="287"/>
                  </a:cubicBezTo>
                  <a:cubicBezTo>
                    <a:pt x="211" y="254"/>
                    <a:pt x="240" y="230"/>
                    <a:pt x="274" y="230"/>
                  </a:cubicBezTo>
                  <a:cubicBezTo>
                    <a:pt x="278" y="230"/>
                    <a:pt x="283" y="230"/>
                    <a:pt x="287" y="231"/>
                  </a:cubicBezTo>
                  <a:cubicBezTo>
                    <a:pt x="306" y="234"/>
                    <a:pt x="322" y="245"/>
                    <a:pt x="332" y="261"/>
                  </a:cubicBezTo>
                  <a:cubicBezTo>
                    <a:pt x="343" y="276"/>
                    <a:pt x="347" y="295"/>
                    <a:pt x="343" y="313"/>
                  </a:cubicBezTo>
                  <a:close/>
                  <a:moveTo>
                    <a:pt x="176" y="313"/>
                  </a:moveTo>
                  <a:lnTo>
                    <a:pt x="121" y="313"/>
                  </a:lnTo>
                  <a:lnTo>
                    <a:pt x="121" y="228"/>
                  </a:lnTo>
                  <a:lnTo>
                    <a:pt x="206" y="228"/>
                  </a:lnTo>
                  <a:cubicBezTo>
                    <a:pt x="211" y="223"/>
                    <a:pt x="217" y="218"/>
                    <a:pt x="224" y="215"/>
                  </a:cubicBezTo>
                  <a:lnTo>
                    <a:pt x="224" y="215"/>
                  </a:lnTo>
                  <a:lnTo>
                    <a:pt x="224" y="130"/>
                  </a:lnTo>
                  <a:lnTo>
                    <a:pt x="311" y="130"/>
                  </a:lnTo>
                  <a:cubicBezTo>
                    <a:pt x="313" y="130"/>
                    <a:pt x="314" y="132"/>
                    <a:pt x="314" y="134"/>
                  </a:cubicBezTo>
                  <a:lnTo>
                    <a:pt x="314" y="210"/>
                  </a:lnTo>
                  <a:cubicBezTo>
                    <a:pt x="319" y="212"/>
                    <a:pt x="324" y="215"/>
                    <a:pt x="328" y="217"/>
                  </a:cubicBezTo>
                  <a:lnTo>
                    <a:pt x="328" y="215"/>
                  </a:lnTo>
                  <a:lnTo>
                    <a:pt x="328" y="134"/>
                  </a:lnTo>
                  <a:lnTo>
                    <a:pt x="328" y="88"/>
                  </a:lnTo>
                  <a:cubicBezTo>
                    <a:pt x="328" y="79"/>
                    <a:pt x="320" y="71"/>
                    <a:pt x="311" y="71"/>
                  </a:cubicBezTo>
                  <a:lnTo>
                    <a:pt x="17" y="71"/>
                  </a:lnTo>
                  <a:cubicBezTo>
                    <a:pt x="8" y="71"/>
                    <a:pt x="0" y="79"/>
                    <a:pt x="0" y="88"/>
                  </a:cubicBezTo>
                  <a:lnTo>
                    <a:pt x="0" y="134"/>
                  </a:lnTo>
                  <a:lnTo>
                    <a:pt x="0" y="215"/>
                  </a:lnTo>
                  <a:lnTo>
                    <a:pt x="0" y="228"/>
                  </a:lnTo>
                  <a:lnTo>
                    <a:pt x="0" y="309"/>
                  </a:lnTo>
                  <a:lnTo>
                    <a:pt x="0" y="319"/>
                  </a:lnTo>
                  <a:cubicBezTo>
                    <a:pt x="0" y="329"/>
                    <a:pt x="8" y="336"/>
                    <a:pt x="17" y="336"/>
                  </a:cubicBezTo>
                  <a:lnTo>
                    <a:pt x="181" y="336"/>
                  </a:lnTo>
                  <a:cubicBezTo>
                    <a:pt x="179" y="329"/>
                    <a:pt x="177" y="321"/>
                    <a:pt x="176" y="313"/>
                  </a:cubicBezTo>
                  <a:close/>
                  <a:moveTo>
                    <a:pt x="14" y="134"/>
                  </a:moveTo>
                  <a:lnTo>
                    <a:pt x="14" y="134"/>
                  </a:lnTo>
                  <a:cubicBezTo>
                    <a:pt x="14" y="132"/>
                    <a:pt x="15" y="130"/>
                    <a:pt x="17" y="130"/>
                  </a:cubicBezTo>
                  <a:lnTo>
                    <a:pt x="107" y="130"/>
                  </a:lnTo>
                  <a:lnTo>
                    <a:pt x="107" y="215"/>
                  </a:lnTo>
                  <a:lnTo>
                    <a:pt x="14" y="215"/>
                  </a:lnTo>
                  <a:lnTo>
                    <a:pt x="14" y="134"/>
                  </a:lnTo>
                  <a:close/>
                  <a:moveTo>
                    <a:pt x="107" y="228"/>
                  </a:moveTo>
                  <a:lnTo>
                    <a:pt x="107" y="228"/>
                  </a:lnTo>
                  <a:lnTo>
                    <a:pt x="107" y="313"/>
                  </a:lnTo>
                  <a:lnTo>
                    <a:pt x="17" y="313"/>
                  </a:lnTo>
                  <a:cubicBezTo>
                    <a:pt x="15" y="313"/>
                    <a:pt x="14" y="311"/>
                    <a:pt x="14" y="309"/>
                  </a:cubicBezTo>
                  <a:lnTo>
                    <a:pt x="14" y="228"/>
                  </a:lnTo>
                  <a:lnTo>
                    <a:pt x="107" y="228"/>
                  </a:lnTo>
                  <a:close/>
                  <a:moveTo>
                    <a:pt x="121" y="215"/>
                  </a:moveTo>
                  <a:lnTo>
                    <a:pt x="121" y="215"/>
                  </a:lnTo>
                  <a:lnTo>
                    <a:pt x="121" y="130"/>
                  </a:lnTo>
                  <a:lnTo>
                    <a:pt x="210" y="130"/>
                  </a:lnTo>
                  <a:lnTo>
                    <a:pt x="210" y="215"/>
                  </a:lnTo>
                  <a:lnTo>
                    <a:pt x="121" y="215"/>
                  </a:lnTo>
                  <a:close/>
                  <a:moveTo>
                    <a:pt x="217" y="88"/>
                  </a:moveTo>
                  <a:lnTo>
                    <a:pt x="217" y="88"/>
                  </a:lnTo>
                  <a:cubicBezTo>
                    <a:pt x="223" y="88"/>
                    <a:pt x="229" y="94"/>
                    <a:pt x="229" y="100"/>
                  </a:cubicBezTo>
                  <a:cubicBezTo>
                    <a:pt x="229" y="106"/>
                    <a:pt x="223" y="111"/>
                    <a:pt x="217" y="111"/>
                  </a:cubicBezTo>
                  <a:cubicBezTo>
                    <a:pt x="211" y="111"/>
                    <a:pt x="205" y="106"/>
                    <a:pt x="205" y="100"/>
                  </a:cubicBezTo>
                  <a:cubicBezTo>
                    <a:pt x="205" y="94"/>
                    <a:pt x="211" y="88"/>
                    <a:pt x="217" y="88"/>
                  </a:cubicBezTo>
                  <a:close/>
                  <a:moveTo>
                    <a:pt x="114" y="88"/>
                  </a:moveTo>
                  <a:lnTo>
                    <a:pt x="114" y="88"/>
                  </a:lnTo>
                  <a:cubicBezTo>
                    <a:pt x="120" y="88"/>
                    <a:pt x="126" y="94"/>
                    <a:pt x="126" y="100"/>
                  </a:cubicBezTo>
                  <a:cubicBezTo>
                    <a:pt x="126" y="106"/>
                    <a:pt x="120" y="111"/>
                    <a:pt x="114" y="111"/>
                  </a:cubicBezTo>
                  <a:cubicBezTo>
                    <a:pt x="108" y="111"/>
                    <a:pt x="103" y="106"/>
                    <a:pt x="103" y="100"/>
                  </a:cubicBezTo>
                  <a:cubicBezTo>
                    <a:pt x="103" y="94"/>
                    <a:pt x="108" y="88"/>
                    <a:pt x="114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8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55" name="矩形 1"/>
          <p:cNvSpPr/>
          <p:nvPr/>
        </p:nvSpPr>
        <p:spPr bwMode="auto">
          <a:xfrm>
            <a:off x="6170389" y="1092034"/>
            <a:ext cx="4680520" cy="1856360"/>
          </a:xfrm>
          <a:prstGeom prst="rect"/>
          <a:solidFill>
            <a:srgbClr val="FFFFFF">
              <a:lumMod val="95000"/>
            </a:srgbClr>
          </a:solidFill>
          <a:ln w="9525" cap="flat" cmpd="sng" algn="ctr">
            <a:solidFill>
              <a:srgbClr val="484849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20" compatLnSpc="1" lIns="91440" numCol="1" rIns="91440" rtlCol="0" tIns="45720" vert="horz" wrap="square"/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altLang="en-US" baseline="0" b="0" cap="none" sz="1400" i="0" kern="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9356" name="矩形 2"/>
          <p:cNvSpPr/>
          <p:nvPr/>
        </p:nvSpPr>
        <p:spPr bwMode="auto">
          <a:xfrm>
            <a:off x="985813" y="1092034"/>
            <a:ext cx="4680520" cy="1856360"/>
          </a:xfrm>
          <a:prstGeom prst="rect"/>
          <a:solidFill>
            <a:srgbClr val="FFFFFF">
              <a:lumMod val="95000"/>
            </a:srgbClr>
          </a:solidFill>
          <a:ln w="9525" cap="flat" cmpd="sng" algn="ctr">
            <a:solidFill>
              <a:srgbClr val="484849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20" compatLnSpc="1" lIns="91440" numCol="1" rIns="91440" rtlCol="0" tIns="45720" vert="horz" wrap="square"/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altLang="en-US" baseline="0" b="0" cap="none" sz="1400" i="0" kern="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9357" name="矩形 3"/>
          <p:cNvSpPr/>
          <p:nvPr/>
        </p:nvSpPr>
        <p:spPr bwMode="auto">
          <a:xfrm>
            <a:off x="6170389" y="4053622"/>
            <a:ext cx="4680520" cy="1856360"/>
          </a:xfrm>
          <a:prstGeom prst="rect"/>
          <a:solidFill>
            <a:srgbClr val="FFFFFF">
              <a:lumMod val="95000"/>
            </a:srgbClr>
          </a:solidFill>
          <a:ln w="9525" cap="flat" cmpd="sng" algn="ctr">
            <a:solidFill>
              <a:srgbClr val="484849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20" compatLnSpc="1" lIns="91440" numCol="1" rIns="91440" rtlCol="0" tIns="45720" vert="horz" wrap="square"/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altLang="en-US" baseline="0" b="0" cap="none" sz="1400" i="0" kern="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9358" name="矩形 4"/>
          <p:cNvSpPr/>
          <p:nvPr/>
        </p:nvSpPr>
        <p:spPr bwMode="auto">
          <a:xfrm>
            <a:off x="985813" y="4053622"/>
            <a:ext cx="4680520" cy="1856360"/>
          </a:xfrm>
          <a:prstGeom prst="rect"/>
          <a:solidFill>
            <a:srgbClr val="FFFFFF">
              <a:lumMod val="95000"/>
            </a:srgbClr>
          </a:solidFill>
          <a:ln w="9525" cap="flat" cmpd="sng" algn="ctr">
            <a:solidFill>
              <a:srgbClr val="484849">
                <a:lumMod val="60000"/>
                <a:lumOff val="4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20" compatLnSpc="1" lIns="91440" numCol="1" rIns="91440" rtlCol="0" tIns="45720" vert="horz" wrap="square"/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altLang="en-US" baseline="0" b="0" cap="none" sz="1400" i="0" kern="0" kumimoji="0" lang="zh-CN" noProof="0" normalizeH="0" spc="0" strike="noStrike" u="none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91" name="组合 5"/>
          <p:cNvGrpSpPr/>
          <p:nvPr/>
        </p:nvGrpSpPr>
        <p:grpSpPr>
          <a:xfrm>
            <a:off x="1230014" y="1552260"/>
            <a:ext cx="1011238" cy="1011238"/>
            <a:chOff x="1230014" y="1296938"/>
            <a:chExt cx="1011238" cy="1011238"/>
          </a:xfrm>
        </p:grpSpPr>
        <p:sp>
          <p:nvSpPr>
            <p:cNvPr id="1049359" name="Oval 13"/>
            <p:cNvSpPr>
              <a:spLocks noChangeArrowheads="1"/>
            </p:cNvSpPr>
            <p:nvPr/>
          </p:nvSpPr>
          <p:spPr bwMode="auto">
            <a:xfrm>
              <a:off x="1230014" y="1296938"/>
              <a:ext cx="1011238" cy="1011238"/>
            </a:xfrm>
            <a:prstGeom prst="ellipse"/>
            <a:solidFill>
              <a:srgbClr val="294A5A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4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60" name="TextBox 14"/>
            <p:cNvSpPr txBox="1"/>
            <p:nvPr/>
          </p:nvSpPr>
          <p:spPr>
            <a:xfrm>
              <a:off x="1282081" y="1429117"/>
              <a:ext cx="868522" cy="584775"/>
            </a:xfrm>
            <a:prstGeom prst="rect"/>
            <a:noFill/>
          </p:spPr>
          <p:txBody>
            <a:bodyPr rtlCol="0" wrap="square">
              <a:spAutoFit/>
            </a:bodyPr>
            <a:p>
              <a:pPr algn="ctr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3200" i="0" kern="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altLang="en-US" baseline="0" b="0" cap="none" dirty="0" sz="3200" i="0" kern="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9361" name="TextBox 15"/>
          <p:cNvSpPr txBox="1"/>
          <p:nvPr/>
        </p:nvSpPr>
        <p:spPr>
          <a:xfrm>
            <a:off x="2497981" y="1308058"/>
            <a:ext cx="2952328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推广目标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2" name="TextBox 16"/>
          <p:cNvSpPr txBox="1"/>
          <p:nvPr/>
        </p:nvSpPr>
        <p:spPr>
          <a:xfrm>
            <a:off x="2513479" y="1848338"/>
            <a:ext cx="2936830" cy="523220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围绕企业年度目标制定分项目的业绩目标。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92" name="组合 10"/>
          <p:cNvGrpSpPr/>
          <p:nvPr/>
        </p:nvGrpSpPr>
        <p:grpSpPr>
          <a:xfrm>
            <a:off x="6470754" y="1552260"/>
            <a:ext cx="1011238" cy="1011238"/>
            <a:chOff x="6470754" y="1296938"/>
            <a:chExt cx="1011238" cy="1011238"/>
          </a:xfrm>
        </p:grpSpPr>
        <p:sp>
          <p:nvSpPr>
            <p:cNvPr id="1049363" name="Oval 13"/>
            <p:cNvSpPr>
              <a:spLocks noChangeArrowheads="1"/>
            </p:cNvSpPr>
            <p:nvPr/>
          </p:nvSpPr>
          <p:spPr bwMode="auto">
            <a:xfrm>
              <a:off x="6470754" y="1296938"/>
              <a:ext cx="1011238" cy="1011238"/>
            </a:xfrm>
            <a:prstGeom prst="ellipse"/>
            <a:solidFill>
              <a:srgbClr val="ED5A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4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64" name="TextBox 19"/>
            <p:cNvSpPr txBox="1"/>
            <p:nvPr/>
          </p:nvSpPr>
          <p:spPr>
            <a:xfrm>
              <a:off x="6522821" y="1429117"/>
              <a:ext cx="868522" cy="584775"/>
            </a:xfrm>
            <a:prstGeom prst="rect"/>
            <a:noFill/>
          </p:spPr>
          <p:txBody>
            <a:bodyPr rtlCol="0" wrap="square">
              <a:spAutoFit/>
            </a:bodyPr>
            <a:p>
              <a:pPr algn="ctr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3200" i="0" kern="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altLang="en-US" baseline="0" b="0" cap="none" dirty="0" sz="3200" i="0" kern="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9365" name="TextBox 20"/>
          <p:cNvSpPr txBox="1"/>
          <p:nvPr/>
        </p:nvSpPr>
        <p:spPr>
          <a:xfrm>
            <a:off x="7738721" y="1308058"/>
            <a:ext cx="2608132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年度活动计划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66" name="TextBox 21"/>
          <p:cNvSpPr txBox="1"/>
          <p:nvPr/>
        </p:nvSpPr>
        <p:spPr>
          <a:xfrm>
            <a:off x="7754219" y="1848338"/>
            <a:ext cx="2936830" cy="523220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年度活动规划，推广计划表、线上线下活动规划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93" name="组合 15"/>
          <p:cNvGrpSpPr/>
          <p:nvPr/>
        </p:nvGrpSpPr>
        <p:grpSpPr>
          <a:xfrm>
            <a:off x="1230014" y="4513848"/>
            <a:ext cx="1011238" cy="1011238"/>
            <a:chOff x="1230014" y="4513848"/>
            <a:chExt cx="1011238" cy="1011238"/>
          </a:xfrm>
        </p:grpSpPr>
        <p:sp>
          <p:nvSpPr>
            <p:cNvPr id="1049367" name="Oval 13"/>
            <p:cNvSpPr>
              <a:spLocks noChangeArrowheads="1"/>
            </p:cNvSpPr>
            <p:nvPr/>
          </p:nvSpPr>
          <p:spPr bwMode="auto">
            <a:xfrm>
              <a:off x="1230014" y="4513848"/>
              <a:ext cx="1011238" cy="1011238"/>
            </a:xfrm>
            <a:prstGeom prst="ellipse"/>
            <a:solidFill>
              <a:srgbClr val="F9C900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4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68" name="TextBox 24"/>
            <p:cNvSpPr txBox="1"/>
            <p:nvPr/>
          </p:nvSpPr>
          <p:spPr>
            <a:xfrm>
              <a:off x="1282081" y="4646027"/>
              <a:ext cx="868522" cy="584775"/>
            </a:xfrm>
            <a:prstGeom prst="rect"/>
            <a:noFill/>
          </p:spPr>
          <p:txBody>
            <a:bodyPr rtlCol="0" wrap="square">
              <a:spAutoFit/>
            </a:bodyPr>
            <a:p>
              <a:pPr algn="ctr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3200" i="0" kern="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altLang="en-US" baseline="0" b="0" cap="none" dirty="0" sz="3200" i="0" kern="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9369" name="TextBox 25"/>
          <p:cNvSpPr txBox="1"/>
          <p:nvPr/>
        </p:nvSpPr>
        <p:spPr>
          <a:xfrm>
            <a:off x="2497981" y="4269646"/>
            <a:ext cx="2952328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费用投入计划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0" name="TextBox 26"/>
          <p:cNvSpPr txBox="1"/>
          <p:nvPr/>
        </p:nvSpPr>
        <p:spPr>
          <a:xfrm>
            <a:off x="2513479" y="4809926"/>
            <a:ext cx="2936830" cy="307777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推广活动预算，分解表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94" name="组合 20"/>
          <p:cNvGrpSpPr/>
          <p:nvPr/>
        </p:nvGrpSpPr>
        <p:grpSpPr>
          <a:xfrm>
            <a:off x="6470754" y="4513848"/>
            <a:ext cx="1011238" cy="1011238"/>
            <a:chOff x="6470754" y="4513848"/>
            <a:chExt cx="1011238" cy="1011238"/>
          </a:xfrm>
        </p:grpSpPr>
        <p:sp>
          <p:nvSpPr>
            <p:cNvPr id="1049371" name="Oval 13"/>
            <p:cNvSpPr>
              <a:spLocks noChangeArrowheads="1"/>
            </p:cNvSpPr>
            <p:nvPr/>
          </p:nvSpPr>
          <p:spPr bwMode="auto">
            <a:xfrm>
              <a:off x="6470754" y="4513848"/>
              <a:ext cx="1011238" cy="1011238"/>
            </a:xfrm>
            <a:prstGeom prst="ellipse"/>
            <a:solidFill>
              <a:srgbClr val="99CC39"/>
            </a:solidFill>
            <a:ln>
              <a:noFill/>
            </a:ln>
          </p:spPr>
          <p:txBody>
            <a:bodyPr anchor="t" anchorCtr="0" bIns="45720" compatLnSpc="1" lIns="91440" numCol="1" rIns="91440" tIns="45720" vert="horz" wrap="square"/>
            <a:p>
              <a:pPr algn="l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altLang="en-US" baseline="0" b="0" cap="none" sz="1400" i="0" kern="0" kumimoji="0" lang="zh-CN" noProof="0" normalizeH="0" spc="0" strike="noStrike" u="none">
                <a:ln>
                  <a:noFill/>
                </a:ln>
                <a:solidFill>
                  <a:srgbClr val="294A5A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9372" name="TextBox 29"/>
            <p:cNvSpPr txBox="1"/>
            <p:nvPr/>
          </p:nvSpPr>
          <p:spPr>
            <a:xfrm>
              <a:off x="6522821" y="4646027"/>
              <a:ext cx="868522" cy="584775"/>
            </a:xfrm>
            <a:prstGeom prst="rect"/>
            <a:noFill/>
          </p:spPr>
          <p:txBody>
            <a:bodyPr rtlCol="0" wrap="square">
              <a:spAutoFit/>
            </a:bodyPr>
            <a:p>
              <a:pPr algn="ctr" defTabSz="914400" eaLnBrk="1" fontAlgn="base" hangingPunct="1" indent="0" latinLnBrk="0" lvl="0" marL="0" marR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r>
                <a:rPr altLang="zh-CN" baseline="0" b="0" cap="none" dirty="0" sz="3200" i="0" kern="0" kumimoji="0" lang="en-US" noProof="0" normalizeH="0" spc="0" strike="noStrike" u="none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  <a:endParaRPr altLang="en-US" baseline="0" b="0" cap="none" dirty="0" sz="3200" i="0" kern="0" kumimoji="0" lang="zh-CN" noProof="0" normalizeH="0" spc="0" strike="noStrike" u="none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49373" name="TextBox 30"/>
          <p:cNvSpPr txBox="1"/>
          <p:nvPr/>
        </p:nvSpPr>
        <p:spPr>
          <a:xfrm>
            <a:off x="7738721" y="4269646"/>
            <a:ext cx="2952328" cy="369332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推广传播计划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4" name="TextBox 31"/>
          <p:cNvSpPr txBox="1"/>
          <p:nvPr/>
        </p:nvSpPr>
        <p:spPr>
          <a:xfrm>
            <a:off x="7754219" y="4809926"/>
            <a:ext cx="2936830" cy="523220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活动推广传播计划表、执行跟踪表、活动评估表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5" name="矩形 25"/>
          <p:cNvSpPr/>
          <p:nvPr/>
        </p:nvSpPr>
        <p:spPr bwMode="auto">
          <a:xfrm>
            <a:off x="0" y="3068960"/>
            <a:ext cx="12196763" cy="864096"/>
          </a:xfrm>
          <a:prstGeom prst="rect"/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anchorCtr="0" bIns="45720" compatLnSpc="1" lIns="91440" numCol="1" rIns="91440" rtlCol="0" tIns="45720" vert="horz" wrap="square"/>
          <a:p>
            <a:pPr algn="l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altLang="en-US" baseline="0" b="0" cap="none" sz="1400" i="0" kern="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49376" name="TextBox 33"/>
          <p:cNvSpPr txBox="1"/>
          <p:nvPr/>
        </p:nvSpPr>
        <p:spPr>
          <a:xfrm>
            <a:off x="3981893" y="3243033"/>
            <a:ext cx="4320415" cy="461665"/>
          </a:xfrm>
          <a:prstGeom prst="rect"/>
          <a:noFill/>
        </p:spPr>
        <p:txBody>
          <a:bodyPr rtlCol="0" wrap="none">
            <a:spAutoFit/>
          </a:bodyPr>
          <a:p>
            <a:pPr algn="ctr" defTabSz="914400" eaLnBrk="1" fontAlgn="base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推广策略制定</a:t>
            </a:r>
            <a:r>
              <a:rPr altLang="zh-CN" baseline="0" b="1" cap="none" dirty="0" sz="2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推广目标及策略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77" name="矩形 1"/>
          <p:cNvSpPr/>
          <p:nvPr/>
        </p:nvSpPr>
        <p:spPr>
          <a:xfrm>
            <a:off x="1857828" y="1734458"/>
            <a:ext cx="8476343" cy="522514"/>
          </a:xfrm>
          <a:prstGeom prst="rect"/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活动推广引流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8" name="矩形: 圆角 2"/>
          <p:cNvSpPr/>
          <p:nvPr/>
        </p:nvSpPr>
        <p:spPr>
          <a:xfrm>
            <a:off x="1284515" y="2888343"/>
            <a:ext cx="1494971" cy="2184400"/>
          </a:xfrm>
          <a:prstGeom prst="round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活动规划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79" name="矩形: 圆角 3"/>
          <p:cNvSpPr/>
          <p:nvPr/>
        </p:nvSpPr>
        <p:spPr>
          <a:xfrm>
            <a:off x="2925901" y="2888343"/>
            <a:ext cx="1494971" cy="2184400"/>
          </a:xfrm>
          <a:prstGeom prst="round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推广主题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0" name="矩形: 圆角 4"/>
          <p:cNvSpPr/>
          <p:nvPr/>
        </p:nvSpPr>
        <p:spPr>
          <a:xfrm>
            <a:off x="4567287" y="2888343"/>
            <a:ext cx="1494971" cy="2184400"/>
          </a:xfrm>
          <a:prstGeom prst="round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推广计划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1" name="矩形: 圆角 5"/>
          <p:cNvSpPr/>
          <p:nvPr/>
        </p:nvSpPr>
        <p:spPr>
          <a:xfrm>
            <a:off x="6208673" y="2888343"/>
            <a:ext cx="1494971" cy="2184400"/>
          </a:xfrm>
          <a:prstGeom prst="round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推广执行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2" name="矩形: 圆角 6"/>
          <p:cNvSpPr/>
          <p:nvPr/>
        </p:nvSpPr>
        <p:spPr>
          <a:xfrm>
            <a:off x="7850059" y="2888343"/>
            <a:ext cx="1494971" cy="2184400"/>
          </a:xfrm>
          <a:prstGeom prst="round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活动绩效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3" name="矩形: 圆角 7"/>
          <p:cNvSpPr/>
          <p:nvPr/>
        </p:nvSpPr>
        <p:spPr>
          <a:xfrm>
            <a:off x="9491445" y="2888343"/>
            <a:ext cx="1494971" cy="2184400"/>
          </a:xfrm>
          <a:prstGeom prst="round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促销活动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4" name="文本框 8"/>
          <p:cNvSpPr txBox="1"/>
          <p:nvPr/>
        </p:nvSpPr>
        <p:spPr>
          <a:xfrm>
            <a:off x="3990216" y="828973"/>
            <a:ext cx="5008881" cy="688340"/>
          </a:xfrm>
          <a:prstGeom prst="rect"/>
          <a:noFill/>
        </p:spPr>
        <p:txBody>
          <a:bodyPr rtlCol="0"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为业绩赋能</a:t>
            </a:r>
            <a:r>
              <a:rPr altLang="zh-CN" baseline="0" b="0" cap="none" dirty="0" sz="40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-</a:t>
            </a:r>
            <a:r>
              <a:rPr altLang="en-US" baseline="0" b="0" cap="none" dirty="0" sz="4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活动推广</a:t>
            </a:r>
            <a:endParaRPr altLang="en-US" baseline="0" b="0" cap="none" dirty="0" sz="4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22920" y="0"/>
            <a:ext cx="12326432" cy="6858000"/>
          </a:xfrm>
          <a:prstGeom prst="rect"/>
        </p:spPr>
      </p:pic>
      <p:sp>
        <p:nvSpPr>
          <p:cNvPr id="1049385" name="矩形 2"/>
          <p:cNvSpPr/>
          <p:nvPr/>
        </p:nvSpPr>
        <p:spPr>
          <a:xfrm>
            <a:off x="329607" y="314271"/>
            <a:ext cx="11532786" cy="971976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年度规划怎么做？</a:t>
            </a:r>
            <a:endParaRPr altLang="en-US" baseline="0" b="0" cap="none" dirty="0" sz="4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386" name="矩形 3"/>
          <p:cNvSpPr/>
          <p:nvPr/>
        </p:nvSpPr>
        <p:spPr>
          <a:xfrm>
            <a:off x="328126" y="3281571"/>
            <a:ext cx="5592450" cy="3180666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7" name="矩形 4"/>
          <p:cNvSpPr/>
          <p:nvPr/>
        </p:nvSpPr>
        <p:spPr>
          <a:xfrm>
            <a:off x="6268462" y="3281570"/>
            <a:ext cx="5592450" cy="3180665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8" name="矩形 5"/>
          <p:cNvSpPr/>
          <p:nvPr/>
        </p:nvSpPr>
        <p:spPr>
          <a:xfrm>
            <a:off x="329607" y="1354956"/>
            <a:ext cx="11532786" cy="677577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第三步：定计划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89" name="矩形 6"/>
          <p:cNvSpPr/>
          <p:nvPr/>
        </p:nvSpPr>
        <p:spPr>
          <a:xfrm>
            <a:off x="9630390" y="3376959"/>
            <a:ext cx="1052547" cy="132884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具体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0" name="矩形 7"/>
          <p:cNvSpPr/>
          <p:nvPr/>
        </p:nvSpPr>
        <p:spPr>
          <a:xfrm>
            <a:off x="10736031" y="3376959"/>
            <a:ext cx="1052547" cy="1328844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负责人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1" name="矩形 8"/>
          <p:cNvSpPr/>
          <p:nvPr/>
        </p:nvSpPr>
        <p:spPr>
          <a:xfrm>
            <a:off x="8538113" y="3376959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可考核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2" name="矩形 9"/>
          <p:cNvSpPr/>
          <p:nvPr/>
        </p:nvSpPr>
        <p:spPr>
          <a:xfrm>
            <a:off x="7445836" y="3376960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可落地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3" name="矩形 10"/>
          <p:cNvSpPr/>
          <p:nvPr/>
        </p:nvSpPr>
        <p:spPr>
          <a:xfrm>
            <a:off x="6340195" y="3376960"/>
            <a:ext cx="1052547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可执行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4" name="矩形 11"/>
          <p:cNvSpPr/>
          <p:nvPr/>
        </p:nvSpPr>
        <p:spPr>
          <a:xfrm>
            <a:off x="6339960" y="4824216"/>
            <a:ext cx="1052547" cy="1484322"/>
          </a:xfrm>
          <a:prstGeom prst="rect"/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完成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时间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5" name="矩形 12"/>
          <p:cNvSpPr/>
          <p:nvPr/>
        </p:nvSpPr>
        <p:spPr>
          <a:xfrm>
            <a:off x="7445602" y="4824216"/>
            <a:ext cx="1052547" cy="1484322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结果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考核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6" name="矩形 13"/>
          <p:cNvSpPr/>
          <p:nvPr/>
        </p:nvSpPr>
        <p:spPr>
          <a:xfrm>
            <a:off x="10736031" y="4824215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预见性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7" name="矩形 14"/>
          <p:cNvSpPr/>
          <p:nvPr/>
        </p:nvSpPr>
        <p:spPr>
          <a:xfrm>
            <a:off x="9643754" y="4824216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计划性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8" name="矩形 15"/>
          <p:cNvSpPr/>
          <p:nvPr/>
        </p:nvSpPr>
        <p:spPr>
          <a:xfrm>
            <a:off x="8538113" y="4824216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过程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保障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399" name="左大括号 16"/>
          <p:cNvSpPr/>
          <p:nvPr/>
        </p:nvSpPr>
        <p:spPr>
          <a:xfrm rot="5400000">
            <a:off x="2842155" y="1415256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400" name="左大括号 17"/>
          <p:cNvSpPr/>
          <p:nvPr/>
        </p:nvSpPr>
        <p:spPr>
          <a:xfrm rot="5400000">
            <a:off x="9026965" y="1414359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401" name="矩形 18"/>
          <p:cNvSpPr/>
          <p:nvPr/>
        </p:nvSpPr>
        <p:spPr>
          <a:xfrm>
            <a:off x="722439" y="3380901"/>
            <a:ext cx="2278682" cy="329452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工作计划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02" name="矩形 19"/>
          <p:cNvSpPr/>
          <p:nvPr/>
        </p:nvSpPr>
        <p:spPr>
          <a:xfrm>
            <a:off x="716954" y="3764555"/>
            <a:ext cx="227868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团建计划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3" name="矩形 20"/>
          <p:cNvSpPr/>
          <p:nvPr/>
        </p:nvSpPr>
        <p:spPr>
          <a:xfrm>
            <a:off x="716954" y="4137831"/>
            <a:ext cx="2278682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考核计划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4" name="矩形 21"/>
          <p:cNvSpPr/>
          <p:nvPr/>
        </p:nvSpPr>
        <p:spPr>
          <a:xfrm>
            <a:off x="716031" y="4505506"/>
            <a:ext cx="227868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会议计划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5" name="矩形 22"/>
          <p:cNvSpPr/>
          <p:nvPr/>
        </p:nvSpPr>
        <p:spPr>
          <a:xfrm>
            <a:off x="709453" y="4870897"/>
            <a:ext cx="2278682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培训计划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6" name="矩形 23"/>
          <p:cNvSpPr/>
          <p:nvPr/>
        </p:nvSpPr>
        <p:spPr>
          <a:xfrm>
            <a:off x="709453" y="5240563"/>
            <a:ext cx="227868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放假计划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7" name="矩形 24"/>
          <p:cNvSpPr/>
          <p:nvPr/>
        </p:nvSpPr>
        <p:spPr>
          <a:xfrm>
            <a:off x="709453" y="5618754"/>
            <a:ext cx="2278682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福利计划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8" name="矩形 25"/>
          <p:cNvSpPr/>
          <p:nvPr/>
        </p:nvSpPr>
        <p:spPr>
          <a:xfrm>
            <a:off x="704720" y="5982907"/>
            <a:ext cx="227868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晋升计划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09" name="矩形 26"/>
          <p:cNvSpPr/>
          <p:nvPr/>
        </p:nvSpPr>
        <p:spPr>
          <a:xfrm>
            <a:off x="3090338" y="3380901"/>
            <a:ext cx="2504112" cy="329452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营销计划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0" name="矩形 27"/>
          <p:cNvSpPr/>
          <p:nvPr/>
        </p:nvSpPr>
        <p:spPr>
          <a:xfrm>
            <a:off x="3084853" y="3764555"/>
            <a:ext cx="250411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1" name="矩形 28"/>
          <p:cNvSpPr/>
          <p:nvPr/>
        </p:nvSpPr>
        <p:spPr>
          <a:xfrm>
            <a:off x="3084853" y="4137831"/>
            <a:ext cx="2504112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推广计划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2" name="矩形 29"/>
          <p:cNvSpPr/>
          <p:nvPr/>
        </p:nvSpPr>
        <p:spPr>
          <a:xfrm>
            <a:off x="3083930" y="4505506"/>
            <a:ext cx="250411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3" name="矩形 30"/>
          <p:cNvSpPr/>
          <p:nvPr/>
        </p:nvSpPr>
        <p:spPr>
          <a:xfrm>
            <a:off x="3077352" y="4870897"/>
            <a:ext cx="2504112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传播计划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4" name="矩形 31"/>
          <p:cNvSpPr/>
          <p:nvPr/>
        </p:nvSpPr>
        <p:spPr>
          <a:xfrm>
            <a:off x="3077352" y="5240563"/>
            <a:ext cx="250411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新品计划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5" name="矩形 32"/>
          <p:cNvSpPr/>
          <p:nvPr/>
        </p:nvSpPr>
        <p:spPr>
          <a:xfrm>
            <a:off x="3077352" y="5618754"/>
            <a:ext cx="2504112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6" name="矩形 33"/>
          <p:cNvSpPr/>
          <p:nvPr/>
        </p:nvSpPr>
        <p:spPr>
          <a:xfrm>
            <a:off x="3072619" y="5982907"/>
            <a:ext cx="2504112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促销计划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17" name="矩形 34"/>
          <p:cNvSpPr/>
          <p:nvPr/>
        </p:nvSpPr>
        <p:spPr>
          <a:xfrm>
            <a:off x="329607" y="2135807"/>
            <a:ext cx="5667156" cy="677577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制定哪些计划？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18" name="矩形 35"/>
          <p:cNvSpPr/>
          <p:nvPr/>
        </p:nvSpPr>
        <p:spPr>
          <a:xfrm>
            <a:off x="6195239" y="2129825"/>
            <a:ext cx="5667156" cy="677577"/>
          </a:xfrm>
          <a:prstGeom prst="rect"/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计划如何制定？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19" name="圆角矩形 2"/>
          <p:cNvSpPr/>
          <p:nvPr/>
        </p:nvSpPr>
        <p:spPr bwMode="auto">
          <a:xfrm>
            <a:off x="1814260" y="919074"/>
            <a:ext cx="8563480" cy="5869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400" lang="zh-CN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洞察</a:t>
            </a: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跟营销相关的节日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4194304" name="表格 2"/>
          <p:cNvGraphicFramePr>
            <a:graphicFrameLocks noGrp="1"/>
          </p:cNvGraphicFramePr>
          <p:nvPr/>
        </p:nvGraphicFramePr>
        <p:xfrm>
          <a:off x="838202" y="1859322"/>
          <a:ext cx="10515596" cy="378610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06115"/>
                <a:gridCol w="806115"/>
                <a:gridCol w="709863"/>
                <a:gridCol w="709863"/>
                <a:gridCol w="709863"/>
                <a:gridCol w="709863"/>
                <a:gridCol w="902368"/>
                <a:gridCol w="902368"/>
                <a:gridCol w="709863"/>
                <a:gridCol w="709863"/>
                <a:gridCol w="709863"/>
                <a:gridCol w="709863"/>
                <a:gridCol w="709863"/>
                <a:gridCol w="709863"/>
              </a:tblGrid>
              <a:tr h="315509">
                <a:tc rowSpan="3">
                  <a:txBody>
                    <a:bodyPr/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</a:t>
                      </a:r>
                      <a:endParaRPr altLang="zh-CN" b="1" dirty="0" sz="180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目标</a:t>
                      </a:r>
                      <a:endParaRPr altLang="en-US" b="1" dirty="0" sz="18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altLang="en-US" b="1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altLang="en-US" b="1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altLang="en-US" b="1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2160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</a:tr>
              <a:tr h="315509">
                <a:tc rowSpan="7">
                  <a:txBody>
                    <a:bodyPr/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营销相关节日</a:t>
                      </a:r>
                      <a:endParaRPr altLang="en-US" b="1" dirty="0" sz="18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节气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小寒、大寒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立春、雨水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惊蛰、春分</a:t>
                      </a:r>
                      <a:endParaRPr altLang="en-US" b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清明、谷雨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立夏、小满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芒种、夏至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小暑、大暑</a:t>
                      </a:r>
                      <a:endParaRPr altLang="en-US" b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立秋、处暑</a:t>
                      </a:r>
                      <a:endParaRPr altLang="en-US" b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白露、秋分</a:t>
                      </a:r>
                      <a:endParaRPr altLang="en-US" b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寒露、霜降</a:t>
                      </a:r>
                      <a:endParaRPr altLang="en-US" b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立冬、小雪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大雪、冬至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大雪、冬至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 rowSpan="6"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2021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重要</a:t>
                      </a:r>
                      <a:endParaRPr altLang="zh-CN" dirty="0" sz="100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节日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小年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妇女节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愚人节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劳动节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儿童节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建党日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建军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胜利日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国庆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下元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平安夜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平安夜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平安夜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腊八节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除夕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植树节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地球日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青年节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环境日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地球日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七夕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中秋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重阳节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感恩节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龙抬头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母亲节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端午节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中元节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教师节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万圣节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情人节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护士节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父亲节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918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湿地日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奥林匹克日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1550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元宵节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15509"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线上营销日</a:t>
                      </a:r>
                      <a:endParaRPr altLang="en-US" b="1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618</a:t>
                      </a:r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大促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</a:t>
                      </a:r>
                      <a:r>
                        <a:rPr altLang="zh-CN" dirty="0" sz="1000" lang="en-US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altLang="zh-CN" b="0" dirty="0" sz="1000" i="0" lang="en-US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</a:t>
                      </a:r>
                      <a:r>
                        <a:rPr altLang="zh-CN" dirty="0" sz="1000" lang="en-US" strike="noStrike" u="none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altLang="zh-CN" b="0" dirty="0" sz="1000" i="0" lang="en-US" strike="noStrike" u="none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5509"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线下营销日</a:t>
                      </a:r>
                      <a:endParaRPr altLang="en-US" b="1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元旦推广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春节大促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妇女节推广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母亲节推广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儿童节活动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七夕活动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中秋活动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国庆活动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圣诞活动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</a:tbl>
          </a:graphicData>
        </a:graphic>
      </p:graphicFrame>
      <p:sp>
        <p:nvSpPr>
          <p:cNvPr id="1049420" name="任意多边形 740"/>
          <p:cNvSpPr/>
          <p:nvPr/>
        </p:nvSpPr>
        <p:spPr>
          <a:xfrm flipH="1">
            <a:off x="9599721" y="4669725"/>
            <a:ext cx="2510972" cy="2162628"/>
          </a:xfrm>
          <a:custGeom>
            <a:avLst/>
            <a:gdLst>
              <a:gd name="connsiteX0" fmla="*/ 537029 w 537029"/>
              <a:gd name="connsiteY0" fmla="*/ 0 h 580572"/>
              <a:gd name="connsiteX1" fmla="*/ 0 w 537029"/>
              <a:gd name="connsiteY1" fmla="*/ 580572 h 580572"/>
              <a:gd name="connsiteX0-1" fmla="*/ 682172 w 682172"/>
              <a:gd name="connsiteY0-2" fmla="*/ 0 h 725715"/>
              <a:gd name="connsiteX1-3" fmla="*/ 0 w 682172"/>
              <a:gd name="connsiteY1-4" fmla="*/ 725715 h 725715"/>
              <a:gd name="connsiteX0-5" fmla="*/ 667657 w 667657"/>
              <a:gd name="connsiteY0-6" fmla="*/ 0 h 899887"/>
              <a:gd name="connsiteX1-7" fmla="*/ 0 w 667657"/>
              <a:gd name="connsiteY1-8" fmla="*/ 899887 h 899887"/>
              <a:gd name="connsiteX0-9" fmla="*/ 1886857 w 1886857"/>
              <a:gd name="connsiteY0-10" fmla="*/ 0 h 2540001"/>
              <a:gd name="connsiteX1-11" fmla="*/ 0 w 1886857"/>
              <a:gd name="connsiteY1-12" fmla="*/ 2540001 h 2540001"/>
              <a:gd name="connsiteX0-13" fmla="*/ 1886857 w 1888429"/>
              <a:gd name="connsiteY0-14" fmla="*/ 0 h 2540001"/>
              <a:gd name="connsiteX1-15" fmla="*/ 0 w 1888429"/>
              <a:gd name="connsiteY1-16" fmla="*/ 2540001 h 2540001"/>
              <a:gd name="connsiteX0-17" fmla="*/ 1944915 w 1946422"/>
              <a:gd name="connsiteY0-18" fmla="*/ 0 h 2061029"/>
              <a:gd name="connsiteX1-19" fmla="*/ 0 w 1946422"/>
              <a:gd name="connsiteY1-20" fmla="*/ 2061029 h 2061029"/>
              <a:gd name="connsiteX0-21" fmla="*/ 1944915 w 1946832"/>
              <a:gd name="connsiteY0-22" fmla="*/ 0 h 2061029"/>
              <a:gd name="connsiteX1-23" fmla="*/ 0 w 1946832"/>
              <a:gd name="connsiteY1-24" fmla="*/ 2061029 h 2061029"/>
              <a:gd name="connsiteX0-25" fmla="*/ 1944915 w 1946832"/>
              <a:gd name="connsiteY0-26" fmla="*/ 0 h 2061029"/>
              <a:gd name="connsiteX1-27" fmla="*/ 0 w 1946832"/>
              <a:gd name="connsiteY1-28" fmla="*/ 2061029 h 2061029"/>
              <a:gd name="connsiteX0-29" fmla="*/ 2307772 w 2309218"/>
              <a:gd name="connsiteY0-30" fmla="*/ 0 h 2322286"/>
              <a:gd name="connsiteX1-31" fmla="*/ 0 w 2309218"/>
              <a:gd name="connsiteY1-32" fmla="*/ 2322286 h 2322286"/>
              <a:gd name="connsiteX0-33" fmla="*/ 2307772 w 2307772"/>
              <a:gd name="connsiteY0-34" fmla="*/ 0 h 2322286"/>
              <a:gd name="connsiteX1-35" fmla="*/ 0 w 2307772"/>
              <a:gd name="connsiteY1-36" fmla="*/ 2322286 h 2322286"/>
              <a:gd name="connsiteX0-37" fmla="*/ 2438400 w 2438400"/>
              <a:gd name="connsiteY0-38" fmla="*/ 0 h 2177143"/>
              <a:gd name="connsiteX1-39" fmla="*/ 0 w 2438400"/>
              <a:gd name="connsiteY1-40" fmla="*/ 2177143 h 2177143"/>
              <a:gd name="connsiteX0-41" fmla="*/ 2510972 w 2510972"/>
              <a:gd name="connsiteY0-42" fmla="*/ 0 h 2162628"/>
              <a:gd name="connsiteX1-43" fmla="*/ 0 w 2510972"/>
              <a:gd name="connsiteY1-44" fmla="*/ 2162628 h 2162628"/>
              <a:gd name="connsiteX0-45" fmla="*/ 2510972 w 2510972"/>
              <a:gd name="connsiteY0-46" fmla="*/ 0 h 2162628"/>
              <a:gd name="connsiteX1-47" fmla="*/ 0 w 2510972"/>
              <a:gd name="connsiteY1-48" fmla="*/ 2162628 h 21626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510972" h="2162628">
                <a:moveTo>
                  <a:pt x="2510972" y="0"/>
                </a:moveTo>
                <a:cubicBezTo>
                  <a:pt x="2186821" y="62896"/>
                  <a:pt x="832152" y="1388532"/>
                  <a:pt x="0" y="2162628"/>
                </a:cubicBezTo>
              </a:path>
            </a:pathLst>
          </a:custGeom>
          <a:ln w="31750" cap="rnd">
            <a:gradFill>
              <a:gsLst>
                <a:gs pos="23000">
                  <a:srgbClr val="06EBEA">
                    <a:alpha val="0"/>
                  </a:srgbClr>
                </a:gs>
                <a:gs pos="48000">
                  <a:srgbClr val="06EBEA"/>
                </a:gs>
                <a:gs pos="72000">
                  <a:srgbClr val="6DFEFB"/>
                </a:gs>
                <a:gs pos="89000">
                  <a:srgbClr val="44FEF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3145757" name="直接连接符 4"/>
          <p:cNvCxnSpPr>
            <a:cxnSpLocks/>
          </p:cNvCxnSpPr>
          <p:nvPr/>
        </p:nvCxnSpPr>
        <p:spPr>
          <a:xfrm flipH="1">
            <a:off x="81307" y="5223975"/>
            <a:ext cx="2054989" cy="1608378"/>
          </a:xfrm>
          <a:prstGeom prst="line"/>
          <a:ln w="25400" cap="rnd">
            <a:gradFill>
              <a:gsLst>
                <a:gs pos="11000">
                  <a:srgbClr val="06EBEA">
                    <a:alpha val="0"/>
                  </a:srgbClr>
                </a:gs>
                <a:gs pos="48000">
                  <a:srgbClr val="06EBEA"/>
                </a:gs>
                <a:gs pos="84000">
                  <a:srgbClr val="06EBE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1" name="圆角矩形 2"/>
          <p:cNvSpPr/>
          <p:nvPr/>
        </p:nvSpPr>
        <p:spPr bwMode="auto">
          <a:xfrm>
            <a:off x="1814260" y="760477"/>
            <a:ext cx="8563480" cy="5869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制定营销内部管理计划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4194305" name="表格 2"/>
          <p:cNvGraphicFramePr>
            <a:graphicFrameLocks noGrp="1"/>
          </p:cNvGraphicFramePr>
          <p:nvPr/>
        </p:nvGraphicFramePr>
        <p:xfrm>
          <a:off x="821967" y="1854034"/>
          <a:ext cx="10548066" cy="349719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08604"/>
                <a:gridCol w="808604"/>
                <a:gridCol w="712055"/>
                <a:gridCol w="712055"/>
                <a:gridCol w="712055"/>
                <a:gridCol w="712055"/>
                <a:gridCol w="905154"/>
                <a:gridCol w="905154"/>
                <a:gridCol w="712055"/>
                <a:gridCol w="712055"/>
                <a:gridCol w="712055"/>
                <a:gridCol w="712055"/>
                <a:gridCol w="712055"/>
                <a:gridCol w="712055"/>
              </a:tblGrid>
              <a:tr h="349719">
                <a:tc rowSpan="3">
                  <a:txBody>
                    <a:bodyPr/>
                    <a:p>
                      <a:pPr algn="ctr" fontAlgn="ctr"/>
                      <a:r>
                        <a:rPr altLang="en-US" b="1" dirty="0" sz="2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</a:t>
                      </a:r>
                      <a:endParaRPr altLang="zh-CN" b="1" dirty="0" sz="200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altLang="en-US" b="1" dirty="0" sz="2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目标</a:t>
                      </a:r>
                      <a:endParaRPr altLang="en-US" b="1" dirty="0" sz="2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altLang="en-US" b="1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zh-CN" b="1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altLang="en-US" b="1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2160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49719">
                <a:tc rowSpan="7">
                  <a:txBody>
                    <a:bodyPr/>
                    <a:p>
                      <a:pPr algn="ctr" fontAlgn="ctr"/>
                      <a:r>
                        <a:rPr altLang="en-US" b="1" dirty="0" sz="2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</a:t>
                      </a:r>
                      <a:endParaRPr altLang="zh-CN" b="1" dirty="0" sz="200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altLang="en-US" b="1" dirty="0" sz="2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计划</a:t>
                      </a:r>
                      <a:endParaRPr altLang="en-US" b="1" dirty="0" sz="2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团建计划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开春团建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初夏拉练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秋游团建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考核计划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半年度考核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季度考核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月度考核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年度考核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年度考核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会议计划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季度总结会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半年度总结会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季度总结会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年度总结会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年度总结会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培训计划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集中学习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集中学习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集中学习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集中学习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集中学习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放假计划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春节假期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清明节假期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五一假期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端午节假期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中秋假期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国庆假期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福利计划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春节礼包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中秋礼包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49719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晋升计划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半年晋升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年度晋升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</a:tbl>
          </a:graphicData>
        </a:graphic>
      </p:graphicFrame>
      <p:sp>
        <p:nvSpPr>
          <p:cNvPr id="1049422" name="任意多边形 740"/>
          <p:cNvSpPr/>
          <p:nvPr/>
        </p:nvSpPr>
        <p:spPr>
          <a:xfrm flipH="1">
            <a:off x="9599721" y="4669725"/>
            <a:ext cx="2510972" cy="2162628"/>
          </a:xfrm>
          <a:custGeom>
            <a:avLst/>
            <a:gdLst>
              <a:gd name="connsiteX0" fmla="*/ 537029 w 537029"/>
              <a:gd name="connsiteY0" fmla="*/ 0 h 580572"/>
              <a:gd name="connsiteX1" fmla="*/ 0 w 537029"/>
              <a:gd name="connsiteY1" fmla="*/ 580572 h 580572"/>
              <a:gd name="connsiteX0-1" fmla="*/ 682172 w 682172"/>
              <a:gd name="connsiteY0-2" fmla="*/ 0 h 725715"/>
              <a:gd name="connsiteX1-3" fmla="*/ 0 w 682172"/>
              <a:gd name="connsiteY1-4" fmla="*/ 725715 h 725715"/>
              <a:gd name="connsiteX0-5" fmla="*/ 667657 w 667657"/>
              <a:gd name="connsiteY0-6" fmla="*/ 0 h 899887"/>
              <a:gd name="connsiteX1-7" fmla="*/ 0 w 667657"/>
              <a:gd name="connsiteY1-8" fmla="*/ 899887 h 899887"/>
              <a:gd name="connsiteX0-9" fmla="*/ 1886857 w 1886857"/>
              <a:gd name="connsiteY0-10" fmla="*/ 0 h 2540001"/>
              <a:gd name="connsiteX1-11" fmla="*/ 0 w 1886857"/>
              <a:gd name="connsiteY1-12" fmla="*/ 2540001 h 2540001"/>
              <a:gd name="connsiteX0-13" fmla="*/ 1886857 w 1888429"/>
              <a:gd name="connsiteY0-14" fmla="*/ 0 h 2540001"/>
              <a:gd name="connsiteX1-15" fmla="*/ 0 w 1888429"/>
              <a:gd name="connsiteY1-16" fmla="*/ 2540001 h 2540001"/>
              <a:gd name="connsiteX0-17" fmla="*/ 1944915 w 1946422"/>
              <a:gd name="connsiteY0-18" fmla="*/ 0 h 2061029"/>
              <a:gd name="connsiteX1-19" fmla="*/ 0 w 1946422"/>
              <a:gd name="connsiteY1-20" fmla="*/ 2061029 h 2061029"/>
              <a:gd name="connsiteX0-21" fmla="*/ 1944915 w 1946832"/>
              <a:gd name="connsiteY0-22" fmla="*/ 0 h 2061029"/>
              <a:gd name="connsiteX1-23" fmla="*/ 0 w 1946832"/>
              <a:gd name="connsiteY1-24" fmla="*/ 2061029 h 2061029"/>
              <a:gd name="connsiteX0-25" fmla="*/ 1944915 w 1946832"/>
              <a:gd name="connsiteY0-26" fmla="*/ 0 h 2061029"/>
              <a:gd name="connsiteX1-27" fmla="*/ 0 w 1946832"/>
              <a:gd name="connsiteY1-28" fmla="*/ 2061029 h 2061029"/>
              <a:gd name="connsiteX0-29" fmla="*/ 2307772 w 2309218"/>
              <a:gd name="connsiteY0-30" fmla="*/ 0 h 2322286"/>
              <a:gd name="connsiteX1-31" fmla="*/ 0 w 2309218"/>
              <a:gd name="connsiteY1-32" fmla="*/ 2322286 h 2322286"/>
              <a:gd name="connsiteX0-33" fmla="*/ 2307772 w 2307772"/>
              <a:gd name="connsiteY0-34" fmla="*/ 0 h 2322286"/>
              <a:gd name="connsiteX1-35" fmla="*/ 0 w 2307772"/>
              <a:gd name="connsiteY1-36" fmla="*/ 2322286 h 2322286"/>
              <a:gd name="connsiteX0-37" fmla="*/ 2438400 w 2438400"/>
              <a:gd name="connsiteY0-38" fmla="*/ 0 h 2177143"/>
              <a:gd name="connsiteX1-39" fmla="*/ 0 w 2438400"/>
              <a:gd name="connsiteY1-40" fmla="*/ 2177143 h 2177143"/>
              <a:gd name="connsiteX0-41" fmla="*/ 2510972 w 2510972"/>
              <a:gd name="connsiteY0-42" fmla="*/ 0 h 2162628"/>
              <a:gd name="connsiteX1-43" fmla="*/ 0 w 2510972"/>
              <a:gd name="connsiteY1-44" fmla="*/ 2162628 h 2162628"/>
              <a:gd name="connsiteX0-45" fmla="*/ 2510972 w 2510972"/>
              <a:gd name="connsiteY0-46" fmla="*/ 0 h 2162628"/>
              <a:gd name="connsiteX1-47" fmla="*/ 0 w 2510972"/>
              <a:gd name="connsiteY1-48" fmla="*/ 2162628 h 21626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510972" h="2162628">
                <a:moveTo>
                  <a:pt x="2510972" y="0"/>
                </a:moveTo>
                <a:cubicBezTo>
                  <a:pt x="2186821" y="62896"/>
                  <a:pt x="832152" y="1388532"/>
                  <a:pt x="0" y="2162628"/>
                </a:cubicBezTo>
              </a:path>
            </a:pathLst>
          </a:custGeom>
          <a:ln w="31750" cap="rnd">
            <a:gradFill>
              <a:gsLst>
                <a:gs pos="23000">
                  <a:srgbClr val="06EBEA">
                    <a:alpha val="0"/>
                  </a:srgbClr>
                </a:gs>
                <a:gs pos="48000">
                  <a:srgbClr val="06EBEA"/>
                </a:gs>
                <a:gs pos="72000">
                  <a:srgbClr val="6DFEFB"/>
                </a:gs>
                <a:gs pos="89000">
                  <a:srgbClr val="44FEF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3145758" name="直接连接符 4"/>
          <p:cNvCxnSpPr>
            <a:cxnSpLocks/>
          </p:cNvCxnSpPr>
          <p:nvPr/>
        </p:nvCxnSpPr>
        <p:spPr>
          <a:xfrm flipH="1">
            <a:off x="81307" y="5223975"/>
            <a:ext cx="2054989" cy="1608378"/>
          </a:xfrm>
          <a:prstGeom prst="line"/>
          <a:ln w="25400" cap="rnd">
            <a:gradFill>
              <a:gsLst>
                <a:gs pos="11000">
                  <a:srgbClr val="06EBEA">
                    <a:alpha val="0"/>
                  </a:srgbClr>
                </a:gs>
                <a:gs pos="48000">
                  <a:srgbClr val="06EBEA"/>
                </a:gs>
                <a:gs pos="84000">
                  <a:srgbClr val="06EBE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23" name="圆角矩形 2"/>
          <p:cNvSpPr/>
          <p:nvPr/>
        </p:nvSpPr>
        <p:spPr bwMode="auto">
          <a:xfrm>
            <a:off x="1814260" y="760477"/>
            <a:ext cx="8563480" cy="5869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制定营销执行计划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4194306" name="表格 2"/>
          <p:cNvGraphicFramePr>
            <a:graphicFrameLocks noGrp="1"/>
          </p:cNvGraphicFramePr>
          <p:nvPr/>
        </p:nvGraphicFramePr>
        <p:xfrm>
          <a:off x="782541" y="2078382"/>
          <a:ext cx="10515596" cy="310032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806115"/>
                <a:gridCol w="806115"/>
                <a:gridCol w="709863"/>
                <a:gridCol w="709863"/>
                <a:gridCol w="709863"/>
                <a:gridCol w="709863"/>
                <a:gridCol w="902368"/>
                <a:gridCol w="902368"/>
                <a:gridCol w="709863"/>
                <a:gridCol w="709863"/>
                <a:gridCol w="709863"/>
                <a:gridCol w="709863"/>
                <a:gridCol w="709863"/>
                <a:gridCol w="709863"/>
              </a:tblGrid>
              <a:tr h="296214">
                <a:tc rowSpan="3">
                  <a:txBody>
                    <a:bodyPr/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</a:t>
                      </a:r>
                      <a:endParaRPr altLang="zh-CN" b="1" dirty="0" sz="180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目标</a:t>
                      </a:r>
                      <a:endParaRPr altLang="en-US" b="1" dirty="0" sz="18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月份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C00000"/>
                    </a:solidFill>
                  </a:tcPr>
                </a:tc>
              </a:tr>
              <a:tr h="296214">
                <a:tc vMerge="1"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altLang="en-US" b="1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1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</a:t>
                      </a:r>
                      <a:endParaRPr altLang="zh-CN" b="0" dirty="0" sz="11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8%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96214">
                <a:tc vMerge="1"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10%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zh-CN" sz="11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18000</a:t>
                      </a:r>
                      <a:endParaRPr altLang="zh-CN" b="0" sz="11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900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1080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1260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1440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1620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2160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1800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96214">
                <a:tc rowSpan="7">
                  <a:txBody>
                    <a:bodyPr/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营销</a:t>
                      </a:r>
                      <a:endParaRPr altLang="zh-CN" b="1" dirty="0" sz="180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fontAlgn="ctr"/>
                      <a:r>
                        <a:rPr altLang="en-US" b="1" dirty="0" sz="18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计划</a:t>
                      </a:r>
                      <a:endParaRPr altLang="en-US" b="1" dirty="0" sz="18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销售计划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半年度跟踪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季度跟踪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419637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年度跟踪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推广计划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周年庆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母亲节推广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儿童节推广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品牌周推广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</a:tr>
              <a:tr h="296214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春季招商会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展览会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展览会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秋季招商会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296214">
                <a:tc vMerge="1"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传播计划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品牌发布会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行业大会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</a:tr>
              <a:tr h="296214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新品计划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新品上市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新品发布会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新品推广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新品上市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  <a:tr h="296214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活动计划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春播行动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秋收行动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</a:t>
                      </a:r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日行动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>
                    <a:solidFill>
                      <a:srgbClr val="002060"/>
                    </a:solidFill>
                  </a:tcPr>
                </a:tc>
              </a:tr>
              <a:tr h="302385">
                <a:tc vMerge="1"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dirty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促销活动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元旦大促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春节大促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618</a:t>
                      </a:r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大促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七夕大促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国庆活动</a:t>
                      </a:r>
                      <a:endParaRPr altLang="en-US" b="0" sz="10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双</a:t>
                      </a:r>
                      <a:r>
                        <a:rPr altLang="zh-CN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endParaRPr altLang="zh-CN" b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dirty="0" sz="10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圣诞活动及双</a:t>
                      </a:r>
                      <a:r>
                        <a:rPr altLang="zh-CN" dirty="0" sz="1000" lang="en-US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altLang="zh-CN" b="0" dirty="0" sz="1000" i="0" lang="en-US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71" marR="6171" marT="6171" marB="0" anchor="ctr"/>
                </a:tc>
              </a:tr>
            </a:tbl>
          </a:graphicData>
        </a:graphic>
      </p:graphicFrame>
      <p:sp>
        <p:nvSpPr>
          <p:cNvPr id="1049424" name="任意多边形 740"/>
          <p:cNvSpPr/>
          <p:nvPr/>
        </p:nvSpPr>
        <p:spPr>
          <a:xfrm flipH="1">
            <a:off x="9599721" y="4669725"/>
            <a:ext cx="2510972" cy="2162628"/>
          </a:xfrm>
          <a:custGeom>
            <a:avLst/>
            <a:gdLst>
              <a:gd name="connsiteX0" fmla="*/ 537029 w 537029"/>
              <a:gd name="connsiteY0" fmla="*/ 0 h 580572"/>
              <a:gd name="connsiteX1" fmla="*/ 0 w 537029"/>
              <a:gd name="connsiteY1" fmla="*/ 580572 h 580572"/>
              <a:gd name="connsiteX0-1" fmla="*/ 682172 w 682172"/>
              <a:gd name="connsiteY0-2" fmla="*/ 0 h 725715"/>
              <a:gd name="connsiteX1-3" fmla="*/ 0 w 682172"/>
              <a:gd name="connsiteY1-4" fmla="*/ 725715 h 725715"/>
              <a:gd name="connsiteX0-5" fmla="*/ 667657 w 667657"/>
              <a:gd name="connsiteY0-6" fmla="*/ 0 h 899887"/>
              <a:gd name="connsiteX1-7" fmla="*/ 0 w 667657"/>
              <a:gd name="connsiteY1-8" fmla="*/ 899887 h 899887"/>
              <a:gd name="connsiteX0-9" fmla="*/ 1886857 w 1886857"/>
              <a:gd name="connsiteY0-10" fmla="*/ 0 h 2540001"/>
              <a:gd name="connsiteX1-11" fmla="*/ 0 w 1886857"/>
              <a:gd name="connsiteY1-12" fmla="*/ 2540001 h 2540001"/>
              <a:gd name="connsiteX0-13" fmla="*/ 1886857 w 1888429"/>
              <a:gd name="connsiteY0-14" fmla="*/ 0 h 2540001"/>
              <a:gd name="connsiteX1-15" fmla="*/ 0 w 1888429"/>
              <a:gd name="connsiteY1-16" fmla="*/ 2540001 h 2540001"/>
              <a:gd name="connsiteX0-17" fmla="*/ 1944915 w 1946422"/>
              <a:gd name="connsiteY0-18" fmla="*/ 0 h 2061029"/>
              <a:gd name="connsiteX1-19" fmla="*/ 0 w 1946422"/>
              <a:gd name="connsiteY1-20" fmla="*/ 2061029 h 2061029"/>
              <a:gd name="connsiteX0-21" fmla="*/ 1944915 w 1946832"/>
              <a:gd name="connsiteY0-22" fmla="*/ 0 h 2061029"/>
              <a:gd name="connsiteX1-23" fmla="*/ 0 w 1946832"/>
              <a:gd name="connsiteY1-24" fmla="*/ 2061029 h 2061029"/>
              <a:gd name="connsiteX0-25" fmla="*/ 1944915 w 1946832"/>
              <a:gd name="connsiteY0-26" fmla="*/ 0 h 2061029"/>
              <a:gd name="connsiteX1-27" fmla="*/ 0 w 1946832"/>
              <a:gd name="connsiteY1-28" fmla="*/ 2061029 h 2061029"/>
              <a:gd name="connsiteX0-29" fmla="*/ 2307772 w 2309218"/>
              <a:gd name="connsiteY0-30" fmla="*/ 0 h 2322286"/>
              <a:gd name="connsiteX1-31" fmla="*/ 0 w 2309218"/>
              <a:gd name="connsiteY1-32" fmla="*/ 2322286 h 2322286"/>
              <a:gd name="connsiteX0-33" fmla="*/ 2307772 w 2307772"/>
              <a:gd name="connsiteY0-34" fmla="*/ 0 h 2322286"/>
              <a:gd name="connsiteX1-35" fmla="*/ 0 w 2307772"/>
              <a:gd name="connsiteY1-36" fmla="*/ 2322286 h 2322286"/>
              <a:gd name="connsiteX0-37" fmla="*/ 2438400 w 2438400"/>
              <a:gd name="connsiteY0-38" fmla="*/ 0 h 2177143"/>
              <a:gd name="connsiteX1-39" fmla="*/ 0 w 2438400"/>
              <a:gd name="connsiteY1-40" fmla="*/ 2177143 h 2177143"/>
              <a:gd name="connsiteX0-41" fmla="*/ 2510972 w 2510972"/>
              <a:gd name="connsiteY0-42" fmla="*/ 0 h 2162628"/>
              <a:gd name="connsiteX1-43" fmla="*/ 0 w 2510972"/>
              <a:gd name="connsiteY1-44" fmla="*/ 2162628 h 2162628"/>
              <a:gd name="connsiteX0-45" fmla="*/ 2510972 w 2510972"/>
              <a:gd name="connsiteY0-46" fmla="*/ 0 h 2162628"/>
              <a:gd name="connsiteX1-47" fmla="*/ 0 w 2510972"/>
              <a:gd name="connsiteY1-48" fmla="*/ 2162628 h 21626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510972" h="2162628">
                <a:moveTo>
                  <a:pt x="2510972" y="0"/>
                </a:moveTo>
                <a:cubicBezTo>
                  <a:pt x="2186821" y="62896"/>
                  <a:pt x="832152" y="1388532"/>
                  <a:pt x="0" y="2162628"/>
                </a:cubicBezTo>
              </a:path>
            </a:pathLst>
          </a:custGeom>
          <a:ln w="31750" cap="rnd">
            <a:gradFill>
              <a:gsLst>
                <a:gs pos="23000">
                  <a:srgbClr val="06EBEA">
                    <a:alpha val="0"/>
                  </a:srgbClr>
                </a:gs>
                <a:gs pos="48000">
                  <a:srgbClr val="06EBEA"/>
                </a:gs>
                <a:gs pos="72000">
                  <a:srgbClr val="6DFEFB"/>
                </a:gs>
                <a:gs pos="89000">
                  <a:srgbClr val="44FEF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3145759" name="直接连接符 4"/>
          <p:cNvCxnSpPr>
            <a:cxnSpLocks/>
          </p:cNvCxnSpPr>
          <p:nvPr/>
        </p:nvCxnSpPr>
        <p:spPr>
          <a:xfrm flipH="1">
            <a:off x="81307" y="5223975"/>
            <a:ext cx="2054989" cy="1608378"/>
          </a:xfrm>
          <a:prstGeom prst="line"/>
          <a:ln w="25400" cap="rnd">
            <a:gradFill>
              <a:gsLst>
                <a:gs pos="11000">
                  <a:srgbClr val="06EBEA">
                    <a:alpha val="0"/>
                  </a:srgbClr>
                </a:gs>
                <a:gs pos="48000">
                  <a:srgbClr val="06EBEA"/>
                </a:gs>
                <a:gs pos="84000">
                  <a:srgbClr val="06EBE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7" name="表格 1"/>
          <p:cNvGraphicFramePr>
            <a:graphicFrameLocks noGrp="1"/>
          </p:cNvGraphicFramePr>
          <p:nvPr/>
        </p:nvGraphicFramePr>
        <p:xfrm>
          <a:off x="1201489" y="2049256"/>
          <a:ext cx="9789022" cy="406529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907360"/>
                <a:gridCol w="907360"/>
                <a:gridCol w="1710026"/>
                <a:gridCol w="1413388"/>
                <a:gridCol w="1692577"/>
                <a:gridCol w="1169099"/>
                <a:gridCol w="1989212"/>
              </a:tblGrid>
              <a:tr h="539642"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部门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工作模块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完成情况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下一步工作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完成时间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2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负责人</a:t>
                      </a:r>
                      <a:endParaRPr altLang="en-US" b="1" dirty="0" sz="12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>
                    <a:solidFill>
                      <a:srgbClr val="002060"/>
                    </a:solidFill>
                  </a:tcPr>
                </a:tc>
              </a:tr>
              <a:tr h="201466">
                <a:tc rowSpan="3">
                  <a:txBody>
                    <a:bodyPr/>
                    <a:p>
                      <a:pPr algn="ctr" fontAlgn="ctr"/>
                      <a:r>
                        <a:rPr altLang="en-US" b="1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销售部</a:t>
                      </a:r>
                      <a:endParaRPr altLang="en-US" b="1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vMerge="1"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vMerge="1"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rowSpan="3">
                  <a:txBody>
                    <a:bodyPr/>
                    <a:p>
                      <a:pPr algn="ctr" fontAlgn="ctr"/>
                      <a:r>
                        <a:rPr altLang="en-US" b="1" dirty="0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产品部</a:t>
                      </a:r>
                      <a:endParaRPr altLang="en-US" b="1" dirty="0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vMerge="1"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vMerge="1"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rowSpan="3">
                  <a:txBody>
                    <a:bodyPr/>
                    <a:p>
                      <a:pPr algn="ctr" fontAlgn="ctr"/>
                      <a:r>
                        <a:rPr altLang="en-US" b="1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人事行政</a:t>
                      </a:r>
                      <a:endParaRPr altLang="en-US" b="1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</a:tr>
              <a:tr h="201466">
                <a:tc vMerge="1">
                  <a:txBody>
                    <a:bodyPr/>
                    <a:p>
                      <a:pPr algn="ctr" fontAlgn="b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</a:tr>
              <a:tr h="201466">
                <a:tc vMerge="1"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  <a:tc>
                  <a:txBody>
                    <a:bodyPr/>
                    <a:p>
                      <a:pPr algn="ctr" fontAlgn="b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b"/>
                </a:tc>
              </a:tr>
              <a:tr h="244637">
                <a:tc>
                  <a:txBody>
                    <a:bodyPr/>
                    <a:p>
                      <a:pPr algn="ctr" fontAlgn="ctr"/>
                      <a:r>
                        <a:rPr altLang="en-US" b="1" dirty="0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财务部</a:t>
                      </a:r>
                      <a:endParaRPr altLang="en-US" b="1" dirty="0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rowSpan="3">
                  <a:txBody>
                    <a:bodyPr/>
                    <a:p>
                      <a:pPr algn="ctr" fontAlgn="ctr"/>
                      <a:r>
                        <a:rPr altLang="en-US" b="1" dirty="0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品牌中心</a:t>
                      </a:r>
                      <a:endParaRPr altLang="en-US" b="1" dirty="0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vMerge="1"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8662">
                <a:tc vMerge="1"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44637">
                <a:tc>
                  <a:txBody>
                    <a:bodyPr/>
                    <a:p>
                      <a:pPr algn="ctr" fontAlgn="ctr"/>
                      <a:r>
                        <a:rPr altLang="en-US" b="1" dirty="0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运营部</a:t>
                      </a:r>
                      <a:endParaRPr altLang="en-US" b="1" dirty="0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rowSpan="3">
                  <a:txBody>
                    <a:bodyPr/>
                    <a:p>
                      <a:pPr algn="ctr" fontAlgn="ctr"/>
                      <a:r>
                        <a:rPr altLang="en-US" b="1" dirty="0" sz="110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其他</a:t>
                      </a:r>
                      <a:endParaRPr altLang="en-US" b="1" dirty="0" sz="110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1466">
                <a:tc vMerge="1"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  <a:tr h="208662">
                <a:tc vMerge="1"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  <a:tc>
                  <a:txBody>
                    <a:bodyPr/>
                    <a:p>
                      <a:pPr algn="ctr" fontAlgn="ctr"/>
                      <a:r>
                        <a:rPr altLang="en-US" b="1" dirty="0" sz="1050" lang="zh-CN" strike="noStrike" u="none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　</a:t>
                      </a:r>
                      <a:endParaRPr altLang="en-US" b="1" dirty="0" sz="1050" i="0" lang="zh-CN" strike="noStrike" u="none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358" marR="3358" marT="3358" marB="0" anchor="ctr"/>
                </a:tc>
              </a:tr>
            </a:tbl>
          </a:graphicData>
        </a:graphic>
      </p:graphicFrame>
      <p:sp>
        <p:nvSpPr>
          <p:cNvPr id="1049425" name="圆角矩形 2"/>
          <p:cNvSpPr/>
          <p:nvPr/>
        </p:nvSpPr>
        <p:spPr bwMode="auto">
          <a:xfrm>
            <a:off x="1814260" y="911552"/>
            <a:ext cx="8563480" cy="58699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营销工作计划表跟踪</a:t>
            </a:r>
            <a:endParaRPr altLang="en-US" baseline="0" b="1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6" name="任意多边形 740"/>
          <p:cNvSpPr/>
          <p:nvPr/>
        </p:nvSpPr>
        <p:spPr>
          <a:xfrm flipH="1">
            <a:off x="9599721" y="4669725"/>
            <a:ext cx="2510972" cy="2162628"/>
          </a:xfrm>
          <a:custGeom>
            <a:avLst/>
            <a:gdLst>
              <a:gd name="connsiteX0" fmla="*/ 537029 w 537029"/>
              <a:gd name="connsiteY0" fmla="*/ 0 h 580572"/>
              <a:gd name="connsiteX1" fmla="*/ 0 w 537029"/>
              <a:gd name="connsiteY1" fmla="*/ 580572 h 580572"/>
              <a:gd name="connsiteX0-1" fmla="*/ 682172 w 682172"/>
              <a:gd name="connsiteY0-2" fmla="*/ 0 h 725715"/>
              <a:gd name="connsiteX1-3" fmla="*/ 0 w 682172"/>
              <a:gd name="connsiteY1-4" fmla="*/ 725715 h 725715"/>
              <a:gd name="connsiteX0-5" fmla="*/ 667657 w 667657"/>
              <a:gd name="connsiteY0-6" fmla="*/ 0 h 899887"/>
              <a:gd name="connsiteX1-7" fmla="*/ 0 w 667657"/>
              <a:gd name="connsiteY1-8" fmla="*/ 899887 h 899887"/>
              <a:gd name="connsiteX0-9" fmla="*/ 1886857 w 1886857"/>
              <a:gd name="connsiteY0-10" fmla="*/ 0 h 2540001"/>
              <a:gd name="connsiteX1-11" fmla="*/ 0 w 1886857"/>
              <a:gd name="connsiteY1-12" fmla="*/ 2540001 h 2540001"/>
              <a:gd name="connsiteX0-13" fmla="*/ 1886857 w 1888429"/>
              <a:gd name="connsiteY0-14" fmla="*/ 0 h 2540001"/>
              <a:gd name="connsiteX1-15" fmla="*/ 0 w 1888429"/>
              <a:gd name="connsiteY1-16" fmla="*/ 2540001 h 2540001"/>
              <a:gd name="connsiteX0-17" fmla="*/ 1944915 w 1946422"/>
              <a:gd name="connsiteY0-18" fmla="*/ 0 h 2061029"/>
              <a:gd name="connsiteX1-19" fmla="*/ 0 w 1946422"/>
              <a:gd name="connsiteY1-20" fmla="*/ 2061029 h 2061029"/>
              <a:gd name="connsiteX0-21" fmla="*/ 1944915 w 1946832"/>
              <a:gd name="connsiteY0-22" fmla="*/ 0 h 2061029"/>
              <a:gd name="connsiteX1-23" fmla="*/ 0 w 1946832"/>
              <a:gd name="connsiteY1-24" fmla="*/ 2061029 h 2061029"/>
              <a:gd name="connsiteX0-25" fmla="*/ 1944915 w 1946832"/>
              <a:gd name="connsiteY0-26" fmla="*/ 0 h 2061029"/>
              <a:gd name="connsiteX1-27" fmla="*/ 0 w 1946832"/>
              <a:gd name="connsiteY1-28" fmla="*/ 2061029 h 2061029"/>
              <a:gd name="connsiteX0-29" fmla="*/ 2307772 w 2309218"/>
              <a:gd name="connsiteY0-30" fmla="*/ 0 h 2322286"/>
              <a:gd name="connsiteX1-31" fmla="*/ 0 w 2309218"/>
              <a:gd name="connsiteY1-32" fmla="*/ 2322286 h 2322286"/>
              <a:gd name="connsiteX0-33" fmla="*/ 2307772 w 2307772"/>
              <a:gd name="connsiteY0-34" fmla="*/ 0 h 2322286"/>
              <a:gd name="connsiteX1-35" fmla="*/ 0 w 2307772"/>
              <a:gd name="connsiteY1-36" fmla="*/ 2322286 h 2322286"/>
              <a:gd name="connsiteX0-37" fmla="*/ 2438400 w 2438400"/>
              <a:gd name="connsiteY0-38" fmla="*/ 0 h 2177143"/>
              <a:gd name="connsiteX1-39" fmla="*/ 0 w 2438400"/>
              <a:gd name="connsiteY1-40" fmla="*/ 2177143 h 2177143"/>
              <a:gd name="connsiteX0-41" fmla="*/ 2510972 w 2510972"/>
              <a:gd name="connsiteY0-42" fmla="*/ 0 h 2162628"/>
              <a:gd name="connsiteX1-43" fmla="*/ 0 w 2510972"/>
              <a:gd name="connsiteY1-44" fmla="*/ 2162628 h 2162628"/>
              <a:gd name="connsiteX0-45" fmla="*/ 2510972 w 2510972"/>
              <a:gd name="connsiteY0-46" fmla="*/ 0 h 2162628"/>
              <a:gd name="connsiteX1-47" fmla="*/ 0 w 2510972"/>
              <a:gd name="connsiteY1-48" fmla="*/ 2162628 h 21626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510972" h="2162628">
                <a:moveTo>
                  <a:pt x="2510972" y="0"/>
                </a:moveTo>
                <a:cubicBezTo>
                  <a:pt x="2186821" y="62896"/>
                  <a:pt x="832152" y="1388532"/>
                  <a:pt x="0" y="2162628"/>
                </a:cubicBezTo>
              </a:path>
            </a:pathLst>
          </a:custGeom>
          <a:ln w="31750" cap="rnd">
            <a:gradFill>
              <a:gsLst>
                <a:gs pos="23000">
                  <a:srgbClr val="06EBEA">
                    <a:alpha val="0"/>
                  </a:srgbClr>
                </a:gs>
                <a:gs pos="48000">
                  <a:srgbClr val="06EBEA"/>
                </a:gs>
                <a:gs pos="72000">
                  <a:srgbClr val="6DFEFB"/>
                </a:gs>
                <a:gs pos="89000">
                  <a:srgbClr val="44FEF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3145760" name="直接连接符 4"/>
          <p:cNvCxnSpPr>
            <a:cxnSpLocks/>
          </p:cNvCxnSpPr>
          <p:nvPr/>
        </p:nvCxnSpPr>
        <p:spPr>
          <a:xfrm flipH="1">
            <a:off x="81307" y="5223975"/>
            <a:ext cx="2054989" cy="1608378"/>
          </a:xfrm>
          <a:prstGeom prst="line"/>
          <a:ln w="25400" cap="rnd">
            <a:gradFill>
              <a:gsLst>
                <a:gs pos="11000">
                  <a:srgbClr val="06EBEA">
                    <a:alpha val="0"/>
                  </a:srgbClr>
                </a:gs>
                <a:gs pos="48000">
                  <a:srgbClr val="06EBEA"/>
                </a:gs>
                <a:gs pos="84000">
                  <a:srgbClr val="06EBEA"/>
                </a:gs>
              </a:gsLst>
              <a:lin ang="5400000" scaled="1"/>
            </a:gradFill>
            <a:round/>
          </a:ln>
          <a:effectLst>
            <a:glow rad="304800">
              <a:srgbClr val="05DAE3">
                <a:alpha val="3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22920" y="0"/>
            <a:ext cx="12326432" cy="6858000"/>
          </a:xfrm>
          <a:prstGeom prst="rect"/>
        </p:spPr>
      </p:pic>
      <p:sp>
        <p:nvSpPr>
          <p:cNvPr id="1049427" name="矩形 2"/>
          <p:cNvSpPr/>
          <p:nvPr/>
        </p:nvSpPr>
        <p:spPr>
          <a:xfrm>
            <a:off x="329607" y="3271345"/>
            <a:ext cx="5592450" cy="3180666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8" name="矩形 3"/>
          <p:cNvSpPr/>
          <p:nvPr/>
        </p:nvSpPr>
        <p:spPr>
          <a:xfrm>
            <a:off x="6269943" y="3271344"/>
            <a:ext cx="5592450" cy="3180665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29" name="矩形 4"/>
          <p:cNvSpPr/>
          <p:nvPr/>
        </p:nvSpPr>
        <p:spPr>
          <a:xfrm>
            <a:off x="329607" y="1603515"/>
            <a:ext cx="11532786" cy="484063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如何建立执行体系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0" name="矩形 5"/>
          <p:cNvSpPr/>
          <p:nvPr/>
        </p:nvSpPr>
        <p:spPr>
          <a:xfrm>
            <a:off x="9216050" y="3361826"/>
            <a:ext cx="2573560" cy="1328844"/>
          </a:xfrm>
          <a:prstGeom prst="rect"/>
          <a:solidFill>
            <a:schemeClr val="accent4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结果考核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1" name="矩形 6"/>
          <p:cNvSpPr/>
          <p:nvPr/>
        </p:nvSpPr>
        <p:spPr>
          <a:xfrm>
            <a:off x="6341675" y="3366734"/>
            <a:ext cx="2738021" cy="1328844"/>
          </a:xfrm>
          <a:prstGeom prst="rect"/>
          <a:solidFill>
            <a:schemeClr val="accent4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过程跟踪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2" name="矩形 7"/>
          <p:cNvSpPr/>
          <p:nvPr/>
        </p:nvSpPr>
        <p:spPr>
          <a:xfrm>
            <a:off x="6341441" y="4813990"/>
            <a:ext cx="1052547" cy="1484322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跟踪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机制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3" name="矩形 8"/>
          <p:cNvSpPr/>
          <p:nvPr/>
        </p:nvSpPr>
        <p:spPr>
          <a:xfrm>
            <a:off x="7447083" y="4813990"/>
            <a:ext cx="1052547" cy="1484322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完成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标准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4" name="矩形 9"/>
          <p:cNvSpPr/>
          <p:nvPr/>
        </p:nvSpPr>
        <p:spPr>
          <a:xfrm>
            <a:off x="10737512" y="4813989"/>
            <a:ext cx="1052547" cy="1484322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协同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5" name="矩形 10"/>
          <p:cNvSpPr/>
          <p:nvPr/>
        </p:nvSpPr>
        <p:spPr>
          <a:xfrm>
            <a:off x="9645235" y="4813990"/>
            <a:ext cx="1052547" cy="1484322"/>
          </a:xfrm>
          <a:prstGeom prst="rect"/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流程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管理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6" name="矩形 11"/>
          <p:cNvSpPr/>
          <p:nvPr/>
        </p:nvSpPr>
        <p:spPr>
          <a:xfrm>
            <a:off x="8539594" y="4813990"/>
            <a:ext cx="1052547" cy="1484322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奖罚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体系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37" name="左大括号 12"/>
          <p:cNvSpPr/>
          <p:nvPr/>
        </p:nvSpPr>
        <p:spPr>
          <a:xfrm rot="5400000">
            <a:off x="2843636" y="1405030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438" name="左大括号 13"/>
          <p:cNvSpPr/>
          <p:nvPr/>
        </p:nvSpPr>
        <p:spPr>
          <a:xfrm rot="5400000">
            <a:off x="9028446" y="1404133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439" name="矩形 14"/>
          <p:cNvSpPr/>
          <p:nvPr/>
        </p:nvSpPr>
        <p:spPr>
          <a:xfrm>
            <a:off x="765758" y="3330125"/>
            <a:ext cx="2138850" cy="329452"/>
          </a:xfrm>
          <a:prstGeom prst="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执行跟踪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0" name="矩形 15"/>
          <p:cNvSpPr/>
          <p:nvPr/>
        </p:nvSpPr>
        <p:spPr>
          <a:xfrm>
            <a:off x="760273" y="3713779"/>
            <a:ext cx="2138850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业绩跟踪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1" name="矩形 16"/>
          <p:cNvSpPr/>
          <p:nvPr/>
        </p:nvSpPr>
        <p:spPr>
          <a:xfrm>
            <a:off x="760273" y="4087055"/>
            <a:ext cx="2138850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2" name="矩形 17"/>
          <p:cNvSpPr/>
          <p:nvPr/>
        </p:nvSpPr>
        <p:spPr>
          <a:xfrm>
            <a:off x="759350" y="4454730"/>
            <a:ext cx="2138850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3" name="矩形 18"/>
          <p:cNvSpPr/>
          <p:nvPr/>
        </p:nvSpPr>
        <p:spPr>
          <a:xfrm>
            <a:off x="752772" y="4820121"/>
            <a:ext cx="2138850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4" name="矩形 19"/>
          <p:cNvSpPr/>
          <p:nvPr/>
        </p:nvSpPr>
        <p:spPr>
          <a:xfrm>
            <a:off x="752772" y="5189787"/>
            <a:ext cx="2138850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5" name="矩形 20"/>
          <p:cNvSpPr/>
          <p:nvPr/>
        </p:nvSpPr>
        <p:spPr>
          <a:xfrm>
            <a:off x="752772" y="5567978"/>
            <a:ext cx="2138850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6" name="矩形 21"/>
          <p:cNvSpPr/>
          <p:nvPr/>
        </p:nvSpPr>
        <p:spPr>
          <a:xfrm>
            <a:off x="748039" y="5932131"/>
            <a:ext cx="2138850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7" name="矩形 22"/>
          <p:cNvSpPr/>
          <p:nvPr/>
        </p:nvSpPr>
        <p:spPr>
          <a:xfrm>
            <a:off x="2978912" y="3346458"/>
            <a:ext cx="2350447" cy="329452"/>
          </a:xfrm>
          <a:prstGeom prst="rect"/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执行结果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448" name="矩形 23"/>
          <p:cNvSpPr/>
          <p:nvPr/>
        </p:nvSpPr>
        <p:spPr>
          <a:xfrm>
            <a:off x="2973427" y="3730112"/>
            <a:ext cx="2350447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销售业绩完成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49" name="矩形 24"/>
          <p:cNvSpPr/>
          <p:nvPr/>
        </p:nvSpPr>
        <p:spPr>
          <a:xfrm>
            <a:off x="2973427" y="4103388"/>
            <a:ext cx="2350447" cy="329452"/>
          </a:xfrm>
          <a:prstGeom prst="rect"/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市场活动完成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50" name="矩形 25"/>
          <p:cNvSpPr/>
          <p:nvPr/>
        </p:nvSpPr>
        <p:spPr>
          <a:xfrm>
            <a:off x="2972504" y="4471063"/>
            <a:ext cx="2350447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品牌传播完成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51" name="矩形 26"/>
          <p:cNvSpPr/>
          <p:nvPr/>
        </p:nvSpPr>
        <p:spPr>
          <a:xfrm>
            <a:off x="2965926" y="4836454"/>
            <a:ext cx="2350447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团队建设完成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52" name="矩形 27"/>
          <p:cNvSpPr/>
          <p:nvPr/>
        </p:nvSpPr>
        <p:spPr>
          <a:xfrm>
            <a:off x="2965926" y="5206120"/>
            <a:ext cx="2350447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产品开发完成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53" name="矩形 28"/>
          <p:cNvSpPr/>
          <p:nvPr/>
        </p:nvSpPr>
        <p:spPr>
          <a:xfrm>
            <a:off x="2965926" y="5584311"/>
            <a:ext cx="2350447" cy="329452"/>
          </a:xfrm>
          <a:prstGeom prst="rect"/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营销管理完成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54" name="矩形 29"/>
          <p:cNvSpPr/>
          <p:nvPr/>
        </p:nvSpPr>
        <p:spPr>
          <a:xfrm>
            <a:off x="2961193" y="5948464"/>
            <a:ext cx="2350447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渠道推广完成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455" name="矩形 30"/>
          <p:cNvSpPr/>
          <p:nvPr/>
        </p:nvSpPr>
        <p:spPr>
          <a:xfrm>
            <a:off x="329607" y="500763"/>
            <a:ext cx="11532786" cy="971976"/>
          </a:xfrm>
          <a:prstGeom prst="rect"/>
          <a:solidFill>
            <a:srgbClr val="00206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年度规划</a:t>
            </a: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第四步</a:t>
            </a: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：如何定执行？</a:t>
            </a:r>
            <a:endParaRPr altLang="en-US" baseline="0" b="0" cap="none" dirty="0" sz="4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华康俪金黑W8(P)" panose="020B0800000000000000" pitchFamily="34" charset="-122"/>
              <a:ea typeface="华康俪金黑W8(P)" panose="020B0800000000000000" pitchFamily="34" charset="-122"/>
              <a:cs typeface="+mn-cs"/>
            </a:endParaRPr>
          </a:p>
        </p:txBody>
      </p:sp>
      <p:sp>
        <p:nvSpPr>
          <p:cNvPr id="1049456" name="矩形 31"/>
          <p:cNvSpPr/>
          <p:nvPr/>
        </p:nvSpPr>
        <p:spPr>
          <a:xfrm>
            <a:off x="329607" y="2173457"/>
            <a:ext cx="5667156" cy="589531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过程如何跟踪？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457" name="矩形 32"/>
          <p:cNvSpPr/>
          <p:nvPr/>
        </p:nvSpPr>
        <p:spPr>
          <a:xfrm>
            <a:off x="6195239" y="2167475"/>
            <a:ext cx="5667156" cy="589531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结果如何考核？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组合 1"/>
          <p:cNvGrpSpPr/>
          <p:nvPr/>
        </p:nvGrpSpPr>
        <p:grpSpPr>
          <a:xfrm>
            <a:off x="4324349" y="513910"/>
            <a:ext cx="3543300" cy="1782793"/>
            <a:chOff x="4287369" y="609031"/>
            <a:chExt cx="3543300" cy="1782793"/>
          </a:xfrm>
        </p:grpSpPr>
        <p:sp>
          <p:nvSpPr>
            <p:cNvPr id="1049458" name="Freeform 508"/>
            <p:cNvSpPr>
              <a:spLocks noChangeArrowheads="1"/>
            </p:cNvSpPr>
            <p:nvPr/>
          </p:nvSpPr>
          <p:spPr bwMode="auto">
            <a:xfrm>
              <a:off x="5203357" y="1578994"/>
              <a:ext cx="625475" cy="342900"/>
            </a:xfrm>
            <a:custGeom>
              <a:avLst/>
              <a:gdLst>
                <a:gd name="T0" fmla="*/ 0 w 210"/>
                <a:gd name="T1" fmla="*/ 342900 h 115"/>
                <a:gd name="T2" fmla="*/ 0 w 210"/>
                <a:gd name="T3" fmla="*/ 336937 h 115"/>
                <a:gd name="T4" fmla="*/ 625475 w 210"/>
                <a:gd name="T5" fmla="*/ 0 h 115"/>
                <a:gd name="T6" fmla="*/ 625475 w 210"/>
                <a:gd name="T7" fmla="*/ 5963 h 115"/>
                <a:gd name="T8" fmla="*/ 0 w 210"/>
                <a:gd name="T9" fmla="*/ 34290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115"/>
                <a:gd name="T17" fmla="*/ 210 w 210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115">
                  <a:moveTo>
                    <a:pt x="0" y="115"/>
                  </a:moveTo>
                  <a:lnTo>
                    <a:pt x="0" y="113"/>
                  </a:lnTo>
                  <a:lnTo>
                    <a:pt x="210" y="0"/>
                  </a:lnTo>
                  <a:lnTo>
                    <a:pt x="210" y="2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EBAC0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59" name="Freeform 510"/>
            <p:cNvSpPr>
              <a:spLocks noChangeArrowheads="1"/>
            </p:cNvSpPr>
            <p:nvPr/>
          </p:nvSpPr>
          <p:spPr bwMode="auto">
            <a:xfrm>
              <a:off x="6005044" y="1501206"/>
              <a:ext cx="211138" cy="793750"/>
            </a:xfrm>
            <a:custGeom>
              <a:avLst/>
              <a:gdLst>
                <a:gd name="T0" fmla="*/ 205190 w 71"/>
                <a:gd name="T1" fmla="*/ 793750 h 266"/>
                <a:gd name="T2" fmla="*/ 0 w 71"/>
                <a:gd name="T3" fmla="*/ 0 h 266"/>
                <a:gd name="T4" fmla="*/ 8921 w 71"/>
                <a:gd name="T5" fmla="*/ 0 h 266"/>
                <a:gd name="T6" fmla="*/ 211138 w 71"/>
                <a:gd name="T7" fmla="*/ 793750 h 266"/>
                <a:gd name="T8" fmla="*/ 205190 w 71"/>
                <a:gd name="T9" fmla="*/ 793750 h 2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1"/>
                <a:gd name="T16" fmla="*/ 0 h 266"/>
                <a:gd name="T17" fmla="*/ 71 w 71"/>
                <a:gd name="T18" fmla="*/ 266 h 2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1" h="266">
                  <a:moveTo>
                    <a:pt x="69" y="266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71" y="266"/>
                  </a:lnTo>
                  <a:lnTo>
                    <a:pt x="69" y="266"/>
                  </a:lnTo>
                  <a:close/>
                </a:path>
              </a:pathLst>
            </a:custGeom>
            <a:solidFill>
              <a:srgbClr val="EBAC0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0" name="Freeform 509"/>
            <p:cNvSpPr>
              <a:spLocks noChangeArrowheads="1"/>
            </p:cNvSpPr>
            <p:nvPr/>
          </p:nvSpPr>
          <p:spPr bwMode="auto">
            <a:xfrm>
              <a:off x="4635032" y="1425006"/>
              <a:ext cx="330200" cy="730250"/>
            </a:xfrm>
            <a:custGeom>
              <a:avLst/>
              <a:gdLst>
                <a:gd name="T0" fmla="*/ 5950 w 111"/>
                <a:gd name="T1" fmla="*/ 730250 h 245"/>
                <a:gd name="T2" fmla="*/ 0 w 111"/>
                <a:gd name="T3" fmla="*/ 724289 h 245"/>
                <a:gd name="T4" fmla="*/ 321276 w 111"/>
                <a:gd name="T5" fmla="*/ 0 h 245"/>
                <a:gd name="T6" fmla="*/ 330200 w 111"/>
                <a:gd name="T7" fmla="*/ 5961 h 245"/>
                <a:gd name="T8" fmla="*/ 5950 w 111"/>
                <a:gd name="T9" fmla="*/ 73025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"/>
                <a:gd name="T16" fmla="*/ 0 h 245"/>
                <a:gd name="T17" fmla="*/ 111 w 111"/>
                <a:gd name="T18" fmla="*/ 245 h 2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" h="245">
                  <a:moveTo>
                    <a:pt x="2" y="245"/>
                  </a:moveTo>
                  <a:lnTo>
                    <a:pt x="0" y="243"/>
                  </a:lnTo>
                  <a:lnTo>
                    <a:pt x="108" y="0"/>
                  </a:lnTo>
                  <a:lnTo>
                    <a:pt x="111" y="2"/>
                  </a:lnTo>
                  <a:lnTo>
                    <a:pt x="2" y="245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1" name="Freeform 459"/>
            <p:cNvSpPr>
              <a:spLocks noChangeArrowheads="1"/>
            </p:cNvSpPr>
            <p:nvPr/>
          </p:nvSpPr>
          <p:spPr bwMode="auto">
            <a:xfrm>
              <a:off x="6738469" y="1578994"/>
              <a:ext cx="217488" cy="595312"/>
            </a:xfrm>
            <a:custGeom>
              <a:avLst/>
              <a:gdLst>
                <a:gd name="T0" fmla="*/ 211529 w 73"/>
                <a:gd name="T1" fmla="*/ 595312 h 200"/>
                <a:gd name="T2" fmla="*/ 0 w 73"/>
                <a:gd name="T3" fmla="*/ 0 h 200"/>
                <a:gd name="T4" fmla="*/ 5959 w 73"/>
                <a:gd name="T5" fmla="*/ 0 h 200"/>
                <a:gd name="T6" fmla="*/ 217488 w 73"/>
                <a:gd name="T7" fmla="*/ 589359 h 200"/>
                <a:gd name="T8" fmla="*/ 211529 w 73"/>
                <a:gd name="T9" fmla="*/ 595312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"/>
                <a:gd name="T16" fmla="*/ 0 h 200"/>
                <a:gd name="T17" fmla="*/ 73 w 73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" h="200">
                  <a:moveTo>
                    <a:pt x="71" y="20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73" y="198"/>
                  </a:lnTo>
                  <a:lnTo>
                    <a:pt x="71" y="200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2" name="Freeform 460"/>
            <p:cNvSpPr>
              <a:spLocks noChangeArrowheads="1"/>
            </p:cNvSpPr>
            <p:nvPr/>
          </p:nvSpPr>
          <p:spPr bwMode="auto">
            <a:xfrm>
              <a:off x="6138394" y="721744"/>
              <a:ext cx="754063" cy="77787"/>
            </a:xfrm>
            <a:custGeom>
              <a:avLst/>
              <a:gdLst>
                <a:gd name="T0" fmla="*/ 754063 w 253"/>
                <a:gd name="T1" fmla="*/ 77787 h 26"/>
                <a:gd name="T2" fmla="*/ 0 w 253"/>
                <a:gd name="T3" fmla="*/ 5984 h 26"/>
                <a:gd name="T4" fmla="*/ 0 w 253"/>
                <a:gd name="T5" fmla="*/ 0 h 26"/>
                <a:gd name="T6" fmla="*/ 754063 w 253"/>
                <a:gd name="T7" fmla="*/ 68812 h 26"/>
                <a:gd name="T8" fmla="*/ 754063 w 253"/>
                <a:gd name="T9" fmla="*/ 77787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6"/>
                <a:gd name="T17" fmla="*/ 253 w 253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6">
                  <a:moveTo>
                    <a:pt x="253" y="26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53" y="23"/>
                  </a:lnTo>
                  <a:lnTo>
                    <a:pt x="253" y="26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3" name="Freeform 461"/>
            <p:cNvSpPr>
              <a:spLocks noChangeArrowheads="1"/>
            </p:cNvSpPr>
            <p:nvPr/>
          </p:nvSpPr>
          <p:spPr bwMode="auto">
            <a:xfrm>
              <a:off x="4781082" y="804294"/>
              <a:ext cx="1436687" cy="1490662"/>
            </a:xfrm>
            <a:custGeom>
              <a:avLst/>
              <a:gdLst>
                <a:gd name="T0" fmla="*/ 1430726 w 482"/>
                <a:gd name="T1" fmla="*/ 1490662 h 500"/>
                <a:gd name="T2" fmla="*/ 0 w 482"/>
                <a:gd name="T3" fmla="*/ 5963 h 500"/>
                <a:gd name="T4" fmla="*/ 8942 w 482"/>
                <a:gd name="T5" fmla="*/ 0 h 500"/>
                <a:gd name="T6" fmla="*/ 1436687 w 482"/>
                <a:gd name="T7" fmla="*/ 1484699 h 500"/>
                <a:gd name="T8" fmla="*/ 1430726 w 482"/>
                <a:gd name="T9" fmla="*/ 1490662 h 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2"/>
                <a:gd name="T16" fmla="*/ 0 h 500"/>
                <a:gd name="T17" fmla="*/ 482 w 482"/>
                <a:gd name="T18" fmla="*/ 500 h 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2" h="500">
                  <a:moveTo>
                    <a:pt x="480" y="500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482" y="498"/>
                  </a:lnTo>
                  <a:lnTo>
                    <a:pt x="480" y="500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4" name="Freeform 462"/>
            <p:cNvSpPr>
              <a:spLocks noChangeArrowheads="1"/>
            </p:cNvSpPr>
            <p:nvPr/>
          </p:nvSpPr>
          <p:spPr bwMode="auto">
            <a:xfrm>
              <a:off x="6025682" y="799531"/>
              <a:ext cx="868362" cy="666750"/>
            </a:xfrm>
            <a:custGeom>
              <a:avLst/>
              <a:gdLst>
                <a:gd name="T0" fmla="*/ 0 w 291"/>
                <a:gd name="T1" fmla="*/ 666750 h 224"/>
                <a:gd name="T2" fmla="*/ 0 w 291"/>
                <a:gd name="T3" fmla="*/ 657820 h 224"/>
                <a:gd name="T4" fmla="*/ 868362 w 291"/>
                <a:gd name="T5" fmla="*/ 0 h 224"/>
                <a:gd name="T6" fmla="*/ 868362 w 291"/>
                <a:gd name="T7" fmla="*/ 0 h 224"/>
                <a:gd name="T8" fmla="*/ 0 w 291"/>
                <a:gd name="T9" fmla="*/ 666750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"/>
                <a:gd name="T16" fmla="*/ 0 h 224"/>
                <a:gd name="T17" fmla="*/ 291 w 291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" h="224">
                  <a:moveTo>
                    <a:pt x="0" y="224"/>
                  </a:moveTo>
                  <a:lnTo>
                    <a:pt x="0" y="221"/>
                  </a:lnTo>
                  <a:lnTo>
                    <a:pt x="291" y="0"/>
                  </a:lnTo>
                  <a:lnTo>
                    <a:pt x="0" y="224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5" name="Freeform 463"/>
            <p:cNvSpPr>
              <a:spLocks noChangeArrowheads="1"/>
            </p:cNvSpPr>
            <p:nvPr/>
          </p:nvSpPr>
          <p:spPr bwMode="auto">
            <a:xfrm>
              <a:off x="6138394" y="721744"/>
              <a:ext cx="606425" cy="857250"/>
            </a:xfrm>
            <a:custGeom>
              <a:avLst/>
              <a:gdLst>
                <a:gd name="T0" fmla="*/ 606425 w 203"/>
                <a:gd name="T1" fmla="*/ 857250 h 288"/>
                <a:gd name="T2" fmla="*/ 0 w 203"/>
                <a:gd name="T3" fmla="*/ 0 h 288"/>
                <a:gd name="T4" fmla="*/ 0 w 203"/>
                <a:gd name="T5" fmla="*/ 0 h 288"/>
                <a:gd name="T6" fmla="*/ 606425 w 203"/>
                <a:gd name="T7" fmla="*/ 857250 h 288"/>
                <a:gd name="T8" fmla="*/ 606425 w 203"/>
                <a:gd name="T9" fmla="*/ 85725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3"/>
                <a:gd name="T16" fmla="*/ 0 h 288"/>
                <a:gd name="T17" fmla="*/ 203 w 203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3" h="288">
                  <a:moveTo>
                    <a:pt x="203" y="288"/>
                  </a:moveTo>
                  <a:lnTo>
                    <a:pt x="0" y="0"/>
                  </a:lnTo>
                  <a:lnTo>
                    <a:pt x="203" y="288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6" name="Freeform 464"/>
            <p:cNvSpPr>
              <a:spLocks noChangeArrowheads="1"/>
            </p:cNvSpPr>
            <p:nvPr/>
          </p:nvSpPr>
          <p:spPr bwMode="auto">
            <a:xfrm>
              <a:off x="4985869" y="721744"/>
              <a:ext cx="1152525" cy="709612"/>
            </a:xfrm>
            <a:custGeom>
              <a:avLst/>
              <a:gdLst>
                <a:gd name="T0" fmla="*/ 0 w 387"/>
                <a:gd name="T1" fmla="*/ 709612 h 238"/>
                <a:gd name="T2" fmla="*/ 0 w 387"/>
                <a:gd name="T3" fmla="*/ 703649 h 238"/>
                <a:gd name="T4" fmla="*/ 1152525 w 387"/>
                <a:gd name="T5" fmla="*/ 0 h 238"/>
                <a:gd name="T6" fmla="*/ 1152525 w 387"/>
                <a:gd name="T7" fmla="*/ 0 h 238"/>
                <a:gd name="T8" fmla="*/ 0 w 387"/>
                <a:gd name="T9" fmla="*/ 709612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7"/>
                <a:gd name="T16" fmla="*/ 0 h 238"/>
                <a:gd name="T17" fmla="*/ 387 w 387"/>
                <a:gd name="T18" fmla="*/ 238 h 2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7" h="238">
                  <a:moveTo>
                    <a:pt x="0" y="238"/>
                  </a:moveTo>
                  <a:lnTo>
                    <a:pt x="0" y="236"/>
                  </a:lnTo>
                  <a:lnTo>
                    <a:pt x="387" y="0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7" name="Freeform 465"/>
            <p:cNvSpPr>
              <a:spLocks noChangeArrowheads="1"/>
            </p:cNvSpPr>
            <p:nvPr/>
          </p:nvSpPr>
          <p:spPr bwMode="auto">
            <a:xfrm>
              <a:off x="4955707" y="888431"/>
              <a:ext cx="550862" cy="527050"/>
            </a:xfrm>
            <a:custGeom>
              <a:avLst/>
              <a:gdLst>
                <a:gd name="T0" fmla="*/ 8933 w 185"/>
                <a:gd name="T1" fmla="*/ 527050 h 177"/>
                <a:gd name="T2" fmla="*/ 0 w 185"/>
                <a:gd name="T3" fmla="*/ 521095 h 177"/>
                <a:gd name="T4" fmla="*/ 541929 w 185"/>
                <a:gd name="T5" fmla="*/ 0 h 177"/>
                <a:gd name="T6" fmla="*/ 550862 w 185"/>
                <a:gd name="T7" fmla="*/ 8933 h 177"/>
                <a:gd name="T8" fmla="*/ 8933 w 185"/>
                <a:gd name="T9" fmla="*/ 527050 h 1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5"/>
                <a:gd name="T16" fmla="*/ 0 h 177"/>
                <a:gd name="T17" fmla="*/ 185 w 185"/>
                <a:gd name="T18" fmla="*/ 177 h 1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5" h="177">
                  <a:moveTo>
                    <a:pt x="3" y="177"/>
                  </a:moveTo>
                  <a:lnTo>
                    <a:pt x="0" y="175"/>
                  </a:lnTo>
                  <a:lnTo>
                    <a:pt x="182" y="0"/>
                  </a:lnTo>
                  <a:lnTo>
                    <a:pt x="185" y="3"/>
                  </a:lnTo>
                  <a:lnTo>
                    <a:pt x="3" y="177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8" name="Freeform 466"/>
            <p:cNvSpPr>
              <a:spLocks noChangeArrowheads="1"/>
            </p:cNvSpPr>
            <p:nvPr/>
          </p:nvSpPr>
          <p:spPr bwMode="auto">
            <a:xfrm>
              <a:off x="4887444" y="867794"/>
              <a:ext cx="1104900" cy="625475"/>
            </a:xfrm>
            <a:custGeom>
              <a:avLst/>
              <a:gdLst>
                <a:gd name="T0" fmla="*/ 1095965 w 371"/>
                <a:gd name="T1" fmla="*/ 625475 h 210"/>
                <a:gd name="T2" fmla="*/ 0 w 371"/>
                <a:gd name="T3" fmla="*/ 8935 h 210"/>
                <a:gd name="T4" fmla="*/ 5956 w 371"/>
                <a:gd name="T5" fmla="*/ 0 h 210"/>
                <a:gd name="T6" fmla="*/ 1104900 w 371"/>
                <a:gd name="T7" fmla="*/ 619518 h 210"/>
                <a:gd name="T8" fmla="*/ 1095965 w 371"/>
                <a:gd name="T9" fmla="*/ 625475 h 2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1"/>
                <a:gd name="T16" fmla="*/ 0 h 210"/>
                <a:gd name="T17" fmla="*/ 371 w 371"/>
                <a:gd name="T18" fmla="*/ 210 h 2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1" h="210">
                  <a:moveTo>
                    <a:pt x="368" y="210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371" y="208"/>
                  </a:lnTo>
                  <a:lnTo>
                    <a:pt x="368" y="210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69" name="Freeform 467"/>
            <p:cNvSpPr>
              <a:spLocks noChangeArrowheads="1"/>
            </p:cNvSpPr>
            <p:nvPr/>
          </p:nvSpPr>
          <p:spPr bwMode="auto">
            <a:xfrm>
              <a:off x="5189069" y="888431"/>
              <a:ext cx="317500" cy="1006475"/>
            </a:xfrm>
            <a:custGeom>
              <a:avLst/>
              <a:gdLst>
                <a:gd name="T0" fmla="*/ 8902 w 107"/>
                <a:gd name="T1" fmla="*/ 1006475 h 338"/>
                <a:gd name="T2" fmla="*/ 0 w 107"/>
                <a:gd name="T3" fmla="*/ 1006475 h 338"/>
                <a:gd name="T4" fmla="*/ 308598 w 107"/>
                <a:gd name="T5" fmla="*/ 0 h 338"/>
                <a:gd name="T6" fmla="*/ 317500 w 107"/>
                <a:gd name="T7" fmla="*/ 0 h 338"/>
                <a:gd name="T8" fmla="*/ 8902 w 107"/>
                <a:gd name="T9" fmla="*/ 1006475 h 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7"/>
                <a:gd name="T16" fmla="*/ 0 h 338"/>
                <a:gd name="T17" fmla="*/ 107 w 107"/>
                <a:gd name="T18" fmla="*/ 338 h 3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7" h="338">
                  <a:moveTo>
                    <a:pt x="3" y="338"/>
                  </a:moveTo>
                  <a:lnTo>
                    <a:pt x="0" y="338"/>
                  </a:lnTo>
                  <a:lnTo>
                    <a:pt x="104" y="0"/>
                  </a:lnTo>
                  <a:lnTo>
                    <a:pt x="107" y="0"/>
                  </a:lnTo>
                  <a:lnTo>
                    <a:pt x="3" y="338"/>
                  </a:lnTo>
                  <a:close/>
                </a:path>
              </a:pathLst>
            </a:custGeom>
            <a:solidFill>
              <a:srgbClr val="EBAC0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0" name="Freeform 468"/>
            <p:cNvSpPr>
              <a:spLocks noChangeArrowheads="1"/>
            </p:cNvSpPr>
            <p:nvPr/>
          </p:nvSpPr>
          <p:spPr bwMode="auto">
            <a:xfrm>
              <a:off x="5508157" y="888431"/>
              <a:ext cx="490537" cy="604838"/>
            </a:xfrm>
            <a:custGeom>
              <a:avLst/>
              <a:gdLst>
                <a:gd name="T0" fmla="*/ 490537 w 165"/>
                <a:gd name="T1" fmla="*/ 604838 h 203"/>
                <a:gd name="T2" fmla="*/ 0 w 165"/>
                <a:gd name="T3" fmla="*/ 8938 h 203"/>
                <a:gd name="T4" fmla="*/ 5946 w 165"/>
                <a:gd name="T5" fmla="*/ 0 h 203"/>
                <a:gd name="T6" fmla="*/ 490537 w 165"/>
                <a:gd name="T7" fmla="*/ 598879 h 203"/>
                <a:gd name="T8" fmla="*/ 490537 w 165"/>
                <a:gd name="T9" fmla="*/ 604838 h 2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5"/>
                <a:gd name="T16" fmla="*/ 0 h 203"/>
                <a:gd name="T17" fmla="*/ 165 w 165"/>
                <a:gd name="T18" fmla="*/ 203 h 2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5" h="203">
                  <a:moveTo>
                    <a:pt x="165" y="203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65" y="201"/>
                  </a:lnTo>
                  <a:lnTo>
                    <a:pt x="165" y="203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1" name="Freeform 469"/>
            <p:cNvSpPr>
              <a:spLocks noChangeArrowheads="1"/>
            </p:cNvSpPr>
            <p:nvPr/>
          </p:nvSpPr>
          <p:spPr bwMode="auto">
            <a:xfrm>
              <a:off x="5998694" y="721744"/>
              <a:ext cx="141288" cy="765175"/>
            </a:xfrm>
            <a:custGeom>
              <a:avLst/>
              <a:gdLst>
                <a:gd name="T0" fmla="*/ 6012 w 47"/>
                <a:gd name="T1" fmla="*/ 765175 h 257"/>
                <a:gd name="T2" fmla="*/ 0 w 47"/>
                <a:gd name="T3" fmla="*/ 765175 h 257"/>
                <a:gd name="T4" fmla="*/ 135276 w 47"/>
                <a:gd name="T5" fmla="*/ 0 h 257"/>
                <a:gd name="T6" fmla="*/ 141288 w 47"/>
                <a:gd name="T7" fmla="*/ 0 h 257"/>
                <a:gd name="T8" fmla="*/ 6012 w 47"/>
                <a:gd name="T9" fmla="*/ 765175 h 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"/>
                <a:gd name="T16" fmla="*/ 0 h 257"/>
                <a:gd name="T17" fmla="*/ 47 w 47"/>
                <a:gd name="T18" fmla="*/ 257 h 2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" h="257">
                  <a:moveTo>
                    <a:pt x="2" y="257"/>
                  </a:moveTo>
                  <a:lnTo>
                    <a:pt x="0" y="257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2" y="257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2" name="Freeform 470"/>
            <p:cNvSpPr>
              <a:spLocks noChangeArrowheads="1"/>
            </p:cNvSpPr>
            <p:nvPr/>
          </p:nvSpPr>
          <p:spPr bwMode="auto">
            <a:xfrm>
              <a:off x="5203357" y="1915544"/>
              <a:ext cx="1746250" cy="258762"/>
            </a:xfrm>
            <a:custGeom>
              <a:avLst/>
              <a:gdLst>
                <a:gd name="T0" fmla="*/ 1746250 w 586"/>
                <a:gd name="T1" fmla="*/ 258762 h 87"/>
                <a:gd name="T2" fmla="*/ 0 w 586"/>
                <a:gd name="T3" fmla="*/ 5949 h 87"/>
                <a:gd name="T4" fmla="*/ 0 w 586"/>
                <a:gd name="T5" fmla="*/ 0 h 87"/>
                <a:gd name="T6" fmla="*/ 1746250 w 586"/>
                <a:gd name="T7" fmla="*/ 252813 h 87"/>
                <a:gd name="T8" fmla="*/ 1746250 w 586"/>
                <a:gd name="T9" fmla="*/ 258762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6"/>
                <a:gd name="T16" fmla="*/ 0 h 87"/>
                <a:gd name="T17" fmla="*/ 586 w 586"/>
                <a:gd name="T18" fmla="*/ 87 h 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6" h="87">
                  <a:moveTo>
                    <a:pt x="586" y="87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586" y="85"/>
                  </a:lnTo>
                  <a:lnTo>
                    <a:pt x="586" y="87"/>
                  </a:lnTo>
                  <a:close/>
                </a:path>
              </a:pathLst>
            </a:custGeom>
            <a:solidFill>
              <a:srgbClr val="494429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3" name="Freeform 471"/>
            <p:cNvSpPr>
              <a:spLocks noChangeArrowheads="1"/>
            </p:cNvSpPr>
            <p:nvPr/>
          </p:nvSpPr>
          <p:spPr bwMode="auto">
            <a:xfrm>
              <a:off x="4955707" y="1425006"/>
              <a:ext cx="1260475" cy="869950"/>
            </a:xfrm>
            <a:custGeom>
              <a:avLst/>
              <a:gdLst>
                <a:gd name="T0" fmla="*/ 1254515 w 423"/>
                <a:gd name="T1" fmla="*/ 869950 h 292"/>
                <a:gd name="T2" fmla="*/ 0 w 423"/>
                <a:gd name="T3" fmla="*/ 5959 h 292"/>
                <a:gd name="T4" fmla="*/ 8940 w 423"/>
                <a:gd name="T5" fmla="*/ 0 h 292"/>
                <a:gd name="T6" fmla="*/ 1260475 w 423"/>
                <a:gd name="T7" fmla="*/ 863991 h 292"/>
                <a:gd name="T8" fmla="*/ 1254515 w 423"/>
                <a:gd name="T9" fmla="*/ 86995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3"/>
                <a:gd name="T16" fmla="*/ 0 h 292"/>
                <a:gd name="T17" fmla="*/ 423 w 423"/>
                <a:gd name="T18" fmla="*/ 292 h 2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3" h="292">
                  <a:moveTo>
                    <a:pt x="421" y="29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423" y="290"/>
                  </a:lnTo>
                  <a:lnTo>
                    <a:pt x="421" y="292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4" name="Freeform 472"/>
            <p:cNvSpPr>
              <a:spLocks noChangeArrowheads="1"/>
            </p:cNvSpPr>
            <p:nvPr/>
          </p:nvSpPr>
          <p:spPr bwMode="auto">
            <a:xfrm>
              <a:off x="4655669" y="2169544"/>
              <a:ext cx="1555750" cy="125412"/>
            </a:xfrm>
            <a:custGeom>
              <a:avLst/>
              <a:gdLst>
                <a:gd name="T0" fmla="*/ 1555750 w 522"/>
                <a:gd name="T1" fmla="*/ 125412 h 42"/>
                <a:gd name="T2" fmla="*/ 0 w 522"/>
                <a:gd name="T3" fmla="*/ 5972 h 42"/>
                <a:gd name="T4" fmla="*/ 0 w 522"/>
                <a:gd name="T5" fmla="*/ 0 h 42"/>
                <a:gd name="T6" fmla="*/ 1555750 w 522"/>
                <a:gd name="T7" fmla="*/ 119440 h 42"/>
                <a:gd name="T8" fmla="*/ 1555750 w 522"/>
                <a:gd name="T9" fmla="*/ 125412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2"/>
                <a:gd name="T16" fmla="*/ 0 h 42"/>
                <a:gd name="T17" fmla="*/ 522 w 52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2" h="42">
                  <a:moveTo>
                    <a:pt x="522" y="4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522" y="40"/>
                  </a:lnTo>
                  <a:lnTo>
                    <a:pt x="522" y="42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5" name="Freeform 473"/>
            <p:cNvSpPr>
              <a:spLocks noChangeArrowheads="1"/>
            </p:cNvSpPr>
            <p:nvPr/>
          </p:nvSpPr>
          <p:spPr bwMode="auto">
            <a:xfrm>
              <a:off x="5203357" y="1915544"/>
              <a:ext cx="1014412" cy="379412"/>
            </a:xfrm>
            <a:custGeom>
              <a:avLst/>
              <a:gdLst>
                <a:gd name="T0" fmla="*/ 1008445 w 340"/>
                <a:gd name="T1" fmla="*/ 379412 h 127"/>
                <a:gd name="T2" fmla="*/ 0 w 340"/>
                <a:gd name="T3" fmla="*/ 5975 h 127"/>
                <a:gd name="T4" fmla="*/ 0 w 340"/>
                <a:gd name="T5" fmla="*/ 0 h 127"/>
                <a:gd name="T6" fmla="*/ 1014412 w 340"/>
                <a:gd name="T7" fmla="*/ 373437 h 127"/>
                <a:gd name="T8" fmla="*/ 1008445 w 340"/>
                <a:gd name="T9" fmla="*/ 379412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0"/>
                <a:gd name="T16" fmla="*/ 0 h 127"/>
                <a:gd name="T17" fmla="*/ 340 w 340"/>
                <a:gd name="T18" fmla="*/ 127 h 1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0" h="127">
                  <a:moveTo>
                    <a:pt x="338" y="127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340" y="125"/>
                  </a:lnTo>
                  <a:lnTo>
                    <a:pt x="338" y="127"/>
                  </a:lnTo>
                  <a:close/>
                </a:path>
              </a:pathLst>
            </a:custGeom>
            <a:solidFill>
              <a:srgbClr val="EBAC0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6" name="Freeform 474"/>
            <p:cNvSpPr>
              <a:spLocks noChangeArrowheads="1"/>
            </p:cNvSpPr>
            <p:nvPr/>
          </p:nvSpPr>
          <p:spPr bwMode="auto">
            <a:xfrm>
              <a:off x="6887694" y="799531"/>
              <a:ext cx="76200" cy="1355725"/>
            </a:xfrm>
            <a:custGeom>
              <a:avLst/>
              <a:gdLst>
                <a:gd name="T0" fmla="*/ 67408 w 26"/>
                <a:gd name="T1" fmla="*/ 1355725 h 455"/>
                <a:gd name="T2" fmla="*/ 0 w 26"/>
                <a:gd name="T3" fmla="*/ 0 h 455"/>
                <a:gd name="T4" fmla="*/ 5862 w 26"/>
                <a:gd name="T5" fmla="*/ 0 h 455"/>
                <a:gd name="T6" fmla="*/ 76200 w 26"/>
                <a:gd name="T7" fmla="*/ 1349766 h 455"/>
                <a:gd name="T8" fmla="*/ 67408 w 26"/>
                <a:gd name="T9" fmla="*/ 1355725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455"/>
                <a:gd name="T17" fmla="*/ 26 w 26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455">
                  <a:moveTo>
                    <a:pt x="23" y="455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6" y="453"/>
                  </a:lnTo>
                  <a:lnTo>
                    <a:pt x="23" y="455"/>
                  </a:lnTo>
                  <a:close/>
                </a:path>
              </a:pathLst>
            </a:custGeom>
            <a:solidFill>
              <a:srgbClr val="494429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7" name="Freeform 475"/>
            <p:cNvSpPr>
              <a:spLocks noChangeArrowheads="1"/>
            </p:cNvSpPr>
            <p:nvPr/>
          </p:nvSpPr>
          <p:spPr bwMode="auto">
            <a:xfrm>
              <a:off x="6211419" y="799531"/>
              <a:ext cx="682625" cy="1495425"/>
            </a:xfrm>
            <a:custGeom>
              <a:avLst/>
              <a:gdLst>
                <a:gd name="T0" fmla="*/ 5962 w 229"/>
                <a:gd name="T1" fmla="*/ 1495425 h 502"/>
                <a:gd name="T2" fmla="*/ 0 w 229"/>
                <a:gd name="T3" fmla="*/ 1489467 h 502"/>
                <a:gd name="T4" fmla="*/ 676663 w 229"/>
                <a:gd name="T5" fmla="*/ 0 h 502"/>
                <a:gd name="T6" fmla="*/ 682625 w 229"/>
                <a:gd name="T7" fmla="*/ 0 h 502"/>
                <a:gd name="T8" fmla="*/ 5962 w 229"/>
                <a:gd name="T9" fmla="*/ 1495425 h 5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9"/>
                <a:gd name="T16" fmla="*/ 0 h 502"/>
                <a:gd name="T17" fmla="*/ 229 w 229"/>
                <a:gd name="T18" fmla="*/ 502 h 5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9" h="502">
                  <a:moveTo>
                    <a:pt x="2" y="502"/>
                  </a:moveTo>
                  <a:lnTo>
                    <a:pt x="0" y="500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" y="502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8" name="Freeform 476"/>
            <p:cNvSpPr>
              <a:spLocks noChangeArrowheads="1"/>
            </p:cNvSpPr>
            <p:nvPr/>
          </p:nvSpPr>
          <p:spPr bwMode="auto">
            <a:xfrm>
              <a:off x="6894044" y="799531"/>
              <a:ext cx="577850" cy="615950"/>
            </a:xfrm>
            <a:custGeom>
              <a:avLst/>
              <a:gdLst>
                <a:gd name="T0" fmla="*/ 577850 w 194"/>
                <a:gd name="T1" fmla="*/ 615950 h 207"/>
                <a:gd name="T2" fmla="*/ 0 w 194"/>
                <a:gd name="T3" fmla="*/ 0 h 207"/>
                <a:gd name="T4" fmla="*/ 0 w 194"/>
                <a:gd name="T5" fmla="*/ 0 h 207"/>
                <a:gd name="T6" fmla="*/ 577850 w 194"/>
                <a:gd name="T7" fmla="*/ 609999 h 207"/>
                <a:gd name="T8" fmla="*/ 577850 w 194"/>
                <a:gd name="T9" fmla="*/ 615950 h 2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4"/>
                <a:gd name="T16" fmla="*/ 0 h 207"/>
                <a:gd name="T17" fmla="*/ 194 w 194"/>
                <a:gd name="T18" fmla="*/ 207 h 2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4" h="207">
                  <a:moveTo>
                    <a:pt x="194" y="207"/>
                  </a:moveTo>
                  <a:lnTo>
                    <a:pt x="0" y="0"/>
                  </a:lnTo>
                  <a:lnTo>
                    <a:pt x="194" y="205"/>
                  </a:lnTo>
                  <a:lnTo>
                    <a:pt x="194" y="207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79" name="Freeform 477"/>
            <p:cNvSpPr>
              <a:spLocks noChangeArrowheads="1"/>
            </p:cNvSpPr>
            <p:nvPr/>
          </p:nvSpPr>
          <p:spPr bwMode="auto">
            <a:xfrm>
              <a:off x="6138394" y="721744"/>
              <a:ext cx="1344613" cy="709612"/>
            </a:xfrm>
            <a:custGeom>
              <a:avLst/>
              <a:gdLst>
                <a:gd name="T0" fmla="*/ 1338650 w 451"/>
                <a:gd name="T1" fmla="*/ 709612 h 238"/>
                <a:gd name="T2" fmla="*/ 0 w 451"/>
                <a:gd name="T3" fmla="*/ 5963 h 238"/>
                <a:gd name="T4" fmla="*/ 0 w 451"/>
                <a:gd name="T5" fmla="*/ 0 h 238"/>
                <a:gd name="T6" fmla="*/ 1344613 w 451"/>
                <a:gd name="T7" fmla="*/ 703649 h 238"/>
                <a:gd name="T8" fmla="*/ 1338650 w 451"/>
                <a:gd name="T9" fmla="*/ 709612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238"/>
                <a:gd name="T17" fmla="*/ 451 w 451"/>
                <a:gd name="T18" fmla="*/ 238 h 2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238">
                  <a:moveTo>
                    <a:pt x="449" y="238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451" y="236"/>
                  </a:lnTo>
                  <a:lnTo>
                    <a:pt x="449" y="238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0" name="Freeform 478"/>
            <p:cNvSpPr>
              <a:spLocks noChangeArrowheads="1"/>
            </p:cNvSpPr>
            <p:nvPr/>
          </p:nvSpPr>
          <p:spPr bwMode="auto">
            <a:xfrm>
              <a:off x="6738469" y="790006"/>
              <a:ext cx="155575" cy="774700"/>
            </a:xfrm>
            <a:custGeom>
              <a:avLst/>
              <a:gdLst>
                <a:gd name="T0" fmla="*/ 5984 w 52"/>
                <a:gd name="T1" fmla="*/ 774700 h 260"/>
                <a:gd name="T2" fmla="*/ 0 w 52"/>
                <a:gd name="T3" fmla="*/ 774700 h 260"/>
                <a:gd name="T4" fmla="*/ 149591 w 52"/>
                <a:gd name="T5" fmla="*/ 0 h 260"/>
                <a:gd name="T6" fmla="*/ 155575 w 52"/>
                <a:gd name="T7" fmla="*/ 0 h 260"/>
                <a:gd name="T8" fmla="*/ 5984 w 52"/>
                <a:gd name="T9" fmla="*/ 77470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260"/>
                <a:gd name="T17" fmla="*/ 52 w 52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260">
                  <a:moveTo>
                    <a:pt x="2" y="260"/>
                  </a:moveTo>
                  <a:lnTo>
                    <a:pt x="0" y="26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2" y="260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1" name="Freeform 479"/>
            <p:cNvSpPr>
              <a:spLocks noChangeArrowheads="1"/>
            </p:cNvSpPr>
            <p:nvPr/>
          </p:nvSpPr>
          <p:spPr bwMode="auto">
            <a:xfrm>
              <a:off x="6955957" y="1425006"/>
              <a:ext cx="527050" cy="749300"/>
            </a:xfrm>
            <a:custGeom>
              <a:avLst/>
              <a:gdLst>
                <a:gd name="T0" fmla="*/ 8933 w 177"/>
                <a:gd name="T1" fmla="*/ 749300 h 252"/>
                <a:gd name="T2" fmla="*/ 0 w 177"/>
                <a:gd name="T3" fmla="*/ 743353 h 252"/>
                <a:gd name="T4" fmla="*/ 521095 w 177"/>
                <a:gd name="T5" fmla="*/ 0 h 252"/>
                <a:gd name="T6" fmla="*/ 527050 w 177"/>
                <a:gd name="T7" fmla="*/ 5947 h 252"/>
                <a:gd name="T8" fmla="*/ 8933 w 177"/>
                <a:gd name="T9" fmla="*/ 749300 h 2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"/>
                <a:gd name="T16" fmla="*/ 0 h 252"/>
                <a:gd name="T17" fmla="*/ 177 w 177"/>
                <a:gd name="T18" fmla="*/ 252 h 2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" h="252">
                  <a:moveTo>
                    <a:pt x="3" y="252"/>
                  </a:moveTo>
                  <a:lnTo>
                    <a:pt x="0" y="250"/>
                  </a:lnTo>
                  <a:lnTo>
                    <a:pt x="175" y="0"/>
                  </a:lnTo>
                  <a:lnTo>
                    <a:pt x="177" y="2"/>
                  </a:lnTo>
                  <a:lnTo>
                    <a:pt x="3" y="252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2" name="Freeform 480"/>
            <p:cNvSpPr>
              <a:spLocks noChangeArrowheads="1"/>
            </p:cNvSpPr>
            <p:nvPr/>
          </p:nvSpPr>
          <p:spPr bwMode="auto">
            <a:xfrm>
              <a:off x="6211419" y="2169544"/>
              <a:ext cx="738188" cy="125412"/>
            </a:xfrm>
            <a:custGeom>
              <a:avLst/>
              <a:gdLst>
                <a:gd name="T0" fmla="*/ 5953 w 248"/>
                <a:gd name="T1" fmla="*/ 125412 h 42"/>
                <a:gd name="T2" fmla="*/ 0 w 248"/>
                <a:gd name="T3" fmla="*/ 119440 h 42"/>
                <a:gd name="T4" fmla="*/ 738188 w 248"/>
                <a:gd name="T5" fmla="*/ 0 h 42"/>
                <a:gd name="T6" fmla="*/ 738188 w 248"/>
                <a:gd name="T7" fmla="*/ 5972 h 42"/>
                <a:gd name="T8" fmla="*/ 5953 w 248"/>
                <a:gd name="T9" fmla="*/ 125412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2"/>
                <a:gd name="T17" fmla="*/ 248 w 248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2">
                  <a:moveTo>
                    <a:pt x="2" y="42"/>
                  </a:moveTo>
                  <a:lnTo>
                    <a:pt x="0" y="40"/>
                  </a:lnTo>
                  <a:lnTo>
                    <a:pt x="248" y="0"/>
                  </a:lnTo>
                  <a:lnTo>
                    <a:pt x="248" y="2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3" name="Freeform 481"/>
            <p:cNvSpPr>
              <a:spLocks noChangeArrowheads="1"/>
            </p:cNvSpPr>
            <p:nvPr/>
          </p:nvSpPr>
          <p:spPr bwMode="auto">
            <a:xfrm>
              <a:off x="6211419" y="1578994"/>
              <a:ext cx="533400" cy="715962"/>
            </a:xfrm>
            <a:custGeom>
              <a:avLst/>
              <a:gdLst>
                <a:gd name="T0" fmla="*/ 5960 w 179"/>
                <a:gd name="T1" fmla="*/ 715962 h 240"/>
                <a:gd name="T2" fmla="*/ 0 w 179"/>
                <a:gd name="T3" fmla="*/ 709996 h 240"/>
                <a:gd name="T4" fmla="*/ 533400 w 179"/>
                <a:gd name="T5" fmla="*/ 0 h 240"/>
                <a:gd name="T6" fmla="*/ 533400 w 179"/>
                <a:gd name="T7" fmla="*/ 0 h 240"/>
                <a:gd name="T8" fmla="*/ 5960 w 179"/>
                <a:gd name="T9" fmla="*/ 715962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9"/>
                <a:gd name="T16" fmla="*/ 0 h 240"/>
                <a:gd name="T17" fmla="*/ 179 w 179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9" h="240">
                  <a:moveTo>
                    <a:pt x="2" y="240"/>
                  </a:moveTo>
                  <a:lnTo>
                    <a:pt x="0" y="238"/>
                  </a:lnTo>
                  <a:lnTo>
                    <a:pt x="179" y="0"/>
                  </a:lnTo>
                  <a:lnTo>
                    <a:pt x="2" y="240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4" name="Freeform 482"/>
            <p:cNvSpPr>
              <a:spLocks noChangeArrowheads="1"/>
            </p:cNvSpPr>
            <p:nvPr/>
          </p:nvSpPr>
          <p:spPr bwMode="auto">
            <a:xfrm>
              <a:off x="6211419" y="1425006"/>
              <a:ext cx="1260475" cy="869950"/>
            </a:xfrm>
            <a:custGeom>
              <a:avLst/>
              <a:gdLst>
                <a:gd name="T0" fmla="*/ 5960 w 423"/>
                <a:gd name="T1" fmla="*/ 869950 h 292"/>
                <a:gd name="T2" fmla="*/ 0 w 423"/>
                <a:gd name="T3" fmla="*/ 863991 h 292"/>
                <a:gd name="T4" fmla="*/ 1260475 w 423"/>
                <a:gd name="T5" fmla="*/ 0 h 292"/>
                <a:gd name="T6" fmla="*/ 1260475 w 423"/>
                <a:gd name="T7" fmla="*/ 5959 h 292"/>
                <a:gd name="T8" fmla="*/ 5960 w 423"/>
                <a:gd name="T9" fmla="*/ 869950 h 2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3"/>
                <a:gd name="T16" fmla="*/ 0 h 292"/>
                <a:gd name="T17" fmla="*/ 423 w 423"/>
                <a:gd name="T18" fmla="*/ 292 h 2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3" h="292">
                  <a:moveTo>
                    <a:pt x="2" y="292"/>
                  </a:moveTo>
                  <a:lnTo>
                    <a:pt x="0" y="290"/>
                  </a:lnTo>
                  <a:lnTo>
                    <a:pt x="423" y="0"/>
                  </a:lnTo>
                  <a:lnTo>
                    <a:pt x="423" y="2"/>
                  </a:lnTo>
                  <a:lnTo>
                    <a:pt x="2" y="292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5" name="Freeform 483"/>
            <p:cNvSpPr>
              <a:spLocks noChangeArrowheads="1"/>
            </p:cNvSpPr>
            <p:nvPr/>
          </p:nvSpPr>
          <p:spPr bwMode="auto">
            <a:xfrm>
              <a:off x="4795369" y="721744"/>
              <a:ext cx="1343025" cy="82550"/>
            </a:xfrm>
            <a:custGeom>
              <a:avLst/>
              <a:gdLst>
                <a:gd name="T0" fmla="*/ 0 w 451"/>
                <a:gd name="T1" fmla="*/ 82550 h 28"/>
                <a:gd name="T2" fmla="*/ 0 w 451"/>
                <a:gd name="T3" fmla="*/ 76654 h 28"/>
                <a:gd name="T4" fmla="*/ 1343025 w 451"/>
                <a:gd name="T5" fmla="*/ 0 h 28"/>
                <a:gd name="T6" fmla="*/ 1343025 w 451"/>
                <a:gd name="T7" fmla="*/ 5896 h 28"/>
                <a:gd name="T8" fmla="*/ 0 w 451"/>
                <a:gd name="T9" fmla="*/ 8255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1"/>
                <a:gd name="T16" fmla="*/ 0 h 28"/>
                <a:gd name="T17" fmla="*/ 451 w 451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1" h="28">
                  <a:moveTo>
                    <a:pt x="0" y="28"/>
                  </a:moveTo>
                  <a:lnTo>
                    <a:pt x="0" y="26"/>
                  </a:lnTo>
                  <a:lnTo>
                    <a:pt x="451" y="0"/>
                  </a:lnTo>
                  <a:lnTo>
                    <a:pt x="451" y="2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6" name="Freeform 484"/>
            <p:cNvSpPr>
              <a:spLocks noChangeArrowheads="1"/>
            </p:cNvSpPr>
            <p:nvPr/>
          </p:nvSpPr>
          <p:spPr bwMode="auto">
            <a:xfrm>
              <a:off x="5512919" y="721744"/>
              <a:ext cx="625475" cy="176212"/>
            </a:xfrm>
            <a:custGeom>
              <a:avLst/>
              <a:gdLst>
                <a:gd name="T0" fmla="*/ 0 w 210"/>
                <a:gd name="T1" fmla="*/ 176212 h 59"/>
                <a:gd name="T2" fmla="*/ 0 w 210"/>
                <a:gd name="T3" fmla="*/ 167252 h 59"/>
                <a:gd name="T4" fmla="*/ 625475 w 210"/>
                <a:gd name="T5" fmla="*/ 0 h 59"/>
                <a:gd name="T6" fmla="*/ 625475 w 210"/>
                <a:gd name="T7" fmla="*/ 5973 h 59"/>
                <a:gd name="T8" fmla="*/ 0 w 210"/>
                <a:gd name="T9" fmla="*/ 176212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0"/>
                <a:gd name="T16" fmla="*/ 0 h 59"/>
                <a:gd name="T17" fmla="*/ 210 w 210"/>
                <a:gd name="T18" fmla="*/ 59 h 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0" h="59">
                  <a:moveTo>
                    <a:pt x="0" y="59"/>
                  </a:moveTo>
                  <a:lnTo>
                    <a:pt x="0" y="56"/>
                  </a:lnTo>
                  <a:lnTo>
                    <a:pt x="210" y="0"/>
                  </a:lnTo>
                  <a:lnTo>
                    <a:pt x="210" y="2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7" name="Freeform 485"/>
            <p:cNvSpPr>
              <a:spLocks noChangeArrowheads="1"/>
            </p:cNvSpPr>
            <p:nvPr/>
          </p:nvSpPr>
          <p:spPr bwMode="auto">
            <a:xfrm>
              <a:off x="6005044" y="1493269"/>
              <a:ext cx="739775" cy="92075"/>
            </a:xfrm>
            <a:custGeom>
              <a:avLst/>
              <a:gdLst>
                <a:gd name="T0" fmla="*/ 739775 w 248"/>
                <a:gd name="T1" fmla="*/ 92075 h 31"/>
                <a:gd name="T2" fmla="*/ 0 w 248"/>
                <a:gd name="T3" fmla="*/ 8910 h 31"/>
                <a:gd name="T4" fmla="*/ 0 w 248"/>
                <a:gd name="T5" fmla="*/ 0 h 31"/>
                <a:gd name="T6" fmla="*/ 739775 w 248"/>
                <a:gd name="T7" fmla="*/ 86135 h 31"/>
                <a:gd name="T8" fmla="*/ 739775 w 248"/>
                <a:gd name="T9" fmla="*/ 92075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31"/>
                <a:gd name="T17" fmla="*/ 248 w 248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31">
                  <a:moveTo>
                    <a:pt x="248" y="31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8" y="29"/>
                  </a:lnTo>
                  <a:lnTo>
                    <a:pt x="248" y="31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8" name="Freeform 486"/>
            <p:cNvSpPr>
              <a:spLocks noChangeArrowheads="1"/>
            </p:cNvSpPr>
            <p:nvPr/>
          </p:nvSpPr>
          <p:spPr bwMode="auto">
            <a:xfrm>
              <a:off x="5984407" y="1425006"/>
              <a:ext cx="1492250" cy="68263"/>
            </a:xfrm>
            <a:custGeom>
              <a:avLst/>
              <a:gdLst>
                <a:gd name="T0" fmla="*/ 0 w 501"/>
                <a:gd name="T1" fmla="*/ 68263 h 23"/>
                <a:gd name="T2" fmla="*/ 0 w 501"/>
                <a:gd name="T3" fmla="*/ 62327 h 23"/>
                <a:gd name="T4" fmla="*/ 1492250 w 501"/>
                <a:gd name="T5" fmla="*/ 0 h 23"/>
                <a:gd name="T6" fmla="*/ 1492250 w 501"/>
                <a:gd name="T7" fmla="*/ 5936 h 23"/>
                <a:gd name="T8" fmla="*/ 0 w 501"/>
                <a:gd name="T9" fmla="*/ 68263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1"/>
                <a:gd name="T16" fmla="*/ 0 h 23"/>
                <a:gd name="T17" fmla="*/ 501 w 501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1" h="23">
                  <a:moveTo>
                    <a:pt x="0" y="23"/>
                  </a:moveTo>
                  <a:lnTo>
                    <a:pt x="0" y="21"/>
                  </a:lnTo>
                  <a:lnTo>
                    <a:pt x="501" y="0"/>
                  </a:lnTo>
                  <a:lnTo>
                    <a:pt x="501" y="2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89" name="Freeform 487"/>
            <p:cNvSpPr>
              <a:spLocks noChangeArrowheads="1"/>
            </p:cNvSpPr>
            <p:nvPr/>
          </p:nvSpPr>
          <p:spPr bwMode="auto">
            <a:xfrm>
              <a:off x="4809657" y="861444"/>
              <a:ext cx="155575" cy="554037"/>
            </a:xfrm>
            <a:custGeom>
              <a:avLst/>
              <a:gdLst>
                <a:gd name="T0" fmla="*/ 146600 w 52"/>
                <a:gd name="T1" fmla="*/ 554037 h 186"/>
                <a:gd name="T2" fmla="*/ 0 w 52"/>
                <a:gd name="T3" fmla="*/ 0 h 186"/>
                <a:gd name="T4" fmla="*/ 5984 w 52"/>
                <a:gd name="T5" fmla="*/ 0 h 186"/>
                <a:gd name="T6" fmla="*/ 155575 w 52"/>
                <a:gd name="T7" fmla="*/ 554037 h 186"/>
                <a:gd name="T8" fmla="*/ 146600 w 52"/>
                <a:gd name="T9" fmla="*/ 554037 h 1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2"/>
                <a:gd name="T16" fmla="*/ 0 h 186"/>
                <a:gd name="T17" fmla="*/ 52 w 52"/>
                <a:gd name="T18" fmla="*/ 186 h 1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2" h="186">
                  <a:moveTo>
                    <a:pt x="49" y="186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2" y="186"/>
                  </a:lnTo>
                  <a:lnTo>
                    <a:pt x="49" y="186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90" name="Freeform 488"/>
            <p:cNvSpPr>
              <a:spLocks noChangeArrowheads="1"/>
            </p:cNvSpPr>
            <p:nvPr/>
          </p:nvSpPr>
          <p:spPr bwMode="auto">
            <a:xfrm>
              <a:off x="4619157" y="799531"/>
              <a:ext cx="182562" cy="1355725"/>
            </a:xfrm>
            <a:custGeom>
              <a:avLst/>
              <a:gdLst>
                <a:gd name="T0" fmla="*/ 5986 w 61"/>
                <a:gd name="T1" fmla="*/ 1355725 h 455"/>
                <a:gd name="T2" fmla="*/ 0 w 61"/>
                <a:gd name="T3" fmla="*/ 1349766 h 455"/>
                <a:gd name="T4" fmla="*/ 176576 w 61"/>
                <a:gd name="T5" fmla="*/ 0 h 455"/>
                <a:gd name="T6" fmla="*/ 182562 w 61"/>
                <a:gd name="T7" fmla="*/ 0 h 455"/>
                <a:gd name="T8" fmla="*/ 5986 w 61"/>
                <a:gd name="T9" fmla="*/ 1355725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1"/>
                <a:gd name="T16" fmla="*/ 0 h 455"/>
                <a:gd name="T17" fmla="*/ 61 w 61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1" h="455">
                  <a:moveTo>
                    <a:pt x="2" y="455"/>
                  </a:moveTo>
                  <a:lnTo>
                    <a:pt x="0" y="453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2" y="455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91" name="Freeform 489"/>
            <p:cNvSpPr>
              <a:spLocks noChangeArrowheads="1"/>
            </p:cNvSpPr>
            <p:nvPr/>
          </p:nvSpPr>
          <p:spPr bwMode="auto">
            <a:xfrm>
              <a:off x="4976344" y="1456756"/>
              <a:ext cx="227013" cy="460375"/>
            </a:xfrm>
            <a:custGeom>
              <a:avLst/>
              <a:gdLst>
                <a:gd name="T0" fmla="*/ 221039 w 76"/>
                <a:gd name="T1" fmla="*/ 460375 h 154"/>
                <a:gd name="T2" fmla="*/ 0 w 76"/>
                <a:gd name="T3" fmla="*/ 8968 h 154"/>
                <a:gd name="T4" fmla="*/ 8961 w 76"/>
                <a:gd name="T5" fmla="*/ 0 h 154"/>
                <a:gd name="T6" fmla="*/ 227013 w 76"/>
                <a:gd name="T7" fmla="*/ 460375 h 154"/>
                <a:gd name="T8" fmla="*/ 221039 w 76"/>
                <a:gd name="T9" fmla="*/ 460375 h 1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154"/>
                <a:gd name="T17" fmla="*/ 76 w 76"/>
                <a:gd name="T18" fmla="*/ 154 h 1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154">
                  <a:moveTo>
                    <a:pt x="74" y="154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76" y="154"/>
                  </a:lnTo>
                  <a:lnTo>
                    <a:pt x="74" y="154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92" name="Freeform 490"/>
            <p:cNvSpPr>
              <a:spLocks noChangeArrowheads="1"/>
            </p:cNvSpPr>
            <p:nvPr/>
          </p:nvSpPr>
          <p:spPr bwMode="auto">
            <a:xfrm>
              <a:off x="4635032" y="1915544"/>
              <a:ext cx="568325" cy="238125"/>
            </a:xfrm>
            <a:custGeom>
              <a:avLst/>
              <a:gdLst>
                <a:gd name="T0" fmla="*/ 0 w 191"/>
                <a:gd name="T1" fmla="*/ 238125 h 80"/>
                <a:gd name="T2" fmla="*/ 0 w 191"/>
                <a:gd name="T3" fmla="*/ 232172 h 80"/>
                <a:gd name="T4" fmla="*/ 568325 w 191"/>
                <a:gd name="T5" fmla="*/ 0 h 80"/>
                <a:gd name="T6" fmla="*/ 568325 w 191"/>
                <a:gd name="T7" fmla="*/ 5953 h 80"/>
                <a:gd name="T8" fmla="*/ 0 w 191"/>
                <a:gd name="T9" fmla="*/ 238125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80"/>
                <a:gd name="T17" fmla="*/ 191 w 191"/>
                <a:gd name="T18" fmla="*/ 80 h 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80">
                  <a:moveTo>
                    <a:pt x="0" y="80"/>
                  </a:moveTo>
                  <a:lnTo>
                    <a:pt x="0" y="78"/>
                  </a:lnTo>
                  <a:lnTo>
                    <a:pt x="191" y="0"/>
                  </a:lnTo>
                  <a:lnTo>
                    <a:pt x="191" y="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493" name="Oval 498"/>
            <p:cNvSpPr>
              <a:spLocks noChangeArrowheads="1"/>
            </p:cNvSpPr>
            <p:nvPr/>
          </p:nvSpPr>
          <p:spPr bwMode="auto">
            <a:xfrm>
              <a:off x="5709769" y="1197994"/>
              <a:ext cx="577850" cy="577850"/>
            </a:xfrm>
            <a:prstGeom prst="ellipse"/>
            <a:solidFill>
              <a:srgbClr val="0070C0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494" name="Oval 499"/>
            <p:cNvSpPr>
              <a:spLocks noChangeArrowheads="1"/>
            </p:cNvSpPr>
            <p:nvPr/>
          </p:nvSpPr>
          <p:spPr bwMode="auto">
            <a:xfrm>
              <a:off x="4655669" y="650306"/>
              <a:ext cx="288925" cy="295275"/>
            </a:xfrm>
            <a:prstGeom prst="ellipse"/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495" name="Oval 500"/>
            <p:cNvSpPr>
              <a:spLocks noChangeArrowheads="1"/>
            </p:cNvSpPr>
            <p:nvPr/>
          </p:nvSpPr>
          <p:spPr bwMode="auto">
            <a:xfrm>
              <a:off x="4485807" y="2009206"/>
              <a:ext cx="295275" cy="295275"/>
            </a:xfrm>
            <a:prstGeom prst="ellipse"/>
            <a:solidFill>
              <a:srgbClr val="00848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496" name="Oval 501"/>
            <p:cNvSpPr>
              <a:spLocks noChangeArrowheads="1"/>
            </p:cNvSpPr>
            <p:nvPr/>
          </p:nvSpPr>
          <p:spPr bwMode="auto">
            <a:xfrm>
              <a:off x="6025682" y="609031"/>
              <a:ext cx="227012" cy="222250"/>
            </a:xfrm>
            <a:prstGeom prst="ellipse"/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497" name="Oval 503"/>
            <p:cNvSpPr>
              <a:spLocks noChangeArrowheads="1"/>
            </p:cNvSpPr>
            <p:nvPr/>
          </p:nvSpPr>
          <p:spPr bwMode="auto">
            <a:xfrm>
              <a:off x="5125569" y="1837756"/>
              <a:ext cx="155575" cy="155575"/>
            </a:xfrm>
            <a:prstGeom prst="ellipse"/>
            <a:solidFill>
              <a:srgbClr val="EBAC0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498" name="Oval 504"/>
            <p:cNvSpPr>
              <a:spLocks noChangeArrowheads="1"/>
            </p:cNvSpPr>
            <p:nvPr/>
          </p:nvSpPr>
          <p:spPr bwMode="auto">
            <a:xfrm>
              <a:off x="6795619" y="691581"/>
              <a:ext cx="196850" cy="196850"/>
            </a:xfrm>
            <a:prstGeom prst="ellipse"/>
            <a:solidFill>
              <a:srgbClr val="00848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499" name="Oval 505"/>
            <p:cNvSpPr>
              <a:spLocks noChangeArrowheads="1"/>
            </p:cNvSpPr>
            <p:nvPr/>
          </p:nvSpPr>
          <p:spPr bwMode="auto">
            <a:xfrm>
              <a:off x="6878169" y="2091756"/>
              <a:ext cx="163513" cy="160338"/>
            </a:xfrm>
            <a:prstGeom prst="ellipse"/>
            <a:solidFill>
              <a:srgbClr val="494429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500" name="Oval 506"/>
            <p:cNvSpPr>
              <a:spLocks noChangeArrowheads="1"/>
            </p:cNvSpPr>
            <p:nvPr/>
          </p:nvSpPr>
          <p:spPr bwMode="auto">
            <a:xfrm>
              <a:off x="4887444" y="1353569"/>
              <a:ext cx="146050" cy="149225"/>
            </a:xfrm>
            <a:prstGeom prst="ellipse"/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501" name="Freeform 507"/>
            <p:cNvSpPr>
              <a:spLocks noChangeArrowheads="1"/>
            </p:cNvSpPr>
            <p:nvPr/>
          </p:nvSpPr>
          <p:spPr bwMode="auto">
            <a:xfrm>
              <a:off x="4935069" y="824931"/>
              <a:ext cx="542925" cy="73025"/>
            </a:xfrm>
            <a:custGeom>
              <a:avLst/>
              <a:gdLst>
                <a:gd name="T0" fmla="*/ 542925 w 182"/>
                <a:gd name="T1" fmla="*/ 73025 h 24"/>
                <a:gd name="T2" fmla="*/ 0 w 182"/>
                <a:gd name="T3" fmla="*/ 6085 h 24"/>
                <a:gd name="T4" fmla="*/ 8949 w 182"/>
                <a:gd name="T5" fmla="*/ 0 h 24"/>
                <a:gd name="T6" fmla="*/ 542925 w 182"/>
                <a:gd name="T7" fmla="*/ 63897 h 24"/>
                <a:gd name="T8" fmla="*/ 542925 w 182"/>
                <a:gd name="T9" fmla="*/ 73025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2"/>
                <a:gd name="T16" fmla="*/ 0 h 24"/>
                <a:gd name="T17" fmla="*/ 182 w 182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2" h="24">
                  <a:moveTo>
                    <a:pt x="182" y="24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182" y="21"/>
                  </a:lnTo>
                  <a:lnTo>
                    <a:pt x="182" y="24"/>
                  </a:lnTo>
                  <a:close/>
                </a:path>
              </a:pathLst>
            </a:custGeom>
            <a:solidFill>
              <a:srgbClr val="F83003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02" name="Freeform 511"/>
            <p:cNvSpPr>
              <a:spLocks noChangeArrowheads="1"/>
            </p:cNvSpPr>
            <p:nvPr/>
          </p:nvSpPr>
          <p:spPr bwMode="auto">
            <a:xfrm>
              <a:off x="6744819" y="1425006"/>
              <a:ext cx="731838" cy="160338"/>
            </a:xfrm>
            <a:custGeom>
              <a:avLst/>
              <a:gdLst>
                <a:gd name="T0" fmla="*/ 0 w 246"/>
                <a:gd name="T1" fmla="*/ 160338 h 54"/>
                <a:gd name="T2" fmla="*/ 0 w 246"/>
                <a:gd name="T3" fmla="*/ 154400 h 54"/>
                <a:gd name="T4" fmla="*/ 731838 w 246"/>
                <a:gd name="T5" fmla="*/ 0 h 54"/>
                <a:gd name="T6" fmla="*/ 731838 w 246"/>
                <a:gd name="T7" fmla="*/ 5938 h 54"/>
                <a:gd name="T8" fmla="*/ 0 w 246"/>
                <a:gd name="T9" fmla="*/ 1603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6"/>
                <a:gd name="T16" fmla="*/ 0 h 54"/>
                <a:gd name="T17" fmla="*/ 246 w 246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6" h="54">
                  <a:moveTo>
                    <a:pt x="0" y="54"/>
                  </a:moveTo>
                  <a:lnTo>
                    <a:pt x="0" y="52"/>
                  </a:lnTo>
                  <a:lnTo>
                    <a:pt x="246" y="0"/>
                  </a:lnTo>
                  <a:lnTo>
                    <a:pt x="246" y="2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03" name="Oval 634"/>
            <p:cNvSpPr>
              <a:spLocks noChangeArrowheads="1"/>
            </p:cNvSpPr>
            <p:nvPr/>
          </p:nvSpPr>
          <p:spPr bwMode="auto">
            <a:xfrm>
              <a:off x="5451007" y="831281"/>
              <a:ext cx="119062" cy="120650"/>
            </a:xfrm>
            <a:prstGeom prst="ellipse"/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504" name="Oval 638"/>
            <p:cNvSpPr>
              <a:spLocks noChangeArrowheads="1"/>
            </p:cNvSpPr>
            <p:nvPr/>
          </p:nvSpPr>
          <p:spPr bwMode="auto">
            <a:xfrm>
              <a:off x="6667032" y="1501206"/>
              <a:ext cx="153987" cy="155575"/>
            </a:xfrm>
            <a:prstGeom prst="ellipse"/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505" name="Freeform 639"/>
            <p:cNvSpPr>
              <a:spLocks noChangeArrowheads="1"/>
            </p:cNvSpPr>
            <p:nvPr/>
          </p:nvSpPr>
          <p:spPr bwMode="auto">
            <a:xfrm>
              <a:off x="6701957" y="1548831"/>
              <a:ext cx="14287" cy="50800"/>
            </a:xfrm>
            <a:custGeom>
              <a:avLst/>
              <a:gdLst>
                <a:gd name="T0" fmla="*/ 14287 w 5"/>
                <a:gd name="T1" fmla="*/ 50800 h 17"/>
                <a:gd name="T2" fmla="*/ 14287 w 5"/>
                <a:gd name="T3" fmla="*/ 0 h 17"/>
                <a:gd name="T4" fmla="*/ 0 w 5"/>
                <a:gd name="T5" fmla="*/ 0 h 17"/>
                <a:gd name="T6" fmla="*/ 8572 w 5"/>
                <a:gd name="T7" fmla="*/ 0 h 17"/>
                <a:gd name="T8" fmla="*/ 14287 w 5"/>
                <a:gd name="T9" fmla="*/ 0 h 17"/>
                <a:gd name="T10" fmla="*/ 14287 w 5"/>
                <a:gd name="T11" fmla="*/ 50800 h 17"/>
                <a:gd name="T12" fmla="*/ 14287 w 5"/>
                <a:gd name="T13" fmla="*/ 5080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17"/>
                <a:gd name="T23" fmla="*/ 5 w 5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17">
                  <a:moveTo>
                    <a:pt x="5" y="17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2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06" name="Oval 642"/>
            <p:cNvSpPr>
              <a:spLocks noChangeArrowheads="1"/>
            </p:cNvSpPr>
            <p:nvPr/>
          </p:nvSpPr>
          <p:spPr bwMode="auto">
            <a:xfrm>
              <a:off x="7316319" y="1275781"/>
              <a:ext cx="309563" cy="304800"/>
            </a:xfrm>
            <a:prstGeom prst="ellipse"/>
            <a:solidFill>
              <a:srgbClr val="A2B932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507" name="TextBox 175"/>
            <p:cNvSpPr>
              <a:spLocks noChangeArrowheads="1"/>
            </p:cNvSpPr>
            <p:nvPr/>
          </p:nvSpPr>
          <p:spPr bwMode="auto">
            <a:xfrm>
              <a:off x="5655794" y="1298006"/>
              <a:ext cx="695325" cy="369332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dirty="0" sz="18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75%</a:t>
              </a:r>
              <a:endParaRPr altLang="en-US" baseline="0" b="0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08" name="Oval 502"/>
            <p:cNvSpPr>
              <a:spLocks noChangeArrowheads="1"/>
            </p:cNvSpPr>
            <p:nvPr/>
          </p:nvSpPr>
          <p:spPr bwMode="auto">
            <a:xfrm>
              <a:off x="6119344" y="2196531"/>
              <a:ext cx="190500" cy="190500"/>
            </a:xfrm>
            <a:prstGeom prst="ellipse"/>
            <a:solidFill>
              <a:srgbClr val="008487"/>
            </a:solidFill>
            <a:ln>
              <a:noFill/>
            </a:ln>
          </p:spPr>
          <p:txBody>
            <a:bodyPr/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zh-CN" baseline="0" b="0" cap="none" sz="2000" i="0" kern="1200" kumimoji="0" lang="zh-CN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049509" name="TextBox 177"/>
            <p:cNvSpPr>
              <a:spLocks noChangeArrowheads="1"/>
            </p:cNvSpPr>
            <p:nvPr/>
          </p:nvSpPr>
          <p:spPr bwMode="auto">
            <a:xfrm>
              <a:off x="4461994" y="664594"/>
              <a:ext cx="695325" cy="253916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105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48%</a:t>
              </a:r>
              <a:endParaRPr altLang="en-US" baseline="0" b="0" cap="none" sz="105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0" name="TextBox 178"/>
            <p:cNvSpPr>
              <a:spLocks noChangeArrowheads="1"/>
            </p:cNvSpPr>
            <p:nvPr/>
          </p:nvSpPr>
          <p:spPr bwMode="auto">
            <a:xfrm>
              <a:off x="4287369" y="2031431"/>
              <a:ext cx="695325" cy="253916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105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45%</a:t>
              </a:r>
              <a:endParaRPr altLang="en-US" baseline="0" b="0" cap="none" sz="105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1" name="TextBox 179"/>
            <p:cNvSpPr>
              <a:spLocks noChangeArrowheads="1"/>
            </p:cNvSpPr>
            <p:nvPr/>
          </p:nvSpPr>
          <p:spPr bwMode="auto">
            <a:xfrm>
              <a:off x="7135344" y="1304356"/>
              <a:ext cx="695325" cy="253916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105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46%</a:t>
              </a:r>
              <a:endParaRPr altLang="en-US" baseline="0" b="0" cap="none" sz="105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2" name="TextBox 180"/>
            <p:cNvSpPr>
              <a:spLocks noChangeArrowheads="1"/>
            </p:cNvSpPr>
            <p:nvPr/>
          </p:nvSpPr>
          <p:spPr bwMode="auto">
            <a:xfrm>
              <a:off x="5878044" y="620144"/>
              <a:ext cx="527050" cy="215444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8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28%</a:t>
              </a:r>
              <a:endParaRPr altLang="en-US" baseline="0" b="0" cap="none" sz="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3" name="TextBox 181"/>
            <p:cNvSpPr>
              <a:spLocks noChangeArrowheads="1"/>
            </p:cNvSpPr>
            <p:nvPr/>
          </p:nvSpPr>
          <p:spPr bwMode="auto">
            <a:xfrm>
              <a:off x="6633694" y="697931"/>
              <a:ext cx="527050" cy="200055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7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22%</a:t>
              </a:r>
              <a:endParaRPr altLang="en-US" baseline="0" b="0" cap="none" sz="7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4" name="TextBox 182"/>
            <p:cNvSpPr>
              <a:spLocks noChangeArrowheads="1"/>
            </p:cNvSpPr>
            <p:nvPr/>
          </p:nvSpPr>
          <p:spPr bwMode="auto">
            <a:xfrm>
              <a:off x="5954244" y="2191769"/>
              <a:ext cx="527050" cy="200055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dirty="0" sz="7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21%</a:t>
              </a:r>
              <a:endParaRPr altLang="en-US" baseline="0" b="0" cap="none" dirty="0" sz="7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5" name="TextBox 183"/>
            <p:cNvSpPr>
              <a:spLocks noChangeArrowheads="1"/>
            </p:cNvSpPr>
            <p:nvPr/>
          </p:nvSpPr>
          <p:spPr bwMode="auto">
            <a:xfrm>
              <a:off x="5039844" y="1834581"/>
              <a:ext cx="331788" cy="169277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5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15%</a:t>
              </a:r>
              <a:endParaRPr altLang="en-US" baseline="0" b="0" cap="none" sz="5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6" name="TextBox 184"/>
            <p:cNvSpPr>
              <a:spLocks noChangeArrowheads="1"/>
            </p:cNvSpPr>
            <p:nvPr/>
          </p:nvSpPr>
          <p:spPr bwMode="auto">
            <a:xfrm>
              <a:off x="4795369" y="1344044"/>
              <a:ext cx="333375" cy="169277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5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12%</a:t>
              </a:r>
              <a:endParaRPr altLang="en-US" baseline="0" b="0" cap="none" sz="5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7" name="TextBox 185"/>
            <p:cNvSpPr>
              <a:spLocks noChangeArrowheads="1"/>
            </p:cNvSpPr>
            <p:nvPr/>
          </p:nvSpPr>
          <p:spPr bwMode="auto">
            <a:xfrm>
              <a:off x="5344644" y="820169"/>
              <a:ext cx="331788" cy="153888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4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8%</a:t>
              </a:r>
              <a:endParaRPr altLang="en-US" baseline="0" b="0" cap="none" sz="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8" name="TextBox 186"/>
            <p:cNvSpPr>
              <a:spLocks noChangeArrowheads="1"/>
            </p:cNvSpPr>
            <p:nvPr/>
          </p:nvSpPr>
          <p:spPr bwMode="auto">
            <a:xfrm>
              <a:off x="6571782" y="1513906"/>
              <a:ext cx="331787" cy="153888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4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12%</a:t>
              </a:r>
              <a:endParaRPr altLang="en-US" baseline="0" b="0" cap="none" sz="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049519" name="TextBox 187"/>
            <p:cNvSpPr>
              <a:spLocks noChangeArrowheads="1"/>
            </p:cNvSpPr>
            <p:nvPr/>
          </p:nvSpPr>
          <p:spPr bwMode="auto">
            <a:xfrm>
              <a:off x="6792444" y="2098106"/>
              <a:ext cx="333375" cy="169277"/>
            </a:xfrm>
            <a:prstGeom prst="rect"/>
            <a:noFill/>
            <a:ln>
              <a:noFill/>
            </a:ln>
          </p:spPr>
          <p:txBody>
            <a:bodyPr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sz="5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19%</a:t>
              </a:r>
              <a:endParaRPr altLang="en-US" baseline="0" b="0" cap="none" sz="5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049520" name="矩形 64"/>
          <p:cNvSpPr/>
          <p:nvPr/>
        </p:nvSpPr>
        <p:spPr>
          <a:xfrm>
            <a:off x="4782879" y="2367529"/>
            <a:ext cx="2621280" cy="574040"/>
          </a:xfrm>
          <a:prstGeom prst="rect"/>
        </p:spPr>
        <p:txBody>
          <a:bodyPr wrap="non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言宋（非商用）常规体" pitchFamily="50" charset="-122"/>
                <a:ea typeface="造字工房言宋（非商用）常规体" pitchFamily="50" charset="-122"/>
                <a:cs typeface="+mn-cs"/>
              </a:rPr>
              <a:t>执行跟踪体系</a:t>
            </a:r>
            <a:endParaRPr altLang="en-US" baseline="0" b="0" cap="none" dirty="0" sz="32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造字工房言宋（非商用）常规体" pitchFamily="50" charset="-122"/>
              <a:ea typeface="造字工房言宋（非商用）常规体" pitchFamily="50" charset="-122"/>
              <a:cs typeface="+mn-cs"/>
            </a:endParaRPr>
          </a:p>
        </p:txBody>
      </p:sp>
      <p:sp>
        <p:nvSpPr>
          <p:cNvPr id="1049521" name="矩形 65"/>
          <p:cNvSpPr/>
          <p:nvPr/>
        </p:nvSpPr>
        <p:spPr>
          <a:xfrm>
            <a:off x="2820516" y="3632352"/>
            <a:ext cx="1472453" cy="1035423"/>
          </a:xfrm>
          <a:prstGeom prst="rect"/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目标分解表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2" name="矩形 66"/>
          <p:cNvSpPr/>
          <p:nvPr/>
        </p:nvSpPr>
        <p:spPr>
          <a:xfrm>
            <a:off x="2820515" y="3114640"/>
            <a:ext cx="1472453" cy="441512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业绩跟踪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3" name="矩形 67"/>
          <p:cNvSpPr/>
          <p:nvPr/>
        </p:nvSpPr>
        <p:spPr>
          <a:xfrm>
            <a:off x="4499157" y="3632352"/>
            <a:ext cx="1472453" cy="1035423"/>
          </a:xfrm>
          <a:prstGeom prst="rect"/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费用分解表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4" name="矩形 68"/>
          <p:cNvSpPr/>
          <p:nvPr/>
        </p:nvSpPr>
        <p:spPr>
          <a:xfrm>
            <a:off x="4499156" y="3114640"/>
            <a:ext cx="1472453" cy="441512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费用跟踪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5" name="矩形 69"/>
          <p:cNvSpPr/>
          <p:nvPr/>
        </p:nvSpPr>
        <p:spPr>
          <a:xfrm>
            <a:off x="6177797" y="3632352"/>
            <a:ext cx="1472453" cy="1035423"/>
          </a:xfrm>
          <a:prstGeom prst="rect"/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品牌、活动、渠道、营销年度计划表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分解到事件</a:t>
            </a:r>
            <a:r>
              <a:rPr altLang="zh-CN" baseline="0" b="0" cap="none" dirty="0" sz="1400" i="0" kern="1200" kumimoji="0" lang="en-US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</a:t>
            </a: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6" name="矩形 70"/>
          <p:cNvSpPr/>
          <p:nvPr/>
        </p:nvSpPr>
        <p:spPr>
          <a:xfrm>
            <a:off x="6177796" y="3114640"/>
            <a:ext cx="1472453" cy="441512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营销事件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7" name="矩形 71"/>
          <p:cNvSpPr/>
          <p:nvPr/>
        </p:nvSpPr>
        <p:spPr>
          <a:xfrm>
            <a:off x="7867649" y="3632352"/>
            <a:ext cx="1472453" cy="1035423"/>
          </a:xfrm>
          <a:prstGeom prst="rect"/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绩效考核，日常管理，例会制度等细化文件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8" name="矩形 72"/>
          <p:cNvSpPr/>
          <p:nvPr/>
        </p:nvSpPr>
        <p:spPr>
          <a:xfrm>
            <a:off x="7867648" y="3114640"/>
            <a:ext cx="1472453" cy="441512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营销管理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29" name="矩形 73"/>
          <p:cNvSpPr/>
          <p:nvPr/>
        </p:nvSpPr>
        <p:spPr>
          <a:xfrm>
            <a:off x="2820516" y="5507379"/>
            <a:ext cx="1472453" cy="1035423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渠道市场开拓具体的进度表跟踪表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0" name="矩形 74"/>
          <p:cNvSpPr/>
          <p:nvPr/>
        </p:nvSpPr>
        <p:spPr>
          <a:xfrm>
            <a:off x="2820515" y="4989667"/>
            <a:ext cx="1472453" cy="441512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市场开拓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1" name="矩形 75"/>
          <p:cNvSpPr/>
          <p:nvPr/>
        </p:nvSpPr>
        <p:spPr>
          <a:xfrm>
            <a:off x="4499157" y="5507379"/>
            <a:ext cx="1472453" cy="1035423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新产品开发规划表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2" name="矩形 76"/>
          <p:cNvSpPr/>
          <p:nvPr/>
        </p:nvSpPr>
        <p:spPr>
          <a:xfrm>
            <a:off x="4499156" y="4989667"/>
            <a:ext cx="1472453" cy="441512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产品规划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3" name="矩形 77"/>
          <p:cNvSpPr/>
          <p:nvPr/>
        </p:nvSpPr>
        <p:spPr>
          <a:xfrm>
            <a:off x="6177797" y="5507379"/>
            <a:ext cx="1472453" cy="1035423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月度绩效考核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4" name="矩形 78"/>
          <p:cNvSpPr/>
          <p:nvPr/>
        </p:nvSpPr>
        <p:spPr>
          <a:xfrm>
            <a:off x="6177796" y="4989667"/>
            <a:ext cx="1472453" cy="441512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考核跟踪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5" name="矩形 79"/>
          <p:cNvSpPr/>
          <p:nvPr/>
        </p:nvSpPr>
        <p:spPr>
          <a:xfrm>
            <a:off x="7867649" y="5507379"/>
            <a:ext cx="1472453" cy="1035423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年度工作计划表</a:t>
            </a:r>
            <a:endParaRPr altLang="en-US" baseline="0" b="0" cap="none" dirty="0" sz="14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6" name="矩形 80"/>
          <p:cNvSpPr/>
          <p:nvPr/>
        </p:nvSpPr>
        <p:spPr>
          <a:xfrm>
            <a:off x="7867648" y="4989667"/>
            <a:ext cx="1472453" cy="441512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工作计划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图片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134432" y="0"/>
            <a:ext cx="12326432" cy="6858000"/>
          </a:xfrm>
          <a:prstGeom prst="rect"/>
        </p:spPr>
      </p:pic>
      <p:sp>
        <p:nvSpPr>
          <p:cNvPr id="1049537" name="矩形 2"/>
          <p:cNvSpPr/>
          <p:nvPr/>
        </p:nvSpPr>
        <p:spPr>
          <a:xfrm>
            <a:off x="329607" y="1603515"/>
            <a:ext cx="11532786" cy="484063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如何建立预算体系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38" name="矩形 3"/>
          <p:cNvSpPr/>
          <p:nvPr/>
        </p:nvSpPr>
        <p:spPr>
          <a:xfrm>
            <a:off x="329607" y="500763"/>
            <a:ext cx="11532786" cy="971976"/>
          </a:xfrm>
          <a:prstGeom prst="rect"/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年度规划</a:t>
            </a: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第五步</a:t>
            </a:r>
            <a:r>
              <a:rPr altLang="en-US" baseline="0" b="0" cap="none" dirty="0" sz="4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华康俪金黑W8(P)" panose="020B0800000000000000" pitchFamily="34" charset="-122"/>
                <a:ea typeface="华康俪金黑W8(P)" panose="020B0800000000000000" pitchFamily="34" charset="-122"/>
                <a:cs typeface="+mn-cs"/>
              </a:rPr>
              <a:t>：如何定预算？</a:t>
            </a:r>
            <a:endParaRPr altLang="en-US" baseline="0" b="0" cap="none" dirty="0" sz="4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华康俪金黑W8(P)" panose="020B0800000000000000" pitchFamily="34" charset="-122"/>
              <a:ea typeface="华康俪金黑W8(P)" panose="020B0800000000000000" pitchFamily="34" charset="-122"/>
              <a:cs typeface="+mn-cs"/>
            </a:endParaRPr>
          </a:p>
        </p:txBody>
      </p:sp>
      <p:sp>
        <p:nvSpPr>
          <p:cNvPr id="1049539" name="矩形 4"/>
          <p:cNvSpPr/>
          <p:nvPr/>
        </p:nvSpPr>
        <p:spPr>
          <a:xfrm>
            <a:off x="329607" y="2173457"/>
            <a:ext cx="5667156" cy="589531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预算如何制定？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540" name="矩形 5"/>
          <p:cNvSpPr/>
          <p:nvPr/>
        </p:nvSpPr>
        <p:spPr>
          <a:xfrm>
            <a:off x="6195239" y="2167475"/>
            <a:ext cx="5667156" cy="589531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预算如何执行？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541" name="矩形 6"/>
          <p:cNvSpPr/>
          <p:nvPr/>
        </p:nvSpPr>
        <p:spPr>
          <a:xfrm>
            <a:off x="329607" y="3249043"/>
            <a:ext cx="5592450" cy="3180666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2" name="矩形 7"/>
          <p:cNvSpPr/>
          <p:nvPr/>
        </p:nvSpPr>
        <p:spPr>
          <a:xfrm>
            <a:off x="6269943" y="3249042"/>
            <a:ext cx="5592450" cy="3180665"/>
          </a:xfrm>
          <a:prstGeom prst="rect"/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3" name="矩形 8"/>
          <p:cNvSpPr/>
          <p:nvPr/>
        </p:nvSpPr>
        <p:spPr>
          <a:xfrm>
            <a:off x="9216050" y="3339524"/>
            <a:ext cx="2573560" cy="1328844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预算执行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4" name="矩形 9"/>
          <p:cNvSpPr/>
          <p:nvPr/>
        </p:nvSpPr>
        <p:spPr>
          <a:xfrm>
            <a:off x="6341675" y="3344432"/>
            <a:ext cx="2738021" cy="1328844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预算计划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5" name="矩形 10"/>
          <p:cNvSpPr/>
          <p:nvPr/>
        </p:nvSpPr>
        <p:spPr>
          <a:xfrm>
            <a:off x="6341441" y="4791688"/>
            <a:ext cx="1052547" cy="1484322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调整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6" name="矩形 11"/>
          <p:cNvSpPr/>
          <p:nvPr/>
        </p:nvSpPr>
        <p:spPr>
          <a:xfrm>
            <a:off x="7447083" y="4791688"/>
            <a:ext cx="1052547" cy="1484322"/>
          </a:xfrm>
          <a:prstGeom prst="rect"/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考核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7" name="矩形 12"/>
          <p:cNvSpPr/>
          <p:nvPr/>
        </p:nvSpPr>
        <p:spPr>
          <a:xfrm>
            <a:off x="10737512" y="4791687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现金流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8" name="矩形 13"/>
          <p:cNvSpPr/>
          <p:nvPr/>
        </p:nvSpPr>
        <p:spPr>
          <a:xfrm>
            <a:off x="9645235" y="4791688"/>
            <a:ext cx="1052547" cy="1484322"/>
          </a:xfrm>
          <a:prstGeom prst="rect"/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流程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49" name="矩形 14"/>
          <p:cNvSpPr/>
          <p:nvPr/>
        </p:nvSpPr>
        <p:spPr>
          <a:xfrm>
            <a:off x="8539594" y="4791688"/>
            <a:ext cx="1052547" cy="1484322"/>
          </a:xfrm>
          <a:prstGeom prst="rect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细化</a:t>
            </a:r>
            <a:endParaRPr altLang="en-US" baseline="0" b="1" cap="none" dirty="0" sz="1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0" name="左大括号 15"/>
          <p:cNvSpPr/>
          <p:nvPr/>
        </p:nvSpPr>
        <p:spPr>
          <a:xfrm rot="5400000">
            <a:off x="2843636" y="1382728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551" name="左大括号 16"/>
          <p:cNvSpPr/>
          <p:nvPr/>
        </p:nvSpPr>
        <p:spPr>
          <a:xfrm rot="5400000">
            <a:off x="9028446" y="1381831"/>
            <a:ext cx="379427" cy="3236582"/>
          </a:xfrm>
          <a:prstGeom prst="leftBrace">
            <a:avLst>
              <a:gd name="adj1" fmla="val 79523"/>
              <a:gd name="adj2" fmla="val 5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552" name="矩形 17"/>
          <p:cNvSpPr/>
          <p:nvPr/>
        </p:nvSpPr>
        <p:spPr>
          <a:xfrm>
            <a:off x="765814" y="3344551"/>
            <a:ext cx="2234574" cy="329452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预算制定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53" name="矩形 18"/>
          <p:cNvSpPr/>
          <p:nvPr/>
        </p:nvSpPr>
        <p:spPr>
          <a:xfrm>
            <a:off x="760329" y="3728205"/>
            <a:ext cx="223457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整体投入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54" name="矩形 19"/>
          <p:cNvSpPr/>
          <p:nvPr/>
        </p:nvSpPr>
        <p:spPr>
          <a:xfrm>
            <a:off x="760329" y="4101481"/>
            <a:ext cx="223457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预算分解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55" name="矩形 20"/>
          <p:cNvSpPr/>
          <p:nvPr/>
        </p:nvSpPr>
        <p:spPr>
          <a:xfrm>
            <a:off x="759406" y="4469156"/>
            <a:ext cx="223457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费用率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56" name="矩形 21"/>
          <p:cNvSpPr/>
          <p:nvPr/>
        </p:nvSpPr>
        <p:spPr>
          <a:xfrm>
            <a:off x="752828" y="4834547"/>
            <a:ext cx="223457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预算规划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57" name="矩形 22"/>
          <p:cNvSpPr/>
          <p:nvPr/>
        </p:nvSpPr>
        <p:spPr>
          <a:xfrm>
            <a:off x="752828" y="5204213"/>
            <a:ext cx="223457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投入产出比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58" name="矩形 23"/>
          <p:cNvSpPr/>
          <p:nvPr/>
        </p:nvSpPr>
        <p:spPr>
          <a:xfrm>
            <a:off x="752828" y="5582404"/>
            <a:ext cx="2234574" cy="329452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现金流量表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59" name="矩形 24"/>
          <p:cNvSpPr/>
          <p:nvPr/>
        </p:nvSpPr>
        <p:spPr>
          <a:xfrm>
            <a:off x="748095" y="5946557"/>
            <a:ext cx="223457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大项目预算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0" name="矩形 25"/>
          <p:cNvSpPr/>
          <p:nvPr/>
        </p:nvSpPr>
        <p:spPr>
          <a:xfrm>
            <a:off x="3051429" y="3339524"/>
            <a:ext cx="2455640" cy="329452"/>
          </a:xfrm>
          <a:prstGeom prst="rect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预算执行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1" name="矩形 26"/>
          <p:cNvSpPr/>
          <p:nvPr/>
        </p:nvSpPr>
        <p:spPr>
          <a:xfrm>
            <a:off x="3045944" y="3723178"/>
            <a:ext cx="2455640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预算机制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2" name="矩形 27"/>
          <p:cNvSpPr/>
          <p:nvPr/>
        </p:nvSpPr>
        <p:spPr>
          <a:xfrm>
            <a:off x="3045944" y="4096454"/>
            <a:ext cx="2455640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预算审核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3" name="矩形 28"/>
          <p:cNvSpPr/>
          <p:nvPr/>
        </p:nvSpPr>
        <p:spPr>
          <a:xfrm>
            <a:off x="3045021" y="4464129"/>
            <a:ext cx="2455640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报销流程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4" name="矩形 29"/>
          <p:cNvSpPr/>
          <p:nvPr/>
        </p:nvSpPr>
        <p:spPr>
          <a:xfrm>
            <a:off x="3038443" y="4829520"/>
            <a:ext cx="245564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费用考核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5" name="矩形 30"/>
          <p:cNvSpPr/>
          <p:nvPr/>
        </p:nvSpPr>
        <p:spPr>
          <a:xfrm>
            <a:off x="3038443" y="5199186"/>
            <a:ext cx="2455640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6" name="矩形 31"/>
          <p:cNvSpPr/>
          <p:nvPr/>
        </p:nvSpPr>
        <p:spPr>
          <a:xfrm>
            <a:off x="3038443" y="5577377"/>
            <a:ext cx="2455640" cy="329452"/>
          </a:xfrm>
          <a:prstGeom prst="rect"/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预算分配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567" name="矩形 32"/>
          <p:cNvSpPr/>
          <p:nvPr/>
        </p:nvSpPr>
        <p:spPr>
          <a:xfrm>
            <a:off x="3033710" y="5941530"/>
            <a:ext cx="2455640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预算调整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568" name="矩形 1"/>
          <p:cNvSpPr/>
          <p:nvPr/>
        </p:nvSpPr>
        <p:spPr>
          <a:xfrm>
            <a:off x="414734" y="424483"/>
            <a:ext cx="11348626" cy="662195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营销预算分解</a:t>
            </a:r>
            <a:endParaRPr altLang="en-US" baseline="0" b="1" cap="none" dirty="0" sz="20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69" name="椭圆 2"/>
          <p:cNvSpPr/>
          <p:nvPr/>
        </p:nvSpPr>
        <p:spPr>
          <a:xfrm>
            <a:off x="2809672" y="1480029"/>
            <a:ext cx="991147" cy="924654"/>
          </a:xfrm>
          <a:prstGeom prst="ellipse"/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部门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0" name="椭圆 3"/>
          <p:cNvSpPr/>
          <p:nvPr/>
        </p:nvSpPr>
        <p:spPr>
          <a:xfrm>
            <a:off x="3907192" y="1442685"/>
            <a:ext cx="991147" cy="924654"/>
          </a:xfrm>
          <a:prstGeom prst="ellipse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渠道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1" name="椭圆 4"/>
          <p:cNvSpPr/>
          <p:nvPr/>
        </p:nvSpPr>
        <p:spPr>
          <a:xfrm>
            <a:off x="6181469" y="1442685"/>
            <a:ext cx="991147" cy="924654"/>
          </a:xfrm>
          <a:prstGeom prst="ellipse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项目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2" name="椭圆 5"/>
          <p:cNvSpPr/>
          <p:nvPr/>
        </p:nvSpPr>
        <p:spPr>
          <a:xfrm>
            <a:off x="5019386" y="1442685"/>
            <a:ext cx="991147" cy="924654"/>
          </a:xfrm>
          <a:prstGeom prst="ellipse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3" name="椭圆 6"/>
          <p:cNvSpPr/>
          <p:nvPr/>
        </p:nvSpPr>
        <p:spPr>
          <a:xfrm>
            <a:off x="7293662" y="1442685"/>
            <a:ext cx="991147" cy="924654"/>
          </a:xfrm>
          <a:prstGeom prst="ellipse"/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月度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4" name="椭圆 7"/>
          <p:cNvSpPr/>
          <p:nvPr/>
        </p:nvSpPr>
        <p:spPr>
          <a:xfrm>
            <a:off x="8368913" y="1442685"/>
            <a:ext cx="991147" cy="924654"/>
          </a:xfrm>
          <a:prstGeom prst="ellipse"/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推广</a:t>
            </a:r>
            <a:endParaRPr altLang="en-US" baseline="0" b="1" cap="none" dirty="0" sz="1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575" name="右大括号 8"/>
          <p:cNvSpPr/>
          <p:nvPr/>
        </p:nvSpPr>
        <p:spPr>
          <a:xfrm rot="5400000" flipH="1">
            <a:off x="5943137" y="-1548561"/>
            <a:ext cx="338860" cy="5718317"/>
          </a:xfrm>
          <a:prstGeom prst="rightBrace">
            <a:avLst>
              <a:gd name="adj1" fmla="val 149337"/>
              <a:gd name="adj2" fmla="val 50000"/>
            </a:avLst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576" name="圆角矩形 32"/>
          <p:cNvSpPr/>
          <p:nvPr/>
        </p:nvSpPr>
        <p:spPr>
          <a:xfrm>
            <a:off x="3351496" y="2597426"/>
            <a:ext cx="8303791" cy="3664226"/>
          </a:xfrm>
          <a:prstGeom prst="roundRect">
            <a:avLst>
              <a:gd name="adj" fmla="val 10654"/>
            </a:avLst>
          </a:prstGeom>
          <a:solidFill>
            <a:schemeClr val="accent5">
              <a:lumMod val="20000"/>
              <a:lumOff val="80000"/>
            </a:schemeClr>
          </a:solidFill>
          <a:ln w="34925">
            <a:solidFill>
              <a:srgbClr val="D60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21485" lIns="42970" rIns="42970" rtlCol="0" tIns="21485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56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206" name="组合 10"/>
          <p:cNvGrpSpPr/>
          <p:nvPr/>
        </p:nvGrpSpPr>
        <p:grpSpPr>
          <a:xfrm flipH="1">
            <a:off x="2553955" y="3240849"/>
            <a:ext cx="742663" cy="2495022"/>
            <a:chOff x="12217719" y="5060397"/>
            <a:chExt cx="3612127" cy="5451720"/>
          </a:xfrm>
        </p:grpSpPr>
        <p:cxnSp>
          <p:nvCxnSpPr>
            <p:cNvPr id="3145761" name="直接箭头连接符 11"/>
            <p:cNvCxnSpPr>
              <a:cxnSpLocks/>
            </p:cNvCxnSpPr>
            <p:nvPr/>
          </p:nvCxnSpPr>
          <p:spPr>
            <a:xfrm>
              <a:off x="12217719" y="7671581"/>
              <a:ext cx="2658610" cy="20846"/>
            </a:xfrm>
            <a:prstGeom prst="straightConnector1"/>
            <a:ln w="41275">
              <a:solidFill>
                <a:srgbClr val="D60C0C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2" name="直接箭头连接符 12"/>
            <p:cNvCxnSpPr>
              <a:cxnSpLocks/>
            </p:cNvCxnSpPr>
            <p:nvPr/>
          </p:nvCxnSpPr>
          <p:spPr>
            <a:xfrm flipV="1">
              <a:off x="12217719" y="5060397"/>
              <a:ext cx="3612127" cy="2632030"/>
            </a:xfrm>
            <a:prstGeom prst="straightConnector1"/>
            <a:ln w="41275">
              <a:solidFill>
                <a:srgbClr val="D60C0C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63" name="直接箭头连接符 13"/>
            <p:cNvCxnSpPr>
              <a:cxnSpLocks/>
            </p:cNvCxnSpPr>
            <p:nvPr/>
          </p:nvCxnSpPr>
          <p:spPr>
            <a:xfrm>
              <a:off x="12217719" y="7692427"/>
              <a:ext cx="3539851" cy="2819690"/>
            </a:xfrm>
            <a:prstGeom prst="straightConnector1"/>
            <a:ln w="41275">
              <a:solidFill>
                <a:srgbClr val="D60C0C"/>
              </a:solidFill>
              <a:headEnd w="lg" len="lg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9577" name="椭圆 14"/>
          <p:cNvSpPr/>
          <p:nvPr/>
        </p:nvSpPr>
        <p:spPr>
          <a:xfrm>
            <a:off x="331303" y="3631732"/>
            <a:ext cx="1538545" cy="1528466"/>
          </a:xfrm>
          <a:prstGeom prst="ellipse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bIns="21485" lIns="42970" rIns="42970" rtlCol="0" tIns="21485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56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49578" name="TextBox 69"/>
          <p:cNvSpPr txBox="1"/>
          <p:nvPr/>
        </p:nvSpPr>
        <p:spPr>
          <a:xfrm>
            <a:off x="699955" y="3988066"/>
            <a:ext cx="1491985" cy="905164"/>
          </a:xfrm>
          <a:prstGeom prst="rect"/>
          <a:noFill/>
          <a:ln>
            <a:noFill/>
          </a:ln>
        </p:spPr>
        <p:txBody>
          <a:bodyPr bIns="21485" lIns="42970" rIns="42970" rtlCol="0" tIns="21485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</a:t>
            </a:r>
            <a:endParaRPr altLang="zh-CN" baseline="0" b="1" cap="none" dirty="0" sz="2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分解</a:t>
            </a:r>
            <a:endParaRPr altLang="zh-CN" baseline="0" b="1" cap="none" dirty="0" sz="2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07" name="组合 16"/>
          <p:cNvGrpSpPr/>
          <p:nvPr/>
        </p:nvGrpSpPr>
        <p:grpSpPr>
          <a:xfrm>
            <a:off x="3365925" y="2824015"/>
            <a:ext cx="2679365" cy="416834"/>
            <a:chOff x="13212865" y="4125876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9579" name="矩形 17"/>
            <p:cNvSpPr/>
            <p:nvPr/>
          </p:nvSpPr>
          <p:spPr>
            <a:xfrm>
              <a:off x="13789012" y="4125876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80" name="TextBox 42"/>
            <p:cNvSpPr txBox="1"/>
            <p:nvPr/>
          </p:nvSpPr>
          <p:spPr>
            <a:xfrm>
              <a:off x="14494247" y="4261101"/>
              <a:ext cx="384611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经营目标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581" name="等腰三角形 19"/>
            <p:cNvSpPr/>
            <p:nvPr/>
          </p:nvSpPr>
          <p:spPr>
            <a:xfrm rot="16200000">
              <a:off x="13318253" y="4228374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08" name="组合 20"/>
          <p:cNvGrpSpPr/>
          <p:nvPr/>
        </p:nvGrpSpPr>
        <p:grpSpPr>
          <a:xfrm>
            <a:off x="3365925" y="3406386"/>
            <a:ext cx="2679365" cy="416834"/>
            <a:chOff x="13212865" y="5287652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9582" name="矩形 21"/>
            <p:cNvSpPr/>
            <p:nvPr/>
          </p:nvSpPr>
          <p:spPr>
            <a:xfrm>
              <a:off x="13789012" y="5287652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83" name="TextBox 41"/>
            <p:cNvSpPr txBox="1"/>
            <p:nvPr/>
          </p:nvSpPr>
          <p:spPr>
            <a:xfrm>
              <a:off x="14186339" y="5472592"/>
              <a:ext cx="4054689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预算分配及各模块预算占比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584" name="等腰三角形 23"/>
            <p:cNvSpPr/>
            <p:nvPr/>
          </p:nvSpPr>
          <p:spPr>
            <a:xfrm rot="16200000">
              <a:off x="13318253" y="54159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09" name="组合 24"/>
          <p:cNvGrpSpPr/>
          <p:nvPr/>
        </p:nvGrpSpPr>
        <p:grpSpPr>
          <a:xfrm>
            <a:off x="3365925" y="3988757"/>
            <a:ext cx="2679365" cy="416834"/>
            <a:chOff x="13212865" y="6449428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9585" name="矩形 25"/>
            <p:cNvSpPr/>
            <p:nvPr/>
          </p:nvSpPr>
          <p:spPr>
            <a:xfrm>
              <a:off x="13789012" y="644942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86" name="TextBox 55"/>
            <p:cNvSpPr txBox="1"/>
            <p:nvPr/>
          </p:nvSpPr>
          <p:spPr>
            <a:xfrm>
              <a:off x="14162341" y="6603590"/>
              <a:ext cx="450992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销售目标分解表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587" name="等腰三角形 27"/>
            <p:cNvSpPr/>
            <p:nvPr/>
          </p:nvSpPr>
          <p:spPr>
            <a:xfrm rot="16200000">
              <a:off x="13318253" y="65440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0" name="组合 28"/>
          <p:cNvGrpSpPr/>
          <p:nvPr/>
        </p:nvGrpSpPr>
        <p:grpSpPr>
          <a:xfrm>
            <a:off x="3365925" y="4571128"/>
            <a:ext cx="2679365" cy="416834"/>
            <a:chOff x="13212865" y="7611204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9588" name="矩形 29"/>
            <p:cNvSpPr/>
            <p:nvPr/>
          </p:nvSpPr>
          <p:spPr>
            <a:xfrm>
              <a:off x="13789012" y="7611204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89" name="TextBox 50"/>
            <p:cNvSpPr txBox="1"/>
            <p:nvPr/>
          </p:nvSpPr>
          <p:spPr>
            <a:xfrm>
              <a:off x="14465633" y="7724622"/>
              <a:ext cx="390334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各部门预算（薪资）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590" name="等腰三角形 31"/>
            <p:cNvSpPr/>
            <p:nvPr/>
          </p:nvSpPr>
          <p:spPr>
            <a:xfrm rot="16200000">
              <a:off x="13318253" y="7713702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1" name="组合 32"/>
          <p:cNvGrpSpPr/>
          <p:nvPr/>
        </p:nvGrpSpPr>
        <p:grpSpPr>
          <a:xfrm>
            <a:off x="3365925" y="5153498"/>
            <a:ext cx="2679365" cy="416834"/>
            <a:chOff x="13212865" y="8772980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9591" name="矩形 33"/>
            <p:cNvSpPr/>
            <p:nvPr/>
          </p:nvSpPr>
          <p:spPr>
            <a:xfrm>
              <a:off x="13789012" y="8772980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92" name="TextBox 52"/>
            <p:cNvSpPr txBox="1"/>
            <p:nvPr/>
          </p:nvSpPr>
          <p:spPr>
            <a:xfrm>
              <a:off x="14728914" y="8927142"/>
              <a:ext cx="3740531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奖金分配明细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593" name="等腰三角形 35"/>
            <p:cNvSpPr/>
            <p:nvPr/>
          </p:nvSpPr>
          <p:spPr>
            <a:xfrm rot="16200000">
              <a:off x="13318253" y="8875478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2" name="组合 36"/>
          <p:cNvGrpSpPr/>
          <p:nvPr/>
        </p:nvGrpSpPr>
        <p:grpSpPr>
          <a:xfrm>
            <a:off x="3365925" y="5735871"/>
            <a:ext cx="2679365" cy="416834"/>
            <a:chOff x="13212865" y="9934758"/>
            <a:chExt cx="5832731" cy="83154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49594" name="矩形 37"/>
            <p:cNvSpPr/>
            <p:nvPr/>
          </p:nvSpPr>
          <p:spPr>
            <a:xfrm>
              <a:off x="13789012" y="993475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95" name="TextBox 107"/>
            <p:cNvSpPr txBox="1"/>
            <p:nvPr/>
          </p:nvSpPr>
          <p:spPr>
            <a:xfrm>
              <a:off x="14186338" y="10140523"/>
              <a:ext cx="4461931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各部门详细预算汇总表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596" name="等腰三角形 39"/>
            <p:cNvSpPr/>
            <p:nvPr/>
          </p:nvSpPr>
          <p:spPr>
            <a:xfrm rot="16200000">
              <a:off x="13318253" y="10081027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3" name="组合 40"/>
          <p:cNvGrpSpPr/>
          <p:nvPr/>
        </p:nvGrpSpPr>
        <p:grpSpPr>
          <a:xfrm>
            <a:off x="1561744" y="5086954"/>
            <a:ext cx="975702" cy="996171"/>
            <a:chOff x="7808316" y="8678071"/>
            <a:chExt cx="1987270" cy="198727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597" name="椭圆 41"/>
            <p:cNvSpPr/>
            <p:nvPr/>
          </p:nvSpPr>
          <p:spPr>
            <a:xfrm>
              <a:off x="7808316" y="8678071"/>
              <a:ext cx="1987270" cy="1987270"/>
            </a:xfrm>
            <a:prstGeom prst="ellipse"/>
            <a:grpFill/>
            <a:ln>
              <a:solidFill>
                <a:srgbClr val="E93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56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598" name="TextBox 114"/>
            <p:cNvSpPr txBox="1"/>
            <p:nvPr/>
          </p:nvSpPr>
          <p:spPr>
            <a:xfrm>
              <a:off x="8188919" y="9326077"/>
              <a:ext cx="1606667" cy="769017"/>
            </a:xfrm>
            <a:prstGeom prst="rect"/>
            <a:grpFill/>
            <a:ln>
              <a:noFill/>
            </a:ln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1905" i="0" kern="1200" kumimoji="0" lang="zh-CN" noProof="0" normalizeH="0" spc="0" strike="noStrike" u="none">
                  <a:ln>
                    <a:noFill/>
                  </a:ln>
                  <a:solidFill>
                    <a:srgbClr val="D60C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产品</a:t>
              </a:r>
              <a:endParaRPr altLang="zh-CN" baseline="0" b="1" cap="none" dirty="0" sz="1905" i="0" kern="1200" kumimoji="0" lang="en-US" noProof="0" normalizeH="0" spc="0" strike="noStrike" u="none">
                <a:ln>
                  <a:noFill/>
                </a:ln>
                <a:solidFill>
                  <a:srgbClr val="D6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4" name="组合 43"/>
          <p:cNvGrpSpPr/>
          <p:nvPr/>
        </p:nvGrpSpPr>
        <p:grpSpPr>
          <a:xfrm>
            <a:off x="1950639" y="3928364"/>
            <a:ext cx="1097370" cy="996172"/>
            <a:chOff x="8600404" y="6301807"/>
            <a:chExt cx="2235079" cy="198727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599" name="椭圆 44"/>
            <p:cNvSpPr/>
            <p:nvPr/>
          </p:nvSpPr>
          <p:spPr>
            <a:xfrm>
              <a:off x="8600404" y="6301807"/>
              <a:ext cx="1987270" cy="1987270"/>
            </a:xfrm>
            <a:prstGeom prst="ellipse"/>
            <a:grpFill/>
            <a:ln>
              <a:solidFill>
                <a:srgbClr val="E93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56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00" name="TextBox 115"/>
            <p:cNvSpPr txBox="1"/>
            <p:nvPr/>
          </p:nvSpPr>
          <p:spPr>
            <a:xfrm>
              <a:off x="8963275" y="6948711"/>
              <a:ext cx="1872208" cy="715549"/>
            </a:xfrm>
            <a:prstGeom prst="rect"/>
            <a:noFill/>
            <a:ln>
              <a:noFill/>
            </a:ln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1730" i="0" kern="1200" kumimoji="0" lang="zh-CN" noProof="0" normalizeH="0" spc="0" strike="noStrike" u="none">
                  <a:ln>
                    <a:noFill/>
                  </a:ln>
                  <a:solidFill>
                    <a:srgbClr val="D60C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渠道</a:t>
              </a:r>
              <a:endParaRPr altLang="zh-CN" baseline="0" b="1" cap="none" dirty="0" sz="1730" i="0" kern="1200" kumimoji="0" lang="en-US" noProof="0" normalizeH="0" spc="0" strike="noStrike" u="none">
                <a:ln>
                  <a:noFill/>
                </a:ln>
                <a:solidFill>
                  <a:srgbClr val="D6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5" name="组合 46"/>
          <p:cNvGrpSpPr/>
          <p:nvPr/>
        </p:nvGrpSpPr>
        <p:grpSpPr>
          <a:xfrm>
            <a:off x="1526390" y="2737198"/>
            <a:ext cx="975702" cy="996171"/>
            <a:chOff x="7736308" y="3925543"/>
            <a:chExt cx="1987270" cy="198727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601" name="椭圆 47"/>
            <p:cNvSpPr/>
            <p:nvPr/>
          </p:nvSpPr>
          <p:spPr>
            <a:xfrm>
              <a:off x="7736308" y="3925543"/>
              <a:ext cx="1987270" cy="1987270"/>
            </a:xfrm>
            <a:prstGeom prst="ellipse"/>
            <a:grpFill/>
            <a:ln>
              <a:solidFill>
                <a:srgbClr val="E934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56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02" name="TextBox 116"/>
            <p:cNvSpPr txBox="1"/>
            <p:nvPr/>
          </p:nvSpPr>
          <p:spPr>
            <a:xfrm>
              <a:off x="7901685" y="4493863"/>
              <a:ext cx="1601170" cy="822102"/>
            </a:xfrm>
            <a:prstGeom prst="rect"/>
            <a:grpFill/>
            <a:ln>
              <a:noFill/>
            </a:ln>
          </p:spPr>
          <p:txBody>
            <a:bodyPr rtlCol="0" wrap="square">
              <a:spAutoFit/>
            </a:bodyPr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1" cap="none" dirty="0" sz="2080" i="0" kern="1200" kumimoji="0" lang="zh-CN" noProof="0" normalizeH="0" spc="0" strike="noStrike" u="none">
                  <a:ln>
                    <a:noFill/>
                  </a:ln>
                  <a:solidFill>
                    <a:srgbClr val="D60C0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团队</a:t>
              </a:r>
              <a:endParaRPr altLang="zh-CN" baseline="0" b="1" cap="none" dirty="0" sz="2080" i="0" kern="1200" kumimoji="0" lang="en-US" noProof="0" normalizeH="0" spc="0" strike="noStrike" u="none">
                <a:ln>
                  <a:noFill/>
                </a:ln>
                <a:solidFill>
                  <a:srgbClr val="D60C0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16" name="组合 49"/>
          <p:cNvGrpSpPr/>
          <p:nvPr/>
        </p:nvGrpSpPr>
        <p:grpSpPr>
          <a:xfrm>
            <a:off x="6045289" y="2770513"/>
            <a:ext cx="2679365" cy="416834"/>
            <a:chOff x="13212865" y="4125876"/>
            <a:chExt cx="5832731" cy="831545"/>
          </a:xfrm>
        </p:grpSpPr>
        <p:sp>
          <p:nvSpPr>
            <p:cNvPr id="1049603" name="矩形 50"/>
            <p:cNvSpPr/>
            <p:nvPr/>
          </p:nvSpPr>
          <p:spPr>
            <a:xfrm>
              <a:off x="13789012" y="4125876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04" name="TextBox 42"/>
            <p:cNvSpPr txBox="1"/>
            <p:nvPr/>
          </p:nvSpPr>
          <p:spPr>
            <a:xfrm>
              <a:off x="14494247" y="4261101"/>
              <a:ext cx="3846115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各项费用占比排名表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05" name="等腰三角形 52"/>
            <p:cNvSpPr/>
            <p:nvPr/>
          </p:nvSpPr>
          <p:spPr>
            <a:xfrm rot="16200000">
              <a:off x="13318253" y="4228374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7" name="组合 53"/>
          <p:cNvGrpSpPr/>
          <p:nvPr/>
        </p:nvGrpSpPr>
        <p:grpSpPr>
          <a:xfrm>
            <a:off x="6045289" y="3352884"/>
            <a:ext cx="2679365" cy="416834"/>
            <a:chOff x="13212865" y="5287652"/>
            <a:chExt cx="5832731" cy="831545"/>
          </a:xfrm>
        </p:grpSpPr>
        <p:sp>
          <p:nvSpPr>
            <p:cNvPr id="1049606" name="矩形 54"/>
            <p:cNvSpPr/>
            <p:nvPr/>
          </p:nvSpPr>
          <p:spPr>
            <a:xfrm>
              <a:off x="13789012" y="5287652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07" name="TextBox 41"/>
            <p:cNvSpPr txBox="1"/>
            <p:nvPr/>
          </p:nvSpPr>
          <p:spPr>
            <a:xfrm>
              <a:off x="14162341" y="5472592"/>
              <a:ext cx="4078687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推广费用明细表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08" name="等腰三角形 56"/>
            <p:cNvSpPr/>
            <p:nvPr/>
          </p:nvSpPr>
          <p:spPr>
            <a:xfrm rot="16200000">
              <a:off x="13318253" y="5415996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8" name="组合 57"/>
          <p:cNvGrpSpPr/>
          <p:nvPr/>
        </p:nvGrpSpPr>
        <p:grpSpPr>
          <a:xfrm>
            <a:off x="6045289" y="3935255"/>
            <a:ext cx="2679365" cy="416834"/>
            <a:chOff x="13212865" y="6449428"/>
            <a:chExt cx="5832731" cy="831545"/>
          </a:xfrm>
        </p:grpSpPr>
        <p:sp>
          <p:nvSpPr>
            <p:cNvPr id="1049609" name="矩形 58"/>
            <p:cNvSpPr/>
            <p:nvPr/>
          </p:nvSpPr>
          <p:spPr>
            <a:xfrm>
              <a:off x="13789012" y="6449428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10" name="TextBox 55"/>
            <p:cNvSpPr txBox="1"/>
            <p:nvPr/>
          </p:nvSpPr>
          <p:spPr>
            <a:xfrm>
              <a:off x="14162341" y="6603590"/>
              <a:ext cx="4509925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固定费用及浮动预算明细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11" name="等腰三角形 60"/>
            <p:cNvSpPr/>
            <p:nvPr/>
          </p:nvSpPr>
          <p:spPr>
            <a:xfrm rot="16200000">
              <a:off x="13318253" y="6544096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19" name="组合 61"/>
          <p:cNvGrpSpPr/>
          <p:nvPr/>
        </p:nvGrpSpPr>
        <p:grpSpPr>
          <a:xfrm>
            <a:off x="6045289" y="4517626"/>
            <a:ext cx="2679365" cy="416834"/>
            <a:chOff x="13212865" y="7611204"/>
            <a:chExt cx="5832731" cy="831545"/>
          </a:xfrm>
        </p:grpSpPr>
        <p:sp>
          <p:nvSpPr>
            <p:cNvPr id="1049612" name="矩形 62"/>
            <p:cNvSpPr/>
            <p:nvPr/>
          </p:nvSpPr>
          <p:spPr>
            <a:xfrm>
              <a:off x="13789012" y="7611204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13" name="TextBox 50"/>
            <p:cNvSpPr txBox="1"/>
            <p:nvPr/>
          </p:nvSpPr>
          <p:spPr>
            <a:xfrm>
              <a:off x="13889483" y="7724622"/>
              <a:ext cx="4479493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各部门费用占比及每月费用占比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14" name="等腰三角形 64"/>
            <p:cNvSpPr/>
            <p:nvPr/>
          </p:nvSpPr>
          <p:spPr>
            <a:xfrm rot="16200000">
              <a:off x="13318253" y="7713702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20" name="组合 65"/>
          <p:cNvGrpSpPr/>
          <p:nvPr/>
        </p:nvGrpSpPr>
        <p:grpSpPr>
          <a:xfrm>
            <a:off x="6045289" y="5099996"/>
            <a:ext cx="2679365" cy="416834"/>
            <a:chOff x="13212865" y="8772980"/>
            <a:chExt cx="5832731" cy="831545"/>
          </a:xfrm>
        </p:grpSpPr>
        <p:sp>
          <p:nvSpPr>
            <p:cNvPr id="1049615" name="矩形 66"/>
            <p:cNvSpPr/>
            <p:nvPr/>
          </p:nvSpPr>
          <p:spPr>
            <a:xfrm>
              <a:off x="13789012" y="8772980"/>
              <a:ext cx="5256584" cy="831545"/>
            </a:xfrm>
            <a:prstGeom prst="rect"/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16" name="TextBox 52"/>
            <p:cNvSpPr txBox="1"/>
            <p:nvPr/>
          </p:nvSpPr>
          <p:spPr>
            <a:xfrm>
              <a:off x="14331095" y="8952514"/>
              <a:ext cx="4309244" cy="491188"/>
            </a:xfrm>
            <a:prstGeom prst="rect"/>
            <a:no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各部门预算月度明细表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17" name="等腰三角形 68"/>
            <p:cNvSpPr/>
            <p:nvPr/>
          </p:nvSpPr>
          <p:spPr>
            <a:xfrm rot="16200000">
              <a:off x="13318253" y="8875478"/>
              <a:ext cx="415773" cy="626549"/>
            </a:xfrm>
            <a:prstGeom prst="triangle"/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21" name="组合 69"/>
          <p:cNvGrpSpPr/>
          <p:nvPr/>
        </p:nvGrpSpPr>
        <p:grpSpPr>
          <a:xfrm>
            <a:off x="8779532" y="2775502"/>
            <a:ext cx="2679365" cy="416834"/>
            <a:chOff x="13212865" y="9934758"/>
            <a:chExt cx="5832731" cy="83154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049618" name="矩形 70"/>
            <p:cNvSpPr/>
            <p:nvPr/>
          </p:nvSpPr>
          <p:spPr>
            <a:xfrm>
              <a:off x="13789012" y="993475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19" name="TextBox 107"/>
            <p:cNvSpPr txBox="1"/>
            <p:nvPr/>
          </p:nvSpPr>
          <p:spPr>
            <a:xfrm>
              <a:off x="14186338" y="10140523"/>
              <a:ext cx="4461931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公司每月支出总表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20" name="等腰三角形 72"/>
            <p:cNvSpPr/>
            <p:nvPr/>
          </p:nvSpPr>
          <p:spPr>
            <a:xfrm rot="16200000">
              <a:off x="13318253" y="10081027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22" name="组合 73"/>
          <p:cNvGrpSpPr/>
          <p:nvPr/>
        </p:nvGrpSpPr>
        <p:grpSpPr>
          <a:xfrm>
            <a:off x="8791632" y="3358608"/>
            <a:ext cx="2679365" cy="416834"/>
            <a:chOff x="13212865" y="4125876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621" name="矩形 74"/>
            <p:cNvSpPr/>
            <p:nvPr/>
          </p:nvSpPr>
          <p:spPr>
            <a:xfrm>
              <a:off x="13789012" y="4125876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22" name="TextBox 42"/>
            <p:cNvSpPr txBox="1"/>
            <p:nvPr/>
          </p:nvSpPr>
          <p:spPr>
            <a:xfrm>
              <a:off x="14494247" y="4261101"/>
              <a:ext cx="384611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部门月度明细表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23" name="等腰三角形 76"/>
            <p:cNvSpPr/>
            <p:nvPr/>
          </p:nvSpPr>
          <p:spPr>
            <a:xfrm rot="16200000">
              <a:off x="13318253" y="4228374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23" name="组合 77"/>
          <p:cNvGrpSpPr/>
          <p:nvPr/>
        </p:nvGrpSpPr>
        <p:grpSpPr>
          <a:xfrm>
            <a:off x="8779531" y="3934983"/>
            <a:ext cx="2679365" cy="416834"/>
            <a:chOff x="13212865" y="5287652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624" name="矩形 78"/>
            <p:cNvSpPr/>
            <p:nvPr/>
          </p:nvSpPr>
          <p:spPr>
            <a:xfrm>
              <a:off x="13789012" y="5287652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25" name="TextBox 41"/>
            <p:cNvSpPr txBox="1"/>
            <p:nvPr/>
          </p:nvSpPr>
          <p:spPr>
            <a:xfrm>
              <a:off x="14593580" y="5472592"/>
              <a:ext cx="3647449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人力行政部月度明细表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26" name="等腰三角形 80"/>
            <p:cNvSpPr/>
            <p:nvPr/>
          </p:nvSpPr>
          <p:spPr>
            <a:xfrm rot="16200000">
              <a:off x="13318253" y="54159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24" name="组合 81"/>
          <p:cNvGrpSpPr/>
          <p:nvPr/>
        </p:nvGrpSpPr>
        <p:grpSpPr>
          <a:xfrm>
            <a:off x="8791632" y="4475344"/>
            <a:ext cx="2679365" cy="416834"/>
            <a:chOff x="13212865" y="6449428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627" name="矩形 82"/>
            <p:cNvSpPr/>
            <p:nvPr/>
          </p:nvSpPr>
          <p:spPr>
            <a:xfrm>
              <a:off x="13789012" y="6449428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28" name="TextBox 55"/>
            <p:cNvSpPr txBox="1"/>
            <p:nvPr/>
          </p:nvSpPr>
          <p:spPr>
            <a:xfrm>
              <a:off x="14162341" y="6603590"/>
              <a:ext cx="450992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各产品投入产出分析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29" name="等腰三角形 84"/>
            <p:cNvSpPr/>
            <p:nvPr/>
          </p:nvSpPr>
          <p:spPr>
            <a:xfrm rot="16200000">
              <a:off x="13318253" y="6544096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grpSp>
        <p:nvGrpSpPr>
          <p:cNvPr id="225" name="组合 85"/>
          <p:cNvGrpSpPr/>
          <p:nvPr/>
        </p:nvGrpSpPr>
        <p:grpSpPr>
          <a:xfrm>
            <a:off x="8791632" y="5085523"/>
            <a:ext cx="2679365" cy="416834"/>
            <a:chOff x="13212865" y="7611204"/>
            <a:chExt cx="5832731" cy="83154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49630" name="矩形 86"/>
            <p:cNvSpPr/>
            <p:nvPr/>
          </p:nvSpPr>
          <p:spPr>
            <a:xfrm>
              <a:off x="13789012" y="7611204"/>
              <a:ext cx="5256584" cy="831545"/>
            </a:xfrm>
            <a:prstGeom prst="rect"/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049631" name="TextBox 50"/>
            <p:cNvSpPr txBox="1"/>
            <p:nvPr/>
          </p:nvSpPr>
          <p:spPr>
            <a:xfrm>
              <a:off x="14465633" y="7724622"/>
              <a:ext cx="3903345" cy="491188"/>
            </a:xfrm>
            <a:prstGeom prst="rect"/>
            <a:grpFill/>
          </p:spPr>
          <p:txBody>
            <a:bodyPr rtlCol="0" wrap="square">
              <a:spAutoFit/>
            </a:bodyPr>
            <a:p>
              <a:pPr algn="l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en-US" baseline="0" b="0" cap="none" dirty="0" sz="1000" i="0" kern="1200" kumimoji="0" lang="zh-CN" noProof="0" normalizeH="0" spc="0" strike="noStrike" u="none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资金流量表</a:t>
              </a:r>
              <a:endParaRPr altLang="en-US" baseline="0" b="0" cap="none" dirty="0" sz="10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9632" name="等腰三角形 88"/>
            <p:cNvSpPr/>
            <p:nvPr/>
          </p:nvSpPr>
          <p:spPr>
            <a:xfrm rot="16200000">
              <a:off x="13318253" y="7713702"/>
              <a:ext cx="415773" cy="626549"/>
            </a:xfrm>
            <a:prstGeom prst="triangle"/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9144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0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33" name="矩形 1"/>
          <p:cNvSpPr/>
          <p:nvPr/>
        </p:nvSpPr>
        <p:spPr>
          <a:xfrm>
            <a:off x="0" y="195281"/>
            <a:ext cx="12192000" cy="986485"/>
          </a:xfrm>
          <a:prstGeom prst="rect"/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4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如何做规划？</a:t>
            </a:r>
            <a:endParaRPr altLang="en-US" baseline="0" b="1" cap="none" dirty="0" sz="4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4" name="矩形 2"/>
          <p:cNvSpPr/>
          <p:nvPr/>
        </p:nvSpPr>
        <p:spPr>
          <a:xfrm>
            <a:off x="329607" y="2586578"/>
            <a:ext cx="2254102" cy="566178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定目标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5" name="矩形 3"/>
          <p:cNvSpPr/>
          <p:nvPr/>
        </p:nvSpPr>
        <p:spPr>
          <a:xfrm>
            <a:off x="2649278" y="2586579"/>
            <a:ext cx="2254102" cy="566178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定方法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6" name="矩形 4"/>
          <p:cNvSpPr/>
          <p:nvPr/>
        </p:nvSpPr>
        <p:spPr>
          <a:xfrm>
            <a:off x="4968949" y="2586579"/>
            <a:ext cx="2254102" cy="566178"/>
          </a:xfrm>
          <a:prstGeom prst="rect"/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定计划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7" name="矩形 5"/>
          <p:cNvSpPr/>
          <p:nvPr/>
        </p:nvSpPr>
        <p:spPr>
          <a:xfrm>
            <a:off x="7288620" y="2586577"/>
            <a:ext cx="2254102" cy="566178"/>
          </a:xfrm>
          <a:prstGeom prst="rect"/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定执行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8" name="矩形 6"/>
          <p:cNvSpPr/>
          <p:nvPr/>
        </p:nvSpPr>
        <p:spPr>
          <a:xfrm>
            <a:off x="9608291" y="2586577"/>
            <a:ext cx="2254102" cy="566178"/>
          </a:xfrm>
          <a:prstGeom prst="rect"/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定预算</a:t>
            </a:r>
            <a:endParaRPr altLang="en-US" baseline="0" b="1" cap="none" dirty="0" sz="28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39" name="矩形 7"/>
          <p:cNvSpPr/>
          <p:nvPr/>
        </p:nvSpPr>
        <p:spPr>
          <a:xfrm>
            <a:off x="311888" y="6158797"/>
            <a:ext cx="5784112" cy="511719"/>
          </a:xfrm>
          <a:prstGeom prst="rect"/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迷你霹雳体" panose="020B0602010101010101" pitchFamily="33" charset="-122"/>
                <a:ea typeface="迷你霹雳体" panose="020B0602010101010101" pitchFamily="33" charset="-122"/>
                <a:cs typeface="+mn-cs"/>
              </a:rPr>
              <a:t>方法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迷你霹雳体" panose="020B0602010101010101" pitchFamily="33" charset="-122"/>
              <a:ea typeface="迷你霹雳体" panose="020B0602010101010101" pitchFamily="33" charset="-122"/>
              <a:cs typeface="+mn-cs"/>
            </a:endParaRPr>
          </a:p>
        </p:txBody>
      </p:sp>
      <p:sp>
        <p:nvSpPr>
          <p:cNvPr id="1049640" name="矩形 8"/>
          <p:cNvSpPr/>
          <p:nvPr/>
        </p:nvSpPr>
        <p:spPr>
          <a:xfrm>
            <a:off x="6096000" y="6158796"/>
            <a:ext cx="5748673" cy="511719"/>
          </a:xfrm>
          <a:prstGeom prst="rect"/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0" cap="none" dirty="0" sz="24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迷你霹雳体" panose="020B0602010101010101" pitchFamily="33" charset="-122"/>
                <a:ea typeface="迷你霹雳体" panose="020B0602010101010101" pitchFamily="33" charset="-122"/>
                <a:cs typeface="+mn-cs"/>
              </a:rPr>
              <a:t>工具</a:t>
            </a:r>
            <a:endParaRPr altLang="en-US" baseline="0" b="0" cap="none" dirty="0" sz="24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迷你霹雳体" panose="020B0602010101010101" pitchFamily="33" charset="-122"/>
              <a:ea typeface="迷你霹雳体" panose="020B0602010101010101" pitchFamily="33" charset="-122"/>
              <a:cs typeface="+mn-cs"/>
            </a:endParaRPr>
          </a:p>
        </p:txBody>
      </p:sp>
      <p:sp>
        <p:nvSpPr>
          <p:cNvPr id="1049641" name="箭头: 右 9"/>
          <p:cNvSpPr/>
          <p:nvPr/>
        </p:nvSpPr>
        <p:spPr>
          <a:xfrm>
            <a:off x="311888" y="1254464"/>
            <a:ext cx="11532785" cy="788543"/>
          </a:xfrm>
          <a:prstGeom prst="rightArrow">
            <a:avLst>
              <a:gd name="adj1" fmla="val 70100"/>
              <a:gd name="adj2" fmla="val 5502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3200" i="0" kern="1200" kumimoji="0" lang="en-US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</a:t>
            </a:r>
            <a:r>
              <a:rPr altLang="en-US" baseline="0" b="1" cap="none" dirty="0" sz="3200" i="0" kern="1200" kumimoji="0" lang="zh-CN" noProof="0" normalizeH="0" spc="0" strike="noStrike" u="none">
                <a:ln>
                  <a:noFill/>
                </a:ln>
                <a:solidFill>
                  <a:srgbClr val="FFC000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 步 骤</a:t>
            </a:r>
            <a:endParaRPr altLang="en-US" baseline="0" b="1" cap="none" dirty="0" sz="3200" i="0" kern="1200" kumimoji="0" lang="zh-CN" noProof="0" normalizeH="0" spc="0" strike="noStrike" u="none">
              <a:ln>
                <a:noFill/>
              </a:ln>
              <a:solidFill>
                <a:srgbClr val="FFC000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2" name="矩形 10"/>
          <p:cNvSpPr/>
          <p:nvPr/>
        </p:nvSpPr>
        <p:spPr>
          <a:xfrm>
            <a:off x="329607" y="3196580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经营目标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3" name="矩形 11"/>
          <p:cNvSpPr/>
          <p:nvPr/>
        </p:nvSpPr>
        <p:spPr>
          <a:xfrm>
            <a:off x="1446329" y="3196580"/>
            <a:ext cx="1137380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发展目标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44" name="矩形 12"/>
          <p:cNvSpPr/>
          <p:nvPr/>
        </p:nvSpPr>
        <p:spPr>
          <a:xfrm>
            <a:off x="324122" y="3580234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45" name="矩形 13"/>
          <p:cNvSpPr/>
          <p:nvPr/>
        </p:nvSpPr>
        <p:spPr>
          <a:xfrm>
            <a:off x="324122" y="3953510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利润目标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46" name="矩形 14"/>
          <p:cNvSpPr/>
          <p:nvPr/>
        </p:nvSpPr>
        <p:spPr>
          <a:xfrm>
            <a:off x="323199" y="4321185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增长率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47" name="矩形 15"/>
          <p:cNvSpPr/>
          <p:nvPr/>
        </p:nvSpPr>
        <p:spPr>
          <a:xfrm>
            <a:off x="316621" y="4686576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毛利率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48" name="矩形 16"/>
          <p:cNvSpPr/>
          <p:nvPr/>
        </p:nvSpPr>
        <p:spPr>
          <a:xfrm>
            <a:off x="316621" y="5056242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渠道覆盖率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49" name="矩形 17"/>
          <p:cNvSpPr/>
          <p:nvPr/>
        </p:nvSpPr>
        <p:spPr>
          <a:xfrm>
            <a:off x="316621" y="5434433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0" name="矩形 18"/>
          <p:cNvSpPr/>
          <p:nvPr/>
        </p:nvSpPr>
        <p:spPr>
          <a:xfrm>
            <a:off x="1446328" y="3580234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三年规划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1" name="矩形 19"/>
          <p:cNvSpPr/>
          <p:nvPr/>
        </p:nvSpPr>
        <p:spPr>
          <a:xfrm>
            <a:off x="1446328" y="3953510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市值目标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2" name="矩形 20"/>
          <p:cNvSpPr/>
          <p:nvPr/>
        </p:nvSpPr>
        <p:spPr>
          <a:xfrm>
            <a:off x="1445405" y="4321185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市场占有率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3" name="矩形 21"/>
          <p:cNvSpPr/>
          <p:nvPr/>
        </p:nvSpPr>
        <p:spPr>
          <a:xfrm>
            <a:off x="1438827" y="4686576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品类占比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4" name="矩形 22"/>
          <p:cNvSpPr/>
          <p:nvPr/>
        </p:nvSpPr>
        <p:spPr>
          <a:xfrm>
            <a:off x="1438827" y="5056242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品牌影响力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5" name="矩形 23"/>
          <p:cNvSpPr/>
          <p:nvPr/>
        </p:nvSpPr>
        <p:spPr>
          <a:xfrm>
            <a:off x="1438827" y="5434433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客户满意度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6" name="矩形 24"/>
          <p:cNvSpPr/>
          <p:nvPr/>
        </p:nvSpPr>
        <p:spPr>
          <a:xfrm>
            <a:off x="311888" y="5798586"/>
            <a:ext cx="1038704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人均贡献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7" name="矩形 25"/>
          <p:cNvSpPr/>
          <p:nvPr/>
        </p:nvSpPr>
        <p:spPr>
          <a:xfrm>
            <a:off x="1438827" y="5804784"/>
            <a:ext cx="1144881" cy="329452"/>
          </a:xfrm>
          <a:prstGeom prst="rect"/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盈利能力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58" name="矩形 26"/>
          <p:cNvSpPr/>
          <p:nvPr/>
        </p:nvSpPr>
        <p:spPr>
          <a:xfrm>
            <a:off x="2659869" y="3196580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目标量化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59" name="矩形 27"/>
          <p:cNvSpPr/>
          <p:nvPr/>
        </p:nvSpPr>
        <p:spPr>
          <a:xfrm>
            <a:off x="2654384" y="3580234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0" name="矩形 28"/>
          <p:cNvSpPr/>
          <p:nvPr/>
        </p:nvSpPr>
        <p:spPr>
          <a:xfrm>
            <a:off x="2654384" y="3953510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1" name="矩形 29"/>
          <p:cNvSpPr/>
          <p:nvPr/>
        </p:nvSpPr>
        <p:spPr>
          <a:xfrm>
            <a:off x="2653461" y="4321185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团队目标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2" name="矩形 30"/>
          <p:cNvSpPr/>
          <p:nvPr/>
        </p:nvSpPr>
        <p:spPr>
          <a:xfrm>
            <a:off x="2646883" y="4686576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3" name="矩形 31"/>
          <p:cNvSpPr/>
          <p:nvPr/>
        </p:nvSpPr>
        <p:spPr>
          <a:xfrm>
            <a:off x="2646883" y="5056242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4" name="矩形 32"/>
          <p:cNvSpPr/>
          <p:nvPr/>
        </p:nvSpPr>
        <p:spPr>
          <a:xfrm>
            <a:off x="2646883" y="5434433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传播目标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5" name="矩形 33"/>
          <p:cNvSpPr/>
          <p:nvPr/>
        </p:nvSpPr>
        <p:spPr>
          <a:xfrm>
            <a:off x="2642150" y="5798586"/>
            <a:ext cx="1038704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活动目标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6" name="矩形 34"/>
          <p:cNvSpPr/>
          <p:nvPr/>
        </p:nvSpPr>
        <p:spPr>
          <a:xfrm>
            <a:off x="3768324" y="3192638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营销方法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67" name="矩形 35"/>
          <p:cNvSpPr/>
          <p:nvPr/>
        </p:nvSpPr>
        <p:spPr>
          <a:xfrm>
            <a:off x="3762839" y="3576292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营销策略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8" name="矩形 36"/>
          <p:cNvSpPr/>
          <p:nvPr/>
        </p:nvSpPr>
        <p:spPr>
          <a:xfrm>
            <a:off x="3762839" y="3949568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69" name="矩形 37"/>
          <p:cNvSpPr/>
          <p:nvPr/>
        </p:nvSpPr>
        <p:spPr>
          <a:xfrm>
            <a:off x="3761916" y="4317243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0" name="矩形 38"/>
          <p:cNvSpPr/>
          <p:nvPr/>
        </p:nvSpPr>
        <p:spPr>
          <a:xfrm>
            <a:off x="3755338" y="4682634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1" name="矩形 39"/>
          <p:cNvSpPr/>
          <p:nvPr/>
        </p:nvSpPr>
        <p:spPr>
          <a:xfrm>
            <a:off x="3755338" y="5052300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2" name="矩形 40"/>
          <p:cNvSpPr/>
          <p:nvPr/>
        </p:nvSpPr>
        <p:spPr>
          <a:xfrm>
            <a:off x="3755338" y="5430491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推广策略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3" name="矩形 41"/>
          <p:cNvSpPr/>
          <p:nvPr/>
        </p:nvSpPr>
        <p:spPr>
          <a:xfrm>
            <a:off x="3750605" y="5794644"/>
            <a:ext cx="1141463" cy="329452"/>
          </a:xfrm>
          <a:prstGeom prst="rect"/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管理策略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4" name="矩形 42"/>
          <p:cNvSpPr/>
          <p:nvPr/>
        </p:nvSpPr>
        <p:spPr>
          <a:xfrm>
            <a:off x="4972907" y="3196580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工作计划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75" name="矩形 43"/>
          <p:cNvSpPr/>
          <p:nvPr/>
        </p:nvSpPr>
        <p:spPr>
          <a:xfrm>
            <a:off x="4967422" y="3580234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团建计划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6" name="矩形 44"/>
          <p:cNvSpPr/>
          <p:nvPr/>
        </p:nvSpPr>
        <p:spPr>
          <a:xfrm>
            <a:off x="4967422" y="3953510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考核计划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7" name="矩形 45"/>
          <p:cNvSpPr/>
          <p:nvPr/>
        </p:nvSpPr>
        <p:spPr>
          <a:xfrm>
            <a:off x="4966499" y="4321185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会议计划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8" name="矩形 46"/>
          <p:cNvSpPr/>
          <p:nvPr/>
        </p:nvSpPr>
        <p:spPr>
          <a:xfrm>
            <a:off x="4959921" y="4686576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培训计划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79" name="矩形 47"/>
          <p:cNvSpPr/>
          <p:nvPr/>
        </p:nvSpPr>
        <p:spPr>
          <a:xfrm>
            <a:off x="4959921" y="5056242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放假计划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0" name="矩形 48"/>
          <p:cNvSpPr/>
          <p:nvPr/>
        </p:nvSpPr>
        <p:spPr>
          <a:xfrm>
            <a:off x="4959921" y="5434433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福利计划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1" name="矩形 49"/>
          <p:cNvSpPr/>
          <p:nvPr/>
        </p:nvSpPr>
        <p:spPr>
          <a:xfrm>
            <a:off x="4955188" y="5798586"/>
            <a:ext cx="1038704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晋升计划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2" name="矩形 50"/>
          <p:cNvSpPr/>
          <p:nvPr/>
        </p:nvSpPr>
        <p:spPr>
          <a:xfrm>
            <a:off x="6081362" y="3192638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营销计划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83" name="矩形 51"/>
          <p:cNvSpPr/>
          <p:nvPr/>
        </p:nvSpPr>
        <p:spPr>
          <a:xfrm>
            <a:off x="6075877" y="3576292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4" name="矩形 52"/>
          <p:cNvSpPr/>
          <p:nvPr/>
        </p:nvSpPr>
        <p:spPr>
          <a:xfrm>
            <a:off x="6075877" y="3949568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推广计划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5" name="矩形 53"/>
          <p:cNvSpPr/>
          <p:nvPr/>
        </p:nvSpPr>
        <p:spPr>
          <a:xfrm>
            <a:off x="6074954" y="4317243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6" name="矩形 54"/>
          <p:cNvSpPr/>
          <p:nvPr/>
        </p:nvSpPr>
        <p:spPr>
          <a:xfrm>
            <a:off x="6068376" y="4682634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传播计划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7" name="矩形 55"/>
          <p:cNvSpPr/>
          <p:nvPr/>
        </p:nvSpPr>
        <p:spPr>
          <a:xfrm>
            <a:off x="6068376" y="5052300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新品计划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8" name="矩形 56"/>
          <p:cNvSpPr/>
          <p:nvPr/>
        </p:nvSpPr>
        <p:spPr>
          <a:xfrm>
            <a:off x="6068376" y="5430491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89" name="矩形 57"/>
          <p:cNvSpPr/>
          <p:nvPr/>
        </p:nvSpPr>
        <p:spPr>
          <a:xfrm>
            <a:off x="6063643" y="5794644"/>
            <a:ext cx="1141463" cy="329452"/>
          </a:xfrm>
          <a:prstGeom prst="rect"/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促销计划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0" name="矩形 58"/>
          <p:cNvSpPr/>
          <p:nvPr/>
        </p:nvSpPr>
        <p:spPr>
          <a:xfrm>
            <a:off x="7288621" y="3196580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执行跟踪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1" name="矩形 59"/>
          <p:cNvSpPr/>
          <p:nvPr/>
        </p:nvSpPr>
        <p:spPr>
          <a:xfrm>
            <a:off x="7283136" y="3580234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业绩跟踪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2" name="矩形 60"/>
          <p:cNvSpPr/>
          <p:nvPr/>
        </p:nvSpPr>
        <p:spPr>
          <a:xfrm>
            <a:off x="7283136" y="3953510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活动跟踪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3" name="矩形 61"/>
          <p:cNvSpPr/>
          <p:nvPr/>
        </p:nvSpPr>
        <p:spPr>
          <a:xfrm>
            <a:off x="7282213" y="4321185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用户跟踪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4" name="矩形 62"/>
          <p:cNvSpPr/>
          <p:nvPr/>
        </p:nvSpPr>
        <p:spPr>
          <a:xfrm>
            <a:off x="7275635" y="4686576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5" name="矩形 63"/>
          <p:cNvSpPr/>
          <p:nvPr/>
        </p:nvSpPr>
        <p:spPr>
          <a:xfrm>
            <a:off x="7275635" y="5056242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6" name="矩形 64"/>
          <p:cNvSpPr/>
          <p:nvPr/>
        </p:nvSpPr>
        <p:spPr>
          <a:xfrm>
            <a:off x="7275635" y="5434433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7" name="矩形 65"/>
          <p:cNvSpPr/>
          <p:nvPr/>
        </p:nvSpPr>
        <p:spPr>
          <a:xfrm>
            <a:off x="7270902" y="5798586"/>
            <a:ext cx="1038704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698" name="矩形 66"/>
          <p:cNvSpPr/>
          <p:nvPr/>
        </p:nvSpPr>
        <p:spPr>
          <a:xfrm>
            <a:off x="8397076" y="3192638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执行结果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699" name="矩形 67"/>
          <p:cNvSpPr/>
          <p:nvPr/>
        </p:nvSpPr>
        <p:spPr>
          <a:xfrm>
            <a:off x="8391591" y="3576292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销售业绩完成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0" name="矩形 68"/>
          <p:cNvSpPr/>
          <p:nvPr/>
        </p:nvSpPr>
        <p:spPr>
          <a:xfrm>
            <a:off x="8391591" y="3949568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市场活动完成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1" name="矩形 69"/>
          <p:cNvSpPr/>
          <p:nvPr/>
        </p:nvSpPr>
        <p:spPr>
          <a:xfrm>
            <a:off x="8390668" y="4317243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品牌传播完成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2" name="矩形 70"/>
          <p:cNvSpPr/>
          <p:nvPr/>
        </p:nvSpPr>
        <p:spPr>
          <a:xfrm>
            <a:off x="8384090" y="4682634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团队建设完成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3" name="矩形 71"/>
          <p:cNvSpPr/>
          <p:nvPr/>
        </p:nvSpPr>
        <p:spPr>
          <a:xfrm>
            <a:off x="8384090" y="5052300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产品开发完成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4" name="矩形 72"/>
          <p:cNvSpPr/>
          <p:nvPr/>
        </p:nvSpPr>
        <p:spPr>
          <a:xfrm>
            <a:off x="8384090" y="5430491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营销管理完成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5" name="矩形 73"/>
          <p:cNvSpPr/>
          <p:nvPr/>
        </p:nvSpPr>
        <p:spPr>
          <a:xfrm>
            <a:off x="8379357" y="5794644"/>
            <a:ext cx="1141463" cy="329452"/>
          </a:xfrm>
          <a:prstGeom prst="rect"/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altLang="en-US" baseline="0" b="1" cap="none" dirty="0" sz="105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渠道推广完成</a:t>
            </a:r>
            <a:endParaRPr altLang="en-US" baseline="0" b="1" cap="none" dirty="0" sz="105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6" name="矩形 74"/>
          <p:cNvSpPr/>
          <p:nvPr/>
        </p:nvSpPr>
        <p:spPr>
          <a:xfrm>
            <a:off x="9618883" y="3205226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预算制定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07" name="矩形 75"/>
          <p:cNvSpPr/>
          <p:nvPr/>
        </p:nvSpPr>
        <p:spPr>
          <a:xfrm>
            <a:off x="9613398" y="3588880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整体投入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8" name="矩形 76"/>
          <p:cNvSpPr/>
          <p:nvPr/>
        </p:nvSpPr>
        <p:spPr>
          <a:xfrm>
            <a:off x="9613398" y="3962156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预算分解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09" name="矩形 77"/>
          <p:cNvSpPr/>
          <p:nvPr/>
        </p:nvSpPr>
        <p:spPr>
          <a:xfrm>
            <a:off x="9612475" y="4329831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费用率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0" name="矩形 78"/>
          <p:cNvSpPr/>
          <p:nvPr/>
        </p:nvSpPr>
        <p:spPr>
          <a:xfrm>
            <a:off x="9605897" y="4695222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预算规划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1" name="矩形 79"/>
          <p:cNvSpPr/>
          <p:nvPr/>
        </p:nvSpPr>
        <p:spPr>
          <a:xfrm>
            <a:off x="9605897" y="5064888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投入产出比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2" name="矩形 80"/>
          <p:cNvSpPr/>
          <p:nvPr/>
        </p:nvSpPr>
        <p:spPr>
          <a:xfrm>
            <a:off x="9605897" y="5443079"/>
            <a:ext cx="1038704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现金流量表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4" name="矩形 82"/>
          <p:cNvSpPr/>
          <p:nvPr/>
        </p:nvSpPr>
        <p:spPr>
          <a:xfrm>
            <a:off x="10727338" y="3201284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16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预算执行</a:t>
            </a:r>
            <a:endParaRPr altLang="en-US" baseline="0" b="1" cap="none" dirty="0" sz="16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49715" name="矩形 83"/>
          <p:cNvSpPr/>
          <p:nvPr/>
        </p:nvSpPr>
        <p:spPr>
          <a:xfrm>
            <a:off x="10721853" y="3584938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预算机制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6" name="矩形 84"/>
          <p:cNvSpPr/>
          <p:nvPr/>
        </p:nvSpPr>
        <p:spPr>
          <a:xfrm>
            <a:off x="10721853" y="3958214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预算审核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7" name="矩形 85"/>
          <p:cNvSpPr/>
          <p:nvPr/>
        </p:nvSpPr>
        <p:spPr>
          <a:xfrm>
            <a:off x="10720930" y="4325889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报销流程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8" name="矩形 86"/>
          <p:cNvSpPr/>
          <p:nvPr/>
        </p:nvSpPr>
        <p:spPr>
          <a:xfrm>
            <a:off x="10714352" y="4691280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费用考核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19" name="矩形 87"/>
          <p:cNvSpPr/>
          <p:nvPr/>
        </p:nvSpPr>
        <p:spPr>
          <a:xfrm>
            <a:off x="10714352" y="5060946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预算跟踪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20" name="矩形 88"/>
          <p:cNvSpPr/>
          <p:nvPr/>
        </p:nvSpPr>
        <p:spPr>
          <a:xfrm>
            <a:off x="10714352" y="5439137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预算分配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21" name="矩形 89"/>
          <p:cNvSpPr/>
          <p:nvPr/>
        </p:nvSpPr>
        <p:spPr>
          <a:xfrm>
            <a:off x="10709619" y="5803290"/>
            <a:ext cx="1141463" cy="329452"/>
          </a:xfrm>
          <a:prstGeom prst="rect"/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l" defTabSz="914400" eaLnBrk="1" fontAlgn="auto" hangingPunct="1" indent="-171450" latinLnBrk="0" lvl="0" marL="17145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u"/>
            </a:pPr>
            <a:r>
              <a:rPr altLang="en-US" baseline="0" b="1" cap="none" dirty="0" sz="1100" i="0" kern="1200" kumimoji="0" lang="zh-CN" noProof="0" normalizeH="0" spc="0" strike="noStrike" u="none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细黑_GBK_M" panose="02010600010101010101" pitchFamily="2" charset="2"/>
                <a:ea typeface="方正兰亭细黑_GBK_M" panose="02010600010101010101" pitchFamily="2" charset="2"/>
                <a:cs typeface="方正兰亭细黑_GBK_M" panose="02010600010101010101" pitchFamily="2" charset="2"/>
              </a:rPr>
              <a:t>预算调整</a:t>
            </a:r>
            <a:endParaRPr altLang="en-US" baseline="0" b="1" cap="none" dirty="0" sz="1100" i="0" kern="1200" kumimoji="0" lang="zh-CN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细黑_GBK_M" panose="02010600010101010101" pitchFamily="2" charset="2"/>
              <a:ea typeface="方正兰亭细黑_GBK_M" panose="02010600010101010101" pitchFamily="2" charset="2"/>
              <a:cs typeface="方正兰亭细黑_GBK_M" panose="02010600010101010101" pitchFamily="2" charset="2"/>
            </a:endParaRPr>
          </a:p>
        </p:txBody>
      </p:sp>
      <p:sp>
        <p:nvSpPr>
          <p:cNvPr id="1049722" name="矩形: 圆角 91"/>
          <p:cNvSpPr/>
          <p:nvPr/>
        </p:nvSpPr>
        <p:spPr>
          <a:xfrm>
            <a:off x="329607" y="2025811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1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723" name="矩形: 圆角 92"/>
          <p:cNvSpPr/>
          <p:nvPr/>
        </p:nvSpPr>
        <p:spPr>
          <a:xfrm>
            <a:off x="2642150" y="2022883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2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724" name="矩形: 圆角 93"/>
          <p:cNvSpPr/>
          <p:nvPr/>
        </p:nvSpPr>
        <p:spPr>
          <a:xfrm>
            <a:off x="4954693" y="2033164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3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725" name="矩形: 圆角 94"/>
          <p:cNvSpPr/>
          <p:nvPr/>
        </p:nvSpPr>
        <p:spPr>
          <a:xfrm>
            <a:off x="7252306" y="2033898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4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  <p:sp>
        <p:nvSpPr>
          <p:cNvPr id="1049726" name="矩形: 圆角 95"/>
          <p:cNvSpPr/>
          <p:nvPr/>
        </p:nvSpPr>
        <p:spPr>
          <a:xfrm>
            <a:off x="9579779" y="2019750"/>
            <a:ext cx="2254101" cy="505338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第</a:t>
            </a:r>
            <a:r>
              <a:rPr altLang="zh-CN" baseline="0" b="1" cap="none" dirty="0" sz="36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5</a:t>
            </a:r>
            <a:r>
              <a:rPr altLang="en-US" baseline="0" b="1" cap="none" dirty="0" sz="36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>
                  <a:outerShdw algn="tl" blurRad="38100" dir="2700000" dist="3810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+mn-cs"/>
              </a:rPr>
              <a:t>步</a:t>
            </a:r>
            <a:endParaRPr altLang="en-US" baseline="0" b="1" cap="none" dirty="0" sz="3600" i="0" kern="1200" kumimoji="0" lang="zh-CN" noProof="0" normalizeH="0" spc="0" strike="noStrike" u="none">
              <a:ln>
                <a:noFill/>
              </a:ln>
              <a:solidFill>
                <a:prstClr val="white"/>
              </a:solidFill>
              <a:effectLst>
                <a:outerShdw algn="tl" blurRad="38100" dir="2700000" dist="38100">
                  <a:srgbClr val="000000">
                    <a:alpha val="43137"/>
                  </a:srgbClr>
                </a:outerShdw>
              </a:effectLst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51104095458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1104095458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104095458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1104095458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51104095458"/>
  <p:tag name="MH_LIBRARY" val="GRAPHIC"/>
  <p:tag name="MH_TYPE" val="SubTitle"/>
  <p:tag name="MH_ORDER" val="1"/>
</p:tagLst>
</file>

<file path=ppt/tags/tag6.xml><?xml version="1.0" encoding="utf-8"?>
<p:tagLst xmlns:p="http://schemas.openxmlformats.org/presentationml/2006/main">
  <p:tag name="MH" val="20151104095458"/>
  <p:tag name="MH_LIBRARY" val="GRAPHIC"/>
  <p:tag name="MH_TYPE" val="SubTitle"/>
  <p:tag name="MH_ORDER" val="2"/>
</p:tagLst>
</file>

<file path=ppt/tags/tag7.xml><?xml version="1.0" encoding="utf-8"?>
<p:tagLst xmlns:p="http://schemas.openxmlformats.org/presentationml/2006/main">
  <p:tag name="MH" val="20151104095458"/>
  <p:tag name="MH_LIBRARY" val="GRAPHIC"/>
  <p:tag name="MH_TYPE" val="SubTitle"/>
  <p:tag name="MH_ORDER" val="3"/>
</p:tagLst>
</file>

<file path=ppt/tags/tag8.xml><?xml version="1.0" encoding="utf-8"?>
<p:tagLst xmlns:p="http://schemas.openxmlformats.org/presentationml/2006/main">
  <p:tag name="MH" val="20151104095458"/>
  <p:tag name="MH_LIBRARY" val="GRAPHIC"/>
  <p:tag name="MH_TYPE" val="SubTitle"/>
  <p:tag name="MH_ORDER" val="4"/>
</p:tagLst>
</file>

<file path=ppt/tags/tag9.xml><?xml version="1.0" encoding="utf-8"?>
<p:tagLst xmlns:p="http://schemas.openxmlformats.org/presentationml/2006/main">
  <p:tag name="MH" val="20151104095458"/>
  <p:tag name="MH_LIBRARY" val="GRAPHIC"/>
  <p:tag name="MH_TYPE" val="Text"/>
  <p:tag name="MH_ORDER" val="1"/>
</p:tagLst>
</file>

<file path=ppt/tags/tag10.xml><?xml version="1.0" encoding="utf-8"?>
<p:tagLst xmlns:p="http://schemas.openxmlformats.org/presentationml/2006/main">
  <p:tag name="MH" val="20151104095458"/>
  <p:tag name="MH_LIBRARY" val="GRAPHIC"/>
  <p:tag name="MH_TYPE" val="Text"/>
  <p:tag name="MH_ORDER" val="4"/>
</p:tagLst>
</file>

<file path=ppt/tags/tag11.xml><?xml version="1.0" encoding="utf-8"?>
<p:tagLst xmlns:p="http://schemas.openxmlformats.org/presentationml/2006/main">
  <p:tag name="MH" val="20151104095458"/>
  <p:tag name="MH_LIBRARY" val="GRAPHIC"/>
  <p:tag name="MH_TYPE" val="Text"/>
  <p:tag name="MH_ORDER" val="3"/>
</p:tagLst>
</file>

<file path=ppt/tags/tag12.xml><?xml version="1.0" encoding="utf-8"?>
<p:tagLst xmlns:p="http://schemas.openxmlformats.org/presentationml/2006/main">
  <p:tag name="MH" val="20151104095458"/>
  <p:tag name="MH_LIBRARY" val="GRAPHIC"/>
  <p:tag name="MH_TYPE" val="Text"/>
  <p:tag name="MH_ORDER" val="2"/>
</p:tagLst>
</file>

<file path=ppt/theme/theme1.xml><?xml version="1.0" encoding="utf-8"?>
<a:theme xmlns:a="http://schemas.openxmlformats.org/drawingml/2006/main" name="5_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6_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7_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4.xml><?xml version="1.0" encoding="utf-8"?>
<a:theme xmlns:a="http://schemas.openxmlformats.org/drawingml/2006/main" name="8_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5.xml><?xml version="1.0" encoding="utf-8"?>
<a:theme xmlns:a="http://schemas.openxmlformats.org/drawingml/2006/main" name="1_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6.xml><?xml version="1.0" encoding="utf-8"?>
<a:theme xmlns:a="http://schemas.openxmlformats.org/drawingml/2006/main" name="2_默认设计模板">
  <a:themeElements>
    <a:clrScheme name="155">
      <a:dk1>
        <a:srgbClr val="294A5A"/>
      </a:dk1>
      <a:lt1>
        <a:srgbClr val="99CC39"/>
      </a:lt1>
      <a:dk2>
        <a:srgbClr val="F9C900"/>
      </a:dk2>
      <a:lt2>
        <a:srgbClr val="ED5A00"/>
      </a:lt2>
      <a:accent1>
        <a:srgbClr val="484849"/>
      </a:accent1>
      <a:accent2>
        <a:srgbClr val="FFFFFF"/>
      </a:accent2>
      <a:accent3>
        <a:srgbClr val="969696"/>
      </a:accent3>
      <a:accent4>
        <a:srgbClr val="00AAA2"/>
      </a:accent4>
      <a:accent5>
        <a:srgbClr val="99CC39"/>
      </a:accent5>
      <a:accent6>
        <a:srgbClr val="F9C900"/>
      </a:accent6>
      <a:hlink>
        <a:srgbClr val="ED5A00"/>
      </a:hlink>
      <a:folHlink>
        <a:srgbClr val="484849"/>
      </a:folHlink>
    </a:clrScheme>
    <a:fontScheme name="默认设计模板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ah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anchor="t" anchorCtr="0" bIns="45720" compatLnSpc="1" lIns="91440" numCol="1" rIns="91440" tIns="45720" vert="horz" wrap="square"/>
      <a:lstStyle>
        <a:defPPr algn="l" defTabSz="914400" eaLnBrk="1" fontAlgn="base" hangingPunct="1" indent="0" latinLnBrk="0" marL="0" marR="0" rtl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baseline="0" b="0" cap="none" sz="1800" i="0" kumimoji="0" lang="zh-CN" normalizeH="0" strike="noStrike" u="none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ah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anchor="t" anchorCtr="0" bIns="45720" compatLnSpc="1" lIns="91440" numCol="1" rIns="91440" tIns="45720" vert="horz" wrap="square"/>
      <a:lstStyle>
        <a:defPPr algn="l" defTabSz="914400" eaLnBrk="1" fontAlgn="base" hangingPunct="1" indent="0" latinLnBrk="0" marL="0" marR="0" rtl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baseline="0" b="0" cap="none" sz="1800" i="0" kumimoji="0" lang="zh-CN" normalizeH="0" strike="noStrike" u="none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4ECF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4C6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8.xml><?xml version="1.0" encoding="utf-8"?>
<a:theme xmlns:a="http://schemas.openxmlformats.org/drawingml/2006/main" name="OfficePLUS-V2-4036ca14-93a4-4043-a897-39e86c5dfa76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937AA"/>
      </a:accent1>
      <a:accent2>
        <a:srgbClr val="1FD3E4"/>
      </a:accent2>
      <a:accent3>
        <a:srgbClr val="615FF2"/>
      </a:accent3>
      <a:accent4>
        <a:srgbClr val="EE94E3"/>
      </a:accent4>
      <a:accent5>
        <a:srgbClr val="9CE9F0"/>
      </a:accent5>
      <a:accent6>
        <a:srgbClr val="A7A6FC"/>
      </a:accent6>
      <a:hlink>
        <a:srgbClr val="4472C4"/>
      </a:hlink>
      <a:folHlink>
        <a:srgbClr val="BFBFBF"/>
      </a:folHlink>
    </a:clrScheme>
    <a:fontScheme name="主题标准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9.xml><?xml version="1.0" encoding="utf-8"?>
<a:theme xmlns:a="http://schemas.openxmlformats.org/drawingml/2006/main" name="Office 主题​​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演示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qixing gong</dc:creator>
  <cp:lastModifiedBy>陈约交</cp:lastModifiedBy>
  <dcterms:created xsi:type="dcterms:W3CDTF">2019-10-12T16:09:00Z</dcterms:created>
  <dcterms:modified xsi:type="dcterms:W3CDTF">2023-11-16T18:03:32Z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FE56FE2367BC4E37B2934E0430C9F7AD</vt:lpwstr>
  </property>
</Properties>
</file>