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notesMasterIdLst>
    <p:notesMasterId r:id="rId26"/>
  </p:notesMasterIdLst>
  <p:sldIdLst>
    <p:sldId id="504" r:id="rId2"/>
    <p:sldId id="472" r:id="rId3"/>
    <p:sldId id="492" r:id="rId4"/>
    <p:sldId id="473" r:id="rId5"/>
    <p:sldId id="505" r:id="rId6"/>
    <p:sldId id="257" r:id="rId7"/>
    <p:sldId id="265" r:id="rId8"/>
    <p:sldId id="477" r:id="rId9"/>
    <p:sldId id="506" r:id="rId10"/>
    <p:sldId id="282" r:id="rId11"/>
    <p:sldId id="283" r:id="rId12"/>
    <p:sldId id="507" r:id="rId13"/>
    <p:sldId id="508" r:id="rId14"/>
    <p:sldId id="509" r:id="rId15"/>
    <p:sldId id="500" r:id="rId16"/>
    <p:sldId id="346" r:id="rId17"/>
    <p:sldId id="510" r:id="rId18"/>
    <p:sldId id="349" r:id="rId19"/>
    <p:sldId id="259" r:id="rId20"/>
    <p:sldId id="260" r:id="rId21"/>
    <p:sldId id="261" r:id="rId22"/>
    <p:sldId id="495" r:id="rId23"/>
    <p:sldId id="377" r:id="rId24"/>
    <p:sldId id="511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CE54"/>
    <a:srgbClr val="CCCCFF"/>
    <a:srgbClr val="CC99FF"/>
    <a:srgbClr val="9966FF"/>
    <a:srgbClr val="55C0EB"/>
    <a:srgbClr val="70C8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648" autoAdjust="0"/>
    <p:restoredTop sz="94660"/>
  </p:normalViewPr>
  <p:slideViewPr>
    <p:cSldViewPr snapToGrid="0">
      <p:cViewPr varScale="1">
        <p:scale>
          <a:sx n="63" d="100"/>
          <a:sy n="63" d="100"/>
        </p:scale>
        <p:origin x="5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9444BE-9E17-4965-85B0-A74742B52057}" type="datetimeFigureOut">
              <a:rPr lang="zh-CN" altLang="en-US" smtClean="0"/>
              <a:t>2024/11/26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484FD6-0E18-4B81-BD16-74FF09F2D2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481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9538" y="741363"/>
            <a:ext cx="6580187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xfrm>
            <a:off x="679450" y="4689475"/>
            <a:ext cx="5438775" cy="4443413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endParaRPr lang="zh-CN" altLang="en-US" b="1" u="sng">
              <a:solidFill>
                <a:srgbClr val="66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5873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585788" y="473075"/>
            <a:ext cx="5400675" cy="30384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843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D0236-C528-2A66-D30B-E7E8C93DF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126A2C15-171B-BCD8-78F3-8D216691E4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585788" y="473075"/>
            <a:ext cx="5400675" cy="30384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DEE8535-E114-0ABB-0A9C-FD36A06FF3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532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9538" y="741363"/>
            <a:ext cx="6580187" cy="37020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Rectangle 3"/>
          <p:cNvSpPr>
            <a:spLocks noGrp="1"/>
          </p:cNvSpPr>
          <p:nvPr>
            <p:ph type="body" idx="1"/>
          </p:nvPr>
        </p:nvSpPr>
        <p:spPr bwMode="auto">
          <a:xfrm>
            <a:off x="679450" y="4689475"/>
            <a:ext cx="5438775" cy="4443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79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2733176" y="0"/>
            <a:ext cx="9458824" cy="6858000"/>
            <a:chOff x="2733176" y="0"/>
            <a:chExt cx="9458824" cy="6858000"/>
          </a:xfrm>
        </p:grpSpPr>
        <p:sp>
          <p:nvSpPr>
            <p:cNvPr id="21" name="任意多边形: 形状 20"/>
            <p:cNvSpPr/>
            <p:nvPr/>
          </p:nvSpPr>
          <p:spPr>
            <a:xfrm>
              <a:off x="2733176" y="0"/>
              <a:ext cx="9458824" cy="6858000"/>
            </a:xfrm>
            <a:custGeom>
              <a:avLst/>
              <a:gdLst>
                <a:gd name="connsiteX0" fmla="*/ 1283055 w 9458824"/>
                <a:gd name="connsiteY0" fmla="*/ 0 h 6858000"/>
                <a:gd name="connsiteX1" fmla="*/ 9245336 w 9458824"/>
                <a:gd name="connsiteY1" fmla="*/ 0 h 6858000"/>
                <a:gd name="connsiteX2" fmla="*/ 9255028 w 9458824"/>
                <a:gd name="connsiteY2" fmla="*/ 10523 h 6858000"/>
                <a:gd name="connsiteX3" fmla="*/ 9458824 w 9458824"/>
                <a:gd name="connsiteY3" fmla="*/ 267873 h 6858000"/>
                <a:gd name="connsiteX4" fmla="*/ 9458824 w 9458824"/>
                <a:gd name="connsiteY4" fmla="*/ 6590129 h 6858000"/>
                <a:gd name="connsiteX5" fmla="*/ 9255028 w 9458824"/>
                <a:gd name="connsiteY5" fmla="*/ 6847479 h 6858000"/>
                <a:gd name="connsiteX6" fmla="*/ 9245338 w 9458824"/>
                <a:gd name="connsiteY6" fmla="*/ 6858000 h 6858000"/>
                <a:gd name="connsiteX7" fmla="*/ 1283054 w 9458824"/>
                <a:gd name="connsiteY7" fmla="*/ 6858000 h 6858000"/>
                <a:gd name="connsiteX8" fmla="*/ 1273364 w 9458824"/>
                <a:gd name="connsiteY8" fmla="*/ 6847479 h 6858000"/>
                <a:gd name="connsiteX9" fmla="*/ 0 w 9458824"/>
                <a:gd name="connsiteY9" fmla="*/ 3429001 h 6858000"/>
                <a:gd name="connsiteX10" fmla="*/ 1273364 w 9458824"/>
                <a:gd name="connsiteY10" fmla="*/ 1052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458824" h="6858000">
                  <a:moveTo>
                    <a:pt x="1283055" y="0"/>
                  </a:moveTo>
                  <a:lnTo>
                    <a:pt x="9245336" y="0"/>
                  </a:lnTo>
                  <a:lnTo>
                    <a:pt x="9255028" y="10523"/>
                  </a:lnTo>
                  <a:lnTo>
                    <a:pt x="9458824" y="267873"/>
                  </a:lnTo>
                  <a:lnTo>
                    <a:pt x="9458824" y="6590129"/>
                  </a:lnTo>
                  <a:lnTo>
                    <a:pt x="9255028" y="6847479"/>
                  </a:lnTo>
                  <a:lnTo>
                    <a:pt x="9245338" y="6858000"/>
                  </a:lnTo>
                  <a:lnTo>
                    <a:pt x="1283054" y="6858000"/>
                  </a:lnTo>
                  <a:lnTo>
                    <a:pt x="1273364" y="6847479"/>
                  </a:lnTo>
                  <a:cubicBezTo>
                    <a:pt x="479754" y="5929690"/>
                    <a:pt x="0" y="4735134"/>
                    <a:pt x="0" y="3429001"/>
                  </a:cubicBezTo>
                  <a:cubicBezTo>
                    <a:pt x="0" y="2122868"/>
                    <a:pt x="479754" y="928312"/>
                    <a:pt x="1273364" y="10523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4038418" y="0"/>
              <a:ext cx="7917906" cy="6858000"/>
            </a:xfrm>
            <a:custGeom>
              <a:avLst/>
              <a:gdLst>
                <a:gd name="connsiteX0" fmla="*/ 2006676 w 7917906"/>
                <a:gd name="connsiteY0" fmla="*/ 0 h 6858000"/>
                <a:gd name="connsiteX1" fmla="*/ 5911230 w 7917906"/>
                <a:gd name="connsiteY1" fmla="*/ 0 h 6858000"/>
                <a:gd name="connsiteX2" fmla="*/ 6011814 w 7917906"/>
                <a:gd name="connsiteY2" fmla="*/ 57589 h 6858000"/>
                <a:gd name="connsiteX3" fmla="*/ 7917906 w 7917906"/>
                <a:gd name="connsiteY3" fmla="*/ 3429000 h 6858000"/>
                <a:gd name="connsiteX4" fmla="*/ 6011814 w 7917906"/>
                <a:gd name="connsiteY4" fmla="*/ 6800411 h 6858000"/>
                <a:gd name="connsiteX5" fmla="*/ 5911230 w 7917906"/>
                <a:gd name="connsiteY5" fmla="*/ 6858000 h 6858000"/>
                <a:gd name="connsiteX6" fmla="*/ 2006677 w 7917906"/>
                <a:gd name="connsiteY6" fmla="*/ 6858000 h 6858000"/>
                <a:gd name="connsiteX7" fmla="*/ 1906092 w 7917906"/>
                <a:gd name="connsiteY7" fmla="*/ 6800411 h 6858000"/>
                <a:gd name="connsiteX8" fmla="*/ 0 w 7917906"/>
                <a:gd name="connsiteY8" fmla="*/ 3429000 h 6858000"/>
                <a:gd name="connsiteX9" fmla="*/ 1906092 w 7917906"/>
                <a:gd name="connsiteY9" fmla="*/ 57589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917906" h="6858000">
                  <a:moveTo>
                    <a:pt x="2006676" y="0"/>
                  </a:moveTo>
                  <a:lnTo>
                    <a:pt x="5911230" y="0"/>
                  </a:lnTo>
                  <a:lnTo>
                    <a:pt x="6011814" y="57589"/>
                  </a:lnTo>
                  <a:cubicBezTo>
                    <a:pt x="7154561" y="748988"/>
                    <a:pt x="7917906" y="2000228"/>
                    <a:pt x="7917906" y="3429000"/>
                  </a:cubicBezTo>
                  <a:cubicBezTo>
                    <a:pt x="7917906" y="4857772"/>
                    <a:pt x="7154561" y="6109013"/>
                    <a:pt x="6011814" y="6800411"/>
                  </a:cubicBezTo>
                  <a:lnTo>
                    <a:pt x="5911230" y="6858000"/>
                  </a:lnTo>
                  <a:lnTo>
                    <a:pt x="2006677" y="6858000"/>
                  </a:lnTo>
                  <a:lnTo>
                    <a:pt x="1906092" y="6800411"/>
                  </a:lnTo>
                  <a:cubicBezTo>
                    <a:pt x="763345" y="6109013"/>
                    <a:pt x="0" y="4857772"/>
                    <a:pt x="0" y="3429000"/>
                  </a:cubicBezTo>
                  <a:cubicBezTo>
                    <a:pt x="0" y="2000228"/>
                    <a:pt x="763345" y="748988"/>
                    <a:pt x="1906092" y="57589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5144951" y="568960"/>
              <a:ext cx="5845838" cy="582099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 rot="2609128">
              <a:off x="5550729" y="958867"/>
              <a:ext cx="5034282" cy="5034282"/>
              <a:chOff x="4972072" y="2122745"/>
              <a:chExt cx="1574866" cy="1574866"/>
            </a:xfrm>
            <a:effectLst>
              <a:outerShdw dist="50800" dir="2700000" algn="tl" rotWithShape="0">
                <a:prstClr val="black">
                  <a:alpha val="10000"/>
                </a:prstClr>
              </a:outerShdw>
            </a:effectLst>
          </p:grpSpPr>
          <p:sp>
            <p:nvSpPr>
              <p:cNvPr id="25" name="空心弧 24"/>
              <p:cNvSpPr/>
              <p:nvPr/>
            </p:nvSpPr>
            <p:spPr>
              <a:xfrm rot="16397354">
                <a:off x="4972072" y="2122745"/>
                <a:ext cx="1574866" cy="1574866"/>
              </a:xfrm>
              <a:prstGeom prst="blockArc">
                <a:avLst>
                  <a:gd name="adj1" fmla="val 3005144"/>
                  <a:gd name="adj2" fmla="val 21129215"/>
                  <a:gd name="adj3" fmla="val 4265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空心弧 25"/>
              <p:cNvSpPr/>
              <p:nvPr/>
            </p:nvSpPr>
            <p:spPr>
              <a:xfrm rot="16397354">
                <a:off x="5331669" y="2482342"/>
                <a:ext cx="855672" cy="855672"/>
              </a:xfrm>
              <a:prstGeom prst="blockArc">
                <a:avLst>
                  <a:gd name="adj1" fmla="val 7003419"/>
                  <a:gd name="adj2" fmla="val 766476"/>
                  <a:gd name="adj3" fmla="val 8277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空心弧 26"/>
              <p:cNvSpPr/>
              <p:nvPr/>
            </p:nvSpPr>
            <p:spPr>
              <a:xfrm rot="16397354">
                <a:off x="5172809" y="2323482"/>
                <a:ext cx="1173393" cy="1173393"/>
              </a:xfrm>
              <a:prstGeom prst="blockArc">
                <a:avLst>
                  <a:gd name="adj1" fmla="val 7349789"/>
                  <a:gd name="adj2" fmla="val 15244886"/>
                  <a:gd name="adj3" fmla="val 4685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空心弧 27"/>
              <p:cNvSpPr/>
              <p:nvPr/>
            </p:nvSpPr>
            <p:spPr>
              <a:xfrm rot="16397354">
                <a:off x="4972072" y="2122745"/>
                <a:ext cx="1574866" cy="1574866"/>
              </a:xfrm>
              <a:prstGeom prst="blockArc">
                <a:avLst>
                  <a:gd name="adj1" fmla="val 2484009"/>
                  <a:gd name="adj2" fmla="val 16440162"/>
                  <a:gd name="adj3" fmla="val 7186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空心弧 28"/>
              <p:cNvSpPr/>
              <p:nvPr/>
            </p:nvSpPr>
            <p:spPr>
              <a:xfrm rot="16397354">
                <a:off x="5172809" y="2323482"/>
                <a:ext cx="1173393" cy="1173393"/>
              </a:xfrm>
              <a:prstGeom prst="blockArc">
                <a:avLst>
                  <a:gd name="adj1" fmla="val 16990074"/>
                  <a:gd name="adj2" fmla="val 8946153"/>
                  <a:gd name="adj3" fmla="val 8147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空心弧 29"/>
              <p:cNvSpPr/>
              <p:nvPr/>
            </p:nvSpPr>
            <p:spPr>
              <a:xfrm rot="16397354">
                <a:off x="5469876" y="2620549"/>
                <a:ext cx="579258" cy="579258"/>
              </a:xfrm>
              <a:prstGeom prst="blockArc">
                <a:avLst>
                  <a:gd name="adj1" fmla="val 19443337"/>
                  <a:gd name="adj2" fmla="val 14370213"/>
                  <a:gd name="adj3" fmla="val 24524"/>
                </a:avLst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0401" y="2183740"/>
            <a:ext cx="6741886" cy="175432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729488" y="4310317"/>
            <a:ext cx="3308930" cy="633158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</p:nvPr>
        </p:nvSpPr>
        <p:spPr>
          <a:xfrm>
            <a:off x="7001013" y="5859780"/>
            <a:ext cx="4517887" cy="274320"/>
          </a:xfrm>
        </p:spPr>
        <p:txBody>
          <a:bodyPr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4" hasCustomPrompt="1"/>
          </p:nvPr>
        </p:nvSpPr>
        <p:spPr>
          <a:xfrm>
            <a:off x="660398" y="5859780"/>
            <a:ext cx="4517887" cy="274320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www.officeplus.cn</a:t>
            </a:r>
          </a:p>
        </p:txBody>
      </p:sp>
    </p:spTree>
    <p:extLst>
      <p:ext uri="{BB962C8B-B14F-4D97-AF65-F5344CB8AC3E}">
        <p14:creationId xmlns:p14="http://schemas.microsoft.com/office/powerpoint/2010/main" val="13139775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451FEAA-F1FF-09A6-00A8-381E8EB04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E3CA0-CBEE-46A3-AF9A-D4879E0ED8F6}" type="datetimeFigureOut">
              <a:rPr lang="zh-CN" altLang="en-US" smtClean="0"/>
              <a:t>2024/11/26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28FB554-555A-B0DD-04F4-AAA727EEB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D93314-A4D6-9CAC-D7FD-7D46A7852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69F6-BB96-4366-8DB9-D563F88B72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652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DC39F3-ECA6-D785-5E27-FA90C6D51A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4551294-A8B1-322D-FAE8-CBD79523CD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A504F0-B3A0-2725-0A25-2DF3C897D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E3CA0-CBEE-46A3-AF9A-D4879E0ED8F6}" type="datetimeFigureOut">
              <a:rPr lang="zh-CN" altLang="en-US" smtClean="0"/>
              <a:t>2024/11/26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F5B8B8-7379-BF1B-1495-87F71265B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A674D4-49E3-D84C-F707-1ABB72DC6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69F6-BB96-4366-8DB9-D563F88B72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696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A536FB-F012-C6A9-0D76-1DDC759C5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49E15D-1E3C-3855-8DF3-A3CCAB61B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6969BF5-3FA5-987C-7E6A-20B22C287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E3CA0-CBEE-46A3-AF9A-D4879E0ED8F6}" type="datetimeFigureOut">
              <a:rPr lang="zh-CN" altLang="en-US" smtClean="0"/>
              <a:t>2024/11/26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69484A-895F-00E0-E3D2-1A667F411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99544DE-9DD1-5578-C4AD-60FA2992C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C69F6-BB96-4366-8DB9-D563F88B72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929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en-US"/>
              <a:t>Click to add title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E3CA0-CBEE-46A3-AF9A-D4879E0ED8F6}" type="datetimeFigureOut">
              <a:rPr lang="zh-CN" altLang="en-US" smtClean="0"/>
              <a:t>2024/11/26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75073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768168" y="6409690"/>
            <a:ext cx="375073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C69F6-BB96-4366-8DB9-D563F88B72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883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2C29581-8E49-3187-0831-CA722CECBF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如何做好复盘？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FEC47266-BDC5-AE9B-BF2E-B62F6C53A4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讲师：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Linda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4597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926654" y="50801"/>
            <a:ext cx="2468563" cy="598487"/>
          </a:xfrm>
        </p:spPr>
        <p:txBody>
          <a:bodyPr>
            <a:normAutofit/>
          </a:bodyPr>
          <a:lstStyle/>
          <a:p>
            <a:r>
              <a:rPr lang="en-US" altLang="zh-CN" sz="3200" b="1" dirty="0"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什么是复盘？</a:t>
            </a: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957691" y="4605509"/>
            <a:ext cx="48750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</a:rPr>
              <a:t>复盘</a:t>
            </a:r>
            <a:r>
              <a:rPr lang="en-US" altLang="zh-CN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</a:rPr>
              <a:t>——</a:t>
            </a:r>
            <a:r>
              <a:rPr lang="zh-CN" altLang="en-US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</a:rPr>
              <a:t>“一日三省”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8803212" y="1416793"/>
            <a:ext cx="2151967" cy="2742897"/>
            <a:chOff x="8894652" y="1344666"/>
            <a:chExt cx="2151967" cy="2742897"/>
          </a:xfrm>
        </p:grpSpPr>
        <p:sp>
          <p:nvSpPr>
            <p:cNvPr id="51" name="Rectangle 50"/>
            <p:cNvSpPr/>
            <p:nvPr/>
          </p:nvSpPr>
          <p:spPr>
            <a:xfrm>
              <a:off x="8894652" y="2713235"/>
              <a:ext cx="1727456" cy="1374328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</a:rPr>
                <a:t>What</a:t>
              </a:r>
            </a:p>
          </p:txBody>
        </p:sp>
        <p:pic>
          <p:nvPicPr>
            <p:cNvPr id="7176" name="Picture 6" descr="C:\Users\Charlotte\AppData\Local\Microsoft\Windows\Temporary Internet Files\Content.IE5\4QY5AGG6\MC900441428[1].pn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6881" y="1344666"/>
              <a:ext cx="1709738" cy="1709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矩形 1"/>
          <p:cNvSpPr/>
          <p:nvPr/>
        </p:nvSpPr>
        <p:spPr>
          <a:xfrm>
            <a:off x="1043215" y="1366277"/>
            <a:ext cx="3775393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defTabSz="889000">
              <a:lnSpc>
                <a:spcPct val="150000"/>
              </a:lnSpc>
              <a:spcAft>
                <a:spcPct val="15000"/>
              </a:spcAft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“复盘”是中国围棋的一个术语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8072198" y="4422973"/>
            <a:ext cx="3850481" cy="1844530"/>
            <a:chOff x="6609158" y="4298612"/>
            <a:chExt cx="3850481" cy="1844530"/>
          </a:xfrm>
        </p:grpSpPr>
        <p:sp>
          <p:nvSpPr>
            <p:cNvPr id="8" name="矩形 7"/>
            <p:cNvSpPr/>
            <p:nvPr/>
          </p:nvSpPr>
          <p:spPr>
            <a:xfrm>
              <a:off x="6609158" y="4804314"/>
              <a:ext cx="3850481" cy="1338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en-US" sz="1800" dirty="0">
                  <a:latin typeface="Arial" panose="020B0604020202020204" pitchFamily="34" charset="0"/>
                  <a:ea typeface="微软雅黑" panose="020B0503020204020204" pitchFamily="34" charset="-122"/>
                </a:rPr>
                <a:t>不断检验和校正目标；</a:t>
              </a:r>
            </a:p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en-US" sz="1800" dirty="0">
                  <a:latin typeface="Arial" panose="020B0604020202020204" pitchFamily="34" charset="0"/>
                  <a:ea typeface="微软雅黑" panose="020B0503020204020204" pitchFamily="34" charset="-122"/>
                </a:rPr>
                <a:t>分析得失，找原因、找后账；</a:t>
              </a:r>
            </a:p>
            <a:p>
              <a:pPr marL="457200" indent="-4572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CN" altLang="en-US" sz="1800" dirty="0">
                  <a:latin typeface="Arial" panose="020B0604020202020204" pitchFamily="34" charset="0"/>
                  <a:ea typeface="微软雅黑" panose="020B0503020204020204" pitchFamily="34" charset="-122"/>
                </a:rPr>
                <a:t>注意认识和总结规律。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6774943" y="4298612"/>
              <a:ext cx="35189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>
                <a:buNone/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rPr>
                <a:t>做完了事情，再从头过一遍。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8FD9691E-123C-48FF-8E8C-D6FF4F46C3AC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5" name="箭头: V 形 4">
              <a:extLst>
                <a:ext uri="{FF2B5EF4-FFF2-40B4-BE49-F238E27FC236}">
                  <a16:creationId xmlns:a16="http://schemas.microsoft.com/office/drawing/2014/main" id="{6C124B85-29B2-756D-9F57-6CA604BEEB57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箭头: V 形 5">
              <a:extLst>
                <a:ext uri="{FF2B5EF4-FFF2-40B4-BE49-F238E27FC236}">
                  <a16:creationId xmlns:a16="http://schemas.microsoft.com/office/drawing/2014/main" id="{40ED2A95-C283-0191-34B4-E1231F18FF01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2F2AE20C-74FA-40FD-392B-9E6C16E96582}"/>
              </a:ext>
            </a:extLst>
          </p:cNvPr>
          <p:cNvSpPr txBox="1"/>
          <p:nvPr/>
        </p:nvSpPr>
        <p:spPr>
          <a:xfrm>
            <a:off x="1994486" y="5362747"/>
            <a:ext cx="5158899" cy="396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“复盘的定义”对过去的事情做思维演练。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A44B6F2-319C-37BE-B067-224E75625E4D}"/>
              </a:ext>
            </a:extLst>
          </p:cNvPr>
          <p:cNvSpPr txBox="1"/>
          <p:nvPr/>
        </p:nvSpPr>
        <p:spPr>
          <a:xfrm>
            <a:off x="1376227" y="2653196"/>
            <a:ext cx="7648099" cy="946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65000"/>
              </a:lnSpc>
              <a:buClr>
                <a:srgbClr val="66CCFF"/>
              </a:buClr>
              <a:buSzPct val="80000"/>
              <a:buFont typeface="Wingdings" panose="05000000000000000000" pitchFamily="2" charset="2"/>
              <a:buChar char="n"/>
            </a:pPr>
            <a:r>
              <a:rPr lang="zh-CN" altLang="en-US" sz="1800" b="1" dirty="0">
                <a:latin typeface="Arial" panose="020B0604020202020204" pitchFamily="34" charset="0"/>
                <a:ea typeface="微软雅黑" panose="020B0503020204020204" pitchFamily="34" charset="-122"/>
              </a:rPr>
              <a:t>复盘是行动后的深刻</a:t>
            </a:r>
            <a:r>
              <a:rPr lang="zh-CN" altLang="en-US" sz="1800" b="1" dirty="0">
                <a:solidFill>
                  <a:srgbClr val="00B05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反思和经验总结</a:t>
            </a:r>
          </a:p>
          <a:p>
            <a:pPr>
              <a:lnSpc>
                <a:spcPct val="165000"/>
              </a:lnSpc>
              <a:buClr>
                <a:srgbClr val="66CCFF"/>
              </a:buClr>
              <a:buSzPct val="80000"/>
              <a:buFont typeface="Wingdings" panose="05000000000000000000" pitchFamily="2" charset="2"/>
              <a:buChar char="n"/>
            </a:pPr>
            <a:r>
              <a:rPr lang="zh-CN" altLang="en-US" sz="1800" b="1" dirty="0">
                <a:latin typeface="Arial" panose="020B0604020202020204" pitchFamily="34" charset="0"/>
                <a:ea typeface="微软雅黑" panose="020B0503020204020204" pitchFamily="34" charset="-122"/>
              </a:rPr>
              <a:t>复盘是一个</a:t>
            </a:r>
            <a:r>
              <a:rPr lang="zh-CN" altLang="en-US" sz="1800" b="1" dirty="0">
                <a:solidFill>
                  <a:srgbClr val="00B05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不断学习、总结、反思、提炼和持续提高的过程</a:t>
            </a:r>
            <a:endParaRPr lang="en-US" altLang="zh-CN" sz="1800" b="1" dirty="0">
              <a:solidFill>
                <a:srgbClr val="00B05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65A8DBEA-D7CB-C747-AF77-8F67AEB4E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8588" y="1909533"/>
            <a:ext cx="4852610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kumimoji="1" lang="zh-CN" altLang="en-US" sz="2800" b="1" dirty="0">
                <a:ea typeface="微软雅黑" panose="020B0503020204020204" pitchFamily="34" charset="-122"/>
              </a:rPr>
              <a:t>做完了事情，再从头过一遍。</a:t>
            </a:r>
            <a:endParaRPr kumimoji="1" lang="en-US" altLang="zh-CN" sz="2800" b="1" dirty="0">
              <a:ea typeface="微软雅黑" panose="020B0503020204020204" pitchFamily="34" charset="-122"/>
            </a:endParaRPr>
          </a:p>
          <a:p>
            <a:pPr eaLnBrk="1" hangingPunct="1"/>
            <a:endParaRPr kumimoji="1" lang="en-US" altLang="zh-CN" sz="2800" b="1" dirty="0">
              <a:ea typeface="微软雅黑" panose="020B0503020204020204" pitchFamily="34" charset="-122"/>
            </a:endParaRPr>
          </a:p>
          <a:p>
            <a:pPr marL="571500" indent="-57150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1" lang="zh-CN" altLang="en-US" sz="2400" b="1" dirty="0">
                <a:ea typeface="微软雅黑" panose="020B0503020204020204" pitchFamily="34" charset="-122"/>
              </a:rPr>
              <a:t>原定目标</a:t>
            </a:r>
            <a:endParaRPr kumimoji="1" lang="en-US" altLang="zh-CN" sz="2400" b="1" dirty="0">
              <a:ea typeface="微软雅黑" panose="020B0503020204020204" pitchFamily="34" charset="-122"/>
            </a:endParaRPr>
          </a:p>
          <a:p>
            <a:pPr marL="571500" indent="-57150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1" lang="zh-CN" altLang="en-US" sz="2400" b="1" dirty="0">
                <a:ea typeface="微软雅黑" panose="020B0503020204020204" pitchFamily="34" charset="-122"/>
              </a:rPr>
              <a:t>与原定目标的比较</a:t>
            </a:r>
            <a:endParaRPr kumimoji="1" lang="en-US" altLang="zh-CN" sz="2400" b="1" dirty="0">
              <a:ea typeface="微软雅黑" panose="020B0503020204020204" pitchFamily="34" charset="-122"/>
            </a:endParaRPr>
          </a:p>
          <a:p>
            <a:pPr marL="571500" indent="-57150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1" lang="zh-CN" altLang="en-US" sz="2400" b="1" dirty="0">
                <a:ea typeface="微软雅黑" panose="020B0503020204020204" pitchFamily="34" charset="-122"/>
              </a:rPr>
              <a:t>研究过程</a:t>
            </a:r>
            <a:endParaRPr kumimoji="1" lang="en-US" altLang="zh-CN" sz="2400" b="1" dirty="0">
              <a:ea typeface="微软雅黑" panose="020B0503020204020204" pitchFamily="34" charset="-122"/>
            </a:endParaRPr>
          </a:p>
          <a:p>
            <a:pPr marL="571500" indent="-57150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1" lang="zh-CN" altLang="en-US" sz="2400" b="1" dirty="0">
                <a:ea typeface="微软雅黑" panose="020B0503020204020204" pitchFamily="34" charset="-122"/>
              </a:rPr>
              <a:t>总结规律</a:t>
            </a:r>
            <a:endParaRPr kumimoji="1" lang="en-US" altLang="zh-CN" sz="2400" b="1" dirty="0">
              <a:ea typeface="微软雅黑" panose="020B0503020204020204" pitchFamily="34" charset="-122"/>
            </a:endParaRPr>
          </a:p>
          <a:p>
            <a:pPr eaLnBrk="1" hangingPunct="1"/>
            <a:endParaRPr kumimoji="1" lang="zh-CN" altLang="en-US" sz="2800" b="1" dirty="0">
              <a:ea typeface="微软雅黑" panose="020B0503020204020204" pitchFamily="34" charset="-122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1E5E6F4E-C8B9-81A8-E74A-7CD2129EDFF6}"/>
              </a:ext>
            </a:extLst>
          </p:cNvPr>
          <p:cNvSpPr txBox="1">
            <a:spLocks noChangeArrowheads="1"/>
          </p:cNvSpPr>
          <p:nvPr/>
        </p:nvSpPr>
        <p:spPr>
          <a:xfrm>
            <a:off x="858588" y="62094"/>
            <a:ext cx="5125652" cy="7303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工作中怎么理解复盘这件事情？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5BEC7AC-306B-EECC-75DD-6762020613F5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11" name="箭头: V 形 10">
              <a:extLst>
                <a:ext uri="{FF2B5EF4-FFF2-40B4-BE49-F238E27FC236}">
                  <a16:creationId xmlns:a16="http://schemas.microsoft.com/office/drawing/2014/main" id="{F3503747-FD58-492E-796F-F22456480C1E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箭头: V 形 11">
              <a:extLst>
                <a:ext uri="{FF2B5EF4-FFF2-40B4-BE49-F238E27FC236}">
                  <a16:creationId xmlns:a16="http://schemas.microsoft.com/office/drawing/2014/main" id="{3957854A-B19B-D557-F414-48606057FB77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3" name="Rectangle 6">
            <a:extLst>
              <a:ext uri="{FF2B5EF4-FFF2-40B4-BE49-F238E27FC236}">
                <a16:creationId xmlns:a16="http://schemas.microsoft.com/office/drawing/2014/main" id="{87281287-D095-705D-2252-0EC6A0EFD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2160" y="1909533"/>
            <a:ext cx="5772150" cy="33673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kumimoji="1" lang="zh-CN" altLang="en-US" b="1" dirty="0">
                <a:solidFill>
                  <a:sysClr val="windowText" lastClr="000000"/>
                </a:solidFill>
                <a:ea typeface="微软雅黑" panose="020B0503020204020204" pitchFamily="34" charset="-122"/>
              </a:rPr>
              <a:t>    对过去的事情在大脑中演绎一遍，通过对过去的思维和行为进行</a:t>
            </a:r>
            <a:r>
              <a:rPr kumimoji="1" lang="zh-CN" altLang="en-US" b="1" dirty="0">
                <a:solidFill>
                  <a:srgbClr val="FF0000"/>
                </a:solidFill>
                <a:ea typeface="微软雅黑" panose="020B0503020204020204" pitchFamily="34" charset="-122"/>
              </a:rPr>
              <a:t>回顾、反思和探究</a:t>
            </a:r>
            <a:r>
              <a:rPr kumimoji="1" lang="zh-CN" altLang="en-US" b="1" dirty="0">
                <a:solidFill>
                  <a:sysClr val="windowText" lastClr="000000"/>
                </a:solidFill>
                <a:ea typeface="微软雅黑" panose="020B0503020204020204" pitchFamily="34" charset="-122"/>
              </a:rPr>
              <a:t>，实现能力的提升。</a:t>
            </a:r>
            <a:endParaRPr kumimoji="1" lang="en-US" altLang="zh-CN" b="1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endParaRPr kumimoji="1" lang="en-US" altLang="zh-CN" b="1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kumimoji="1" lang="zh-CN" altLang="en-US" b="1" dirty="0">
                <a:solidFill>
                  <a:sysClr val="windowText" lastClr="000000"/>
                </a:solidFill>
                <a:ea typeface="微软雅黑" panose="020B0503020204020204" pitchFamily="34" charset="-122"/>
              </a:rPr>
              <a:t>就是将发生过的事情在思维上进行</a:t>
            </a:r>
            <a:r>
              <a:rPr kumimoji="1" lang="zh-CN" altLang="en-US" b="1" dirty="0">
                <a:solidFill>
                  <a:srgbClr val="FF0000"/>
                </a:solidFill>
                <a:ea typeface="微软雅黑" panose="020B0503020204020204" pitchFamily="34" charset="-122"/>
              </a:rPr>
              <a:t>场景重现</a:t>
            </a:r>
            <a:r>
              <a:rPr kumimoji="1" lang="zh-CN" altLang="en-US" b="1" dirty="0">
                <a:solidFill>
                  <a:sysClr val="windowText" lastClr="000000"/>
                </a:solidFill>
                <a:ea typeface="微软雅黑" panose="020B0503020204020204" pitchFamily="34" charset="-122"/>
              </a:rPr>
              <a:t>，重现整个发生发展结束的事件过程，重新审视思考在事件中一切</a:t>
            </a:r>
            <a:r>
              <a:rPr kumimoji="1" lang="zh-CN" altLang="en-US" b="1" dirty="0">
                <a:solidFill>
                  <a:srgbClr val="FF0000"/>
                </a:solidFill>
                <a:ea typeface="微软雅黑" panose="020B0503020204020204" pitchFamily="34" charset="-122"/>
              </a:rPr>
              <a:t>关联的思维和行为</a:t>
            </a:r>
            <a:r>
              <a:rPr kumimoji="1" lang="zh-CN" altLang="en-US" b="1" dirty="0">
                <a:solidFill>
                  <a:sysClr val="windowText" lastClr="000000"/>
                </a:solidFill>
                <a:ea typeface="微软雅黑" panose="020B0503020204020204" pitchFamily="34" charset="-122"/>
              </a:rPr>
              <a:t>对事件的影响，发现问题，找到根源所在，然后进行总结找到规律，不断的积累从而提升个人能力。</a:t>
            </a:r>
            <a:r>
              <a:rPr kumimoji="1" lang="zh-CN" altLang="en-US" sz="1200" dirty="0">
                <a:solidFill>
                  <a:sysClr val="windowText" lastClr="000000"/>
                </a:solidFill>
                <a:ea typeface="微软雅黑" panose="020B0503020204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1815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4294967295"/>
          </p:nvPr>
        </p:nvSpPr>
        <p:spPr>
          <a:xfrm>
            <a:off x="858588" y="1013461"/>
            <a:ext cx="7458075" cy="3644900"/>
          </a:xfrm>
        </p:spPr>
        <p:txBody>
          <a:bodyPr>
            <a:noAutofit/>
          </a:bodyPr>
          <a:lstStyle/>
          <a:p>
            <a:pPr marL="800100" lvl="1" indent="-342900">
              <a:lnSpc>
                <a:spcPct val="150000"/>
              </a:lnSpc>
              <a:buClr>
                <a:srgbClr val="00B050"/>
              </a:buClr>
              <a:buFont typeface="+mj-ea"/>
              <a:buAutoNum type="circleNumDbPlain"/>
            </a:pPr>
            <a:r>
              <a:rPr lang="zh-CN" altLang="en-US" sz="1600" dirty="0">
                <a:latin typeface="Arial" panose="020B0604020202020204" pitchFamily="34" charset="0"/>
                <a:ea typeface="微软雅黑" pitchFamily="34" charset="-122"/>
              </a:rPr>
              <a:t>为了同样的错误不要再犯</a:t>
            </a:r>
          </a:p>
          <a:p>
            <a:pPr marL="800100" lvl="1" indent="-342900">
              <a:lnSpc>
                <a:spcPct val="150000"/>
              </a:lnSpc>
              <a:buClr>
                <a:srgbClr val="00B050"/>
              </a:buClr>
              <a:buFont typeface="+mj-ea"/>
              <a:buAutoNum type="circleNumDbPlain"/>
            </a:pPr>
            <a:r>
              <a:rPr lang="zh-CN" altLang="en-US" sz="1600" dirty="0">
                <a:latin typeface="Arial" panose="020B0604020202020204" pitchFamily="34" charset="0"/>
                <a:ea typeface="微软雅黑" pitchFamily="34" charset="-122"/>
              </a:rPr>
              <a:t>为了传承经验和提升能力</a:t>
            </a:r>
            <a:endParaRPr lang="en-US" altLang="zh-CN" sz="1600" dirty="0">
              <a:latin typeface="Arial" panose="020B0604020202020204" pitchFamily="34" charset="0"/>
              <a:ea typeface="微软雅黑" pitchFamily="34" charset="-122"/>
            </a:endParaRPr>
          </a:p>
          <a:p>
            <a:pPr marL="800100" lvl="1" indent="-342900">
              <a:lnSpc>
                <a:spcPct val="150000"/>
              </a:lnSpc>
              <a:buClr>
                <a:srgbClr val="00B050"/>
              </a:buClr>
              <a:buFont typeface="+mj-ea"/>
              <a:buAutoNum type="circleNumDbPlain"/>
            </a:pPr>
            <a:r>
              <a:rPr lang="zh-CN" altLang="en-US" sz="1600" dirty="0">
                <a:latin typeface="Arial" panose="020B0604020202020204" pitchFamily="34" charset="0"/>
                <a:ea typeface="微软雅黑" pitchFamily="34" charset="-122"/>
              </a:rPr>
              <a:t>为了快速迭代和化繁为简</a:t>
            </a:r>
          </a:p>
          <a:p>
            <a:pPr marL="800100" lvl="1" indent="-342900">
              <a:lnSpc>
                <a:spcPct val="150000"/>
              </a:lnSpc>
              <a:buClr>
                <a:srgbClr val="00B050"/>
              </a:buClr>
              <a:buFont typeface="+mj-ea"/>
              <a:buAutoNum type="circleNumDbPlain"/>
            </a:pPr>
            <a:r>
              <a:rPr lang="zh-CN" altLang="en-US" sz="1600" dirty="0">
                <a:latin typeface="Arial" panose="020B0604020202020204" pitchFamily="34" charset="0"/>
                <a:ea typeface="微软雅黑" pitchFamily="34" charset="-122"/>
              </a:rPr>
              <a:t>为了总结规律和固化流程，提高效率</a:t>
            </a:r>
          </a:p>
          <a:p>
            <a:pPr marL="800100" lvl="1" indent="-342900">
              <a:lnSpc>
                <a:spcPct val="150000"/>
              </a:lnSpc>
              <a:buClr>
                <a:srgbClr val="00B050"/>
              </a:buClr>
              <a:buFont typeface="+mj-ea"/>
              <a:buAutoNum type="circleNumDbPlain"/>
            </a:pPr>
            <a:r>
              <a:rPr lang="zh-CN" altLang="en-US" sz="1600" dirty="0">
                <a:latin typeface="Arial" panose="020B0604020202020204" pitchFamily="34" charset="0"/>
                <a:ea typeface="微软雅黑" pitchFamily="34" charset="-122"/>
              </a:rPr>
              <a:t>校验方向、认清问题背后的问题、发现和产生新的想法与知识</a:t>
            </a:r>
          </a:p>
          <a:p>
            <a:pPr marL="800100" lvl="1" indent="-342900">
              <a:lnSpc>
                <a:spcPct val="150000"/>
              </a:lnSpc>
              <a:buClr>
                <a:srgbClr val="00B050"/>
              </a:buClr>
              <a:buFont typeface="+mj-ea"/>
              <a:buAutoNum type="circleNumDbPlain"/>
            </a:pPr>
            <a:r>
              <a:rPr lang="zh-CN" altLang="en-US" sz="1600" dirty="0">
                <a:latin typeface="Arial" panose="020B0604020202020204" pitchFamily="34" charset="0"/>
                <a:ea typeface="微软雅黑" pitchFamily="34" charset="-122"/>
              </a:rPr>
              <a:t>从“蒙着打”变成“瞄着打”，更有目的性，清楚自己的目的是什么</a:t>
            </a:r>
          </a:p>
          <a:p>
            <a:pPr marL="800100" lvl="1" indent="-342900">
              <a:lnSpc>
                <a:spcPct val="150000"/>
              </a:lnSpc>
              <a:buClr>
                <a:srgbClr val="00B050"/>
              </a:buClr>
              <a:buFont typeface="+mj-ea"/>
              <a:buAutoNum type="circleNumDbPlain"/>
            </a:pPr>
            <a:r>
              <a:rPr lang="zh-CN" altLang="en-US" sz="1600" dirty="0">
                <a:latin typeface="Arial" panose="020B0604020202020204" pitchFamily="34" charset="0"/>
                <a:ea typeface="微软雅黑" pitchFamily="34" charset="-122"/>
              </a:rPr>
              <a:t>看清问题背后的问题，找出真正的问题和原因</a:t>
            </a:r>
          </a:p>
          <a:p>
            <a:pPr marL="800100" lvl="1" indent="-342900">
              <a:lnSpc>
                <a:spcPct val="150000"/>
              </a:lnSpc>
              <a:buClr>
                <a:srgbClr val="00B050"/>
              </a:buClr>
              <a:buFont typeface="+mj-ea"/>
              <a:buAutoNum type="circleNumDbPlain"/>
            </a:pPr>
            <a:r>
              <a:rPr lang="zh-CN" altLang="en-US" sz="1600" dirty="0">
                <a:latin typeface="Arial" panose="020B0604020202020204" pitchFamily="34" charset="0"/>
                <a:ea typeface="微软雅黑" pitchFamily="34" charset="-122"/>
              </a:rPr>
              <a:t>发现新知识和新思路</a:t>
            </a:r>
            <a:endParaRPr lang="en-US" altLang="zh-CN" sz="1600" dirty="0">
              <a:latin typeface="Arial" panose="020B0604020202020204" pitchFamily="34" charset="0"/>
              <a:ea typeface="微软雅黑" pitchFamily="34" charset="-122"/>
            </a:endParaRPr>
          </a:p>
          <a:p>
            <a:pPr marL="800100" lvl="1" indent="-342900">
              <a:lnSpc>
                <a:spcPct val="150000"/>
              </a:lnSpc>
              <a:buClr>
                <a:srgbClr val="00B050"/>
              </a:buClr>
              <a:buFont typeface="+mj-ea"/>
              <a:buAutoNum type="circleNumDbPlain"/>
            </a:pPr>
            <a:endParaRPr lang="en-US" altLang="zh-CN" sz="1600" dirty="0">
              <a:latin typeface="Arial" panose="020B0604020202020204" pitchFamily="34" charset="0"/>
              <a:ea typeface="微软雅黑" pitchFamily="34" charset="-122"/>
            </a:endParaRPr>
          </a:p>
        </p:txBody>
      </p:sp>
      <p:sp>
        <p:nvSpPr>
          <p:cNvPr id="8195" name="Rectangle 5"/>
          <p:cNvSpPr>
            <a:spLocks noChangeArrowheads="1"/>
          </p:cNvSpPr>
          <p:nvPr/>
        </p:nvSpPr>
        <p:spPr bwMode="auto">
          <a:xfrm>
            <a:off x="6705601" y="304801"/>
            <a:ext cx="33829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</a:pPr>
            <a:endParaRPr lang="zh-CN" altLang="en-US" sz="1800">
              <a:latin typeface="华文中宋" pitchFamily="2" charset="-122"/>
              <a:ea typeface="华文中宋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610600" y="1423558"/>
            <a:ext cx="2151967" cy="2742897"/>
            <a:chOff x="8610600" y="1423558"/>
            <a:chExt cx="2151967" cy="2742897"/>
          </a:xfrm>
        </p:grpSpPr>
        <p:sp>
          <p:nvSpPr>
            <p:cNvPr id="51" name="Rectangle 50"/>
            <p:cNvSpPr/>
            <p:nvPr/>
          </p:nvSpPr>
          <p:spPr>
            <a:xfrm>
              <a:off x="8610600" y="2792127"/>
              <a:ext cx="1727456" cy="1374328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b="1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</a:rPr>
                <a:t>Why</a:t>
              </a:r>
            </a:p>
          </p:txBody>
        </p:sp>
        <p:pic>
          <p:nvPicPr>
            <p:cNvPr id="8200" name="Picture 6" descr="C:\Users\Charlotte\AppData\Local\Microsoft\Windows\Temporary Internet Files\Content.IE5\4QY5AGG6\MC900441428[1].pn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2829" y="1423558"/>
              <a:ext cx="1709738" cy="1709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4"/>
          <p:cNvGrpSpPr/>
          <p:nvPr/>
        </p:nvGrpSpPr>
        <p:grpSpPr>
          <a:xfrm>
            <a:off x="1371600" y="5027297"/>
            <a:ext cx="9296400" cy="611503"/>
            <a:chOff x="1371600" y="5027297"/>
            <a:chExt cx="9296400" cy="611503"/>
          </a:xfrm>
        </p:grpSpPr>
        <p:sp>
          <p:nvSpPr>
            <p:cNvPr id="58380" name="Rectangle 12"/>
            <p:cNvSpPr>
              <a:spLocks noChangeArrowheads="1"/>
            </p:cNvSpPr>
            <p:nvPr/>
          </p:nvSpPr>
          <p:spPr bwMode="auto">
            <a:xfrm>
              <a:off x="2618125" y="5027297"/>
              <a:ext cx="69557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2400" b="1" dirty="0">
                  <a:solidFill>
                    <a:srgbClr val="00B050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复盘是为了把失败转化为财富，把成功转化为能力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1371600" y="5638800"/>
              <a:ext cx="9296400" cy="0"/>
            </a:xfrm>
            <a:prstGeom prst="line">
              <a:avLst/>
            </a:prstGeom>
            <a:ln w="28575">
              <a:solidFill>
                <a:srgbClr val="70C84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4">
            <a:extLst>
              <a:ext uri="{FF2B5EF4-FFF2-40B4-BE49-F238E27FC236}">
                <a16:creationId xmlns:a16="http://schemas.microsoft.com/office/drawing/2014/main" id="{4217F7FB-140E-AA92-B5FA-38FB9F39ECF4}"/>
              </a:ext>
            </a:extLst>
          </p:cNvPr>
          <p:cNvSpPr txBox="1">
            <a:spLocks noChangeArrowheads="1"/>
          </p:cNvSpPr>
          <p:nvPr/>
        </p:nvSpPr>
        <p:spPr>
          <a:xfrm>
            <a:off x="858588" y="62094"/>
            <a:ext cx="2468563" cy="598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为什么要复盘？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6144A8C8-F68E-36E9-C8AC-F31A22E2F423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8" name="箭头: V 形 7">
              <a:extLst>
                <a:ext uri="{FF2B5EF4-FFF2-40B4-BE49-F238E27FC236}">
                  <a16:creationId xmlns:a16="http://schemas.microsoft.com/office/drawing/2014/main" id="{C8C5CC1D-371B-E9F0-4A22-67B18DC89BAE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箭头: V 形 8">
              <a:extLst>
                <a:ext uri="{FF2B5EF4-FFF2-40B4-BE49-F238E27FC236}">
                  <a16:creationId xmlns:a16="http://schemas.microsoft.com/office/drawing/2014/main" id="{08FD744F-8EEC-CF5C-BC26-5AC5BE85D2D0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543EF-1148-7387-CC48-5666687F4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5">
            <a:extLst>
              <a:ext uri="{FF2B5EF4-FFF2-40B4-BE49-F238E27FC236}">
                <a16:creationId xmlns:a16="http://schemas.microsoft.com/office/drawing/2014/main" id="{AD34F934-59E1-476B-A289-F06D2AD92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1" y="304801"/>
            <a:ext cx="33829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</a:pPr>
            <a:endParaRPr lang="zh-CN" altLang="en-US" sz="1800">
              <a:latin typeface="华文中宋" pitchFamily="2" charset="-122"/>
              <a:ea typeface="华文中宋" pitchFamily="2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29F07A9E-6054-FB50-C8DC-F8D6F11C39A7}"/>
              </a:ext>
            </a:extLst>
          </p:cNvPr>
          <p:cNvCxnSpPr/>
          <p:nvPr/>
        </p:nvCxnSpPr>
        <p:spPr>
          <a:xfrm>
            <a:off x="1371600" y="5638800"/>
            <a:ext cx="9296400" cy="0"/>
          </a:xfrm>
          <a:prstGeom prst="line">
            <a:avLst/>
          </a:prstGeom>
          <a:ln w="28575">
            <a:solidFill>
              <a:srgbClr val="70C8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4">
            <a:extLst>
              <a:ext uri="{FF2B5EF4-FFF2-40B4-BE49-F238E27FC236}">
                <a16:creationId xmlns:a16="http://schemas.microsoft.com/office/drawing/2014/main" id="{D4B70E7A-7BFA-1949-24CF-FA646C28227F}"/>
              </a:ext>
            </a:extLst>
          </p:cNvPr>
          <p:cNvSpPr txBox="1">
            <a:spLocks noChangeArrowheads="1"/>
          </p:cNvSpPr>
          <p:nvPr/>
        </p:nvSpPr>
        <p:spPr>
          <a:xfrm>
            <a:off x="858588" y="62094"/>
            <a:ext cx="2468563" cy="598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复盘的目的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1EC0FB0-8E94-B26B-8EA4-D810B0694294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8" name="箭头: V 形 7">
              <a:extLst>
                <a:ext uri="{FF2B5EF4-FFF2-40B4-BE49-F238E27FC236}">
                  <a16:creationId xmlns:a16="http://schemas.microsoft.com/office/drawing/2014/main" id="{6E50B3F6-57F6-5E16-6E80-58F048C613CD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箭头: V 形 8">
              <a:extLst>
                <a:ext uri="{FF2B5EF4-FFF2-40B4-BE49-F238E27FC236}">
                  <a16:creationId xmlns:a16="http://schemas.microsoft.com/office/drawing/2014/main" id="{A55CF451-663C-18D4-2A84-571FE16C5E90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6866" name="Text Box 26"/>
          <p:cNvSpPr txBox="1">
            <a:spLocks noChangeArrowheads="1"/>
          </p:cNvSpPr>
          <p:nvPr/>
        </p:nvSpPr>
        <p:spPr bwMode="auto">
          <a:xfrm>
            <a:off x="2514600" y="4788354"/>
            <a:ext cx="716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spcBef>
                <a:spcPct val="50000"/>
              </a:spcBef>
            </a:pPr>
            <a:r>
              <a:rPr lang="zh-CN" altLang="en-US" sz="3600" b="1" dirty="0">
                <a:solidFill>
                  <a:srgbClr val="00B05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事为先，人为重！      </a:t>
            </a:r>
            <a:r>
              <a:rPr lang="en-US" altLang="zh-CN" sz="2400" b="1" dirty="0">
                <a:solidFill>
                  <a:srgbClr val="70C84E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70C84E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从复盘中得来</a:t>
            </a:r>
          </a:p>
        </p:txBody>
      </p:sp>
      <p:sp>
        <p:nvSpPr>
          <p:cNvPr id="10" name="矩形 9"/>
          <p:cNvSpPr/>
          <p:nvPr/>
        </p:nvSpPr>
        <p:spPr>
          <a:xfrm>
            <a:off x="1965960" y="1253624"/>
            <a:ext cx="8247095" cy="96128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总结、复盘给我们带来什么？</a:t>
            </a:r>
          </a:p>
          <a:p>
            <a:pPr algn="r">
              <a:lnSpc>
                <a:spcPct val="15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——  </a:t>
            </a: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组织知识积累，团队能力提升</a:t>
            </a:r>
          </a:p>
        </p:txBody>
      </p:sp>
      <p:sp>
        <p:nvSpPr>
          <p:cNvPr id="11" name="矩形 10"/>
          <p:cNvSpPr/>
          <p:nvPr/>
        </p:nvSpPr>
        <p:spPr>
          <a:xfrm>
            <a:off x="1965960" y="2634768"/>
            <a:ext cx="74199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对</a:t>
            </a:r>
            <a:r>
              <a:rPr lang="zh-CN" altLang="en-US" sz="2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公司战略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的不断复盘，让我们目标清晰，不动摇；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 对</a:t>
            </a:r>
            <a:r>
              <a:rPr lang="zh-CN" altLang="en-US" sz="2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具体策略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的不断复盘，让我们的认识客观，路线更务实；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 对</a:t>
            </a:r>
            <a:r>
              <a:rPr lang="zh-CN" altLang="en-US" sz="2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单个项目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</a:rPr>
              <a:t>的不断复盘，让我们积累经验，能力不断提高。</a:t>
            </a:r>
          </a:p>
        </p:txBody>
      </p:sp>
    </p:spTree>
    <p:extLst>
      <p:ext uri="{BB962C8B-B14F-4D97-AF65-F5344CB8AC3E}">
        <p14:creationId xmlns:p14="http://schemas.microsoft.com/office/powerpoint/2010/main" val="1937240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E79D0-29BD-F835-6A38-009037B64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DF1D473-25C0-0033-05CB-1E4DAAE4B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600" y="1730400"/>
            <a:ext cx="4288106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4008" tIns="32004" rIns="64008" bIns="32004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>
              <a:lnSpc>
                <a:spcPct val="150000"/>
              </a:lnSpc>
              <a:defRPr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defRPr>
            </a:lvl1pPr>
            <a:lvl2pPr marL="636588" lvl="1" indent="-179388">
              <a:lnSpc>
                <a:spcPct val="150000"/>
              </a:lnSpc>
              <a:buFont typeface="Arial" pitchFamily="34" charset="0"/>
              <a:buChar char="•"/>
              <a:defRPr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defRPr>
            </a:lvl2pPr>
          </a:lstStyle>
          <a:p>
            <a:r>
              <a:rPr lang="zh-CN" altLang="en-US" dirty="0">
                <a:solidFill>
                  <a:srgbClr val="00B050"/>
                </a:solidFill>
                <a:latin typeface="Arial" panose="020B0604020202020204" pitchFamily="34" charset="0"/>
              </a:rPr>
              <a:t>面对新业务、新课题，复盘可以：</a:t>
            </a:r>
            <a:endParaRPr lang="en-US" altLang="zh-CN" dirty="0">
              <a:solidFill>
                <a:srgbClr val="00B050"/>
              </a:solidFill>
              <a:latin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zh-CN" altLang="en-US" sz="1600" b="0" dirty="0">
                <a:solidFill>
                  <a:schemeClr val="tx1"/>
                </a:solidFill>
                <a:latin typeface="Arial" panose="020B0604020202020204" pitchFamily="34" charset="0"/>
              </a:rPr>
              <a:t>快速找到问题，或总结经验</a:t>
            </a:r>
            <a:endParaRPr lang="en-US" altLang="zh-CN" sz="1600" b="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zh-CN" altLang="en-US" sz="1600" b="0" dirty="0">
                <a:solidFill>
                  <a:schemeClr val="tx1"/>
                </a:solidFill>
                <a:latin typeface="Arial" panose="020B0604020202020204" pitchFamily="34" charset="0"/>
              </a:rPr>
              <a:t>发现既有思路的盲点或误区</a:t>
            </a:r>
            <a:endParaRPr lang="en-US" altLang="zh-CN" sz="1600" b="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zh-CN" altLang="en-US" sz="1600" b="0" dirty="0">
                <a:solidFill>
                  <a:schemeClr val="tx1"/>
                </a:solidFill>
                <a:latin typeface="Arial" panose="020B0604020202020204" pitchFamily="34" charset="0"/>
              </a:rPr>
              <a:t>集思广益，发现新的突破点</a:t>
            </a:r>
            <a:endParaRPr lang="en-US" altLang="zh-CN" sz="1600" b="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1"/>
            <a:endParaRPr lang="en-US" altLang="zh-CN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zh-CN" altLang="en-US" dirty="0">
                <a:solidFill>
                  <a:srgbClr val="00B050"/>
                </a:solidFill>
                <a:latin typeface="Arial" panose="020B0604020202020204" pitchFamily="34" charset="0"/>
              </a:rPr>
              <a:t>对于老业务、成熟业务，复盘还可以：</a:t>
            </a:r>
            <a:endParaRPr lang="en-US" altLang="zh-CN" dirty="0">
              <a:solidFill>
                <a:srgbClr val="00B050"/>
              </a:solidFill>
              <a:latin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zh-CN" altLang="en-US" sz="1600" b="0" dirty="0">
                <a:solidFill>
                  <a:schemeClr val="tx1"/>
                </a:solidFill>
                <a:latin typeface="Arial" panose="020B0604020202020204" pitchFamily="34" charset="0"/>
              </a:rPr>
              <a:t>优化流程，简化方式，提高效率</a:t>
            </a:r>
            <a:endParaRPr lang="en-US" altLang="zh-CN" sz="1600" b="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zh-CN" altLang="en-US" sz="1600" b="0" dirty="0">
                <a:solidFill>
                  <a:schemeClr val="tx1"/>
                </a:solidFill>
                <a:latin typeface="Arial" panose="020B0604020202020204" pitchFamily="34" charset="0"/>
              </a:rPr>
              <a:t>找到优化路径，从</a:t>
            </a: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</a:rPr>
              <a:t>100</a:t>
            </a:r>
            <a:r>
              <a:rPr lang="zh-CN" altLang="en-US" sz="1600" b="0" dirty="0">
                <a:solidFill>
                  <a:schemeClr val="tx1"/>
                </a:solidFill>
                <a:latin typeface="Arial" panose="020B0604020202020204" pitchFamily="34" charset="0"/>
              </a:rPr>
              <a:t>分做到</a:t>
            </a: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</a:rPr>
              <a:t>120</a:t>
            </a:r>
            <a:r>
              <a:rPr lang="zh-CN" altLang="en-US" sz="1600" b="0" dirty="0">
                <a:solidFill>
                  <a:schemeClr val="tx1"/>
                </a:solidFill>
                <a:latin typeface="Arial" panose="020B0604020202020204" pitchFamily="34" charset="0"/>
              </a:rPr>
              <a:t>分</a:t>
            </a:r>
            <a:endParaRPr lang="en-US" altLang="zh-CN" sz="1600" b="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3" name="图片 4" descr="2011-8-22-17-10-48-__0008.jpg">
            <a:extLst>
              <a:ext uri="{FF2B5EF4-FFF2-40B4-BE49-F238E27FC236}">
                <a16:creationId xmlns:a16="http://schemas.microsoft.com/office/drawing/2014/main" id="{E2BADD88-FC0A-2C25-EB7B-DBAED726C2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926" y="771311"/>
            <a:ext cx="6689474" cy="400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7B7C9A9-7C5C-9DB7-9283-F86753A1D691}"/>
              </a:ext>
            </a:extLst>
          </p:cNvPr>
          <p:cNvSpPr txBox="1"/>
          <p:nvPr/>
        </p:nvSpPr>
        <p:spPr>
          <a:xfrm>
            <a:off x="6096000" y="5181952"/>
            <a:ext cx="5638800" cy="1023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70%</a:t>
            </a:r>
            <a:r>
              <a:rPr lang="zh-CN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的学习与发展来源于现实生活与工作的经验、任务与问题解决，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20%</a:t>
            </a:r>
            <a:r>
              <a:rPr lang="zh-CN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来源于与人与人之间正式或非正式反馈、辅导或者教练，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10%</a:t>
            </a:r>
            <a:r>
              <a:rPr lang="zh-CN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的学习与发展来源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于</a:t>
            </a:r>
            <a:r>
              <a:rPr lang="zh-CN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正式的课程培训与教育。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8D49C41-7CC1-FA2D-FAC7-FEC8CCCA736B}"/>
              </a:ext>
            </a:extLst>
          </p:cNvPr>
          <p:cNvSpPr txBox="1">
            <a:spLocks noChangeArrowheads="1"/>
          </p:cNvSpPr>
          <p:nvPr/>
        </p:nvSpPr>
        <p:spPr>
          <a:xfrm>
            <a:off x="787468" y="172823"/>
            <a:ext cx="3469572" cy="598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复盘带来的好处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1C1E490C-ED6C-4142-FD53-708F64C8CB6B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8" name="箭头: V 形 7">
              <a:extLst>
                <a:ext uri="{FF2B5EF4-FFF2-40B4-BE49-F238E27FC236}">
                  <a16:creationId xmlns:a16="http://schemas.microsoft.com/office/drawing/2014/main" id="{3AC7E085-547E-1597-427B-0A5C08890B35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箭头: V 形 8">
              <a:extLst>
                <a:ext uri="{FF2B5EF4-FFF2-40B4-BE49-F238E27FC236}">
                  <a16:creationId xmlns:a16="http://schemas.microsoft.com/office/drawing/2014/main" id="{7357A23F-E085-9D42-B96B-4720FA0169B6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3917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>
            <a:extLst>
              <a:ext uri="{FF2B5EF4-FFF2-40B4-BE49-F238E27FC236}">
                <a16:creationId xmlns:a16="http://schemas.microsoft.com/office/drawing/2014/main" id="{C44D947D-5E1D-6582-4C30-E875A1F2FD71}"/>
              </a:ext>
            </a:extLst>
          </p:cNvPr>
          <p:cNvGrpSpPr>
            <a:grpSpLocks/>
          </p:cNvGrpSpPr>
          <p:nvPr/>
        </p:nvGrpSpPr>
        <p:grpSpPr bwMode="auto">
          <a:xfrm>
            <a:off x="1547284" y="3285067"/>
            <a:ext cx="8856563" cy="1546014"/>
            <a:chOff x="0" y="0"/>
            <a:chExt cx="10462" cy="1826"/>
          </a:xfrm>
        </p:grpSpPr>
        <p:sp>
          <p:nvSpPr>
            <p:cNvPr id="9221" name="MH_SubTitle_1">
              <a:extLst>
                <a:ext uri="{FF2B5EF4-FFF2-40B4-BE49-F238E27FC236}">
                  <a16:creationId xmlns:a16="http://schemas.microsoft.com/office/drawing/2014/main" id="{C410D225-3353-1008-E137-ECC4B9295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468" cy="181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667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结构化的总结方法</a:t>
              </a:r>
              <a:endParaRPr lang="zh-CN" altLang="en-US" sz="2667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222" name="MH_SubTitle_2">
              <a:extLst>
                <a:ext uri="{FF2B5EF4-FFF2-40B4-BE49-F238E27FC236}">
                  <a16:creationId xmlns:a16="http://schemas.microsoft.com/office/drawing/2014/main" id="{59C4BEFB-AE22-E54F-7336-43E849C25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" y="0"/>
              <a:ext cx="3470" cy="181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917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667" b="1">
                  <a:solidFill>
                    <a:schemeClr val="bg1"/>
                  </a:solidFill>
                  <a:ea typeface="微软雅黑" panose="020B0503020204020204" pitchFamily="34" charset="-122"/>
                </a:rPr>
                <a:t>以学习为导向</a:t>
              </a:r>
              <a:endParaRPr lang="zh-CN" altLang="en-US" sz="2667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223" name="MH_Other_1">
              <a:extLst>
                <a:ext uri="{FF2B5EF4-FFF2-40B4-BE49-F238E27FC236}">
                  <a16:creationId xmlns:a16="http://schemas.microsoft.com/office/drawing/2014/main" id="{AEE0CF2C-4F4F-459D-CB38-8C89CBBDF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5" y="712"/>
              <a:ext cx="385" cy="38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667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224" name="MH_SubTitle_3">
              <a:extLst>
                <a:ext uri="{FF2B5EF4-FFF2-40B4-BE49-F238E27FC236}">
                  <a16:creationId xmlns:a16="http://schemas.microsoft.com/office/drawing/2014/main" id="{6F514354-B9FB-F7D9-8545-D7A3BA65E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95" y="16"/>
              <a:ext cx="3467" cy="181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917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667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团队形式进行</a:t>
              </a:r>
              <a:endParaRPr lang="zh-CN" altLang="en-US" sz="2667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225" name="MH_Other_2">
              <a:extLst>
                <a:ext uri="{FF2B5EF4-FFF2-40B4-BE49-F238E27FC236}">
                  <a16:creationId xmlns:a16="http://schemas.microsoft.com/office/drawing/2014/main" id="{EBC39AB8-D413-4086-A9B2-8909E04AB5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0" y="712"/>
              <a:ext cx="385" cy="38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667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219" name="MH_PageTitle">
            <a:extLst>
              <a:ext uri="{FF2B5EF4-FFF2-40B4-BE49-F238E27FC236}">
                <a16:creationId xmlns:a16="http://schemas.microsoft.com/office/drawing/2014/main" id="{D08F6820-0C33-49BD-2100-B43147CF11B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488019" y="548218"/>
            <a:ext cx="3398942" cy="1043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00B050"/>
                </a:solidFill>
                <a:ea typeface="微软雅黑" panose="020B0503020204020204" pitchFamily="34" charset="-122"/>
                <a:sym typeface="微软雅黑" panose="020B0503020204020204" pitchFamily="34" charset="-122"/>
              </a:rPr>
              <a:t>复盘，而非总结</a:t>
            </a:r>
            <a:endParaRPr lang="zh-CN" altLang="en-US" sz="2400" dirty="0">
              <a:solidFill>
                <a:srgbClr val="00B050"/>
              </a:solidFill>
              <a:ea typeface="微软雅黑" panose="020B0503020204020204" pitchFamily="34" charset="-122"/>
            </a:endParaRPr>
          </a:p>
        </p:txBody>
      </p:sp>
      <p:sp>
        <p:nvSpPr>
          <p:cNvPr id="9220" name="Text Box 9">
            <a:extLst>
              <a:ext uri="{FF2B5EF4-FFF2-40B4-BE49-F238E27FC236}">
                <a16:creationId xmlns:a16="http://schemas.microsoft.com/office/drawing/2014/main" id="{D1A95B00-0DEE-C7A1-C1E3-AD715F0E14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4489" y="1735186"/>
            <a:ext cx="873125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ea typeface="微软雅黑" panose="020B0503020204020204" pitchFamily="34" charset="-122"/>
              </a:rPr>
              <a:t>虽然复盘也是一种形式的总结</a:t>
            </a:r>
            <a:endParaRPr lang="en-US" altLang="zh-CN" sz="2400" b="1" dirty="0">
              <a:ea typeface="微软雅黑" panose="020B0503020204020204" pitchFamily="34" charset="-122"/>
            </a:endParaRP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ea typeface="微软雅黑" panose="020B0503020204020204" pitchFamily="34" charset="-122"/>
              </a:rPr>
              <a:t>但严格讲起来，工作总结并不必然等同于复盘</a:t>
            </a:r>
            <a:endParaRPr lang="en-US" altLang="zh-CN" sz="2400" b="1" dirty="0">
              <a:ea typeface="微软雅黑" panose="020B0503020204020204" pitchFamily="34" charset="-122"/>
            </a:endParaRPr>
          </a:p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ea typeface="微软雅黑" panose="020B0503020204020204" pitchFamily="34" charset="-122"/>
              </a:rPr>
              <a:t>复盘与总结的区别有以下三点：</a:t>
            </a:r>
            <a:endParaRPr lang="zh-CN" altLang="en-US" sz="2400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6DFD2CD-568B-0DBC-0040-BEEEF27E2473}"/>
              </a:ext>
            </a:extLst>
          </p:cNvPr>
          <p:cNvSpPr txBox="1">
            <a:spLocks noChangeArrowheads="1"/>
          </p:cNvSpPr>
          <p:nvPr/>
        </p:nvSpPr>
        <p:spPr>
          <a:xfrm>
            <a:off x="787468" y="172823"/>
            <a:ext cx="3469572" cy="598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复盘的误区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93EAE19-7C31-23E1-2158-7A761FCC676B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6" name="箭头: V 形 5">
              <a:extLst>
                <a:ext uri="{FF2B5EF4-FFF2-40B4-BE49-F238E27FC236}">
                  <a16:creationId xmlns:a16="http://schemas.microsoft.com/office/drawing/2014/main" id="{82E53DA1-B61B-B3C4-158B-48684759F0D4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箭头: V 形 6">
              <a:extLst>
                <a:ext uri="{FF2B5EF4-FFF2-40B4-BE49-F238E27FC236}">
                  <a16:creationId xmlns:a16="http://schemas.microsoft.com/office/drawing/2014/main" id="{FDEC4D3F-31D3-4521-A9AC-9645655FF15F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3E89A4FE-3CCA-DBEF-DD31-D50651527CCD}"/>
              </a:ext>
            </a:extLst>
          </p:cNvPr>
          <p:cNvSpPr txBox="1"/>
          <p:nvPr/>
        </p:nvSpPr>
        <p:spPr>
          <a:xfrm>
            <a:off x="1496060" y="1837859"/>
            <a:ext cx="3469572" cy="3182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</a:rPr>
              <a:t>不是</a:t>
            </a:r>
            <a:endParaRPr lang="en-US" altLang="zh-CN" sz="28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altLang="zh-CN" sz="18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×"/>
            </a:pPr>
            <a:r>
              <a:rPr lang="en-US" altLang="zh-CN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自己骗自己，证明自己对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×"/>
            </a:pPr>
            <a:r>
              <a:rPr lang="en-US" altLang="zh-CN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流于形式，走过场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×"/>
            </a:pP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追究责任，开批判会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×"/>
            </a:pPr>
            <a:r>
              <a:rPr lang="en-US" altLang="zh-CN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强调客观，推卸责任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×"/>
            </a:pP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简单下结论，刻舟求剑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36EA1A6-B77B-DC0B-B8C3-246103097270}"/>
              </a:ext>
            </a:extLst>
          </p:cNvPr>
          <p:cNvSpPr txBox="1"/>
          <p:nvPr/>
        </p:nvSpPr>
        <p:spPr>
          <a:xfrm>
            <a:off x="6647180" y="1837858"/>
            <a:ext cx="4048760" cy="3182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</a:rPr>
              <a:t>而是</a:t>
            </a:r>
            <a:endParaRPr lang="en-US" altLang="zh-CN" sz="28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18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altLang="zh-CN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重在实事求是</a:t>
            </a: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zh-CN" altLang="en-US" sz="18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求真</a:t>
            </a: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altLang="zh-CN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重在内容和找原因</a:t>
            </a: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zh-CN" altLang="en-US" sz="18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求实</a:t>
            </a: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重在改进和提高</a:t>
            </a: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zh-CN" altLang="en-US" sz="18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求学</a:t>
            </a: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altLang="zh-CN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重在反思和自我剖析</a:t>
            </a: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zh-CN" altLang="en-US" sz="18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求内</a:t>
            </a: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zh-CN" altLang="en-US" sz="1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 重在找到本质和规律</a:t>
            </a: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zh-CN" altLang="en-US" sz="18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求道</a:t>
            </a: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083B5A7-7D0F-3330-45D8-1D78484F7A7C}"/>
              </a:ext>
            </a:extLst>
          </p:cNvPr>
          <p:cNvSpPr/>
          <p:nvPr/>
        </p:nvSpPr>
        <p:spPr>
          <a:xfrm>
            <a:off x="5313680" y="1727200"/>
            <a:ext cx="314960" cy="38709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686769"/>
              </p:ext>
            </p:extLst>
          </p:nvPr>
        </p:nvGraphicFramePr>
        <p:xfrm>
          <a:off x="7639670" y="1065776"/>
          <a:ext cx="3456384" cy="2839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评估结果</a:t>
                      </a: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8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（与原来目标比）</a:t>
                      </a: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2530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Arial" panose="020B0604020202020204" pitchFamily="34" charset="0"/>
                        <a:ea typeface="微软雅黑" pitchFamily="34" charset="-122"/>
                      </a:endParaRP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9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（与原来目标比）</a:t>
                      </a: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6180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Arial" panose="020B0604020202020204" pitchFamily="34" charset="0"/>
                        <a:ea typeface="微软雅黑" pitchFamily="34" charset="-122"/>
                      </a:endParaRP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594262"/>
              </p:ext>
            </p:extLst>
          </p:nvPr>
        </p:nvGraphicFramePr>
        <p:xfrm>
          <a:off x="7639670" y="3407269"/>
          <a:ext cx="3456384" cy="2839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分析原因</a:t>
                      </a: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8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成功关键因素（主观</a:t>
                      </a:r>
                      <a:r>
                        <a:rPr lang="en-US" altLang="zh-CN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客观）</a:t>
                      </a: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2530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Arial" panose="020B0604020202020204" pitchFamily="34" charset="0"/>
                        <a:ea typeface="微软雅黑" pitchFamily="34" charset="-122"/>
                      </a:endParaRP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9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失败根本原因（主观</a:t>
                      </a:r>
                      <a:r>
                        <a:rPr lang="en-US" altLang="zh-CN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/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客观）</a:t>
                      </a: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6180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Arial" panose="020B0604020202020204" pitchFamily="34" charset="0"/>
                        <a:ea typeface="微软雅黑" pitchFamily="34" charset="-122"/>
                      </a:endParaRP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162741"/>
              </p:ext>
            </p:extLst>
          </p:nvPr>
        </p:nvGraphicFramePr>
        <p:xfrm>
          <a:off x="787468" y="1065776"/>
          <a:ext cx="3456384" cy="2839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回顾目标</a:t>
                      </a: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8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当初的目标是什么（期望的结果）</a:t>
                      </a: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2530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Arial" panose="020B0604020202020204" pitchFamily="34" charset="0"/>
                        <a:ea typeface="微软雅黑" pitchFamily="34" charset="-122"/>
                      </a:endParaRP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9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要达成的目标</a:t>
                      </a:r>
                      <a:r>
                        <a:rPr lang="en-US" altLang="zh-CN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&amp;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里程碑</a:t>
                      </a: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6180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Arial" panose="020B0604020202020204" pitchFamily="34" charset="0"/>
                        <a:ea typeface="微软雅黑" pitchFamily="34" charset="-122"/>
                      </a:endParaRP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Rectangle 4">
            <a:extLst>
              <a:ext uri="{FF2B5EF4-FFF2-40B4-BE49-F238E27FC236}">
                <a16:creationId xmlns:a16="http://schemas.microsoft.com/office/drawing/2014/main" id="{85C427C3-265E-120A-951C-DB46F9DDC31A}"/>
              </a:ext>
            </a:extLst>
          </p:cNvPr>
          <p:cNvSpPr txBox="1">
            <a:spLocks noChangeArrowheads="1"/>
          </p:cNvSpPr>
          <p:nvPr/>
        </p:nvSpPr>
        <p:spPr>
          <a:xfrm>
            <a:off x="787468" y="172823"/>
            <a:ext cx="3469572" cy="5984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复盘的步骤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0068FCF-A914-DB3E-DAFF-58D9A0FC7008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4" name="箭头: V 形 3">
              <a:extLst>
                <a:ext uri="{FF2B5EF4-FFF2-40B4-BE49-F238E27FC236}">
                  <a16:creationId xmlns:a16="http://schemas.microsoft.com/office/drawing/2014/main" id="{1EE06CBE-B546-AD15-811B-6CA06C05BF54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箭头: V 形 4">
              <a:extLst>
                <a:ext uri="{FF2B5EF4-FFF2-40B4-BE49-F238E27FC236}">
                  <a16:creationId xmlns:a16="http://schemas.microsoft.com/office/drawing/2014/main" id="{EB14D36C-BADC-1796-9070-EB28D79ED824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322594"/>
              </p:ext>
            </p:extLst>
          </p:nvPr>
        </p:nvGraphicFramePr>
        <p:xfrm>
          <a:off x="831697" y="3661447"/>
          <a:ext cx="3456384" cy="2839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总结规律</a:t>
                      </a: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8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经验</a:t>
                      </a:r>
                      <a:r>
                        <a:rPr lang="en-US" altLang="zh-CN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&amp;</a:t>
                      </a:r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规律（不要轻易下结论）</a:t>
                      </a: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2530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Arial" panose="020B0604020202020204" pitchFamily="34" charset="0"/>
                        <a:ea typeface="微软雅黑" pitchFamily="34" charset="-122"/>
                      </a:endParaRP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9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latin typeface="Arial" panose="020B0604020202020204" pitchFamily="34" charset="0"/>
                          <a:ea typeface="微软雅黑" pitchFamily="34" charset="-122"/>
                        </a:rPr>
                        <a:t>行动计划</a:t>
                      </a: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6180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Arial" panose="020B0604020202020204" pitchFamily="34" charset="0"/>
                        <a:ea typeface="微软雅黑" pitchFamily="34" charset="-122"/>
                      </a:endParaRPr>
                    </a:p>
                  </a:txBody>
                  <a:tcPr marL="36000" marR="360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3985397" y="2075524"/>
            <a:ext cx="4337307" cy="2917670"/>
            <a:chOff x="3583427" y="1424757"/>
            <a:chExt cx="4874774" cy="3262191"/>
          </a:xfrm>
        </p:grpSpPr>
        <p:sp>
          <p:nvSpPr>
            <p:cNvPr id="8" name="任意多边形 7"/>
            <p:cNvSpPr/>
            <p:nvPr/>
          </p:nvSpPr>
          <p:spPr>
            <a:xfrm>
              <a:off x="5878584" y="3643047"/>
              <a:ext cx="2579617" cy="1043901"/>
            </a:xfrm>
            <a:custGeom>
              <a:avLst/>
              <a:gdLst>
                <a:gd name="connsiteX0" fmla="*/ 0 w 2245447"/>
                <a:gd name="connsiteY0" fmla="*/ 104390 h 1043901"/>
                <a:gd name="connsiteX1" fmla="*/ 104390 w 2245447"/>
                <a:gd name="connsiteY1" fmla="*/ 0 h 1043901"/>
                <a:gd name="connsiteX2" fmla="*/ 2141057 w 2245447"/>
                <a:gd name="connsiteY2" fmla="*/ 0 h 1043901"/>
                <a:gd name="connsiteX3" fmla="*/ 2245447 w 2245447"/>
                <a:gd name="connsiteY3" fmla="*/ 104390 h 1043901"/>
                <a:gd name="connsiteX4" fmla="*/ 2245447 w 2245447"/>
                <a:gd name="connsiteY4" fmla="*/ 939511 h 1043901"/>
                <a:gd name="connsiteX5" fmla="*/ 2141057 w 2245447"/>
                <a:gd name="connsiteY5" fmla="*/ 1043901 h 1043901"/>
                <a:gd name="connsiteX6" fmla="*/ 104390 w 2245447"/>
                <a:gd name="connsiteY6" fmla="*/ 1043901 h 1043901"/>
                <a:gd name="connsiteX7" fmla="*/ 0 w 2245447"/>
                <a:gd name="connsiteY7" fmla="*/ 939511 h 1043901"/>
                <a:gd name="connsiteX8" fmla="*/ 0 w 2245447"/>
                <a:gd name="connsiteY8" fmla="*/ 104390 h 104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5447" h="1043901">
                  <a:moveTo>
                    <a:pt x="0" y="104390"/>
                  </a:moveTo>
                  <a:cubicBezTo>
                    <a:pt x="0" y="46737"/>
                    <a:pt x="46737" y="0"/>
                    <a:pt x="104390" y="0"/>
                  </a:cubicBezTo>
                  <a:lnTo>
                    <a:pt x="2141057" y="0"/>
                  </a:lnTo>
                  <a:cubicBezTo>
                    <a:pt x="2198710" y="0"/>
                    <a:pt x="2245447" y="46737"/>
                    <a:pt x="2245447" y="104390"/>
                  </a:cubicBezTo>
                  <a:lnTo>
                    <a:pt x="2245447" y="939511"/>
                  </a:lnTo>
                  <a:cubicBezTo>
                    <a:pt x="2245447" y="997164"/>
                    <a:pt x="2198710" y="1043901"/>
                    <a:pt x="2141057" y="1043901"/>
                  </a:cubicBezTo>
                  <a:lnTo>
                    <a:pt x="104390" y="1043901"/>
                  </a:lnTo>
                  <a:cubicBezTo>
                    <a:pt x="46737" y="1043901"/>
                    <a:pt x="0" y="997164"/>
                    <a:pt x="0" y="939511"/>
                  </a:cubicBezTo>
                  <a:lnTo>
                    <a:pt x="0" y="10439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72765" tIns="360106" rIns="99131" bIns="99131" numCol="1" spcCol="1270" anchor="t" anchorCtr="0">
              <a:noAutofit/>
            </a:bodyPr>
            <a:lstStyle/>
            <a:p>
              <a:pPr marL="228600" marR="0" lvl="1" indent="-228600" algn="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分析</a:t>
              </a:r>
              <a:r>
                <a:rPr kumimoji="0" lang="en-US" altLang="zh-CN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Analysis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3583427" y="3643047"/>
              <a:ext cx="2245447" cy="1043901"/>
            </a:xfrm>
            <a:custGeom>
              <a:avLst/>
              <a:gdLst>
                <a:gd name="connsiteX0" fmla="*/ 0 w 2245447"/>
                <a:gd name="connsiteY0" fmla="*/ 104390 h 1043901"/>
                <a:gd name="connsiteX1" fmla="*/ 104390 w 2245447"/>
                <a:gd name="connsiteY1" fmla="*/ 0 h 1043901"/>
                <a:gd name="connsiteX2" fmla="*/ 2141057 w 2245447"/>
                <a:gd name="connsiteY2" fmla="*/ 0 h 1043901"/>
                <a:gd name="connsiteX3" fmla="*/ 2245447 w 2245447"/>
                <a:gd name="connsiteY3" fmla="*/ 104390 h 1043901"/>
                <a:gd name="connsiteX4" fmla="*/ 2245447 w 2245447"/>
                <a:gd name="connsiteY4" fmla="*/ 939511 h 1043901"/>
                <a:gd name="connsiteX5" fmla="*/ 2141057 w 2245447"/>
                <a:gd name="connsiteY5" fmla="*/ 1043901 h 1043901"/>
                <a:gd name="connsiteX6" fmla="*/ 104390 w 2245447"/>
                <a:gd name="connsiteY6" fmla="*/ 1043901 h 1043901"/>
                <a:gd name="connsiteX7" fmla="*/ 0 w 2245447"/>
                <a:gd name="connsiteY7" fmla="*/ 939511 h 1043901"/>
                <a:gd name="connsiteX8" fmla="*/ 0 w 2245447"/>
                <a:gd name="connsiteY8" fmla="*/ 104390 h 104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5447" h="1043901">
                  <a:moveTo>
                    <a:pt x="0" y="104390"/>
                  </a:moveTo>
                  <a:cubicBezTo>
                    <a:pt x="0" y="46737"/>
                    <a:pt x="46737" y="0"/>
                    <a:pt x="104390" y="0"/>
                  </a:cubicBezTo>
                  <a:lnTo>
                    <a:pt x="2141057" y="0"/>
                  </a:lnTo>
                  <a:cubicBezTo>
                    <a:pt x="2198710" y="0"/>
                    <a:pt x="2245447" y="46737"/>
                    <a:pt x="2245447" y="104390"/>
                  </a:cubicBezTo>
                  <a:lnTo>
                    <a:pt x="2245447" y="939511"/>
                  </a:lnTo>
                  <a:cubicBezTo>
                    <a:pt x="2245447" y="997164"/>
                    <a:pt x="2198710" y="1043901"/>
                    <a:pt x="2141057" y="1043901"/>
                  </a:cubicBezTo>
                  <a:lnTo>
                    <a:pt x="104390" y="1043901"/>
                  </a:lnTo>
                  <a:cubicBezTo>
                    <a:pt x="46737" y="1043901"/>
                    <a:pt x="0" y="997164"/>
                    <a:pt x="0" y="939511"/>
                  </a:cubicBezTo>
                  <a:lnTo>
                    <a:pt x="0" y="10439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131" tIns="360106" rIns="772765" bIns="99131" numCol="1" spcCol="1270" anchor="t" anchorCtr="0">
              <a:noAutofit/>
            </a:bodyPr>
            <a:lstStyle/>
            <a:p>
              <a:pPr marL="228600" marR="0" lvl="1" indent="-228600" algn="l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总结</a:t>
              </a:r>
              <a:r>
                <a:rPr kumimoji="0" lang="en-US" altLang="zh-CN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Insight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6212754" y="1424757"/>
              <a:ext cx="2245447" cy="1043901"/>
            </a:xfrm>
            <a:custGeom>
              <a:avLst/>
              <a:gdLst>
                <a:gd name="connsiteX0" fmla="*/ 0 w 2245447"/>
                <a:gd name="connsiteY0" fmla="*/ 104390 h 1043901"/>
                <a:gd name="connsiteX1" fmla="*/ 104390 w 2245447"/>
                <a:gd name="connsiteY1" fmla="*/ 0 h 1043901"/>
                <a:gd name="connsiteX2" fmla="*/ 2141057 w 2245447"/>
                <a:gd name="connsiteY2" fmla="*/ 0 h 1043901"/>
                <a:gd name="connsiteX3" fmla="*/ 2245447 w 2245447"/>
                <a:gd name="connsiteY3" fmla="*/ 104390 h 1043901"/>
                <a:gd name="connsiteX4" fmla="*/ 2245447 w 2245447"/>
                <a:gd name="connsiteY4" fmla="*/ 939511 h 1043901"/>
                <a:gd name="connsiteX5" fmla="*/ 2141057 w 2245447"/>
                <a:gd name="connsiteY5" fmla="*/ 1043901 h 1043901"/>
                <a:gd name="connsiteX6" fmla="*/ 104390 w 2245447"/>
                <a:gd name="connsiteY6" fmla="*/ 1043901 h 1043901"/>
                <a:gd name="connsiteX7" fmla="*/ 0 w 2245447"/>
                <a:gd name="connsiteY7" fmla="*/ 939511 h 1043901"/>
                <a:gd name="connsiteX8" fmla="*/ 0 w 2245447"/>
                <a:gd name="connsiteY8" fmla="*/ 104390 h 104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5447" h="1043901">
                  <a:moveTo>
                    <a:pt x="0" y="104390"/>
                  </a:moveTo>
                  <a:cubicBezTo>
                    <a:pt x="0" y="46737"/>
                    <a:pt x="46737" y="0"/>
                    <a:pt x="104390" y="0"/>
                  </a:cubicBezTo>
                  <a:lnTo>
                    <a:pt x="2141057" y="0"/>
                  </a:lnTo>
                  <a:cubicBezTo>
                    <a:pt x="2198710" y="0"/>
                    <a:pt x="2245447" y="46737"/>
                    <a:pt x="2245447" y="104390"/>
                  </a:cubicBezTo>
                  <a:lnTo>
                    <a:pt x="2245447" y="939511"/>
                  </a:lnTo>
                  <a:cubicBezTo>
                    <a:pt x="2245447" y="997164"/>
                    <a:pt x="2198710" y="1043901"/>
                    <a:pt x="2141057" y="1043901"/>
                  </a:cubicBezTo>
                  <a:lnTo>
                    <a:pt x="104390" y="1043901"/>
                  </a:lnTo>
                  <a:cubicBezTo>
                    <a:pt x="46737" y="1043901"/>
                    <a:pt x="0" y="997164"/>
                    <a:pt x="0" y="939511"/>
                  </a:cubicBezTo>
                  <a:lnTo>
                    <a:pt x="0" y="10439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72765" tIns="99131" rIns="99131" bIns="360106" numCol="1" spcCol="1270" anchor="t" anchorCtr="0">
              <a:noAutofit/>
            </a:bodyPr>
            <a:lstStyle/>
            <a:p>
              <a:pPr marL="228600" marR="0" lvl="1" indent="-228600" algn="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结果</a:t>
              </a:r>
              <a:r>
                <a:rPr kumimoji="0" lang="en-US" altLang="zh-CN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Result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3583427" y="1424757"/>
              <a:ext cx="2245447" cy="1043901"/>
            </a:xfrm>
            <a:custGeom>
              <a:avLst/>
              <a:gdLst>
                <a:gd name="connsiteX0" fmla="*/ 0 w 2245447"/>
                <a:gd name="connsiteY0" fmla="*/ 104390 h 1043901"/>
                <a:gd name="connsiteX1" fmla="*/ 104390 w 2245447"/>
                <a:gd name="connsiteY1" fmla="*/ 0 h 1043901"/>
                <a:gd name="connsiteX2" fmla="*/ 2141057 w 2245447"/>
                <a:gd name="connsiteY2" fmla="*/ 0 h 1043901"/>
                <a:gd name="connsiteX3" fmla="*/ 2245447 w 2245447"/>
                <a:gd name="connsiteY3" fmla="*/ 104390 h 1043901"/>
                <a:gd name="connsiteX4" fmla="*/ 2245447 w 2245447"/>
                <a:gd name="connsiteY4" fmla="*/ 939511 h 1043901"/>
                <a:gd name="connsiteX5" fmla="*/ 2141057 w 2245447"/>
                <a:gd name="connsiteY5" fmla="*/ 1043901 h 1043901"/>
                <a:gd name="connsiteX6" fmla="*/ 104390 w 2245447"/>
                <a:gd name="connsiteY6" fmla="*/ 1043901 h 1043901"/>
                <a:gd name="connsiteX7" fmla="*/ 0 w 2245447"/>
                <a:gd name="connsiteY7" fmla="*/ 939511 h 1043901"/>
                <a:gd name="connsiteX8" fmla="*/ 0 w 2245447"/>
                <a:gd name="connsiteY8" fmla="*/ 104390 h 104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5447" h="1043901">
                  <a:moveTo>
                    <a:pt x="0" y="104390"/>
                  </a:moveTo>
                  <a:cubicBezTo>
                    <a:pt x="0" y="46737"/>
                    <a:pt x="46737" y="0"/>
                    <a:pt x="104390" y="0"/>
                  </a:cubicBezTo>
                  <a:lnTo>
                    <a:pt x="2141057" y="0"/>
                  </a:lnTo>
                  <a:cubicBezTo>
                    <a:pt x="2198710" y="0"/>
                    <a:pt x="2245447" y="46737"/>
                    <a:pt x="2245447" y="104390"/>
                  </a:cubicBezTo>
                  <a:lnTo>
                    <a:pt x="2245447" y="939511"/>
                  </a:lnTo>
                  <a:cubicBezTo>
                    <a:pt x="2245447" y="997164"/>
                    <a:pt x="2198710" y="1043901"/>
                    <a:pt x="2141057" y="1043901"/>
                  </a:cubicBezTo>
                  <a:lnTo>
                    <a:pt x="104390" y="1043901"/>
                  </a:lnTo>
                  <a:cubicBezTo>
                    <a:pt x="46737" y="1043901"/>
                    <a:pt x="0" y="997164"/>
                    <a:pt x="0" y="939511"/>
                  </a:cubicBezTo>
                  <a:lnTo>
                    <a:pt x="0" y="10439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131" tIns="99131" rIns="772765" bIns="360106" numCol="1" spcCol="1270" anchor="t" anchorCtr="0">
              <a:noAutofit/>
            </a:bodyPr>
            <a:lstStyle/>
            <a:p>
              <a:pPr marL="228600" marR="0" lvl="1" indent="-228600" algn="l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目标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  <a:p>
              <a:pPr marL="0" marR="0" lvl="1" indent="0" algn="l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   Goal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4575663" y="1610701"/>
              <a:ext cx="1412529" cy="1412529"/>
            </a:xfrm>
            <a:custGeom>
              <a:avLst/>
              <a:gdLst>
                <a:gd name="connsiteX0" fmla="*/ 0 w 1412529"/>
                <a:gd name="connsiteY0" fmla="*/ 1412529 h 1412529"/>
                <a:gd name="connsiteX1" fmla="*/ 1412529 w 1412529"/>
                <a:gd name="connsiteY1" fmla="*/ 0 h 1412529"/>
                <a:gd name="connsiteX2" fmla="*/ 1412529 w 1412529"/>
                <a:gd name="connsiteY2" fmla="*/ 1412529 h 1412529"/>
                <a:gd name="connsiteX3" fmla="*/ 0 w 1412529"/>
                <a:gd name="connsiteY3" fmla="*/ 1412529 h 141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2529" h="1412529">
                  <a:moveTo>
                    <a:pt x="0" y="1412529"/>
                  </a:moveTo>
                  <a:cubicBezTo>
                    <a:pt x="0" y="632411"/>
                    <a:pt x="632411" y="0"/>
                    <a:pt x="1412529" y="0"/>
                  </a:cubicBezTo>
                  <a:lnTo>
                    <a:pt x="1412529" y="1412529"/>
                  </a:lnTo>
                  <a:lnTo>
                    <a:pt x="0" y="1412529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5096" tIns="755096" rIns="341376" bIns="341376" numCol="1" spcCol="1270" anchor="ctr" anchorCtr="0">
              <a:noAutofit/>
            </a:bodyPr>
            <a:lstStyle/>
            <a:p>
              <a:pPr marL="0" marR="0" lvl="0" indent="0" algn="ctr" defTabSz="21336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6053436" y="1610701"/>
              <a:ext cx="1412529" cy="1412529"/>
            </a:xfrm>
            <a:custGeom>
              <a:avLst/>
              <a:gdLst>
                <a:gd name="connsiteX0" fmla="*/ 0 w 1412529"/>
                <a:gd name="connsiteY0" fmla="*/ 1412529 h 1412529"/>
                <a:gd name="connsiteX1" fmla="*/ 1412529 w 1412529"/>
                <a:gd name="connsiteY1" fmla="*/ 0 h 1412529"/>
                <a:gd name="connsiteX2" fmla="*/ 1412529 w 1412529"/>
                <a:gd name="connsiteY2" fmla="*/ 1412529 h 1412529"/>
                <a:gd name="connsiteX3" fmla="*/ 0 w 1412529"/>
                <a:gd name="connsiteY3" fmla="*/ 1412529 h 141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2529" h="1412529">
                  <a:moveTo>
                    <a:pt x="0" y="0"/>
                  </a:moveTo>
                  <a:cubicBezTo>
                    <a:pt x="780118" y="0"/>
                    <a:pt x="1412529" y="632411"/>
                    <a:pt x="1412529" y="1412529"/>
                  </a:cubicBezTo>
                  <a:lnTo>
                    <a:pt x="0" y="14125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6032" tIns="669752" rIns="669752" bIns="256032" numCol="1" spcCol="1270" anchor="ctr" anchorCtr="0">
              <a:noAutofit/>
            </a:bodyPr>
            <a:lstStyle/>
            <a:p>
              <a:pPr marL="0" marR="0" lvl="0" indent="0" algn="ctr" defTabSz="16002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 rot="21600000">
              <a:off x="6053436" y="3088473"/>
              <a:ext cx="1412529" cy="1412530"/>
            </a:xfrm>
            <a:custGeom>
              <a:avLst/>
              <a:gdLst>
                <a:gd name="connsiteX0" fmla="*/ 0 w 1412529"/>
                <a:gd name="connsiteY0" fmla="*/ 1412529 h 1412529"/>
                <a:gd name="connsiteX1" fmla="*/ 1412529 w 1412529"/>
                <a:gd name="connsiteY1" fmla="*/ 0 h 1412529"/>
                <a:gd name="connsiteX2" fmla="*/ 1412529 w 1412529"/>
                <a:gd name="connsiteY2" fmla="*/ 1412529 h 1412529"/>
                <a:gd name="connsiteX3" fmla="*/ 0 w 1412529"/>
                <a:gd name="connsiteY3" fmla="*/ 1412529 h 141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2529" h="1412529">
                  <a:moveTo>
                    <a:pt x="1412529" y="0"/>
                  </a:moveTo>
                  <a:cubicBezTo>
                    <a:pt x="1412529" y="780118"/>
                    <a:pt x="780118" y="1412529"/>
                    <a:pt x="0" y="1412529"/>
                  </a:cubicBezTo>
                  <a:lnTo>
                    <a:pt x="0" y="0"/>
                  </a:lnTo>
                  <a:lnTo>
                    <a:pt x="1412529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6032" tIns="256033" rIns="669752" bIns="669752" numCol="1" spcCol="1270" anchor="ctr" anchorCtr="0">
              <a:noAutofit/>
            </a:bodyPr>
            <a:lstStyle/>
            <a:p>
              <a:pPr marL="0" marR="0" lvl="0" indent="0" algn="ctr" defTabSz="16002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 rot="21600000">
              <a:off x="4575663" y="3088474"/>
              <a:ext cx="1412529" cy="1412529"/>
            </a:xfrm>
            <a:custGeom>
              <a:avLst/>
              <a:gdLst>
                <a:gd name="connsiteX0" fmla="*/ 0 w 1412529"/>
                <a:gd name="connsiteY0" fmla="*/ 1412529 h 1412529"/>
                <a:gd name="connsiteX1" fmla="*/ 1412529 w 1412529"/>
                <a:gd name="connsiteY1" fmla="*/ 0 h 1412529"/>
                <a:gd name="connsiteX2" fmla="*/ 1412529 w 1412529"/>
                <a:gd name="connsiteY2" fmla="*/ 1412529 h 1412529"/>
                <a:gd name="connsiteX3" fmla="*/ 0 w 1412529"/>
                <a:gd name="connsiteY3" fmla="*/ 1412529 h 141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2529" h="1412529">
                  <a:moveTo>
                    <a:pt x="1412529" y="1412529"/>
                  </a:moveTo>
                  <a:cubicBezTo>
                    <a:pt x="632411" y="1412529"/>
                    <a:pt x="0" y="780118"/>
                    <a:pt x="0" y="0"/>
                  </a:cubicBezTo>
                  <a:lnTo>
                    <a:pt x="1412529" y="0"/>
                  </a:lnTo>
                  <a:lnTo>
                    <a:pt x="1412529" y="1412529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9752" tIns="256032" rIns="256032" bIns="669752" numCol="1" spcCol="1270" anchor="ctr" anchorCtr="0">
              <a:noAutofit/>
            </a:bodyPr>
            <a:lstStyle/>
            <a:p>
              <a:pPr marL="0" marR="0" lvl="0" indent="0" algn="ctr" defTabSz="16002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3188264" y="6062479"/>
            <a:ext cx="7330428" cy="338554"/>
          </a:xfrm>
          <a:prstGeom prst="rect">
            <a:avLst/>
          </a:prstGeom>
          <a:ln>
            <a:solidFill>
              <a:schemeClr val="accent1"/>
            </a:solidFill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复盘的步骤：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1. 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回顾目标； 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2. 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评估结果； 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3. 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分析原因； 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4. 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总结规律</a:t>
            </a:r>
          </a:p>
        </p:txBody>
      </p:sp>
      <p:sp>
        <p:nvSpPr>
          <p:cNvPr id="38" name="圆角矩形 37"/>
          <p:cNvSpPr/>
          <p:nvPr/>
        </p:nvSpPr>
        <p:spPr>
          <a:xfrm>
            <a:off x="5424408" y="2802244"/>
            <a:ext cx="1460323" cy="1464231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开放心态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坦诚表达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实事求是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反思自我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集思广益</a:t>
            </a:r>
          </a:p>
        </p:txBody>
      </p:sp>
    </p:spTree>
    <p:extLst>
      <p:ext uri="{BB962C8B-B14F-4D97-AF65-F5344CB8AC3E}">
        <p14:creationId xmlns:p14="http://schemas.microsoft.com/office/powerpoint/2010/main" val="3760872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D2F28BD-6E16-C131-CD3E-DA7C854C1C5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55798" y="184467"/>
            <a:ext cx="4463129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ea typeface="微软雅黑" panose="020B0503020204020204" pitchFamily="34" charset="-122"/>
                <a:sym typeface="华文新魏" panose="02010800040101010101" pitchFamily="2" charset="-122"/>
              </a:rPr>
              <a:t>联想案例：复盘的步骤解析</a:t>
            </a:r>
            <a:endParaRPr lang="zh-CN" altLang="en-US" sz="3600" b="1" dirty="0"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06C7B499-A124-EC8B-0421-D4DA453D269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24418" y="1253385"/>
            <a:ext cx="8590702" cy="928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defTabSz="1219170" eaLnBrk="0" fontAlgn="base" hangingPunct="0">
              <a:lnSpc>
                <a:spcPts val="2667"/>
              </a:lnSpc>
              <a:spcBef>
                <a:spcPts val="1600"/>
              </a:spcBef>
              <a:spcAft>
                <a:spcPct val="0"/>
              </a:spcAft>
              <a:buClr>
                <a:srgbClr val="47B6E7"/>
              </a:buClr>
              <a:buSzPct val="80000"/>
            </a:pPr>
            <a:r>
              <a:rPr lang="zh-CN" altLang="en-US" dirty="0">
                <a:ea typeface="微软雅黑" panose="020B0503020204020204" pitchFamily="34" charset="-122"/>
                <a:sym typeface="微软雅黑" panose="020B0503020204020204" pitchFamily="34" charset="-122"/>
              </a:rPr>
              <a:t>基于复盘的机理和长期的实践，联想集团于2011年提出了复盘的操作步骤</a:t>
            </a:r>
            <a:endParaRPr lang="en-US" altLang="zh-CN" dirty="0"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 defTabSz="1219170" eaLnBrk="0" fontAlgn="base" hangingPunct="0">
              <a:lnSpc>
                <a:spcPts val="2667"/>
              </a:lnSpc>
              <a:spcBef>
                <a:spcPts val="1600"/>
              </a:spcBef>
              <a:spcAft>
                <a:spcPct val="0"/>
              </a:spcAft>
              <a:buClr>
                <a:srgbClr val="47B6E7"/>
              </a:buClr>
              <a:buSzPct val="80000"/>
            </a:pPr>
            <a:r>
              <a:rPr lang="zh-CN" altLang="en-US" dirty="0">
                <a:ea typeface="微软雅黑" panose="020B0503020204020204" pitchFamily="34" charset="-122"/>
                <a:sym typeface="微软雅黑" panose="020B0503020204020204" pitchFamily="34" charset="-122"/>
              </a:rPr>
              <a:t>包括四个阶段：回顾目标、评估结果、分析原因、总结经验。</a:t>
            </a:r>
            <a:endParaRPr lang="zh-CN" altLang="en-US" sz="1200" dirty="0"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8436" name="Group 4">
            <a:extLst>
              <a:ext uri="{FF2B5EF4-FFF2-40B4-BE49-F238E27FC236}">
                <a16:creationId xmlns:a16="http://schemas.microsoft.com/office/drawing/2014/main" id="{C5AB3A72-F8F6-0A68-A419-C6D8CC442D62}"/>
              </a:ext>
            </a:extLst>
          </p:cNvPr>
          <p:cNvGrpSpPr>
            <a:grpSpLocks/>
          </p:cNvGrpSpPr>
          <p:nvPr/>
        </p:nvGrpSpPr>
        <p:grpSpPr bwMode="auto">
          <a:xfrm>
            <a:off x="714375" y="2789766"/>
            <a:ext cx="10655300" cy="766233"/>
            <a:chOff x="0" y="0"/>
            <a:chExt cx="12586" cy="906"/>
          </a:xfrm>
        </p:grpSpPr>
        <p:grpSp>
          <p:nvGrpSpPr>
            <p:cNvPr id="18444" name="Group 5">
              <a:extLst>
                <a:ext uri="{FF2B5EF4-FFF2-40B4-BE49-F238E27FC236}">
                  <a16:creationId xmlns:a16="http://schemas.microsoft.com/office/drawing/2014/main" id="{AB171A87-0F3A-C360-C2E4-C5EF3916C0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2495" cy="907"/>
              <a:chOff x="0" y="0"/>
              <a:chExt cx="2495" cy="907"/>
            </a:xfrm>
          </p:grpSpPr>
          <p:sp>
            <p:nvSpPr>
              <p:cNvPr id="18460" name="Rectangle 6">
                <a:extLst>
                  <a:ext uri="{FF2B5EF4-FFF2-40B4-BE49-F238E27FC236}">
                    <a16:creationId xmlns:a16="http://schemas.microsoft.com/office/drawing/2014/main" id="{3C501A97-B7CD-C211-A02D-A16B9F0E4D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" y="0"/>
                <a:ext cx="2382" cy="794"/>
              </a:xfrm>
              <a:prstGeom prst="rect">
                <a:avLst/>
              </a:prstGeom>
              <a:solidFill>
                <a:schemeClr val="accent1">
                  <a:lumMod val="50000"/>
                  <a:alpha val="50195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2400">
                  <a:solidFill>
                    <a:srgbClr val="FFFFFF"/>
                  </a:solidFill>
                  <a:sym typeface="幼圆" panose="02010509060101010101" pitchFamily="49" charset="-122"/>
                </a:endParaRPr>
              </a:p>
            </p:txBody>
          </p:sp>
          <p:sp>
            <p:nvSpPr>
              <p:cNvPr id="18461" name="Rectangle 7">
                <a:extLst>
                  <a:ext uri="{FF2B5EF4-FFF2-40B4-BE49-F238E27FC236}">
                    <a16:creationId xmlns:a16="http://schemas.microsoft.com/office/drawing/2014/main" id="{E7F24FE5-D2F6-6658-F4AB-9E110C2BCB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13"/>
                <a:ext cx="2382" cy="79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133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回顾目标</a:t>
                </a:r>
                <a:endParaRPr lang="zh-CN" altLang="en-US" sz="24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445" name="Group 8">
              <a:extLst>
                <a:ext uri="{FF2B5EF4-FFF2-40B4-BE49-F238E27FC236}">
                  <a16:creationId xmlns:a16="http://schemas.microsoft.com/office/drawing/2014/main" id="{5718E0A0-A956-BB8B-162E-BEFB37E73C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2" y="0"/>
              <a:ext cx="2495" cy="907"/>
              <a:chOff x="0" y="0"/>
              <a:chExt cx="2495" cy="907"/>
            </a:xfrm>
          </p:grpSpPr>
          <p:sp>
            <p:nvSpPr>
              <p:cNvPr id="18458" name="Rectangle 9">
                <a:extLst>
                  <a:ext uri="{FF2B5EF4-FFF2-40B4-BE49-F238E27FC236}">
                    <a16:creationId xmlns:a16="http://schemas.microsoft.com/office/drawing/2014/main" id="{76B7EFC8-0AEB-0DDB-3FB7-777784DE14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" y="0"/>
                <a:ext cx="2382" cy="794"/>
              </a:xfrm>
              <a:prstGeom prst="rect">
                <a:avLst/>
              </a:prstGeom>
              <a:solidFill>
                <a:schemeClr val="accent1">
                  <a:lumMod val="50000"/>
                  <a:alpha val="50195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zh-CN" sz="2400">
                  <a:solidFill>
                    <a:srgbClr val="FFFFFF"/>
                  </a:solidFill>
                  <a:sym typeface="幼圆" panose="02010509060101010101" pitchFamily="49" charset="-122"/>
                </a:endParaRPr>
              </a:p>
            </p:txBody>
          </p:sp>
          <p:sp>
            <p:nvSpPr>
              <p:cNvPr id="18459" name="Rectangle 10">
                <a:extLst>
                  <a:ext uri="{FF2B5EF4-FFF2-40B4-BE49-F238E27FC236}">
                    <a16:creationId xmlns:a16="http://schemas.microsoft.com/office/drawing/2014/main" id="{A3F37CA7-A9DD-E6DD-EFB9-E4812CC698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113"/>
                <a:ext cx="2382" cy="79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2133" b="1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评估结果</a:t>
                </a:r>
                <a:endParaRPr lang="zh-CN" altLang="en-US" sz="240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446" name="Line 11">
              <a:extLst>
                <a:ext uri="{FF2B5EF4-FFF2-40B4-BE49-F238E27FC236}">
                  <a16:creationId xmlns:a16="http://schemas.microsoft.com/office/drawing/2014/main" id="{2C29D8E1-765C-100E-3044-0D6A793E78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81" y="453"/>
              <a:ext cx="681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18447" name="Group 12">
              <a:extLst>
                <a:ext uri="{FF2B5EF4-FFF2-40B4-BE49-F238E27FC236}">
                  <a16:creationId xmlns:a16="http://schemas.microsoft.com/office/drawing/2014/main" id="{9306C965-57FC-7C65-944F-50189E04B0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43" y="0"/>
              <a:ext cx="3174" cy="906"/>
              <a:chOff x="0" y="0"/>
              <a:chExt cx="3174" cy="906"/>
            </a:xfrm>
          </p:grpSpPr>
          <p:grpSp>
            <p:nvGrpSpPr>
              <p:cNvPr id="18454" name="Group 13">
                <a:extLst>
                  <a:ext uri="{FF2B5EF4-FFF2-40B4-BE49-F238E27FC236}">
                    <a16:creationId xmlns:a16="http://schemas.microsoft.com/office/drawing/2014/main" id="{D9757CFE-21D8-90B9-1933-A5855F04EC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80" y="0"/>
                <a:ext cx="2495" cy="907"/>
                <a:chOff x="0" y="0"/>
                <a:chExt cx="2495" cy="907"/>
              </a:xfrm>
            </p:grpSpPr>
            <p:sp>
              <p:nvSpPr>
                <p:cNvPr id="18456" name="Rectangle 14">
                  <a:extLst>
                    <a:ext uri="{FF2B5EF4-FFF2-40B4-BE49-F238E27FC236}">
                      <a16:creationId xmlns:a16="http://schemas.microsoft.com/office/drawing/2014/main" id="{70DD0161-2EA5-915B-1FB9-60EAAFF7D8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" y="0"/>
                  <a:ext cx="2382" cy="794"/>
                </a:xfrm>
                <a:prstGeom prst="rect">
                  <a:avLst/>
                </a:prstGeom>
                <a:solidFill>
                  <a:schemeClr val="accent1">
                    <a:lumMod val="50000"/>
                    <a:alpha val="50195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defTabSz="121917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zh-CN" sz="2400">
                    <a:solidFill>
                      <a:srgbClr val="FFFFFF"/>
                    </a:solidFill>
                    <a:sym typeface="幼圆" panose="02010509060101010101" pitchFamily="49" charset="-122"/>
                  </a:endParaRPr>
                </a:p>
              </p:txBody>
            </p:sp>
            <p:sp>
              <p:nvSpPr>
                <p:cNvPr id="18457" name="Rectangle 15">
                  <a:extLst>
                    <a:ext uri="{FF2B5EF4-FFF2-40B4-BE49-F238E27FC236}">
                      <a16:creationId xmlns:a16="http://schemas.microsoft.com/office/drawing/2014/main" id="{1C93997D-EB51-3C8A-EFD8-55B801E7C1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13"/>
                  <a:ext cx="2382" cy="79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defTabSz="121917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2133" b="1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分析原因</a:t>
                  </a:r>
                  <a:endParaRPr lang="zh-CN" altLang="en-US" sz="2400">
                    <a:solidFill>
                      <a:schemeClr val="bg1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8455" name="Line 16">
                <a:extLst>
                  <a:ext uri="{FF2B5EF4-FFF2-40B4-BE49-F238E27FC236}">
                    <a16:creationId xmlns:a16="http://schemas.microsoft.com/office/drawing/2014/main" id="{3ED372DA-B776-3F63-C494-7131E3C1B1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0" y="453"/>
                <a:ext cx="681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8448" name="Group 17">
              <a:extLst>
                <a:ext uri="{FF2B5EF4-FFF2-40B4-BE49-F238E27FC236}">
                  <a16:creationId xmlns:a16="http://schemas.microsoft.com/office/drawing/2014/main" id="{03894B0D-472C-9F2C-A764-E67AB01BDA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505" y="0"/>
              <a:ext cx="3174" cy="906"/>
              <a:chOff x="0" y="0"/>
              <a:chExt cx="3174" cy="906"/>
            </a:xfrm>
          </p:grpSpPr>
          <p:grpSp>
            <p:nvGrpSpPr>
              <p:cNvPr id="18450" name="Group 18">
                <a:extLst>
                  <a:ext uri="{FF2B5EF4-FFF2-40B4-BE49-F238E27FC236}">
                    <a16:creationId xmlns:a16="http://schemas.microsoft.com/office/drawing/2014/main" id="{0A7C0D63-8AB9-697D-C530-0C01E25112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80" y="0"/>
                <a:ext cx="2495" cy="907"/>
                <a:chOff x="0" y="0"/>
                <a:chExt cx="2495" cy="907"/>
              </a:xfrm>
            </p:grpSpPr>
            <p:sp>
              <p:nvSpPr>
                <p:cNvPr id="18452" name="Rectangle 19">
                  <a:extLst>
                    <a:ext uri="{FF2B5EF4-FFF2-40B4-BE49-F238E27FC236}">
                      <a16:creationId xmlns:a16="http://schemas.microsoft.com/office/drawing/2014/main" id="{6C9CD982-1CEA-B358-C216-2DB2CD1F6F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3" y="0"/>
                  <a:ext cx="2382" cy="794"/>
                </a:xfrm>
                <a:prstGeom prst="rect">
                  <a:avLst/>
                </a:prstGeom>
                <a:solidFill>
                  <a:schemeClr val="accent1">
                    <a:lumMod val="50000"/>
                    <a:alpha val="50195"/>
                  </a:schemeClr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defTabSz="121917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zh-CN" sz="2400">
                    <a:solidFill>
                      <a:srgbClr val="FFFFFF"/>
                    </a:solidFill>
                    <a:sym typeface="幼圆" panose="02010509060101010101" pitchFamily="49" charset="-122"/>
                  </a:endParaRPr>
                </a:p>
              </p:txBody>
            </p:sp>
            <p:sp>
              <p:nvSpPr>
                <p:cNvPr id="18453" name="Rectangle 20">
                  <a:extLst>
                    <a:ext uri="{FF2B5EF4-FFF2-40B4-BE49-F238E27FC236}">
                      <a16:creationId xmlns:a16="http://schemas.microsoft.com/office/drawing/2014/main" id="{73D9BB0C-BA93-2E22-D618-A9A2CCCA5C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113"/>
                  <a:ext cx="2382" cy="79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defTabSz="121917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zh-CN" altLang="en-US" sz="2133" b="1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总结经验</a:t>
                  </a:r>
                  <a:endParaRPr lang="zh-CN" altLang="en-US" sz="2400">
                    <a:solidFill>
                      <a:schemeClr val="bg1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8451" name="Line 21">
                <a:extLst>
                  <a:ext uri="{FF2B5EF4-FFF2-40B4-BE49-F238E27FC236}">
                    <a16:creationId xmlns:a16="http://schemas.microsoft.com/office/drawing/2014/main" id="{0A0A6C1E-25D0-E8C1-1DA1-032DA69DB6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0" y="453"/>
                <a:ext cx="681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defTabSz="121917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FFFFFF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8449" name="Line 22">
              <a:extLst>
                <a:ext uri="{FF2B5EF4-FFF2-40B4-BE49-F238E27FC236}">
                  <a16:creationId xmlns:a16="http://schemas.microsoft.com/office/drawing/2014/main" id="{4690DA2C-B647-B3CD-6D2B-430CE3CB69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564" y="455"/>
              <a:ext cx="1022" cy="1"/>
            </a:xfrm>
            <a:prstGeom prst="line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8440" name="Text Box 26">
            <a:extLst>
              <a:ext uri="{FF2B5EF4-FFF2-40B4-BE49-F238E27FC236}">
                <a16:creationId xmlns:a16="http://schemas.microsoft.com/office/drawing/2014/main" id="{EE111070-A822-1B25-296B-DF2E53420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97" y="4097066"/>
            <a:ext cx="3407834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当初行动的意图或目的是什么？</a:t>
            </a: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想要达到的目标是什么？</a:t>
            </a: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预先制定的计划是什么？</a:t>
            </a: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事先设想要发生的事情是什么？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441" name="Text Box 27">
            <a:extLst>
              <a:ext uri="{FF2B5EF4-FFF2-40B4-BE49-F238E27FC236}">
                <a16:creationId xmlns:a16="http://schemas.microsoft.com/office/drawing/2014/main" id="{96D4351B-9725-29C3-E227-E6B2F4698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3345" y="4112862"/>
            <a:ext cx="233468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</a:rPr>
              <a:t>实际发生了什么事？</a:t>
            </a: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</a:rPr>
              <a:t>在什么情况下？</a:t>
            </a: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</a:rPr>
              <a:t>是怎么发生的？</a:t>
            </a:r>
          </a:p>
        </p:txBody>
      </p:sp>
      <p:sp>
        <p:nvSpPr>
          <p:cNvPr id="18442" name="Text Box 28">
            <a:extLst>
              <a:ext uri="{FF2B5EF4-FFF2-40B4-BE49-F238E27FC236}">
                <a16:creationId xmlns:a16="http://schemas.microsoft.com/office/drawing/2014/main" id="{43E6F2DE-C886-A4A8-06F2-1F767D1A7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8103" y="4097066"/>
            <a:ext cx="2370667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</a:rPr>
              <a:t>实际情况与预期有无差异？</a:t>
            </a: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</a:rPr>
              <a:t>如果有，为什么会发生这些差异？哪些因素导致我们没有达到预期目标？失败的根本原因是什么？</a:t>
            </a: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</a:rPr>
              <a:t>如果没有成功的关键因素是什么？</a:t>
            </a:r>
          </a:p>
        </p:txBody>
      </p:sp>
      <p:sp>
        <p:nvSpPr>
          <p:cNvPr id="18443" name="Text Box 29">
            <a:extLst>
              <a:ext uri="{FF2B5EF4-FFF2-40B4-BE49-F238E27FC236}">
                <a16:creationId xmlns:a16="http://schemas.microsoft.com/office/drawing/2014/main" id="{817F8D2B-1842-600E-64A7-F5D04B2AA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8918" y="4004733"/>
            <a:ext cx="278553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r>
              <a:rPr lang="zh-CN" altLang="en-US" sz="1200" dirty="0">
                <a:ea typeface="微软雅黑" panose="020B0503020204020204" pitchFamily="34" charset="-122"/>
              </a:rPr>
              <a:t>我们从过程中学到了什么新东西？</a:t>
            </a: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endParaRPr lang="zh-CN" altLang="en-US" sz="1200" dirty="0">
              <a:ea typeface="微软雅黑" panose="020B0503020204020204" pitchFamily="34" charset="-122"/>
            </a:endParaRP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r>
              <a:rPr lang="zh-CN" altLang="en-US" sz="1200" dirty="0">
                <a:ea typeface="微软雅黑" panose="020B0503020204020204" pitchFamily="34" charset="-122"/>
              </a:rPr>
              <a:t>如果有人要进行同样的行动，我会给他什么建议？</a:t>
            </a: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endParaRPr lang="zh-CN" altLang="en-US" sz="1200" dirty="0">
              <a:ea typeface="微软雅黑" panose="020B0503020204020204" pitchFamily="34" charset="-122"/>
            </a:endParaRPr>
          </a:p>
          <a:p>
            <a:pPr marL="380990" indent="-380990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+mj-ea"/>
              <a:buAutoNum type="circleNumDbPlain"/>
            </a:pPr>
            <a:r>
              <a:rPr lang="zh-CN" altLang="en-US" sz="1200" dirty="0">
                <a:ea typeface="微软雅黑" panose="020B0503020204020204" pitchFamily="34" charset="-122"/>
              </a:rPr>
              <a:t>接下来我们该做什么？哪些是我们可直接行动的？哪些是其他层级才能处理的？是否要向上呈报？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3C61B1E-C255-BBF1-F089-03FAF02D8B35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3" name="箭头: V 形 2">
              <a:extLst>
                <a:ext uri="{FF2B5EF4-FFF2-40B4-BE49-F238E27FC236}">
                  <a16:creationId xmlns:a16="http://schemas.microsoft.com/office/drawing/2014/main" id="{D6F1909E-795B-2968-570D-C1613AB7CAB8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箭头: V 形 3">
              <a:extLst>
                <a:ext uri="{FF2B5EF4-FFF2-40B4-BE49-F238E27FC236}">
                  <a16:creationId xmlns:a16="http://schemas.microsoft.com/office/drawing/2014/main" id="{DDE49B3F-4475-133E-C34A-2C606E60B2E4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8883282-DA37-84F8-E763-8170E9039E4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92387" y="121921"/>
            <a:ext cx="4644813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ea typeface="微软雅黑" panose="020B0503020204020204" pitchFamily="34" charset="-122"/>
                <a:sym typeface="微软雅黑" panose="020B0503020204020204" pitchFamily="34" charset="-122"/>
              </a:rPr>
              <a:t>联想案例：主要问题及对策建议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graphicFrame>
        <p:nvGraphicFramePr>
          <p:cNvPr id="19459" name="Group 3">
            <a:extLst>
              <a:ext uri="{FF2B5EF4-FFF2-40B4-BE49-F238E27FC236}">
                <a16:creationId xmlns:a16="http://schemas.microsoft.com/office/drawing/2014/main" id="{FF1A72DF-F249-7365-4550-365F75FD42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75579"/>
              </p:ext>
            </p:extLst>
          </p:nvPr>
        </p:nvGraphicFramePr>
        <p:xfrm>
          <a:off x="787468" y="987637"/>
          <a:ext cx="10752667" cy="5006764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896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2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333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1762"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21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阶段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2100" b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主要问题</a:t>
                      </a:r>
                      <a:endParaRPr kumimoji="0" lang="zh-CN" altLang="zh-CN" sz="27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21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对策建议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519">
                <a:tc rowSpan="3"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回顾目标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目标不清晰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SMART原则</a:t>
                      </a:r>
                      <a:endParaRPr kumimoji="0" lang="zh-CN" altLang="zh-CN" sz="27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3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目标缺乏共识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将目标清晰明确地表示出来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3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缺乏实现目标的策略、方法、措施的规划</a:t>
                      </a:r>
                      <a:endParaRPr kumimoji="0" lang="zh-CN" altLang="zh-CN" sz="27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群策群力，合理分工</a:t>
                      </a:r>
                      <a:endParaRPr kumimoji="0" lang="zh-CN" altLang="zh-CN" sz="27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394">
                <a:tc rowSpan="3"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评估结果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无法真正做到还原事实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指派观察员、控制人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81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使用测量仪器和录音录像等技术手段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39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集体研讨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394">
                <a:tc rowSpan="3"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分析原因</a:t>
                      </a:r>
                      <a:endParaRPr kumimoji="0" lang="zh-CN" altLang="zh-CN" sz="27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/>
                </a:tc>
                <a:tc rowSpan="3"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沟通效率低</a:t>
                      </a:r>
                      <a:endParaRPr kumimoji="0" lang="zh-CN" altLang="zh-CN" sz="27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把握关键，深入分析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95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系统思考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53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“what... if...”分析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3394">
                <a:tc rowSpan="3"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ctr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经验教训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容易轻易下结论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排除偶然因素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681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结合类似事件，交叉验证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53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algn="just" defTabSz="685800">
                        <a:lnSpc>
                          <a:spcPct val="110000"/>
                        </a:lnSpc>
                        <a:spcBef>
                          <a:spcPts val="1200"/>
                        </a:spcBef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defRPr sz="2000" b="1">
                          <a:solidFill>
                            <a:schemeClr val="accent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1pPr>
                      <a:lvl2pPr indent="-457200" defTabSz="685800">
                        <a:lnSpc>
                          <a:spcPct val="120000"/>
                        </a:lnSpc>
                        <a:spcAft>
                          <a:spcPts val="1200"/>
                        </a:spcAft>
                        <a:buClr>
                          <a:srgbClr val="A1BBEE"/>
                        </a:buClr>
                        <a:buSzPct val="80000"/>
                        <a:buFont typeface="幼圆" panose="02010509060101010101" pitchFamily="49" charset="-122"/>
                        <a:defRPr sz="1400" b="1">
                          <a:solidFill>
                            <a:schemeClr val="tx1"/>
                          </a:solidFill>
                          <a:latin typeface="幼圆" panose="02010509060101010101" pitchFamily="49" charset="-122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2pPr>
                      <a:lvl3pPr indent="-2286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3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3pPr>
                      <a:lvl4pPr indent="-3429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4pPr>
                      <a:lvl5pPr indent="-457200" defTabSz="685800">
                        <a:lnSpc>
                          <a:spcPct val="90000"/>
                        </a:lnSpc>
                        <a:spcBef>
                          <a:spcPts val="375"/>
                        </a:spcBef>
                        <a:buClr>
                          <a:srgbClr val="A1BBEE"/>
                        </a:buClr>
                        <a:buSzPct val="8000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5pPr>
                      <a:lvl6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6pPr>
                      <a:lvl7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7pPr>
                      <a:lvl8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8pPr>
                      <a:lvl9pPr indent="-457200" defTabSz="685800" fontAlgn="base">
                        <a:lnSpc>
                          <a:spcPct val="90000"/>
                        </a:lnSpc>
                        <a:spcBef>
                          <a:spcPts val="375"/>
                        </a:spcBef>
                        <a:spcAft>
                          <a:spcPct val="0"/>
                        </a:spcAft>
                        <a:buClr>
                          <a:srgbClr val="A1BBEE"/>
                        </a:buClr>
                        <a:buSzPct val="80000"/>
                        <a:buFont typeface="Arial" panose="020B0604020202020204" pitchFamily="34" charset="0"/>
                        <a:defRPr sz="11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幼圆" panose="02010509060101010101" pitchFamily="49" charset="-122"/>
                          <a:sym typeface="幼圆" panose="02010509060101010101" pitchFamily="49" charset="-122"/>
                        </a:defRPr>
                      </a:lvl9pPr>
                    </a:lstStyle>
                    <a:p>
                      <a:pPr marL="0" marR="0" lvl="0" indent="0" algn="l" defTabSz="685800" rtl="0" eaLnBrk="1" fontAlgn="base" latinLnBrk="0" hangingPunct="1">
                        <a:lnSpc>
                          <a:spcPct val="11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ebdings" panose="05030102010509060703" pitchFamily="18" charset="2"/>
                        <a:buNone/>
                        <a:tabLst/>
                      </a:pPr>
                      <a:r>
                        <a:rPr kumimoji="0" lang="zh-CN" altLang="zh-CN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pitchFamily="34" charset="0"/>
                        </a:rPr>
                        <a:t>连续追问</a:t>
                      </a:r>
                      <a:endParaRPr kumimoji="0" lang="zh-CN" altLang="zh-CN" sz="27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幼圆" panose="02010509060101010101" pitchFamily="49" charset="-122"/>
                      </a:endParaRP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pSp>
        <p:nvGrpSpPr>
          <p:cNvPr id="2" name="组合 1">
            <a:extLst>
              <a:ext uri="{FF2B5EF4-FFF2-40B4-BE49-F238E27FC236}">
                <a16:creationId xmlns:a16="http://schemas.microsoft.com/office/drawing/2014/main" id="{71167953-B219-F56E-C0BD-B28006CF3D62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3" name="箭头: V 形 2">
              <a:extLst>
                <a:ext uri="{FF2B5EF4-FFF2-40B4-BE49-F238E27FC236}">
                  <a16:creationId xmlns:a16="http://schemas.microsoft.com/office/drawing/2014/main" id="{9B05B334-727A-5ACC-B2E7-560344A5A5C0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箭头: V 形 3">
              <a:extLst>
                <a:ext uri="{FF2B5EF4-FFF2-40B4-BE49-F238E27FC236}">
                  <a16:creationId xmlns:a16="http://schemas.microsoft.com/office/drawing/2014/main" id="{E01A9B98-89F9-35AE-7241-8AE30EBDB5DA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30FA628-2C04-4E4B-9B0B-0A9438056B0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92387" y="121921"/>
            <a:ext cx="4644813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ea typeface="微软雅黑" panose="020B0503020204020204" pitchFamily="34" charset="-122"/>
                <a:sym typeface="微软雅黑" panose="020B0503020204020204" pitchFamily="34" charset="-122"/>
              </a:rPr>
              <a:t>复盘如何落地？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B59845A-FDCA-5A0A-69EA-66E28BF0EA3B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4" name="箭头: V 形 3">
              <a:extLst>
                <a:ext uri="{FF2B5EF4-FFF2-40B4-BE49-F238E27FC236}">
                  <a16:creationId xmlns:a16="http://schemas.microsoft.com/office/drawing/2014/main" id="{AB7F20BD-E077-E163-E40B-0C616D6C6A04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箭头: V 形 4">
              <a:extLst>
                <a:ext uri="{FF2B5EF4-FFF2-40B4-BE49-F238E27FC236}">
                  <a16:creationId xmlns:a16="http://schemas.microsoft.com/office/drawing/2014/main" id="{BDA4EB0B-206A-030F-F70F-0E3B58805E5A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内容占位符 6"/>
          <p:cNvSpPr txBox="1">
            <a:spLocks/>
          </p:cNvSpPr>
          <p:nvPr/>
        </p:nvSpPr>
        <p:spPr>
          <a:xfrm>
            <a:off x="1371600" y="1428718"/>
            <a:ext cx="4648200" cy="4722845"/>
          </a:xfrm>
          <a:prstGeom prst="rect">
            <a:avLst/>
          </a:prstGeom>
          <a:ln>
            <a:solidFill>
              <a:schemeClr val="accent1"/>
            </a:solidFill>
            <a:prstDash val="dash"/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  <a:defRPr/>
            </a:pPr>
            <a:r>
              <a:rPr lang="zh-CN" altLang="en-US" sz="4000" b="1" dirty="0">
                <a:solidFill>
                  <a:srgbClr val="C00000"/>
                </a:solidFill>
                <a:latin typeface="Arial" panose="020B0604020202020204" pitchFamily="34" charset="0"/>
              </a:rPr>
              <a:t>工作要求</a:t>
            </a:r>
            <a:endParaRPr lang="zh-CN" altLang="en-US" sz="3200" b="1" u="sng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600" b="1" dirty="0">
                <a:latin typeface="Arial" panose="020B0604020202020204" pitchFamily="34" charset="0"/>
              </a:rPr>
              <a:t>小事及时复盘：</a:t>
            </a:r>
          </a:p>
          <a:p>
            <a:pPr lvl="1">
              <a:defRPr/>
            </a:pPr>
            <a:r>
              <a:rPr lang="zh-CN" altLang="en-US" dirty="0">
                <a:latin typeface="Arial" panose="020B0604020202020204" pitchFamily="34" charset="0"/>
              </a:rPr>
              <a:t>行动结束后进行及时复盘</a:t>
            </a:r>
          </a:p>
          <a:p>
            <a:pPr lvl="1">
              <a:defRPr/>
            </a:pPr>
            <a:r>
              <a:rPr lang="zh-CN" altLang="en-US" dirty="0">
                <a:latin typeface="Arial" panose="020B0604020202020204" pitchFamily="34" charset="0"/>
              </a:rPr>
              <a:t>制定改进方案并落实</a:t>
            </a:r>
          </a:p>
          <a:p>
            <a:pPr>
              <a:defRPr/>
            </a:pPr>
            <a:r>
              <a:rPr lang="zh-CN" altLang="en-US" sz="1600" b="1" dirty="0">
                <a:latin typeface="Arial" panose="020B0604020202020204" pitchFamily="34" charset="0"/>
              </a:rPr>
              <a:t>大事阶段性复盘 </a:t>
            </a:r>
            <a:r>
              <a:rPr lang="en-US" altLang="zh-CN" sz="1600" b="1" dirty="0">
                <a:latin typeface="Arial" panose="020B0604020202020204" pitchFamily="34" charset="0"/>
              </a:rPr>
              <a:t>: </a:t>
            </a:r>
          </a:p>
          <a:p>
            <a:pPr lvl="1">
              <a:defRPr/>
            </a:pPr>
            <a:r>
              <a:rPr lang="zh-CN" altLang="en-US" dirty="0">
                <a:latin typeface="Arial" panose="020B0604020202020204" pitchFamily="34" charset="0"/>
              </a:rPr>
              <a:t>大的项目在执行中，要进行阶段性复盘（半个月或一个月）</a:t>
            </a:r>
          </a:p>
          <a:p>
            <a:pPr lvl="1">
              <a:defRPr/>
            </a:pPr>
            <a:r>
              <a:rPr lang="zh-CN" altLang="en-US" dirty="0">
                <a:latin typeface="Arial" panose="020B0604020202020204" pitchFamily="34" charset="0"/>
              </a:rPr>
              <a:t>对目标或策略进行及时调整</a:t>
            </a:r>
            <a:endParaRPr lang="en-US" altLang="zh-CN" dirty="0">
              <a:latin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600" b="1" dirty="0">
                <a:latin typeface="Arial" panose="020B0604020202020204" pitchFamily="34" charset="0"/>
              </a:rPr>
              <a:t>事后全面复盘：</a:t>
            </a:r>
          </a:p>
          <a:p>
            <a:pPr lvl="1">
              <a:defRPr/>
            </a:pPr>
            <a:r>
              <a:rPr lang="zh-CN" altLang="en-US" dirty="0">
                <a:latin typeface="Arial" panose="020B0604020202020204" pitchFamily="34" charset="0"/>
              </a:rPr>
              <a:t>大的项目或战略结束后，要进行总复盘</a:t>
            </a:r>
          </a:p>
          <a:p>
            <a:pPr lvl="1">
              <a:defRPr/>
            </a:pPr>
            <a:r>
              <a:rPr lang="zh-CN" altLang="en-US" dirty="0">
                <a:latin typeface="Arial" panose="020B0604020202020204" pitchFamily="34" charset="0"/>
              </a:rPr>
              <a:t>总结经验教训，找到规律性</a:t>
            </a:r>
          </a:p>
        </p:txBody>
      </p:sp>
      <p:sp>
        <p:nvSpPr>
          <p:cNvPr id="8" name="内容占位符 7"/>
          <p:cNvSpPr txBox="1">
            <a:spLocks/>
          </p:cNvSpPr>
          <p:nvPr/>
        </p:nvSpPr>
        <p:spPr>
          <a:xfrm>
            <a:off x="6248400" y="1428718"/>
            <a:ext cx="4572000" cy="4722845"/>
          </a:xfrm>
          <a:prstGeom prst="rect">
            <a:avLst/>
          </a:prstGeom>
          <a:ln>
            <a:solidFill>
              <a:schemeClr val="accent1"/>
            </a:solidFill>
            <a:prstDash val="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Arial" panose="020B0604020202020204" pitchFamily="34" charset="0"/>
              </a:rPr>
              <a:t>人员要求</a:t>
            </a:r>
            <a:endParaRPr lang="en-US" altLang="zh-CN" sz="1100" b="1" u="sng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0" indent="0" algn="ctr"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endParaRPr lang="zh-CN" altLang="en-US" sz="1400" b="1" u="sng" dirty="0">
              <a:solidFill>
                <a:srgbClr val="FF9900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ü"/>
              <a:defRPr/>
            </a:pPr>
            <a:r>
              <a:rPr lang="zh-CN" altLang="en-US" sz="1600" dirty="0">
                <a:latin typeface="Arial" panose="020B0604020202020204" pitchFamily="34" charset="0"/>
              </a:rPr>
              <a:t>领导者：</a:t>
            </a:r>
            <a:r>
              <a:rPr lang="zh-CN" altLang="en-US" sz="1600" i="1" dirty="0">
                <a:solidFill>
                  <a:srgbClr val="C00000"/>
                </a:solidFill>
                <a:latin typeface="Arial" panose="020B0604020202020204" pitchFamily="34" charset="0"/>
              </a:rPr>
              <a:t>以身作则</a:t>
            </a: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dirty="0">
                <a:latin typeface="Arial" panose="020B0604020202020204" pitchFamily="34" charset="0"/>
              </a:rPr>
              <a:t>带头做复盘</a:t>
            </a: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dirty="0">
                <a:latin typeface="Arial" panose="020B0604020202020204" pitchFamily="34" charset="0"/>
              </a:rPr>
              <a:t>给下级传承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ü"/>
              <a:defRPr/>
            </a:pPr>
            <a:r>
              <a:rPr lang="zh-CN" altLang="en-US" sz="1600" dirty="0">
                <a:latin typeface="Arial" panose="020B0604020202020204" pitchFamily="34" charset="0"/>
              </a:rPr>
              <a:t>管理者</a:t>
            </a:r>
            <a:r>
              <a:rPr lang="en-US" altLang="zh-CN" sz="1600" dirty="0">
                <a:latin typeface="Arial" panose="020B0604020202020204" pitchFamily="34" charset="0"/>
              </a:rPr>
              <a:t>: </a:t>
            </a:r>
            <a:r>
              <a:rPr lang="zh-CN" altLang="en-US" sz="1600" i="1" dirty="0">
                <a:solidFill>
                  <a:srgbClr val="C00000"/>
                </a:solidFill>
                <a:latin typeface="Arial" panose="020B0604020202020204" pitchFamily="34" charset="0"/>
              </a:rPr>
              <a:t>承上启下</a:t>
            </a:r>
            <a:endParaRPr lang="zh-CN" altLang="en-US" sz="1600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dirty="0">
                <a:latin typeface="Arial" panose="020B0604020202020204" pitchFamily="34" charset="0"/>
              </a:rPr>
              <a:t>先学会工具和方法</a:t>
            </a: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dirty="0">
                <a:latin typeface="Arial" panose="020B0604020202020204" pitchFamily="34" charset="0"/>
              </a:rPr>
              <a:t>带领团队实践并运用</a:t>
            </a:r>
            <a:endParaRPr lang="en-US" altLang="zh-CN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Wingdings" panose="05000000000000000000" pitchFamily="2" charset="2"/>
              <a:buChar char="ü"/>
              <a:defRPr/>
            </a:pPr>
            <a:r>
              <a:rPr lang="zh-CN" altLang="en-US" sz="1600" dirty="0">
                <a:latin typeface="Arial" panose="020B0604020202020204" pitchFamily="34" charset="0"/>
              </a:rPr>
              <a:t>普通员工</a:t>
            </a:r>
            <a:r>
              <a:rPr lang="zh-CN" altLang="en-US" sz="1600" i="1" dirty="0">
                <a:latin typeface="Arial" panose="020B0604020202020204" pitchFamily="34" charset="0"/>
              </a:rPr>
              <a:t>：</a:t>
            </a:r>
            <a:r>
              <a:rPr lang="zh-CN" altLang="en-US" sz="1600" i="1" dirty="0">
                <a:solidFill>
                  <a:srgbClr val="C00000"/>
                </a:solidFill>
                <a:latin typeface="Arial" panose="020B0604020202020204" pitchFamily="34" charset="0"/>
              </a:rPr>
              <a:t>实际运用</a:t>
            </a: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dirty="0">
                <a:latin typeface="Arial" panose="020B0604020202020204" pitchFamily="34" charset="0"/>
              </a:rPr>
              <a:t>学会方法和工具</a:t>
            </a:r>
          </a:p>
          <a:p>
            <a:pPr marL="742950" lvl="1" indent="-285750">
              <a:lnSpc>
                <a:spcPct val="150000"/>
              </a:lnSpc>
              <a:spcBef>
                <a:spcPct val="20000"/>
              </a:spcBef>
              <a:buFontTx/>
              <a:buChar char="–"/>
              <a:defRPr/>
            </a:pPr>
            <a:r>
              <a:rPr lang="zh-CN" altLang="en-US" dirty="0">
                <a:latin typeface="Arial" panose="020B0604020202020204" pitchFamily="34" charset="0"/>
              </a:rPr>
              <a:t>在实践中应用并养成习惯</a:t>
            </a:r>
            <a:endParaRPr lang="en-US" alt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213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01C4A27-71D8-BEB7-7DFC-88C30B33774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92387" y="121921"/>
            <a:ext cx="4644813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ea typeface="微软雅黑" panose="020B0503020204020204" pitchFamily="34" charset="-122"/>
                <a:sym typeface="微软雅黑" panose="020B0503020204020204" pitchFamily="34" charset="-122"/>
              </a:rPr>
              <a:t>如何有效引导复盘会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B67DCBD2-C86B-DC8C-A9D4-D43C6687426A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4" name="箭头: V 形 3">
              <a:extLst>
                <a:ext uri="{FF2B5EF4-FFF2-40B4-BE49-F238E27FC236}">
                  <a16:creationId xmlns:a16="http://schemas.microsoft.com/office/drawing/2014/main" id="{88AD6B34-D2E5-2B66-8B1B-C9D83D518333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箭头: V 形 4">
              <a:extLst>
                <a:ext uri="{FF2B5EF4-FFF2-40B4-BE49-F238E27FC236}">
                  <a16:creationId xmlns:a16="http://schemas.microsoft.com/office/drawing/2014/main" id="{512CC037-DF60-EC74-AB21-098AC04DA157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2FC04FA5-F356-FEA9-F701-FF6D93CCF5DC}"/>
              </a:ext>
            </a:extLst>
          </p:cNvPr>
          <p:cNvGrpSpPr/>
          <p:nvPr/>
        </p:nvGrpSpPr>
        <p:grpSpPr>
          <a:xfrm>
            <a:off x="3789680" y="2075524"/>
            <a:ext cx="4644813" cy="2852076"/>
            <a:chOff x="3477647" y="1424757"/>
            <a:chExt cx="5314724" cy="3262191"/>
          </a:xfrm>
        </p:grpSpPr>
        <p:sp>
          <p:nvSpPr>
            <p:cNvPr id="7" name="任意多边形 7">
              <a:extLst>
                <a:ext uri="{FF2B5EF4-FFF2-40B4-BE49-F238E27FC236}">
                  <a16:creationId xmlns:a16="http://schemas.microsoft.com/office/drawing/2014/main" id="{BDED39C8-788B-C7B6-B1AE-0B61F64B1B54}"/>
                </a:ext>
              </a:extLst>
            </p:cNvPr>
            <p:cNvSpPr/>
            <p:nvPr/>
          </p:nvSpPr>
          <p:spPr>
            <a:xfrm>
              <a:off x="5878584" y="3643047"/>
              <a:ext cx="2913787" cy="1043901"/>
            </a:xfrm>
            <a:custGeom>
              <a:avLst/>
              <a:gdLst>
                <a:gd name="connsiteX0" fmla="*/ 0 w 2245447"/>
                <a:gd name="connsiteY0" fmla="*/ 104390 h 1043901"/>
                <a:gd name="connsiteX1" fmla="*/ 104390 w 2245447"/>
                <a:gd name="connsiteY1" fmla="*/ 0 h 1043901"/>
                <a:gd name="connsiteX2" fmla="*/ 2141057 w 2245447"/>
                <a:gd name="connsiteY2" fmla="*/ 0 h 1043901"/>
                <a:gd name="connsiteX3" fmla="*/ 2245447 w 2245447"/>
                <a:gd name="connsiteY3" fmla="*/ 104390 h 1043901"/>
                <a:gd name="connsiteX4" fmla="*/ 2245447 w 2245447"/>
                <a:gd name="connsiteY4" fmla="*/ 939511 h 1043901"/>
                <a:gd name="connsiteX5" fmla="*/ 2141057 w 2245447"/>
                <a:gd name="connsiteY5" fmla="*/ 1043901 h 1043901"/>
                <a:gd name="connsiteX6" fmla="*/ 104390 w 2245447"/>
                <a:gd name="connsiteY6" fmla="*/ 1043901 h 1043901"/>
                <a:gd name="connsiteX7" fmla="*/ 0 w 2245447"/>
                <a:gd name="connsiteY7" fmla="*/ 939511 h 1043901"/>
                <a:gd name="connsiteX8" fmla="*/ 0 w 2245447"/>
                <a:gd name="connsiteY8" fmla="*/ 104390 h 104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5447" h="1043901">
                  <a:moveTo>
                    <a:pt x="0" y="104390"/>
                  </a:moveTo>
                  <a:cubicBezTo>
                    <a:pt x="0" y="46737"/>
                    <a:pt x="46737" y="0"/>
                    <a:pt x="104390" y="0"/>
                  </a:cubicBezTo>
                  <a:lnTo>
                    <a:pt x="2141057" y="0"/>
                  </a:lnTo>
                  <a:cubicBezTo>
                    <a:pt x="2198710" y="0"/>
                    <a:pt x="2245447" y="46737"/>
                    <a:pt x="2245447" y="104390"/>
                  </a:cubicBezTo>
                  <a:lnTo>
                    <a:pt x="2245447" y="939511"/>
                  </a:lnTo>
                  <a:cubicBezTo>
                    <a:pt x="2245447" y="997164"/>
                    <a:pt x="2198710" y="1043901"/>
                    <a:pt x="2141057" y="1043901"/>
                  </a:cubicBezTo>
                  <a:lnTo>
                    <a:pt x="104390" y="1043901"/>
                  </a:lnTo>
                  <a:cubicBezTo>
                    <a:pt x="46737" y="1043901"/>
                    <a:pt x="0" y="997164"/>
                    <a:pt x="0" y="939511"/>
                  </a:cubicBezTo>
                  <a:lnTo>
                    <a:pt x="0" y="10439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72765" tIns="360106" rIns="99131" bIns="99131" numCol="1" spcCol="1270" anchor="t" anchorCtr="0">
              <a:noAutofit/>
            </a:bodyPr>
            <a:lstStyle/>
            <a:p>
              <a:pPr marL="0" marR="0" lvl="1" algn="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tabLst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分析外因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任意多边形 8">
              <a:extLst>
                <a:ext uri="{FF2B5EF4-FFF2-40B4-BE49-F238E27FC236}">
                  <a16:creationId xmlns:a16="http://schemas.microsoft.com/office/drawing/2014/main" id="{75BB317D-23B7-7A7D-D134-D62119C3A0D8}"/>
                </a:ext>
              </a:extLst>
            </p:cNvPr>
            <p:cNvSpPr/>
            <p:nvPr/>
          </p:nvSpPr>
          <p:spPr>
            <a:xfrm>
              <a:off x="3477647" y="3643047"/>
              <a:ext cx="2351227" cy="1043901"/>
            </a:xfrm>
            <a:custGeom>
              <a:avLst/>
              <a:gdLst>
                <a:gd name="connsiteX0" fmla="*/ 0 w 2245447"/>
                <a:gd name="connsiteY0" fmla="*/ 104390 h 1043901"/>
                <a:gd name="connsiteX1" fmla="*/ 104390 w 2245447"/>
                <a:gd name="connsiteY1" fmla="*/ 0 h 1043901"/>
                <a:gd name="connsiteX2" fmla="*/ 2141057 w 2245447"/>
                <a:gd name="connsiteY2" fmla="*/ 0 h 1043901"/>
                <a:gd name="connsiteX3" fmla="*/ 2245447 w 2245447"/>
                <a:gd name="connsiteY3" fmla="*/ 104390 h 1043901"/>
                <a:gd name="connsiteX4" fmla="*/ 2245447 w 2245447"/>
                <a:gd name="connsiteY4" fmla="*/ 939511 h 1043901"/>
                <a:gd name="connsiteX5" fmla="*/ 2141057 w 2245447"/>
                <a:gd name="connsiteY5" fmla="*/ 1043901 h 1043901"/>
                <a:gd name="connsiteX6" fmla="*/ 104390 w 2245447"/>
                <a:gd name="connsiteY6" fmla="*/ 1043901 h 1043901"/>
                <a:gd name="connsiteX7" fmla="*/ 0 w 2245447"/>
                <a:gd name="connsiteY7" fmla="*/ 939511 h 1043901"/>
                <a:gd name="connsiteX8" fmla="*/ 0 w 2245447"/>
                <a:gd name="connsiteY8" fmla="*/ 104390 h 104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5447" h="1043901">
                  <a:moveTo>
                    <a:pt x="0" y="104390"/>
                  </a:moveTo>
                  <a:cubicBezTo>
                    <a:pt x="0" y="46737"/>
                    <a:pt x="46737" y="0"/>
                    <a:pt x="104390" y="0"/>
                  </a:cubicBezTo>
                  <a:lnTo>
                    <a:pt x="2141057" y="0"/>
                  </a:lnTo>
                  <a:cubicBezTo>
                    <a:pt x="2198710" y="0"/>
                    <a:pt x="2245447" y="46737"/>
                    <a:pt x="2245447" y="104390"/>
                  </a:cubicBezTo>
                  <a:lnTo>
                    <a:pt x="2245447" y="939511"/>
                  </a:lnTo>
                  <a:cubicBezTo>
                    <a:pt x="2245447" y="997164"/>
                    <a:pt x="2198710" y="1043901"/>
                    <a:pt x="2141057" y="1043901"/>
                  </a:cubicBezTo>
                  <a:lnTo>
                    <a:pt x="104390" y="1043901"/>
                  </a:lnTo>
                  <a:cubicBezTo>
                    <a:pt x="46737" y="1043901"/>
                    <a:pt x="0" y="997164"/>
                    <a:pt x="0" y="939511"/>
                  </a:cubicBezTo>
                  <a:lnTo>
                    <a:pt x="0" y="10439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131" tIns="360106" rIns="772765" bIns="99131" numCol="1" spcCol="1270" anchor="t" anchorCtr="0">
              <a:noAutofit/>
            </a:bodyPr>
            <a:lstStyle/>
            <a:p>
              <a:pPr marL="0" marR="0" lvl="1" algn="l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tabLst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总结规律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任意多边形 9">
              <a:extLst>
                <a:ext uri="{FF2B5EF4-FFF2-40B4-BE49-F238E27FC236}">
                  <a16:creationId xmlns:a16="http://schemas.microsoft.com/office/drawing/2014/main" id="{124AD5D2-E630-C336-C261-33682C008844}"/>
                </a:ext>
              </a:extLst>
            </p:cNvPr>
            <p:cNvSpPr/>
            <p:nvPr/>
          </p:nvSpPr>
          <p:spPr>
            <a:xfrm>
              <a:off x="6212754" y="1424757"/>
              <a:ext cx="2579617" cy="1043901"/>
            </a:xfrm>
            <a:custGeom>
              <a:avLst/>
              <a:gdLst>
                <a:gd name="connsiteX0" fmla="*/ 0 w 2245447"/>
                <a:gd name="connsiteY0" fmla="*/ 104390 h 1043901"/>
                <a:gd name="connsiteX1" fmla="*/ 104390 w 2245447"/>
                <a:gd name="connsiteY1" fmla="*/ 0 h 1043901"/>
                <a:gd name="connsiteX2" fmla="*/ 2141057 w 2245447"/>
                <a:gd name="connsiteY2" fmla="*/ 0 h 1043901"/>
                <a:gd name="connsiteX3" fmla="*/ 2245447 w 2245447"/>
                <a:gd name="connsiteY3" fmla="*/ 104390 h 1043901"/>
                <a:gd name="connsiteX4" fmla="*/ 2245447 w 2245447"/>
                <a:gd name="connsiteY4" fmla="*/ 939511 h 1043901"/>
                <a:gd name="connsiteX5" fmla="*/ 2141057 w 2245447"/>
                <a:gd name="connsiteY5" fmla="*/ 1043901 h 1043901"/>
                <a:gd name="connsiteX6" fmla="*/ 104390 w 2245447"/>
                <a:gd name="connsiteY6" fmla="*/ 1043901 h 1043901"/>
                <a:gd name="connsiteX7" fmla="*/ 0 w 2245447"/>
                <a:gd name="connsiteY7" fmla="*/ 939511 h 1043901"/>
                <a:gd name="connsiteX8" fmla="*/ 0 w 2245447"/>
                <a:gd name="connsiteY8" fmla="*/ 104390 h 104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5447" h="1043901">
                  <a:moveTo>
                    <a:pt x="0" y="104390"/>
                  </a:moveTo>
                  <a:cubicBezTo>
                    <a:pt x="0" y="46737"/>
                    <a:pt x="46737" y="0"/>
                    <a:pt x="104390" y="0"/>
                  </a:cubicBezTo>
                  <a:lnTo>
                    <a:pt x="2141057" y="0"/>
                  </a:lnTo>
                  <a:cubicBezTo>
                    <a:pt x="2198710" y="0"/>
                    <a:pt x="2245447" y="46737"/>
                    <a:pt x="2245447" y="104390"/>
                  </a:cubicBezTo>
                  <a:lnTo>
                    <a:pt x="2245447" y="939511"/>
                  </a:lnTo>
                  <a:cubicBezTo>
                    <a:pt x="2245447" y="997164"/>
                    <a:pt x="2198710" y="1043901"/>
                    <a:pt x="2141057" y="1043901"/>
                  </a:cubicBezTo>
                  <a:lnTo>
                    <a:pt x="104390" y="1043901"/>
                  </a:lnTo>
                  <a:cubicBezTo>
                    <a:pt x="46737" y="1043901"/>
                    <a:pt x="0" y="997164"/>
                    <a:pt x="0" y="939511"/>
                  </a:cubicBezTo>
                  <a:lnTo>
                    <a:pt x="0" y="10439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72765" tIns="99131" rIns="99131" bIns="360106" numCol="1" spcCol="1270" anchor="t" anchorCtr="0">
              <a:noAutofit/>
            </a:bodyPr>
            <a:lstStyle/>
            <a:p>
              <a:pPr marL="0" marR="0" lvl="1" algn="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tabLst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对比结果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任意多边形 10">
              <a:extLst>
                <a:ext uri="{FF2B5EF4-FFF2-40B4-BE49-F238E27FC236}">
                  <a16:creationId xmlns:a16="http://schemas.microsoft.com/office/drawing/2014/main" id="{0E2D2CEE-E9F4-9419-C86F-9C12AA7AEDBE}"/>
                </a:ext>
              </a:extLst>
            </p:cNvPr>
            <p:cNvSpPr/>
            <p:nvPr/>
          </p:nvSpPr>
          <p:spPr>
            <a:xfrm>
              <a:off x="3477647" y="1424757"/>
              <a:ext cx="2351227" cy="1043901"/>
            </a:xfrm>
            <a:custGeom>
              <a:avLst/>
              <a:gdLst>
                <a:gd name="connsiteX0" fmla="*/ 0 w 2245447"/>
                <a:gd name="connsiteY0" fmla="*/ 104390 h 1043901"/>
                <a:gd name="connsiteX1" fmla="*/ 104390 w 2245447"/>
                <a:gd name="connsiteY1" fmla="*/ 0 h 1043901"/>
                <a:gd name="connsiteX2" fmla="*/ 2141057 w 2245447"/>
                <a:gd name="connsiteY2" fmla="*/ 0 h 1043901"/>
                <a:gd name="connsiteX3" fmla="*/ 2245447 w 2245447"/>
                <a:gd name="connsiteY3" fmla="*/ 104390 h 1043901"/>
                <a:gd name="connsiteX4" fmla="*/ 2245447 w 2245447"/>
                <a:gd name="connsiteY4" fmla="*/ 939511 h 1043901"/>
                <a:gd name="connsiteX5" fmla="*/ 2141057 w 2245447"/>
                <a:gd name="connsiteY5" fmla="*/ 1043901 h 1043901"/>
                <a:gd name="connsiteX6" fmla="*/ 104390 w 2245447"/>
                <a:gd name="connsiteY6" fmla="*/ 1043901 h 1043901"/>
                <a:gd name="connsiteX7" fmla="*/ 0 w 2245447"/>
                <a:gd name="connsiteY7" fmla="*/ 939511 h 1043901"/>
                <a:gd name="connsiteX8" fmla="*/ 0 w 2245447"/>
                <a:gd name="connsiteY8" fmla="*/ 104390 h 104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5447" h="1043901">
                  <a:moveTo>
                    <a:pt x="0" y="104390"/>
                  </a:moveTo>
                  <a:cubicBezTo>
                    <a:pt x="0" y="46737"/>
                    <a:pt x="46737" y="0"/>
                    <a:pt x="104390" y="0"/>
                  </a:cubicBezTo>
                  <a:lnTo>
                    <a:pt x="2141057" y="0"/>
                  </a:lnTo>
                  <a:cubicBezTo>
                    <a:pt x="2198710" y="0"/>
                    <a:pt x="2245447" y="46737"/>
                    <a:pt x="2245447" y="104390"/>
                  </a:cubicBezTo>
                  <a:lnTo>
                    <a:pt x="2245447" y="939511"/>
                  </a:lnTo>
                  <a:cubicBezTo>
                    <a:pt x="2245447" y="997164"/>
                    <a:pt x="2198710" y="1043901"/>
                    <a:pt x="2141057" y="1043901"/>
                  </a:cubicBezTo>
                  <a:lnTo>
                    <a:pt x="104390" y="1043901"/>
                  </a:lnTo>
                  <a:cubicBezTo>
                    <a:pt x="46737" y="1043901"/>
                    <a:pt x="0" y="997164"/>
                    <a:pt x="0" y="939511"/>
                  </a:cubicBezTo>
                  <a:lnTo>
                    <a:pt x="0" y="10439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131" tIns="99131" rIns="772765" bIns="360106" numCol="1" spcCol="1270" anchor="t" anchorCtr="0">
              <a:noAutofit/>
            </a:bodyPr>
            <a:lstStyle/>
            <a:p>
              <a:pPr marL="0" marR="0" lvl="1" algn="l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tabLst/>
                <a:defRPr/>
              </a:pPr>
              <a:r>
                <a:rPr lang="zh-CN" altLang="en-US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回顾目标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任意多边形 11">
              <a:extLst>
                <a:ext uri="{FF2B5EF4-FFF2-40B4-BE49-F238E27FC236}">
                  <a16:creationId xmlns:a16="http://schemas.microsoft.com/office/drawing/2014/main" id="{884EA166-C8D8-5EDA-F624-D86EC822F88D}"/>
                </a:ext>
              </a:extLst>
            </p:cNvPr>
            <p:cNvSpPr/>
            <p:nvPr/>
          </p:nvSpPr>
          <p:spPr>
            <a:xfrm>
              <a:off x="4575663" y="1610701"/>
              <a:ext cx="1412529" cy="1412529"/>
            </a:xfrm>
            <a:custGeom>
              <a:avLst/>
              <a:gdLst>
                <a:gd name="connsiteX0" fmla="*/ 0 w 1412529"/>
                <a:gd name="connsiteY0" fmla="*/ 1412529 h 1412529"/>
                <a:gd name="connsiteX1" fmla="*/ 1412529 w 1412529"/>
                <a:gd name="connsiteY1" fmla="*/ 0 h 1412529"/>
                <a:gd name="connsiteX2" fmla="*/ 1412529 w 1412529"/>
                <a:gd name="connsiteY2" fmla="*/ 1412529 h 1412529"/>
                <a:gd name="connsiteX3" fmla="*/ 0 w 1412529"/>
                <a:gd name="connsiteY3" fmla="*/ 1412529 h 141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2529" h="1412529">
                  <a:moveTo>
                    <a:pt x="0" y="1412529"/>
                  </a:moveTo>
                  <a:cubicBezTo>
                    <a:pt x="0" y="632411"/>
                    <a:pt x="632411" y="0"/>
                    <a:pt x="1412529" y="0"/>
                  </a:cubicBezTo>
                  <a:lnTo>
                    <a:pt x="1412529" y="1412529"/>
                  </a:lnTo>
                  <a:lnTo>
                    <a:pt x="0" y="1412529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5096" tIns="755096" rIns="341376" bIns="341376" numCol="1" spcCol="1270" anchor="ctr" anchorCtr="0">
              <a:noAutofit/>
            </a:bodyPr>
            <a:lstStyle/>
            <a:p>
              <a:pPr marL="0" marR="0" lvl="0" indent="0" algn="ctr" defTabSz="21336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2" name="任意多边形 12">
              <a:extLst>
                <a:ext uri="{FF2B5EF4-FFF2-40B4-BE49-F238E27FC236}">
                  <a16:creationId xmlns:a16="http://schemas.microsoft.com/office/drawing/2014/main" id="{62E99C8D-63C1-FAAA-8D24-55ABDF734E42}"/>
                </a:ext>
              </a:extLst>
            </p:cNvPr>
            <p:cNvSpPr/>
            <p:nvPr/>
          </p:nvSpPr>
          <p:spPr>
            <a:xfrm>
              <a:off x="6053436" y="1610701"/>
              <a:ext cx="1412529" cy="1412529"/>
            </a:xfrm>
            <a:custGeom>
              <a:avLst/>
              <a:gdLst>
                <a:gd name="connsiteX0" fmla="*/ 0 w 1412529"/>
                <a:gd name="connsiteY0" fmla="*/ 1412529 h 1412529"/>
                <a:gd name="connsiteX1" fmla="*/ 1412529 w 1412529"/>
                <a:gd name="connsiteY1" fmla="*/ 0 h 1412529"/>
                <a:gd name="connsiteX2" fmla="*/ 1412529 w 1412529"/>
                <a:gd name="connsiteY2" fmla="*/ 1412529 h 1412529"/>
                <a:gd name="connsiteX3" fmla="*/ 0 w 1412529"/>
                <a:gd name="connsiteY3" fmla="*/ 1412529 h 141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2529" h="1412529">
                  <a:moveTo>
                    <a:pt x="0" y="0"/>
                  </a:moveTo>
                  <a:cubicBezTo>
                    <a:pt x="780118" y="0"/>
                    <a:pt x="1412529" y="632411"/>
                    <a:pt x="1412529" y="1412529"/>
                  </a:cubicBezTo>
                  <a:lnTo>
                    <a:pt x="0" y="14125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6032" tIns="669752" rIns="669752" bIns="256032" numCol="1" spcCol="1270" anchor="ctr" anchorCtr="0">
              <a:noAutofit/>
            </a:bodyPr>
            <a:lstStyle/>
            <a:p>
              <a:pPr marL="0" marR="0" lvl="0" indent="0" algn="ctr" defTabSz="16002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3" name="任意多边形 13">
              <a:extLst>
                <a:ext uri="{FF2B5EF4-FFF2-40B4-BE49-F238E27FC236}">
                  <a16:creationId xmlns:a16="http://schemas.microsoft.com/office/drawing/2014/main" id="{280E9ED4-122F-D987-61B5-89CDC63E7636}"/>
                </a:ext>
              </a:extLst>
            </p:cNvPr>
            <p:cNvSpPr/>
            <p:nvPr/>
          </p:nvSpPr>
          <p:spPr>
            <a:xfrm rot="21600000">
              <a:off x="6053436" y="3088473"/>
              <a:ext cx="1412529" cy="1412530"/>
            </a:xfrm>
            <a:custGeom>
              <a:avLst/>
              <a:gdLst>
                <a:gd name="connsiteX0" fmla="*/ 0 w 1412529"/>
                <a:gd name="connsiteY0" fmla="*/ 1412529 h 1412529"/>
                <a:gd name="connsiteX1" fmla="*/ 1412529 w 1412529"/>
                <a:gd name="connsiteY1" fmla="*/ 0 h 1412529"/>
                <a:gd name="connsiteX2" fmla="*/ 1412529 w 1412529"/>
                <a:gd name="connsiteY2" fmla="*/ 1412529 h 1412529"/>
                <a:gd name="connsiteX3" fmla="*/ 0 w 1412529"/>
                <a:gd name="connsiteY3" fmla="*/ 1412529 h 141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2529" h="1412529">
                  <a:moveTo>
                    <a:pt x="1412529" y="0"/>
                  </a:moveTo>
                  <a:cubicBezTo>
                    <a:pt x="1412529" y="780118"/>
                    <a:pt x="780118" y="1412529"/>
                    <a:pt x="0" y="1412529"/>
                  </a:cubicBezTo>
                  <a:lnTo>
                    <a:pt x="0" y="0"/>
                  </a:lnTo>
                  <a:lnTo>
                    <a:pt x="1412529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6032" tIns="256033" rIns="669752" bIns="669752" numCol="1" spcCol="1270" anchor="ctr" anchorCtr="0">
              <a:noAutofit/>
            </a:bodyPr>
            <a:lstStyle/>
            <a:p>
              <a:pPr marL="0" marR="0" lvl="0" indent="0" algn="ctr" defTabSz="16002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8270B131-D6EA-7B73-3CE9-EC4D1DBD8F30}"/>
                </a:ext>
              </a:extLst>
            </p:cNvPr>
            <p:cNvSpPr/>
            <p:nvPr/>
          </p:nvSpPr>
          <p:spPr>
            <a:xfrm rot="21600000">
              <a:off x="4575663" y="3088474"/>
              <a:ext cx="1412529" cy="1412529"/>
            </a:xfrm>
            <a:custGeom>
              <a:avLst/>
              <a:gdLst>
                <a:gd name="connsiteX0" fmla="*/ 0 w 1412529"/>
                <a:gd name="connsiteY0" fmla="*/ 1412529 h 1412529"/>
                <a:gd name="connsiteX1" fmla="*/ 1412529 w 1412529"/>
                <a:gd name="connsiteY1" fmla="*/ 0 h 1412529"/>
                <a:gd name="connsiteX2" fmla="*/ 1412529 w 1412529"/>
                <a:gd name="connsiteY2" fmla="*/ 1412529 h 1412529"/>
                <a:gd name="connsiteX3" fmla="*/ 0 w 1412529"/>
                <a:gd name="connsiteY3" fmla="*/ 1412529 h 141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2529" h="1412529">
                  <a:moveTo>
                    <a:pt x="1412529" y="1412529"/>
                  </a:moveTo>
                  <a:cubicBezTo>
                    <a:pt x="632411" y="1412529"/>
                    <a:pt x="0" y="780118"/>
                    <a:pt x="0" y="0"/>
                  </a:cubicBezTo>
                  <a:lnTo>
                    <a:pt x="1412529" y="0"/>
                  </a:lnTo>
                  <a:lnTo>
                    <a:pt x="1412529" y="1412529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9752" tIns="256032" rIns="256032" bIns="669752" numCol="1" spcCol="1270" anchor="ctr" anchorCtr="0">
              <a:noAutofit/>
            </a:bodyPr>
            <a:lstStyle/>
            <a:p>
              <a:pPr marL="0" marR="0" lvl="0" indent="0" algn="ctr" defTabSz="16002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15" name="圆角矩形 37">
            <a:extLst>
              <a:ext uri="{FF2B5EF4-FFF2-40B4-BE49-F238E27FC236}">
                <a16:creationId xmlns:a16="http://schemas.microsoft.com/office/drawing/2014/main" id="{67042C42-4099-2C84-6556-A10F065956F3}"/>
              </a:ext>
            </a:extLst>
          </p:cNvPr>
          <p:cNvSpPr/>
          <p:nvPr/>
        </p:nvSpPr>
        <p:spPr>
          <a:xfrm>
            <a:off x="5297057" y="2769446"/>
            <a:ext cx="1460323" cy="1464231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开放心态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坦诚表达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实事求是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反思自我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集思广益</a:t>
            </a:r>
          </a:p>
        </p:txBody>
      </p:sp>
      <p:sp>
        <p:nvSpPr>
          <p:cNvPr id="16" name="矩形 15"/>
          <p:cNvSpPr/>
          <p:nvPr/>
        </p:nvSpPr>
        <p:spPr>
          <a:xfrm>
            <a:off x="827109" y="2060606"/>
            <a:ext cx="3135795" cy="10237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Q1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：最初制订的目标是什么？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Q2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：目标是否达成有效共识？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Q3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：现在如何看当时我们制订的目标</a:t>
            </a:r>
          </a:p>
        </p:txBody>
      </p:sp>
      <p:sp>
        <p:nvSpPr>
          <p:cNvPr id="17" name="矩形 16"/>
          <p:cNvSpPr/>
          <p:nvPr/>
        </p:nvSpPr>
        <p:spPr>
          <a:xfrm>
            <a:off x="1342888" y="4381683"/>
            <a:ext cx="2470548" cy="7005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Q9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：我们从中学到了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什么？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Q10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：接下来我们做什么？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630750" y="2075524"/>
            <a:ext cx="2776722" cy="7005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Q4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：与目标相比，结果怎么样？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Q5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：实际发生了什么？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502759" y="3925914"/>
            <a:ext cx="3494867" cy="10237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Q6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：是什么原因导致取得成功？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Q7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：是什么原因导致没有达成预期目标？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Q8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：如果出现另外一种情况，会怎么样？</a:t>
            </a:r>
          </a:p>
        </p:txBody>
      </p:sp>
    </p:spTree>
    <p:extLst>
      <p:ext uri="{BB962C8B-B14F-4D97-AF65-F5344CB8AC3E}">
        <p14:creationId xmlns:p14="http://schemas.microsoft.com/office/powerpoint/2010/main" val="2979804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610BE-7BF6-F850-2E3C-3805BBBC2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5B7FEF7-C855-EA99-A5A1-423A72BB60E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92387" y="121921"/>
            <a:ext cx="4644813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ea typeface="微软雅黑" panose="020B0503020204020204" pitchFamily="34" charset="-122"/>
                <a:sym typeface="微软雅黑" panose="020B0503020204020204" pitchFamily="34" charset="-122"/>
              </a:rPr>
              <a:t>复盘常见的陷井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6BC9463-89C8-E259-43C7-9C8F3929690A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4" name="箭头: V 形 3">
              <a:extLst>
                <a:ext uri="{FF2B5EF4-FFF2-40B4-BE49-F238E27FC236}">
                  <a16:creationId xmlns:a16="http://schemas.microsoft.com/office/drawing/2014/main" id="{4C1A97D4-E850-4350-E5DD-2F2B0D4AA7DD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箭头: V 形 4">
              <a:extLst>
                <a:ext uri="{FF2B5EF4-FFF2-40B4-BE49-F238E27FC236}">
                  <a16:creationId xmlns:a16="http://schemas.microsoft.com/office/drawing/2014/main" id="{45938024-E3A4-9BF5-7EB0-D2ADE25924F4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45674624-6EC6-3A5C-CAE8-A4C39442A00C}"/>
              </a:ext>
            </a:extLst>
          </p:cNvPr>
          <p:cNvGrpSpPr/>
          <p:nvPr/>
        </p:nvGrpSpPr>
        <p:grpSpPr>
          <a:xfrm>
            <a:off x="3596640" y="2004404"/>
            <a:ext cx="4644813" cy="2852076"/>
            <a:chOff x="3477647" y="1424757"/>
            <a:chExt cx="5314724" cy="3262191"/>
          </a:xfrm>
        </p:grpSpPr>
        <p:sp>
          <p:nvSpPr>
            <p:cNvPr id="7" name="任意多边形 7">
              <a:extLst>
                <a:ext uri="{FF2B5EF4-FFF2-40B4-BE49-F238E27FC236}">
                  <a16:creationId xmlns:a16="http://schemas.microsoft.com/office/drawing/2014/main" id="{B8835143-18A0-B46F-3C95-8FD6E14E14AB}"/>
                </a:ext>
              </a:extLst>
            </p:cNvPr>
            <p:cNvSpPr/>
            <p:nvPr/>
          </p:nvSpPr>
          <p:spPr>
            <a:xfrm>
              <a:off x="5878584" y="3643047"/>
              <a:ext cx="2913787" cy="1043901"/>
            </a:xfrm>
            <a:custGeom>
              <a:avLst/>
              <a:gdLst>
                <a:gd name="connsiteX0" fmla="*/ 0 w 2245447"/>
                <a:gd name="connsiteY0" fmla="*/ 104390 h 1043901"/>
                <a:gd name="connsiteX1" fmla="*/ 104390 w 2245447"/>
                <a:gd name="connsiteY1" fmla="*/ 0 h 1043901"/>
                <a:gd name="connsiteX2" fmla="*/ 2141057 w 2245447"/>
                <a:gd name="connsiteY2" fmla="*/ 0 h 1043901"/>
                <a:gd name="connsiteX3" fmla="*/ 2245447 w 2245447"/>
                <a:gd name="connsiteY3" fmla="*/ 104390 h 1043901"/>
                <a:gd name="connsiteX4" fmla="*/ 2245447 w 2245447"/>
                <a:gd name="connsiteY4" fmla="*/ 939511 h 1043901"/>
                <a:gd name="connsiteX5" fmla="*/ 2141057 w 2245447"/>
                <a:gd name="connsiteY5" fmla="*/ 1043901 h 1043901"/>
                <a:gd name="connsiteX6" fmla="*/ 104390 w 2245447"/>
                <a:gd name="connsiteY6" fmla="*/ 1043901 h 1043901"/>
                <a:gd name="connsiteX7" fmla="*/ 0 w 2245447"/>
                <a:gd name="connsiteY7" fmla="*/ 939511 h 1043901"/>
                <a:gd name="connsiteX8" fmla="*/ 0 w 2245447"/>
                <a:gd name="connsiteY8" fmla="*/ 104390 h 104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5447" h="1043901">
                  <a:moveTo>
                    <a:pt x="0" y="104390"/>
                  </a:moveTo>
                  <a:cubicBezTo>
                    <a:pt x="0" y="46737"/>
                    <a:pt x="46737" y="0"/>
                    <a:pt x="104390" y="0"/>
                  </a:cubicBezTo>
                  <a:lnTo>
                    <a:pt x="2141057" y="0"/>
                  </a:lnTo>
                  <a:cubicBezTo>
                    <a:pt x="2198710" y="0"/>
                    <a:pt x="2245447" y="46737"/>
                    <a:pt x="2245447" y="104390"/>
                  </a:cubicBezTo>
                  <a:lnTo>
                    <a:pt x="2245447" y="939511"/>
                  </a:lnTo>
                  <a:cubicBezTo>
                    <a:pt x="2245447" y="997164"/>
                    <a:pt x="2198710" y="1043901"/>
                    <a:pt x="2141057" y="1043901"/>
                  </a:cubicBezTo>
                  <a:lnTo>
                    <a:pt x="104390" y="1043901"/>
                  </a:lnTo>
                  <a:cubicBezTo>
                    <a:pt x="46737" y="1043901"/>
                    <a:pt x="0" y="997164"/>
                    <a:pt x="0" y="939511"/>
                  </a:cubicBezTo>
                  <a:lnTo>
                    <a:pt x="0" y="10439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72765" tIns="360106" rIns="99131" bIns="99131" numCol="1" spcCol="1270" anchor="t" anchorCtr="0">
              <a:noAutofit/>
            </a:bodyPr>
            <a:lstStyle/>
            <a:p>
              <a:pPr marL="0" marR="0" lvl="1" algn="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tabLst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分析外因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任意多边形 8">
              <a:extLst>
                <a:ext uri="{FF2B5EF4-FFF2-40B4-BE49-F238E27FC236}">
                  <a16:creationId xmlns:a16="http://schemas.microsoft.com/office/drawing/2014/main" id="{250FBBB9-E32B-D4B6-CD44-E9A71699886B}"/>
                </a:ext>
              </a:extLst>
            </p:cNvPr>
            <p:cNvSpPr/>
            <p:nvPr/>
          </p:nvSpPr>
          <p:spPr>
            <a:xfrm>
              <a:off x="3477647" y="3643047"/>
              <a:ext cx="2351227" cy="1043901"/>
            </a:xfrm>
            <a:custGeom>
              <a:avLst/>
              <a:gdLst>
                <a:gd name="connsiteX0" fmla="*/ 0 w 2245447"/>
                <a:gd name="connsiteY0" fmla="*/ 104390 h 1043901"/>
                <a:gd name="connsiteX1" fmla="*/ 104390 w 2245447"/>
                <a:gd name="connsiteY1" fmla="*/ 0 h 1043901"/>
                <a:gd name="connsiteX2" fmla="*/ 2141057 w 2245447"/>
                <a:gd name="connsiteY2" fmla="*/ 0 h 1043901"/>
                <a:gd name="connsiteX3" fmla="*/ 2245447 w 2245447"/>
                <a:gd name="connsiteY3" fmla="*/ 104390 h 1043901"/>
                <a:gd name="connsiteX4" fmla="*/ 2245447 w 2245447"/>
                <a:gd name="connsiteY4" fmla="*/ 939511 h 1043901"/>
                <a:gd name="connsiteX5" fmla="*/ 2141057 w 2245447"/>
                <a:gd name="connsiteY5" fmla="*/ 1043901 h 1043901"/>
                <a:gd name="connsiteX6" fmla="*/ 104390 w 2245447"/>
                <a:gd name="connsiteY6" fmla="*/ 1043901 h 1043901"/>
                <a:gd name="connsiteX7" fmla="*/ 0 w 2245447"/>
                <a:gd name="connsiteY7" fmla="*/ 939511 h 1043901"/>
                <a:gd name="connsiteX8" fmla="*/ 0 w 2245447"/>
                <a:gd name="connsiteY8" fmla="*/ 104390 h 104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5447" h="1043901">
                  <a:moveTo>
                    <a:pt x="0" y="104390"/>
                  </a:moveTo>
                  <a:cubicBezTo>
                    <a:pt x="0" y="46737"/>
                    <a:pt x="46737" y="0"/>
                    <a:pt x="104390" y="0"/>
                  </a:cubicBezTo>
                  <a:lnTo>
                    <a:pt x="2141057" y="0"/>
                  </a:lnTo>
                  <a:cubicBezTo>
                    <a:pt x="2198710" y="0"/>
                    <a:pt x="2245447" y="46737"/>
                    <a:pt x="2245447" y="104390"/>
                  </a:cubicBezTo>
                  <a:lnTo>
                    <a:pt x="2245447" y="939511"/>
                  </a:lnTo>
                  <a:cubicBezTo>
                    <a:pt x="2245447" y="997164"/>
                    <a:pt x="2198710" y="1043901"/>
                    <a:pt x="2141057" y="1043901"/>
                  </a:cubicBezTo>
                  <a:lnTo>
                    <a:pt x="104390" y="1043901"/>
                  </a:lnTo>
                  <a:cubicBezTo>
                    <a:pt x="46737" y="1043901"/>
                    <a:pt x="0" y="997164"/>
                    <a:pt x="0" y="939511"/>
                  </a:cubicBezTo>
                  <a:lnTo>
                    <a:pt x="0" y="10439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131" tIns="360106" rIns="772765" bIns="99131" numCol="1" spcCol="1270" anchor="t" anchorCtr="0">
              <a:noAutofit/>
            </a:bodyPr>
            <a:lstStyle/>
            <a:p>
              <a:pPr marL="0" marR="0" lvl="1" algn="l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tabLst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总结规律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任意多边形 9">
              <a:extLst>
                <a:ext uri="{FF2B5EF4-FFF2-40B4-BE49-F238E27FC236}">
                  <a16:creationId xmlns:a16="http://schemas.microsoft.com/office/drawing/2014/main" id="{C3367829-D81E-ED62-3980-DD47562DB008}"/>
                </a:ext>
              </a:extLst>
            </p:cNvPr>
            <p:cNvSpPr/>
            <p:nvPr/>
          </p:nvSpPr>
          <p:spPr>
            <a:xfrm>
              <a:off x="6212754" y="1424757"/>
              <a:ext cx="2579617" cy="1043901"/>
            </a:xfrm>
            <a:custGeom>
              <a:avLst/>
              <a:gdLst>
                <a:gd name="connsiteX0" fmla="*/ 0 w 2245447"/>
                <a:gd name="connsiteY0" fmla="*/ 104390 h 1043901"/>
                <a:gd name="connsiteX1" fmla="*/ 104390 w 2245447"/>
                <a:gd name="connsiteY1" fmla="*/ 0 h 1043901"/>
                <a:gd name="connsiteX2" fmla="*/ 2141057 w 2245447"/>
                <a:gd name="connsiteY2" fmla="*/ 0 h 1043901"/>
                <a:gd name="connsiteX3" fmla="*/ 2245447 w 2245447"/>
                <a:gd name="connsiteY3" fmla="*/ 104390 h 1043901"/>
                <a:gd name="connsiteX4" fmla="*/ 2245447 w 2245447"/>
                <a:gd name="connsiteY4" fmla="*/ 939511 h 1043901"/>
                <a:gd name="connsiteX5" fmla="*/ 2141057 w 2245447"/>
                <a:gd name="connsiteY5" fmla="*/ 1043901 h 1043901"/>
                <a:gd name="connsiteX6" fmla="*/ 104390 w 2245447"/>
                <a:gd name="connsiteY6" fmla="*/ 1043901 h 1043901"/>
                <a:gd name="connsiteX7" fmla="*/ 0 w 2245447"/>
                <a:gd name="connsiteY7" fmla="*/ 939511 h 1043901"/>
                <a:gd name="connsiteX8" fmla="*/ 0 w 2245447"/>
                <a:gd name="connsiteY8" fmla="*/ 104390 h 104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5447" h="1043901">
                  <a:moveTo>
                    <a:pt x="0" y="104390"/>
                  </a:moveTo>
                  <a:cubicBezTo>
                    <a:pt x="0" y="46737"/>
                    <a:pt x="46737" y="0"/>
                    <a:pt x="104390" y="0"/>
                  </a:cubicBezTo>
                  <a:lnTo>
                    <a:pt x="2141057" y="0"/>
                  </a:lnTo>
                  <a:cubicBezTo>
                    <a:pt x="2198710" y="0"/>
                    <a:pt x="2245447" y="46737"/>
                    <a:pt x="2245447" y="104390"/>
                  </a:cubicBezTo>
                  <a:lnTo>
                    <a:pt x="2245447" y="939511"/>
                  </a:lnTo>
                  <a:cubicBezTo>
                    <a:pt x="2245447" y="997164"/>
                    <a:pt x="2198710" y="1043901"/>
                    <a:pt x="2141057" y="1043901"/>
                  </a:cubicBezTo>
                  <a:lnTo>
                    <a:pt x="104390" y="1043901"/>
                  </a:lnTo>
                  <a:cubicBezTo>
                    <a:pt x="46737" y="1043901"/>
                    <a:pt x="0" y="997164"/>
                    <a:pt x="0" y="939511"/>
                  </a:cubicBezTo>
                  <a:lnTo>
                    <a:pt x="0" y="10439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72765" tIns="99131" rIns="99131" bIns="360106" numCol="1" spcCol="1270" anchor="t" anchorCtr="0">
              <a:noAutofit/>
            </a:bodyPr>
            <a:lstStyle/>
            <a:p>
              <a:pPr marL="0" marR="0" lvl="1" algn="r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tabLst/>
                <a:defRPr/>
              </a:pPr>
              <a:r>
                <a:rPr kumimoji="0" lang="zh-CN" altLang="en-US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rPr>
                <a:t>对比结果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任意多边形 10">
              <a:extLst>
                <a:ext uri="{FF2B5EF4-FFF2-40B4-BE49-F238E27FC236}">
                  <a16:creationId xmlns:a16="http://schemas.microsoft.com/office/drawing/2014/main" id="{539B3DF9-6F35-71C5-F7A7-5ECC890ADEDD}"/>
                </a:ext>
              </a:extLst>
            </p:cNvPr>
            <p:cNvSpPr/>
            <p:nvPr/>
          </p:nvSpPr>
          <p:spPr>
            <a:xfrm>
              <a:off x="3477647" y="1424757"/>
              <a:ext cx="2351227" cy="1043901"/>
            </a:xfrm>
            <a:custGeom>
              <a:avLst/>
              <a:gdLst>
                <a:gd name="connsiteX0" fmla="*/ 0 w 2245447"/>
                <a:gd name="connsiteY0" fmla="*/ 104390 h 1043901"/>
                <a:gd name="connsiteX1" fmla="*/ 104390 w 2245447"/>
                <a:gd name="connsiteY1" fmla="*/ 0 h 1043901"/>
                <a:gd name="connsiteX2" fmla="*/ 2141057 w 2245447"/>
                <a:gd name="connsiteY2" fmla="*/ 0 h 1043901"/>
                <a:gd name="connsiteX3" fmla="*/ 2245447 w 2245447"/>
                <a:gd name="connsiteY3" fmla="*/ 104390 h 1043901"/>
                <a:gd name="connsiteX4" fmla="*/ 2245447 w 2245447"/>
                <a:gd name="connsiteY4" fmla="*/ 939511 h 1043901"/>
                <a:gd name="connsiteX5" fmla="*/ 2141057 w 2245447"/>
                <a:gd name="connsiteY5" fmla="*/ 1043901 h 1043901"/>
                <a:gd name="connsiteX6" fmla="*/ 104390 w 2245447"/>
                <a:gd name="connsiteY6" fmla="*/ 1043901 h 1043901"/>
                <a:gd name="connsiteX7" fmla="*/ 0 w 2245447"/>
                <a:gd name="connsiteY7" fmla="*/ 939511 h 1043901"/>
                <a:gd name="connsiteX8" fmla="*/ 0 w 2245447"/>
                <a:gd name="connsiteY8" fmla="*/ 104390 h 104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45447" h="1043901">
                  <a:moveTo>
                    <a:pt x="0" y="104390"/>
                  </a:moveTo>
                  <a:cubicBezTo>
                    <a:pt x="0" y="46737"/>
                    <a:pt x="46737" y="0"/>
                    <a:pt x="104390" y="0"/>
                  </a:cubicBezTo>
                  <a:lnTo>
                    <a:pt x="2141057" y="0"/>
                  </a:lnTo>
                  <a:cubicBezTo>
                    <a:pt x="2198710" y="0"/>
                    <a:pt x="2245447" y="46737"/>
                    <a:pt x="2245447" y="104390"/>
                  </a:cubicBezTo>
                  <a:lnTo>
                    <a:pt x="2245447" y="939511"/>
                  </a:lnTo>
                  <a:cubicBezTo>
                    <a:pt x="2245447" y="997164"/>
                    <a:pt x="2198710" y="1043901"/>
                    <a:pt x="2141057" y="1043901"/>
                  </a:cubicBezTo>
                  <a:lnTo>
                    <a:pt x="104390" y="1043901"/>
                  </a:lnTo>
                  <a:cubicBezTo>
                    <a:pt x="46737" y="1043901"/>
                    <a:pt x="0" y="997164"/>
                    <a:pt x="0" y="939511"/>
                  </a:cubicBezTo>
                  <a:lnTo>
                    <a:pt x="0" y="10439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131" tIns="99131" rIns="772765" bIns="360106" numCol="1" spcCol="1270" anchor="t" anchorCtr="0">
              <a:noAutofit/>
            </a:bodyPr>
            <a:lstStyle/>
            <a:p>
              <a:pPr marL="0" marR="0" lvl="1" algn="l" defTabSz="8890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tabLst/>
                <a:defRPr/>
              </a:pPr>
              <a:r>
                <a:rPr lang="zh-CN" altLang="en-US" b="1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回顾目标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任意多边形 11">
              <a:extLst>
                <a:ext uri="{FF2B5EF4-FFF2-40B4-BE49-F238E27FC236}">
                  <a16:creationId xmlns:a16="http://schemas.microsoft.com/office/drawing/2014/main" id="{A64276C0-86AE-9454-E7F1-BA2DD6384A77}"/>
                </a:ext>
              </a:extLst>
            </p:cNvPr>
            <p:cNvSpPr/>
            <p:nvPr/>
          </p:nvSpPr>
          <p:spPr>
            <a:xfrm>
              <a:off x="4575663" y="1610701"/>
              <a:ext cx="1412529" cy="1412529"/>
            </a:xfrm>
            <a:custGeom>
              <a:avLst/>
              <a:gdLst>
                <a:gd name="connsiteX0" fmla="*/ 0 w 1412529"/>
                <a:gd name="connsiteY0" fmla="*/ 1412529 h 1412529"/>
                <a:gd name="connsiteX1" fmla="*/ 1412529 w 1412529"/>
                <a:gd name="connsiteY1" fmla="*/ 0 h 1412529"/>
                <a:gd name="connsiteX2" fmla="*/ 1412529 w 1412529"/>
                <a:gd name="connsiteY2" fmla="*/ 1412529 h 1412529"/>
                <a:gd name="connsiteX3" fmla="*/ 0 w 1412529"/>
                <a:gd name="connsiteY3" fmla="*/ 1412529 h 141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2529" h="1412529">
                  <a:moveTo>
                    <a:pt x="0" y="1412529"/>
                  </a:moveTo>
                  <a:cubicBezTo>
                    <a:pt x="0" y="632411"/>
                    <a:pt x="632411" y="0"/>
                    <a:pt x="1412529" y="0"/>
                  </a:cubicBezTo>
                  <a:lnTo>
                    <a:pt x="1412529" y="1412529"/>
                  </a:lnTo>
                  <a:lnTo>
                    <a:pt x="0" y="1412529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55096" tIns="755096" rIns="341376" bIns="341376" numCol="1" spcCol="1270" anchor="ctr" anchorCtr="0">
              <a:noAutofit/>
            </a:bodyPr>
            <a:lstStyle/>
            <a:p>
              <a:pPr marL="0" marR="0" lvl="0" indent="0" algn="ctr" defTabSz="21336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2" name="任意多边形 12">
              <a:extLst>
                <a:ext uri="{FF2B5EF4-FFF2-40B4-BE49-F238E27FC236}">
                  <a16:creationId xmlns:a16="http://schemas.microsoft.com/office/drawing/2014/main" id="{83A134EE-B479-51BC-2158-CF14D8820163}"/>
                </a:ext>
              </a:extLst>
            </p:cNvPr>
            <p:cNvSpPr/>
            <p:nvPr/>
          </p:nvSpPr>
          <p:spPr>
            <a:xfrm>
              <a:off x="6053436" y="1610701"/>
              <a:ext cx="1412529" cy="1412529"/>
            </a:xfrm>
            <a:custGeom>
              <a:avLst/>
              <a:gdLst>
                <a:gd name="connsiteX0" fmla="*/ 0 w 1412529"/>
                <a:gd name="connsiteY0" fmla="*/ 1412529 h 1412529"/>
                <a:gd name="connsiteX1" fmla="*/ 1412529 w 1412529"/>
                <a:gd name="connsiteY1" fmla="*/ 0 h 1412529"/>
                <a:gd name="connsiteX2" fmla="*/ 1412529 w 1412529"/>
                <a:gd name="connsiteY2" fmla="*/ 1412529 h 1412529"/>
                <a:gd name="connsiteX3" fmla="*/ 0 w 1412529"/>
                <a:gd name="connsiteY3" fmla="*/ 1412529 h 141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2529" h="1412529">
                  <a:moveTo>
                    <a:pt x="0" y="0"/>
                  </a:moveTo>
                  <a:cubicBezTo>
                    <a:pt x="780118" y="0"/>
                    <a:pt x="1412529" y="632411"/>
                    <a:pt x="1412529" y="1412529"/>
                  </a:cubicBezTo>
                  <a:lnTo>
                    <a:pt x="0" y="14125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6032" tIns="669752" rIns="669752" bIns="256032" numCol="1" spcCol="1270" anchor="ctr" anchorCtr="0">
              <a:noAutofit/>
            </a:bodyPr>
            <a:lstStyle/>
            <a:p>
              <a:pPr marL="0" marR="0" lvl="0" indent="0" algn="ctr" defTabSz="16002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3" name="任意多边形 13">
              <a:extLst>
                <a:ext uri="{FF2B5EF4-FFF2-40B4-BE49-F238E27FC236}">
                  <a16:creationId xmlns:a16="http://schemas.microsoft.com/office/drawing/2014/main" id="{73D2EE44-7CB6-A899-6B4C-0BF8817FB7CE}"/>
                </a:ext>
              </a:extLst>
            </p:cNvPr>
            <p:cNvSpPr/>
            <p:nvPr/>
          </p:nvSpPr>
          <p:spPr>
            <a:xfrm rot="21600000">
              <a:off x="6053436" y="3088473"/>
              <a:ext cx="1412529" cy="1412530"/>
            </a:xfrm>
            <a:custGeom>
              <a:avLst/>
              <a:gdLst>
                <a:gd name="connsiteX0" fmla="*/ 0 w 1412529"/>
                <a:gd name="connsiteY0" fmla="*/ 1412529 h 1412529"/>
                <a:gd name="connsiteX1" fmla="*/ 1412529 w 1412529"/>
                <a:gd name="connsiteY1" fmla="*/ 0 h 1412529"/>
                <a:gd name="connsiteX2" fmla="*/ 1412529 w 1412529"/>
                <a:gd name="connsiteY2" fmla="*/ 1412529 h 1412529"/>
                <a:gd name="connsiteX3" fmla="*/ 0 w 1412529"/>
                <a:gd name="connsiteY3" fmla="*/ 1412529 h 141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2529" h="1412529">
                  <a:moveTo>
                    <a:pt x="1412529" y="0"/>
                  </a:moveTo>
                  <a:cubicBezTo>
                    <a:pt x="1412529" y="780118"/>
                    <a:pt x="780118" y="1412529"/>
                    <a:pt x="0" y="1412529"/>
                  </a:cubicBezTo>
                  <a:lnTo>
                    <a:pt x="0" y="0"/>
                  </a:lnTo>
                  <a:lnTo>
                    <a:pt x="1412529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6032" tIns="256033" rIns="669752" bIns="669752" numCol="1" spcCol="1270" anchor="ctr" anchorCtr="0">
              <a:noAutofit/>
            </a:bodyPr>
            <a:lstStyle/>
            <a:p>
              <a:pPr marL="0" marR="0" lvl="0" indent="0" algn="ctr" defTabSz="16002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14" name="任意多边形 14">
              <a:extLst>
                <a:ext uri="{FF2B5EF4-FFF2-40B4-BE49-F238E27FC236}">
                  <a16:creationId xmlns:a16="http://schemas.microsoft.com/office/drawing/2014/main" id="{56A2E7DC-5194-1D47-63E0-6D35AAFE08DC}"/>
                </a:ext>
              </a:extLst>
            </p:cNvPr>
            <p:cNvSpPr/>
            <p:nvPr/>
          </p:nvSpPr>
          <p:spPr>
            <a:xfrm rot="21600000">
              <a:off x="4575663" y="3088474"/>
              <a:ext cx="1412529" cy="1412529"/>
            </a:xfrm>
            <a:custGeom>
              <a:avLst/>
              <a:gdLst>
                <a:gd name="connsiteX0" fmla="*/ 0 w 1412529"/>
                <a:gd name="connsiteY0" fmla="*/ 1412529 h 1412529"/>
                <a:gd name="connsiteX1" fmla="*/ 1412529 w 1412529"/>
                <a:gd name="connsiteY1" fmla="*/ 0 h 1412529"/>
                <a:gd name="connsiteX2" fmla="*/ 1412529 w 1412529"/>
                <a:gd name="connsiteY2" fmla="*/ 1412529 h 1412529"/>
                <a:gd name="connsiteX3" fmla="*/ 0 w 1412529"/>
                <a:gd name="connsiteY3" fmla="*/ 1412529 h 1412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2529" h="1412529">
                  <a:moveTo>
                    <a:pt x="1412529" y="1412529"/>
                  </a:moveTo>
                  <a:cubicBezTo>
                    <a:pt x="632411" y="1412529"/>
                    <a:pt x="0" y="780118"/>
                    <a:pt x="0" y="0"/>
                  </a:cubicBezTo>
                  <a:lnTo>
                    <a:pt x="1412529" y="0"/>
                  </a:lnTo>
                  <a:lnTo>
                    <a:pt x="1412529" y="1412529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9752" tIns="256032" rIns="256032" bIns="669752" numCol="1" spcCol="1270" anchor="ctr" anchorCtr="0">
              <a:noAutofit/>
            </a:bodyPr>
            <a:lstStyle/>
            <a:p>
              <a:pPr marL="0" marR="0" lvl="0" indent="0" algn="ctr" defTabSz="1600200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15" name="圆角矩形 37">
            <a:extLst>
              <a:ext uri="{FF2B5EF4-FFF2-40B4-BE49-F238E27FC236}">
                <a16:creationId xmlns:a16="http://schemas.microsoft.com/office/drawing/2014/main" id="{2EC30A1B-97CC-EA37-31F6-99F5E4594163}"/>
              </a:ext>
            </a:extLst>
          </p:cNvPr>
          <p:cNvSpPr/>
          <p:nvPr/>
        </p:nvSpPr>
        <p:spPr>
          <a:xfrm>
            <a:off x="5104017" y="2698326"/>
            <a:ext cx="1460323" cy="1464231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开放心态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坦诚表达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实事求是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反思自我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集思广益</a:t>
            </a:r>
          </a:p>
        </p:txBody>
      </p:sp>
      <p:sp>
        <p:nvSpPr>
          <p:cNvPr id="20" name="矩形 19"/>
          <p:cNvSpPr/>
          <p:nvPr/>
        </p:nvSpPr>
        <p:spPr>
          <a:xfrm>
            <a:off x="3168195" y="1300312"/>
            <a:ext cx="11913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后补目标</a:t>
            </a:r>
          </a:p>
        </p:txBody>
      </p:sp>
      <p:sp>
        <p:nvSpPr>
          <p:cNvPr id="21" name="矩形 20"/>
          <p:cNvSpPr/>
          <p:nvPr/>
        </p:nvSpPr>
        <p:spPr>
          <a:xfrm>
            <a:off x="8746437" y="1246995"/>
            <a:ext cx="2089033" cy="16700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报喜不报忧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流水账，纠缠于细节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罗生门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盲人摸象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跳跃</a:t>
            </a:r>
          </a:p>
        </p:txBody>
      </p:sp>
      <p:sp>
        <p:nvSpPr>
          <p:cNvPr id="22" name="矩形 21"/>
          <p:cNvSpPr/>
          <p:nvPr/>
        </p:nvSpPr>
        <p:spPr>
          <a:xfrm>
            <a:off x="8746438" y="3955247"/>
            <a:ext cx="2089033" cy="16700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浅尝辄止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线性思考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归因于外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面面俱到，拖沓冗长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只关注失败和不足</a:t>
            </a:r>
          </a:p>
        </p:txBody>
      </p:sp>
      <p:sp>
        <p:nvSpPr>
          <p:cNvPr id="23" name="矩形 22"/>
          <p:cNvSpPr/>
          <p:nvPr/>
        </p:nvSpPr>
        <p:spPr>
          <a:xfrm>
            <a:off x="1951870" y="4194773"/>
            <a:ext cx="1550424" cy="10237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就事论事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好高骛远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过快得出结论</a:t>
            </a:r>
          </a:p>
        </p:txBody>
      </p:sp>
      <p:sp>
        <p:nvSpPr>
          <p:cNvPr id="24" name="矩形 23"/>
          <p:cNvSpPr/>
          <p:nvPr/>
        </p:nvSpPr>
        <p:spPr>
          <a:xfrm>
            <a:off x="1951870" y="1539756"/>
            <a:ext cx="1370888" cy="13469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设计不当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准备不足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参与度不够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微软雅黑" panose="020B0503020204020204" pitchFamily="34" charset="-122"/>
              <a:buChar char="╳"/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引导缺位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D60D635A-D414-BCBB-70BB-D5F7B6164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6380" y="1990718"/>
            <a:ext cx="1968239" cy="146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720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63E53B6-8ACF-CCED-2FA9-7B3F63C594F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92387" y="121921"/>
            <a:ext cx="4644813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ea typeface="微软雅黑" panose="020B0503020204020204" pitchFamily="34" charset="-122"/>
                <a:sym typeface="微软雅黑" panose="020B0503020204020204" pitchFamily="34" charset="-122"/>
              </a:rPr>
              <a:t>复盘与</a:t>
            </a:r>
            <a:r>
              <a:rPr lang="en-US" altLang="zh-CN" sz="2400" b="1" dirty="0">
                <a:ea typeface="微软雅黑" panose="020B0503020204020204" pitchFamily="34" charset="-122"/>
                <a:sym typeface="微软雅黑" panose="020B0503020204020204" pitchFamily="34" charset="-122"/>
              </a:rPr>
              <a:t>PDCA</a:t>
            </a:r>
            <a:r>
              <a:rPr lang="zh-CN" altLang="en-US" sz="2400" b="1" dirty="0">
                <a:ea typeface="微软雅黑" panose="020B0503020204020204" pitchFamily="34" charset="-122"/>
                <a:sym typeface="微软雅黑" panose="020B0503020204020204" pitchFamily="34" charset="-122"/>
              </a:rPr>
              <a:t>的关系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3E8A600-1C4E-5D95-09D1-44577369EDE7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6" name="箭头: V 形 5">
              <a:extLst>
                <a:ext uri="{FF2B5EF4-FFF2-40B4-BE49-F238E27FC236}">
                  <a16:creationId xmlns:a16="http://schemas.microsoft.com/office/drawing/2014/main" id="{82995608-A326-930C-CABE-23C4F36136D6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箭头: V 形 6">
              <a:extLst>
                <a:ext uri="{FF2B5EF4-FFF2-40B4-BE49-F238E27FC236}">
                  <a16:creationId xmlns:a16="http://schemas.microsoft.com/office/drawing/2014/main" id="{7224CC54-4022-6DD3-DCB5-11D3EAFBE8EF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2207568" y="980728"/>
            <a:ext cx="3592638" cy="3447778"/>
            <a:chOff x="683568" y="980728"/>
            <a:chExt cx="3592638" cy="3447778"/>
          </a:xfrm>
        </p:grpSpPr>
        <p:grpSp>
          <p:nvGrpSpPr>
            <p:cNvPr id="35" name="组合 34"/>
            <p:cNvGrpSpPr/>
            <p:nvPr/>
          </p:nvGrpSpPr>
          <p:grpSpPr>
            <a:xfrm rot="2521498">
              <a:off x="728948" y="980728"/>
              <a:ext cx="3513813" cy="3447778"/>
              <a:chOff x="2339975" y="1273175"/>
              <a:chExt cx="4392613" cy="4310063"/>
            </a:xfrm>
          </p:grpSpPr>
          <p:sp>
            <p:nvSpPr>
              <p:cNvPr id="39" name="Freeform 59"/>
              <p:cNvSpPr>
                <a:spLocks/>
              </p:cNvSpPr>
              <p:nvPr/>
            </p:nvSpPr>
            <p:spPr bwMode="auto">
              <a:xfrm>
                <a:off x="2698750" y="1273175"/>
                <a:ext cx="2279650" cy="1897063"/>
              </a:xfrm>
              <a:custGeom>
                <a:avLst/>
                <a:gdLst>
                  <a:gd name="T0" fmla="*/ 2147483647 w 2379"/>
                  <a:gd name="T1" fmla="*/ 2147483647 h 1979"/>
                  <a:gd name="T2" fmla="*/ 2147483647 w 2379"/>
                  <a:gd name="T3" fmla="*/ 2147483647 h 1979"/>
                  <a:gd name="T4" fmla="*/ 0 w 2379"/>
                  <a:gd name="T5" fmla="*/ 2147483647 h 1979"/>
                  <a:gd name="T6" fmla="*/ 2147483647 w 2379"/>
                  <a:gd name="T7" fmla="*/ 2147483647 h 1979"/>
                  <a:gd name="T8" fmla="*/ 2147483647 w 2379"/>
                  <a:gd name="T9" fmla="*/ 2147483647 h 1979"/>
                  <a:gd name="T10" fmla="*/ 2147483647 w 2379"/>
                  <a:gd name="T11" fmla="*/ 2147483647 h 1979"/>
                  <a:gd name="T12" fmla="*/ 2147483647 w 2379"/>
                  <a:gd name="T13" fmla="*/ 2147483647 h 1979"/>
                  <a:gd name="T14" fmla="*/ 2147483647 w 2379"/>
                  <a:gd name="T15" fmla="*/ 2147483647 h 1979"/>
                  <a:gd name="T16" fmla="*/ 2147483647 w 2379"/>
                  <a:gd name="T17" fmla="*/ 2147483647 h 1979"/>
                  <a:gd name="T18" fmla="*/ 2147483647 w 2379"/>
                  <a:gd name="T19" fmla="*/ 0 h 1979"/>
                  <a:gd name="T20" fmla="*/ 2147483647 w 2379"/>
                  <a:gd name="T21" fmla="*/ 2147483647 h 197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79"/>
                  <a:gd name="T34" fmla="*/ 0 h 1979"/>
                  <a:gd name="T35" fmla="*/ 2379 w 2379"/>
                  <a:gd name="T36" fmla="*/ 1979 h 197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79" h="1979">
                    <a:moveTo>
                      <a:pt x="1900" y="302"/>
                    </a:moveTo>
                    <a:cubicBezTo>
                      <a:pt x="1372" y="311"/>
                      <a:pt x="919" y="505"/>
                      <a:pt x="543" y="880"/>
                    </a:cubicBezTo>
                    <a:cubicBezTo>
                      <a:pt x="252" y="1171"/>
                      <a:pt x="72" y="1507"/>
                      <a:pt x="0" y="1888"/>
                    </a:cubicBezTo>
                    <a:lnTo>
                      <a:pt x="328" y="1642"/>
                    </a:lnTo>
                    <a:lnTo>
                      <a:pt x="691" y="1979"/>
                    </a:lnTo>
                    <a:cubicBezTo>
                      <a:pt x="746" y="1755"/>
                      <a:pt x="859" y="1556"/>
                      <a:pt x="1033" y="1383"/>
                    </a:cubicBezTo>
                    <a:cubicBezTo>
                      <a:pt x="1273" y="1141"/>
                      <a:pt x="1563" y="1016"/>
                      <a:pt x="1900" y="1007"/>
                    </a:cubicBezTo>
                    <a:lnTo>
                      <a:pt x="1900" y="1261"/>
                    </a:lnTo>
                    <a:lnTo>
                      <a:pt x="2379" y="641"/>
                    </a:lnTo>
                    <a:lnTo>
                      <a:pt x="1900" y="0"/>
                    </a:lnTo>
                    <a:lnTo>
                      <a:pt x="1900" y="30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">
                    <a:schemeClr val="accent5">
                      <a:lumMod val="50000"/>
                    </a:schemeClr>
                  </a:gs>
                  <a:gs pos="31000">
                    <a:schemeClr val="accent5">
                      <a:lumMod val="75000"/>
                    </a:schemeClr>
                  </a:gs>
                  <a:gs pos="100000">
                    <a:schemeClr val="accent5">
                      <a:lumMod val="40000"/>
                      <a:lumOff val="6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Freeform 60"/>
              <p:cNvSpPr>
                <a:spLocks/>
              </p:cNvSpPr>
              <p:nvPr/>
            </p:nvSpPr>
            <p:spPr bwMode="auto">
              <a:xfrm>
                <a:off x="2339975" y="3032125"/>
                <a:ext cx="1901825" cy="2292350"/>
              </a:xfrm>
              <a:custGeom>
                <a:avLst/>
                <a:gdLst>
                  <a:gd name="T0" fmla="*/ 2147483647 w 1984"/>
                  <a:gd name="T1" fmla="*/ 2147483647 h 2393"/>
                  <a:gd name="T2" fmla="*/ 2147483647 w 1984"/>
                  <a:gd name="T3" fmla="*/ 2147483647 h 2393"/>
                  <a:gd name="T4" fmla="*/ 2147483647 w 1984"/>
                  <a:gd name="T5" fmla="*/ 0 h 2393"/>
                  <a:gd name="T6" fmla="*/ 0 w 1984"/>
                  <a:gd name="T7" fmla="*/ 2147483647 h 2393"/>
                  <a:gd name="T8" fmla="*/ 2147483647 w 1984"/>
                  <a:gd name="T9" fmla="*/ 2147483647 h 2393"/>
                  <a:gd name="T10" fmla="*/ 2147483647 w 1984"/>
                  <a:gd name="T11" fmla="*/ 2147483647 h 2393"/>
                  <a:gd name="T12" fmla="*/ 2147483647 w 1984"/>
                  <a:gd name="T13" fmla="*/ 2147483647 h 2393"/>
                  <a:gd name="T14" fmla="*/ 2147483647 w 1984"/>
                  <a:gd name="T15" fmla="*/ 2147483647 h 2393"/>
                  <a:gd name="T16" fmla="*/ 2147483647 w 1984"/>
                  <a:gd name="T17" fmla="*/ 2147483647 h 2393"/>
                  <a:gd name="T18" fmla="*/ 2147483647 w 1984"/>
                  <a:gd name="T19" fmla="*/ 2147483647 h 2393"/>
                  <a:gd name="T20" fmla="*/ 2147483647 w 1984"/>
                  <a:gd name="T21" fmla="*/ 2147483647 h 2393"/>
                  <a:gd name="T22" fmla="*/ 2147483647 w 1984"/>
                  <a:gd name="T23" fmla="*/ 2147483647 h 239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984"/>
                  <a:gd name="T37" fmla="*/ 0 h 2393"/>
                  <a:gd name="T38" fmla="*/ 1984 w 1984"/>
                  <a:gd name="T39" fmla="*/ 2393 h 239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984" h="2393">
                    <a:moveTo>
                      <a:pt x="1032" y="529"/>
                    </a:moveTo>
                    <a:lnTo>
                      <a:pt x="1243" y="529"/>
                    </a:lnTo>
                    <a:lnTo>
                      <a:pt x="652" y="0"/>
                    </a:lnTo>
                    <a:lnTo>
                      <a:pt x="0" y="529"/>
                    </a:lnTo>
                    <a:lnTo>
                      <a:pt x="338" y="529"/>
                    </a:lnTo>
                    <a:cubicBezTo>
                      <a:pt x="356" y="1042"/>
                      <a:pt x="548" y="1481"/>
                      <a:pt x="917" y="1850"/>
                    </a:cubicBezTo>
                    <a:cubicBezTo>
                      <a:pt x="1205" y="2137"/>
                      <a:pt x="1538" y="2319"/>
                      <a:pt x="1914" y="2393"/>
                    </a:cubicBezTo>
                    <a:lnTo>
                      <a:pt x="1691" y="2079"/>
                    </a:lnTo>
                    <a:lnTo>
                      <a:pt x="1984" y="1709"/>
                    </a:lnTo>
                    <a:lnTo>
                      <a:pt x="1974" y="1702"/>
                    </a:lnTo>
                    <a:cubicBezTo>
                      <a:pt x="1762" y="1645"/>
                      <a:pt x="1573" y="1534"/>
                      <a:pt x="1407" y="1368"/>
                    </a:cubicBezTo>
                    <a:cubicBezTo>
                      <a:pt x="1173" y="1134"/>
                      <a:pt x="1048" y="855"/>
                      <a:pt x="1032" y="529"/>
                    </a:cubicBezTo>
                    <a:close/>
                  </a:path>
                </a:pathLst>
              </a:custGeom>
              <a:gradFill>
                <a:gsLst>
                  <a:gs pos="47000">
                    <a:srgbClr val="55C0EB"/>
                  </a:gs>
                  <a:gs pos="99000">
                    <a:schemeClr val="accent3">
                      <a:lumMod val="50000"/>
                    </a:schemeClr>
                  </a:gs>
                  <a:gs pos="27000">
                    <a:schemeClr val="accent4">
                      <a:lumMod val="60000"/>
                      <a:lumOff val="40000"/>
                    </a:schemeClr>
                  </a:gs>
                  <a:gs pos="0">
                    <a:srgbClr val="00B0F0"/>
                  </a:gs>
                </a:gsLst>
                <a:lin ang="16200000" scaled="1"/>
              </a:gradFill>
              <a:ln>
                <a:noFill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Freeform 62"/>
              <p:cNvSpPr>
                <a:spLocks/>
              </p:cNvSpPr>
              <p:nvPr/>
            </p:nvSpPr>
            <p:spPr bwMode="auto">
              <a:xfrm>
                <a:off x="4130675" y="3789363"/>
                <a:ext cx="2276475" cy="1793875"/>
              </a:xfrm>
              <a:custGeom>
                <a:avLst/>
                <a:gdLst>
                  <a:gd name="T0" fmla="*/ 2147483647 w 2376"/>
                  <a:gd name="T1" fmla="*/ 2147483647 h 1873"/>
                  <a:gd name="T2" fmla="*/ 2147483647 w 2376"/>
                  <a:gd name="T3" fmla="*/ 2147483647 h 1873"/>
                  <a:gd name="T4" fmla="*/ 2147483647 w 2376"/>
                  <a:gd name="T5" fmla="*/ 0 h 1873"/>
                  <a:gd name="T6" fmla="*/ 2147483647 w 2376"/>
                  <a:gd name="T7" fmla="*/ 2147483647 h 1873"/>
                  <a:gd name="T8" fmla="*/ 2147483647 w 2376"/>
                  <a:gd name="T9" fmla="*/ 2147483647 h 1873"/>
                  <a:gd name="T10" fmla="*/ 2147483647 w 2376"/>
                  <a:gd name="T11" fmla="*/ 2147483647 h 1873"/>
                  <a:gd name="T12" fmla="*/ 2147483647 w 2376"/>
                  <a:gd name="T13" fmla="*/ 2147483647 h 1873"/>
                  <a:gd name="T14" fmla="*/ 2147483647 w 2376"/>
                  <a:gd name="T15" fmla="*/ 2147483647 h 1873"/>
                  <a:gd name="T16" fmla="*/ 0 w 2376"/>
                  <a:gd name="T17" fmla="*/ 2147483647 h 1873"/>
                  <a:gd name="T18" fmla="*/ 2147483647 w 2376"/>
                  <a:gd name="T19" fmla="*/ 2147483647 h 1873"/>
                  <a:gd name="T20" fmla="*/ 2147483647 w 2376"/>
                  <a:gd name="T21" fmla="*/ 2147483647 h 1873"/>
                  <a:gd name="T22" fmla="*/ 2147483647 w 2376"/>
                  <a:gd name="T23" fmla="*/ 2147483647 h 1873"/>
                  <a:gd name="T24" fmla="*/ 2147483647 w 2376"/>
                  <a:gd name="T25" fmla="*/ 2147483647 h 1873"/>
                  <a:gd name="T26" fmla="*/ 2147483647 w 2376"/>
                  <a:gd name="T27" fmla="*/ 2147483647 h 1873"/>
                  <a:gd name="T28" fmla="*/ 2147483647 w 2376"/>
                  <a:gd name="T29" fmla="*/ 2147483647 h 1873"/>
                  <a:gd name="T30" fmla="*/ 2147483647 w 2376"/>
                  <a:gd name="T31" fmla="*/ 2147483647 h 187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376"/>
                  <a:gd name="T49" fmla="*/ 0 h 1873"/>
                  <a:gd name="T50" fmla="*/ 2376 w 2376"/>
                  <a:gd name="T51" fmla="*/ 1873 h 1873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376" h="1873">
                    <a:moveTo>
                      <a:pt x="2069" y="344"/>
                    </a:moveTo>
                    <a:lnTo>
                      <a:pt x="2050" y="353"/>
                    </a:lnTo>
                    <a:lnTo>
                      <a:pt x="1697" y="0"/>
                    </a:lnTo>
                    <a:cubicBezTo>
                      <a:pt x="1642" y="217"/>
                      <a:pt x="1529" y="409"/>
                      <a:pt x="1360" y="578"/>
                    </a:cubicBezTo>
                    <a:cubicBezTo>
                      <a:pt x="1108" y="831"/>
                      <a:pt x="804" y="956"/>
                      <a:pt x="450" y="956"/>
                    </a:cubicBezTo>
                    <a:cubicBezTo>
                      <a:pt x="434" y="956"/>
                      <a:pt x="420" y="956"/>
                      <a:pt x="406" y="954"/>
                    </a:cubicBezTo>
                    <a:lnTo>
                      <a:pt x="406" y="804"/>
                    </a:lnTo>
                    <a:lnTo>
                      <a:pt x="388" y="804"/>
                    </a:lnTo>
                    <a:lnTo>
                      <a:pt x="0" y="1312"/>
                    </a:lnTo>
                    <a:lnTo>
                      <a:pt x="406" y="1873"/>
                    </a:lnTo>
                    <a:lnTo>
                      <a:pt x="406" y="1640"/>
                    </a:lnTo>
                    <a:cubicBezTo>
                      <a:pt x="414" y="1640"/>
                      <a:pt x="425" y="1640"/>
                      <a:pt x="436" y="1640"/>
                    </a:cubicBezTo>
                    <a:lnTo>
                      <a:pt x="451" y="1640"/>
                    </a:lnTo>
                    <a:cubicBezTo>
                      <a:pt x="1000" y="1640"/>
                      <a:pt x="1468" y="1446"/>
                      <a:pt x="1854" y="1060"/>
                    </a:cubicBezTo>
                    <a:cubicBezTo>
                      <a:pt x="2118" y="795"/>
                      <a:pt x="2293" y="494"/>
                      <a:pt x="2376" y="155"/>
                    </a:cubicBezTo>
                    <a:lnTo>
                      <a:pt x="2069" y="344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9000">
                    <a:schemeClr val="accent1">
                      <a:lumMod val="60000"/>
                      <a:lumOff val="40000"/>
                    </a:schemeClr>
                  </a:gs>
                  <a:gs pos="86000">
                    <a:srgbClr val="10CE54"/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Freeform 61"/>
              <p:cNvSpPr>
                <a:spLocks/>
              </p:cNvSpPr>
              <p:nvPr/>
            </p:nvSpPr>
            <p:spPr bwMode="auto">
              <a:xfrm>
                <a:off x="4878388" y="1593850"/>
                <a:ext cx="1854200" cy="2344738"/>
              </a:xfrm>
              <a:custGeom>
                <a:avLst/>
                <a:gdLst>
                  <a:gd name="T0" fmla="*/ 2147483647 w 1935"/>
                  <a:gd name="T1" fmla="*/ 2147483647 h 2447"/>
                  <a:gd name="T2" fmla="*/ 2147483647 w 1935"/>
                  <a:gd name="T3" fmla="*/ 2147483647 h 2447"/>
                  <a:gd name="T4" fmla="*/ 2147483647 w 1935"/>
                  <a:gd name="T5" fmla="*/ 2147483647 h 2447"/>
                  <a:gd name="T6" fmla="*/ 2147483647 w 1935"/>
                  <a:gd name="T7" fmla="*/ 2147483647 h 2447"/>
                  <a:gd name="T8" fmla="*/ 2147483647 w 1935"/>
                  <a:gd name="T9" fmla="*/ 2147483647 h 2447"/>
                  <a:gd name="T10" fmla="*/ 2147483647 w 1935"/>
                  <a:gd name="T11" fmla="*/ 0 h 2447"/>
                  <a:gd name="T12" fmla="*/ 2147483647 w 1935"/>
                  <a:gd name="T13" fmla="*/ 2147483647 h 2447"/>
                  <a:gd name="T14" fmla="*/ 0 w 1935"/>
                  <a:gd name="T15" fmla="*/ 2147483647 h 2447"/>
                  <a:gd name="T16" fmla="*/ 2147483647 w 1935"/>
                  <a:gd name="T17" fmla="*/ 2147483647 h 2447"/>
                  <a:gd name="T18" fmla="*/ 2147483647 w 1935"/>
                  <a:gd name="T19" fmla="*/ 2147483647 h 2447"/>
                  <a:gd name="T20" fmla="*/ 2147483647 w 1935"/>
                  <a:gd name="T21" fmla="*/ 2147483647 h 2447"/>
                  <a:gd name="T22" fmla="*/ 2147483647 w 1935"/>
                  <a:gd name="T23" fmla="*/ 2147483647 h 244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935"/>
                  <a:gd name="T37" fmla="*/ 0 h 2447"/>
                  <a:gd name="T38" fmla="*/ 1935 w 1935"/>
                  <a:gd name="T39" fmla="*/ 2447 h 2447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935" h="2447">
                    <a:moveTo>
                      <a:pt x="1286" y="2445"/>
                    </a:moveTo>
                    <a:lnTo>
                      <a:pt x="1295" y="2447"/>
                    </a:lnTo>
                    <a:lnTo>
                      <a:pt x="1935" y="1921"/>
                    </a:lnTo>
                    <a:lnTo>
                      <a:pt x="1653" y="1921"/>
                    </a:lnTo>
                    <a:cubicBezTo>
                      <a:pt x="1648" y="1385"/>
                      <a:pt x="1454" y="926"/>
                      <a:pt x="1073" y="545"/>
                    </a:cubicBezTo>
                    <a:cubicBezTo>
                      <a:pt x="782" y="254"/>
                      <a:pt x="443" y="73"/>
                      <a:pt x="59" y="0"/>
                    </a:cubicBezTo>
                    <a:lnTo>
                      <a:pt x="302" y="360"/>
                    </a:lnTo>
                    <a:lnTo>
                      <a:pt x="0" y="711"/>
                    </a:lnTo>
                    <a:cubicBezTo>
                      <a:pt x="217" y="766"/>
                      <a:pt x="410" y="879"/>
                      <a:pt x="579" y="1048"/>
                    </a:cubicBezTo>
                    <a:cubicBezTo>
                      <a:pt x="821" y="1290"/>
                      <a:pt x="948" y="1581"/>
                      <a:pt x="956" y="1921"/>
                    </a:cubicBezTo>
                    <a:lnTo>
                      <a:pt x="720" y="1930"/>
                    </a:lnTo>
                    <a:lnTo>
                      <a:pt x="1286" y="2445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87000">
                    <a:srgbClr val="9966FF"/>
                  </a:gs>
                  <a:gs pos="36000">
                    <a:srgbClr val="CC99FF"/>
                  </a:gs>
                  <a:gs pos="11000">
                    <a:srgbClr val="CCCCFF"/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6" name="Text Box 19"/>
            <p:cNvSpPr txBox="1">
              <a:spLocks noChangeArrowheads="1"/>
            </p:cNvSpPr>
            <p:nvPr/>
          </p:nvSpPr>
          <p:spPr bwMode="auto">
            <a:xfrm>
              <a:off x="2025130" y="1319243"/>
              <a:ext cx="1125538" cy="431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ts val="800"/>
                </a:lnSpc>
                <a:spcBef>
                  <a:spcPct val="50000"/>
                </a:spcBef>
              </a:pPr>
              <a:r>
                <a:rPr lang="zh-CN" altLang="en-US" sz="1500" b="1" dirty="0">
                  <a:ea typeface="微软雅黑" panose="020B0503020204020204" pitchFamily="34" charset="-122"/>
                </a:rPr>
                <a:t>计划</a:t>
              </a:r>
              <a:endParaRPr lang="en-US" altLang="zh-CN" sz="1500" b="1" dirty="0"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ts val="800"/>
                </a:lnSpc>
                <a:spcBef>
                  <a:spcPct val="50000"/>
                </a:spcBef>
              </a:pPr>
              <a:r>
                <a:rPr lang="en-US" altLang="zh-CN" sz="1500" b="1" dirty="0">
                  <a:ea typeface="微软雅黑" panose="020B0503020204020204" pitchFamily="34" charset="-122"/>
                </a:rPr>
                <a:t>Plan</a:t>
              </a:r>
            </a:p>
          </p:txBody>
        </p:sp>
        <p:sp>
          <p:nvSpPr>
            <p:cNvPr id="37" name="Text Box 19"/>
            <p:cNvSpPr txBox="1">
              <a:spLocks noChangeArrowheads="1"/>
            </p:cNvSpPr>
            <p:nvPr/>
          </p:nvSpPr>
          <p:spPr bwMode="auto">
            <a:xfrm>
              <a:off x="3150668" y="2775883"/>
              <a:ext cx="1125538" cy="431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ts val="800"/>
                </a:lnSpc>
                <a:spcBef>
                  <a:spcPct val="50000"/>
                </a:spcBef>
              </a:pPr>
              <a:r>
                <a:rPr lang="zh-CN" altLang="en-US" sz="1500" b="1" dirty="0">
                  <a:ea typeface="微软雅黑" panose="020B0503020204020204" pitchFamily="34" charset="-122"/>
                </a:rPr>
                <a:t>执行</a:t>
              </a:r>
              <a:endParaRPr lang="en-US" altLang="zh-CN" sz="1500" b="1" dirty="0"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ts val="800"/>
                </a:lnSpc>
                <a:spcBef>
                  <a:spcPct val="50000"/>
                </a:spcBef>
              </a:pPr>
              <a:r>
                <a:rPr lang="en-US" altLang="zh-CN" sz="1500" b="1" dirty="0">
                  <a:ea typeface="微软雅黑" panose="020B0503020204020204" pitchFamily="34" charset="-122"/>
                </a:rPr>
                <a:t>Do</a:t>
              </a:r>
            </a:p>
          </p:txBody>
        </p:sp>
        <p:sp>
          <p:nvSpPr>
            <p:cNvPr id="38" name="Text Box 19"/>
            <p:cNvSpPr txBox="1">
              <a:spLocks noChangeArrowheads="1"/>
            </p:cNvSpPr>
            <p:nvPr/>
          </p:nvSpPr>
          <p:spPr bwMode="auto">
            <a:xfrm>
              <a:off x="1737098" y="3771139"/>
              <a:ext cx="1125538" cy="431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ts val="800"/>
                </a:lnSpc>
                <a:spcBef>
                  <a:spcPct val="50000"/>
                </a:spcBef>
              </a:pPr>
              <a:r>
                <a:rPr lang="zh-CN" altLang="en-US" sz="1500" b="1" dirty="0">
                  <a:ea typeface="微软雅黑" panose="020B0503020204020204" pitchFamily="34" charset="-122"/>
                </a:rPr>
                <a:t>检查</a:t>
              </a:r>
              <a:endParaRPr lang="en-US" altLang="zh-CN" sz="1500" b="1" dirty="0"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ts val="800"/>
                </a:lnSpc>
                <a:spcBef>
                  <a:spcPct val="50000"/>
                </a:spcBef>
              </a:pPr>
              <a:r>
                <a:rPr lang="en-US" altLang="zh-CN" sz="1500" b="1" dirty="0">
                  <a:ea typeface="微软雅黑" panose="020B0503020204020204" pitchFamily="34" charset="-122"/>
                </a:rPr>
                <a:t>Check</a:t>
              </a:r>
            </a:p>
          </p:txBody>
        </p:sp>
        <p:sp>
          <p:nvSpPr>
            <p:cNvPr id="34" name="Text Box 19"/>
            <p:cNvSpPr txBox="1">
              <a:spLocks noChangeArrowheads="1"/>
            </p:cNvSpPr>
            <p:nvPr/>
          </p:nvSpPr>
          <p:spPr bwMode="auto">
            <a:xfrm>
              <a:off x="683568" y="2433989"/>
              <a:ext cx="1125538" cy="431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ts val="800"/>
                </a:lnSpc>
                <a:spcBef>
                  <a:spcPct val="50000"/>
                </a:spcBef>
              </a:pPr>
              <a:r>
                <a:rPr lang="zh-CN" altLang="en-US" sz="1500" b="1" dirty="0">
                  <a:ea typeface="微软雅黑" panose="020B0503020204020204" pitchFamily="34" charset="-122"/>
                </a:rPr>
                <a:t>纠正</a:t>
              </a:r>
              <a:endParaRPr lang="en-US" altLang="zh-CN" sz="1500" b="1" dirty="0"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ts val="800"/>
                </a:lnSpc>
                <a:spcBef>
                  <a:spcPct val="50000"/>
                </a:spcBef>
              </a:pPr>
              <a:r>
                <a:rPr lang="en-US" altLang="zh-CN" sz="1500" b="1" dirty="0">
                  <a:ea typeface="微软雅黑" panose="020B0503020204020204" pitchFamily="34" charset="-122"/>
                </a:rPr>
                <a:t>Action</a:t>
              </a:r>
            </a:p>
          </p:txBody>
        </p:sp>
      </p:grpSp>
      <p:sp>
        <p:nvSpPr>
          <p:cNvPr id="43" name="圆角矩形 42"/>
          <p:cNvSpPr/>
          <p:nvPr/>
        </p:nvSpPr>
        <p:spPr bwMode="auto">
          <a:xfrm>
            <a:off x="6312024" y="2564905"/>
            <a:ext cx="1296144" cy="56650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 algn="ctr"/>
            <a:r>
              <a:rPr lang="zh-CN" altLang="en-US" dirty="0">
                <a:solidFill>
                  <a:srgbClr val="000000"/>
                </a:solidFill>
              </a:rPr>
              <a:t>实际结果</a:t>
            </a:r>
          </a:p>
        </p:txBody>
      </p:sp>
      <p:sp>
        <p:nvSpPr>
          <p:cNvPr id="44" name="流程图: 决策 43"/>
          <p:cNvSpPr/>
          <p:nvPr/>
        </p:nvSpPr>
        <p:spPr bwMode="auto">
          <a:xfrm>
            <a:off x="8256240" y="2378893"/>
            <a:ext cx="1800200" cy="947618"/>
          </a:xfrm>
          <a:prstGeom prst="flowChartDecisi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anchor="ctr"/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微软雅黑" pitchFamily="34" charset="-122"/>
              </a:rPr>
              <a:t>存在</a:t>
            </a:r>
            <a:endParaRPr lang="en-US" altLang="zh-CN" dirty="0">
              <a:latin typeface="Arial" panose="020B0604020202020204" pitchFamily="34" charset="0"/>
              <a:ea typeface="微软雅黑" pitchFamily="34" charset="-122"/>
            </a:endParaRPr>
          </a:p>
          <a:p>
            <a:pPr algn="ctr"/>
            <a:r>
              <a:rPr lang="zh-CN" altLang="en-US" dirty="0">
                <a:latin typeface="Arial" panose="020B0604020202020204" pitchFamily="34" charset="0"/>
                <a:ea typeface="微软雅黑" pitchFamily="34" charset="-122"/>
              </a:rPr>
              <a:t>差异</a:t>
            </a:r>
          </a:p>
        </p:txBody>
      </p:sp>
      <p:sp>
        <p:nvSpPr>
          <p:cNvPr id="45" name="圆角矩形 44"/>
          <p:cNvSpPr/>
          <p:nvPr/>
        </p:nvSpPr>
        <p:spPr bwMode="auto">
          <a:xfrm>
            <a:off x="1807283" y="5013177"/>
            <a:ext cx="1440160" cy="56650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anchor="ctr"/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预期目标</a:t>
            </a:r>
          </a:p>
        </p:txBody>
      </p:sp>
      <p:sp>
        <p:nvSpPr>
          <p:cNvPr id="46" name="圆角矩形 45"/>
          <p:cNvSpPr/>
          <p:nvPr/>
        </p:nvSpPr>
        <p:spPr bwMode="auto">
          <a:xfrm>
            <a:off x="8472264" y="3844561"/>
            <a:ext cx="1440160" cy="56650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anchor="ctr"/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原因分析</a:t>
            </a:r>
          </a:p>
        </p:txBody>
      </p:sp>
      <p:sp>
        <p:nvSpPr>
          <p:cNvPr id="47" name="圆角矩形 46"/>
          <p:cNvSpPr/>
          <p:nvPr/>
        </p:nvSpPr>
        <p:spPr bwMode="auto">
          <a:xfrm>
            <a:off x="8472264" y="5047623"/>
            <a:ext cx="1440160" cy="56650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anchor="ctr"/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经验总结</a:t>
            </a:r>
          </a:p>
        </p:txBody>
      </p:sp>
      <p:sp>
        <p:nvSpPr>
          <p:cNvPr id="48" name="圆角矩形 47"/>
          <p:cNvSpPr/>
          <p:nvPr/>
        </p:nvSpPr>
        <p:spPr bwMode="auto">
          <a:xfrm>
            <a:off x="6240016" y="4184073"/>
            <a:ext cx="1440160" cy="474047"/>
          </a:xfrm>
          <a:prstGeom prst="roundRect">
            <a:avLst/>
          </a:prstGeom>
          <a:noFill/>
          <a:ln>
            <a:noFill/>
          </a:ln>
        </p:spPr>
        <p:txBody>
          <a:bodyPr anchor="ctr" anchorCtr="0"/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itchFamily="34" charset="-122"/>
              </a:rPr>
              <a:t>单环学习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itchFamily="34" charset="-122"/>
            </a:endParaRPr>
          </a:p>
        </p:txBody>
      </p:sp>
      <p:cxnSp>
        <p:nvCxnSpPr>
          <p:cNvPr id="50" name="直接箭头连接符 49"/>
          <p:cNvCxnSpPr>
            <a:cxnSpLocks/>
            <a:endCxn id="43" idx="1"/>
          </p:cNvCxnSpPr>
          <p:nvPr/>
        </p:nvCxnSpPr>
        <p:spPr bwMode="auto">
          <a:xfrm>
            <a:off x="5591944" y="2848158"/>
            <a:ext cx="720080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直接箭头连接符 51"/>
          <p:cNvCxnSpPr>
            <a:cxnSpLocks/>
            <a:stCxn id="43" idx="3"/>
          </p:cNvCxnSpPr>
          <p:nvPr/>
        </p:nvCxnSpPr>
        <p:spPr bwMode="auto">
          <a:xfrm>
            <a:off x="7608168" y="2848158"/>
            <a:ext cx="64807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直接箭头连接符 55"/>
          <p:cNvCxnSpPr>
            <a:cxnSpLocks/>
            <a:stCxn id="44" idx="2"/>
          </p:cNvCxnSpPr>
          <p:nvPr/>
        </p:nvCxnSpPr>
        <p:spPr bwMode="auto">
          <a:xfrm>
            <a:off x="9156340" y="3326511"/>
            <a:ext cx="0" cy="4446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直接箭头连接符 57"/>
          <p:cNvCxnSpPr>
            <a:cxnSpLocks/>
            <a:stCxn id="46" idx="2"/>
          </p:cNvCxnSpPr>
          <p:nvPr/>
        </p:nvCxnSpPr>
        <p:spPr bwMode="auto">
          <a:xfrm>
            <a:off x="9192344" y="4411068"/>
            <a:ext cx="0" cy="5760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直接箭头连接符 59"/>
          <p:cNvCxnSpPr>
            <a:cxnSpLocks/>
            <a:stCxn id="47" idx="1"/>
          </p:cNvCxnSpPr>
          <p:nvPr/>
        </p:nvCxnSpPr>
        <p:spPr bwMode="auto">
          <a:xfrm flipH="1" flipV="1">
            <a:off x="3261098" y="5330876"/>
            <a:ext cx="5211166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1" name="组合 70"/>
          <p:cNvGrpSpPr/>
          <p:nvPr/>
        </p:nvGrpSpPr>
        <p:grpSpPr>
          <a:xfrm>
            <a:off x="3823868" y="4293097"/>
            <a:ext cx="5368477" cy="405989"/>
            <a:chOff x="2299867" y="4293096"/>
            <a:chExt cx="5368477" cy="405989"/>
          </a:xfrm>
        </p:grpSpPr>
        <p:cxnSp>
          <p:nvCxnSpPr>
            <p:cNvPr id="62" name="直接连接符 61"/>
            <p:cNvCxnSpPr/>
            <p:nvPr/>
          </p:nvCxnSpPr>
          <p:spPr bwMode="auto">
            <a:xfrm>
              <a:off x="2299867" y="4699085"/>
              <a:ext cx="5368477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4" name="直接箭头连接符 63"/>
            <p:cNvCxnSpPr/>
            <p:nvPr/>
          </p:nvCxnSpPr>
          <p:spPr bwMode="auto">
            <a:xfrm flipV="1">
              <a:off x="2299867" y="4293096"/>
              <a:ext cx="0" cy="40598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73" name="组合 72"/>
          <p:cNvGrpSpPr/>
          <p:nvPr/>
        </p:nvGrpSpPr>
        <p:grpSpPr>
          <a:xfrm>
            <a:off x="2351585" y="1412776"/>
            <a:ext cx="1472283" cy="3574328"/>
            <a:chOff x="827584" y="1412776"/>
            <a:chExt cx="1472283" cy="3574328"/>
          </a:xfrm>
        </p:grpSpPr>
        <p:cxnSp>
          <p:nvCxnSpPr>
            <p:cNvPr id="66" name="直接连接符 65"/>
            <p:cNvCxnSpPr/>
            <p:nvPr/>
          </p:nvCxnSpPr>
          <p:spPr bwMode="auto">
            <a:xfrm>
              <a:off x="827584" y="1412776"/>
              <a:ext cx="0" cy="3574328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9" name="直接箭头连接符 68"/>
            <p:cNvCxnSpPr/>
            <p:nvPr/>
          </p:nvCxnSpPr>
          <p:spPr bwMode="auto">
            <a:xfrm>
              <a:off x="827584" y="1412776"/>
              <a:ext cx="1472283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2" name="圆角矩形 71"/>
          <p:cNvSpPr/>
          <p:nvPr/>
        </p:nvSpPr>
        <p:spPr bwMode="auto">
          <a:xfrm>
            <a:off x="6240016" y="4792168"/>
            <a:ext cx="1440160" cy="653056"/>
          </a:xfrm>
          <a:prstGeom prst="roundRect">
            <a:avLst/>
          </a:prstGeom>
          <a:noFill/>
          <a:ln>
            <a:noFill/>
          </a:ln>
        </p:spPr>
        <p:txBody>
          <a:bodyPr anchor="ctr" anchorCtr="0"/>
          <a:lstStyle/>
          <a:p>
            <a:pPr algn="ctr"/>
            <a:r>
              <a: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微软雅黑" pitchFamily="34" charset="-122"/>
              </a:rPr>
              <a:t>双环学习</a:t>
            </a:r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  <a:ea typeface="微软雅黑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4987014" y="5500816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10CE5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从工作中学习</a:t>
            </a:r>
          </a:p>
        </p:txBody>
      </p:sp>
    </p:spTree>
    <p:extLst>
      <p:ext uri="{BB962C8B-B14F-4D97-AF65-F5344CB8AC3E}">
        <p14:creationId xmlns:p14="http://schemas.microsoft.com/office/powerpoint/2010/main" val="3639214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5579957" y="1020433"/>
            <a:ext cx="2057877" cy="408620"/>
          </a:xfrm>
          <a:prstGeom prst="roundRect">
            <a:avLst/>
          </a:prstGeom>
          <a:solidFill>
            <a:srgbClr val="FF5050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latinLnBrk="1" hangingPunct="0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Verdana"/>
                <a:sym typeface="Verdana"/>
              </a:rPr>
              <a:t>过程反思与探索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678D4E-A814-0F0A-4255-73A592B35F2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92387" y="121921"/>
            <a:ext cx="4644813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ea typeface="微软雅黑" panose="020B0503020204020204" pitchFamily="34" charset="-122"/>
                <a:sym typeface="微软雅黑" panose="020B0503020204020204" pitchFamily="34" charset="-122"/>
              </a:rPr>
              <a:t>工作中如何运营复盘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2B693CA-C90E-D6E4-C1A4-AE00DA07E625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8" name="箭头: V 形 7">
              <a:extLst>
                <a:ext uri="{FF2B5EF4-FFF2-40B4-BE49-F238E27FC236}">
                  <a16:creationId xmlns:a16="http://schemas.microsoft.com/office/drawing/2014/main" id="{D2E75AF3-E1EE-2EB3-4329-42EB7D813B45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箭头: V 形 8">
              <a:extLst>
                <a:ext uri="{FF2B5EF4-FFF2-40B4-BE49-F238E27FC236}">
                  <a16:creationId xmlns:a16="http://schemas.microsoft.com/office/drawing/2014/main" id="{9A42CE23-198C-1678-51C4-A9B9220DB84A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236FFD4B-B1DF-A86F-1A2F-CB023419BE32}"/>
              </a:ext>
            </a:extLst>
          </p:cNvPr>
          <p:cNvSpPr txBox="1"/>
          <p:nvPr/>
        </p:nvSpPr>
        <p:spPr>
          <a:xfrm>
            <a:off x="5684876" y="649476"/>
            <a:ext cx="20025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项目复盘的流程</a:t>
            </a:r>
            <a:endParaRPr lang="zh-CN" altLang="en-US" dirty="0"/>
          </a:p>
        </p:txBody>
      </p:sp>
      <p:sp>
        <p:nvSpPr>
          <p:cNvPr id="14" name="箭头: V 形 13">
            <a:extLst>
              <a:ext uri="{FF2B5EF4-FFF2-40B4-BE49-F238E27FC236}">
                <a16:creationId xmlns:a16="http://schemas.microsoft.com/office/drawing/2014/main" id="{891F54F6-BE70-39DD-6AD6-890165D3A69E}"/>
              </a:ext>
            </a:extLst>
          </p:cNvPr>
          <p:cNvSpPr/>
          <p:nvPr/>
        </p:nvSpPr>
        <p:spPr>
          <a:xfrm>
            <a:off x="892387" y="1786913"/>
            <a:ext cx="3169920" cy="943928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过程反思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箭头: V 形 14">
            <a:extLst>
              <a:ext uri="{FF2B5EF4-FFF2-40B4-BE49-F238E27FC236}">
                <a16:creationId xmlns:a16="http://schemas.microsoft.com/office/drawing/2014/main" id="{2243BFF0-7C5A-D5DE-4DE6-F42865267A47}"/>
              </a:ext>
            </a:extLst>
          </p:cNvPr>
          <p:cNvSpPr/>
          <p:nvPr/>
        </p:nvSpPr>
        <p:spPr>
          <a:xfrm>
            <a:off x="892387" y="3035403"/>
            <a:ext cx="3169920" cy="966152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问题分析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5070B04-AB77-5038-2F20-E012042040D2}"/>
              </a:ext>
            </a:extLst>
          </p:cNvPr>
          <p:cNvSpPr txBox="1"/>
          <p:nvPr/>
        </p:nvSpPr>
        <p:spPr>
          <a:xfrm>
            <a:off x="4157557" y="1900926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</a:rPr>
              <a:t>头脑风暴的过程，在提出信息的时候，对部分信息进行深入挖掘与思考。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4438DF5-9566-8866-ACAA-B64C30955B0E}"/>
              </a:ext>
            </a:extLst>
          </p:cNvPr>
          <p:cNvSpPr txBox="1"/>
          <p:nvPr/>
        </p:nvSpPr>
        <p:spPr>
          <a:xfrm>
            <a:off x="4062307" y="2899256"/>
            <a:ext cx="78536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</a:rPr>
              <a:t>问题先分类，是不可控问题（环境），半可控问题（如：客户的配合程度），还是可控问题（执行力）；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342900" indent="-342900">
              <a:buFont typeface="+mj-ea"/>
              <a:buAutoNum type="circleNumDbPlain"/>
            </a:pP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342900" indent="-342900">
              <a:buFont typeface="+mj-ea"/>
              <a:buAutoNum type="circleNumDbPlain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</a:rPr>
              <a:t>问题所在阶段：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</a:rPr>
              <a:t>( 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</a:rPr>
              <a:t>阶段一、阶段二），个人想法，大家一起讨论后，最终确定问题数量，问题类型。</a:t>
            </a:r>
          </a:p>
        </p:txBody>
      </p:sp>
      <p:sp>
        <p:nvSpPr>
          <p:cNvPr id="18" name="箭头: V 形 17">
            <a:extLst>
              <a:ext uri="{FF2B5EF4-FFF2-40B4-BE49-F238E27FC236}">
                <a16:creationId xmlns:a16="http://schemas.microsoft.com/office/drawing/2014/main" id="{BFFA3D83-27DB-3B01-9B17-F7AB58AFD383}"/>
              </a:ext>
            </a:extLst>
          </p:cNvPr>
          <p:cNvSpPr/>
          <p:nvPr/>
        </p:nvSpPr>
        <p:spPr>
          <a:xfrm>
            <a:off x="1019387" y="4222695"/>
            <a:ext cx="3042920" cy="943928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阶段总结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箭头: V 形 18">
            <a:extLst>
              <a:ext uri="{FF2B5EF4-FFF2-40B4-BE49-F238E27FC236}">
                <a16:creationId xmlns:a16="http://schemas.microsoft.com/office/drawing/2014/main" id="{B5C36149-945F-C027-8DFF-C57BBEE4326C}"/>
              </a:ext>
            </a:extLst>
          </p:cNvPr>
          <p:cNvSpPr/>
          <p:nvPr/>
        </p:nvSpPr>
        <p:spPr>
          <a:xfrm>
            <a:off x="892387" y="5471185"/>
            <a:ext cx="3169920" cy="812800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过程反思与探寻思考的核心问题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317A582-B364-FA51-BB1B-D78495E06653}"/>
              </a:ext>
            </a:extLst>
          </p:cNvPr>
          <p:cNvSpPr txBox="1"/>
          <p:nvPr/>
        </p:nvSpPr>
        <p:spPr>
          <a:xfrm>
            <a:off x="4157557" y="4694659"/>
            <a:ext cx="78536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</a:rPr>
              <a:t>经验教训（不好的），知识萃取（可以总结利用的），优秀做法（可以参照的）</a:t>
            </a:r>
            <a:endParaRPr lang="zh-CN" altLang="en-US" sz="16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4886A8F-C30E-5073-33A8-B016BD1E48ED}"/>
              </a:ext>
            </a:extLst>
          </p:cNvPr>
          <p:cNvSpPr txBox="1"/>
          <p:nvPr/>
        </p:nvSpPr>
        <p:spPr>
          <a:xfrm>
            <a:off x="4157557" y="5585197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</a:rPr>
              <a:t>造成差异的原因是什么？这些原因是否代表了大家的观点？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342900" indent="-342900">
              <a:buFont typeface="+mj-ea"/>
              <a:buAutoNum type="circleNumDbPlain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</a:rPr>
              <a:t>这些原因是否是真实的原因，是否有案例和经验可以佐证？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816474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>
            <a:extLst>
              <a:ext uri="{FF2B5EF4-FFF2-40B4-BE49-F238E27FC236}">
                <a16:creationId xmlns:a16="http://schemas.microsoft.com/office/drawing/2014/main" id="{E3B2A451-4FFE-918A-5938-5846954B1B4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92387" y="121921"/>
            <a:ext cx="4644813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ea typeface="微软雅黑" panose="020B0503020204020204" pitchFamily="34" charset="-122"/>
                <a:sym typeface="微软雅黑" panose="020B0503020204020204" pitchFamily="34" charset="-122"/>
              </a:rPr>
              <a:t>工作中如何运营复盘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5EFCB984-B365-B6DA-9BC3-8D1684719699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18" name="箭头: V 形 17">
              <a:extLst>
                <a:ext uri="{FF2B5EF4-FFF2-40B4-BE49-F238E27FC236}">
                  <a16:creationId xmlns:a16="http://schemas.microsoft.com/office/drawing/2014/main" id="{01CBDABA-9DCD-4B15-93A2-3C92AA376418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箭头: V 形 18">
              <a:extLst>
                <a:ext uri="{FF2B5EF4-FFF2-40B4-BE49-F238E27FC236}">
                  <a16:creationId xmlns:a16="http://schemas.microsoft.com/office/drawing/2014/main" id="{49BE925D-DAD7-CCA6-D536-AEC65208CCEB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圆角矩形 3"/>
          <p:cNvSpPr/>
          <p:nvPr/>
        </p:nvSpPr>
        <p:spPr>
          <a:xfrm>
            <a:off x="5165817" y="720409"/>
            <a:ext cx="1602843" cy="408620"/>
          </a:xfrm>
          <a:prstGeom prst="roundRect">
            <a:avLst/>
          </a:prstGeom>
          <a:solidFill>
            <a:srgbClr val="FF5050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 latinLnBrk="1" hangingPunct="0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Verdana"/>
                <a:sym typeface="Verdana"/>
              </a:rPr>
              <a:t>总结改进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4A67840-366F-AB35-9D2C-3F05FEBE917D}"/>
              </a:ext>
            </a:extLst>
          </p:cNvPr>
          <p:cNvSpPr txBox="1"/>
          <p:nvPr/>
        </p:nvSpPr>
        <p:spPr>
          <a:xfrm>
            <a:off x="4619753" y="1231929"/>
            <a:ext cx="2773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（改进方案；总结决策）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ADDEB4E-D247-D74C-1A19-3B42A9FC612B}"/>
              </a:ext>
            </a:extLst>
          </p:cNvPr>
          <p:cNvSpPr txBox="1"/>
          <p:nvPr/>
        </p:nvSpPr>
        <p:spPr>
          <a:xfrm>
            <a:off x="2306320" y="1775192"/>
            <a:ext cx="8158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制定的决策要有可操作性，有时间节点；将行动改进思路写下，并与大家分享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75A77F3-EEDC-1DFB-E2A0-9624853305EE}"/>
              </a:ext>
            </a:extLst>
          </p:cNvPr>
          <p:cNvSpPr txBox="1"/>
          <p:nvPr/>
        </p:nvSpPr>
        <p:spPr>
          <a:xfrm>
            <a:off x="1490472" y="2798931"/>
            <a:ext cx="99496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复盘过程中的心态保持，复盘中的角色分配</a:t>
            </a:r>
            <a:endParaRPr lang="en-US" altLang="zh-CN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复盘中的时间掌控，复盘中的记录与成果管理等</a:t>
            </a:r>
            <a:endParaRPr lang="en-US" altLang="zh-CN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一两次的复盘未必能摸索到规律，只有通过若干次复盘，才能总结出一个规律的趋向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A10AB842-28EC-9932-FBC6-BFEB97B2BECE}"/>
              </a:ext>
            </a:extLst>
          </p:cNvPr>
          <p:cNvCxnSpPr>
            <a:cxnSpLocks/>
          </p:cNvCxnSpPr>
          <p:nvPr/>
        </p:nvCxnSpPr>
        <p:spPr>
          <a:xfrm flipV="1">
            <a:off x="1320800" y="2661920"/>
            <a:ext cx="9977120" cy="812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圆角矩形 1"/>
          <p:cNvSpPr/>
          <p:nvPr/>
        </p:nvSpPr>
        <p:spPr>
          <a:xfrm>
            <a:off x="3074336" y="4196636"/>
            <a:ext cx="7168037" cy="1940955"/>
          </a:xfrm>
          <a:prstGeom prst="roundRect">
            <a:avLst/>
          </a:prstGeom>
          <a:noFill/>
          <a:ln w="28575">
            <a:solidFill>
              <a:srgbClr val="10CE54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是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回归目的的深度讨论，        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不是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对现象的简单重复；</a:t>
            </a:r>
          </a:p>
          <a:p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是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主动找原因，                       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不是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推责任；</a:t>
            </a:r>
          </a:p>
          <a:p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是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对求得问题的真解，            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不是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走过场；</a:t>
            </a:r>
          </a:p>
          <a:p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是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观点和思维的碰撞，             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不是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针对个人；</a:t>
            </a:r>
          </a:p>
          <a:p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是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开放、平等的讨论，             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不是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等级尊严的会议；</a:t>
            </a:r>
          </a:p>
          <a:p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是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基于数据和事实的分析，      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不是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无根据的额推测</a:t>
            </a:r>
          </a:p>
        </p:txBody>
      </p:sp>
    </p:spTree>
    <p:extLst>
      <p:ext uri="{BB962C8B-B14F-4D97-AF65-F5344CB8AC3E}">
        <p14:creationId xmlns:p14="http://schemas.microsoft.com/office/powerpoint/2010/main" val="1471163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82193" y="1956956"/>
            <a:ext cx="11101807" cy="1634488"/>
          </a:xfrm>
          <a:prstGeom prst="roundRect">
            <a:avLst/>
          </a:prstGeom>
          <a:solidFill>
            <a:srgbClr val="CCFFFF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“目标回顾与评价”方面，最大的问题是：</a:t>
            </a:r>
            <a:r>
              <a:rPr lang="zh-CN" altLang="en-US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目标不量化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。一是大家没有量化的意识，二是不会量化；</a:t>
            </a:r>
            <a:endParaRPr lang="en-US" altLang="zh-CN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目标与目的的问题，现阶段的做法是不是左右路径？节点目标是否达到？</a:t>
            </a:r>
            <a:endParaRPr lang="en-US" altLang="zh-CN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endParaRPr lang="en-US" altLang="zh-CN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“过程反思与探寻”哪些因素可控，哪些不可控？问题的分析，一般问题分布为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262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20%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不可控， 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60%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半可控，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20%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可控），出现问题大家都会归咎为“不可控”，但可以问成员：</a:t>
            </a:r>
            <a:r>
              <a:rPr lang="zh-CN" alt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“这个问题上，你做了什么？</a:t>
            </a: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”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35635" y="1548335"/>
            <a:ext cx="10960003" cy="40862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复盘的过程中，重点是“目标回顾与评价”，在这些环节中经常会出现哪些问题？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615998" y="3723640"/>
            <a:ext cx="10960003" cy="40862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复盘的大概时间要多久？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615998" y="4160276"/>
            <a:ext cx="10960003" cy="715087"/>
          </a:xfrm>
          <a:prstGeom prst="roundRect">
            <a:avLst/>
          </a:prstGeom>
          <a:solidFill>
            <a:srgbClr val="CCFFFF"/>
          </a:solidFill>
          <a:ln>
            <a:solidFill>
              <a:schemeClr val="bg1"/>
            </a:solidFill>
            <a:prstDash val="sys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战略复盘建议至少要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天，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2-3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天都可以；案例复盘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0.5-1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天；个人复盘推荐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20-30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分钟；过程复盘可长可短，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小时也可以。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6A2399-0E8A-C0A8-7F84-C62A306C145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92387" y="121921"/>
            <a:ext cx="4644813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ea typeface="微软雅黑" panose="020B0503020204020204" pitchFamily="34" charset="-122"/>
                <a:sym typeface="微软雅黑" panose="020B0503020204020204" pitchFamily="34" charset="-122"/>
              </a:rPr>
              <a:t>项目复盘上注意点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67AFC71-EDFC-9EDA-63C4-2065BDC08192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10" name="箭头: V 形 9">
              <a:extLst>
                <a:ext uri="{FF2B5EF4-FFF2-40B4-BE49-F238E27FC236}">
                  <a16:creationId xmlns:a16="http://schemas.microsoft.com/office/drawing/2014/main" id="{5AB8D56A-341B-7FCE-C10A-6941E3B795D8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箭头: V 形 10">
              <a:extLst>
                <a:ext uri="{FF2B5EF4-FFF2-40B4-BE49-F238E27FC236}">
                  <a16:creationId xmlns:a16="http://schemas.microsoft.com/office/drawing/2014/main" id="{0B9C5168-68CB-E180-3D87-86F9C145EF8A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62558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38F36-6C37-4443-B85B-C05433176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65C40869-B938-E71E-457C-3BAEFC438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68" y="1037798"/>
            <a:ext cx="10104052" cy="4782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4008" tIns="32004" rIns="64008" bIns="32004" numCol="1" anchor="t" anchorCtr="0" compatLnSpc="1">
            <a:prstTxWarp prst="textNoShape">
              <a:avLst/>
            </a:prstTxWarp>
          </a:bodyPr>
          <a:lstStyle/>
          <a:p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</a:rPr>
              <a:t>步骤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</a:rPr>
              <a:t>一</a:t>
            </a: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</a:rPr>
              <a:t>：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</a:rPr>
              <a:t>回顾目标</a:t>
            </a:r>
            <a:endParaRPr lang="zh-CN" altLang="zh-CN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微软雅黑" pitchFamily="34" charset="-122"/>
            </a:endParaRPr>
          </a:p>
          <a:p>
            <a:pPr marL="0" lvl="1" indent="457200">
              <a:lnSpc>
                <a:spcPct val="130000"/>
              </a:lnSpc>
              <a:buNone/>
            </a:pP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1. </a:t>
            </a:r>
            <a:r>
              <a:rPr lang="zh-CN" altLang="en-US" sz="1400" dirty="0">
                <a:latin typeface="Arial" panose="020B0604020202020204" pitchFamily="34" charset="0"/>
                <a:ea typeface="微软雅黑" pitchFamily="34" charset="-122"/>
              </a:rPr>
              <a:t>明确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目的与目标，目的保证目标的方向；清晰适配的目标能更好保障目的实现。</a:t>
            </a:r>
          </a:p>
          <a:p>
            <a:pPr marL="0" lvl="1" indent="457200">
              <a:lnSpc>
                <a:spcPct val="130000"/>
              </a:lnSpc>
              <a:buNone/>
            </a:pP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2. 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目的之</a:t>
            </a:r>
            <a:r>
              <a:rPr lang="zh-CN" altLang="en-US" sz="1400" dirty="0">
                <a:latin typeface="Arial" panose="020B0604020202020204" pitchFamily="34" charset="0"/>
                <a:ea typeface="微软雅黑" pitchFamily="34" charset="-122"/>
              </a:rPr>
              <a:t>下的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目标</a:t>
            </a:r>
            <a:r>
              <a:rPr lang="zh-CN" altLang="en-US" sz="1400" dirty="0">
                <a:latin typeface="Arial" panose="020B0604020202020204" pitchFamily="34" charset="0"/>
                <a:ea typeface="微软雅黑" pitchFamily="34" charset="-122"/>
              </a:rPr>
              <a:t>要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可量化</a:t>
            </a:r>
            <a:r>
              <a:rPr lang="zh-CN" altLang="en-US" sz="1400" dirty="0">
                <a:latin typeface="Arial" panose="020B0604020202020204" pitchFamily="34" charset="0"/>
                <a:ea typeface="微软雅黑" pitchFamily="34" charset="-122"/>
              </a:rPr>
              <a:t>，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可考核或具有里程碑性质的标志</a:t>
            </a:r>
            <a:r>
              <a:rPr lang="zh-CN" altLang="en-US" sz="1400" dirty="0">
                <a:latin typeface="Arial" panose="020B0604020202020204" pitchFamily="34" charset="0"/>
                <a:ea typeface="微软雅黑" pitchFamily="34" charset="-122"/>
              </a:rPr>
              <a:t>，可与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结果对照评估</a:t>
            </a:r>
            <a:r>
              <a:rPr lang="zh-CN" altLang="en-US" sz="1400" dirty="0">
                <a:latin typeface="Arial" panose="020B0604020202020204" pitchFamily="34" charset="0"/>
                <a:ea typeface="微软雅黑" pitchFamily="34" charset="-122"/>
              </a:rPr>
              <a:t>。</a:t>
            </a:r>
            <a:endParaRPr lang="zh-CN" altLang="zh-CN" sz="1400" dirty="0">
              <a:latin typeface="Arial" panose="020B0604020202020204" pitchFamily="34" charset="0"/>
              <a:ea typeface="微软雅黑" pitchFamily="34" charset="-122"/>
            </a:endParaRPr>
          </a:p>
          <a:p>
            <a:pPr marL="0" lvl="1" indent="457200">
              <a:lnSpc>
                <a:spcPct val="130000"/>
              </a:lnSpc>
              <a:buNone/>
            </a:pP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3. 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事前目的</a:t>
            </a:r>
            <a:r>
              <a:rPr lang="zh-CN" altLang="en-US" sz="1400" dirty="0">
                <a:latin typeface="Arial" panose="020B0604020202020204" pitchFamily="34" charset="0"/>
                <a:ea typeface="微软雅黑" pitchFamily="34" charset="-122"/>
              </a:rPr>
              <a:t>与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目标不清晰，复盘时追补清晰，便</a:t>
            </a:r>
            <a:r>
              <a:rPr lang="zh-CN" altLang="en-US" sz="1400" dirty="0">
                <a:latin typeface="Arial" panose="020B0604020202020204" pitchFamily="34" charset="0"/>
                <a:ea typeface="微软雅黑" pitchFamily="34" charset="-122"/>
              </a:rPr>
              <a:t>与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本次对照</a:t>
            </a:r>
            <a:r>
              <a:rPr lang="zh-CN" altLang="en-US" sz="1400" dirty="0">
                <a:latin typeface="Arial" panose="020B0604020202020204" pitchFamily="34" charset="0"/>
                <a:ea typeface="微软雅黑" pitchFamily="34" charset="-122"/>
              </a:rPr>
              <a:t>并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提高下次定目标的准确度。</a:t>
            </a:r>
          </a:p>
          <a:p>
            <a:pPr>
              <a:spcBef>
                <a:spcPts val="1200"/>
              </a:spcBef>
            </a:pP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</a:rPr>
              <a:t>步骤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</a:rPr>
              <a:t>二：评估结果</a:t>
            </a:r>
            <a:endParaRPr lang="zh-CN" altLang="zh-CN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微软雅黑" pitchFamily="34" charset="-122"/>
            </a:endParaRPr>
          </a:p>
          <a:p>
            <a:pPr marL="0" lvl="1" indent="457200"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4. 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首先要与原定的目标相比较，客观分析意料外的重要亮点或不足。</a:t>
            </a:r>
          </a:p>
          <a:p>
            <a:pPr marL="0" lvl="1" indent="457200"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5. 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亮点与不足同样重要，</a:t>
            </a:r>
            <a:r>
              <a:rPr lang="zh-CN" altLang="en-US" sz="1400" dirty="0">
                <a:latin typeface="Arial" panose="020B0604020202020204" pitchFamily="34" charset="0"/>
                <a:ea typeface="微软雅黑" pitchFamily="34" charset="-122"/>
              </a:rPr>
              <a:t>切勿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弱化亮点，</a:t>
            </a: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“</a:t>
            </a:r>
            <a:r>
              <a:rPr lang="zh-CN" altLang="en-US" sz="1400" dirty="0">
                <a:latin typeface="Arial" panose="020B0604020202020204" pitchFamily="34" charset="0"/>
                <a:ea typeface="微软雅黑" pitchFamily="34" charset="-122"/>
              </a:rPr>
              <a:t>无需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过分谦虚，忽略真本事更遗憾</a:t>
            </a: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”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。</a:t>
            </a:r>
          </a:p>
          <a:p>
            <a:pPr marL="0" lvl="1" indent="457200"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6. 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多引入外部典型事实样本，让我们的结果评估视野更广阔、结论更客观。</a:t>
            </a:r>
          </a:p>
          <a:p>
            <a:pPr>
              <a:spcBef>
                <a:spcPts val="1200"/>
              </a:spcBef>
            </a:pP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</a:rPr>
              <a:t>步骤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</a:rPr>
              <a:t>三</a:t>
            </a: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</a:rPr>
              <a:t>：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</a:rPr>
              <a:t>分析原因</a:t>
            </a:r>
            <a:endParaRPr lang="en-US" altLang="zh-CN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微软雅黑" pitchFamily="34" charset="-122"/>
            </a:endParaRPr>
          </a:p>
          <a:p>
            <a:pPr marL="0" lvl="1" indent="457200"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7. 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分析成功因素时，多列举客观因素，精选真正的自身优势去推广 。</a:t>
            </a:r>
          </a:p>
          <a:p>
            <a:pPr marL="0" lvl="1" indent="457200"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8. 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分析失败原因时，多从自身深挖原因，狠挑不足补短板。谨慎检视当初目的、目标是否明显有误</a:t>
            </a:r>
            <a:r>
              <a:rPr lang="zh-CN" altLang="en-US" sz="1400" dirty="0">
                <a:latin typeface="Arial" panose="020B0604020202020204" pitchFamily="34" charset="0"/>
                <a:ea typeface="微软雅黑" pitchFamily="34" charset="-122"/>
              </a:rPr>
              <a:t>而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导致</a:t>
            </a:r>
            <a:r>
              <a:rPr lang="zh-CN" altLang="en-US" sz="1400" dirty="0">
                <a:latin typeface="Arial" panose="020B0604020202020204" pitchFamily="34" charset="0"/>
                <a:ea typeface="微软雅黑" pitchFamily="34" charset="-122"/>
              </a:rPr>
              <a:t>的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失败，否则原因分析可能围绕着错误的目的、目标展开，事倍功半。</a:t>
            </a:r>
          </a:p>
          <a:p>
            <a:pPr marL="0" lvl="1" indent="457200"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9. 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总结经验</a:t>
            </a: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(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规律</a:t>
            </a: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)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要尽可能退得远，寻求更广泛的指导性，不局限于就事论事。</a:t>
            </a:r>
          </a:p>
          <a:p>
            <a:pPr>
              <a:spcBef>
                <a:spcPts val="1200"/>
              </a:spcBef>
            </a:pP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</a:rPr>
              <a:t>步骤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</a:rPr>
              <a:t>四</a:t>
            </a:r>
            <a:r>
              <a:rPr lang="zh-CN" altLang="zh-CN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</a:rPr>
              <a:t>：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itchFamily="34" charset="-122"/>
              </a:rPr>
              <a:t>总结规律</a:t>
            </a:r>
            <a:endParaRPr lang="zh-CN" altLang="zh-CN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微软雅黑" pitchFamily="34" charset="-122"/>
            </a:endParaRPr>
          </a:p>
          <a:p>
            <a:pPr marL="0" lvl="1" indent="457200">
              <a:lnSpc>
                <a:spcPct val="13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10. 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总结经验要谨慎，总结规律更要小心；不能刻舟求剑，把一时一地的</a:t>
            </a:r>
            <a:r>
              <a:rPr lang="zh-CN" altLang="en-US" sz="1400" dirty="0">
                <a:latin typeface="Arial" panose="020B0604020202020204" pitchFamily="34" charset="0"/>
                <a:ea typeface="微软雅黑" pitchFamily="34" charset="-122"/>
              </a:rPr>
              <a:t>认知</a:t>
            </a:r>
            <a:r>
              <a:rPr lang="zh-CN" altLang="zh-CN" sz="1400" dirty="0">
                <a:latin typeface="Arial" panose="020B0604020202020204" pitchFamily="34" charset="0"/>
                <a:ea typeface="微软雅黑" pitchFamily="34" charset="-122"/>
              </a:rPr>
              <a:t>当成规律。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80689A4-80B5-F173-61D1-87215941A11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92387" y="121921"/>
            <a:ext cx="4644813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ea typeface="微软雅黑" panose="020B0503020204020204" pitchFamily="34" charset="-122"/>
                <a:sym typeface="微软雅黑" panose="020B0503020204020204" pitchFamily="34" charset="-122"/>
              </a:rPr>
              <a:t>复盘</a:t>
            </a:r>
            <a:r>
              <a:rPr lang="en-US" altLang="zh-CN" sz="2400" b="1" dirty="0">
                <a:ea typeface="微软雅黑" panose="020B0503020204020204" pitchFamily="34" charset="-122"/>
                <a:sym typeface="微软雅黑" panose="020B0503020204020204" pitchFamily="34" charset="-122"/>
              </a:rPr>
              <a:t>10</a:t>
            </a:r>
            <a:r>
              <a:rPr lang="zh-CN" altLang="en-US" sz="2400" b="1" dirty="0">
                <a:ea typeface="微软雅黑" panose="020B0503020204020204" pitchFamily="34" charset="-122"/>
                <a:sym typeface="微软雅黑" panose="020B0503020204020204" pitchFamily="34" charset="-122"/>
              </a:rPr>
              <a:t>大注意点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4F2CFE5-247A-1CDA-3264-DF986E52D5C6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6" name="箭头: V 形 5">
              <a:extLst>
                <a:ext uri="{FF2B5EF4-FFF2-40B4-BE49-F238E27FC236}">
                  <a16:creationId xmlns:a16="http://schemas.microsoft.com/office/drawing/2014/main" id="{0203BDB3-A247-4245-3980-6BB8261F64AA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箭头: V 形 6">
              <a:extLst>
                <a:ext uri="{FF2B5EF4-FFF2-40B4-BE49-F238E27FC236}">
                  <a16:creationId xmlns:a16="http://schemas.microsoft.com/office/drawing/2014/main" id="{D43849C9-212A-C490-27AE-0448D9ABF3B2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7219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9DBB7-659A-BDE1-4849-AE1BD5893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836FFD9-C6D4-51E3-B7F1-4A0893F7A79A}"/>
              </a:ext>
            </a:extLst>
          </p:cNvPr>
          <p:cNvSpPr/>
          <p:nvPr/>
        </p:nvSpPr>
        <p:spPr bwMode="auto">
          <a:xfrm>
            <a:off x="1930585" y="1704511"/>
            <a:ext cx="504056" cy="139539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sx="20000" sy="2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问题界定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D568757-4529-02BF-D33A-EF51261F4E5B}"/>
              </a:ext>
            </a:extLst>
          </p:cNvPr>
          <p:cNvSpPr/>
          <p:nvPr/>
        </p:nvSpPr>
        <p:spPr bwMode="auto">
          <a:xfrm>
            <a:off x="1930584" y="3212441"/>
            <a:ext cx="504056" cy="98553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sx="20000" sy="2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原因分析</a:t>
            </a:r>
          </a:p>
        </p:txBody>
      </p:sp>
      <p:sp>
        <p:nvSpPr>
          <p:cNvPr id="4" name="等腰三角形 3">
            <a:extLst>
              <a:ext uri="{FF2B5EF4-FFF2-40B4-BE49-F238E27FC236}">
                <a16:creationId xmlns:a16="http://schemas.microsoft.com/office/drawing/2014/main" id="{7235CE7D-4438-351C-C40B-0D78318E442E}"/>
              </a:ext>
            </a:extLst>
          </p:cNvPr>
          <p:cNvSpPr/>
          <p:nvPr/>
        </p:nvSpPr>
        <p:spPr bwMode="auto">
          <a:xfrm rot="10800000">
            <a:off x="1930584" y="3117856"/>
            <a:ext cx="504056" cy="65093"/>
          </a:xfrm>
          <a:prstGeom prst="triangle">
            <a:avLst/>
          </a:prstGeom>
          <a:solidFill>
            <a:schemeClr val="tx1">
              <a:lumMod val="95000"/>
              <a:lumOff val="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64A19DD-7060-EB99-04D5-51C23BEB6F94}"/>
              </a:ext>
            </a:extLst>
          </p:cNvPr>
          <p:cNvSpPr/>
          <p:nvPr/>
        </p:nvSpPr>
        <p:spPr bwMode="auto">
          <a:xfrm>
            <a:off x="2711448" y="1704511"/>
            <a:ext cx="7488832" cy="14054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7">
            <a:extLst>
              <a:ext uri="{FF2B5EF4-FFF2-40B4-BE49-F238E27FC236}">
                <a16:creationId xmlns:a16="http://schemas.microsoft.com/office/drawing/2014/main" id="{ACB30635-E58C-0C65-E729-6280AD91962F}"/>
              </a:ext>
            </a:extLst>
          </p:cNvPr>
          <p:cNvSpPr txBox="1"/>
          <p:nvPr/>
        </p:nvSpPr>
        <p:spPr>
          <a:xfrm>
            <a:off x="4018816" y="1677698"/>
            <a:ext cx="6192688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Q1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：你的业务问题（机会）是什么？</a:t>
            </a:r>
            <a:endParaRPr lang="en-US" altLang="zh-CN" sz="1400" dirty="0">
              <a:latin typeface="Arial" panose="020B0604020202020204" pitchFamily="34" charset="0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Q2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：你的问题（机会）涉及的范围是什么？</a:t>
            </a:r>
            <a:endParaRPr lang="en-US" altLang="zh-CN" sz="1400" dirty="0">
              <a:latin typeface="Arial" panose="020B0604020202020204" pitchFamily="34" charset="0"/>
              <a:ea typeface="微软雅黑" pitchFamily="34" charset="-122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Q3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：问题（机会）的主要衡量指标是什么？</a:t>
            </a:r>
            <a:endParaRPr lang="en-US" altLang="zh-CN" sz="1400" dirty="0">
              <a:latin typeface="Arial" panose="020B0604020202020204" pitchFamily="34" charset="0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Q4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：衡量指标的目标值是多少？现在完成了多少？</a:t>
            </a: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7B254EB1-73F1-7DE7-9DB3-13AD1E305621}"/>
              </a:ext>
            </a:extLst>
          </p:cNvPr>
          <p:cNvSpPr txBox="1"/>
          <p:nvPr/>
        </p:nvSpPr>
        <p:spPr>
          <a:xfrm>
            <a:off x="2999420" y="1884428"/>
            <a:ext cx="65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</a:rPr>
              <a:t>问题</a:t>
            </a:r>
          </a:p>
        </p:txBody>
      </p:sp>
      <p:sp>
        <p:nvSpPr>
          <p:cNvPr id="8" name="TextBox 22">
            <a:extLst>
              <a:ext uri="{FF2B5EF4-FFF2-40B4-BE49-F238E27FC236}">
                <a16:creationId xmlns:a16="http://schemas.microsoft.com/office/drawing/2014/main" id="{22292E90-7EE6-40FC-5959-09FE6C05B8FB}"/>
              </a:ext>
            </a:extLst>
          </p:cNvPr>
          <p:cNvSpPr txBox="1"/>
          <p:nvPr/>
        </p:nvSpPr>
        <p:spPr>
          <a:xfrm>
            <a:off x="2999420" y="2604508"/>
            <a:ext cx="65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</a:rPr>
              <a:t>目标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F36A598-21B8-15B1-0817-48A3817D4941}"/>
              </a:ext>
            </a:extLst>
          </p:cNvPr>
          <p:cNvSpPr/>
          <p:nvPr/>
        </p:nvSpPr>
        <p:spPr bwMode="auto">
          <a:xfrm>
            <a:off x="2711448" y="3224506"/>
            <a:ext cx="7488832" cy="98553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25">
            <a:extLst>
              <a:ext uri="{FF2B5EF4-FFF2-40B4-BE49-F238E27FC236}">
                <a16:creationId xmlns:a16="http://schemas.microsoft.com/office/drawing/2014/main" id="{3BAD8025-CDF7-36C8-1F37-FEE8893B5E09}"/>
              </a:ext>
            </a:extLst>
          </p:cNvPr>
          <p:cNvSpPr txBox="1"/>
          <p:nvPr/>
        </p:nvSpPr>
        <p:spPr>
          <a:xfrm>
            <a:off x="2999420" y="3532607"/>
            <a:ext cx="65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</a:rPr>
              <a:t>原因</a:t>
            </a:r>
          </a:p>
        </p:txBody>
      </p:sp>
      <p:sp>
        <p:nvSpPr>
          <p:cNvPr id="11" name="TextBox 26">
            <a:extLst>
              <a:ext uri="{FF2B5EF4-FFF2-40B4-BE49-F238E27FC236}">
                <a16:creationId xmlns:a16="http://schemas.microsoft.com/office/drawing/2014/main" id="{BBBD8660-2F9B-D161-0E7F-1972B4298389}"/>
              </a:ext>
            </a:extLst>
          </p:cNvPr>
          <p:cNvSpPr txBox="1"/>
          <p:nvPr/>
        </p:nvSpPr>
        <p:spPr>
          <a:xfrm>
            <a:off x="4018816" y="3340369"/>
            <a:ext cx="6192688" cy="700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Q5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：影响目标实现的业务关键环节是什么？</a:t>
            </a:r>
            <a:endParaRPr lang="en-US" altLang="zh-CN" sz="1400" dirty="0">
              <a:latin typeface="Arial" panose="020B0604020202020204" pitchFamily="34" charset="0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Q6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：影响关键环节的根源因素是什么？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614B38B-C0AB-779A-BCD7-2698E6E5CA40}"/>
              </a:ext>
            </a:extLst>
          </p:cNvPr>
          <p:cNvSpPr/>
          <p:nvPr/>
        </p:nvSpPr>
        <p:spPr bwMode="auto">
          <a:xfrm>
            <a:off x="1930584" y="4305921"/>
            <a:ext cx="504056" cy="98553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sx="20000" sy="2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方案制定</a:t>
            </a:r>
          </a:p>
        </p:txBody>
      </p:sp>
      <p:sp>
        <p:nvSpPr>
          <p:cNvPr id="13" name="等腰三角形 12">
            <a:extLst>
              <a:ext uri="{FF2B5EF4-FFF2-40B4-BE49-F238E27FC236}">
                <a16:creationId xmlns:a16="http://schemas.microsoft.com/office/drawing/2014/main" id="{B96FE223-B016-9E29-6F53-0C8778D150A1}"/>
              </a:ext>
            </a:extLst>
          </p:cNvPr>
          <p:cNvSpPr/>
          <p:nvPr/>
        </p:nvSpPr>
        <p:spPr bwMode="auto">
          <a:xfrm rot="10800000">
            <a:off x="1930584" y="4217432"/>
            <a:ext cx="504056" cy="72008"/>
          </a:xfrm>
          <a:prstGeom prst="triangle">
            <a:avLst/>
          </a:prstGeom>
          <a:solidFill>
            <a:schemeClr val="tx1">
              <a:lumMod val="95000"/>
              <a:lumOff val="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4495019-512A-1411-10FD-E26DA675B9B7}"/>
              </a:ext>
            </a:extLst>
          </p:cNvPr>
          <p:cNvSpPr/>
          <p:nvPr/>
        </p:nvSpPr>
        <p:spPr bwMode="auto">
          <a:xfrm>
            <a:off x="1930584" y="5406416"/>
            <a:ext cx="504056" cy="98553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sx="20000" sy="2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计划实施</a:t>
            </a:r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id="{537D8BF6-3399-D617-1D43-F571FC75B68F}"/>
              </a:ext>
            </a:extLst>
          </p:cNvPr>
          <p:cNvSpPr/>
          <p:nvPr/>
        </p:nvSpPr>
        <p:spPr bwMode="auto">
          <a:xfrm rot="10800000">
            <a:off x="1930584" y="5317927"/>
            <a:ext cx="504056" cy="72008"/>
          </a:xfrm>
          <a:prstGeom prst="triangle">
            <a:avLst/>
          </a:prstGeom>
          <a:solidFill>
            <a:schemeClr val="tx1">
              <a:lumMod val="95000"/>
              <a:lumOff val="5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85559B7-9465-4997-D628-308715BB3A89}"/>
              </a:ext>
            </a:extLst>
          </p:cNvPr>
          <p:cNvSpPr/>
          <p:nvPr/>
        </p:nvSpPr>
        <p:spPr bwMode="auto">
          <a:xfrm>
            <a:off x="2711448" y="4305921"/>
            <a:ext cx="7488832" cy="9371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40">
            <a:extLst>
              <a:ext uri="{FF2B5EF4-FFF2-40B4-BE49-F238E27FC236}">
                <a16:creationId xmlns:a16="http://schemas.microsoft.com/office/drawing/2014/main" id="{DC533C4D-9779-8214-10AA-21C5DAE77FA8}"/>
              </a:ext>
            </a:extLst>
          </p:cNvPr>
          <p:cNvSpPr txBox="1"/>
          <p:nvPr/>
        </p:nvSpPr>
        <p:spPr>
          <a:xfrm>
            <a:off x="2999420" y="4404708"/>
            <a:ext cx="665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</a:rPr>
              <a:t>方案</a:t>
            </a:r>
          </a:p>
        </p:txBody>
      </p:sp>
      <p:sp>
        <p:nvSpPr>
          <p:cNvPr id="18" name="TextBox 47">
            <a:extLst>
              <a:ext uri="{FF2B5EF4-FFF2-40B4-BE49-F238E27FC236}">
                <a16:creationId xmlns:a16="http://schemas.microsoft.com/office/drawing/2014/main" id="{47871215-18E8-3FDF-AA18-75F113BD1229}"/>
              </a:ext>
            </a:extLst>
          </p:cNvPr>
          <p:cNvSpPr txBox="1"/>
          <p:nvPr/>
        </p:nvSpPr>
        <p:spPr>
          <a:xfrm>
            <a:off x="2999420" y="4804483"/>
            <a:ext cx="681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</a:rPr>
              <a:t>风险</a:t>
            </a:r>
          </a:p>
        </p:txBody>
      </p:sp>
      <p:sp>
        <p:nvSpPr>
          <p:cNvPr id="19" name="TextBox 48">
            <a:extLst>
              <a:ext uri="{FF2B5EF4-FFF2-40B4-BE49-F238E27FC236}">
                <a16:creationId xmlns:a16="http://schemas.microsoft.com/office/drawing/2014/main" id="{8FE5B3D1-3562-440B-820A-DF14843676B5}"/>
              </a:ext>
            </a:extLst>
          </p:cNvPr>
          <p:cNvSpPr txBox="1"/>
          <p:nvPr/>
        </p:nvSpPr>
        <p:spPr>
          <a:xfrm>
            <a:off x="4018816" y="4365548"/>
            <a:ext cx="6192688" cy="780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Q7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：你的最佳解决方案是什么？</a:t>
            </a:r>
            <a:endParaRPr lang="en-US" altLang="zh-CN" sz="1400" dirty="0">
              <a:latin typeface="Arial" panose="020B0604020202020204" pitchFamily="34" charset="0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Q8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：方案可能的风险是什么？如何规避风险？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9D4C6E2-9CD5-BCE9-95CB-E55D6121B9F0}"/>
              </a:ext>
            </a:extLst>
          </p:cNvPr>
          <p:cNvSpPr/>
          <p:nvPr/>
        </p:nvSpPr>
        <p:spPr bwMode="auto">
          <a:xfrm>
            <a:off x="2711448" y="5415545"/>
            <a:ext cx="7488832" cy="9426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51">
            <a:extLst>
              <a:ext uri="{FF2B5EF4-FFF2-40B4-BE49-F238E27FC236}">
                <a16:creationId xmlns:a16="http://schemas.microsoft.com/office/drawing/2014/main" id="{AC0A72BA-5771-070D-5941-38305299366C}"/>
              </a:ext>
            </a:extLst>
          </p:cNvPr>
          <p:cNvSpPr txBox="1"/>
          <p:nvPr/>
        </p:nvSpPr>
        <p:spPr>
          <a:xfrm>
            <a:off x="2999420" y="5498131"/>
            <a:ext cx="731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</a:rPr>
              <a:t>计划</a:t>
            </a:r>
          </a:p>
        </p:txBody>
      </p:sp>
      <p:sp>
        <p:nvSpPr>
          <p:cNvPr id="22" name="TextBox 53">
            <a:extLst>
              <a:ext uri="{FF2B5EF4-FFF2-40B4-BE49-F238E27FC236}">
                <a16:creationId xmlns:a16="http://schemas.microsoft.com/office/drawing/2014/main" id="{4B139431-3A16-F81D-980D-D72F324F1512}"/>
              </a:ext>
            </a:extLst>
          </p:cNvPr>
          <p:cNvSpPr txBox="1"/>
          <p:nvPr/>
        </p:nvSpPr>
        <p:spPr>
          <a:xfrm>
            <a:off x="2999420" y="5934879"/>
            <a:ext cx="731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</a:rPr>
              <a:t>评估</a:t>
            </a:r>
          </a:p>
        </p:txBody>
      </p:sp>
      <p:sp>
        <p:nvSpPr>
          <p:cNvPr id="23" name="TextBox 54">
            <a:extLst>
              <a:ext uri="{FF2B5EF4-FFF2-40B4-BE49-F238E27FC236}">
                <a16:creationId xmlns:a16="http://schemas.microsoft.com/office/drawing/2014/main" id="{01415E8C-8165-9016-B742-5F6BDF3486BD}"/>
              </a:ext>
            </a:extLst>
          </p:cNvPr>
          <p:cNvSpPr txBox="1"/>
          <p:nvPr/>
        </p:nvSpPr>
        <p:spPr>
          <a:xfrm>
            <a:off x="4068728" y="5360230"/>
            <a:ext cx="6192688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</a:rPr>
              <a:t>Q9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：具体实施计划、里程碑和关键监控点是什么？</a:t>
            </a:r>
            <a:endParaRPr lang="en-US" altLang="zh-CN" sz="1400" dirty="0">
              <a:latin typeface="Arial" panose="020B0604020202020204" pitchFamily="34" charset="0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1400" dirty="0">
                <a:latin typeface="Arial" panose="020B0604020202020204" pitchFamily="34" charset="0"/>
                <a:ea typeface="微软雅黑" pitchFamily="34" charset="-122"/>
              </a:rPr>
              <a:t>Q10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</a:rPr>
              <a:t>：最终结果如何？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TextBox 21">
            <a:extLst>
              <a:ext uri="{FF2B5EF4-FFF2-40B4-BE49-F238E27FC236}">
                <a16:creationId xmlns:a16="http://schemas.microsoft.com/office/drawing/2014/main" id="{BDA223CB-48CF-8811-1DE1-FE9BFB8CDAB6}"/>
              </a:ext>
            </a:extLst>
          </p:cNvPr>
          <p:cNvSpPr txBox="1"/>
          <p:nvPr/>
        </p:nvSpPr>
        <p:spPr>
          <a:xfrm>
            <a:off x="1797792" y="1308364"/>
            <a:ext cx="8269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在实施复盘的过程中可以运用</a:t>
            </a:r>
            <a:r>
              <a:rPr lang="en-US" altLang="zh-CN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Q10</a:t>
            </a:r>
            <a:r>
              <a:rPr lang="zh-CN" altLang="en-US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方法，回答以下</a:t>
            </a:r>
            <a:r>
              <a:rPr lang="en-US" altLang="zh-CN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10</a:t>
            </a:r>
            <a:r>
              <a:rPr lang="zh-CN" altLang="en-US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个问题：</a:t>
            </a:r>
          </a:p>
        </p:txBody>
      </p:sp>
      <p:sp>
        <p:nvSpPr>
          <p:cNvPr id="25" name="Rectangle 2">
            <a:extLst>
              <a:ext uri="{FF2B5EF4-FFF2-40B4-BE49-F238E27FC236}">
                <a16:creationId xmlns:a16="http://schemas.microsoft.com/office/drawing/2014/main" id="{E1DB4167-5A72-F1BA-9261-E49DA3F1D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4337" y="746347"/>
            <a:ext cx="2656224" cy="4973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 lIns="91435" tIns="45718" rIns="91435" bIns="45718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defRPr sz="4800">
                <a:solidFill>
                  <a:srgbClr val="0070C0"/>
                </a:solidFill>
                <a:effectLst>
                  <a:reflection blurRad="6350" stA="55000" endA="300" endPos="32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buClr>
                <a:srgbClr val="000000"/>
              </a:buClr>
              <a:buSzPct val="100000"/>
              <a:defRPr/>
            </a:pPr>
            <a:r>
              <a:rPr lang="zh-CN" altLang="en-US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工具“</a:t>
            </a:r>
            <a:r>
              <a:rPr lang="en-US" altLang="zh-CN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Q10</a:t>
            </a:r>
            <a:r>
              <a:rPr lang="zh-CN" altLang="en-US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方法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68F06FE4-CCB1-4A3A-47A3-D75A0178075D}"/>
              </a:ext>
            </a:extLst>
          </p:cNvPr>
          <p:cNvCxnSpPr>
            <a:stCxn id="16" idx="1"/>
            <a:endCxn id="19" idx="3"/>
          </p:cNvCxnSpPr>
          <p:nvPr/>
        </p:nvCxnSpPr>
        <p:spPr bwMode="auto">
          <a:xfrm flipV="1">
            <a:off x="2711448" y="4756040"/>
            <a:ext cx="7500056" cy="1847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49F25C40-5619-9DCB-C24A-03E22F7DFA5E}"/>
              </a:ext>
            </a:extLst>
          </p:cNvPr>
          <p:cNvCxnSpPr>
            <a:stCxn id="20" idx="1"/>
          </p:cNvCxnSpPr>
          <p:nvPr/>
        </p:nvCxnSpPr>
        <p:spPr bwMode="auto">
          <a:xfrm flipV="1">
            <a:off x="2711448" y="5867465"/>
            <a:ext cx="7511280" cy="19417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EB184CCE-B377-8918-C7AE-C939E68A335F}"/>
              </a:ext>
            </a:extLst>
          </p:cNvPr>
          <p:cNvCxnSpPr/>
          <p:nvPr/>
        </p:nvCxnSpPr>
        <p:spPr bwMode="auto">
          <a:xfrm>
            <a:off x="2711448" y="2408665"/>
            <a:ext cx="7500056" cy="142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Rectangle 2">
            <a:extLst>
              <a:ext uri="{FF2B5EF4-FFF2-40B4-BE49-F238E27FC236}">
                <a16:creationId xmlns:a16="http://schemas.microsoft.com/office/drawing/2014/main" id="{F8B69EF9-C623-8C08-5B77-A843506B7FC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92387" y="121921"/>
            <a:ext cx="4644813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ea typeface="微软雅黑" panose="020B0503020204020204" pitchFamily="34" charset="-122"/>
                <a:sym typeface="微软雅黑" panose="020B0503020204020204" pitchFamily="34" charset="-122"/>
              </a:rPr>
              <a:t>复盘常用的小工具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37C64710-E277-64C6-13D1-00AF3AF2756D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32" name="箭头: V 形 31">
              <a:extLst>
                <a:ext uri="{FF2B5EF4-FFF2-40B4-BE49-F238E27FC236}">
                  <a16:creationId xmlns:a16="http://schemas.microsoft.com/office/drawing/2014/main" id="{BFCFF259-0B63-5792-6D3A-5078EAAFEBBE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箭头: V 形 32">
              <a:extLst>
                <a:ext uri="{FF2B5EF4-FFF2-40B4-BE49-F238E27FC236}">
                  <a16:creationId xmlns:a16="http://schemas.microsoft.com/office/drawing/2014/main" id="{4D546C4B-1B4D-8A0F-EA02-A82BCA16C825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4240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89877-8B4A-CEEE-C1FF-0CFFDF6D3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331">
            <a:extLst>
              <a:ext uri="{FF2B5EF4-FFF2-40B4-BE49-F238E27FC236}">
                <a16:creationId xmlns:a16="http://schemas.microsoft.com/office/drawing/2014/main" id="{686584B5-E7AD-6793-B7CD-6A7A582B93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631894"/>
              </p:ext>
            </p:extLst>
          </p:nvPr>
        </p:nvGraphicFramePr>
        <p:xfrm>
          <a:off x="1534795" y="989849"/>
          <a:ext cx="9122409" cy="5608320"/>
        </p:xfrm>
        <a:graphic>
          <a:graphicData uri="http://schemas.openxmlformats.org/drawingml/2006/table">
            <a:tbl>
              <a:tblPr/>
              <a:tblGrid>
                <a:gridCol w="584439">
                  <a:extLst>
                    <a:ext uri="{9D8B030D-6E8A-4147-A177-3AD203B41FA5}">
                      <a16:colId xmlns:a16="http://schemas.microsoft.com/office/drawing/2014/main" val="4148473441"/>
                    </a:ext>
                  </a:extLst>
                </a:gridCol>
                <a:gridCol w="2456364">
                  <a:extLst>
                    <a:ext uri="{9D8B030D-6E8A-4147-A177-3AD203B41FA5}">
                      <a16:colId xmlns:a16="http://schemas.microsoft.com/office/drawing/2014/main" val="3702444061"/>
                    </a:ext>
                  </a:extLst>
                </a:gridCol>
                <a:gridCol w="2650604">
                  <a:extLst>
                    <a:ext uri="{9D8B030D-6E8A-4147-A177-3AD203B41FA5}">
                      <a16:colId xmlns:a16="http://schemas.microsoft.com/office/drawing/2014/main" val="3759248654"/>
                    </a:ext>
                  </a:extLst>
                </a:gridCol>
                <a:gridCol w="3431002">
                  <a:extLst>
                    <a:ext uri="{9D8B030D-6E8A-4147-A177-3AD203B41FA5}">
                      <a16:colId xmlns:a16="http://schemas.microsoft.com/office/drawing/2014/main" val="1012177403"/>
                    </a:ext>
                  </a:extLst>
                </a:gridCol>
              </a:tblGrid>
              <a:tr h="4423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序号</a:t>
                      </a: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内容</a:t>
                      </a: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细化内容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1</a:t>
                      </a: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细化内容</a:t>
                      </a:r>
                      <a:r>
                        <a:rPr kumimoji="0" lang="en-US" altLang="zh-CN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2</a:t>
                      </a: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787146"/>
                  </a:ext>
                </a:extLst>
              </a:tr>
              <a:tr h="273952">
                <a:tc rowSpan="5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现在情况如何？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目标是什么？</a:t>
                      </a:r>
                      <a:b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</a:b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结果如何？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超额完成目标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7090289"/>
                  </a:ext>
                </a:extLst>
              </a:tr>
              <a:tr h="2739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完成目标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8936790"/>
                  </a:ext>
                </a:extLst>
              </a:tr>
              <a:tr h="2739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未完成目标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8748660"/>
                  </a:ext>
                </a:extLst>
              </a:tr>
              <a:tr h="2739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消失的目标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7935952"/>
                  </a:ext>
                </a:extLst>
              </a:tr>
              <a:tr h="2739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新增的目标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8720910"/>
                  </a:ext>
                </a:extLst>
              </a:tr>
              <a:tr h="273952">
                <a:tc rowSpan="7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7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当初是怎么决定的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如何确定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（确定的形式）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有没有听取他人意见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5999772"/>
                  </a:ext>
                </a:extLst>
              </a:tr>
              <a:tr h="2739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他人有没有充分自由表达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86701"/>
                  </a:ext>
                </a:extLst>
              </a:tr>
              <a:tr h="2739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根据什么确定的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（确定的逻辑）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论据是对的吗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99002"/>
                  </a:ext>
                </a:extLst>
              </a:tr>
              <a:tr h="2739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现在情况有变化吗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0388"/>
                  </a:ext>
                </a:extLst>
              </a:tr>
              <a:tr h="2739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执行得如何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什么做了？什么没做？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9187025"/>
                  </a:ext>
                </a:extLst>
              </a:tr>
              <a:tr h="2739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什么继续？什么停止？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3881249"/>
                  </a:ext>
                </a:extLst>
              </a:tr>
              <a:tr h="2739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什么新增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6059782"/>
                  </a:ext>
                </a:extLst>
              </a:tr>
              <a:tr h="273952"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让我们再审视下思考的前提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关键成功要素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508024"/>
                  </a:ext>
                </a:extLst>
              </a:tr>
              <a:tr h="2739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失败的根本原因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599419"/>
                  </a:ext>
                </a:extLst>
              </a:tr>
              <a:tr h="2739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发心是对的吗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262878"/>
                  </a:ext>
                </a:extLst>
              </a:tr>
            </a:tbl>
          </a:graphicData>
        </a:graphic>
      </p:graphicFrame>
      <p:sp>
        <p:nvSpPr>
          <p:cNvPr id="4" name="Rectangle 2">
            <a:extLst>
              <a:ext uri="{FF2B5EF4-FFF2-40B4-BE49-F238E27FC236}">
                <a16:creationId xmlns:a16="http://schemas.microsoft.com/office/drawing/2014/main" id="{9F49AF78-6BCD-5B84-9FDD-682C450341B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92387" y="121921"/>
            <a:ext cx="4644813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ea typeface="微软雅黑" panose="020B0503020204020204" pitchFamily="34" charset="-122"/>
                <a:sym typeface="微软雅黑" panose="020B0503020204020204" pitchFamily="34" charset="-122"/>
              </a:rPr>
              <a:t>案例：复盘的内容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340AD9E-BE0D-4567-0307-A89F42A4F575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6" name="箭头: V 形 5">
              <a:extLst>
                <a:ext uri="{FF2B5EF4-FFF2-40B4-BE49-F238E27FC236}">
                  <a16:creationId xmlns:a16="http://schemas.microsoft.com/office/drawing/2014/main" id="{318490D9-ECBB-3E87-93F3-5905CEB8E75F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箭头: V 形 6">
              <a:extLst>
                <a:ext uri="{FF2B5EF4-FFF2-40B4-BE49-F238E27FC236}">
                  <a16:creationId xmlns:a16="http://schemas.microsoft.com/office/drawing/2014/main" id="{DC43CCAB-3773-FE59-3677-C6F4DB5063A1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2451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1D2AFF0-7420-8479-9618-AE454EF06D20}"/>
              </a:ext>
            </a:extLst>
          </p:cNvPr>
          <p:cNvSpPr txBox="1">
            <a:spLocks noChangeArrowheads="1"/>
          </p:cNvSpPr>
          <p:nvPr/>
        </p:nvSpPr>
        <p:spPr>
          <a:xfrm>
            <a:off x="1040448" y="1587818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80DE0700-ED16-CDED-84FD-34B26B939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386" y="960438"/>
            <a:ext cx="10476653" cy="2961323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dirty="0">
                <a:ea typeface="微软雅黑" panose="020B0503020204020204" pitchFamily="34" charset="-122"/>
              </a:rPr>
              <a:t>复盘得出的结论是否可靠，在复盘的当时要做出判断，一般来说可以通过</a:t>
            </a:r>
            <a:r>
              <a:rPr lang="en-US" altLang="zh-CN" sz="2000" dirty="0"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ea typeface="微软雅黑" panose="020B0503020204020204" pitchFamily="34" charset="-122"/>
              </a:rPr>
              <a:t>条原则来评判：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2000" dirty="0">
                <a:ea typeface="微软雅黑" panose="020B0503020204020204" pitchFamily="34" charset="-122"/>
              </a:rPr>
              <a:t>复盘结论的落脚点是否在偶发性的因素上</a:t>
            </a:r>
            <a:r>
              <a:rPr lang="en-US" altLang="zh-CN" sz="2000" dirty="0">
                <a:ea typeface="微软雅黑" panose="020B0503020204020204" pitchFamily="34" charset="-122"/>
              </a:rPr>
              <a:t>.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2000" dirty="0">
                <a:ea typeface="微软雅黑" panose="020B0503020204020204" pitchFamily="34" charset="-122"/>
              </a:rPr>
              <a:t>复盘结论是指向人还是指向事；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2000" dirty="0">
                <a:ea typeface="微软雅黑" panose="020B0503020204020204" pitchFamily="34" charset="-122"/>
              </a:rPr>
              <a:t> 复盘结论的得出，是否有过</a:t>
            </a:r>
            <a:r>
              <a:rPr lang="en-US" altLang="zh-CN" sz="2000" dirty="0"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a typeface="微软雅黑" panose="020B0503020204020204" pitchFamily="34" charset="-122"/>
              </a:rPr>
              <a:t>次以上的连续的</a:t>
            </a:r>
            <a:r>
              <a:rPr lang="en-US" altLang="zh-CN" sz="2000" dirty="0">
                <a:ea typeface="微软雅黑" panose="020B0503020204020204" pitchFamily="34" charset="-122"/>
              </a:rPr>
              <a:t>why</a:t>
            </a:r>
            <a:r>
              <a:rPr lang="zh-CN" altLang="en-US" sz="2000" dirty="0">
                <a:ea typeface="微软雅黑" panose="020B0503020204020204" pitchFamily="34" charset="-122"/>
              </a:rPr>
              <a:t>或者</a:t>
            </a:r>
            <a:r>
              <a:rPr lang="en-US" altLang="zh-CN" sz="2000" dirty="0">
                <a:ea typeface="微软雅黑" panose="020B0503020204020204" pitchFamily="34" charset="-122"/>
              </a:rPr>
              <a:t>why not</a:t>
            </a:r>
            <a:r>
              <a:rPr lang="zh-CN" altLang="en-US" sz="2000" dirty="0">
                <a:ea typeface="微软雅黑" panose="020B0503020204020204" pitchFamily="34" charset="-122"/>
              </a:rPr>
              <a:t>的追问；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p"/>
            </a:pPr>
            <a:r>
              <a:rPr lang="zh-CN" altLang="en-US" sz="2000" dirty="0">
                <a:ea typeface="微软雅黑" panose="020B0503020204020204" pitchFamily="34" charset="-122"/>
              </a:rPr>
              <a:t>是否是经过交叉验证得出的结论（佐证） 。 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5E23E11-CE1E-F90E-8405-517A38F7E03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92387" y="121921"/>
            <a:ext cx="4644813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</a:rPr>
              <a:t>如何评判复盘结论是否到位 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8F005C7-9ADA-2615-2A94-0F6F468CA8ED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8" name="箭头: V 形 7">
              <a:extLst>
                <a:ext uri="{FF2B5EF4-FFF2-40B4-BE49-F238E27FC236}">
                  <a16:creationId xmlns:a16="http://schemas.microsoft.com/office/drawing/2014/main" id="{B6DA7704-91B9-AE27-EE08-2338F7FBA82D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箭头: V 形 8">
              <a:extLst>
                <a:ext uri="{FF2B5EF4-FFF2-40B4-BE49-F238E27FC236}">
                  <a16:creationId xmlns:a16="http://schemas.microsoft.com/office/drawing/2014/main" id="{D9B5C199-0163-978A-BE3A-EC3EC8BCF3D7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2909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4E23A50-C7E6-69B6-D7F5-C46A30D65F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0916" y="1098382"/>
            <a:ext cx="2140373" cy="37592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rPr>
              <a:t>现在情况的内容？</a:t>
            </a:r>
          </a:p>
        </p:txBody>
      </p:sp>
      <p:sp>
        <p:nvSpPr>
          <p:cNvPr id="29701" name="Text Box 5">
            <a:extLst>
              <a:ext uri="{FF2B5EF4-FFF2-40B4-BE49-F238E27FC236}">
                <a16:creationId xmlns:a16="http://schemas.microsoft.com/office/drawing/2014/main" id="{63356622-B576-02B8-88C1-1700FC75B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5325" y="2390775"/>
            <a:ext cx="2851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/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DC3B1B93-F963-FEC1-F5BE-FFD33C5E6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782" y="1503768"/>
            <a:ext cx="18491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ea typeface="微软雅黑" panose="020B0503020204020204" pitchFamily="34" charset="-122"/>
              </a:rPr>
              <a:t>目标是什么</a:t>
            </a:r>
          </a:p>
          <a:p>
            <a:pPr eaLnBrk="1" hangingPunct="1"/>
            <a:r>
              <a:rPr lang="zh-CN" altLang="en-US" dirty="0">
                <a:ea typeface="微软雅黑" panose="020B0503020204020204" pitchFamily="34" charset="-122"/>
              </a:rPr>
              <a:t>结果如何</a:t>
            </a:r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17F4A7E6-C66F-1D06-074A-9AB687E49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7049" y="1533235"/>
            <a:ext cx="1023938" cy="707885"/>
          </a:xfrm>
          <a:prstGeom prst="rightArrow">
            <a:avLst>
              <a:gd name="adj1" fmla="val 50000"/>
              <a:gd name="adj2" fmla="val 60168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1F0D60AB-A80A-6C6E-416F-061042AF2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6313" y="1282779"/>
            <a:ext cx="511016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ea typeface="微软雅黑" panose="020B0503020204020204" pitchFamily="34" charset="-122"/>
              </a:rPr>
              <a:t>现在做到什么程度？</a:t>
            </a:r>
          </a:p>
          <a:p>
            <a:pPr eaLnBrk="1" hangingPunct="1"/>
            <a:r>
              <a:rPr lang="zh-CN" altLang="en-US" dirty="0">
                <a:ea typeface="微软雅黑" panose="020B0503020204020204" pitchFamily="34" charset="-122"/>
              </a:rPr>
              <a:t>结果和目标对比是什么状态？</a:t>
            </a:r>
          </a:p>
          <a:p>
            <a:pPr eaLnBrk="1" hangingPunct="1"/>
            <a:r>
              <a:rPr lang="zh-CN" altLang="en-US" dirty="0">
                <a:ea typeface="微软雅黑" panose="020B0503020204020204" pitchFamily="34" charset="-122"/>
              </a:rPr>
              <a:t>有没有当时没有预料到的结果出现？</a:t>
            </a:r>
          </a:p>
          <a:p>
            <a:pPr eaLnBrk="1" hangingPunct="1"/>
            <a:r>
              <a:rPr lang="zh-CN" altLang="en-US" dirty="0">
                <a:ea typeface="微软雅黑" panose="020B0503020204020204" pitchFamily="34" charset="-122"/>
              </a:rPr>
              <a:t>有没有当时预计过但实际没有出现的情况？</a:t>
            </a:r>
          </a:p>
          <a:p>
            <a:pPr eaLnBrk="1" hangingPunct="1"/>
            <a:r>
              <a:rPr lang="zh-CN" altLang="en-US" sz="1600" dirty="0">
                <a:ea typeface="微软雅黑" panose="020B0503020204020204" pitchFamily="34" charset="-122"/>
              </a:rPr>
              <a:t>………………</a:t>
            </a: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40156634-345F-EC1D-AE9B-C49A1104C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6436" y="1097796"/>
            <a:ext cx="238077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buFont typeface="+mj-ea"/>
              <a:buAutoNum type="circleNumDbPlain"/>
            </a:pP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ea typeface="微软雅黑" panose="020B0503020204020204" pitchFamily="34" charset="-122"/>
              </a:rPr>
              <a:t>超额完成的目标</a:t>
            </a:r>
          </a:p>
          <a:p>
            <a:pPr marL="342900" indent="-342900" eaLnBrk="1" hangingPunct="1">
              <a:buFont typeface="+mj-ea"/>
              <a:buAutoNum type="circleNumDbPlain"/>
            </a:pP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ea typeface="微软雅黑" panose="020B0503020204020204" pitchFamily="34" charset="-122"/>
              </a:rPr>
              <a:t>未完成的目标</a:t>
            </a:r>
          </a:p>
          <a:p>
            <a:pPr marL="342900" indent="-342900" eaLnBrk="1" hangingPunct="1">
              <a:buFont typeface="+mj-ea"/>
              <a:buAutoNum type="circleNumDbPlain"/>
            </a:pP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ea typeface="微软雅黑" panose="020B0503020204020204" pitchFamily="34" charset="-122"/>
              </a:rPr>
              <a:t>新增的目标</a:t>
            </a:r>
          </a:p>
          <a:p>
            <a:pPr marL="342900" indent="-342900" eaLnBrk="1" hangingPunct="1">
              <a:buFont typeface="+mj-ea"/>
              <a:buAutoNum type="circleNumDbPlain"/>
            </a:pP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ea typeface="微软雅黑" panose="020B0503020204020204" pitchFamily="34" charset="-122"/>
              </a:rPr>
              <a:t>消失的目标</a:t>
            </a:r>
          </a:p>
          <a:p>
            <a:pPr marL="342900" indent="-342900" eaLnBrk="1" hangingPunct="1">
              <a:buFont typeface="+mj-ea"/>
              <a:buAutoNum type="circleNumDbPlain"/>
            </a:pP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ea typeface="微软雅黑" panose="020B0503020204020204" pitchFamily="34" charset="-122"/>
              </a:rPr>
              <a:t>完成的目标</a:t>
            </a:r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8817ADE6-9357-5621-4814-37DA30F005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9832" y="1503768"/>
            <a:ext cx="1023938" cy="707885"/>
          </a:xfrm>
          <a:prstGeom prst="rightArrow">
            <a:avLst>
              <a:gd name="adj1" fmla="val 50000"/>
              <a:gd name="adj2" fmla="val 60168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2406F20-43F2-CB36-1BED-F46C9D148A51}"/>
              </a:ext>
            </a:extLst>
          </p:cNvPr>
          <p:cNvSpPr txBox="1"/>
          <p:nvPr/>
        </p:nvSpPr>
        <p:spPr>
          <a:xfrm>
            <a:off x="3558498" y="2939229"/>
            <a:ext cx="282876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dirty="0">
                <a:ea typeface="微软雅黑" panose="020B0503020204020204" pitchFamily="34" charset="-122"/>
              </a:rPr>
              <a:t>什么做了？</a:t>
            </a:r>
            <a:endParaRPr lang="en-US" altLang="zh-CN" dirty="0"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dirty="0">
                <a:ea typeface="微软雅黑" panose="020B0503020204020204" pitchFamily="34" charset="-122"/>
              </a:rPr>
              <a:t>什么没做？</a:t>
            </a:r>
          </a:p>
          <a:p>
            <a:pPr eaLnBrk="1" hangingPunct="1"/>
            <a:r>
              <a:rPr lang="zh-CN" altLang="en-US" dirty="0">
                <a:ea typeface="微软雅黑" panose="020B0503020204020204" pitchFamily="34" charset="-122"/>
              </a:rPr>
              <a:t>什么新增？</a:t>
            </a:r>
          </a:p>
          <a:p>
            <a:pPr eaLnBrk="1" hangingPunct="1"/>
            <a:r>
              <a:rPr lang="zh-CN" altLang="en-US" dirty="0">
                <a:ea typeface="微软雅黑" panose="020B0503020204020204" pitchFamily="34" charset="-122"/>
              </a:rPr>
              <a:t>有没有按照原计划执行</a:t>
            </a:r>
          </a:p>
          <a:p>
            <a:pPr eaLnBrk="1" hangingPunct="1"/>
            <a:r>
              <a:rPr lang="zh-CN" altLang="en-US" b="1" dirty="0">
                <a:ea typeface="微软雅黑" panose="020B0503020204020204" pitchFamily="34" charset="-122"/>
              </a:rPr>
              <a:t>…………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BD914372-9A44-157F-779E-7E34B924E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55" y="3357636"/>
            <a:ext cx="18491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dirty="0">
                <a:ea typeface="微软雅黑" panose="020B0503020204020204" pitchFamily="34" charset="-122"/>
              </a:rPr>
              <a:t>执行得如何</a:t>
            </a:r>
          </a:p>
        </p:txBody>
      </p:sp>
      <p:sp>
        <p:nvSpPr>
          <p:cNvPr id="9" name="AutoShape 4">
            <a:extLst>
              <a:ext uri="{FF2B5EF4-FFF2-40B4-BE49-F238E27FC236}">
                <a16:creationId xmlns:a16="http://schemas.microsoft.com/office/drawing/2014/main" id="{3A4D76C4-2771-2497-C633-C382872C7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7049" y="3228945"/>
            <a:ext cx="1023938" cy="707885"/>
          </a:xfrm>
          <a:prstGeom prst="rightArrow">
            <a:avLst>
              <a:gd name="adj1" fmla="val 50000"/>
              <a:gd name="adj2" fmla="val 60168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FA0D067-DE37-A868-DE47-5B48C8A494E2}"/>
              </a:ext>
            </a:extLst>
          </p:cNvPr>
          <p:cNvSpPr txBox="1">
            <a:spLocks noChangeArrowheads="1"/>
          </p:cNvSpPr>
          <p:nvPr/>
        </p:nvSpPr>
        <p:spPr>
          <a:xfrm>
            <a:off x="280916" y="2932058"/>
            <a:ext cx="2140373" cy="375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rPr>
              <a:t>当初是怎么决定的？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06876ED-019F-1FFC-693E-EA36B26FE0E4}"/>
              </a:ext>
            </a:extLst>
          </p:cNvPr>
          <p:cNvSpPr txBox="1"/>
          <p:nvPr/>
        </p:nvSpPr>
        <p:spPr>
          <a:xfrm>
            <a:off x="9098212" y="3228945"/>
            <a:ext cx="29454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dirty="0">
                <a:ea typeface="微软雅黑" panose="020B0503020204020204" pitchFamily="34" charset="-122"/>
              </a:rPr>
              <a:t>有没有听取他人的意见？</a:t>
            </a:r>
          </a:p>
          <a:p>
            <a:pPr eaLnBrk="1" hangingPunct="1"/>
            <a:r>
              <a:rPr lang="zh-CN" altLang="en-US" dirty="0">
                <a:ea typeface="微软雅黑" panose="020B0503020204020204" pitchFamily="34" charset="-122"/>
              </a:rPr>
              <a:t>他人有没有充分自然表达？</a:t>
            </a:r>
            <a:endParaRPr lang="zh-CN" altLang="en-US" dirty="0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36E04E2A-2F0C-6F6F-2FAA-1FDC413FCF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7355" y="2828835"/>
            <a:ext cx="18491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dirty="0">
                <a:ea typeface="微软雅黑" panose="020B0503020204020204" pitchFamily="34" charset="-122"/>
              </a:rPr>
              <a:t>如何确定</a:t>
            </a: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5546D99B-B592-6F9F-AE73-34CC1278A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8134" y="3228944"/>
            <a:ext cx="1023938" cy="707885"/>
          </a:xfrm>
          <a:prstGeom prst="rightArrow">
            <a:avLst>
              <a:gd name="adj1" fmla="val 50000"/>
              <a:gd name="adj2" fmla="val 60168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26271099-1F54-D290-556D-78A9999E87FA}"/>
              </a:ext>
            </a:extLst>
          </p:cNvPr>
          <p:cNvCxnSpPr/>
          <p:nvPr/>
        </p:nvCxnSpPr>
        <p:spPr>
          <a:xfrm>
            <a:off x="485155" y="2760107"/>
            <a:ext cx="11391885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2">
            <a:extLst>
              <a:ext uri="{FF2B5EF4-FFF2-40B4-BE49-F238E27FC236}">
                <a16:creationId xmlns:a16="http://schemas.microsoft.com/office/drawing/2014/main" id="{89F8E5E1-D030-8DA7-C5D9-06A798E47FED}"/>
              </a:ext>
            </a:extLst>
          </p:cNvPr>
          <p:cNvSpPr txBox="1">
            <a:spLocks noChangeArrowheads="1"/>
          </p:cNvSpPr>
          <p:nvPr/>
        </p:nvSpPr>
        <p:spPr>
          <a:xfrm>
            <a:off x="280916" y="5259113"/>
            <a:ext cx="2140373" cy="375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</a:rPr>
              <a:t>再审视一下思考的前提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85FB1D8-2741-23FF-AA95-F9224FBD2802}"/>
              </a:ext>
            </a:extLst>
          </p:cNvPr>
          <p:cNvSpPr txBox="1"/>
          <p:nvPr/>
        </p:nvSpPr>
        <p:spPr>
          <a:xfrm>
            <a:off x="3933032" y="5032003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1800" b="1" dirty="0">
                <a:solidFill>
                  <a:schemeClr val="accent1">
                    <a:lumMod val="75000"/>
                  </a:schemeClr>
                </a:solidFill>
                <a:ea typeface="微软雅黑" panose="020B0503020204020204" pitchFamily="34" charset="-122"/>
              </a:rPr>
              <a:t>我们对事情理解的对吗？</a:t>
            </a:r>
          </a:p>
          <a:p>
            <a:pPr eaLnBrk="1" hangingPunct="1"/>
            <a:r>
              <a:rPr lang="zh-CN" altLang="en-US" sz="1800" b="1" dirty="0">
                <a:solidFill>
                  <a:schemeClr val="accent1">
                    <a:lumMod val="75000"/>
                  </a:schemeClr>
                </a:solidFill>
                <a:ea typeface="微软雅黑" panose="020B0503020204020204" pitchFamily="34" charset="-122"/>
              </a:rPr>
              <a:t>成功关键因素是什么？</a:t>
            </a:r>
          </a:p>
          <a:p>
            <a:pPr eaLnBrk="1" hangingPunct="1"/>
            <a:r>
              <a:rPr lang="zh-CN" altLang="en-US" sz="1800" b="1" dirty="0">
                <a:solidFill>
                  <a:schemeClr val="accent1">
                    <a:lumMod val="75000"/>
                  </a:schemeClr>
                </a:solidFill>
                <a:ea typeface="微软雅黑" panose="020B0503020204020204" pitchFamily="34" charset="-122"/>
              </a:rPr>
              <a:t>失败的根源是什么</a:t>
            </a:r>
          </a:p>
          <a:p>
            <a:pPr eaLnBrk="1" hangingPunct="1"/>
            <a:r>
              <a:rPr lang="zh-CN" altLang="en-US" sz="1800" b="1" dirty="0">
                <a:solidFill>
                  <a:schemeClr val="accent1">
                    <a:lumMod val="75000"/>
                  </a:schemeClr>
                </a:solidFill>
                <a:ea typeface="微软雅黑" panose="020B0503020204020204" pitchFamily="34" charset="-122"/>
              </a:rPr>
              <a:t>发心是对的吗（动机）</a:t>
            </a:r>
            <a:endParaRPr lang="zh-CN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AutoShape 4">
            <a:extLst>
              <a:ext uri="{FF2B5EF4-FFF2-40B4-BE49-F238E27FC236}">
                <a16:creationId xmlns:a16="http://schemas.microsoft.com/office/drawing/2014/main" id="{B84908B7-96BC-373E-5D8C-DEC9B538F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5860" y="5110259"/>
            <a:ext cx="1023938" cy="707885"/>
          </a:xfrm>
          <a:prstGeom prst="rightArrow">
            <a:avLst>
              <a:gd name="adj1" fmla="val 50000"/>
              <a:gd name="adj2" fmla="val 60168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9712D613-F1CA-FB5F-A760-F1D1DA9E7A53}"/>
              </a:ext>
            </a:extLst>
          </p:cNvPr>
          <p:cNvCxnSpPr/>
          <p:nvPr/>
        </p:nvCxnSpPr>
        <p:spPr>
          <a:xfrm>
            <a:off x="400057" y="4494571"/>
            <a:ext cx="11391885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">
            <a:extLst>
              <a:ext uri="{FF2B5EF4-FFF2-40B4-BE49-F238E27FC236}">
                <a16:creationId xmlns:a16="http://schemas.microsoft.com/office/drawing/2014/main" id="{D87F7016-6ED5-84D8-0780-97F558A8D10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92387" y="121921"/>
            <a:ext cx="4644813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ea typeface="微软雅黑" panose="020B0503020204020204" pitchFamily="34" charset="-122"/>
                <a:sym typeface="微软雅黑" panose="020B0503020204020204" pitchFamily="34" charset="-122"/>
              </a:rPr>
              <a:t>案例：复盘的思考逻辑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FE1A62BE-8957-4506-827E-A2D1D9F63617}"/>
              </a:ext>
            </a:extLst>
          </p:cNvPr>
          <p:cNvGrpSpPr/>
          <p:nvPr/>
        </p:nvGrpSpPr>
        <p:grpSpPr>
          <a:xfrm>
            <a:off x="0" y="121921"/>
            <a:ext cx="787468" cy="598488"/>
            <a:chOff x="0" y="121920"/>
            <a:chExt cx="787468" cy="809637"/>
          </a:xfrm>
        </p:grpSpPr>
        <p:sp>
          <p:nvSpPr>
            <p:cNvPr id="25" name="箭头: V 形 24">
              <a:extLst>
                <a:ext uri="{FF2B5EF4-FFF2-40B4-BE49-F238E27FC236}">
                  <a16:creationId xmlns:a16="http://schemas.microsoft.com/office/drawing/2014/main" id="{2D3E65AE-2198-6200-70AE-2C94424897E6}"/>
                </a:ext>
              </a:extLst>
            </p:cNvPr>
            <p:cNvSpPr/>
            <p:nvPr/>
          </p:nvSpPr>
          <p:spPr>
            <a:xfrm>
              <a:off x="0" y="121920"/>
              <a:ext cx="462348" cy="809637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箭头: V 形 25">
              <a:extLst>
                <a:ext uri="{FF2B5EF4-FFF2-40B4-BE49-F238E27FC236}">
                  <a16:creationId xmlns:a16="http://schemas.microsoft.com/office/drawing/2014/main" id="{7BB6999B-5A92-D0A1-3637-2302FBB4D301}"/>
                </a:ext>
              </a:extLst>
            </p:cNvPr>
            <p:cNvSpPr/>
            <p:nvPr/>
          </p:nvSpPr>
          <p:spPr>
            <a:xfrm>
              <a:off x="325120" y="121920"/>
              <a:ext cx="462348" cy="809637"/>
            </a:xfrm>
            <a:prstGeom prst="chevron">
              <a:avLst/>
            </a:prstGeom>
            <a:solidFill>
              <a:srgbClr val="7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ED0A4D06-ECB4-F07A-B058-8B09F33BFB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761" y="3429000"/>
            <a:ext cx="7345679" cy="141290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The end</a:t>
            </a:r>
            <a:br>
              <a:rPr lang="en-US" altLang="zh-CN" dirty="0"/>
            </a:br>
            <a:r>
              <a:rPr lang="en-US" altLang="zh-CN" sz="12800" dirty="0"/>
              <a:t>Thanks!!!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4045712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ed By OfficePLUS-c8035093-6510-5b40-1f00-3a15166f9739">
  <a:themeElements>
    <a:clrScheme name="iSlid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EB248"/>
      </a:accent1>
      <a:accent2>
        <a:srgbClr val="92D050"/>
      </a:accent2>
      <a:accent3>
        <a:srgbClr val="6CCEE5"/>
      </a:accent3>
      <a:accent4>
        <a:srgbClr val="0378B0"/>
      </a:accent4>
      <a:accent5>
        <a:srgbClr val="FFC000"/>
      </a:accent5>
      <a:accent6>
        <a:srgbClr val="FFFF00"/>
      </a:accent6>
      <a:hlink>
        <a:srgbClr val="0563C1"/>
      </a:hlink>
      <a:folHlink>
        <a:srgbClr val="954F72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lid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</TotalTime>
  <Words>2713</Words>
  <Application>Microsoft Office PowerPoint</Application>
  <PresentationFormat>宽屏</PresentationFormat>
  <Paragraphs>385</Paragraphs>
  <Slides>24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等线</vt:lpstr>
      <vt:lpstr>华文中宋</vt:lpstr>
      <vt:lpstr>微软雅黑</vt:lpstr>
      <vt:lpstr>幼圆</vt:lpstr>
      <vt:lpstr>Arial</vt:lpstr>
      <vt:lpstr>Webdings</vt:lpstr>
      <vt:lpstr>Wingdings</vt:lpstr>
      <vt:lpstr>Designed By OfficePLUS-c8035093-6510-5b40-1f00-3a15166f9739</vt:lpstr>
      <vt:lpstr>如何做好复盘？</vt:lpstr>
      <vt:lpstr> 什么是复盘？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现在情况的内容？</vt:lpstr>
      <vt:lpstr>The end Thanks!!!</vt:lpstr>
    </vt:vector>
  </TitlesOfParts>
  <Company>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ning wei</dc:creator>
  <cp:lastModifiedBy>ning wei</cp:lastModifiedBy>
  <cp:revision>7</cp:revision>
  <dcterms:created xsi:type="dcterms:W3CDTF">2024-11-26T10:44:32Z</dcterms:created>
  <dcterms:modified xsi:type="dcterms:W3CDTF">2024-11-26T15:44:30Z</dcterms:modified>
</cp:coreProperties>
</file>