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3" r:id="rId22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7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8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10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eg"/><Relationship Id="rId5" Type="http://schemas.openxmlformats.org/officeDocument/2006/relationships/image" Target="../media/image10.pn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11" Type="http://schemas.openxmlformats.org/officeDocument/2006/relationships/image" Target="../media/image68.jpeg"/><Relationship Id="rId5" Type="http://schemas.openxmlformats.org/officeDocument/2006/relationships/image" Target="../media/image62.jpeg"/><Relationship Id="rId10" Type="http://schemas.openxmlformats.org/officeDocument/2006/relationships/image" Target="../media/image67.jpeg"/><Relationship Id="rId4" Type="http://schemas.openxmlformats.org/officeDocument/2006/relationships/image" Target="../media/image61.jpeg"/><Relationship Id="rId9" Type="http://schemas.openxmlformats.org/officeDocument/2006/relationships/image" Target="../media/image6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7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7" Type="http://schemas.openxmlformats.org/officeDocument/2006/relationships/image" Target="../media/image79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jpeg"/><Relationship Id="rId5" Type="http://schemas.openxmlformats.org/officeDocument/2006/relationships/image" Target="../media/image10.png"/><Relationship Id="rId4" Type="http://schemas.openxmlformats.org/officeDocument/2006/relationships/image" Target="../media/image77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18" Type="http://schemas.openxmlformats.org/officeDocument/2006/relationships/image" Target="../media/image83.svg"/><Relationship Id="rId26" Type="http://schemas.openxmlformats.org/officeDocument/2006/relationships/image" Target="../media/image91.svg"/><Relationship Id="rId3" Type="http://schemas.openxmlformats.org/officeDocument/2006/relationships/tags" Target="../tags/tag4.xml"/><Relationship Id="rId21" Type="http://schemas.openxmlformats.org/officeDocument/2006/relationships/image" Target="../media/image86.png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82.png"/><Relationship Id="rId25" Type="http://schemas.openxmlformats.org/officeDocument/2006/relationships/image" Target="../media/image90.png"/><Relationship Id="rId2" Type="http://schemas.openxmlformats.org/officeDocument/2006/relationships/tags" Target="../tags/tag3.xml"/><Relationship Id="rId16" Type="http://schemas.openxmlformats.org/officeDocument/2006/relationships/image" Target="../media/image81.svg"/><Relationship Id="rId20" Type="http://schemas.openxmlformats.org/officeDocument/2006/relationships/image" Target="../media/image85.sv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image" Target="../media/image89.svg"/><Relationship Id="rId5" Type="http://schemas.openxmlformats.org/officeDocument/2006/relationships/tags" Target="../tags/tag6.xml"/><Relationship Id="rId15" Type="http://schemas.openxmlformats.org/officeDocument/2006/relationships/image" Target="../media/image80.png"/><Relationship Id="rId23" Type="http://schemas.openxmlformats.org/officeDocument/2006/relationships/image" Target="../media/image88.png"/><Relationship Id="rId10" Type="http://schemas.openxmlformats.org/officeDocument/2006/relationships/tags" Target="../tags/tag11.xml"/><Relationship Id="rId19" Type="http://schemas.openxmlformats.org/officeDocument/2006/relationships/image" Target="../media/image84.png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image" Target="../media/image15.jpeg"/><Relationship Id="rId22" Type="http://schemas.openxmlformats.org/officeDocument/2006/relationships/image" Target="../media/image8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sv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svg"/><Relationship Id="rId5" Type="http://schemas.openxmlformats.org/officeDocument/2006/relationships/image" Target="../media/image94.png"/><Relationship Id="rId4" Type="http://schemas.openxmlformats.org/officeDocument/2006/relationships/image" Target="../media/image93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86182" y="163729"/>
            <a:ext cx="2469929" cy="2510334"/>
          </a:xfrm>
          <a:prstGeom prst="rect">
            <a:avLst/>
          </a:prstGeom>
        </p:spPr>
      </p:pic>
      <p:sp>
        <p:nvSpPr>
          <p:cNvPr id="6" name="textbox 6"/>
          <p:cNvSpPr/>
          <p:nvPr/>
        </p:nvSpPr>
        <p:spPr>
          <a:xfrm>
            <a:off x="361315" y="3157220"/>
            <a:ext cx="10744200" cy="9169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r>
              <a:rPr lang="en-US" altLang="zh-CN" sz="7500" kern="0" spc="-100" dirty="0">
                <a:ln w="2176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7500" kern="0" spc="-100" dirty="0">
                <a:ln w="2176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三宝文化寺院</a:t>
            </a:r>
            <a:r>
              <a:rPr sz="7500" kern="0" spc="-100" dirty="0">
                <a:ln w="2176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运营方案</a:t>
            </a:r>
            <a:endParaRPr lang="en-US" altLang="en-US" sz="7500" dirty="0"/>
          </a:p>
        </p:txBody>
      </p:sp>
      <p:sp>
        <p:nvSpPr>
          <p:cNvPr id="8" name="textbox 8"/>
          <p:cNvSpPr/>
          <p:nvPr/>
        </p:nvSpPr>
        <p:spPr>
          <a:xfrm>
            <a:off x="4377690" y="4721225"/>
            <a:ext cx="3584575" cy="457834"/>
          </a:xfrm>
          <a:prstGeom prst="rect">
            <a:avLst/>
          </a:prstGeom>
          <a:solidFill>
            <a:srgbClr val="43486D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400" dirty="0"/>
          </a:p>
          <a:p>
            <a:pPr marL="10795" algn="l" rtl="0" eaLnBrk="0">
              <a:lnSpc>
                <a:spcPct val="95000"/>
              </a:lnSpc>
              <a:spcBef>
                <a:spcPts val="0"/>
              </a:spcBef>
            </a:pPr>
            <a:r>
              <a:rPr sz="2000" kern="0" spc="0" dirty="0">
                <a:ln w="7277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三宝文化传播（江苏）有限</a:t>
            </a:r>
            <a:r>
              <a:rPr sz="2000" kern="0" spc="-10" dirty="0">
                <a:ln w="7277" cap="flat" cmpd="sng">
                  <a:solidFill>
                    <a:srgbClr val="FF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公司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"/>
          <p:cNvSpPr/>
          <p:nvPr/>
        </p:nvSpPr>
        <p:spPr>
          <a:xfrm>
            <a:off x="12001" y="199043"/>
            <a:ext cx="12167996" cy="6649958"/>
          </a:xfrm>
          <a:prstGeom prst="rect">
            <a:avLst/>
          </a:prstGeom>
          <a:solidFill>
            <a:srgbClr val="F9F9F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3904627" y="501212"/>
          <a:ext cx="6452870" cy="1941195"/>
        </p:xfrm>
        <a:graphic>
          <a:graphicData uri="http://schemas.openxmlformats.org/drawingml/2006/table">
            <a:tbl>
              <a:tblPr>
                <a:solidFill>
                  <a:srgbClr val="FFFFFF"/>
                </a:solidFill>
              </a:tblPr>
              <a:tblGrid>
                <a:gridCol w="6452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3167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300" dirty="0"/>
                    </a:p>
                    <a:p>
                      <a:pPr marL="15875" indent="460375" algn="l" rtl="0" eaLnBrk="0">
                        <a:lnSpc>
                          <a:spcPct val="107000"/>
                        </a:lnSpc>
                      </a:pPr>
                      <a:r>
                        <a:rPr sz="1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三宝文化传播（江苏）有限公司</a:t>
                      </a:r>
                      <a:r>
                        <a:rPr sz="1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成立于2014年，是一          家专业从事佛教文化及寺院推广运营的公司，本着三宝企业        核心价值观：诚信、务实、创新、超越，完成三宝企业使命        ：让更多的人感知、了解中国传统文化、佛教文化。现与镇        江积善寺、泰州白马寺孝道园签订运营合作，并与上海民政        </a:t>
                      </a:r>
                      <a:r>
                        <a:rPr sz="1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下属南旎湾慈善基金会达成合作协议。</a:t>
                      </a:r>
                      <a:endParaRPr lang="en-US" altLang="en-US" sz="18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4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80134" y="2862797"/>
            <a:ext cx="2574375" cy="3373658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185914" y="2785460"/>
            <a:ext cx="2469253" cy="3450995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510985" y="2802261"/>
            <a:ext cx="2324707" cy="3368107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07726" y="2802261"/>
            <a:ext cx="2193305" cy="328727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35281" y="453954"/>
            <a:ext cx="3040860" cy="2032615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139159" y="6236459"/>
            <a:ext cx="9857004" cy="427051"/>
          </a:xfrm>
          <a:prstGeom prst="rect">
            <a:avLst/>
          </a:prstGeom>
        </p:spPr>
      </p:pic>
      <p:sp>
        <p:nvSpPr>
          <p:cNvPr id="26" name="textbox 26"/>
          <p:cNvSpPr/>
          <p:nvPr/>
        </p:nvSpPr>
        <p:spPr>
          <a:xfrm>
            <a:off x="8445935" y="6581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636" y="208212"/>
            <a:ext cx="12179363" cy="6649787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43450" y="2381593"/>
            <a:ext cx="1155763" cy="79438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11368" y="992530"/>
            <a:ext cx="1095819" cy="3818889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7905060" y="3853608"/>
            <a:ext cx="3204210" cy="12903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2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项目规划</a:t>
            </a:r>
            <a:endParaRPr lang="en-US" altLang="en-US" sz="2700" dirty="0"/>
          </a:p>
          <a:p>
            <a:pPr marL="12700" algn="l" rtl="0" eaLnBrk="0">
              <a:lnSpc>
                <a:spcPct val="91000"/>
              </a:lnSpc>
              <a:spcBef>
                <a:spcPts val="1295"/>
              </a:spcBef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打造智慧寺院，</a:t>
            </a:r>
            <a:endParaRPr lang="en-US" altLang="en-US" sz="2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15240" algn="l" rtl="0" eaLnBrk="0">
              <a:lnSpc>
                <a:spcPct val="91000"/>
              </a:lnSpc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寺院建设+智能硬件+互联网</a:t>
            </a:r>
            <a:endParaRPr lang="en-US" altLang="en-US" sz="2000" dirty="0"/>
          </a:p>
        </p:txBody>
      </p:sp>
      <p:sp>
        <p:nvSpPr>
          <p:cNvPr id="38" name="textbox 38"/>
          <p:cNvSpPr/>
          <p:nvPr/>
        </p:nvSpPr>
        <p:spPr>
          <a:xfrm>
            <a:off x="2992249" y="2980150"/>
            <a:ext cx="2314575" cy="13106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100" dirty="0"/>
          </a:p>
          <a:p>
            <a:pPr marL="12700" indent="2540" algn="l" rtl="0" eaLnBrk="0">
              <a:lnSpc>
                <a:spcPct val="105000"/>
              </a:lnSpc>
            </a:pP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集佛教文化、传统文</a:t>
            </a:r>
            <a:r>
              <a:rPr sz="2000" b="1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化、</a:t>
            </a:r>
            <a:r>
              <a:rPr sz="2000" b="1" kern="0" spc="0" dirty="0">
                <a:ln w="727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养老、</a:t>
            </a:r>
            <a:r>
              <a:rPr sz="20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生态旅游 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观光的佛教文化传播</a:t>
            </a:r>
            <a:r>
              <a:rPr sz="2000" b="1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中心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2000" dirty="0"/>
          </a:p>
        </p:txBody>
      </p:sp>
      <p:sp>
        <p:nvSpPr>
          <p:cNvPr id="40" name="textbox 40"/>
          <p:cNvSpPr/>
          <p:nvPr/>
        </p:nvSpPr>
        <p:spPr>
          <a:xfrm>
            <a:off x="4879160" y="426002"/>
            <a:ext cx="2449829" cy="5448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090"/>
              </a:lnSpc>
            </a:pPr>
            <a:r>
              <a:rPr sz="3200" kern="0" spc="-30" dirty="0">
                <a:solidFill>
                  <a:srgbClr val="43486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运营服务规划</a:t>
            </a:r>
            <a:endParaRPr lang="en-US" altLang="en-US" sz="3200" dirty="0"/>
          </a:p>
        </p:txBody>
      </p:sp>
      <p:sp>
        <p:nvSpPr>
          <p:cNvPr id="42" name="textbox 42"/>
          <p:cNvSpPr/>
          <p:nvPr/>
        </p:nvSpPr>
        <p:spPr>
          <a:xfrm>
            <a:off x="3051819" y="1989154"/>
            <a:ext cx="1462405" cy="852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45720" algn="l" rtl="0" eaLnBrk="0">
              <a:lnSpc>
                <a:spcPct val="93000"/>
              </a:lnSpc>
            </a:pPr>
            <a:r>
              <a:rPr sz="27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战略目标</a:t>
            </a:r>
            <a:endParaRPr lang="en-US" altLang="en-US" sz="27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-10" dirty="0">
                <a:ln w="7277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建设成为：</a:t>
            </a:r>
            <a:endParaRPr lang="en-US" altLang="en-US" sz="2000" dirty="0"/>
          </a:p>
        </p:txBody>
      </p:sp>
      <p:sp>
        <p:nvSpPr>
          <p:cNvPr id="44" name="textbox 44"/>
          <p:cNvSpPr/>
          <p:nvPr/>
        </p:nvSpPr>
        <p:spPr>
          <a:xfrm>
            <a:off x="8415611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46" name="picture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113462" y="4500905"/>
            <a:ext cx="88900" cy="1549400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491287" y="4178642"/>
            <a:ext cx="1155763" cy="7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 rot="21600000">
            <a:off x="777240" y="1772602"/>
            <a:ext cx="2278380" cy="4381309"/>
            <a:chOff x="0" y="0"/>
            <a:chExt cx="2278380" cy="4381309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278380" cy="4381309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-12700" y="-12700"/>
              <a:ext cx="2304414" cy="44303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222250" algn="l" rtl="0" eaLnBrk="0">
                <a:lnSpc>
                  <a:spcPct val="87000"/>
                </a:lnSpc>
              </a:pP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一</a:t>
              </a:r>
              <a:r>
                <a:rPr sz="1700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700" kern="0" spc="-1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各殿堂佛像</a:t>
              </a:r>
              <a:endParaRPr lang="en-US" altLang="en-US" sz="1700" dirty="0"/>
            </a:p>
            <a:p>
              <a:pPr marL="222250" indent="-2540" algn="l" rtl="0" eaLnBrk="0">
                <a:lnSpc>
                  <a:spcPct val="131000"/>
                </a:lnSpc>
                <a:spcBef>
                  <a:spcPts val="10"/>
                </a:spcBef>
              </a:pPr>
              <a:r>
                <a:rPr sz="1700" kern="0" spc="3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供奉体系搭建升</a:t>
              </a:r>
              <a:r>
                <a:rPr sz="17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700" kern="0" spc="3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级及改造</a:t>
              </a:r>
              <a:endParaRPr lang="en-US" altLang="en-US" sz="17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7000"/>
                </a:lnSpc>
              </a:pPr>
              <a:endParaRPr lang="en-US" altLang="en-US" sz="300" dirty="0"/>
            </a:p>
            <a:p>
              <a:pPr marL="200025" indent="635" algn="l" rtl="0" eaLnBrk="0">
                <a:lnSpc>
                  <a:spcPct val="117000"/>
                </a:lnSpc>
                <a:spcBef>
                  <a:spcPts val="5"/>
                </a:spcBef>
              </a:pPr>
              <a:r>
                <a:rPr sz="1500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先行搭建各殿堂的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500" kern="0" spc="2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供奉制度及运营体</a:t>
              </a:r>
              <a:r>
                <a:rPr sz="15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</a:t>
              </a:r>
              <a:r>
                <a:rPr sz="1500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</a:t>
              </a:r>
              <a:endParaRPr lang="en-US" altLang="en-US" sz="1500" dirty="0"/>
            </a:p>
          </p:txBody>
        </p:sp>
      </p:grpSp>
      <p:grpSp>
        <p:nvGrpSpPr>
          <p:cNvPr id="4" name="group 4"/>
          <p:cNvGrpSpPr/>
          <p:nvPr/>
        </p:nvGrpSpPr>
        <p:grpSpPr>
          <a:xfrm rot="21600000">
            <a:off x="3506723" y="1858327"/>
            <a:ext cx="2308859" cy="4297108"/>
            <a:chOff x="0" y="0"/>
            <a:chExt cx="2308859" cy="4297108"/>
          </a:xfrm>
        </p:grpSpPr>
        <p:pic>
          <p:nvPicPr>
            <p:cNvPr id="56" name="picture 5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308859" cy="4297108"/>
            </a:xfrm>
            <a:prstGeom prst="rect">
              <a:avLst/>
            </a:prstGeom>
          </p:spPr>
        </p:pic>
        <p:sp>
          <p:nvSpPr>
            <p:cNvPr id="58" name="textbox 58"/>
            <p:cNvSpPr/>
            <p:nvPr/>
          </p:nvSpPr>
          <p:spPr>
            <a:xfrm>
              <a:off x="-12700" y="-12700"/>
              <a:ext cx="2334260" cy="43421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3000"/>
                </a:lnSpc>
              </a:pPr>
              <a:endParaRPr lang="en-US" altLang="en-US" sz="1000" dirty="0"/>
            </a:p>
            <a:p>
              <a:pPr marL="269875" algn="l" rtl="0" eaLnBrk="0">
                <a:lnSpc>
                  <a:spcPct val="87000"/>
                </a:lnSpc>
              </a:pP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二</a:t>
              </a:r>
              <a:r>
                <a:rPr sz="1700" kern="0" spc="-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700" kern="0" spc="-1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寺院信息化</a:t>
              </a:r>
              <a:endParaRPr lang="en-US" altLang="en-US" sz="1700" dirty="0"/>
            </a:p>
            <a:p>
              <a:pPr marL="266700" indent="-635" algn="l" rtl="0" eaLnBrk="0">
                <a:lnSpc>
                  <a:spcPct val="131000"/>
                </a:lnSpc>
                <a:spcBef>
                  <a:spcPts val="15"/>
                </a:spcBef>
              </a:pP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建设</a:t>
              </a:r>
              <a:r>
                <a:rPr sz="1700" kern="0" spc="-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700" kern="0" spc="-1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供灯及智</a:t>
              </a:r>
              <a:r>
                <a:rPr sz="1700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700" kern="0" spc="3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能供奉系统建设</a:t>
              </a:r>
              <a:endParaRPr lang="en-US" altLang="en-US" sz="17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3000"/>
                </a:lnSpc>
              </a:pPr>
              <a:endParaRPr lang="en-US" altLang="en-US" sz="1000" dirty="0"/>
            </a:p>
            <a:p>
              <a:pPr marL="472440" algn="l" rtl="0" eaLnBrk="0">
                <a:lnSpc>
                  <a:spcPct val="96000"/>
                </a:lnSpc>
                <a:spcBef>
                  <a:spcPts val="460"/>
                </a:spcBef>
              </a:pPr>
              <a:r>
                <a:rPr sz="1500" kern="0" spc="2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搭建寺院信息化</a:t>
              </a:r>
              <a:endParaRPr lang="en-US" altLang="en-US" sz="1500" dirty="0"/>
            </a:p>
            <a:p>
              <a:pPr marL="470535" algn="l" rtl="0" eaLnBrk="0">
                <a:lnSpc>
                  <a:spcPct val="96000"/>
                </a:lnSpc>
                <a:spcBef>
                  <a:spcPts val="1150"/>
                </a:spcBef>
              </a:pPr>
              <a:r>
                <a:rPr sz="1500" kern="0" spc="2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系统及其他智能</a:t>
              </a:r>
              <a:endParaRPr lang="en-US" altLang="en-US" sz="15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9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471805" algn="l" rtl="0" eaLnBrk="0">
                <a:lnSpc>
                  <a:spcPct val="96000"/>
                </a:lnSpc>
              </a:pPr>
              <a:r>
                <a:rPr sz="1500" kern="0" spc="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法务</a:t>
              </a:r>
              <a:r>
                <a:rPr sz="1500" kern="0" spc="-1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500" kern="0" spc="-2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1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供奉系统</a:t>
              </a:r>
              <a:endParaRPr lang="en-US" altLang="en-US" sz="1500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6362700" y="1883092"/>
            <a:ext cx="2301240" cy="4270819"/>
            <a:chOff x="0" y="0"/>
            <a:chExt cx="2301240" cy="4270819"/>
          </a:xfrm>
        </p:grpSpPr>
        <p:pic>
          <p:nvPicPr>
            <p:cNvPr id="60" name="picture 6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301240" cy="4270819"/>
            </a:xfrm>
            <a:prstGeom prst="rect">
              <a:avLst/>
            </a:prstGeom>
          </p:spPr>
        </p:pic>
        <p:sp>
          <p:nvSpPr>
            <p:cNvPr id="62" name="textbox 62"/>
            <p:cNvSpPr/>
            <p:nvPr/>
          </p:nvSpPr>
          <p:spPr>
            <a:xfrm>
              <a:off x="-12700" y="-12700"/>
              <a:ext cx="2327275" cy="431672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6000"/>
                </a:lnSpc>
              </a:pPr>
              <a:endParaRPr lang="en-US" altLang="en-US" sz="1000" dirty="0"/>
            </a:p>
            <a:p>
              <a:pPr marL="18478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三</a:t>
              </a:r>
              <a:r>
                <a:rPr sz="1700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、</a:t>
              </a:r>
              <a:r>
                <a:rPr sz="1700" kern="0" spc="-1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kern="0" spc="2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线上线下引</a:t>
              </a:r>
              <a:endParaRPr lang="en-US" altLang="en-US" sz="1700" dirty="0"/>
            </a:p>
            <a:p>
              <a:pPr marL="180975" algn="l" rtl="0" eaLnBrk="0">
                <a:lnSpc>
                  <a:spcPts val="2600"/>
                </a:lnSpc>
              </a:pPr>
              <a:r>
                <a:rPr sz="1700" kern="0" spc="3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流工作全面展开</a:t>
              </a:r>
              <a:endParaRPr lang="en-US" altLang="en-US" sz="1700" dirty="0"/>
            </a:p>
            <a:p>
              <a:pPr algn="l" rtl="0" eaLnBrk="0">
                <a:lnSpc>
                  <a:spcPct val="12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2000"/>
                </a:lnSpc>
              </a:pPr>
              <a:endParaRPr lang="en-US" altLang="en-US" sz="1000" dirty="0"/>
            </a:p>
            <a:p>
              <a:pPr marL="370205" algn="l" rtl="0" eaLnBrk="0">
                <a:lnSpc>
                  <a:spcPct val="96000"/>
                </a:lnSpc>
                <a:spcBef>
                  <a:spcPts val="455"/>
                </a:spcBef>
              </a:pPr>
              <a:r>
                <a:rPr sz="1500" kern="0" spc="2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全面开展线上、</a:t>
              </a:r>
              <a:endParaRPr lang="en-US" altLang="en-US" sz="15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900" dirty="0"/>
            </a:p>
            <a:p>
              <a:pPr marL="370840" algn="l" rtl="0" eaLnBrk="0">
                <a:lnSpc>
                  <a:spcPct val="97000"/>
                </a:lnSpc>
              </a:pPr>
              <a:r>
                <a:rPr sz="1500" kern="0" spc="2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线下引流工作</a:t>
              </a:r>
              <a:endParaRPr lang="en-US" altLang="en-US" sz="1500" dirty="0"/>
            </a:p>
          </p:txBody>
        </p:sp>
      </p:grpSp>
      <p:pic>
        <p:nvPicPr>
          <p:cNvPr id="64" name="picture 6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134856" y="1882457"/>
            <a:ext cx="2293619" cy="4271454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9435310" y="3226434"/>
            <a:ext cx="1584325" cy="1830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algn="r" rtl="0" eaLnBrk="0">
              <a:lnSpc>
                <a:spcPct val="88000"/>
              </a:lnSpc>
            </a:pP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</a:t>
            </a:r>
            <a:r>
              <a:rPr sz="17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700" kern="0" spc="-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地宫项目</a:t>
            </a:r>
            <a:endParaRPr lang="en-US" altLang="en-US" sz="1700" dirty="0"/>
          </a:p>
          <a:p>
            <a:pPr marL="12700" algn="l" rtl="0" eaLnBrk="0">
              <a:lnSpc>
                <a:spcPts val="2570"/>
              </a:lnSpc>
            </a:pPr>
            <a:r>
              <a:rPr sz="1700" kern="0" spc="2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</a:t>
            </a:r>
            <a:endParaRPr lang="en-US" altLang="en-US" sz="17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56515" algn="l" rtl="0" eaLnBrk="0">
              <a:lnSpc>
                <a:spcPct val="88000"/>
              </a:lnSpc>
              <a:spcBef>
                <a:spcPts val="460"/>
              </a:spcBef>
            </a:pPr>
            <a:r>
              <a:rPr sz="1500" kern="0" spc="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启动地宫项目</a:t>
            </a:r>
            <a:endParaRPr lang="en-US" altLang="en-US" sz="1500" dirty="0"/>
          </a:p>
          <a:p>
            <a:pPr marL="58420" algn="l" rtl="0" eaLnBrk="0">
              <a:lnSpc>
                <a:spcPts val="2860"/>
              </a:lnSpc>
            </a:pPr>
            <a:r>
              <a:rPr sz="15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</a:t>
            </a:r>
            <a:endParaRPr lang="en-US" altLang="en-US" sz="1500" dirty="0"/>
          </a:p>
        </p:txBody>
      </p:sp>
      <p:grpSp>
        <p:nvGrpSpPr>
          <p:cNvPr id="8" name="group 8"/>
          <p:cNvGrpSpPr/>
          <p:nvPr/>
        </p:nvGrpSpPr>
        <p:grpSpPr>
          <a:xfrm rot="21600000">
            <a:off x="4000500" y="1220724"/>
            <a:ext cx="4191000" cy="566927"/>
            <a:chOff x="0" y="0"/>
            <a:chExt cx="4191000" cy="566927"/>
          </a:xfrm>
        </p:grpSpPr>
        <p:pic>
          <p:nvPicPr>
            <p:cNvPr id="72" name="picture 7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0" y="0"/>
              <a:ext cx="4191000" cy="566927"/>
            </a:xfrm>
            <a:prstGeom prst="rect">
              <a:avLst/>
            </a:prstGeom>
          </p:spPr>
        </p:pic>
        <p:sp>
          <p:nvSpPr>
            <p:cNvPr id="74" name="textbox 74"/>
            <p:cNvSpPr/>
            <p:nvPr/>
          </p:nvSpPr>
          <p:spPr>
            <a:xfrm>
              <a:off x="-12700" y="-12700"/>
              <a:ext cx="4216400" cy="6286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lang="en-US" altLang="en-US" sz="900" dirty="0"/>
            </a:p>
            <a:p>
              <a:pPr marL="1393825" algn="l" rtl="0" eaLnBrk="0">
                <a:lnSpc>
                  <a:spcPct val="94000"/>
                </a:lnSpc>
                <a:spcBef>
                  <a:spcPts val="5"/>
                </a:spcBef>
              </a:pPr>
              <a:r>
                <a:rPr sz="2700" b="1" kern="0" spc="300" dirty="0">
                  <a:solidFill>
                    <a:srgbClr val="383838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前6个月</a:t>
              </a:r>
              <a:endParaRPr lang="en-US" altLang="en-US" sz="2700" dirty="0"/>
            </a:p>
          </p:txBody>
        </p:sp>
      </p:grpSp>
      <p:sp>
        <p:nvSpPr>
          <p:cNvPr id="76" name="textbox 76"/>
          <p:cNvSpPr/>
          <p:nvPr/>
        </p:nvSpPr>
        <p:spPr>
          <a:xfrm>
            <a:off x="5233832" y="521935"/>
            <a:ext cx="1710054" cy="4711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kern="0" spc="11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运营服务</a:t>
            </a:r>
            <a:endParaRPr lang="en-US" altLang="en-US" sz="3200" dirty="0"/>
          </a:p>
        </p:txBody>
      </p:sp>
      <p:sp>
        <p:nvSpPr>
          <p:cNvPr id="78" name="path"/>
          <p:cNvSpPr/>
          <p:nvPr/>
        </p:nvSpPr>
        <p:spPr>
          <a:xfrm>
            <a:off x="9979659" y="2296795"/>
            <a:ext cx="603884" cy="421639"/>
          </a:xfrm>
          <a:custGeom>
            <a:avLst/>
            <a:gdLst/>
            <a:ahLst/>
            <a:cxnLst/>
            <a:rect l="0" t="0" r="0" b="0"/>
            <a:pathLst>
              <a:path w="950" h="663">
                <a:moveTo>
                  <a:pt x="177" y="0"/>
                </a:moveTo>
                <a:cubicBezTo>
                  <a:pt x="784" y="0"/>
                  <a:pt x="784" y="0"/>
                  <a:pt x="784" y="0"/>
                </a:cubicBezTo>
                <a:cubicBezTo>
                  <a:pt x="832" y="0"/>
                  <a:pt x="869" y="37"/>
                  <a:pt x="869" y="85"/>
                </a:cubicBezTo>
                <a:cubicBezTo>
                  <a:pt x="869" y="508"/>
                  <a:pt x="869" y="508"/>
                  <a:pt x="869" y="508"/>
                </a:cubicBezTo>
                <a:cubicBezTo>
                  <a:pt x="92" y="508"/>
                  <a:pt x="92" y="508"/>
                  <a:pt x="92" y="508"/>
                </a:cubicBezTo>
                <a:cubicBezTo>
                  <a:pt x="92" y="85"/>
                  <a:pt x="92" y="85"/>
                  <a:pt x="92" y="85"/>
                </a:cubicBezTo>
                <a:cubicBezTo>
                  <a:pt x="92" y="37"/>
                  <a:pt x="129" y="0"/>
                  <a:pt x="177" y="0"/>
                </a:cubicBezTo>
                <a:moveTo>
                  <a:pt x="236" y="311"/>
                </a:moveTo>
                <a:cubicBezTo>
                  <a:pt x="236" y="348"/>
                  <a:pt x="236" y="348"/>
                  <a:pt x="236" y="348"/>
                </a:cubicBezTo>
                <a:cubicBezTo>
                  <a:pt x="506" y="348"/>
                  <a:pt x="506" y="348"/>
                  <a:pt x="506" y="348"/>
                </a:cubicBezTo>
                <a:cubicBezTo>
                  <a:pt x="506" y="311"/>
                  <a:pt x="506" y="311"/>
                  <a:pt x="506" y="311"/>
                </a:cubicBezTo>
                <a:cubicBezTo>
                  <a:pt x="236" y="311"/>
                  <a:pt x="236" y="311"/>
                  <a:pt x="236" y="311"/>
                </a:cubicBezTo>
                <a:moveTo>
                  <a:pt x="236" y="222"/>
                </a:moveTo>
                <a:cubicBezTo>
                  <a:pt x="236" y="259"/>
                  <a:pt x="236" y="259"/>
                  <a:pt x="236" y="259"/>
                </a:cubicBezTo>
                <a:cubicBezTo>
                  <a:pt x="451" y="259"/>
                  <a:pt x="451" y="259"/>
                  <a:pt x="451" y="259"/>
                </a:cubicBezTo>
                <a:cubicBezTo>
                  <a:pt x="451" y="222"/>
                  <a:pt x="451" y="222"/>
                  <a:pt x="451" y="222"/>
                </a:cubicBezTo>
                <a:cubicBezTo>
                  <a:pt x="236" y="222"/>
                  <a:pt x="236" y="222"/>
                  <a:pt x="236" y="222"/>
                </a:cubicBezTo>
                <a:moveTo>
                  <a:pt x="236" y="137"/>
                </a:moveTo>
                <a:cubicBezTo>
                  <a:pt x="236" y="170"/>
                  <a:pt x="236" y="170"/>
                  <a:pt x="236" y="170"/>
                </a:cubicBezTo>
                <a:cubicBezTo>
                  <a:pt x="506" y="170"/>
                  <a:pt x="506" y="170"/>
                  <a:pt x="506" y="170"/>
                </a:cubicBezTo>
                <a:cubicBezTo>
                  <a:pt x="506" y="137"/>
                  <a:pt x="506" y="137"/>
                  <a:pt x="506" y="137"/>
                </a:cubicBezTo>
                <a:cubicBezTo>
                  <a:pt x="236" y="137"/>
                  <a:pt x="236" y="137"/>
                  <a:pt x="236" y="137"/>
                </a:cubicBezTo>
                <a:moveTo>
                  <a:pt x="540" y="248"/>
                </a:moveTo>
                <a:cubicBezTo>
                  <a:pt x="614" y="367"/>
                  <a:pt x="614" y="367"/>
                  <a:pt x="614" y="367"/>
                </a:cubicBezTo>
                <a:cubicBezTo>
                  <a:pt x="636" y="330"/>
                  <a:pt x="636" y="330"/>
                  <a:pt x="636" y="330"/>
                </a:cubicBezTo>
                <a:cubicBezTo>
                  <a:pt x="699" y="370"/>
                  <a:pt x="699" y="370"/>
                  <a:pt x="699" y="370"/>
                </a:cubicBezTo>
                <a:cubicBezTo>
                  <a:pt x="721" y="333"/>
                  <a:pt x="721" y="333"/>
                  <a:pt x="721" y="333"/>
                </a:cubicBezTo>
                <a:cubicBezTo>
                  <a:pt x="658" y="293"/>
                  <a:pt x="658" y="293"/>
                  <a:pt x="658" y="293"/>
                </a:cubicBezTo>
                <a:cubicBezTo>
                  <a:pt x="680" y="259"/>
                  <a:pt x="680" y="259"/>
                  <a:pt x="680" y="259"/>
                </a:cubicBezTo>
                <a:cubicBezTo>
                  <a:pt x="540" y="248"/>
                  <a:pt x="540" y="248"/>
                  <a:pt x="540" y="248"/>
                </a:cubicBezTo>
                <a:moveTo>
                  <a:pt x="0" y="541"/>
                </a:moveTo>
                <a:cubicBezTo>
                  <a:pt x="950" y="541"/>
                  <a:pt x="950" y="541"/>
                  <a:pt x="950" y="541"/>
                </a:cubicBezTo>
                <a:cubicBezTo>
                  <a:pt x="950" y="638"/>
                  <a:pt x="950" y="638"/>
                  <a:pt x="950" y="638"/>
                </a:cubicBezTo>
                <a:cubicBezTo>
                  <a:pt x="921" y="663"/>
                  <a:pt x="921" y="663"/>
                  <a:pt x="921" y="663"/>
                </a:cubicBezTo>
                <a:cubicBezTo>
                  <a:pt x="25" y="663"/>
                  <a:pt x="25" y="663"/>
                  <a:pt x="25" y="663"/>
                </a:cubicBezTo>
                <a:cubicBezTo>
                  <a:pt x="0" y="638"/>
                  <a:pt x="0" y="638"/>
                  <a:pt x="0" y="638"/>
                </a:cubicBezTo>
                <a:cubicBezTo>
                  <a:pt x="0" y="541"/>
                  <a:pt x="0" y="541"/>
                  <a:pt x="0" y="541"/>
                </a:cubicBezTo>
                <a:moveTo>
                  <a:pt x="62" y="574"/>
                </a:moveTo>
                <a:cubicBezTo>
                  <a:pt x="62" y="604"/>
                  <a:pt x="62" y="604"/>
                  <a:pt x="62" y="604"/>
                </a:cubicBezTo>
                <a:cubicBezTo>
                  <a:pt x="144" y="604"/>
                  <a:pt x="144" y="604"/>
                  <a:pt x="144" y="604"/>
                </a:cubicBezTo>
                <a:cubicBezTo>
                  <a:pt x="144" y="574"/>
                  <a:pt x="144" y="574"/>
                  <a:pt x="144" y="574"/>
                </a:cubicBezTo>
                <a:cubicBezTo>
                  <a:pt x="62" y="574"/>
                  <a:pt x="62" y="574"/>
                  <a:pt x="62" y="574"/>
                </a:cubicBezTo>
                <a:moveTo>
                  <a:pt x="814" y="574"/>
                </a:moveTo>
                <a:cubicBezTo>
                  <a:pt x="814" y="604"/>
                  <a:pt x="814" y="604"/>
                  <a:pt x="814" y="604"/>
                </a:cubicBezTo>
                <a:cubicBezTo>
                  <a:pt x="895" y="604"/>
                  <a:pt x="895" y="604"/>
                  <a:pt x="895" y="604"/>
                </a:cubicBezTo>
                <a:cubicBezTo>
                  <a:pt x="895" y="574"/>
                  <a:pt x="895" y="574"/>
                  <a:pt x="895" y="574"/>
                </a:cubicBezTo>
                <a:cubicBezTo>
                  <a:pt x="814" y="574"/>
                  <a:pt x="814" y="574"/>
                  <a:pt x="814" y="574"/>
                </a:cubicBezTo>
                <a:moveTo>
                  <a:pt x="181" y="574"/>
                </a:moveTo>
                <a:cubicBezTo>
                  <a:pt x="181" y="604"/>
                  <a:pt x="181" y="604"/>
                  <a:pt x="181" y="604"/>
                </a:cubicBezTo>
                <a:cubicBezTo>
                  <a:pt x="262" y="604"/>
                  <a:pt x="262" y="604"/>
                  <a:pt x="262" y="604"/>
                </a:cubicBezTo>
                <a:cubicBezTo>
                  <a:pt x="262" y="574"/>
                  <a:pt x="262" y="574"/>
                  <a:pt x="262" y="574"/>
                </a:cubicBezTo>
                <a:cubicBezTo>
                  <a:pt x="181" y="574"/>
                  <a:pt x="181" y="574"/>
                  <a:pt x="181" y="574"/>
                </a:cubicBezTo>
                <a:moveTo>
                  <a:pt x="177" y="77"/>
                </a:moveTo>
                <a:cubicBezTo>
                  <a:pt x="177" y="430"/>
                  <a:pt x="177" y="430"/>
                  <a:pt x="177" y="430"/>
                </a:cubicBezTo>
                <a:cubicBezTo>
                  <a:pt x="788" y="430"/>
                  <a:pt x="788" y="430"/>
                  <a:pt x="788" y="430"/>
                </a:cubicBezTo>
                <a:cubicBezTo>
                  <a:pt x="788" y="77"/>
                  <a:pt x="788" y="77"/>
                  <a:pt x="788" y="77"/>
                </a:cubicBezTo>
                <a:lnTo>
                  <a:pt x="177" y="77"/>
                </a:ln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0" name="path"/>
          <p:cNvSpPr/>
          <p:nvPr/>
        </p:nvSpPr>
        <p:spPr>
          <a:xfrm>
            <a:off x="1643379" y="2155507"/>
            <a:ext cx="513080" cy="484504"/>
          </a:xfrm>
          <a:custGeom>
            <a:avLst/>
            <a:gdLst/>
            <a:ahLst/>
            <a:cxnLst/>
            <a:rect l="0" t="0" r="0" b="0"/>
            <a:pathLst>
              <a:path w="808" h="762">
                <a:moveTo>
                  <a:pt x="494" y="281"/>
                </a:moveTo>
                <a:cubicBezTo>
                  <a:pt x="253" y="281"/>
                  <a:pt x="253" y="281"/>
                  <a:pt x="253" y="281"/>
                </a:cubicBezTo>
                <a:cubicBezTo>
                  <a:pt x="240" y="281"/>
                  <a:pt x="233" y="287"/>
                  <a:pt x="233" y="294"/>
                </a:cubicBezTo>
                <a:cubicBezTo>
                  <a:pt x="233" y="307"/>
                  <a:pt x="240" y="314"/>
                  <a:pt x="253" y="314"/>
                </a:cubicBezTo>
                <a:cubicBezTo>
                  <a:pt x="494" y="314"/>
                  <a:pt x="494" y="314"/>
                  <a:pt x="494" y="314"/>
                </a:cubicBezTo>
                <a:cubicBezTo>
                  <a:pt x="500" y="314"/>
                  <a:pt x="507" y="307"/>
                  <a:pt x="507" y="294"/>
                </a:cubicBezTo>
                <a:cubicBezTo>
                  <a:pt x="507" y="287"/>
                  <a:pt x="500" y="281"/>
                  <a:pt x="494" y="281"/>
                </a:cubicBezTo>
                <a:moveTo>
                  <a:pt x="580" y="214"/>
                </a:moveTo>
                <a:cubicBezTo>
                  <a:pt x="253" y="214"/>
                  <a:pt x="253" y="214"/>
                  <a:pt x="253" y="214"/>
                </a:cubicBezTo>
                <a:cubicBezTo>
                  <a:pt x="240" y="214"/>
                  <a:pt x="233" y="220"/>
                  <a:pt x="233" y="234"/>
                </a:cubicBezTo>
                <a:cubicBezTo>
                  <a:pt x="233" y="240"/>
                  <a:pt x="240" y="247"/>
                  <a:pt x="253" y="247"/>
                </a:cubicBezTo>
                <a:cubicBezTo>
                  <a:pt x="580" y="247"/>
                  <a:pt x="580" y="247"/>
                  <a:pt x="580" y="247"/>
                </a:cubicBezTo>
                <a:cubicBezTo>
                  <a:pt x="587" y="247"/>
                  <a:pt x="594" y="240"/>
                  <a:pt x="594" y="234"/>
                </a:cubicBezTo>
                <a:cubicBezTo>
                  <a:pt x="594" y="220"/>
                  <a:pt x="587" y="214"/>
                  <a:pt x="580" y="214"/>
                </a:cubicBezTo>
                <a:moveTo>
                  <a:pt x="580" y="147"/>
                </a:moveTo>
                <a:cubicBezTo>
                  <a:pt x="253" y="147"/>
                  <a:pt x="253" y="147"/>
                  <a:pt x="253" y="147"/>
                </a:cubicBezTo>
                <a:cubicBezTo>
                  <a:pt x="240" y="147"/>
                  <a:pt x="233" y="160"/>
                  <a:pt x="233" y="167"/>
                </a:cubicBezTo>
                <a:cubicBezTo>
                  <a:pt x="233" y="167"/>
                  <a:pt x="233" y="174"/>
                  <a:pt x="233" y="174"/>
                </a:cubicBezTo>
                <a:cubicBezTo>
                  <a:pt x="240" y="180"/>
                  <a:pt x="247" y="187"/>
                  <a:pt x="253" y="187"/>
                </a:cubicBezTo>
                <a:cubicBezTo>
                  <a:pt x="580" y="187"/>
                  <a:pt x="580" y="187"/>
                  <a:pt x="580" y="187"/>
                </a:cubicBezTo>
                <a:cubicBezTo>
                  <a:pt x="587" y="187"/>
                  <a:pt x="594" y="180"/>
                  <a:pt x="594" y="174"/>
                </a:cubicBezTo>
                <a:cubicBezTo>
                  <a:pt x="594" y="174"/>
                  <a:pt x="594" y="167"/>
                  <a:pt x="594" y="167"/>
                </a:cubicBezTo>
                <a:cubicBezTo>
                  <a:pt x="594" y="160"/>
                  <a:pt x="587" y="147"/>
                  <a:pt x="580" y="147"/>
                </a:cubicBezTo>
                <a:moveTo>
                  <a:pt x="126" y="702"/>
                </a:moveTo>
                <a:cubicBezTo>
                  <a:pt x="400" y="475"/>
                  <a:pt x="400" y="475"/>
                  <a:pt x="400" y="475"/>
                </a:cubicBezTo>
                <a:cubicBezTo>
                  <a:pt x="687" y="702"/>
                  <a:pt x="687" y="702"/>
                  <a:pt x="687" y="702"/>
                </a:cubicBezTo>
                <a:cubicBezTo>
                  <a:pt x="126" y="702"/>
                  <a:pt x="126" y="702"/>
                  <a:pt x="126" y="702"/>
                </a:cubicBezTo>
                <a:moveTo>
                  <a:pt x="60" y="669"/>
                </a:moveTo>
                <a:cubicBezTo>
                  <a:pt x="60" y="361"/>
                  <a:pt x="60" y="361"/>
                  <a:pt x="60" y="361"/>
                </a:cubicBezTo>
                <a:cubicBezTo>
                  <a:pt x="273" y="495"/>
                  <a:pt x="273" y="495"/>
                  <a:pt x="273" y="495"/>
                </a:cubicBezTo>
                <a:cubicBezTo>
                  <a:pt x="60" y="669"/>
                  <a:pt x="60" y="669"/>
                  <a:pt x="60" y="669"/>
                </a:cubicBezTo>
                <a:moveTo>
                  <a:pt x="747" y="662"/>
                </a:moveTo>
                <a:cubicBezTo>
                  <a:pt x="534" y="495"/>
                  <a:pt x="534" y="495"/>
                  <a:pt x="534" y="495"/>
                </a:cubicBezTo>
                <a:cubicBezTo>
                  <a:pt x="747" y="354"/>
                  <a:pt x="747" y="354"/>
                  <a:pt x="747" y="354"/>
                </a:cubicBezTo>
                <a:cubicBezTo>
                  <a:pt x="747" y="662"/>
                  <a:pt x="747" y="662"/>
                  <a:pt x="747" y="662"/>
                </a:cubicBezTo>
                <a:moveTo>
                  <a:pt x="106" y="321"/>
                </a:moveTo>
                <a:cubicBezTo>
                  <a:pt x="60" y="287"/>
                  <a:pt x="60" y="287"/>
                  <a:pt x="60" y="287"/>
                </a:cubicBezTo>
                <a:cubicBezTo>
                  <a:pt x="60" y="247"/>
                  <a:pt x="60" y="247"/>
                  <a:pt x="60" y="247"/>
                </a:cubicBezTo>
                <a:cubicBezTo>
                  <a:pt x="60" y="247"/>
                  <a:pt x="66" y="247"/>
                  <a:pt x="66" y="240"/>
                </a:cubicBezTo>
                <a:cubicBezTo>
                  <a:pt x="73" y="240"/>
                  <a:pt x="80" y="234"/>
                  <a:pt x="86" y="234"/>
                </a:cubicBezTo>
                <a:cubicBezTo>
                  <a:pt x="106" y="234"/>
                  <a:pt x="106" y="234"/>
                  <a:pt x="106" y="234"/>
                </a:cubicBezTo>
                <a:cubicBezTo>
                  <a:pt x="106" y="321"/>
                  <a:pt x="106" y="321"/>
                  <a:pt x="106" y="321"/>
                </a:cubicBezTo>
                <a:moveTo>
                  <a:pt x="701" y="314"/>
                </a:moveTo>
                <a:cubicBezTo>
                  <a:pt x="701" y="234"/>
                  <a:pt x="701" y="234"/>
                  <a:pt x="701" y="234"/>
                </a:cubicBezTo>
                <a:cubicBezTo>
                  <a:pt x="727" y="234"/>
                  <a:pt x="727" y="234"/>
                  <a:pt x="727" y="234"/>
                </a:cubicBezTo>
                <a:cubicBezTo>
                  <a:pt x="734" y="234"/>
                  <a:pt x="741" y="240"/>
                  <a:pt x="741" y="240"/>
                </a:cubicBezTo>
                <a:cubicBezTo>
                  <a:pt x="747" y="247"/>
                  <a:pt x="747" y="247"/>
                  <a:pt x="747" y="247"/>
                </a:cubicBezTo>
                <a:cubicBezTo>
                  <a:pt x="747" y="281"/>
                  <a:pt x="747" y="281"/>
                  <a:pt x="747" y="281"/>
                </a:cubicBezTo>
                <a:cubicBezTo>
                  <a:pt x="701" y="314"/>
                  <a:pt x="701" y="314"/>
                  <a:pt x="701" y="314"/>
                </a:cubicBezTo>
                <a:moveTo>
                  <a:pt x="320" y="455"/>
                </a:moveTo>
                <a:cubicBezTo>
                  <a:pt x="173" y="361"/>
                  <a:pt x="173" y="361"/>
                  <a:pt x="173" y="361"/>
                </a:cubicBezTo>
                <a:cubicBezTo>
                  <a:pt x="173" y="361"/>
                  <a:pt x="173" y="354"/>
                  <a:pt x="173" y="354"/>
                </a:cubicBezTo>
                <a:cubicBezTo>
                  <a:pt x="173" y="234"/>
                  <a:pt x="173" y="234"/>
                  <a:pt x="173" y="234"/>
                </a:cubicBezTo>
                <a:cubicBezTo>
                  <a:pt x="173" y="174"/>
                  <a:pt x="173" y="174"/>
                  <a:pt x="173" y="174"/>
                </a:cubicBezTo>
                <a:cubicBezTo>
                  <a:pt x="173" y="133"/>
                  <a:pt x="173" y="133"/>
                  <a:pt x="173" y="133"/>
                </a:cubicBezTo>
                <a:cubicBezTo>
                  <a:pt x="173" y="100"/>
                  <a:pt x="200" y="66"/>
                  <a:pt x="240" y="66"/>
                </a:cubicBezTo>
                <a:cubicBezTo>
                  <a:pt x="560" y="66"/>
                  <a:pt x="560" y="66"/>
                  <a:pt x="560" y="66"/>
                </a:cubicBezTo>
                <a:cubicBezTo>
                  <a:pt x="601" y="66"/>
                  <a:pt x="634" y="100"/>
                  <a:pt x="634" y="133"/>
                </a:cubicBezTo>
                <a:cubicBezTo>
                  <a:pt x="634" y="174"/>
                  <a:pt x="634" y="174"/>
                  <a:pt x="634" y="174"/>
                </a:cubicBezTo>
                <a:cubicBezTo>
                  <a:pt x="634" y="234"/>
                  <a:pt x="634" y="234"/>
                  <a:pt x="634" y="234"/>
                </a:cubicBezTo>
                <a:cubicBezTo>
                  <a:pt x="634" y="354"/>
                  <a:pt x="634" y="354"/>
                  <a:pt x="634" y="354"/>
                </a:cubicBezTo>
                <a:cubicBezTo>
                  <a:pt x="634" y="361"/>
                  <a:pt x="634" y="361"/>
                  <a:pt x="634" y="361"/>
                </a:cubicBezTo>
                <a:cubicBezTo>
                  <a:pt x="480" y="455"/>
                  <a:pt x="480" y="455"/>
                  <a:pt x="480" y="455"/>
                </a:cubicBezTo>
                <a:cubicBezTo>
                  <a:pt x="400" y="394"/>
                  <a:pt x="400" y="394"/>
                  <a:pt x="400" y="394"/>
                </a:cubicBezTo>
                <a:cubicBezTo>
                  <a:pt x="320" y="455"/>
                  <a:pt x="320" y="455"/>
                  <a:pt x="320" y="455"/>
                </a:cubicBezTo>
                <a:moveTo>
                  <a:pt x="560" y="0"/>
                </a:moveTo>
                <a:cubicBezTo>
                  <a:pt x="240" y="0"/>
                  <a:pt x="240" y="0"/>
                  <a:pt x="240" y="0"/>
                </a:cubicBezTo>
                <a:cubicBezTo>
                  <a:pt x="166" y="0"/>
                  <a:pt x="106" y="60"/>
                  <a:pt x="106" y="133"/>
                </a:cubicBezTo>
                <a:cubicBezTo>
                  <a:pt x="106" y="174"/>
                  <a:pt x="106" y="174"/>
                  <a:pt x="106" y="174"/>
                </a:cubicBezTo>
                <a:cubicBezTo>
                  <a:pt x="86" y="174"/>
                  <a:pt x="86" y="174"/>
                  <a:pt x="86" y="174"/>
                </a:cubicBezTo>
                <a:cubicBezTo>
                  <a:pt x="46" y="174"/>
                  <a:pt x="6" y="207"/>
                  <a:pt x="0" y="247"/>
                </a:cubicBezTo>
                <a:cubicBezTo>
                  <a:pt x="0" y="689"/>
                  <a:pt x="0" y="689"/>
                  <a:pt x="0" y="689"/>
                </a:cubicBezTo>
                <a:cubicBezTo>
                  <a:pt x="6" y="729"/>
                  <a:pt x="46" y="762"/>
                  <a:pt x="86" y="762"/>
                </a:cubicBezTo>
                <a:cubicBezTo>
                  <a:pt x="727" y="762"/>
                  <a:pt x="727" y="762"/>
                  <a:pt x="727" y="762"/>
                </a:cubicBezTo>
                <a:cubicBezTo>
                  <a:pt x="767" y="762"/>
                  <a:pt x="808" y="729"/>
                  <a:pt x="808" y="689"/>
                </a:cubicBezTo>
                <a:cubicBezTo>
                  <a:pt x="808" y="247"/>
                  <a:pt x="808" y="247"/>
                  <a:pt x="808" y="247"/>
                </a:cubicBezTo>
                <a:cubicBezTo>
                  <a:pt x="808" y="207"/>
                  <a:pt x="767" y="174"/>
                  <a:pt x="727" y="174"/>
                </a:cubicBezTo>
                <a:cubicBezTo>
                  <a:pt x="701" y="174"/>
                  <a:pt x="701" y="174"/>
                  <a:pt x="701" y="174"/>
                </a:cubicBezTo>
                <a:cubicBezTo>
                  <a:pt x="701" y="133"/>
                  <a:pt x="701" y="133"/>
                  <a:pt x="701" y="133"/>
                </a:cubicBezTo>
                <a:cubicBezTo>
                  <a:pt x="701" y="60"/>
                  <a:pt x="634" y="0"/>
                  <a:pt x="560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2" name="path"/>
          <p:cNvSpPr/>
          <p:nvPr/>
        </p:nvSpPr>
        <p:spPr>
          <a:xfrm>
            <a:off x="7260590" y="2274887"/>
            <a:ext cx="516890" cy="465455"/>
          </a:xfrm>
          <a:custGeom>
            <a:avLst/>
            <a:gdLst/>
            <a:ahLst/>
            <a:cxnLst/>
            <a:rect l="0" t="0" r="0" b="0"/>
            <a:pathLst>
              <a:path w="814" h="733">
                <a:moveTo>
                  <a:pt x="575" y="226"/>
                </a:moveTo>
                <a:cubicBezTo>
                  <a:pt x="569" y="226"/>
                  <a:pt x="555" y="232"/>
                  <a:pt x="549" y="239"/>
                </a:cubicBezTo>
                <a:cubicBezTo>
                  <a:pt x="363" y="424"/>
                  <a:pt x="363" y="424"/>
                  <a:pt x="363" y="424"/>
                </a:cubicBezTo>
                <a:cubicBezTo>
                  <a:pt x="271" y="342"/>
                  <a:pt x="271" y="342"/>
                  <a:pt x="271" y="342"/>
                </a:cubicBezTo>
                <a:cubicBezTo>
                  <a:pt x="264" y="335"/>
                  <a:pt x="251" y="328"/>
                  <a:pt x="244" y="328"/>
                </a:cubicBezTo>
                <a:cubicBezTo>
                  <a:pt x="238" y="328"/>
                  <a:pt x="225" y="335"/>
                  <a:pt x="218" y="342"/>
                </a:cubicBezTo>
                <a:cubicBezTo>
                  <a:pt x="205" y="356"/>
                  <a:pt x="205" y="383"/>
                  <a:pt x="218" y="397"/>
                </a:cubicBezTo>
                <a:cubicBezTo>
                  <a:pt x="324" y="500"/>
                  <a:pt x="324" y="500"/>
                  <a:pt x="324" y="500"/>
                </a:cubicBezTo>
                <a:cubicBezTo>
                  <a:pt x="324" y="500"/>
                  <a:pt x="330" y="506"/>
                  <a:pt x="330" y="506"/>
                </a:cubicBezTo>
                <a:cubicBezTo>
                  <a:pt x="337" y="513"/>
                  <a:pt x="337" y="513"/>
                  <a:pt x="344" y="513"/>
                </a:cubicBezTo>
                <a:cubicBezTo>
                  <a:pt x="350" y="520"/>
                  <a:pt x="357" y="520"/>
                  <a:pt x="363" y="520"/>
                </a:cubicBezTo>
                <a:cubicBezTo>
                  <a:pt x="370" y="520"/>
                  <a:pt x="377" y="513"/>
                  <a:pt x="377" y="513"/>
                </a:cubicBezTo>
                <a:cubicBezTo>
                  <a:pt x="383" y="513"/>
                  <a:pt x="390" y="506"/>
                  <a:pt x="390" y="506"/>
                </a:cubicBezTo>
                <a:cubicBezTo>
                  <a:pt x="397" y="506"/>
                  <a:pt x="397" y="500"/>
                  <a:pt x="397" y="500"/>
                </a:cubicBezTo>
                <a:cubicBezTo>
                  <a:pt x="602" y="294"/>
                  <a:pt x="602" y="294"/>
                  <a:pt x="602" y="294"/>
                </a:cubicBezTo>
                <a:cubicBezTo>
                  <a:pt x="615" y="280"/>
                  <a:pt x="615" y="260"/>
                  <a:pt x="602" y="239"/>
                </a:cubicBezTo>
                <a:cubicBezTo>
                  <a:pt x="595" y="232"/>
                  <a:pt x="588" y="226"/>
                  <a:pt x="575" y="226"/>
                </a:cubicBezTo>
                <a:moveTo>
                  <a:pt x="46" y="691"/>
                </a:moveTo>
                <a:cubicBezTo>
                  <a:pt x="46" y="643"/>
                  <a:pt x="46" y="643"/>
                  <a:pt x="46" y="643"/>
                </a:cubicBezTo>
                <a:cubicBezTo>
                  <a:pt x="112" y="643"/>
                  <a:pt x="112" y="643"/>
                  <a:pt x="112" y="643"/>
                </a:cubicBezTo>
                <a:cubicBezTo>
                  <a:pt x="112" y="691"/>
                  <a:pt x="112" y="691"/>
                  <a:pt x="112" y="691"/>
                </a:cubicBezTo>
                <a:cubicBezTo>
                  <a:pt x="46" y="691"/>
                  <a:pt x="46" y="691"/>
                  <a:pt x="46" y="691"/>
                </a:cubicBezTo>
                <a:moveTo>
                  <a:pt x="701" y="691"/>
                </a:moveTo>
                <a:cubicBezTo>
                  <a:pt x="701" y="643"/>
                  <a:pt x="701" y="643"/>
                  <a:pt x="701" y="643"/>
                </a:cubicBezTo>
                <a:cubicBezTo>
                  <a:pt x="767" y="643"/>
                  <a:pt x="767" y="643"/>
                  <a:pt x="767" y="643"/>
                </a:cubicBezTo>
                <a:cubicBezTo>
                  <a:pt x="767" y="691"/>
                  <a:pt x="767" y="691"/>
                  <a:pt x="767" y="691"/>
                </a:cubicBezTo>
                <a:cubicBezTo>
                  <a:pt x="701" y="691"/>
                  <a:pt x="701" y="691"/>
                  <a:pt x="701" y="691"/>
                </a:cubicBezTo>
                <a:moveTo>
                  <a:pt x="46" y="575"/>
                </a:moveTo>
                <a:cubicBezTo>
                  <a:pt x="46" y="527"/>
                  <a:pt x="46" y="527"/>
                  <a:pt x="46" y="527"/>
                </a:cubicBezTo>
                <a:cubicBezTo>
                  <a:pt x="112" y="527"/>
                  <a:pt x="112" y="527"/>
                  <a:pt x="112" y="527"/>
                </a:cubicBezTo>
                <a:cubicBezTo>
                  <a:pt x="112" y="575"/>
                  <a:pt x="112" y="575"/>
                  <a:pt x="112" y="575"/>
                </a:cubicBezTo>
                <a:cubicBezTo>
                  <a:pt x="46" y="575"/>
                  <a:pt x="46" y="575"/>
                  <a:pt x="46" y="575"/>
                </a:cubicBezTo>
                <a:moveTo>
                  <a:pt x="701" y="575"/>
                </a:moveTo>
                <a:cubicBezTo>
                  <a:pt x="701" y="527"/>
                  <a:pt x="701" y="527"/>
                  <a:pt x="701" y="527"/>
                </a:cubicBezTo>
                <a:cubicBezTo>
                  <a:pt x="767" y="527"/>
                  <a:pt x="767" y="527"/>
                  <a:pt x="767" y="527"/>
                </a:cubicBezTo>
                <a:cubicBezTo>
                  <a:pt x="767" y="575"/>
                  <a:pt x="767" y="575"/>
                  <a:pt x="767" y="575"/>
                </a:cubicBezTo>
                <a:cubicBezTo>
                  <a:pt x="701" y="575"/>
                  <a:pt x="701" y="575"/>
                  <a:pt x="701" y="575"/>
                </a:cubicBezTo>
                <a:moveTo>
                  <a:pt x="46" y="458"/>
                </a:moveTo>
                <a:cubicBezTo>
                  <a:pt x="46" y="404"/>
                  <a:pt x="46" y="404"/>
                  <a:pt x="46" y="404"/>
                </a:cubicBezTo>
                <a:cubicBezTo>
                  <a:pt x="112" y="404"/>
                  <a:pt x="112" y="404"/>
                  <a:pt x="112" y="404"/>
                </a:cubicBezTo>
                <a:cubicBezTo>
                  <a:pt x="112" y="458"/>
                  <a:pt x="112" y="458"/>
                  <a:pt x="112" y="458"/>
                </a:cubicBezTo>
                <a:cubicBezTo>
                  <a:pt x="46" y="458"/>
                  <a:pt x="46" y="458"/>
                  <a:pt x="46" y="458"/>
                </a:cubicBezTo>
                <a:moveTo>
                  <a:pt x="701" y="458"/>
                </a:moveTo>
                <a:cubicBezTo>
                  <a:pt x="701" y="404"/>
                  <a:pt x="701" y="404"/>
                  <a:pt x="701" y="404"/>
                </a:cubicBezTo>
                <a:cubicBezTo>
                  <a:pt x="767" y="404"/>
                  <a:pt x="767" y="404"/>
                  <a:pt x="767" y="404"/>
                </a:cubicBezTo>
                <a:cubicBezTo>
                  <a:pt x="767" y="458"/>
                  <a:pt x="767" y="458"/>
                  <a:pt x="767" y="458"/>
                </a:cubicBezTo>
                <a:cubicBezTo>
                  <a:pt x="701" y="458"/>
                  <a:pt x="701" y="458"/>
                  <a:pt x="701" y="458"/>
                </a:cubicBezTo>
                <a:moveTo>
                  <a:pt x="46" y="342"/>
                </a:moveTo>
                <a:cubicBezTo>
                  <a:pt x="46" y="287"/>
                  <a:pt x="46" y="287"/>
                  <a:pt x="46" y="287"/>
                </a:cubicBezTo>
                <a:cubicBezTo>
                  <a:pt x="112" y="287"/>
                  <a:pt x="112" y="287"/>
                  <a:pt x="112" y="287"/>
                </a:cubicBezTo>
                <a:cubicBezTo>
                  <a:pt x="112" y="342"/>
                  <a:pt x="112" y="342"/>
                  <a:pt x="112" y="342"/>
                </a:cubicBezTo>
                <a:cubicBezTo>
                  <a:pt x="46" y="342"/>
                  <a:pt x="46" y="342"/>
                  <a:pt x="46" y="342"/>
                </a:cubicBezTo>
                <a:moveTo>
                  <a:pt x="701" y="342"/>
                </a:moveTo>
                <a:cubicBezTo>
                  <a:pt x="701" y="287"/>
                  <a:pt x="701" y="287"/>
                  <a:pt x="701" y="287"/>
                </a:cubicBezTo>
                <a:cubicBezTo>
                  <a:pt x="767" y="287"/>
                  <a:pt x="767" y="287"/>
                  <a:pt x="767" y="287"/>
                </a:cubicBezTo>
                <a:cubicBezTo>
                  <a:pt x="767" y="342"/>
                  <a:pt x="767" y="342"/>
                  <a:pt x="767" y="342"/>
                </a:cubicBezTo>
                <a:cubicBezTo>
                  <a:pt x="701" y="342"/>
                  <a:pt x="701" y="342"/>
                  <a:pt x="701" y="342"/>
                </a:cubicBezTo>
                <a:moveTo>
                  <a:pt x="46" y="219"/>
                </a:moveTo>
                <a:cubicBezTo>
                  <a:pt x="46" y="171"/>
                  <a:pt x="46" y="171"/>
                  <a:pt x="46" y="171"/>
                </a:cubicBezTo>
                <a:cubicBezTo>
                  <a:pt x="112" y="171"/>
                  <a:pt x="112" y="171"/>
                  <a:pt x="112" y="171"/>
                </a:cubicBezTo>
                <a:cubicBezTo>
                  <a:pt x="112" y="219"/>
                  <a:pt x="112" y="219"/>
                  <a:pt x="112" y="219"/>
                </a:cubicBezTo>
                <a:cubicBezTo>
                  <a:pt x="46" y="219"/>
                  <a:pt x="46" y="219"/>
                  <a:pt x="46" y="219"/>
                </a:cubicBezTo>
                <a:moveTo>
                  <a:pt x="701" y="219"/>
                </a:moveTo>
                <a:cubicBezTo>
                  <a:pt x="701" y="171"/>
                  <a:pt x="701" y="171"/>
                  <a:pt x="701" y="171"/>
                </a:cubicBezTo>
                <a:cubicBezTo>
                  <a:pt x="767" y="171"/>
                  <a:pt x="767" y="171"/>
                  <a:pt x="767" y="171"/>
                </a:cubicBezTo>
                <a:cubicBezTo>
                  <a:pt x="767" y="219"/>
                  <a:pt x="767" y="219"/>
                  <a:pt x="767" y="219"/>
                </a:cubicBezTo>
                <a:cubicBezTo>
                  <a:pt x="701" y="219"/>
                  <a:pt x="701" y="219"/>
                  <a:pt x="701" y="219"/>
                </a:cubicBezTo>
                <a:moveTo>
                  <a:pt x="191" y="568"/>
                </a:moveTo>
                <a:cubicBezTo>
                  <a:pt x="178" y="568"/>
                  <a:pt x="158" y="554"/>
                  <a:pt x="158" y="534"/>
                </a:cubicBezTo>
                <a:cubicBezTo>
                  <a:pt x="158" y="191"/>
                  <a:pt x="158" y="191"/>
                  <a:pt x="158" y="191"/>
                </a:cubicBezTo>
                <a:cubicBezTo>
                  <a:pt x="158" y="171"/>
                  <a:pt x="178" y="157"/>
                  <a:pt x="191" y="157"/>
                </a:cubicBezTo>
                <a:cubicBezTo>
                  <a:pt x="615" y="157"/>
                  <a:pt x="615" y="157"/>
                  <a:pt x="615" y="157"/>
                </a:cubicBezTo>
                <a:cubicBezTo>
                  <a:pt x="635" y="157"/>
                  <a:pt x="648" y="171"/>
                  <a:pt x="648" y="191"/>
                </a:cubicBezTo>
                <a:cubicBezTo>
                  <a:pt x="648" y="534"/>
                  <a:pt x="648" y="534"/>
                  <a:pt x="648" y="534"/>
                </a:cubicBezTo>
                <a:cubicBezTo>
                  <a:pt x="648" y="554"/>
                  <a:pt x="635" y="568"/>
                  <a:pt x="615" y="568"/>
                </a:cubicBezTo>
                <a:cubicBezTo>
                  <a:pt x="191" y="568"/>
                  <a:pt x="191" y="568"/>
                  <a:pt x="191" y="568"/>
                </a:cubicBezTo>
                <a:moveTo>
                  <a:pt x="46" y="102"/>
                </a:moveTo>
                <a:cubicBezTo>
                  <a:pt x="46" y="54"/>
                  <a:pt x="46" y="54"/>
                  <a:pt x="46" y="54"/>
                </a:cubicBezTo>
                <a:cubicBezTo>
                  <a:pt x="112" y="54"/>
                  <a:pt x="112" y="54"/>
                  <a:pt x="112" y="54"/>
                </a:cubicBezTo>
                <a:cubicBezTo>
                  <a:pt x="112" y="102"/>
                  <a:pt x="112" y="102"/>
                  <a:pt x="112" y="102"/>
                </a:cubicBezTo>
                <a:cubicBezTo>
                  <a:pt x="46" y="102"/>
                  <a:pt x="46" y="102"/>
                  <a:pt x="46" y="102"/>
                </a:cubicBezTo>
                <a:moveTo>
                  <a:pt x="701" y="102"/>
                </a:moveTo>
                <a:cubicBezTo>
                  <a:pt x="701" y="54"/>
                  <a:pt x="701" y="54"/>
                  <a:pt x="701" y="54"/>
                </a:cubicBezTo>
                <a:cubicBezTo>
                  <a:pt x="767" y="54"/>
                  <a:pt x="767" y="54"/>
                  <a:pt x="767" y="54"/>
                </a:cubicBezTo>
                <a:cubicBezTo>
                  <a:pt x="767" y="102"/>
                  <a:pt x="767" y="102"/>
                  <a:pt x="767" y="102"/>
                </a:cubicBezTo>
                <a:cubicBezTo>
                  <a:pt x="701" y="102"/>
                  <a:pt x="701" y="102"/>
                  <a:pt x="701" y="102"/>
                </a:cubicBezTo>
                <a:moveTo>
                  <a:pt x="807" y="0"/>
                </a:moveTo>
                <a:cubicBezTo>
                  <a:pt x="655" y="0"/>
                  <a:pt x="655" y="0"/>
                  <a:pt x="655" y="0"/>
                </a:cubicBezTo>
                <a:cubicBezTo>
                  <a:pt x="655" y="0"/>
                  <a:pt x="648" y="6"/>
                  <a:pt x="648" y="6"/>
                </a:cubicBezTo>
                <a:cubicBezTo>
                  <a:pt x="648" y="61"/>
                  <a:pt x="648" y="61"/>
                  <a:pt x="648" y="61"/>
                </a:cubicBezTo>
                <a:cubicBezTo>
                  <a:pt x="648" y="75"/>
                  <a:pt x="635" y="95"/>
                  <a:pt x="615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78" y="95"/>
                  <a:pt x="158" y="75"/>
                  <a:pt x="158" y="61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6"/>
                  <a:pt x="158" y="0"/>
                  <a:pt x="152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0" y="6"/>
                  <a:pt x="0" y="6"/>
                </a:cubicBezTo>
                <a:cubicBezTo>
                  <a:pt x="0" y="719"/>
                  <a:pt x="0" y="719"/>
                  <a:pt x="0" y="719"/>
                </a:cubicBezTo>
                <a:cubicBezTo>
                  <a:pt x="0" y="726"/>
                  <a:pt x="6" y="733"/>
                  <a:pt x="6" y="733"/>
                </a:cubicBezTo>
                <a:cubicBezTo>
                  <a:pt x="152" y="733"/>
                  <a:pt x="152" y="733"/>
                  <a:pt x="152" y="733"/>
                </a:cubicBezTo>
                <a:cubicBezTo>
                  <a:pt x="158" y="733"/>
                  <a:pt x="158" y="726"/>
                  <a:pt x="158" y="719"/>
                </a:cubicBezTo>
                <a:cubicBezTo>
                  <a:pt x="158" y="664"/>
                  <a:pt x="158" y="664"/>
                  <a:pt x="158" y="664"/>
                </a:cubicBezTo>
                <a:cubicBezTo>
                  <a:pt x="158" y="650"/>
                  <a:pt x="178" y="630"/>
                  <a:pt x="191" y="630"/>
                </a:cubicBezTo>
                <a:cubicBezTo>
                  <a:pt x="615" y="630"/>
                  <a:pt x="615" y="630"/>
                  <a:pt x="615" y="630"/>
                </a:cubicBezTo>
                <a:cubicBezTo>
                  <a:pt x="635" y="630"/>
                  <a:pt x="648" y="650"/>
                  <a:pt x="648" y="664"/>
                </a:cubicBezTo>
                <a:cubicBezTo>
                  <a:pt x="648" y="719"/>
                  <a:pt x="648" y="719"/>
                  <a:pt x="648" y="719"/>
                </a:cubicBezTo>
                <a:cubicBezTo>
                  <a:pt x="648" y="726"/>
                  <a:pt x="655" y="733"/>
                  <a:pt x="655" y="733"/>
                </a:cubicBezTo>
                <a:cubicBezTo>
                  <a:pt x="807" y="733"/>
                  <a:pt x="807" y="733"/>
                  <a:pt x="807" y="733"/>
                </a:cubicBezTo>
                <a:cubicBezTo>
                  <a:pt x="814" y="733"/>
                  <a:pt x="814" y="726"/>
                  <a:pt x="814" y="719"/>
                </a:cubicBezTo>
                <a:cubicBezTo>
                  <a:pt x="814" y="6"/>
                  <a:pt x="814" y="6"/>
                  <a:pt x="814" y="6"/>
                </a:cubicBezTo>
                <a:cubicBezTo>
                  <a:pt x="814" y="6"/>
                  <a:pt x="814" y="0"/>
                  <a:pt x="807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4" name="path"/>
          <p:cNvSpPr/>
          <p:nvPr/>
        </p:nvSpPr>
        <p:spPr>
          <a:xfrm>
            <a:off x="4533900" y="2196465"/>
            <a:ext cx="349250" cy="623569"/>
          </a:xfrm>
          <a:custGeom>
            <a:avLst/>
            <a:gdLst/>
            <a:ahLst/>
            <a:cxnLst/>
            <a:rect l="0" t="0" r="0" b="0"/>
            <a:pathLst>
              <a:path w="550" h="981">
                <a:moveTo>
                  <a:pt x="74" y="0"/>
                </a:moveTo>
                <a:cubicBezTo>
                  <a:pt x="479" y="0"/>
                  <a:pt x="479" y="0"/>
                  <a:pt x="479" y="0"/>
                </a:cubicBezTo>
                <a:cubicBezTo>
                  <a:pt x="518" y="0"/>
                  <a:pt x="550" y="34"/>
                  <a:pt x="550" y="73"/>
                </a:cubicBezTo>
                <a:cubicBezTo>
                  <a:pt x="550" y="589"/>
                  <a:pt x="550" y="589"/>
                  <a:pt x="550" y="589"/>
                </a:cubicBezTo>
                <a:cubicBezTo>
                  <a:pt x="550" y="581"/>
                  <a:pt x="550" y="577"/>
                  <a:pt x="550" y="573"/>
                </a:cubicBezTo>
                <a:cubicBezTo>
                  <a:pt x="542" y="539"/>
                  <a:pt x="542" y="539"/>
                  <a:pt x="542" y="539"/>
                </a:cubicBezTo>
                <a:cubicBezTo>
                  <a:pt x="510" y="531"/>
                  <a:pt x="510" y="531"/>
                  <a:pt x="510" y="531"/>
                </a:cubicBezTo>
                <a:cubicBezTo>
                  <a:pt x="502" y="531"/>
                  <a:pt x="495" y="531"/>
                  <a:pt x="491" y="527"/>
                </a:cubicBezTo>
                <a:cubicBezTo>
                  <a:pt x="487" y="519"/>
                  <a:pt x="487" y="519"/>
                  <a:pt x="487" y="519"/>
                </a:cubicBezTo>
                <a:cubicBezTo>
                  <a:pt x="487" y="419"/>
                  <a:pt x="487" y="419"/>
                  <a:pt x="487" y="419"/>
                </a:cubicBezTo>
                <a:cubicBezTo>
                  <a:pt x="479" y="439"/>
                  <a:pt x="467" y="458"/>
                  <a:pt x="451" y="473"/>
                </a:cubicBezTo>
                <a:cubicBezTo>
                  <a:pt x="443" y="477"/>
                  <a:pt x="440" y="485"/>
                  <a:pt x="432" y="489"/>
                </a:cubicBezTo>
                <a:cubicBezTo>
                  <a:pt x="428" y="489"/>
                  <a:pt x="428" y="489"/>
                  <a:pt x="428" y="489"/>
                </a:cubicBezTo>
                <a:cubicBezTo>
                  <a:pt x="428" y="473"/>
                  <a:pt x="428" y="458"/>
                  <a:pt x="428" y="442"/>
                </a:cubicBezTo>
                <a:cubicBezTo>
                  <a:pt x="451" y="415"/>
                  <a:pt x="463" y="385"/>
                  <a:pt x="463" y="346"/>
                </a:cubicBezTo>
                <a:cubicBezTo>
                  <a:pt x="463" y="308"/>
                  <a:pt x="447" y="273"/>
                  <a:pt x="420" y="246"/>
                </a:cubicBezTo>
                <a:cubicBezTo>
                  <a:pt x="396" y="223"/>
                  <a:pt x="361" y="207"/>
                  <a:pt x="322" y="207"/>
                </a:cubicBezTo>
                <a:cubicBezTo>
                  <a:pt x="282" y="207"/>
                  <a:pt x="247" y="223"/>
                  <a:pt x="220" y="246"/>
                </a:cubicBezTo>
                <a:cubicBezTo>
                  <a:pt x="196" y="273"/>
                  <a:pt x="176" y="308"/>
                  <a:pt x="176" y="346"/>
                </a:cubicBezTo>
                <a:cubicBezTo>
                  <a:pt x="176" y="385"/>
                  <a:pt x="196" y="419"/>
                  <a:pt x="220" y="446"/>
                </a:cubicBezTo>
                <a:cubicBezTo>
                  <a:pt x="231" y="454"/>
                  <a:pt x="243" y="465"/>
                  <a:pt x="255" y="469"/>
                </a:cubicBezTo>
                <a:cubicBezTo>
                  <a:pt x="255" y="481"/>
                  <a:pt x="255" y="492"/>
                  <a:pt x="255" y="500"/>
                </a:cubicBezTo>
                <a:cubicBezTo>
                  <a:pt x="243" y="508"/>
                  <a:pt x="243" y="508"/>
                  <a:pt x="243" y="508"/>
                </a:cubicBezTo>
                <a:cubicBezTo>
                  <a:pt x="223" y="500"/>
                  <a:pt x="208" y="489"/>
                  <a:pt x="192" y="473"/>
                </a:cubicBezTo>
                <a:cubicBezTo>
                  <a:pt x="161" y="439"/>
                  <a:pt x="141" y="396"/>
                  <a:pt x="141" y="346"/>
                </a:cubicBezTo>
                <a:cubicBezTo>
                  <a:pt x="141" y="296"/>
                  <a:pt x="161" y="254"/>
                  <a:pt x="192" y="219"/>
                </a:cubicBezTo>
                <a:cubicBezTo>
                  <a:pt x="223" y="188"/>
                  <a:pt x="271" y="169"/>
                  <a:pt x="322" y="169"/>
                </a:cubicBezTo>
                <a:cubicBezTo>
                  <a:pt x="373" y="169"/>
                  <a:pt x="416" y="188"/>
                  <a:pt x="451" y="219"/>
                </a:cubicBezTo>
                <a:cubicBezTo>
                  <a:pt x="467" y="234"/>
                  <a:pt x="479" y="254"/>
                  <a:pt x="487" y="273"/>
                </a:cubicBezTo>
                <a:cubicBezTo>
                  <a:pt x="487" y="119"/>
                  <a:pt x="487" y="119"/>
                  <a:pt x="487" y="119"/>
                </a:cubicBezTo>
                <a:cubicBezTo>
                  <a:pt x="62" y="119"/>
                  <a:pt x="62" y="119"/>
                  <a:pt x="62" y="119"/>
                </a:cubicBezTo>
                <a:cubicBezTo>
                  <a:pt x="62" y="693"/>
                  <a:pt x="62" y="693"/>
                  <a:pt x="62" y="693"/>
                </a:cubicBezTo>
                <a:cubicBezTo>
                  <a:pt x="200" y="693"/>
                  <a:pt x="200" y="693"/>
                  <a:pt x="200" y="693"/>
                </a:cubicBezTo>
                <a:cubicBezTo>
                  <a:pt x="208" y="735"/>
                  <a:pt x="216" y="777"/>
                  <a:pt x="231" y="820"/>
                </a:cubicBezTo>
                <a:cubicBezTo>
                  <a:pt x="74" y="820"/>
                  <a:pt x="74" y="820"/>
                  <a:pt x="74" y="820"/>
                </a:cubicBezTo>
                <a:cubicBezTo>
                  <a:pt x="35" y="820"/>
                  <a:pt x="0" y="785"/>
                  <a:pt x="0" y="747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34"/>
                  <a:pt x="35" y="0"/>
                  <a:pt x="74" y="0"/>
                </a:cubicBezTo>
                <a:moveTo>
                  <a:pt x="522" y="854"/>
                </a:moveTo>
                <a:cubicBezTo>
                  <a:pt x="286" y="908"/>
                  <a:pt x="286" y="908"/>
                  <a:pt x="286" y="908"/>
                </a:cubicBezTo>
                <a:cubicBezTo>
                  <a:pt x="302" y="981"/>
                  <a:pt x="302" y="981"/>
                  <a:pt x="302" y="981"/>
                </a:cubicBezTo>
                <a:cubicBezTo>
                  <a:pt x="538" y="924"/>
                  <a:pt x="538" y="924"/>
                  <a:pt x="538" y="924"/>
                </a:cubicBezTo>
                <a:cubicBezTo>
                  <a:pt x="522" y="854"/>
                  <a:pt x="522" y="854"/>
                  <a:pt x="522" y="854"/>
                </a:cubicBezTo>
                <a:moveTo>
                  <a:pt x="365" y="381"/>
                </a:moveTo>
                <a:cubicBezTo>
                  <a:pt x="349" y="381"/>
                  <a:pt x="333" y="381"/>
                  <a:pt x="322" y="381"/>
                </a:cubicBezTo>
                <a:cubicBezTo>
                  <a:pt x="302" y="454"/>
                  <a:pt x="302" y="542"/>
                  <a:pt x="310" y="61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90" y="539"/>
                  <a:pt x="290" y="539"/>
                  <a:pt x="290" y="539"/>
                </a:cubicBezTo>
                <a:cubicBezTo>
                  <a:pt x="243" y="577"/>
                  <a:pt x="243" y="577"/>
                  <a:pt x="243" y="577"/>
                </a:cubicBezTo>
                <a:cubicBezTo>
                  <a:pt x="247" y="697"/>
                  <a:pt x="267" y="812"/>
                  <a:pt x="318" y="866"/>
                </a:cubicBezTo>
                <a:cubicBezTo>
                  <a:pt x="369" y="858"/>
                  <a:pt x="420" y="854"/>
                  <a:pt x="471" y="847"/>
                </a:cubicBezTo>
                <a:cubicBezTo>
                  <a:pt x="495" y="793"/>
                  <a:pt x="518" y="727"/>
                  <a:pt x="526" y="635"/>
                </a:cubicBezTo>
                <a:cubicBezTo>
                  <a:pt x="526" y="635"/>
                  <a:pt x="514" y="631"/>
                  <a:pt x="498" y="623"/>
                </a:cubicBezTo>
                <a:cubicBezTo>
                  <a:pt x="502" y="608"/>
                  <a:pt x="498" y="596"/>
                  <a:pt x="498" y="581"/>
                </a:cubicBezTo>
                <a:cubicBezTo>
                  <a:pt x="487" y="581"/>
                  <a:pt x="471" y="577"/>
                  <a:pt x="459" y="573"/>
                </a:cubicBezTo>
                <a:cubicBezTo>
                  <a:pt x="455" y="581"/>
                  <a:pt x="451" y="589"/>
                  <a:pt x="451" y="596"/>
                </a:cubicBezTo>
                <a:cubicBezTo>
                  <a:pt x="440" y="593"/>
                  <a:pt x="440" y="593"/>
                  <a:pt x="440" y="593"/>
                </a:cubicBezTo>
                <a:cubicBezTo>
                  <a:pt x="443" y="573"/>
                  <a:pt x="443" y="558"/>
                  <a:pt x="440" y="542"/>
                </a:cubicBezTo>
                <a:cubicBezTo>
                  <a:pt x="428" y="539"/>
                  <a:pt x="416" y="535"/>
                  <a:pt x="400" y="535"/>
                </a:cubicBezTo>
                <a:cubicBezTo>
                  <a:pt x="396" y="542"/>
                  <a:pt x="392" y="554"/>
                  <a:pt x="388" y="566"/>
                </a:cubicBezTo>
                <a:cubicBezTo>
                  <a:pt x="385" y="562"/>
                  <a:pt x="377" y="562"/>
                  <a:pt x="373" y="558"/>
                </a:cubicBezTo>
                <a:cubicBezTo>
                  <a:pt x="381" y="500"/>
                  <a:pt x="377" y="439"/>
                  <a:pt x="365" y="381"/>
                </a:cubicBezTo>
                <a:moveTo>
                  <a:pt x="322" y="246"/>
                </a:moveTo>
                <a:cubicBezTo>
                  <a:pt x="294" y="246"/>
                  <a:pt x="267" y="258"/>
                  <a:pt x="247" y="277"/>
                </a:cubicBezTo>
                <a:cubicBezTo>
                  <a:pt x="231" y="292"/>
                  <a:pt x="220" y="319"/>
                  <a:pt x="220" y="346"/>
                </a:cubicBezTo>
                <a:cubicBezTo>
                  <a:pt x="220" y="373"/>
                  <a:pt x="231" y="400"/>
                  <a:pt x="247" y="415"/>
                </a:cubicBezTo>
                <a:cubicBezTo>
                  <a:pt x="251" y="419"/>
                  <a:pt x="255" y="423"/>
                  <a:pt x="259" y="427"/>
                </a:cubicBezTo>
                <a:cubicBezTo>
                  <a:pt x="263" y="412"/>
                  <a:pt x="263" y="396"/>
                  <a:pt x="267" y="381"/>
                </a:cubicBezTo>
                <a:cubicBezTo>
                  <a:pt x="263" y="369"/>
                  <a:pt x="259" y="358"/>
                  <a:pt x="259" y="346"/>
                </a:cubicBezTo>
                <a:cubicBezTo>
                  <a:pt x="259" y="331"/>
                  <a:pt x="267" y="315"/>
                  <a:pt x="275" y="304"/>
                </a:cubicBezTo>
                <a:cubicBezTo>
                  <a:pt x="286" y="292"/>
                  <a:pt x="302" y="284"/>
                  <a:pt x="322" y="284"/>
                </a:cubicBezTo>
                <a:cubicBezTo>
                  <a:pt x="337" y="284"/>
                  <a:pt x="353" y="292"/>
                  <a:pt x="365" y="304"/>
                </a:cubicBezTo>
                <a:cubicBezTo>
                  <a:pt x="373" y="311"/>
                  <a:pt x="381" y="319"/>
                  <a:pt x="381" y="331"/>
                </a:cubicBezTo>
                <a:cubicBezTo>
                  <a:pt x="400" y="342"/>
                  <a:pt x="412" y="361"/>
                  <a:pt x="416" y="381"/>
                </a:cubicBezTo>
                <a:cubicBezTo>
                  <a:pt x="420" y="369"/>
                  <a:pt x="424" y="358"/>
                  <a:pt x="424" y="346"/>
                </a:cubicBezTo>
                <a:cubicBezTo>
                  <a:pt x="424" y="319"/>
                  <a:pt x="412" y="292"/>
                  <a:pt x="392" y="277"/>
                </a:cubicBezTo>
                <a:cubicBezTo>
                  <a:pt x="373" y="258"/>
                  <a:pt x="349" y="246"/>
                  <a:pt x="322" y="246"/>
                </a:cubicBezTo>
                <a:moveTo>
                  <a:pt x="172" y="38"/>
                </a:moveTo>
                <a:cubicBezTo>
                  <a:pt x="172" y="69"/>
                  <a:pt x="172" y="69"/>
                  <a:pt x="172" y="69"/>
                </a:cubicBezTo>
                <a:cubicBezTo>
                  <a:pt x="365" y="69"/>
                  <a:pt x="365" y="69"/>
                  <a:pt x="365" y="69"/>
                </a:cubicBezTo>
                <a:cubicBezTo>
                  <a:pt x="365" y="38"/>
                  <a:pt x="365" y="38"/>
                  <a:pt x="365" y="38"/>
                </a:cubicBezTo>
                <a:cubicBezTo>
                  <a:pt x="172" y="38"/>
                  <a:pt x="172" y="38"/>
                  <a:pt x="172" y="38"/>
                </a:cubicBezTo>
                <a:moveTo>
                  <a:pt x="98" y="743"/>
                </a:moveTo>
                <a:cubicBezTo>
                  <a:pt x="98" y="758"/>
                  <a:pt x="98" y="758"/>
                  <a:pt x="98" y="758"/>
                </a:cubicBezTo>
                <a:cubicBezTo>
                  <a:pt x="192" y="758"/>
                  <a:pt x="192" y="758"/>
                  <a:pt x="192" y="758"/>
                </a:cubicBezTo>
                <a:cubicBezTo>
                  <a:pt x="192" y="743"/>
                  <a:pt x="192" y="743"/>
                  <a:pt x="192" y="743"/>
                </a:cubicBezTo>
                <a:lnTo>
                  <a:pt x="98" y="743"/>
                </a:ln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86" name="picture 8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055010" y="4248861"/>
            <a:ext cx="452259" cy="114173"/>
          </a:xfrm>
          <a:prstGeom prst="rect">
            <a:avLst/>
          </a:prstGeom>
        </p:spPr>
      </p:pic>
      <p:pic>
        <p:nvPicPr>
          <p:cNvPr id="88" name="picture 8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862980" y="4248861"/>
            <a:ext cx="452259" cy="114173"/>
          </a:xfrm>
          <a:prstGeom prst="rect">
            <a:avLst/>
          </a:prstGeom>
        </p:spPr>
      </p:pic>
      <p:pic>
        <p:nvPicPr>
          <p:cNvPr id="90" name="picture 9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8687460" y="4248861"/>
            <a:ext cx="452259" cy="1141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4" name="rect"/>
          <p:cNvSpPr/>
          <p:nvPr/>
        </p:nvSpPr>
        <p:spPr>
          <a:xfrm>
            <a:off x="7876031" y="1905000"/>
            <a:ext cx="2993135" cy="3261359"/>
          </a:xfrm>
          <a:prstGeom prst="rect">
            <a:avLst/>
          </a:prstGeom>
          <a:solidFill>
            <a:srgbClr val="F18B1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6" name="rect"/>
          <p:cNvSpPr/>
          <p:nvPr/>
        </p:nvSpPr>
        <p:spPr>
          <a:xfrm>
            <a:off x="4594859" y="1905000"/>
            <a:ext cx="2983992" cy="3261359"/>
          </a:xfrm>
          <a:prstGeom prst="rect">
            <a:avLst/>
          </a:prstGeom>
          <a:solidFill>
            <a:srgbClr val="F18B1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8" name="rect"/>
          <p:cNvSpPr/>
          <p:nvPr/>
        </p:nvSpPr>
        <p:spPr>
          <a:xfrm>
            <a:off x="1356360" y="1905000"/>
            <a:ext cx="2983992" cy="3261359"/>
          </a:xfrm>
          <a:prstGeom prst="rect">
            <a:avLst/>
          </a:prstGeom>
          <a:solidFill>
            <a:srgbClr val="F18B1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textbox 100"/>
          <p:cNvSpPr/>
          <p:nvPr/>
        </p:nvSpPr>
        <p:spPr>
          <a:xfrm>
            <a:off x="8582485" y="2368842"/>
            <a:ext cx="1847850" cy="26866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寺院管理系统</a:t>
            </a:r>
            <a:endParaRPr lang="en-US" altLang="en-US" sz="2300" dirty="0"/>
          </a:p>
          <a:p>
            <a:pPr marL="280670" algn="l" rtl="0" eaLnBrk="0">
              <a:lnSpc>
                <a:spcPct val="82000"/>
              </a:lnSpc>
              <a:spcBef>
                <a:spcPts val="1390"/>
              </a:spcBef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信众管理</a:t>
            </a:r>
            <a:endParaRPr lang="en-US" altLang="en-US" sz="2000" dirty="0"/>
          </a:p>
          <a:p>
            <a:pPr marL="281305" algn="l" rtl="0" eaLnBrk="0">
              <a:lnSpc>
                <a:spcPts val="2980"/>
              </a:lnSpc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义工管理</a:t>
            </a:r>
            <a:endParaRPr lang="en-US" altLang="en-US" sz="2000" dirty="0"/>
          </a:p>
          <a:p>
            <a:pPr marL="278765" algn="l" rtl="0" eaLnBrk="0">
              <a:lnSpc>
                <a:spcPts val="3015"/>
              </a:lnSpc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活动管理</a:t>
            </a:r>
            <a:endParaRPr lang="en-US" altLang="en-US" sz="2000" dirty="0"/>
          </a:p>
          <a:p>
            <a:pPr marL="280670" algn="l" rtl="0" eaLnBrk="0">
              <a:lnSpc>
                <a:spcPts val="3010"/>
              </a:lnSpc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法务管理</a:t>
            </a:r>
            <a:endParaRPr lang="en-US" altLang="en-US" sz="2000" dirty="0"/>
          </a:p>
          <a:p>
            <a:pPr marL="278130" algn="l" rtl="0" eaLnBrk="0">
              <a:lnSpc>
                <a:spcPts val="2985"/>
              </a:lnSpc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供奉管理</a:t>
            </a:r>
            <a:endParaRPr lang="en-US" altLang="en-US" sz="2000" dirty="0"/>
          </a:p>
          <a:p>
            <a:pPr marL="280670" algn="l" rtl="0" eaLnBrk="0">
              <a:lnSpc>
                <a:spcPts val="3000"/>
              </a:lnSpc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挂单管理</a:t>
            </a:r>
            <a:endParaRPr lang="en-US" altLang="en-US" sz="2000" dirty="0"/>
          </a:p>
        </p:txBody>
      </p:sp>
      <p:sp>
        <p:nvSpPr>
          <p:cNvPr id="102" name="textbox 102"/>
          <p:cNvSpPr/>
          <p:nvPr/>
        </p:nvSpPr>
        <p:spPr>
          <a:xfrm>
            <a:off x="1924278" y="2399322"/>
            <a:ext cx="1851025" cy="26771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基础功能系统</a:t>
            </a:r>
            <a:endParaRPr lang="en-US" altLang="en-US" sz="2300" dirty="0"/>
          </a:p>
          <a:p>
            <a:pPr marL="453390" algn="l" rtl="0" eaLnBrk="0">
              <a:lnSpc>
                <a:spcPct val="82000"/>
              </a:lnSpc>
              <a:spcBef>
                <a:spcPts val="1295"/>
              </a:spcBef>
            </a:pPr>
            <a:r>
              <a:rPr sz="2000" kern="0" spc="-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日行一善</a:t>
            </a:r>
            <a:endParaRPr lang="en-US" altLang="en-US" sz="2000" dirty="0"/>
          </a:p>
          <a:p>
            <a:pPr marL="288290" indent="14605" algn="l" rtl="0" eaLnBrk="0">
              <a:lnSpc>
                <a:spcPct val="128000"/>
              </a:lnSpc>
              <a:spcBef>
                <a:spcPts val="5"/>
              </a:spcBef>
            </a:pPr>
            <a:r>
              <a:rPr sz="20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电子功德箱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供僧、供斋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供花、供果</a:t>
            </a:r>
            <a:endParaRPr lang="en-US" altLang="en-US" sz="2000" dirty="0"/>
          </a:p>
          <a:p>
            <a:pPr marL="163830" algn="l" rtl="0" eaLnBrk="0">
              <a:lnSpc>
                <a:spcPct val="82000"/>
              </a:lnSpc>
              <a:spcBef>
                <a:spcPts val="835"/>
              </a:spcBef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法会随喜功德</a:t>
            </a:r>
            <a:endParaRPr lang="en-US" altLang="en-US" sz="2000" dirty="0"/>
          </a:p>
          <a:p>
            <a:pPr marL="417830" algn="l" rtl="0" eaLnBrk="0">
              <a:lnSpc>
                <a:spcPts val="2990"/>
              </a:lnSpc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添砖加瓦</a:t>
            </a:r>
            <a:endParaRPr lang="en-US" altLang="en-US" sz="2000" dirty="0"/>
          </a:p>
        </p:txBody>
      </p:sp>
      <p:sp>
        <p:nvSpPr>
          <p:cNvPr id="104" name="textbox 104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106" name="picture 1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sp>
        <p:nvSpPr>
          <p:cNvPr id="108" name="textbox 108"/>
          <p:cNvSpPr/>
          <p:nvPr/>
        </p:nvSpPr>
        <p:spPr>
          <a:xfrm>
            <a:off x="5336116" y="2378369"/>
            <a:ext cx="1546860" cy="25279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66370" algn="l" rtl="0" eaLnBrk="0">
              <a:lnSpc>
                <a:spcPct val="94000"/>
              </a:lnSpc>
            </a:pP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供奉系统</a:t>
            </a:r>
            <a:endParaRPr lang="en-US" altLang="en-US" sz="2300" dirty="0"/>
          </a:p>
          <a:p>
            <a:pPr algn="l" rtl="0" eaLnBrk="0">
              <a:lnSpc>
                <a:spcPct val="19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2000"/>
              </a:lnSpc>
              <a:spcBef>
                <a:spcPts val="610"/>
              </a:spcBef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祈福牌位供奉</a:t>
            </a:r>
            <a:endParaRPr lang="en-US" altLang="en-US" sz="2000" dirty="0"/>
          </a:p>
          <a:p>
            <a:pPr marL="13335" algn="l" rtl="0" eaLnBrk="0">
              <a:lnSpc>
                <a:spcPts val="3000"/>
              </a:lnSpc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超度莲位供奉</a:t>
            </a:r>
            <a:endParaRPr lang="en-US" altLang="en-US" sz="2000" dirty="0"/>
          </a:p>
          <a:p>
            <a:pPr marL="137795" algn="l" rtl="0" eaLnBrk="0">
              <a:lnSpc>
                <a:spcPct val="82000"/>
              </a:lnSpc>
              <a:spcBef>
                <a:spcPts val="1030"/>
              </a:spcBef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光明灯供奉</a:t>
            </a:r>
            <a:endParaRPr lang="en-US" altLang="en-US" sz="2000" dirty="0"/>
          </a:p>
          <a:p>
            <a:pPr marL="266700" algn="l" rtl="0" eaLnBrk="0">
              <a:lnSpc>
                <a:spcPct val="129000"/>
              </a:lnSpc>
              <a:spcBef>
                <a:spcPts val="15"/>
              </a:spcBef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佛像供奉</a:t>
            </a:r>
            <a:r>
              <a:rPr sz="20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捐赠系统</a:t>
            </a:r>
            <a:endParaRPr lang="en-US" altLang="en-US" sz="2000" dirty="0"/>
          </a:p>
        </p:txBody>
      </p:sp>
      <p:pic>
        <p:nvPicPr>
          <p:cNvPr id="110" name="picture 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3779" y="6027337"/>
            <a:ext cx="10289705" cy="306235"/>
          </a:xfrm>
          <a:prstGeom prst="rect">
            <a:avLst/>
          </a:prstGeom>
        </p:spPr>
      </p:pic>
      <p:sp>
        <p:nvSpPr>
          <p:cNvPr id="112" name="textbox 112"/>
          <p:cNvSpPr/>
          <p:nvPr/>
        </p:nvSpPr>
        <p:spPr>
          <a:xfrm>
            <a:off x="811108" y="5653462"/>
            <a:ext cx="10263505" cy="2940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21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构建信息化寺庙管理系统，建立寺院和信众之间</a:t>
            </a:r>
            <a:r>
              <a:rPr sz="2100" kern="0" spc="-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沟通的桥梁，覆盖寺院日常事务管理的工作,</a:t>
            </a:r>
            <a:endParaRPr lang="en-US" altLang="en-US" sz="2100" dirty="0"/>
          </a:p>
        </p:txBody>
      </p:sp>
      <p:sp>
        <p:nvSpPr>
          <p:cNvPr id="114" name="textbox 114"/>
          <p:cNvSpPr/>
          <p:nvPr/>
        </p:nvSpPr>
        <p:spPr>
          <a:xfrm>
            <a:off x="2911503" y="517713"/>
            <a:ext cx="4901565" cy="412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700" kern="0" spc="20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2700" kern="0" spc="-42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20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kern="0" spc="-51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20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寺院智慧信息化平台搭建</a:t>
            </a:r>
            <a:endParaRPr lang="en-US" altLang="en-US" sz="2700" dirty="0"/>
          </a:p>
        </p:txBody>
      </p:sp>
      <p:grpSp>
        <p:nvGrpSpPr>
          <p:cNvPr id="10" name="group 10"/>
          <p:cNvGrpSpPr/>
          <p:nvPr/>
        </p:nvGrpSpPr>
        <p:grpSpPr>
          <a:xfrm rot="21600000">
            <a:off x="5804877" y="1601723"/>
            <a:ext cx="605396" cy="605396"/>
            <a:chOff x="0" y="0"/>
            <a:chExt cx="605396" cy="605396"/>
          </a:xfrm>
        </p:grpSpPr>
        <p:pic>
          <p:nvPicPr>
            <p:cNvPr id="116" name="picture 1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605396" cy="605396"/>
            </a:xfrm>
            <a:prstGeom prst="rect">
              <a:avLst/>
            </a:prstGeom>
          </p:spPr>
        </p:pic>
        <p:sp>
          <p:nvSpPr>
            <p:cNvPr id="118" name="textbox 118"/>
            <p:cNvSpPr/>
            <p:nvPr/>
          </p:nvSpPr>
          <p:spPr>
            <a:xfrm>
              <a:off x="-12700" y="-12700"/>
              <a:ext cx="631190" cy="6826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57810" algn="l" rtl="0" eaLnBrk="0">
                <a:lnSpc>
                  <a:spcPct val="84000"/>
                </a:lnSpc>
              </a:pPr>
              <a:r>
                <a:rPr sz="17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1700" dirty="0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9066977" y="1601723"/>
            <a:ext cx="605380" cy="605396"/>
            <a:chOff x="0" y="0"/>
            <a:chExt cx="605380" cy="605396"/>
          </a:xfrm>
        </p:grpSpPr>
        <p:pic>
          <p:nvPicPr>
            <p:cNvPr id="120" name="picture 1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605380" cy="605396"/>
            </a:xfrm>
            <a:prstGeom prst="rect">
              <a:avLst/>
            </a:prstGeom>
          </p:spPr>
        </p:pic>
        <p:sp>
          <p:nvSpPr>
            <p:cNvPr id="122" name="textbox 122"/>
            <p:cNvSpPr/>
            <p:nvPr/>
          </p:nvSpPr>
          <p:spPr>
            <a:xfrm>
              <a:off x="-12700" y="-12700"/>
              <a:ext cx="631190" cy="68008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60985" algn="l" rtl="0" eaLnBrk="0">
                <a:lnSpc>
                  <a:spcPct val="84000"/>
                </a:lnSpc>
              </a:pPr>
              <a:r>
                <a:rPr sz="17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</a:t>
              </a:r>
              <a:endParaRPr lang="en-US" altLang="en-US" sz="1700" dirty="0"/>
            </a:p>
          </p:txBody>
        </p:sp>
      </p:grpSp>
      <p:grpSp>
        <p:nvGrpSpPr>
          <p:cNvPr id="14" name="group 14"/>
          <p:cNvGrpSpPr/>
          <p:nvPr/>
        </p:nvGrpSpPr>
        <p:grpSpPr>
          <a:xfrm rot="21600000">
            <a:off x="2545092" y="1606346"/>
            <a:ext cx="605383" cy="605383"/>
            <a:chOff x="0" y="0"/>
            <a:chExt cx="605383" cy="605383"/>
          </a:xfrm>
        </p:grpSpPr>
        <p:pic>
          <p:nvPicPr>
            <p:cNvPr id="124" name="picture 1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605383" cy="605383"/>
            </a:xfrm>
            <a:prstGeom prst="rect">
              <a:avLst/>
            </a:prstGeom>
          </p:spPr>
        </p:pic>
        <p:sp>
          <p:nvSpPr>
            <p:cNvPr id="126" name="textbox 126"/>
            <p:cNvSpPr/>
            <p:nvPr/>
          </p:nvSpPr>
          <p:spPr>
            <a:xfrm>
              <a:off x="-12700" y="-12700"/>
              <a:ext cx="631190" cy="6826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5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76225" algn="l" rtl="0" eaLnBrk="0">
                <a:lnSpc>
                  <a:spcPct val="84000"/>
                </a:lnSpc>
              </a:pPr>
              <a:r>
                <a:rPr sz="1700" kern="0" spc="-2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1700" dirty="0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1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30" name="picture 1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4726" y="2127732"/>
            <a:ext cx="12067272" cy="4730267"/>
          </a:xfrm>
          <a:prstGeom prst="rect">
            <a:avLst/>
          </a:prstGeom>
        </p:spPr>
      </p:pic>
      <p:sp>
        <p:nvSpPr>
          <p:cNvPr id="132" name="textbox 132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134" name="picture 1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sp>
        <p:nvSpPr>
          <p:cNvPr id="136" name="textbox 136"/>
          <p:cNvSpPr/>
          <p:nvPr/>
        </p:nvSpPr>
        <p:spPr>
          <a:xfrm>
            <a:off x="3711136" y="500718"/>
            <a:ext cx="4519295" cy="4114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700" kern="0" spc="19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</a:t>
            </a:r>
            <a:r>
              <a:rPr sz="2700" kern="0" spc="-39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9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kern="0" spc="-53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9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打造专属寺院文化定位</a:t>
            </a:r>
            <a:endParaRPr lang="en-US" altLang="en-US" sz="2700" dirty="0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414539" y="2614043"/>
            <a:ext cx="694409" cy="680206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032070" y="4027246"/>
            <a:ext cx="692834" cy="678610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798595" y="1997496"/>
            <a:ext cx="692834" cy="678610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9181865" y="1807312"/>
            <a:ext cx="692834" cy="678610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1175903" y="3293585"/>
            <a:ext cx="1038225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寺院简介</a:t>
            </a:r>
            <a:endParaRPr lang="en-US" altLang="en-US" sz="2000" dirty="0"/>
          </a:p>
        </p:txBody>
      </p:sp>
      <p:sp>
        <p:nvSpPr>
          <p:cNvPr id="148" name="textbox 148"/>
          <p:cNvSpPr/>
          <p:nvPr/>
        </p:nvSpPr>
        <p:spPr>
          <a:xfrm>
            <a:off x="5997964" y="1492348"/>
            <a:ext cx="1038860" cy="301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法师介绍</a:t>
            </a:r>
            <a:endParaRPr lang="en-US" altLang="en-US" sz="2000" dirty="0"/>
          </a:p>
        </p:txBody>
      </p:sp>
      <p:sp>
        <p:nvSpPr>
          <p:cNvPr id="150" name="textbox 150"/>
          <p:cNvSpPr/>
          <p:nvPr/>
        </p:nvSpPr>
        <p:spPr>
          <a:xfrm>
            <a:off x="5638683" y="3293585"/>
            <a:ext cx="1038225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寺院历史</a:t>
            </a:r>
            <a:endParaRPr lang="en-US" altLang="en-US" sz="2000" dirty="0"/>
          </a:p>
        </p:txBody>
      </p:sp>
      <p:sp>
        <p:nvSpPr>
          <p:cNvPr id="152" name="textbox 152"/>
          <p:cNvSpPr/>
          <p:nvPr/>
        </p:nvSpPr>
        <p:spPr>
          <a:xfrm>
            <a:off x="9819520" y="2721450"/>
            <a:ext cx="1038225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寺院格局</a:t>
            </a:r>
            <a:endParaRPr lang="en-US" altLang="en-US" sz="2000" dirty="0"/>
          </a:p>
        </p:txBody>
      </p:sp>
      <p:sp>
        <p:nvSpPr>
          <p:cNvPr id="154" name="textbox 154"/>
          <p:cNvSpPr/>
          <p:nvPr/>
        </p:nvSpPr>
        <p:spPr>
          <a:xfrm>
            <a:off x="9283326" y="1419700"/>
            <a:ext cx="1038225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展望未来</a:t>
            </a:r>
            <a:endParaRPr lang="en-US" altLang="en-US" sz="2000" dirty="0"/>
          </a:p>
        </p:txBody>
      </p:sp>
      <p:sp>
        <p:nvSpPr>
          <p:cNvPr id="156" name="textbox 156"/>
          <p:cNvSpPr/>
          <p:nvPr/>
        </p:nvSpPr>
        <p:spPr>
          <a:xfrm>
            <a:off x="3215517" y="4587589"/>
            <a:ext cx="1040764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地理位置</a:t>
            </a:r>
            <a:endParaRPr lang="en-US" altLang="en-US" sz="2000" dirty="0"/>
          </a:p>
        </p:txBody>
      </p:sp>
      <p:sp>
        <p:nvSpPr>
          <p:cNvPr id="158" name="textbox 158"/>
          <p:cNvSpPr/>
          <p:nvPr/>
        </p:nvSpPr>
        <p:spPr>
          <a:xfrm>
            <a:off x="3217809" y="2164303"/>
            <a:ext cx="1038225" cy="3022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人文景观</a:t>
            </a:r>
            <a:endParaRPr lang="en-US" altLang="en-US" sz="2000" dirty="0"/>
          </a:p>
        </p:txBody>
      </p:sp>
      <p:pic>
        <p:nvPicPr>
          <p:cNvPr id="160" name="picture 16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5211825" y="3276980"/>
            <a:ext cx="307848" cy="307848"/>
          </a:xfrm>
          <a:prstGeom prst="rect">
            <a:avLst/>
          </a:prstGeom>
        </p:spPr>
      </p:pic>
      <p:pic>
        <p:nvPicPr>
          <p:cNvPr id="162" name="picture 16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566790" y="1474851"/>
            <a:ext cx="307848" cy="307847"/>
          </a:xfrm>
          <a:prstGeom prst="rect">
            <a:avLst/>
          </a:prstGeom>
        </p:spPr>
      </p:pic>
      <p:pic>
        <p:nvPicPr>
          <p:cNvPr id="164" name="picture 16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9395841" y="2705480"/>
            <a:ext cx="307847" cy="307848"/>
          </a:xfrm>
          <a:prstGeom prst="rect">
            <a:avLst/>
          </a:prstGeom>
        </p:spPr>
      </p:pic>
      <p:pic>
        <p:nvPicPr>
          <p:cNvPr id="166" name="picture 16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2785491" y="4555871"/>
            <a:ext cx="307848" cy="307847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61111" y="3277615"/>
            <a:ext cx="307847" cy="307847"/>
          </a:xfrm>
          <a:prstGeom prst="rect">
            <a:avLst/>
          </a:prstGeom>
        </p:spPr>
      </p:pic>
      <p:pic>
        <p:nvPicPr>
          <p:cNvPr id="170" name="picture 17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8779256" y="1401191"/>
            <a:ext cx="307847" cy="307847"/>
          </a:xfrm>
          <a:prstGeom prst="rect">
            <a:avLst/>
          </a:prstGeom>
        </p:spPr>
      </p:pic>
      <p:pic>
        <p:nvPicPr>
          <p:cNvPr id="172" name="picture 17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2783586" y="2147316"/>
            <a:ext cx="307847" cy="30784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340746" y="417903"/>
            <a:ext cx="10677525" cy="32283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130300" algn="l" rtl="0" eaLnBrk="0">
              <a:lnSpc>
                <a:spcPts val="3610"/>
              </a:lnSpc>
            </a:pPr>
            <a:r>
              <a:rPr sz="2700" kern="0" spc="17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sz="2700" kern="0" spc="-45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7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kern="0" spc="-54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7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智能供佛墙体系运营（大殿</a:t>
            </a:r>
            <a:r>
              <a:rPr sz="2700" kern="0" spc="-45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7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kern="0" spc="-50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7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财神殿</a:t>
            </a:r>
            <a:r>
              <a:rPr sz="2700" kern="0" spc="-45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7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kern="0" spc="-53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7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观音</a:t>
            </a:r>
            <a:r>
              <a:rPr sz="2700" kern="0" spc="16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殿等）</a:t>
            </a:r>
            <a:endParaRPr lang="en-US" altLang="en-US" sz="27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marL="2788920" algn="l" rtl="0" eaLnBrk="0">
              <a:lnSpc>
                <a:spcPct val="94000"/>
              </a:lnSpc>
              <a:spcBef>
                <a:spcPts val="690"/>
              </a:spcBef>
            </a:pPr>
            <a:r>
              <a:rPr sz="2300" b="1" kern="0" spc="9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智能供佛墙 “互联网</a:t>
            </a:r>
            <a:r>
              <a:rPr sz="2300" b="1" kern="0" spc="90" dirty="0">
                <a:solidFill>
                  <a:srgbClr val="C00000">
                    <a:alpha val="100000"/>
                  </a:srgb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rPr>
              <a:t>+</a:t>
            </a:r>
            <a:r>
              <a:rPr sz="2300" b="1" kern="0" spc="8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智能供佛墙”</a:t>
            </a:r>
            <a:endParaRPr lang="en-US" altLang="en-US" sz="2300" dirty="0"/>
          </a:p>
          <a:p>
            <a:pPr algn="l" rtl="0" eaLnBrk="0">
              <a:lnSpc>
                <a:spcPct val="101000"/>
              </a:lnSpc>
            </a:pPr>
            <a:endParaRPr lang="en-US" altLang="en-US" sz="1000" dirty="0"/>
          </a:p>
          <a:p>
            <a:pPr marL="12700" indent="458470" algn="l" rtl="0" eaLnBrk="0">
              <a:lnSpc>
                <a:spcPct val="109000"/>
              </a:lnSpc>
              <a:spcBef>
                <a:spcPts val="5"/>
              </a:spcBef>
            </a:pPr>
            <a:r>
              <a:rPr sz="2000" kern="0" spc="-3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“智能供佛墙”结合最前沿的智能硬件技术和互联网技术打造“</a:t>
            </a:r>
            <a:r>
              <a:rPr sz="2000" b="1" kern="0" spc="-3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互联网+智能</a:t>
            </a:r>
            <a:r>
              <a:rPr sz="2000" b="1" kern="0" spc="-4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佛像（牌位）</a:t>
            </a:r>
            <a:r>
              <a:rPr sz="2000" b="1" kern="0" spc="-49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20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信众通过手机远程在线</a:t>
            </a:r>
            <a:r>
              <a:rPr sz="2000" b="1" kern="0" spc="6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按天、按周、按月、按年供灯</a:t>
            </a:r>
            <a:r>
              <a:rPr sz="20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2000" kern="0" spc="-42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6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</a:t>
            </a:r>
            <a:r>
              <a:rPr sz="2000" kern="0" spc="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实现无人化供灯，</a:t>
            </a:r>
            <a:r>
              <a:rPr sz="2000" kern="0" spc="-23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50" dirty="0">
                <a:solidFill>
                  <a:srgbClr val="C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自动点亮</a:t>
            </a:r>
            <a:r>
              <a:rPr sz="2000" kern="0" spc="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并在</a:t>
            </a:r>
            <a:r>
              <a:rPr sz="20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LED</a:t>
            </a:r>
            <a:r>
              <a:rPr sz="2000" kern="0" spc="3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屏上显示名字和祈福信息。寺院无需登记、记帐。可按年、月、日导出祈福功德明</a:t>
            </a:r>
            <a:r>
              <a:rPr sz="2000" kern="0" spc="2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细。功</a:t>
            </a:r>
            <a:r>
              <a:rPr sz="20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德主到现场通过扫描二维码或寺院公众号等方式，可以令自己所供佛像或牌位的位置发</a:t>
            </a:r>
            <a:r>
              <a:rPr sz="2000" kern="0" spc="-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光闪动、 </a:t>
            </a:r>
            <a:r>
              <a:rPr sz="2000" kern="0" spc="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变幻灯光色彩效果提醒 。供灯订单到期可短</a:t>
            </a:r>
            <a:r>
              <a:rPr sz="2000" kern="0" spc="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信或微信自动提醒，信众转发供灯信息，让更多人   </a:t>
            </a:r>
            <a:r>
              <a:rPr sz="2000" kern="0" spc="-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参与祈福。</a:t>
            </a:r>
            <a:endParaRPr lang="en-US" altLang="en-US" sz="2000" dirty="0"/>
          </a:p>
        </p:txBody>
      </p:sp>
      <p:pic>
        <p:nvPicPr>
          <p:cNvPr id="178" name="picture 1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82000" y="4078223"/>
            <a:ext cx="3596640" cy="1874520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87323" y="4180331"/>
            <a:ext cx="2122932" cy="2183892"/>
          </a:xfrm>
          <a:prstGeom prst="rect">
            <a:avLst/>
          </a:prstGeom>
        </p:spPr>
      </p:pic>
      <p:sp>
        <p:nvSpPr>
          <p:cNvPr id="182" name="textbox 182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184" name="picture 18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pic>
        <p:nvPicPr>
          <p:cNvPr id="186" name="picture 1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3621023" y="4145279"/>
            <a:ext cx="1894332" cy="2218944"/>
          </a:xfrm>
          <a:prstGeom prst="rect">
            <a:avLst/>
          </a:prstGeom>
        </p:spPr>
      </p:pic>
      <p:pic>
        <p:nvPicPr>
          <p:cNvPr id="188" name="picture 1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163055" y="4131563"/>
            <a:ext cx="1571244" cy="224485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picture 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92" name="picture 1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3871225" y="4781041"/>
            <a:ext cx="6561632" cy="844452"/>
            <a:chOff x="0" y="0"/>
            <a:chExt cx="6561632" cy="844452"/>
          </a:xfrm>
        </p:grpSpPr>
        <p:sp>
          <p:nvSpPr>
            <p:cNvPr id="194" name="rect"/>
            <p:cNvSpPr/>
            <p:nvPr/>
          </p:nvSpPr>
          <p:spPr>
            <a:xfrm>
              <a:off x="0" y="0"/>
              <a:ext cx="6561632" cy="679500"/>
            </a:xfrm>
            <a:prstGeom prst="rect">
              <a:avLst/>
            </a:prstGeom>
            <a:solidFill>
              <a:srgbClr val="E4E4E4">
                <a:alpha val="8745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96" name="textbox 196"/>
            <p:cNvSpPr/>
            <p:nvPr/>
          </p:nvSpPr>
          <p:spPr>
            <a:xfrm>
              <a:off x="46956" y="171886"/>
              <a:ext cx="5854700" cy="70485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99000"/>
                </a:lnSpc>
              </a:pPr>
              <a:r>
                <a:rPr sz="1500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供灯订单自动统计和结算</a:t>
              </a:r>
              <a:r>
                <a:rPr sz="1500" kern="0" spc="-20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，并能灵活导出数据报表、到期自动提醒。</a:t>
              </a:r>
              <a:r>
                <a:rPr sz="15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能及时与众信互动</a:t>
              </a:r>
              <a:r>
                <a:rPr sz="1500" kern="0" spc="-2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，不用因写</a:t>
              </a:r>
              <a:r>
                <a:rPr sz="1500" kern="0" spc="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供奉人姓名而爬高</a:t>
              </a:r>
              <a:r>
                <a:rPr sz="1500" kern="0" spc="-2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，既安全又节约人力</a:t>
              </a:r>
              <a:r>
                <a:rPr sz="15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成本；</a:t>
              </a:r>
              <a:endParaRPr lang="en-US" altLang="en-US" sz="1500" dirty="0"/>
            </a:p>
          </p:txBody>
        </p:sp>
      </p:grpSp>
      <p:sp>
        <p:nvSpPr>
          <p:cNvPr id="198" name="textbox 198"/>
          <p:cNvSpPr/>
          <p:nvPr/>
        </p:nvSpPr>
        <p:spPr>
          <a:xfrm>
            <a:off x="3871225" y="3910399"/>
            <a:ext cx="6562090" cy="692784"/>
          </a:xfrm>
          <a:prstGeom prst="rect">
            <a:avLst/>
          </a:prstGeom>
          <a:solidFill>
            <a:srgbClr val="E4E4E4">
              <a:alpha val="8745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39000"/>
              </a:lnSpc>
            </a:pPr>
            <a:endParaRPr lang="en-US" altLang="en-US" sz="100" dirty="0"/>
          </a:p>
          <a:p>
            <a:pPr marL="60325" indent="1270" algn="l" rtl="0" eaLnBrk="0">
              <a:lnSpc>
                <a:spcPct val="98000"/>
              </a:lnSpc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姓名牌和公告牌均会显示被祈福人的姓名以及祈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福语。并且在信众手机中      还会显示功德榜、功德证书</a:t>
            </a:r>
            <a:r>
              <a:rPr sz="15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，记录信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众的每一次善行。与时俱进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，项目不      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会做完就过时；</a:t>
            </a:r>
            <a:endParaRPr lang="en-US" altLang="en-US" sz="1500" dirty="0"/>
          </a:p>
        </p:txBody>
      </p:sp>
      <p:sp>
        <p:nvSpPr>
          <p:cNvPr id="200" name="textbox 200"/>
          <p:cNvSpPr/>
          <p:nvPr/>
        </p:nvSpPr>
        <p:spPr>
          <a:xfrm>
            <a:off x="3871225" y="5638571"/>
            <a:ext cx="6562090" cy="680084"/>
          </a:xfrm>
          <a:prstGeom prst="rect">
            <a:avLst/>
          </a:prstGeom>
          <a:solidFill>
            <a:srgbClr val="E4E4E4">
              <a:alpha val="8745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lang="en-US" altLang="en-US" sz="900" dirty="0"/>
          </a:p>
          <a:p>
            <a:pPr marL="60960" algn="l" rtl="0" eaLnBrk="0">
              <a:lnSpc>
                <a:spcPct val="93000"/>
              </a:lnSpc>
              <a:spcBef>
                <a:spcPts val="0"/>
              </a:spcBef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选用能耗低、稳定的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LED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灯珠和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LCD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姓名牌</a:t>
            </a:r>
            <a:r>
              <a:rPr sz="15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，每个灯珠能耗约为</a:t>
            </a:r>
            <a:endParaRPr lang="en-US" altLang="en-US" sz="1500" dirty="0"/>
          </a:p>
          <a:p>
            <a:pPr marL="67310" algn="l" rtl="0" eaLnBrk="0">
              <a:lnSpc>
                <a:spcPct val="93000"/>
              </a:lnSpc>
              <a:spcBef>
                <a:spcPts val="160"/>
              </a:spcBef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0.2~0.5W</a:t>
            </a:r>
            <a:r>
              <a:rPr sz="15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500" kern="0" spc="-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自动调节供灯亮度</a:t>
            </a:r>
            <a:r>
              <a:rPr sz="15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，节能环保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，使用寿命高达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10万小时+。</a:t>
            </a:r>
            <a:endParaRPr lang="en-US" altLang="en-US" sz="1500" dirty="0"/>
          </a:p>
        </p:txBody>
      </p:sp>
      <p:sp>
        <p:nvSpPr>
          <p:cNvPr id="202" name="textbox 202"/>
          <p:cNvSpPr/>
          <p:nvPr/>
        </p:nvSpPr>
        <p:spPr>
          <a:xfrm>
            <a:off x="3871225" y="1350925"/>
            <a:ext cx="6562090" cy="680084"/>
          </a:xfrm>
          <a:prstGeom prst="rect">
            <a:avLst/>
          </a:prstGeom>
          <a:solidFill>
            <a:srgbClr val="E4E4E4">
              <a:alpha val="8745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600" dirty="0"/>
          </a:p>
          <a:p>
            <a:pPr marL="60960" algn="l" rtl="0" eaLnBrk="0">
              <a:lnSpc>
                <a:spcPct val="98000"/>
              </a:lnSpc>
              <a:spcBef>
                <a:spcPts val="5"/>
              </a:spcBef>
            </a:pPr>
            <a:r>
              <a:rPr sz="1500" kern="0" spc="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信众通过手机等移动设备</a:t>
            </a:r>
            <a:r>
              <a:rPr sz="1500" kern="0" spc="-15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，在线支付</a:t>
            </a:r>
            <a:r>
              <a:rPr sz="1500" kern="0" spc="-22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，远程点亮寺院内的智能祈福灯。可观  </a:t>
            </a:r>
            <a:r>
              <a:rPr sz="1500" kern="0" spc="2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远程观看寺院现场供灯视频、寻灯。疫情期间不影响项目认捐</a:t>
            </a:r>
            <a:r>
              <a:rPr sz="1500" kern="0" spc="-18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20" dirty="0">
                <a:solidFill>
                  <a:srgbClr val="0D0D0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，极其方便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1500" dirty="0"/>
          </a:p>
        </p:txBody>
      </p:sp>
      <p:sp>
        <p:nvSpPr>
          <p:cNvPr id="204" name="textbox 204"/>
          <p:cNvSpPr/>
          <p:nvPr/>
        </p:nvSpPr>
        <p:spPr>
          <a:xfrm>
            <a:off x="3871225" y="2208453"/>
            <a:ext cx="6562090" cy="680084"/>
          </a:xfrm>
          <a:prstGeom prst="rect">
            <a:avLst/>
          </a:prstGeom>
          <a:solidFill>
            <a:srgbClr val="E4E4E4">
              <a:alpha val="8745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1000"/>
              </a:lnSpc>
            </a:pPr>
            <a:endParaRPr lang="en-US" altLang="en-US" sz="300" dirty="0"/>
          </a:p>
          <a:p>
            <a:pPr marL="68580" indent="-6985" algn="l" rtl="0" eaLnBrk="0">
              <a:lnSpc>
                <a:spcPct val="98000"/>
              </a:lnSpc>
              <a:spcBef>
                <a:spcPts val="5"/>
              </a:spcBef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灵活支持按天、按月、按年等供奉方式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，利用率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高、</a:t>
            </a:r>
            <a:r>
              <a:rPr sz="1500" kern="0" spc="-2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门槛低、极大的增加      了供灯率</a:t>
            </a:r>
            <a:r>
              <a:rPr sz="1500" kern="0" spc="-2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，到期自动提醒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，提高续供率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，增加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善款收入；</a:t>
            </a:r>
            <a:endParaRPr lang="en-US" altLang="en-US" sz="1500" dirty="0"/>
          </a:p>
        </p:txBody>
      </p:sp>
      <p:sp>
        <p:nvSpPr>
          <p:cNvPr id="206" name="textbox 206"/>
          <p:cNvSpPr/>
          <p:nvPr/>
        </p:nvSpPr>
        <p:spPr>
          <a:xfrm>
            <a:off x="3871225" y="3065983"/>
            <a:ext cx="6562090" cy="680084"/>
          </a:xfrm>
          <a:prstGeom prst="rect">
            <a:avLst/>
          </a:prstGeom>
          <a:solidFill>
            <a:srgbClr val="E4E4E4">
              <a:alpha val="8745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71000"/>
              </a:lnSpc>
            </a:pPr>
            <a:endParaRPr lang="en-US" altLang="en-US" sz="100" dirty="0"/>
          </a:p>
          <a:p>
            <a:pPr marL="61595" algn="l" rtl="0" eaLnBrk="0">
              <a:lnSpc>
                <a:spcPct val="97000"/>
              </a:lnSpc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具有分享、祝福、邀请亲友等互联网社交功能。可让更多信众参与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，扩大 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寺院的品牌影响力</a:t>
            </a:r>
            <a:r>
              <a:rPr sz="15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增加善款用于建寺安僧；</a:t>
            </a:r>
            <a:endParaRPr lang="en-US" altLang="en-US" sz="1500" dirty="0"/>
          </a:p>
        </p:txBody>
      </p:sp>
      <p:sp>
        <p:nvSpPr>
          <p:cNvPr id="208" name="textbox 208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210" name="picture 2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grpSp>
        <p:nvGrpSpPr>
          <p:cNvPr id="18" name="group 18"/>
          <p:cNvGrpSpPr/>
          <p:nvPr/>
        </p:nvGrpSpPr>
        <p:grpSpPr>
          <a:xfrm rot="21600000">
            <a:off x="5192394" y="706120"/>
            <a:ext cx="2927350" cy="492125"/>
            <a:chOff x="0" y="0"/>
            <a:chExt cx="2927350" cy="492125"/>
          </a:xfrm>
        </p:grpSpPr>
        <p:pic>
          <p:nvPicPr>
            <p:cNvPr id="212" name="picture 2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2927350" cy="492125"/>
            </a:xfrm>
            <a:prstGeom prst="rect">
              <a:avLst/>
            </a:prstGeom>
          </p:spPr>
        </p:pic>
        <p:sp>
          <p:nvSpPr>
            <p:cNvPr id="214" name="textbox 214"/>
            <p:cNvSpPr/>
            <p:nvPr/>
          </p:nvSpPr>
          <p:spPr>
            <a:xfrm>
              <a:off x="-12700" y="-12700"/>
              <a:ext cx="2952750" cy="55118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1000"/>
                </a:lnSpc>
              </a:pPr>
              <a:endParaRPr lang="en-US" altLang="en-US" sz="400" dirty="0"/>
            </a:p>
            <a:p>
              <a:pPr marL="238760" algn="l" rtl="0" eaLnBrk="0">
                <a:lnSpc>
                  <a:spcPct val="94000"/>
                </a:lnSpc>
                <a:spcBef>
                  <a:spcPts val="0"/>
                </a:spcBef>
              </a:pPr>
              <a:r>
                <a:rPr sz="2700" b="1" kern="0" spc="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智能供佛墙优势</a:t>
              </a:r>
              <a:endParaRPr lang="en-US" altLang="en-US" sz="2700" dirty="0"/>
            </a:p>
          </p:txBody>
        </p:sp>
      </p:grpSp>
      <p:sp>
        <p:nvSpPr>
          <p:cNvPr id="216" name="textbox 216"/>
          <p:cNvSpPr/>
          <p:nvPr/>
        </p:nvSpPr>
        <p:spPr>
          <a:xfrm>
            <a:off x="1745830" y="4781041"/>
            <a:ext cx="1859279" cy="680084"/>
          </a:xfrm>
          <a:prstGeom prst="rect">
            <a:avLst/>
          </a:prstGeom>
          <a:solidFill>
            <a:srgbClr val="DEA757">
              <a:alpha val="8196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68000"/>
              </a:lnSpc>
            </a:pPr>
            <a:endParaRPr lang="en-US" altLang="en-US" sz="1000" dirty="0"/>
          </a:p>
          <a:p>
            <a:pPr marL="537845" algn="l" rtl="0" eaLnBrk="0">
              <a:lnSpc>
                <a:spcPct val="92000"/>
              </a:lnSpc>
              <a:spcBef>
                <a:spcPts val="5"/>
              </a:spcBef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管理方便</a:t>
            </a:r>
            <a:endParaRPr lang="en-US" altLang="en-US" sz="1500" dirty="0"/>
          </a:p>
        </p:txBody>
      </p:sp>
      <p:sp>
        <p:nvSpPr>
          <p:cNvPr id="218" name="textbox 218"/>
          <p:cNvSpPr/>
          <p:nvPr/>
        </p:nvSpPr>
        <p:spPr>
          <a:xfrm>
            <a:off x="1745830" y="5638571"/>
            <a:ext cx="1859279" cy="680084"/>
          </a:xfrm>
          <a:prstGeom prst="rect">
            <a:avLst/>
          </a:prstGeom>
          <a:solidFill>
            <a:srgbClr val="DFA853">
              <a:alpha val="84705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62000"/>
              </a:lnSpc>
            </a:pPr>
            <a:endParaRPr lang="en-US" altLang="en-US" sz="10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539115" algn="l" rtl="0" eaLnBrk="0">
              <a:lnSpc>
                <a:spcPct val="93000"/>
              </a:lnSpc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节能环保</a:t>
            </a:r>
            <a:endParaRPr lang="en-US" altLang="en-US" sz="1500" dirty="0"/>
          </a:p>
        </p:txBody>
      </p:sp>
      <p:sp>
        <p:nvSpPr>
          <p:cNvPr id="220" name="textbox 220"/>
          <p:cNvSpPr/>
          <p:nvPr/>
        </p:nvSpPr>
        <p:spPr>
          <a:xfrm>
            <a:off x="1745830" y="1350925"/>
            <a:ext cx="1859279" cy="680084"/>
          </a:xfrm>
          <a:prstGeom prst="rect">
            <a:avLst/>
          </a:prstGeom>
          <a:solidFill>
            <a:srgbClr val="DDA759">
              <a:alpha val="83137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lang="en-US" altLang="en-US" sz="1000" dirty="0"/>
          </a:p>
          <a:p>
            <a:pPr marL="542290" algn="l" rtl="0" eaLnBrk="0">
              <a:lnSpc>
                <a:spcPts val="1980"/>
              </a:lnSpc>
            </a:pP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互/物联网+</a:t>
            </a:r>
            <a:endParaRPr lang="en-US" altLang="en-US" sz="1500" dirty="0"/>
          </a:p>
        </p:txBody>
      </p:sp>
      <p:sp>
        <p:nvSpPr>
          <p:cNvPr id="222" name="textbox 222"/>
          <p:cNvSpPr/>
          <p:nvPr/>
        </p:nvSpPr>
        <p:spPr>
          <a:xfrm>
            <a:off x="1745830" y="2208453"/>
            <a:ext cx="1859279" cy="680084"/>
          </a:xfrm>
          <a:prstGeom prst="rect">
            <a:avLst/>
          </a:prstGeom>
          <a:solidFill>
            <a:srgbClr val="DEA757">
              <a:alpha val="8196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60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37845" algn="l" rtl="0" eaLnBrk="0">
              <a:lnSpc>
                <a:spcPct val="92000"/>
              </a:lnSpc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灵活供灯</a:t>
            </a:r>
            <a:endParaRPr lang="en-US" altLang="en-US" sz="1500" dirty="0"/>
          </a:p>
        </p:txBody>
      </p:sp>
      <p:sp>
        <p:nvSpPr>
          <p:cNvPr id="224" name="textbox 224"/>
          <p:cNvSpPr/>
          <p:nvPr/>
        </p:nvSpPr>
        <p:spPr>
          <a:xfrm>
            <a:off x="1745830" y="3065983"/>
            <a:ext cx="1859279" cy="680084"/>
          </a:xfrm>
          <a:prstGeom prst="rect">
            <a:avLst/>
          </a:prstGeom>
          <a:solidFill>
            <a:srgbClr val="DFA853">
              <a:alpha val="84705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74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37210" algn="l" rtl="0" eaLnBrk="0">
              <a:lnSpc>
                <a:spcPct val="93000"/>
              </a:lnSpc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社交分享</a:t>
            </a:r>
            <a:endParaRPr lang="en-US" altLang="en-US" sz="1500" dirty="0"/>
          </a:p>
        </p:txBody>
      </p:sp>
      <p:sp>
        <p:nvSpPr>
          <p:cNvPr id="226" name="textbox 226"/>
          <p:cNvSpPr/>
          <p:nvPr/>
        </p:nvSpPr>
        <p:spPr>
          <a:xfrm>
            <a:off x="1745830" y="3923512"/>
            <a:ext cx="1859279" cy="680084"/>
          </a:xfrm>
          <a:prstGeom prst="rect">
            <a:avLst/>
          </a:prstGeom>
          <a:solidFill>
            <a:srgbClr val="DDA759">
              <a:alpha val="83137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70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37210" algn="l" rtl="0" eaLnBrk="0">
              <a:lnSpc>
                <a:spcPct val="93000"/>
              </a:lnSpc>
            </a:pP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祈福显示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230" name="picture 2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79124" y="2293658"/>
            <a:ext cx="2876931" cy="2876930"/>
          </a:xfrm>
          <a:prstGeom prst="rect">
            <a:avLst/>
          </a:prstGeom>
        </p:spPr>
      </p:pic>
      <p:pic>
        <p:nvPicPr>
          <p:cNvPr id="232" name="picture 2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042147" y="2293086"/>
            <a:ext cx="2876804" cy="2876804"/>
          </a:xfrm>
          <a:prstGeom prst="rect">
            <a:avLst/>
          </a:prstGeom>
        </p:spPr>
      </p:pic>
      <p:grpSp>
        <p:nvGrpSpPr>
          <p:cNvPr id="20" name="group 20"/>
          <p:cNvGrpSpPr/>
          <p:nvPr/>
        </p:nvGrpSpPr>
        <p:grpSpPr>
          <a:xfrm rot="21600000">
            <a:off x="1273175" y="2319883"/>
            <a:ext cx="2876550" cy="2876550"/>
            <a:chOff x="0" y="0"/>
            <a:chExt cx="2876550" cy="2876550"/>
          </a:xfrm>
        </p:grpSpPr>
        <p:pic>
          <p:nvPicPr>
            <p:cNvPr id="234" name="picture 23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876550" cy="2876550"/>
            </a:xfrm>
            <a:prstGeom prst="rect">
              <a:avLst/>
            </a:prstGeom>
          </p:spPr>
        </p:pic>
        <p:sp>
          <p:nvSpPr>
            <p:cNvPr id="236" name="textbox 236"/>
            <p:cNvSpPr/>
            <p:nvPr/>
          </p:nvSpPr>
          <p:spPr>
            <a:xfrm>
              <a:off x="62867" y="1019931"/>
              <a:ext cx="2815589" cy="116078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ts val="3985"/>
                </a:lnSpc>
              </a:pPr>
              <a:r>
                <a:rPr sz="3200" kern="0" spc="-200" dirty="0">
                  <a:ln w="11645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bevel/>
                  </a:ln>
                  <a:solidFill>
                    <a:srgbClr val="FF0000">
                      <a:alpha val="100000"/>
                    </a:srgbClr>
                  </a:solidFill>
                  <a:latin typeface="方正姚体" panose="02010601030101010101" charset="-122"/>
                  <a:ea typeface="方正姚体" panose="02010601030101010101" charset="-122"/>
                  <a:cs typeface="方正姚体" panose="02010601030101010101" charset="-122"/>
                </a:rPr>
                <a:t>抖音</a:t>
              </a:r>
              <a:r>
                <a:rPr sz="3200" kern="0" spc="-320" dirty="0">
                  <a:solidFill>
                    <a:srgbClr val="FF0000">
                      <a:alpha val="100000"/>
                    </a:srgbClr>
                  </a:solidFill>
                  <a:latin typeface="方正姚体" panose="02010601030101010101" charset="-122"/>
                  <a:ea typeface="方正姚体" panose="02010601030101010101" charset="-122"/>
                  <a:cs typeface="方正姚体" panose="02010601030101010101" charset="-122"/>
                </a:rPr>
                <a:t> </a:t>
              </a:r>
              <a:r>
                <a:rPr sz="3200" kern="0" spc="-200" dirty="0">
                  <a:ln w="11645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bevel/>
                  </a:ln>
                  <a:solidFill>
                    <a:srgbClr val="FF0000">
                      <a:alpha val="100000"/>
                    </a:srgbClr>
                  </a:solidFill>
                  <a:latin typeface="方正姚体" panose="02010601030101010101" charset="-122"/>
                  <a:ea typeface="方正姚体" panose="02010601030101010101" charset="-122"/>
                  <a:cs typeface="方正姚体" panose="02010601030101010101" charset="-122"/>
                </a:rPr>
                <a:t>、</a:t>
              </a:r>
              <a:r>
                <a:rPr sz="3200" kern="0" spc="-330" dirty="0">
                  <a:solidFill>
                    <a:srgbClr val="FF0000">
                      <a:alpha val="100000"/>
                    </a:srgbClr>
                  </a:solidFill>
                  <a:latin typeface="方正姚体" panose="02010601030101010101" charset="-122"/>
                  <a:ea typeface="方正姚体" panose="02010601030101010101" charset="-122"/>
                  <a:cs typeface="方正姚体" panose="02010601030101010101" charset="-122"/>
                </a:rPr>
                <a:t> </a:t>
              </a:r>
              <a:r>
                <a:rPr sz="3200" kern="0" spc="-200" dirty="0">
                  <a:ln w="11645" cap="flat" cmpd="sng">
                    <a:solidFill>
                      <a:srgbClr val="FF0000">
                        <a:alpha val="100000"/>
                      </a:srgbClr>
                    </a:solidFill>
                    <a:prstDash val="solid"/>
                    <a:bevel/>
                  </a:ln>
                  <a:solidFill>
                    <a:srgbClr val="FF0000">
                      <a:alpha val="100000"/>
                    </a:srgbClr>
                  </a:solidFill>
                  <a:latin typeface="方正姚体" panose="02010601030101010101" charset="-122"/>
                  <a:ea typeface="方正姚体" panose="02010601030101010101" charset="-122"/>
                  <a:cs typeface="方正姚体" panose="02010601030101010101" charset="-122"/>
                </a:rPr>
                <a:t>快手平台</a:t>
              </a:r>
              <a:endParaRPr lang="en-US" altLang="en-US" sz="3200" dirty="0"/>
            </a:p>
            <a:p>
              <a:pPr algn="l" rtl="0" eaLnBrk="0">
                <a:lnSpc>
                  <a:spcPct val="110000"/>
                </a:lnSpc>
              </a:pPr>
              <a:endParaRPr lang="en-US" altLang="en-US" sz="700" dirty="0"/>
            </a:p>
            <a:p>
              <a:pPr marL="665480" indent="-405765" algn="l" rtl="0" eaLnBrk="0">
                <a:lnSpc>
                  <a:spcPct val="112000"/>
                </a:lnSpc>
                <a:spcBef>
                  <a:spcPts val="0"/>
                </a:spcBef>
              </a:pPr>
              <a:r>
                <a:rPr sz="1500" kern="0" spc="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新时代的网络平台</a:t>
              </a:r>
              <a:r>
                <a:rPr sz="1500" kern="0" spc="-2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，快速</a:t>
              </a:r>
              <a:r>
                <a:rPr sz="1500" kern="0" spc="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</a:t>
              </a:r>
              <a:r>
                <a:rPr sz="15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打造寺院名气。</a:t>
              </a:r>
              <a:endParaRPr lang="en-US" altLang="en-US" sz="1500" dirty="0"/>
            </a:p>
          </p:txBody>
        </p:sp>
        <p:sp>
          <p:nvSpPr>
            <p:cNvPr id="238" name="path"/>
            <p:cNvSpPr/>
            <p:nvPr/>
          </p:nvSpPr>
          <p:spPr>
            <a:xfrm>
              <a:off x="1205026" y="289801"/>
              <a:ext cx="465683" cy="463308"/>
            </a:xfrm>
            <a:custGeom>
              <a:avLst/>
              <a:gdLst/>
              <a:ahLst/>
              <a:cxnLst/>
              <a:rect l="0" t="0" r="0" b="0"/>
              <a:pathLst>
                <a:path w="733" h="729">
                  <a:moveTo>
                    <a:pt x="99" y="212"/>
                  </a:moveTo>
                  <a:cubicBezTo>
                    <a:pt x="75" y="212"/>
                    <a:pt x="55" y="232"/>
                    <a:pt x="52" y="259"/>
                  </a:cubicBezTo>
                  <a:lnTo>
                    <a:pt x="31" y="436"/>
                  </a:lnTo>
                  <a:cubicBezTo>
                    <a:pt x="31" y="442"/>
                    <a:pt x="32" y="448"/>
                    <a:pt x="36" y="452"/>
                  </a:cubicBezTo>
                  <a:cubicBezTo>
                    <a:pt x="38" y="454"/>
                    <a:pt x="42" y="458"/>
                    <a:pt x="47" y="458"/>
                  </a:cubicBezTo>
                  <a:lnTo>
                    <a:pt x="59" y="458"/>
                  </a:lnTo>
                  <a:cubicBezTo>
                    <a:pt x="67" y="458"/>
                    <a:pt x="74" y="464"/>
                    <a:pt x="74" y="472"/>
                  </a:cubicBezTo>
                  <a:lnTo>
                    <a:pt x="91" y="699"/>
                  </a:lnTo>
                  <a:lnTo>
                    <a:pt x="185" y="699"/>
                  </a:lnTo>
                  <a:lnTo>
                    <a:pt x="201" y="472"/>
                  </a:lnTo>
                  <a:cubicBezTo>
                    <a:pt x="202" y="464"/>
                    <a:pt x="209" y="458"/>
                    <a:pt x="217" y="458"/>
                  </a:cubicBezTo>
                  <a:lnTo>
                    <a:pt x="228" y="458"/>
                  </a:lnTo>
                  <a:cubicBezTo>
                    <a:pt x="234" y="458"/>
                    <a:pt x="238" y="454"/>
                    <a:pt x="239" y="452"/>
                  </a:cubicBezTo>
                  <a:cubicBezTo>
                    <a:pt x="243" y="448"/>
                    <a:pt x="245" y="442"/>
                    <a:pt x="244" y="436"/>
                  </a:cubicBezTo>
                  <a:lnTo>
                    <a:pt x="224" y="259"/>
                  </a:lnTo>
                  <a:cubicBezTo>
                    <a:pt x="221" y="232"/>
                    <a:pt x="201" y="212"/>
                    <a:pt x="177" y="212"/>
                  </a:cubicBezTo>
                  <a:lnTo>
                    <a:pt x="99" y="212"/>
                  </a:lnTo>
                  <a:close/>
                  <a:moveTo>
                    <a:pt x="397" y="212"/>
                  </a:moveTo>
                  <a:cubicBezTo>
                    <a:pt x="481" y="212"/>
                    <a:pt x="549" y="280"/>
                    <a:pt x="549" y="364"/>
                  </a:cubicBezTo>
                  <a:cubicBezTo>
                    <a:pt x="549" y="448"/>
                    <a:pt x="481" y="516"/>
                    <a:pt x="397" y="516"/>
                  </a:cubicBezTo>
                  <a:cubicBezTo>
                    <a:pt x="363" y="516"/>
                    <a:pt x="332" y="505"/>
                    <a:pt x="305" y="485"/>
                  </a:cubicBezTo>
                  <a:cubicBezTo>
                    <a:pt x="298" y="480"/>
                    <a:pt x="297" y="470"/>
                    <a:pt x="302" y="463"/>
                  </a:cubicBezTo>
                  <a:cubicBezTo>
                    <a:pt x="307" y="457"/>
                    <a:pt x="316" y="456"/>
                    <a:pt x="323" y="461"/>
                  </a:cubicBezTo>
                  <a:cubicBezTo>
                    <a:pt x="345" y="477"/>
                    <a:pt x="370" y="486"/>
                    <a:pt x="397" y="486"/>
                  </a:cubicBezTo>
                  <a:cubicBezTo>
                    <a:pt x="464" y="486"/>
                    <a:pt x="519" y="431"/>
                    <a:pt x="519" y="364"/>
                  </a:cubicBezTo>
                  <a:cubicBezTo>
                    <a:pt x="519" y="297"/>
                    <a:pt x="464" y="243"/>
                    <a:pt x="397" y="243"/>
                  </a:cubicBezTo>
                  <a:cubicBezTo>
                    <a:pt x="365" y="243"/>
                    <a:pt x="335" y="255"/>
                    <a:pt x="312" y="277"/>
                  </a:cubicBezTo>
                  <a:cubicBezTo>
                    <a:pt x="306" y="283"/>
                    <a:pt x="296" y="283"/>
                    <a:pt x="291" y="277"/>
                  </a:cubicBezTo>
                  <a:cubicBezTo>
                    <a:pt x="285" y="271"/>
                    <a:pt x="285" y="261"/>
                    <a:pt x="291" y="255"/>
                  </a:cubicBezTo>
                  <a:cubicBezTo>
                    <a:pt x="320" y="228"/>
                    <a:pt x="357" y="212"/>
                    <a:pt x="397" y="212"/>
                  </a:cubicBezTo>
                  <a:moveTo>
                    <a:pt x="99" y="182"/>
                  </a:moveTo>
                  <a:lnTo>
                    <a:pt x="177" y="182"/>
                  </a:lnTo>
                  <a:cubicBezTo>
                    <a:pt x="216" y="182"/>
                    <a:pt x="250" y="214"/>
                    <a:pt x="254" y="256"/>
                  </a:cubicBezTo>
                  <a:lnTo>
                    <a:pt x="275" y="432"/>
                  </a:lnTo>
                  <a:cubicBezTo>
                    <a:pt x="276" y="447"/>
                    <a:pt x="272" y="462"/>
                    <a:pt x="262" y="473"/>
                  </a:cubicBezTo>
                  <a:cubicBezTo>
                    <a:pt x="254" y="482"/>
                    <a:pt x="243" y="487"/>
                    <a:pt x="231" y="488"/>
                  </a:cubicBezTo>
                  <a:lnTo>
                    <a:pt x="214" y="715"/>
                  </a:lnTo>
                  <a:cubicBezTo>
                    <a:pt x="213" y="723"/>
                    <a:pt x="207" y="729"/>
                    <a:pt x="199" y="729"/>
                  </a:cubicBezTo>
                  <a:lnTo>
                    <a:pt x="77" y="729"/>
                  </a:lnTo>
                  <a:cubicBezTo>
                    <a:pt x="69" y="729"/>
                    <a:pt x="62" y="723"/>
                    <a:pt x="62" y="715"/>
                  </a:cubicBezTo>
                  <a:lnTo>
                    <a:pt x="45" y="488"/>
                  </a:lnTo>
                  <a:cubicBezTo>
                    <a:pt x="33" y="487"/>
                    <a:pt x="22" y="482"/>
                    <a:pt x="14" y="473"/>
                  </a:cubicBezTo>
                  <a:cubicBezTo>
                    <a:pt x="4" y="462"/>
                    <a:pt x="0" y="447"/>
                    <a:pt x="1" y="432"/>
                  </a:cubicBezTo>
                  <a:lnTo>
                    <a:pt x="21" y="256"/>
                  </a:lnTo>
                  <a:cubicBezTo>
                    <a:pt x="26" y="214"/>
                    <a:pt x="59" y="182"/>
                    <a:pt x="99" y="182"/>
                  </a:cubicBezTo>
                  <a:moveTo>
                    <a:pt x="138" y="30"/>
                  </a:moveTo>
                  <a:cubicBezTo>
                    <a:pt x="113" y="30"/>
                    <a:pt x="92" y="50"/>
                    <a:pt x="92" y="76"/>
                  </a:cubicBezTo>
                  <a:cubicBezTo>
                    <a:pt x="92" y="101"/>
                    <a:pt x="113" y="121"/>
                    <a:pt x="138" y="121"/>
                  </a:cubicBezTo>
                  <a:cubicBezTo>
                    <a:pt x="163" y="121"/>
                    <a:pt x="183" y="101"/>
                    <a:pt x="183" y="76"/>
                  </a:cubicBezTo>
                  <a:cubicBezTo>
                    <a:pt x="183" y="50"/>
                    <a:pt x="163" y="30"/>
                    <a:pt x="138" y="30"/>
                  </a:cubicBezTo>
                  <a:moveTo>
                    <a:pt x="493" y="29"/>
                  </a:moveTo>
                  <a:cubicBezTo>
                    <a:pt x="502" y="28"/>
                    <a:pt x="511" y="30"/>
                    <a:pt x="519" y="33"/>
                  </a:cubicBezTo>
                  <a:cubicBezTo>
                    <a:pt x="545" y="45"/>
                    <a:pt x="571" y="60"/>
                    <a:pt x="594" y="78"/>
                  </a:cubicBezTo>
                  <a:cubicBezTo>
                    <a:pt x="608" y="89"/>
                    <a:pt x="617" y="106"/>
                    <a:pt x="617" y="124"/>
                  </a:cubicBezTo>
                  <a:cubicBezTo>
                    <a:pt x="617" y="142"/>
                    <a:pt x="610" y="158"/>
                    <a:pt x="596" y="170"/>
                  </a:cubicBezTo>
                  <a:cubicBezTo>
                    <a:pt x="585" y="179"/>
                    <a:pt x="584" y="196"/>
                    <a:pt x="593" y="209"/>
                  </a:cubicBezTo>
                  <a:cubicBezTo>
                    <a:pt x="603" y="223"/>
                    <a:pt x="611" y="239"/>
                    <a:pt x="619" y="255"/>
                  </a:cubicBezTo>
                  <a:cubicBezTo>
                    <a:pt x="625" y="269"/>
                    <a:pt x="640" y="276"/>
                    <a:pt x="653" y="271"/>
                  </a:cubicBezTo>
                  <a:cubicBezTo>
                    <a:pt x="669" y="264"/>
                    <a:pt x="687" y="266"/>
                    <a:pt x="702" y="275"/>
                  </a:cubicBezTo>
                  <a:cubicBezTo>
                    <a:pt x="717" y="284"/>
                    <a:pt x="728" y="300"/>
                    <a:pt x="730" y="318"/>
                  </a:cubicBezTo>
                  <a:cubicBezTo>
                    <a:pt x="732" y="333"/>
                    <a:pt x="733" y="348"/>
                    <a:pt x="733" y="363"/>
                  </a:cubicBezTo>
                  <a:cubicBezTo>
                    <a:pt x="733" y="378"/>
                    <a:pt x="732" y="393"/>
                    <a:pt x="730" y="408"/>
                  </a:cubicBezTo>
                  <a:cubicBezTo>
                    <a:pt x="728" y="426"/>
                    <a:pt x="717" y="442"/>
                    <a:pt x="702" y="452"/>
                  </a:cubicBezTo>
                  <a:cubicBezTo>
                    <a:pt x="687" y="460"/>
                    <a:pt x="669" y="462"/>
                    <a:pt x="653" y="456"/>
                  </a:cubicBezTo>
                  <a:cubicBezTo>
                    <a:pt x="640" y="451"/>
                    <a:pt x="625" y="458"/>
                    <a:pt x="619" y="472"/>
                  </a:cubicBezTo>
                  <a:cubicBezTo>
                    <a:pt x="612" y="488"/>
                    <a:pt x="603" y="503"/>
                    <a:pt x="593" y="518"/>
                  </a:cubicBezTo>
                  <a:cubicBezTo>
                    <a:pt x="584" y="531"/>
                    <a:pt x="585" y="547"/>
                    <a:pt x="596" y="557"/>
                  </a:cubicBezTo>
                  <a:cubicBezTo>
                    <a:pt x="610" y="568"/>
                    <a:pt x="617" y="585"/>
                    <a:pt x="617" y="603"/>
                  </a:cubicBezTo>
                  <a:cubicBezTo>
                    <a:pt x="617" y="621"/>
                    <a:pt x="608" y="637"/>
                    <a:pt x="594" y="648"/>
                  </a:cubicBezTo>
                  <a:cubicBezTo>
                    <a:pt x="571" y="666"/>
                    <a:pt x="545" y="681"/>
                    <a:pt x="519" y="693"/>
                  </a:cubicBezTo>
                  <a:cubicBezTo>
                    <a:pt x="502" y="700"/>
                    <a:pt x="484" y="699"/>
                    <a:pt x="468" y="691"/>
                  </a:cubicBezTo>
                  <a:cubicBezTo>
                    <a:pt x="453" y="682"/>
                    <a:pt x="442" y="667"/>
                    <a:pt x="439" y="649"/>
                  </a:cubicBezTo>
                  <a:cubicBezTo>
                    <a:pt x="437" y="635"/>
                    <a:pt x="424" y="625"/>
                    <a:pt x="409" y="626"/>
                  </a:cubicBezTo>
                  <a:cubicBezTo>
                    <a:pt x="391" y="628"/>
                    <a:pt x="374" y="628"/>
                    <a:pt x="357" y="626"/>
                  </a:cubicBezTo>
                  <a:cubicBezTo>
                    <a:pt x="341" y="625"/>
                    <a:pt x="328" y="635"/>
                    <a:pt x="326" y="649"/>
                  </a:cubicBezTo>
                  <a:cubicBezTo>
                    <a:pt x="324" y="665"/>
                    <a:pt x="315" y="678"/>
                    <a:pt x="303" y="687"/>
                  </a:cubicBezTo>
                  <a:cubicBezTo>
                    <a:pt x="293" y="694"/>
                    <a:pt x="281" y="698"/>
                    <a:pt x="270" y="698"/>
                  </a:cubicBezTo>
                  <a:cubicBezTo>
                    <a:pt x="266" y="698"/>
                    <a:pt x="263" y="697"/>
                    <a:pt x="260" y="697"/>
                  </a:cubicBezTo>
                  <a:cubicBezTo>
                    <a:pt x="251" y="695"/>
                    <a:pt x="246" y="687"/>
                    <a:pt x="247" y="679"/>
                  </a:cubicBezTo>
                  <a:cubicBezTo>
                    <a:pt x="249" y="671"/>
                    <a:pt x="257" y="665"/>
                    <a:pt x="265" y="667"/>
                  </a:cubicBezTo>
                  <a:cubicBezTo>
                    <a:pt x="272" y="668"/>
                    <a:pt x="279" y="666"/>
                    <a:pt x="285" y="662"/>
                  </a:cubicBezTo>
                  <a:cubicBezTo>
                    <a:pt x="291" y="658"/>
                    <a:pt x="295" y="652"/>
                    <a:pt x="296" y="644"/>
                  </a:cubicBezTo>
                  <a:cubicBezTo>
                    <a:pt x="301" y="613"/>
                    <a:pt x="328" y="593"/>
                    <a:pt x="360" y="596"/>
                  </a:cubicBezTo>
                  <a:cubicBezTo>
                    <a:pt x="375" y="598"/>
                    <a:pt x="391" y="598"/>
                    <a:pt x="405" y="596"/>
                  </a:cubicBezTo>
                  <a:cubicBezTo>
                    <a:pt x="436" y="593"/>
                    <a:pt x="464" y="614"/>
                    <a:pt x="469" y="644"/>
                  </a:cubicBezTo>
                  <a:cubicBezTo>
                    <a:pt x="471" y="653"/>
                    <a:pt x="476" y="660"/>
                    <a:pt x="483" y="664"/>
                  </a:cubicBezTo>
                  <a:cubicBezTo>
                    <a:pt x="490" y="668"/>
                    <a:pt x="499" y="668"/>
                    <a:pt x="507" y="665"/>
                  </a:cubicBezTo>
                  <a:cubicBezTo>
                    <a:pt x="531" y="654"/>
                    <a:pt x="554" y="641"/>
                    <a:pt x="575" y="624"/>
                  </a:cubicBezTo>
                  <a:cubicBezTo>
                    <a:pt x="582" y="619"/>
                    <a:pt x="586" y="611"/>
                    <a:pt x="587" y="602"/>
                  </a:cubicBezTo>
                  <a:cubicBezTo>
                    <a:pt x="587" y="593"/>
                    <a:pt x="583" y="585"/>
                    <a:pt x="577" y="580"/>
                  </a:cubicBezTo>
                  <a:cubicBezTo>
                    <a:pt x="553" y="560"/>
                    <a:pt x="550" y="526"/>
                    <a:pt x="568" y="500"/>
                  </a:cubicBezTo>
                  <a:cubicBezTo>
                    <a:pt x="577" y="487"/>
                    <a:pt x="584" y="474"/>
                    <a:pt x="591" y="459"/>
                  </a:cubicBezTo>
                  <a:cubicBezTo>
                    <a:pt x="603" y="430"/>
                    <a:pt x="635" y="416"/>
                    <a:pt x="663" y="427"/>
                  </a:cubicBezTo>
                  <a:cubicBezTo>
                    <a:pt x="671" y="430"/>
                    <a:pt x="679" y="430"/>
                    <a:pt x="686" y="425"/>
                  </a:cubicBezTo>
                  <a:cubicBezTo>
                    <a:pt x="694" y="421"/>
                    <a:pt x="699" y="413"/>
                    <a:pt x="700" y="404"/>
                  </a:cubicBezTo>
                  <a:cubicBezTo>
                    <a:pt x="701" y="391"/>
                    <a:pt x="702" y="377"/>
                    <a:pt x="702" y="363"/>
                  </a:cubicBezTo>
                  <a:cubicBezTo>
                    <a:pt x="702" y="349"/>
                    <a:pt x="701" y="336"/>
                    <a:pt x="700" y="322"/>
                  </a:cubicBezTo>
                  <a:cubicBezTo>
                    <a:pt x="699" y="313"/>
                    <a:pt x="694" y="305"/>
                    <a:pt x="686" y="301"/>
                  </a:cubicBezTo>
                  <a:cubicBezTo>
                    <a:pt x="679" y="297"/>
                    <a:pt x="671" y="296"/>
                    <a:pt x="664" y="299"/>
                  </a:cubicBezTo>
                  <a:cubicBezTo>
                    <a:pt x="635" y="310"/>
                    <a:pt x="603" y="296"/>
                    <a:pt x="591" y="267"/>
                  </a:cubicBezTo>
                  <a:cubicBezTo>
                    <a:pt x="584" y="253"/>
                    <a:pt x="577" y="239"/>
                    <a:pt x="568" y="226"/>
                  </a:cubicBezTo>
                  <a:cubicBezTo>
                    <a:pt x="550" y="200"/>
                    <a:pt x="554" y="166"/>
                    <a:pt x="577" y="146"/>
                  </a:cubicBezTo>
                  <a:cubicBezTo>
                    <a:pt x="583" y="141"/>
                    <a:pt x="587" y="133"/>
                    <a:pt x="587" y="124"/>
                  </a:cubicBezTo>
                  <a:cubicBezTo>
                    <a:pt x="586" y="116"/>
                    <a:pt x="582" y="107"/>
                    <a:pt x="575" y="102"/>
                  </a:cubicBezTo>
                  <a:cubicBezTo>
                    <a:pt x="554" y="86"/>
                    <a:pt x="531" y="72"/>
                    <a:pt x="507" y="61"/>
                  </a:cubicBezTo>
                  <a:cubicBezTo>
                    <a:pt x="499" y="58"/>
                    <a:pt x="490" y="58"/>
                    <a:pt x="483" y="62"/>
                  </a:cubicBezTo>
                  <a:cubicBezTo>
                    <a:pt x="476" y="67"/>
                    <a:pt x="471" y="74"/>
                    <a:pt x="469" y="82"/>
                  </a:cubicBezTo>
                  <a:cubicBezTo>
                    <a:pt x="464" y="112"/>
                    <a:pt x="437" y="134"/>
                    <a:pt x="405" y="130"/>
                  </a:cubicBezTo>
                  <a:cubicBezTo>
                    <a:pt x="391" y="129"/>
                    <a:pt x="375" y="129"/>
                    <a:pt x="360" y="130"/>
                  </a:cubicBezTo>
                  <a:cubicBezTo>
                    <a:pt x="328" y="134"/>
                    <a:pt x="301" y="113"/>
                    <a:pt x="296" y="82"/>
                  </a:cubicBezTo>
                  <a:cubicBezTo>
                    <a:pt x="295" y="74"/>
                    <a:pt x="290" y="67"/>
                    <a:pt x="283" y="63"/>
                  </a:cubicBezTo>
                  <a:cubicBezTo>
                    <a:pt x="277" y="59"/>
                    <a:pt x="268" y="58"/>
                    <a:pt x="261" y="61"/>
                  </a:cubicBezTo>
                  <a:cubicBezTo>
                    <a:pt x="253" y="64"/>
                    <a:pt x="244" y="59"/>
                    <a:pt x="241" y="51"/>
                  </a:cubicBezTo>
                  <a:cubicBezTo>
                    <a:pt x="239" y="44"/>
                    <a:pt x="243" y="35"/>
                    <a:pt x="251" y="32"/>
                  </a:cubicBezTo>
                  <a:cubicBezTo>
                    <a:pt x="267" y="27"/>
                    <a:pt x="285" y="28"/>
                    <a:pt x="299" y="37"/>
                  </a:cubicBezTo>
                  <a:cubicBezTo>
                    <a:pt x="314" y="46"/>
                    <a:pt x="323" y="60"/>
                    <a:pt x="326" y="77"/>
                  </a:cubicBezTo>
                  <a:cubicBezTo>
                    <a:pt x="328" y="92"/>
                    <a:pt x="342" y="102"/>
                    <a:pt x="357" y="100"/>
                  </a:cubicBezTo>
                  <a:cubicBezTo>
                    <a:pt x="374" y="98"/>
                    <a:pt x="392" y="98"/>
                    <a:pt x="409" y="100"/>
                  </a:cubicBezTo>
                  <a:cubicBezTo>
                    <a:pt x="424" y="102"/>
                    <a:pt x="437" y="92"/>
                    <a:pt x="439" y="77"/>
                  </a:cubicBezTo>
                  <a:cubicBezTo>
                    <a:pt x="442" y="59"/>
                    <a:pt x="453" y="44"/>
                    <a:pt x="468" y="36"/>
                  </a:cubicBezTo>
                  <a:cubicBezTo>
                    <a:pt x="476" y="32"/>
                    <a:pt x="485" y="29"/>
                    <a:pt x="493" y="29"/>
                  </a:cubicBezTo>
                  <a:moveTo>
                    <a:pt x="138" y="0"/>
                  </a:moveTo>
                  <a:cubicBezTo>
                    <a:pt x="180" y="0"/>
                    <a:pt x="214" y="34"/>
                    <a:pt x="214" y="76"/>
                  </a:cubicBezTo>
                  <a:cubicBezTo>
                    <a:pt x="214" y="117"/>
                    <a:pt x="180" y="152"/>
                    <a:pt x="138" y="152"/>
                  </a:cubicBezTo>
                  <a:cubicBezTo>
                    <a:pt x="96" y="152"/>
                    <a:pt x="62" y="117"/>
                    <a:pt x="62" y="76"/>
                  </a:cubicBezTo>
                  <a:cubicBezTo>
                    <a:pt x="62" y="34"/>
                    <a:pt x="96" y="0"/>
                    <a:pt x="138" y="0"/>
                  </a:cubicBezTo>
                </a:path>
              </a:pathLst>
            </a:custGeom>
            <a:solidFill>
              <a:srgbClr val="F18B1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240" name="textbox 240"/>
          <p:cNvSpPr/>
          <p:nvPr/>
        </p:nvSpPr>
        <p:spPr>
          <a:xfrm>
            <a:off x="2917056" y="404813"/>
            <a:ext cx="6360159" cy="13112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339725" algn="l" rtl="0" eaLnBrk="0">
              <a:lnSpc>
                <a:spcPct val="96000"/>
              </a:lnSpc>
            </a:pPr>
            <a:r>
              <a:rPr sz="2700" kern="0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</a:t>
            </a:r>
            <a:r>
              <a:rPr sz="2700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、线上引流：</a:t>
            </a:r>
            <a:r>
              <a:rPr sz="2700" kern="0" spc="-6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2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快速引流私域流量</a:t>
            </a:r>
            <a:endParaRPr lang="en-US" altLang="en-US" sz="2700" dirty="0"/>
          </a:p>
          <a:p>
            <a:pPr algn="l" rtl="0" eaLnBrk="0">
              <a:lnSpc>
                <a:spcPct val="116000"/>
              </a:lnSpc>
            </a:pPr>
            <a:endParaRPr lang="en-US" altLang="en-US" sz="1000" dirty="0"/>
          </a:p>
          <a:p>
            <a:pPr algn="l" rtl="0" eaLnBrk="0">
              <a:lnSpc>
                <a:spcPct val="116000"/>
              </a:lnSpc>
            </a:pPr>
            <a:endParaRPr lang="en-US" altLang="en-US" sz="10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从公域流量转化为私域流量</a:t>
            </a:r>
            <a:r>
              <a:rPr sz="2000" kern="0" spc="-3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，增加寺院及各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法师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IP</a:t>
            </a: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的粉丝</a:t>
            </a:r>
            <a:endParaRPr lang="en-US" altLang="en-US" sz="2000" dirty="0"/>
          </a:p>
        </p:txBody>
      </p:sp>
      <p:sp>
        <p:nvSpPr>
          <p:cNvPr id="242" name="textbox 242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244" name="picture 24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1092708" y="5303520"/>
            <a:ext cx="3051047" cy="922020"/>
            <a:chOff x="0" y="0"/>
            <a:chExt cx="3051047" cy="922020"/>
          </a:xfrm>
        </p:grpSpPr>
        <p:sp>
          <p:nvSpPr>
            <p:cNvPr id="246" name="rect"/>
            <p:cNvSpPr/>
            <p:nvPr/>
          </p:nvSpPr>
          <p:spPr>
            <a:xfrm>
              <a:off x="0" y="0"/>
              <a:ext cx="3051047" cy="922020"/>
            </a:xfrm>
            <a:prstGeom prst="rect">
              <a:avLst/>
            </a:prstGeom>
            <a:solidFill>
              <a:srgbClr val="FFF1DD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48" name="textbox 248"/>
            <p:cNvSpPr/>
            <p:nvPr/>
          </p:nvSpPr>
          <p:spPr>
            <a:xfrm>
              <a:off x="71901" y="66821"/>
              <a:ext cx="2802889" cy="55181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lang="en-US" altLang="en-US" sz="100" dirty="0"/>
            </a:p>
            <a:p>
              <a:pPr marL="26035" algn="l" rtl="0" eaLnBrk="0">
                <a:lnSpc>
                  <a:spcPct val="88000"/>
                </a:lnSpc>
              </a:pPr>
              <a:r>
                <a:rPr sz="18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拥有专业的运营团队及百万</a:t>
              </a:r>
              <a:endParaRPr lang="en-US" altLang="en-US" sz="1800" dirty="0"/>
            </a:p>
            <a:p>
              <a:pPr algn="r" rtl="0" eaLnBrk="0">
                <a:lnSpc>
                  <a:spcPts val="2195"/>
                </a:lnSpc>
                <a:spcBef>
                  <a:spcPts val="55"/>
                </a:spcBef>
              </a:pPr>
              <a:r>
                <a:rPr sz="1800" kern="0" spc="2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的粉丝，可以快速推广引流</a:t>
              </a:r>
              <a:endParaRPr lang="en-US" altLang="en-US" sz="1800" dirty="0"/>
            </a:p>
          </p:txBody>
        </p:sp>
        <p:pic>
          <p:nvPicPr>
            <p:cNvPr id="250" name="picture 25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71462" y="603465"/>
              <a:ext cx="1036789" cy="277164"/>
            </a:xfrm>
            <a:prstGeom prst="rect">
              <a:avLst/>
            </a:prstGeom>
          </p:spPr>
        </p:pic>
      </p:grpSp>
      <p:sp>
        <p:nvSpPr>
          <p:cNvPr id="252" name="textbox 252"/>
          <p:cNvSpPr/>
          <p:nvPr/>
        </p:nvSpPr>
        <p:spPr>
          <a:xfrm>
            <a:off x="4803648" y="5334000"/>
            <a:ext cx="2707004" cy="922655"/>
          </a:xfrm>
          <a:prstGeom prst="rect">
            <a:avLst/>
          </a:prstGeom>
          <a:solidFill>
            <a:srgbClr val="FFE3B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89535" algn="l" rtl="0" eaLnBrk="0">
              <a:lnSpc>
                <a:spcPts val="2170"/>
              </a:lnSpc>
              <a:spcBef>
                <a:spcPts val="0"/>
              </a:spcBef>
            </a:pPr>
            <a:r>
              <a:rPr sz="18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拥有专业的文案写手和网</a:t>
            </a:r>
            <a:endParaRPr lang="en-US" altLang="en-US" sz="1800" dirty="0"/>
          </a:p>
          <a:p>
            <a:pPr marL="78105" algn="l" rtl="0" eaLnBrk="0">
              <a:lnSpc>
                <a:spcPct val="100000"/>
              </a:lnSpc>
              <a:spcBef>
                <a:spcPts val="5"/>
              </a:spcBef>
            </a:pPr>
            <a:r>
              <a:rPr sz="18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络运营团队，加大搜索曝</a:t>
            </a:r>
            <a:endParaRPr lang="en-US" altLang="en-US" sz="1800" dirty="0"/>
          </a:p>
          <a:p>
            <a:pPr marL="83185" algn="l" rtl="0" eaLnBrk="0">
              <a:lnSpc>
                <a:spcPct val="100000"/>
              </a:lnSpc>
              <a:spcBef>
                <a:spcPts val="165"/>
              </a:spcBef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光率。</a:t>
            </a:r>
            <a:endParaRPr lang="en-US" altLang="en-US" sz="1500" dirty="0"/>
          </a:p>
        </p:txBody>
      </p:sp>
      <p:sp>
        <p:nvSpPr>
          <p:cNvPr id="254" name="textbox 254"/>
          <p:cNvSpPr/>
          <p:nvPr/>
        </p:nvSpPr>
        <p:spPr>
          <a:xfrm>
            <a:off x="8360664" y="5323332"/>
            <a:ext cx="2707004" cy="922655"/>
          </a:xfrm>
          <a:prstGeom prst="rect">
            <a:avLst/>
          </a:prstGeom>
          <a:solidFill>
            <a:srgbClr val="FFE3BB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lang="en-US" altLang="en-US" sz="400" dirty="0"/>
          </a:p>
          <a:p>
            <a:pPr marL="97790" algn="l" rtl="0" eaLnBrk="0">
              <a:lnSpc>
                <a:spcPct val="84000"/>
              </a:lnSpc>
              <a:spcBef>
                <a:spcPts val="5"/>
              </a:spcBef>
            </a:pPr>
            <a:r>
              <a:rPr sz="19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策划高质量线上禅修活动,</a:t>
            </a:r>
            <a:endParaRPr lang="en-US" altLang="en-US" sz="1900" dirty="0"/>
          </a:p>
          <a:p>
            <a:pPr marL="97790" algn="l" rtl="0" eaLnBrk="0">
              <a:lnSpc>
                <a:spcPct val="84000"/>
              </a:lnSpc>
              <a:spcBef>
                <a:spcPts val="245"/>
              </a:spcBef>
            </a:pPr>
            <a:r>
              <a:rPr sz="1900" kern="0" spc="-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迅速粘合高质量的信众,</a:t>
            </a:r>
            <a:endParaRPr lang="en-US" altLang="en-US" sz="1900" dirty="0"/>
          </a:p>
        </p:txBody>
      </p:sp>
      <p:sp>
        <p:nvSpPr>
          <p:cNvPr id="256" name="textbox 256"/>
          <p:cNvSpPr/>
          <p:nvPr/>
        </p:nvSpPr>
        <p:spPr>
          <a:xfrm>
            <a:off x="8475430" y="3371760"/>
            <a:ext cx="2255520" cy="1104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441960" algn="l" rtl="0" eaLnBrk="0">
              <a:lnSpc>
                <a:spcPct val="94000"/>
              </a:lnSpc>
            </a:pPr>
            <a:r>
              <a:rPr sz="23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传统文化</a:t>
            </a:r>
            <a:endParaRPr lang="en-US" altLang="en-US" sz="23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27000"/>
              </a:lnSpc>
            </a:pPr>
            <a:endParaRPr lang="en-US" altLang="en-US" sz="300" dirty="0"/>
          </a:p>
          <a:p>
            <a:pPr marL="720725" indent="-708660" algn="l" rtl="0" eaLnBrk="0">
              <a:lnSpc>
                <a:spcPct val="112000"/>
              </a:lnSpc>
              <a:spcBef>
                <a:spcPts val="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走商企智慧之道</a:t>
            </a:r>
            <a:r>
              <a:rPr sz="15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，快速粘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合功德主</a:t>
            </a:r>
            <a:endParaRPr lang="en-US" altLang="en-US" sz="1500" dirty="0"/>
          </a:p>
        </p:txBody>
      </p:sp>
      <p:sp>
        <p:nvSpPr>
          <p:cNvPr id="258" name="textbox 258"/>
          <p:cNvSpPr/>
          <p:nvPr/>
        </p:nvSpPr>
        <p:spPr>
          <a:xfrm>
            <a:off x="5500801" y="3371760"/>
            <a:ext cx="1240155" cy="960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b="1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搜索引擎</a:t>
            </a:r>
            <a:endParaRPr lang="en-US" altLang="en-US" sz="23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88900" algn="l" rtl="0" eaLnBrk="0">
              <a:lnSpc>
                <a:spcPct val="96000"/>
              </a:lnSpc>
              <a:spcBef>
                <a:spcPts val="5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增加知名度</a:t>
            </a:r>
            <a:endParaRPr lang="en-US" altLang="en-US" sz="1500" dirty="0"/>
          </a:p>
        </p:txBody>
      </p:sp>
      <p:pic>
        <p:nvPicPr>
          <p:cNvPr id="260" name="picture 2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433016" y="5924765"/>
            <a:ext cx="2179154" cy="276694"/>
          </a:xfrm>
          <a:prstGeom prst="rect">
            <a:avLst/>
          </a:prstGeom>
        </p:spPr>
      </p:pic>
      <p:sp>
        <p:nvSpPr>
          <p:cNvPr id="262" name="path"/>
          <p:cNvSpPr/>
          <p:nvPr/>
        </p:nvSpPr>
        <p:spPr>
          <a:xfrm>
            <a:off x="9291307" y="2686849"/>
            <a:ext cx="464858" cy="456310"/>
          </a:xfrm>
          <a:custGeom>
            <a:avLst/>
            <a:gdLst/>
            <a:ahLst/>
            <a:cxnLst/>
            <a:rect l="0" t="0" r="0" b="0"/>
            <a:pathLst>
              <a:path w="732" h="718">
                <a:moveTo>
                  <a:pt x="295" y="239"/>
                </a:moveTo>
                <a:cubicBezTo>
                  <a:pt x="264" y="239"/>
                  <a:pt x="239" y="264"/>
                  <a:pt x="239" y="294"/>
                </a:cubicBezTo>
                <a:lnTo>
                  <a:pt x="239" y="411"/>
                </a:lnTo>
                <a:cubicBezTo>
                  <a:pt x="239" y="434"/>
                  <a:pt x="254" y="455"/>
                  <a:pt x="276" y="462"/>
                </a:cubicBezTo>
                <a:cubicBezTo>
                  <a:pt x="283" y="465"/>
                  <a:pt x="288" y="472"/>
                  <a:pt x="288" y="480"/>
                </a:cubicBezTo>
                <a:lnTo>
                  <a:pt x="288" y="645"/>
                </a:lnTo>
                <a:cubicBezTo>
                  <a:pt x="288" y="665"/>
                  <a:pt x="304" y="681"/>
                  <a:pt x="324" y="681"/>
                </a:cubicBezTo>
                <a:lnTo>
                  <a:pt x="407" y="681"/>
                </a:lnTo>
                <a:cubicBezTo>
                  <a:pt x="427" y="681"/>
                  <a:pt x="444" y="665"/>
                  <a:pt x="444" y="645"/>
                </a:cubicBezTo>
                <a:lnTo>
                  <a:pt x="444" y="480"/>
                </a:lnTo>
                <a:cubicBezTo>
                  <a:pt x="444" y="472"/>
                  <a:pt x="449" y="465"/>
                  <a:pt x="456" y="462"/>
                </a:cubicBezTo>
                <a:cubicBezTo>
                  <a:pt x="477" y="455"/>
                  <a:pt x="492" y="434"/>
                  <a:pt x="492" y="411"/>
                </a:cubicBezTo>
                <a:lnTo>
                  <a:pt x="492" y="294"/>
                </a:lnTo>
                <a:cubicBezTo>
                  <a:pt x="492" y="264"/>
                  <a:pt x="467" y="239"/>
                  <a:pt x="437" y="239"/>
                </a:cubicBezTo>
                <a:lnTo>
                  <a:pt x="295" y="239"/>
                </a:lnTo>
                <a:close/>
                <a:moveTo>
                  <a:pt x="561" y="203"/>
                </a:moveTo>
                <a:lnTo>
                  <a:pt x="640" y="203"/>
                </a:lnTo>
                <a:cubicBezTo>
                  <a:pt x="690" y="203"/>
                  <a:pt x="732" y="244"/>
                  <a:pt x="732" y="294"/>
                </a:cubicBezTo>
                <a:lnTo>
                  <a:pt x="732" y="411"/>
                </a:lnTo>
                <a:cubicBezTo>
                  <a:pt x="732" y="445"/>
                  <a:pt x="713" y="476"/>
                  <a:pt x="683" y="492"/>
                </a:cubicBezTo>
                <a:lnTo>
                  <a:pt x="683" y="645"/>
                </a:lnTo>
                <a:cubicBezTo>
                  <a:pt x="683" y="685"/>
                  <a:pt x="651" y="718"/>
                  <a:pt x="610" y="718"/>
                </a:cubicBezTo>
                <a:lnTo>
                  <a:pt x="527" y="718"/>
                </a:lnTo>
                <a:cubicBezTo>
                  <a:pt x="517" y="718"/>
                  <a:pt x="509" y="710"/>
                  <a:pt x="509" y="700"/>
                </a:cubicBezTo>
                <a:cubicBezTo>
                  <a:pt x="509" y="690"/>
                  <a:pt x="517" y="681"/>
                  <a:pt x="527" y="681"/>
                </a:cubicBezTo>
                <a:lnTo>
                  <a:pt x="610" y="681"/>
                </a:lnTo>
                <a:cubicBezTo>
                  <a:pt x="630" y="681"/>
                  <a:pt x="647" y="665"/>
                  <a:pt x="647" y="645"/>
                </a:cubicBezTo>
                <a:lnTo>
                  <a:pt x="647" y="480"/>
                </a:lnTo>
                <a:cubicBezTo>
                  <a:pt x="647" y="472"/>
                  <a:pt x="652" y="466"/>
                  <a:pt x="659" y="463"/>
                </a:cubicBezTo>
                <a:cubicBezTo>
                  <a:pt x="680" y="455"/>
                  <a:pt x="695" y="434"/>
                  <a:pt x="695" y="411"/>
                </a:cubicBezTo>
                <a:lnTo>
                  <a:pt x="695" y="294"/>
                </a:lnTo>
                <a:cubicBezTo>
                  <a:pt x="695" y="264"/>
                  <a:pt x="670" y="240"/>
                  <a:pt x="640" y="240"/>
                </a:cubicBezTo>
                <a:lnTo>
                  <a:pt x="561" y="240"/>
                </a:lnTo>
                <a:cubicBezTo>
                  <a:pt x="551" y="240"/>
                  <a:pt x="543" y="231"/>
                  <a:pt x="543" y="221"/>
                </a:cubicBezTo>
                <a:cubicBezTo>
                  <a:pt x="543" y="211"/>
                  <a:pt x="551" y="203"/>
                  <a:pt x="561" y="203"/>
                </a:cubicBezTo>
                <a:moveTo>
                  <a:pt x="294" y="203"/>
                </a:moveTo>
                <a:lnTo>
                  <a:pt x="437" y="203"/>
                </a:lnTo>
                <a:cubicBezTo>
                  <a:pt x="487" y="203"/>
                  <a:pt x="528" y="244"/>
                  <a:pt x="528" y="294"/>
                </a:cubicBezTo>
                <a:lnTo>
                  <a:pt x="528" y="411"/>
                </a:lnTo>
                <a:cubicBezTo>
                  <a:pt x="528" y="445"/>
                  <a:pt x="509" y="476"/>
                  <a:pt x="480" y="491"/>
                </a:cubicBezTo>
                <a:lnTo>
                  <a:pt x="480" y="645"/>
                </a:lnTo>
                <a:cubicBezTo>
                  <a:pt x="480" y="685"/>
                  <a:pt x="447" y="718"/>
                  <a:pt x="407" y="718"/>
                </a:cubicBezTo>
                <a:lnTo>
                  <a:pt x="324" y="718"/>
                </a:lnTo>
                <a:cubicBezTo>
                  <a:pt x="284" y="718"/>
                  <a:pt x="251" y="685"/>
                  <a:pt x="251" y="645"/>
                </a:cubicBezTo>
                <a:lnTo>
                  <a:pt x="251" y="491"/>
                </a:lnTo>
                <a:cubicBezTo>
                  <a:pt x="222" y="476"/>
                  <a:pt x="203" y="445"/>
                  <a:pt x="203" y="411"/>
                </a:cubicBezTo>
                <a:lnTo>
                  <a:pt x="203" y="294"/>
                </a:lnTo>
                <a:cubicBezTo>
                  <a:pt x="203" y="244"/>
                  <a:pt x="244" y="203"/>
                  <a:pt x="294" y="203"/>
                </a:cubicBezTo>
                <a:moveTo>
                  <a:pt x="91" y="202"/>
                </a:moveTo>
                <a:lnTo>
                  <a:pt x="170" y="202"/>
                </a:lnTo>
                <a:cubicBezTo>
                  <a:pt x="180" y="202"/>
                  <a:pt x="188" y="211"/>
                  <a:pt x="188" y="221"/>
                </a:cubicBezTo>
                <a:cubicBezTo>
                  <a:pt x="188" y="231"/>
                  <a:pt x="180" y="239"/>
                  <a:pt x="170" y="239"/>
                </a:cubicBezTo>
                <a:lnTo>
                  <a:pt x="91" y="239"/>
                </a:lnTo>
                <a:cubicBezTo>
                  <a:pt x="61" y="239"/>
                  <a:pt x="36" y="264"/>
                  <a:pt x="36" y="294"/>
                </a:cubicBezTo>
                <a:lnTo>
                  <a:pt x="36" y="411"/>
                </a:lnTo>
                <a:cubicBezTo>
                  <a:pt x="36" y="434"/>
                  <a:pt x="51" y="455"/>
                  <a:pt x="72" y="463"/>
                </a:cubicBezTo>
                <a:cubicBezTo>
                  <a:pt x="79" y="465"/>
                  <a:pt x="84" y="472"/>
                  <a:pt x="84" y="480"/>
                </a:cubicBezTo>
                <a:lnTo>
                  <a:pt x="84" y="645"/>
                </a:lnTo>
                <a:cubicBezTo>
                  <a:pt x="84" y="665"/>
                  <a:pt x="101" y="681"/>
                  <a:pt x="121" y="681"/>
                </a:cubicBezTo>
                <a:lnTo>
                  <a:pt x="204" y="681"/>
                </a:lnTo>
                <a:cubicBezTo>
                  <a:pt x="214" y="681"/>
                  <a:pt x="222" y="689"/>
                  <a:pt x="222" y="699"/>
                </a:cubicBezTo>
                <a:cubicBezTo>
                  <a:pt x="222" y="709"/>
                  <a:pt x="214" y="718"/>
                  <a:pt x="204" y="718"/>
                </a:cubicBezTo>
                <a:lnTo>
                  <a:pt x="121" y="718"/>
                </a:lnTo>
                <a:cubicBezTo>
                  <a:pt x="80" y="718"/>
                  <a:pt x="48" y="685"/>
                  <a:pt x="48" y="645"/>
                </a:cubicBezTo>
                <a:lnTo>
                  <a:pt x="48" y="491"/>
                </a:lnTo>
                <a:cubicBezTo>
                  <a:pt x="18" y="476"/>
                  <a:pt x="0" y="445"/>
                  <a:pt x="0" y="411"/>
                </a:cubicBezTo>
                <a:lnTo>
                  <a:pt x="0" y="294"/>
                </a:lnTo>
                <a:cubicBezTo>
                  <a:pt x="0" y="244"/>
                  <a:pt x="41" y="202"/>
                  <a:pt x="91" y="202"/>
                </a:cubicBezTo>
                <a:moveTo>
                  <a:pt x="578" y="36"/>
                </a:moveTo>
                <a:cubicBezTo>
                  <a:pt x="547" y="36"/>
                  <a:pt x="522" y="61"/>
                  <a:pt x="522" y="92"/>
                </a:cubicBezTo>
                <a:cubicBezTo>
                  <a:pt x="522" y="123"/>
                  <a:pt x="547" y="148"/>
                  <a:pt x="578" y="148"/>
                </a:cubicBezTo>
                <a:cubicBezTo>
                  <a:pt x="609" y="148"/>
                  <a:pt x="634" y="123"/>
                  <a:pt x="634" y="92"/>
                </a:cubicBezTo>
                <a:cubicBezTo>
                  <a:pt x="634" y="61"/>
                  <a:pt x="609" y="36"/>
                  <a:pt x="578" y="36"/>
                </a:cubicBezTo>
                <a:moveTo>
                  <a:pt x="366" y="36"/>
                </a:moveTo>
                <a:cubicBezTo>
                  <a:pt x="335" y="36"/>
                  <a:pt x="310" y="61"/>
                  <a:pt x="310" y="92"/>
                </a:cubicBezTo>
                <a:cubicBezTo>
                  <a:pt x="310" y="123"/>
                  <a:pt x="335" y="148"/>
                  <a:pt x="366" y="148"/>
                </a:cubicBezTo>
                <a:cubicBezTo>
                  <a:pt x="396" y="148"/>
                  <a:pt x="421" y="123"/>
                  <a:pt x="421" y="92"/>
                </a:cubicBezTo>
                <a:cubicBezTo>
                  <a:pt x="421" y="61"/>
                  <a:pt x="396" y="36"/>
                  <a:pt x="366" y="36"/>
                </a:cubicBezTo>
                <a:moveTo>
                  <a:pt x="153" y="36"/>
                </a:moveTo>
                <a:cubicBezTo>
                  <a:pt x="122" y="36"/>
                  <a:pt x="97" y="61"/>
                  <a:pt x="97" y="92"/>
                </a:cubicBezTo>
                <a:cubicBezTo>
                  <a:pt x="97" y="123"/>
                  <a:pt x="122" y="148"/>
                  <a:pt x="153" y="148"/>
                </a:cubicBezTo>
                <a:cubicBezTo>
                  <a:pt x="184" y="148"/>
                  <a:pt x="209" y="123"/>
                  <a:pt x="209" y="92"/>
                </a:cubicBezTo>
                <a:cubicBezTo>
                  <a:pt x="209" y="61"/>
                  <a:pt x="184" y="36"/>
                  <a:pt x="153" y="36"/>
                </a:cubicBezTo>
                <a:moveTo>
                  <a:pt x="578" y="0"/>
                </a:moveTo>
                <a:cubicBezTo>
                  <a:pt x="629" y="0"/>
                  <a:pt x="670" y="41"/>
                  <a:pt x="670" y="92"/>
                </a:cubicBezTo>
                <a:cubicBezTo>
                  <a:pt x="670" y="143"/>
                  <a:pt x="629" y="184"/>
                  <a:pt x="578" y="184"/>
                </a:cubicBezTo>
                <a:cubicBezTo>
                  <a:pt x="527" y="184"/>
                  <a:pt x="485" y="143"/>
                  <a:pt x="485" y="92"/>
                </a:cubicBezTo>
                <a:cubicBezTo>
                  <a:pt x="485" y="41"/>
                  <a:pt x="527" y="0"/>
                  <a:pt x="578" y="0"/>
                </a:cubicBezTo>
                <a:moveTo>
                  <a:pt x="366" y="0"/>
                </a:moveTo>
                <a:cubicBezTo>
                  <a:pt x="417" y="0"/>
                  <a:pt x="458" y="41"/>
                  <a:pt x="458" y="92"/>
                </a:cubicBezTo>
                <a:cubicBezTo>
                  <a:pt x="458" y="143"/>
                  <a:pt x="417" y="184"/>
                  <a:pt x="366" y="184"/>
                </a:cubicBezTo>
                <a:cubicBezTo>
                  <a:pt x="314" y="184"/>
                  <a:pt x="273" y="143"/>
                  <a:pt x="273" y="92"/>
                </a:cubicBezTo>
                <a:cubicBezTo>
                  <a:pt x="273" y="41"/>
                  <a:pt x="314" y="0"/>
                  <a:pt x="366" y="0"/>
                </a:cubicBezTo>
                <a:moveTo>
                  <a:pt x="153" y="0"/>
                </a:moveTo>
                <a:cubicBezTo>
                  <a:pt x="204" y="0"/>
                  <a:pt x="246" y="41"/>
                  <a:pt x="246" y="92"/>
                </a:cubicBezTo>
                <a:cubicBezTo>
                  <a:pt x="246" y="143"/>
                  <a:pt x="204" y="184"/>
                  <a:pt x="153" y="184"/>
                </a:cubicBezTo>
                <a:cubicBezTo>
                  <a:pt x="102" y="184"/>
                  <a:pt x="61" y="143"/>
                  <a:pt x="61" y="92"/>
                </a:cubicBezTo>
                <a:cubicBezTo>
                  <a:pt x="61" y="41"/>
                  <a:pt x="102" y="0"/>
                  <a:pt x="153" y="0"/>
                </a:cubicBezTo>
              </a:path>
            </a:pathLst>
          </a:custGeom>
          <a:solidFill>
            <a:srgbClr val="F18B1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64" name="path"/>
          <p:cNvSpPr/>
          <p:nvPr/>
        </p:nvSpPr>
        <p:spPr>
          <a:xfrm>
            <a:off x="5891212" y="2609545"/>
            <a:ext cx="453364" cy="464858"/>
          </a:xfrm>
          <a:custGeom>
            <a:avLst/>
            <a:gdLst/>
            <a:ahLst/>
            <a:cxnLst/>
            <a:rect l="0" t="0" r="0" b="0"/>
            <a:pathLst>
              <a:path w="713" h="732">
                <a:moveTo>
                  <a:pt x="357" y="310"/>
                </a:moveTo>
                <a:cubicBezTo>
                  <a:pt x="326" y="310"/>
                  <a:pt x="300" y="335"/>
                  <a:pt x="300" y="366"/>
                </a:cubicBezTo>
                <a:cubicBezTo>
                  <a:pt x="300" y="396"/>
                  <a:pt x="326" y="421"/>
                  <a:pt x="357" y="421"/>
                </a:cubicBezTo>
                <a:cubicBezTo>
                  <a:pt x="387" y="421"/>
                  <a:pt x="412" y="396"/>
                  <a:pt x="412" y="366"/>
                </a:cubicBezTo>
                <a:cubicBezTo>
                  <a:pt x="412" y="335"/>
                  <a:pt x="387" y="310"/>
                  <a:pt x="357" y="310"/>
                </a:cubicBezTo>
                <a:moveTo>
                  <a:pt x="357" y="275"/>
                </a:moveTo>
                <a:cubicBezTo>
                  <a:pt x="407" y="275"/>
                  <a:pt x="447" y="316"/>
                  <a:pt x="447" y="366"/>
                </a:cubicBezTo>
                <a:cubicBezTo>
                  <a:pt x="447" y="416"/>
                  <a:pt x="407" y="456"/>
                  <a:pt x="357" y="456"/>
                </a:cubicBezTo>
                <a:cubicBezTo>
                  <a:pt x="306" y="456"/>
                  <a:pt x="266" y="416"/>
                  <a:pt x="266" y="366"/>
                </a:cubicBezTo>
                <a:cubicBezTo>
                  <a:pt x="266" y="316"/>
                  <a:pt x="306" y="275"/>
                  <a:pt x="357" y="275"/>
                </a:cubicBezTo>
                <a:moveTo>
                  <a:pt x="305" y="34"/>
                </a:moveTo>
                <a:lnTo>
                  <a:pt x="305" y="94"/>
                </a:lnTo>
                <a:cubicBezTo>
                  <a:pt x="305" y="102"/>
                  <a:pt x="299" y="109"/>
                  <a:pt x="292" y="111"/>
                </a:cubicBezTo>
                <a:cubicBezTo>
                  <a:pt x="245" y="123"/>
                  <a:pt x="202" y="148"/>
                  <a:pt x="168" y="182"/>
                </a:cubicBezTo>
                <a:cubicBezTo>
                  <a:pt x="163" y="188"/>
                  <a:pt x="154" y="189"/>
                  <a:pt x="147" y="185"/>
                </a:cubicBezTo>
                <a:lnTo>
                  <a:pt x="95" y="155"/>
                </a:lnTo>
                <a:lnTo>
                  <a:pt x="43" y="245"/>
                </a:lnTo>
                <a:lnTo>
                  <a:pt x="96" y="275"/>
                </a:lnTo>
                <a:cubicBezTo>
                  <a:pt x="102" y="279"/>
                  <a:pt x="106" y="287"/>
                  <a:pt x="104" y="295"/>
                </a:cubicBezTo>
                <a:cubicBezTo>
                  <a:pt x="97" y="318"/>
                  <a:pt x="94" y="341"/>
                  <a:pt x="94" y="366"/>
                </a:cubicBezTo>
                <a:cubicBezTo>
                  <a:pt x="94" y="390"/>
                  <a:pt x="97" y="414"/>
                  <a:pt x="104" y="437"/>
                </a:cubicBezTo>
                <a:cubicBezTo>
                  <a:pt x="106" y="444"/>
                  <a:pt x="102" y="453"/>
                  <a:pt x="96" y="456"/>
                </a:cubicBezTo>
                <a:lnTo>
                  <a:pt x="43" y="486"/>
                </a:lnTo>
                <a:lnTo>
                  <a:pt x="95" y="576"/>
                </a:lnTo>
                <a:lnTo>
                  <a:pt x="144" y="547"/>
                </a:lnTo>
                <a:lnTo>
                  <a:pt x="229" y="463"/>
                </a:lnTo>
                <a:cubicBezTo>
                  <a:pt x="236" y="456"/>
                  <a:pt x="247" y="456"/>
                  <a:pt x="254" y="463"/>
                </a:cubicBezTo>
                <a:cubicBezTo>
                  <a:pt x="261" y="470"/>
                  <a:pt x="261" y="480"/>
                  <a:pt x="254" y="487"/>
                </a:cubicBezTo>
                <a:lnTo>
                  <a:pt x="181" y="560"/>
                </a:lnTo>
                <a:cubicBezTo>
                  <a:pt x="210" y="587"/>
                  <a:pt x="246" y="607"/>
                  <a:pt x="284" y="618"/>
                </a:cubicBezTo>
                <a:lnTo>
                  <a:pt x="363" y="539"/>
                </a:lnTo>
                <a:cubicBezTo>
                  <a:pt x="370" y="532"/>
                  <a:pt x="381" y="532"/>
                  <a:pt x="387" y="539"/>
                </a:cubicBezTo>
                <a:cubicBezTo>
                  <a:pt x="394" y="546"/>
                  <a:pt x="394" y="557"/>
                  <a:pt x="387" y="564"/>
                </a:cubicBezTo>
                <a:lnTo>
                  <a:pt x="305" y="646"/>
                </a:lnTo>
                <a:lnTo>
                  <a:pt x="305" y="697"/>
                </a:lnTo>
                <a:lnTo>
                  <a:pt x="408" y="697"/>
                </a:lnTo>
                <a:lnTo>
                  <a:pt x="408" y="637"/>
                </a:lnTo>
                <a:cubicBezTo>
                  <a:pt x="408" y="629"/>
                  <a:pt x="414" y="622"/>
                  <a:pt x="421" y="620"/>
                </a:cubicBezTo>
                <a:cubicBezTo>
                  <a:pt x="468" y="608"/>
                  <a:pt x="511" y="583"/>
                  <a:pt x="545" y="549"/>
                </a:cubicBezTo>
                <a:cubicBezTo>
                  <a:pt x="550" y="543"/>
                  <a:pt x="559" y="542"/>
                  <a:pt x="566" y="546"/>
                </a:cubicBezTo>
                <a:lnTo>
                  <a:pt x="618" y="576"/>
                </a:lnTo>
                <a:lnTo>
                  <a:pt x="670" y="486"/>
                </a:lnTo>
                <a:lnTo>
                  <a:pt x="617" y="456"/>
                </a:lnTo>
                <a:cubicBezTo>
                  <a:pt x="610" y="453"/>
                  <a:pt x="607" y="444"/>
                  <a:pt x="609" y="437"/>
                </a:cubicBezTo>
                <a:cubicBezTo>
                  <a:pt x="616" y="414"/>
                  <a:pt x="619" y="390"/>
                  <a:pt x="619" y="366"/>
                </a:cubicBezTo>
                <a:cubicBezTo>
                  <a:pt x="619" y="341"/>
                  <a:pt x="616" y="318"/>
                  <a:pt x="609" y="294"/>
                </a:cubicBezTo>
                <a:cubicBezTo>
                  <a:pt x="607" y="287"/>
                  <a:pt x="610" y="279"/>
                  <a:pt x="617" y="275"/>
                </a:cubicBezTo>
                <a:lnTo>
                  <a:pt x="670" y="245"/>
                </a:lnTo>
                <a:lnTo>
                  <a:pt x="618" y="155"/>
                </a:lnTo>
                <a:lnTo>
                  <a:pt x="566" y="185"/>
                </a:lnTo>
                <a:cubicBezTo>
                  <a:pt x="559" y="189"/>
                  <a:pt x="550" y="188"/>
                  <a:pt x="545" y="182"/>
                </a:cubicBezTo>
                <a:cubicBezTo>
                  <a:pt x="511" y="148"/>
                  <a:pt x="468" y="123"/>
                  <a:pt x="421" y="111"/>
                </a:cubicBezTo>
                <a:cubicBezTo>
                  <a:pt x="414" y="109"/>
                  <a:pt x="408" y="102"/>
                  <a:pt x="408" y="94"/>
                </a:cubicBezTo>
                <a:lnTo>
                  <a:pt x="408" y="34"/>
                </a:lnTo>
                <a:lnTo>
                  <a:pt x="305" y="34"/>
                </a:lnTo>
                <a:close/>
                <a:moveTo>
                  <a:pt x="287" y="0"/>
                </a:moveTo>
                <a:lnTo>
                  <a:pt x="426" y="0"/>
                </a:lnTo>
                <a:cubicBezTo>
                  <a:pt x="435" y="0"/>
                  <a:pt x="443" y="7"/>
                  <a:pt x="443" y="17"/>
                </a:cubicBezTo>
                <a:lnTo>
                  <a:pt x="443" y="81"/>
                </a:lnTo>
                <a:cubicBezTo>
                  <a:pt x="487" y="94"/>
                  <a:pt x="527" y="117"/>
                  <a:pt x="560" y="149"/>
                </a:cubicBezTo>
                <a:lnTo>
                  <a:pt x="616" y="116"/>
                </a:lnTo>
                <a:cubicBezTo>
                  <a:pt x="620" y="114"/>
                  <a:pt x="624" y="113"/>
                  <a:pt x="629" y="115"/>
                </a:cubicBezTo>
                <a:cubicBezTo>
                  <a:pt x="633" y="116"/>
                  <a:pt x="637" y="119"/>
                  <a:pt x="640" y="123"/>
                </a:cubicBezTo>
                <a:lnTo>
                  <a:pt x="709" y="242"/>
                </a:lnTo>
                <a:cubicBezTo>
                  <a:pt x="713" y="251"/>
                  <a:pt x="711" y="261"/>
                  <a:pt x="702" y="266"/>
                </a:cubicBezTo>
                <a:lnTo>
                  <a:pt x="646" y="298"/>
                </a:lnTo>
                <a:cubicBezTo>
                  <a:pt x="652" y="320"/>
                  <a:pt x="654" y="343"/>
                  <a:pt x="654" y="366"/>
                </a:cubicBezTo>
                <a:cubicBezTo>
                  <a:pt x="654" y="388"/>
                  <a:pt x="652" y="411"/>
                  <a:pt x="646" y="433"/>
                </a:cubicBezTo>
                <a:lnTo>
                  <a:pt x="702" y="465"/>
                </a:lnTo>
                <a:cubicBezTo>
                  <a:pt x="711" y="470"/>
                  <a:pt x="713" y="480"/>
                  <a:pt x="709" y="489"/>
                </a:cubicBezTo>
                <a:lnTo>
                  <a:pt x="640" y="608"/>
                </a:lnTo>
                <a:cubicBezTo>
                  <a:pt x="637" y="612"/>
                  <a:pt x="633" y="615"/>
                  <a:pt x="629" y="616"/>
                </a:cubicBezTo>
                <a:cubicBezTo>
                  <a:pt x="624" y="618"/>
                  <a:pt x="620" y="617"/>
                  <a:pt x="616" y="615"/>
                </a:cubicBezTo>
                <a:lnTo>
                  <a:pt x="560" y="582"/>
                </a:lnTo>
                <a:cubicBezTo>
                  <a:pt x="527" y="614"/>
                  <a:pt x="487" y="637"/>
                  <a:pt x="443" y="650"/>
                </a:cubicBezTo>
                <a:lnTo>
                  <a:pt x="443" y="714"/>
                </a:lnTo>
                <a:cubicBezTo>
                  <a:pt x="443" y="724"/>
                  <a:pt x="435" y="732"/>
                  <a:pt x="426" y="732"/>
                </a:cubicBezTo>
                <a:lnTo>
                  <a:pt x="287" y="732"/>
                </a:lnTo>
                <a:cubicBezTo>
                  <a:pt x="278" y="732"/>
                  <a:pt x="270" y="724"/>
                  <a:pt x="270" y="714"/>
                </a:cubicBezTo>
                <a:lnTo>
                  <a:pt x="270" y="650"/>
                </a:lnTo>
                <a:cubicBezTo>
                  <a:pt x="226" y="637"/>
                  <a:pt x="187" y="614"/>
                  <a:pt x="153" y="582"/>
                </a:cubicBezTo>
                <a:lnTo>
                  <a:pt x="97" y="615"/>
                </a:lnTo>
                <a:cubicBezTo>
                  <a:pt x="93" y="617"/>
                  <a:pt x="89" y="618"/>
                  <a:pt x="84" y="616"/>
                </a:cubicBezTo>
                <a:cubicBezTo>
                  <a:pt x="80" y="615"/>
                  <a:pt x="76" y="612"/>
                  <a:pt x="73" y="608"/>
                </a:cubicBezTo>
                <a:lnTo>
                  <a:pt x="4" y="489"/>
                </a:lnTo>
                <a:cubicBezTo>
                  <a:pt x="0" y="480"/>
                  <a:pt x="2" y="470"/>
                  <a:pt x="11" y="465"/>
                </a:cubicBezTo>
                <a:lnTo>
                  <a:pt x="67" y="433"/>
                </a:lnTo>
                <a:cubicBezTo>
                  <a:pt x="62" y="411"/>
                  <a:pt x="59" y="388"/>
                  <a:pt x="59" y="366"/>
                </a:cubicBezTo>
                <a:cubicBezTo>
                  <a:pt x="59" y="343"/>
                  <a:pt x="62" y="320"/>
                  <a:pt x="67" y="298"/>
                </a:cubicBezTo>
                <a:lnTo>
                  <a:pt x="11" y="266"/>
                </a:lnTo>
                <a:cubicBezTo>
                  <a:pt x="2" y="261"/>
                  <a:pt x="0" y="251"/>
                  <a:pt x="4" y="242"/>
                </a:cubicBezTo>
                <a:lnTo>
                  <a:pt x="73" y="123"/>
                </a:lnTo>
                <a:cubicBezTo>
                  <a:pt x="76" y="119"/>
                  <a:pt x="80" y="116"/>
                  <a:pt x="84" y="115"/>
                </a:cubicBezTo>
                <a:cubicBezTo>
                  <a:pt x="89" y="113"/>
                  <a:pt x="93" y="114"/>
                  <a:pt x="97" y="116"/>
                </a:cubicBezTo>
                <a:lnTo>
                  <a:pt x="153" y="149"/>
                </a:lnTo>
                <a:cubicBezTo>
                  <a:pt x="187" y="117"/>
                  <a:pt x="226" y="94"/>
                  <a:pt x="270" y="81"/>
                </a:cubicBezTo>
                <a:lnTo>
                  <a:pt x="270" y="17"/>
                </a:lnTo>
                <a:cubicBezTo>
                  <a:pt x="270" y="7"/>
                  <a:pt x="278" y="0"/>
                  <a:pt x="287" y="0"/>
                </a:cubicBezTo>
              </a:path>
            </a:pathLst>
          </a:custGeom>
          <a:solidFill>
            <a:srgbClr val="251B18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picture 2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8" name="textbox 268"/>
          <p:cNvSpPr/>
          <p:nvPr/>
        </p:nvSpPr>
        <p:spPr>
          <a:xfrm>
            <a:off x="2096134" y="6369407"/>
            <a:ext cx="9625965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  <a:tabLst>
                <a:tab pos="6617335" algn="l"/>
                <a:tab pos="9612630" algn="l"/>
              </a:tabLst>
            </a:pPr>
            <a:r>
              <a:rPr sz="1500" strike="sngStrike" kern="0" spc="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500" strike="sngStrike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strike="sngStrike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strike="sngStrike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strike="sngStrike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r>
              <a:rPr sz="1500" strike="sngStrike" kern="0" spc="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endParaRPr lang="en-US" altLang="en-US" sz="1500" dirty="0"/>
          </a:p>
        </p:txBody>
      </p:sp>
      <p:sp>
        <p:nvSpPr>
          <p:cNvPr id="270" name="path"/>
          <p:cNvSpPr/>
          <p:nvPr/>
        </p:nvSpPr>
        <p:spPr>
          <a:xfrm>
            <a:off x="2109216" y="6400800"/>
            <a:ext cx="9599676" cy="0"/>
          </a:xfrm>
          <a:custGeom>
            <a:avLst/>
            <a:gdLst/>
            <a:ahLst/>
            <a:cxnLst/>
            <a:rect l="0" t="0" r="0" b="0"/>
            <a:pathLst>
              <a:path w="15117">
                <a:moveTo>
                  <a:pt x="15117" y="0"/>
                </a:moveTo>
                <a:lnTo>
                  <a:pt x="0" y="0"/>
                </a:lnTo>
              </a:path>
            </a:pathLst>
          </a:custGeom>
          <a:solidFill>
            <a:srgbClr val="FFF1DD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72" name="rect"/>
          <p:cNvSpPr/>
          <p:nvPr/>
        </p:nvSpPr>
        <p:spPr>
          <a:xfrm>
            <a:off x="1092708" y="708659"/>
            <a:ext cx="10927079" cy="6149340"/>
          </a:xfrm>
          <a:prstGeom prst="rect">
            <a:avLst/>
          </a:prstGeom>
          <a:solidFill>
            <a:srgbClr val="DFEAF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aphicFrame>
        <p:nvGraphicFramePr>
          <p:cNvPr id="274" name="table 274"/>
          <p:cNvGraphicFramePr>
            <a:graphicFrameLocks noGrp="1"/>
          </p:cNvGraphicFramePr>
          <p:nvPr/>
        </p:nvGraphicFramePr>
        <p:xfrm>
          <a:off x="1086485" y="701675"/>
          <a:ext cx="10938510" cy="6156325"/>
        </p:xfrm>
        <a:graphic>
          <a:graphicData uri="http://schemas.openxmlformats.org/drawingml/2006/table">
            <a:tbl>
              <a:tblPr/>
              <a:tblGrid>
                <a:gridCol w="26015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69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抖音蓝V号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96520" algn="l" rtl="0" eaLnBrk="0">
                        <a:lnSpc>
                          <a:spcPct val="97000"/>
                        </a:lnSpc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蓝V号申请+引流系统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1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搜索引擎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SEO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9588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关键词设置+关键词引流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抖音排名优化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1176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内容设置+关键词设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定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抖音内容运营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946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拍摄、</a:t>
                      </a:r>
                      <a:r>
                        <a:rPr sz="15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剪辑、</a:t>
                      </a:r>
                      <a:r>
                        <a:rPr sz="15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字幕、</a:t>
                      </a:r>
                      <a:r>
                        <a:rPr sz="15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发</a:t>
                      </a: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布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343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223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宣传活动设计和执行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700" dirty="0"/>
                    </a:p>
                    <a:p>
                      <a:pPr marL="92710" algn="l" rtl="0" eaLnBrk="0">
                        <a:lnSpc>
                          <a:spcPct val="135000"/>
                        </a:lnSpc>
                        <a:spcBef>
                          <a:spcPts val="5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活动报名系统、</a:t>
                      </a:r>
                      <a:r>
                        <a:rPr sz="15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活动策划+活动人员招募+线下接待培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训和优化3、</a:t>
                      </a:r>
                      <a:r>
                        <a:rPr sz="1500" kern="0" spc="-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活动内容（禅修、</a:t>
                      </a:r>
                      <a:r>
                        <a:rPr sz="1500" kern="0" spc="-3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供灯、</a:t>
                      </a: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放生、</a:t>
                      </a:r>
                      <a:r>
                        <a:rPr sz="1500" kern="0" spc="-2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超度、</a:t>
                      </a:r>
                      <a:r>
                        <a:rPr sz="15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慈善慰问</a:t>
                      </a:r>
                      <a:r>
                        <a:rPr sz="1500" kern="0" spc="-3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…）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9842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知乎内容运营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10541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图片、</a:t>
                      </a:r>
                      <a:r>
                        <a:rPr sz="1500" kern="0" spc="-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文字和视频创意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223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百度知道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54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图文制作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微信号运营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54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图文制作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信众裂变运营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marL="10541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图文+裂变程序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9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线下刊物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marL="95250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寺院宣传画册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佛教传媒内容发布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9398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凤凰佛教、</a:t>
                      </a:r>
                      <a:r>
                        <a:rPr sz="1500" kern="0" spc="-2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腾讯佛教、</a:t>
                      </a:r>
                      <a:r>
                        <a:rPr sz="1500" kern="0" spc="-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中国佛教网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24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160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直播开示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marL="9588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直播系统、</a:t>
                      </a:r>
                      <a:r>
                        <a:rPr sz="15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直播内容策划、</a:t>
                      </a:r>
                      <a:r>
                        <a:rPr sz="1500" kern="0" spc="-3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直播辅导、</a:t>
                      </a:r>
                      <a:r>
                        <a:rPr sz="15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直播后期剪辑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3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法师出书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9525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运营团队整理发布+刊号+出版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9969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危机公关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9461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负面信息删帖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400" dirty="0"/>
                    </a:p>
                    <a:p>
                      <a:pPr marL="10096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线下场景运营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400" dirty="0"/>
                    </a:p>
                    <a:p>
                      <a:pPr marL="94615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场景优化方案</a:t>
                      </a:r>
                      <a:r>
                        <a:rPr sz="1500" kern="0" spc="-2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，居士、</a:t>
                      </a:r>
                      <a:r>
                        <a:rPr sz="1500" kern="0" spc="-3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义工、</a:t>
                      </a:r>
                      <a:r>
                        <a:rPr sz="1500" kern="0" spc="-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出家师父们如何承</a:t>
                      </a:r>
                      <a:r>
                        <a:rPr sz="1500" kern="0" spc="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接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76" name="textbox 276"/>
          <p:cNvSpPr/>
          <p:nvPr/>
        </p:nvSpPr>
        <p:spPr>
          <a:xfrm>
            <a:off x="4941602" y="175869"/>
            <a:ext cx="2503170" cy="4216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2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线上运营及引流</a:t>
            </a:r>
            <a:endParaRPr lang="en-US" alt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picture 2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48" y="0"/>
            <a:ext cx="12188952" cy="6851738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791298" y="1133398"/>
            <a:ext cx="6937057" cy="5122583"/>
            <a:chOff x="0" y="0"/>
            <a:chExt cx="6937057" cy="5122583"/>
          </a:xfrm>
        </p:grpSpPr>
        <p:pic>
          <p:nvPicPr>
            <p:cNvPr id="280" name="picture 28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6937057" cy="5122583"/>
            </a:xfrm>
            <a:prstGeom prst="rect">
              <a:avLst/>
            </a:prstGeom>
          </p:spPr>
        </p:pic>
        <p:grpSp>
          <p:nvGrpSpPr>
            <p:cNvPr id="26" name="group 26"/>
            <p:cNvGrpSpPr/>
            <p:nvPr/>
          </p:nvGrpSpPr>
          <p:grpSpPr>
            <a:xfrm rot="21600000">
              <a:off x="1627797" y="579183"/>
              <a:ext cx="2019350" cy="3585540"/>
              <a:chOff x="0" y="0"/>
              <a:chExt cx="2019350" cy="3585540"/>
            </a:xfrm>
          </p:grpSpPr>
          <p:sp>
            <p:nvSpPr>
              <p:cNvPr id="282" name="path"/>
              <p:cNvSpPr/>
              <p:nvPr/>
            </p:nvSpPr>
            <p:spPr>
              <a:xfrm>
                <a:off x="0" y="795553"/>
                <a:ext cx="1123200" cy="1527442"/>
              </a:xfrm>
              <a:custGeom>
                <a:avLst/>
                <a:gdLst/>
                <a:ahLst/>
                <a:cxnLst/>
                <a:rect l="0" t="0" r="0" b="0"/>
                <a:pathLst>
                  <a:path w="1768" h="2405">
                    <a:moveTo>
                      <a:pt x="584" y="2041"/>
                    </a:moveTo>
                    <a:cubicBezTo>
                      <a:pt x="630" y="1988"/>
                      <a:pt x="698" y="1942"/>
                      <a:pt x="781" y="1927"/>
                    </a:cubicBezTo>
                    <a:cubicBezTo>
                      <a:pt x="865" y="1904"/>
                      <a:pt x="948" y="1912"/>
                      <a:pt x="1009" y="1942"/>
                    </a:cubicBezTo>
                    <a:cubicBezTo>
                      <a:pt x="1055" y="1965"/>
                      <a:pt x="1085" y="2003"/>
                      <a:pt x="1100" y="2048"/>
                    </a:cubicBezTo>
                    <a:cubicBezTo>
                      <a:pt x="1100" y="2071"/>
                      <a:pt x="1100" y="2094"/>
                      <a:pt x="1100" y="2117"/>
                    </a:cubicBezTo>
                    <a:cubicBezTo>
                      <a:pt x="1085" y="2162"/>
                      <a:pt x="1123" y="2170"/>
                      <a:pt x="1191" y="2155"/>
                    </a:cubicBezTo>
                    <a:cubicBezTo>
                      <a:pt x="1487" y="2086"/>
                      <a:pt x="1487" y="2086"/>
                      <a:pt x="1487" y="2086"/>
                    </a:cubicBezTo>
                    <a:cubicBezTo>
                      <a:pt x="1548" y="2071"/>
                      <a:pt x="1594" y="2003"/>
                      <a:pt x="1579" y="1934"/>
                    </a:cubicBezTo>
                    <a:cubicBezTo>
                      <a:pt x="1571" y="1866"/>
                      <a:pt x="1563" y="1798"/>
                      <a:pt x="1563" y="1730"/>
                    </a:cubicBezTo>
                    <a:cubicBezTo>
                      <a:pt x="1563" y="1479"/>
                      <a:pt x="1624" y="1244"/>
                      <a:pt x="1738" y="1031"/>
                    </a:cubicBezTo>
                    <a:cubicBezTo>
                      <a:pt x="1768" y="971"/>
                      <a:pt x="1761" y="895"/>
                      <a:pt x="1708" y="849"/>
                    </a:cubicBezTo>
                    <a:cubicBezTo>
                      <a:pt x="1381" y="591"/>
                      <a:pt x="1381" y="591"/>
                      <a:pt x="1381" y="591"/>
                    </a:cubicBezTo>
                    <a:cubicBezTo>
                      <a:pt x="1320" y="553"/>
                      <a:pt x="1275" y="508"/>
                      <a:pt x="1275" y="493"/>
                    </a:cubicBezTo>
                    <a:cubicBezTo>
                      <a:pt x="1275" y="485"/>
                      <a:pt x="1275" y="478"/>
                      <a:pt x="1275" y="470"/>
                    </a:cubicBezTo>
                    <a:cubicBezTo>
                      <a:pt x="1298" y="447"/>
                      <a:pt x="1313" y="424"/>
                      <a:pt x="1351" y="424"/>
                    </a:cubicBezTo>
                    <a:cubicBezTo>
                      <a:pt x="1366" y="424"/>
                      <a:pt x="1389" y="432"/>
                      <a:pt x="1404" y="432"/>
                    </a:cubicBezTo>
                    <a:cubicBezTo>
                      <a:pt x="1465" y="440"/>
                      <a:pt x="1510" y="394"/>
                      <a:pt x="1495" y="333"/>
                    </a:cubicBezTo>
                    <a:cubicBezTo>
                      <a:pt x="1480" y="280"/>
                      <a:pt x="1442" y="227"/>
                      <a:pt x="1396" y="189"/>
                    </a:cubicBezTo>
                    <a:cubicBezTo>
                      <a:pt x="1343" y="159"/>
                      <a:pt x="1290" y="128"/>
                      <a:pt x="1229" y="128"/>
                    </a:cubicBezTo>
                    <a:cubicBezTo>
                      <a:pt x="1169" y="128"/>
                      <a:pt x="1138" y="182"/>
                      <a:pt x="1153" y="242"/>
                    </a:cubicBezTo>
                    <a:cubicBezTo>
                      <a:pt x="1161" y="257"/>
                      <a:pt x="1169" y="273"/>
                      <a:pt x="1176" y="295"/>
                    </a:cubicBezTo>
                    <a:cubicBezTo>
                      <a:pt x="1191" y="326"/>
                      <a:pt x="1169" y="349"/>
                      <a:pt x="1153" y="371"/>
                    </a:cubicBezTo>
                    <a:cubicBezTo>
                      <a:pt x="1146" y="379"/>
                      <a:pt x="1138" y="379"/>
                      <a:pt x="1131" y="386"/>
                    </a:cubicBezTo>
                    <a:cubicBezTo>
                      <a:pt x="1115" y="386"/>
                      <a:pt x="1062" y="349"/>
                      <a:pt x="1009" y="303"/>
                    </a:cubicBezTo>
                    <a:cubicBezTo>
                      <a:pt x="675" y="45"/>
                      <a:pt x="675" y="45"/>
                      <a:pt x="675" y="45"/>
                    </a:cubicBezTo>
                    <a:cubicBezTo>
                      <a:pt x="622" y="0"/>
                      <a:pt x="538" y="15"/>
                      <a:pt x="501" y="68"/>
                    </a:cubicBezTo>
                    <a:cubicBezTo>
                      <a:pt x="182" y="553"/>
                      <a:pt x="0" y="1130"/>
                      <a:pt x="7" y="1745"/>
                    </a:cubicBezTo>
                    <a:cubicBezTo>
                      <a:pt x="7" y="1934"/>
                      <a:pt x="30" y="2117"/>
                      <a:pt x="68" y="2299"/>
                    </a:cubicBezTo>
                    <a:cubicBezTo>
                      <a:pt x="75" y="2367"/>
                      <a:pt x="144" y="2405"/>
                      <a:pt x="212" y="2390"/>
                    </a:cubicBezTo>
                    <a:cubicBezTo>
                      <a:pt x="523" y="2314"/>
                      <a:pt x="523" y="2314"/>
                      <a:pt x="523" y="2314"/>
                    </a:cubicBezTo>
                    <a:cubicBezTo>
                      <a:pt x="592" y="2299"/>
                      <a:pt x="614" y="2276"/>
                      <a:pt x="592" y="2246"/>
                    </a:cubicBezTo>
                    <a:cubicBezTo>
                      <a:pt x="569" y="2223"/>
                      <a:pt x="561" y="2200"/>
                      <a:pt x="554" y="2177"/>
                    </a:cubicBezTo>
                    <a:cubicBezTo>
                      <a:pt x="546" y="2132"/>
                      <a:pt x="554" y="2086"/>
                      <a:pt x="584" y="2041"/>
                    </a:cubicBezTo>
                  </a:path>
                </a:pathLst>
              </a:custGeom>
              <a:solidFill>
                <a:srgbClr val="FFBA55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4" name="path"/>
              <p:cNvSpPr/>
              <p:nvPr/>
            </p:nvSpPr>
            <p:spPr>
              <a:xfrm>
                <a:off x="424548" y="0"/>
                <a:ext cx="1594802" cy="1316075"/>
              </a:xfrm>
              <a:custGeom>
                <a:avLst/>
                <a:gdLst/>
                <a:ahLst/>
                <a:cxnLst/>
                <a:rect l="0" t="0" r="0" b="0"/>
                <a:pathLst>
                  <a:path w="2511" h="2072">
                    <a:moveTo>
                      <a:pt x="561" y="1298"/>
                    </a:moveTo>
                    <a:cubicBezTo>
                      <a:pt x="629" y="1298"/>
                      <a:pt x="713" y="1328"/>
                      <a:pt x="773" y="1381"/>
                    </a:cubicBezTo>
                    <a:cubicBezTo>
                      <a:pt x="842" y="1434"/>
                      <a:pt x="895" y="1495"/>
                      <a:pt x="910" y="1571"/>
                    </a:cubicBezTo>
                    <a:cubicBezTo>
                      <a:pt x="918" y="1617"/>
                      <a:pt x="910" y="1662"/>
                      <a:pt x="880" y="1700"/>
                    </a:cubicBezTo>
                    <a:cubicBezTo>
                      <a:pt x="865" y="1723"/>
                      <a:pt x="842" y="1738"/>
                      <a:pt x="819" y="1746"/>
                    </a:cubicBezTo>
                    <a:cubicBezTo>
                      <a:pt x="789" y="1761"/>
                      <a:pt x="796" y="1799"/>
                      <a:pt x="849" y="1844"/>
                    </a:cubicBezTo>
                    <a:cubicBezTo>
                      <a:pt x="1092" y="2027"/>
                      <a:pt x="1092" y="2027"/>
                      <a:pt x="1092" y="2027"/>
                    </a:cubicBezTo>
                    <a:cubicBezTo>
                      <a:pt x="1145" y="2072"/>
                      <a:pt x="1221" y="2064"/>
                      <a:pt x="1267" y="2011"/>
                    </a:cubicBezTo>
                    <a:cubicBezTo>
                      <a:pt x="1479" y="1784"/>
                      <a:pt x="1752" y="1624"/>
                      <a:pt x="2071" y="1571"/>
                    </a:cubicBezTo>
                    <a:cubicBezTo>
                      <a:pt x="2139" y="1556"/>
                      <a:pt x="2192" y="1495"/>
                      <a:pt x="2192" y="1427"/>
                    </a:cubicBezTo>
                    <a:cubicBezTo>
                      <a:pt x="2192" y="1017"/>
                      <a:pt x="2192" y="1017"/>
                      <a:pt x="2192" y="1017"/>
                    </a:cubicBezTo>
                    <a:cubicBezTo>
                      <a:pt x="2192" y="941"/>
                      <a:pt x="2192" y="880"/>
                      <a:pt x="2200" y="865"/>
                    </a:cubicBezTo>
                    <a:cubicBezTo>
                      <a:pt x="2207" y="865"/>
                      <a:pt x="2215" y="857"/>
                      <a:pt x="2223" y="857"/>
                    </a:cubicBezTo>
                    <a:cubicBezTo>
                      <a:pt x="2253" y="857"/>
                      <a:pt x="2283" y="857"/>
                      <a:pt x="2306" y="888"/>
                    </a:cubicBezTo>
                    <a:cubicBezTo>
                      <a:pt x="2314" y="903"/>
                      <a:pt x="2321" y="918"/>
                      <a:pt x="2329" y="933"/>
                    </a:cubicBezTo>
                    <a:cubicBezTo>
                      <a:pt x="2367" y="986"/>
                      <a:pt x="2428" y="986"/>
                      <a:pt x="2465" y="941"/>
                    </a:cubicBezTo>
                    <a:cubicBezTo>
                      <a:pt x="2503" y="895"/>
                      <a:pt x="2511" y="835"/>
                      <a:pt x="2511" y="774"/>
                    </a:cubicBezTo>
                    <a:cubicBezTo>
                      <a:pt x="2511" y="713"/>
                      <a:pt x="2496" y="652"/>
                      <a:pt x="2458" y="607"/>
                    </a:cubicBezTo>
                    <a:cubicBezTo>
                      <a:pt x="2420" y="561"/>
                      <a:pt x="2359" y="569"/>
                      <a:pt x="2329" y="622"/>
                    </a:cubicBezTo>
                    <a:cubicBezTo>
                      <a:pt x="2321" y="637"/>
                      <a:pt x="2314" y="652"/>
                      <a:pt x="2299" y="668"/>
                    </a:cubicBezTo>
                    <a:cubicBezTo>
                      <a:pt x="2283" y="698"/>
                      <a:pt x="2253" y="698"/>
                      <a:pt x="2223" y="698"/>
                    </a:cubicBezTo>
                    <a:cubicBezTo>
                      <a:pt x="2215" y="698"/>
                      <a:pt x="2207" y="698"/>
                      <a:pt x="2200" y="690"/>
                    </a:cubicBezTo>
                    <a:cubicBezTo>
                      <a:pt x="2192" y="683"/>
                      <a:pt x="2185" y="614"/>
                      <a:pt x="2185" y="546"/>
                    </a:cubicBezTo>
                    <a:cubicBezTo>
                      <a:pt x="2185" y="121"/>
                      <a:pt x="2185" y="121"/>
                      <a:pt x="2185" y="121"/>
                    </a:cubicBezTo>
                    <a:cubicBezTo>
                      <a:pt x="2177" y="53"/>
                      <a:pt x="2124" y="0"/>
                      <a:pt x="2056" y="7"/>
                    </a:cubicBezTo>
                    <a:cubicBezTo>
                      <a:pt x="1244" y="75"/>
                      <a:pt x="531" y="463"/>
                      <a:pt x="45" y="1047"/>
                    </a:cubicBezTo>
                    <a:cubicBezTo>
                      <a:pt x="0" y="1100"/>
                      <a:pt x="7" y="1184"/>
                      <a:pt x="60" y="1222"/>
                    </a:cubicBezTo>
                    <a:cubicBezTo>
                      <a:pt x="311" y="1419"/>
                      <a:pt x="311" y="1419"/>
                      <a:pt x="311" y="1419"/>
                    </a:cubicBezTo>
                    <a:cubicBezTo>
                      <a:pt x="364" y="1465"/>
                      <a:pt x="402" y="1465"/>
                      <a:pt x="409" y="1427"/>
                    </a:cubicBezTo>
                    <a:cubicBezTo>
                      <a:pt x="409" y="1404"/>
                      <a:pt x="424" y="1381"/>
                      <a:pt x="440" y="1358"/>
                    </a:cubicBezTo>
                    <a:cubicBezTo>
                      <a:pt x="470" y="1320"/>
                      <a:pt x="515" y="1298"/>
                      <a:pt x="561" y="1298"/>
                    </a:cubicBezTo>
                  </a:path>
                </a:pathLst>
              </a:custGeom>
              <a:solidFill>
                <a:srgbClr val="6096E6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6" name="path"/>
              <p:cNvSpPr/>
              <p:nvPr/>
            </p:nvSpPr>
            <p:spPr>
              <a:xfrm>
                <a:off x="82143" y="2062721"/>
                <a:ext cx="1421295" cy="1522819"/>
              </a:xfrm>
              <a:custGeom>
                <a:avLst/>
                <a:gdLst/>
                <a:ahLst/>
                <a:cxnLst/>
                <a:rect l="0" t="0" r="0" b="0"/>
                <a:pathLst>
                  <a:path w="2238" h="2398">
                    <a:moveTo>
                      <a:pt x="1616" y="1798"/>
                    </a:moveTo>
                    <a:cubicBezTo>
                      <a:pt x="1600" y="1730"/>
                      <a:pt x="1608" y="1646"/>
                      <a:pt x="1646" y="1570"/>
                    </a:cubicBezTo>
                    <a:cubicBezTo>
                      <a:pt x="1684" y="1495"/>
                      <a:pt x="1737" y="1434"/>
                      <a:pt x="1798" y="1403"/>
                    </a:cubicBezTo>
                    <a:cubicBezTo>
                      <a:pt x="1843" y="1381"/>
                      <a:pt x="1896" y="1381"/>
                      <a:pt x="1942" y="1403"/>
                    </a:cubicBezTo>
                    <a:cubicBezTo>
                      <a:pt x="1957" y="1411"/>
                      <a:pt x="1980" y="1426"/>
                      <a:pt x="1995" y="1449"/>
                    </a:cubicBezTo>
                    <a:cubicBezTo>
                      <a:pt x="2018" y="1479"/>
                      <a:pt x="2048" y="1457"/>
                      <a:pt x="2078" y="1396"/>
                    </a:cubicBezTo>
                    <a:cubicBezTo>
                      <a:pt x="2207" y="1123"/>
                      <a:pt x="2207" y="1123"/>
                      <a:pt x="2207" y="1123"/>
                    </a:cubicBezTo>
                    <a:cubicBezTo>
                      <a:pt x="2238" y="1062"/>
                      <a:pt x="2215" y="986"/>
                      <a:pt x="2154" y="948"/>
                    </a:cubicBezTo>
                    <a:cubicBezTo>
                      <a:pt x="1881" y="796"/>
                      <a:pt x="1669" y="553"/>
                      <a:pt x="1547" y="265"/>
                    </a:cubicBezTo>
                    <a:cubicBezTo>
                      <a:pt x="1517" y="204"/>
                      <a:pt x="1449" y="159"/>
                      <a:pt x="1380" y="182"/>
                    </a:cubicBezTo>
                    <a:cubicBezTo>
                      <a:pt x="978" y="273"/>
                      <a:pt x="978" y="273"/>
                      <a:pt x="978" y="273"/>
                    </a:cubicBezTo>
                    <a:cubicBezTo>
                      <a:pt x="910" y="288"/>
                      <a:pt x="842" y="303"/>
                      <a:pt x="834" y="295"/>
                    </a:cubicBezTo>
                    <a:cubicBezTo>
                      <a:pt x="827" y="288"/>
                      <a:pt x="819" y="288"/>
                      <a:pt x="819" y="280"/>
                    </a:cubicBezTo>
                    <a:cubicBezTo>
                      <a:pt x="811" y="250"/>
                      <a:pt x="804" y="220"/>
                      <a:pt x="827" y="189"/>
                    </a:cubicBezTo>
                    <a:cubicBezTo>
                      <a:pt x="842" y="182"/>
                      <a:pt x="857" y="166"/>
                      <a:pt x="864" y="151"/>
                    </a:cubicBezTo>
                    <a:cubicBezTo>
                      <a:pt x="910" y="113"/>
                      <a:pt x="902" y="45"/>
                      <a:pt x="849" y="22"/>
                    </a:cubicBezTo>
                    <a:cubicBezTo>
                      <a:pt x="796" y="0"/>
                      <a:pt x="728" y="0"/>
                      <a:pt x="675" y="15"/>
                    </a:cubicBezTo>
                    <a:cubicBezTo>
                      <a:pt x="614" y="22"/>
                      <a:pt x="553" y="53"/>
                      <a:pt x="523" y="98"/>
                    </a:cubicBezTo>
                    <a:cubicBezTo>
                      <a:pt x="485" y="151"/>
                      <a:pt x="508" y="212"/>
                      <a:pt x="561" y="227"/>
                    </a:cubicBezTo>
                    <a:cubicBezTo>
                      <a:pt x="576" y="235"/>
                      <a:pt x="599" y="235"/>
                      <a:pt x="614" y="242"/>
                    </a:cubicBezTo>
                    <a:cubicBezTo>
                      <a:pt x="644" y="258"/>
                      <a:pt x="652" y="280"/>
                      <a:pt x="660" y="311"/>
                    </a:cubicBezTo>
                    <a:cubicBezTo>
                      <a:pt x="660" y="326"/>
                      <a:pt x="660" y="333"/>
                      <a:pt x="660" y="333"/>
                    </a:cubicBezTo>
                    <a:cubicBezTo>
                      <a:pt x="652" y="349"/>
                      <a:pt x="584" y="364"/>
                      <a:pt x="515" y="379"/>
                    </a:cubicBezTo>
                    <a:cubicBezTo>
                      <a:pt x="106" y="478"/>
                      <a:pt x="106" y="478"/>
                      <a:pt x="106" y="478"/>
                    </a:cubicBezTo>
                    <a:cubicBezTo>
                      <a:pt x="37" y="500"/>
                      <a:pt x="0" y="569"/>
                      <a:pt x="22" y="629"/>
                    </a:cubicBezTo>
                    <a:cubicBezTo>
                      <a:pt x="265" y="1381"/>
                      <a:pt x="796" y="2003"/>
                      <a:pt x="1487" y="2360"/>
                    </a:cubicBezTo>
                    <a:cubicBezTo>
                      <a:pt x="1547" y="2398"/>
                      <a:pt x="1623" y="2367"/>
                      <a:pt x="1654" y="2307"/>
                    </a:cubicBezTo>
                    <a:cubicBezTo>
                      <a:pt x="1790" y="2018"/>
                      <a:pt x="1790" y="2018"/>
                      <a:pt x="1790" y="2018"/>
                    </a:cubicBezTo>
                    <a:cubicBezTo>
                      <a:pt x="1820" y="1950"/>
                      <a:pt x="1813" y="1920"/>
                      <a:pt x="1775" y="1920"/>
                    </a:cubicBezTo>
                    <a:cubicBezTo>
                      <a:pt x="1752" y="1920"/>
                      <a:pt x="1722" y="1920"/>
                      <a:pt x="1699" y="1904"/>
                    </a:cubicBezTo>
                    <a:cubicBezTo>
                      <a:pt x="1661" y="1889"/>
                      <a:pt x="1631" y="1844"/>
                      <a:pt x="1616" y="1798"/>
                    </a:cubicBezTo>
                  </a:path>
                </a:pathLst>
              </a:custGeom>
              <a:solidFill>
                <a:srgbClr val="EC5F74">
                  <a:alpha val="100000"/>
                </a:srgbClr>
              </a:solidFill>
              <a:ln cap="flat">
                <a:noFill/>
                <a:prstDash val="solid"/>
                <a:miter lim="0"/>
              </a:ln>
            </p:spPr>
            <p:txBody>
              <a:bodyPr rtlCol="0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8" name="path"/>
            <p:cNvSpPr/>
            <p:nvPr/>
          </p:nvSpPr>
          <p:spPr>
            <a:xfrm>
              <a:off x="4235056" y="1287983"/>
              <a:ext cx="1175803" cy="1618805"/>
            </a:xfrm>
            <a:custGeom>
              <a:avLst/>
              <a:gdLst/>
              <a:ahLst/>
              <a:cxnLst/>
              <a:rect l="0" t="0" r="0" b="0"/>
              <a:pathLst>
                <a:path w="1851" h="2549">
                  <a:moveTo>
                    <a:pt x="895" y="515"/>
                  </a:moveTo>
                  <a:cubicBezTo>
                    <a:pt x="880" y="584"/>
                    <a:pt x="834" y="652"/>
                    <a:pt x="766" y="705"/>
                  </a:cubicBezTo>
                  <a:cubicBezTo>
                    <a:pt x="698" y="758"/>
                    <a:pt x="629" y="789"/>
                    <a:pt x="553" y="789"/>
                  </a:cubicBezTo>
                  <a:cubicBezTo>
                    <a:pt x="508" y="789"/>
                    <a:pt x="462" y="766"/>
                    <a:pt x="432" y="735"/>
                  </a:cubicBezTo>
                  <a:cubicBezTo>
                    <a:pt x="417" y="713"/>
                    <a:pt x="402" y="690"/>
                    <a:pt x="402" y="667"/>
                  </a:cubicBezTo>
                  <a:cubicBezTo>
                    <a:pt x="387" y="629"/>
                    <a:pt x="356" y="629"/>
                    <a:pt x="303" y="675"/>
                  </a:cubicBezTo>
                  <a:cubicBezTo>
                    <a:pt x="68" y="864"/>
                    <a:pt x="68" y="864"/>
                    <a:pt x="68" y="864"/>
                  </a:cubicBezTo>
                  <a:cubicBezTo>
                    <a:pt x="7" y="910"/>
                    <a:pt x="0" y="986"/>
                    <a:pt x="45" y="1047"/>
                  </a:cubicBezTo>
                  <a:cubicBezTo>
                    <a:pt x="197" y="1267"/>
                    <a:pt x="288" y="1540"/>
                    <a:pt x="295" y="1836"/>
                  </a:cubicBezTo>
                  <a:cubicBezTo>
                    <a:pt x="295" y="1874"/>
                    <a:pt x="295" y="1904"/>
                    <a:pt x="288" y="1942"/>
                  </a:cubicBezTo>
                  <a:cubicBezTo>
                    <a:pt x="288" y="2003"/>
                    <a:pt x="333" y="2063"/>
                    <a:pt x="402" y="2078"/>
                  </a:cubicBezTo>
                  <a:cubicBezTo>
                    <a:pt x="811" y="2162"/>
                    <a:pt x="811" y="2162"/>
                    <a:pt x="811" y="2162"/>
                  </a:cubicBezTo>
                  <a:cubicBezTo>
                    <a:pt x="880" y="2177"/>
                    <a:pt x="940" y="2200"/>
                    <a:pt x="948" y="2207"/>
                  </a:cubicBezTo>
                  <a:cubicBezTo>
                    <a:pt x="948" y="2215"/>
                    <a:pt x="956" y="2223"/>
                    <a:pt x="956" y="2230"/>
                  </a:cubicBezTo>
                  <a:cubicBezTo>
                    <a:pt x="948" y="2260"/>
                    <a:pt x="940" y="2291"/>
                    <a:pt x="910" y="2306"/>
                  </a:cubicBezTo>
                  <a:cubicBezTo>
                    <a:pt x="887" y="2314"/>
                    <a:pt x="872" y="2314"/>
                    <a:pt x="849" y="2321"/>
                  </a:cubicBezTo>
                  <a:cubicBezTo>
                    <a:pt x="796" y="2344"/>
                    <a:pt x="781" y="2405"/>
                    <a:pt x="819" y="2450"/>
                  </a:cubicBezTo>
                  <a:cubicBezTo>
                    <a:pt x="849" y="2496"/>
                    <a:pt x="910" y="2518"/>
                    <a:pt x="971" y="2534"/>
                  </a:cubicBezTo>
                  <a:cubicBezTo>
                    <a:pt x="1024" y="2549"/>
                    <a:pt x="1092" y="2549"/>
                    <a:pt x="1145" y="2518"/>
                  </a:cubicBezTo>
                  <a:cubicBezTo>
                    <a:pt x="1199" y="2488"/>
                    <a:pt x="1206" y="2427"/>
                    <a:pt x="1161" y="2389"/>
                  </a:cubicBezTo>
                  <a:cubicBezTo>
                    <a:pt x="1145" y="2374"/>
                    <a:pt x="1130" y="2359"/>
                    <a:pt x="1123" y="2352"/>
                  </a:cubicBezTo>
                  <a:cubicBezTo>
                    <a:pt x="1092" y="2321"/>
                    <a:pt x="1100" y="2298"/>
                    <a:pt x="1107" y="2268"/>
                  </a:cubicBezTo>
                  <a:cubicBezTo>
                    <a:pt x="1107" y="2260"/>
                    <a:pt x="1115" y="2253"/>
                    <a:pt x="1123" y="2245"/>
                  </a:cubicBezTo>
                  <a:cubicBezTo>
                    <a:pt x="1130" y="2238"/>
                    <a:pt x="1199" y="2253"/>
                    <a:pt x="1267" y="2268"/>
                  </a:cubicBezTo>
                  <a:cubicBezTo>
                    <a:pt x="1677" y="2352"/>
                    <a:pt x="1677" y="2352"/>
                    <a:pt x="1677" y="2352"/>
                  </a:cubicBezTo>
                  <a:cubicBezTo>
                    <a:pt x="1745" y="2367"/>
                    <a:pt x="1813" y="2329"/>
                    <a:pt x="1821" y="2253"/>
                  </a:cubicBezTo>
                  <a:cubicBezTo>
                    <a:pt x="1844" y="2116"/>
                    <a:pt x="1851" y="1965"/>
                    <a:pt x="1851" y="1820"/>
                  </a:cubicBezTo>
                  <a:cubicBezTo>
                    <a:pt x="1844" y="1160"/>
                    <a:pt x="1623" y="553"/>
                    <a:pt x="1252" y="60"/>
                  </a:cubicBezTo>
                  <a:cubicBezTo>
                    <a:pt x="1214" y="7"/>
                    <a:pt x="1130" y="0"/>
                    <a:pt x="1077" y="45"/>
                  </a:cubicBezTo>
                  <a:cubicBezTo>
                    <a:pt x="834" y="242"/>
                    <a:pt x="834" y="242"/>
                    <a:pt x="834" y="242"/>
                  </a:cubicBezTo>
                  <a:cubicBezTo>
                    <a:pt x="781" y="288"/>
                    <a:pt x="766" y="318"/>
                    <a:pt x="804" y="333"/>
                  </a:cubicBezTo>
                  <a:cubicBezTo>
                    <a:pt x="827" y="348"/>
                    <a:pt x="849" y="364"/>
                    <a:pt x="865" y="379"/>
                  </a:cubicBezTo>
                  <a:cubicBezTo>
                    <a:pt x="895" y="417"/>
                    <a:pt x="903" y="462"/>
                    <a:pt x="895" y="515"/>
                  </a:cubicBezTo>
                </a:path>
              </a:pathLst>
            </a:custGeom>
            <a:solidFill>
              <a:srgbClr val="56CA95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0" name="path"/>
            <p:cNvSpPr/>
            <p:nvPr/>
          </p:nvSpPr>
          <p:spPr>
            <a:xfrm>
              <a:off x="3493020" y="574560"/>
              <a:ext cx="1425918" cy="1247787"/>
            </a:xfrm>
            <a:custGeom>
              <a:avLst/>
              <a:gdLst/>
              <a:ahLst/>
              <a:cxnLst/>
              <a:rect l="0" t="0" r="0" b="0"/>
              <a:pathLst>
                <a:path w="2245" h="1965">
                  <a:moveTo>
                    <a:pt x="257" y="561"/>
                  </a:moveTo>
                  <a:cubicBezTo>
                    <a:pt x="303" y="614"/>
                    <a:pt x="326" y="698"/>
                    <a:pt x="326" y="781"/>
                  </a:cubicBezTo>
                  <a:cubicBezTo>
                    <a:pt x="333" y="864"/>
                    <a:pt x="311" y="948"/>
                    <a:pt x="265" y="1001"/>
                  </a:cubicBezTo>
                  <a:cubicBezTo>
                    <a:pt x="235" y="1039"/>
                    <a:pt x="189" y="1062"/>
                    <a:pt x="136" y="1062"/>
                  </a:cubicBezTo>
                  <a:cubicBezTo>
                    <a:pt x="113" y="1062"/>
                    <a:pt x="91" y="1054"/>
                    <a:pt x="68" y="1047"/>
                  </a:cubicBezTo>
                  <a:cubicBezTo>
                    <a:pt x="30" y="1031"/>
                    <a:pt x="15" y="1062"/>
                    <a:pt x="15" y="1130"/>
                  </a:cubicBezTo>
                  <a:cubicBezTo>
                    <a:pt x="15" y="1433"/>
                    <a:pt x="15" y="1433"/>
                    <a:pt x="15" y="1433"/>
                  </a:cubicBezTo>
                  <a:cubicBezTo>
                    <a:pt x="15" y="1502"/>
                    <a:pt x="75" y="1555"/>
                    <a:pt x="144" y="1562"/>
                  </a:cubicBezTo>
                  <a:cubicBezTo>
                    <a:pt x="417" y="1578"/>
                    <a:pt x="682" y="1676"/>
                    <a:pt x="917" y="1858"/>
                  </a:cubicBezTo>
                  <a:cubicBezTo>
                    <a:pt x="948" y="1881"/>
                    <a:pt x="971" y="1904"/>
                    <a:pt x="1001" y="1927"/>
                  </a:cubicBezTo>
                  <a:cubicBezTo>
                    <a:pt x="1039" y="1965"/>
                    <a:pt x="1122" y="1965"/>
                    <a:pt x="1175" y="1919"/>
                  </a:cubicBezTo>
                  <a:cubicBezTo>
                    <a:pt x="1494" y="1661"/>
                    <a:pt x="1494" y="1661"/>
                    <a:pt x="1494" y="1661"/>
                  </a:cubicBezTo>
                  <a:cubicBezTo>
                    <a:pt x="1547" y="1616"/>
                    <a:pt x="1600" y="1578"/>
                    <a:pt x="1615" y="1578"/>
                  </a:cubicBezTo>
                  <a:cubicBezTo>
                    <a:pt x="1623" y="1578"/>
                    <a:pt x="1631" y="1585"/>
                    <a:pt x="1638" y="1585"/>
                  </a:cubicBezTo>
                  <a:cubicBezTo>
                    <a:pt x="1653" y="1616"/>
                    <a:pt x="1676" y="1631"/>
                    <a:pt x="1668" y="1669"/>
                  </a:cubicBezTo>
                  <a:cubicBezTo>
                    <a:pt x="1661" y="1684"/>
                    <a:pt x="1653" y="1707"/>
                    <a:pt x="1646" y="1722"/>
                  </a:cubicBezTo>
                  <a:cubicBezTo>
                    <a:pt x="1623" y="1775"/>
                    <a:pt x="1661" y="1828"/>
                    <a:pt x="1722" y="1828"/>
                  </a:cubicBezTo>
                  <a:cubicBezTo>
                    <a:pt x="1775" y="1828"/>
                    <a:pt x="1835" y="1798"/>
                    <a:pt x="1881" y="1760"/>
                  </a:cubicBezTo>
                  <a:cubicBezTo>
                    <a:pt x="1926" y="1729"/>
                    <a:pt x="1972" y="1676"/>
                    <a:pt x="1980" y="1616"/>
                  </a:cubicBezTo>
                  <a:cubicBezTo>
                    <a:pt x="1995" y="1562"/>
                    <a:pt x="1949" y="1517"/>
                    <a:pt x="1888" y="1524"/>
                  </a:cubicBezTo>
                  <a:cubicBezTo>
                    <a:pt x="1873" y="1524"/>
                    <a:pt x="1851" y="1532"/>
                    <a:pt x="1835" y="1532"/>
                  </a:cubicBezTo>
                  <a:cubicBezTo>
                    <a:pt x="1797" y="1532"/>
                    <a:pt x="1782" y="1509"/>
                    <a:pt x="1760" y="1487"/>
                  </a:cubicBezTo>
                  <a:cubicBezTo>
                    <a:pt x="1752" y="1479"/>
                    <a:pt x="1752" y="1471"/>
                    <a:pt x="1752" y="1464"/>
                  </a:cubicBezTo>
                  <a:cubicBezTo>
                    <a:pt x="1752" y="1456"/>
                    <a:pt x="1805" y="1411"/>
                    <a:pt x="1858" y="1365"/>
                  </a:cubicBezTo>
                  <a:cubicBezTo>
                    <a:pt x="2184" y="1100"/>
                    <a:pt x="2184" y="1100"/>
                    <a:pt x="2184" y="1100"/>
                  </a:cubicBezTo>
                  <a:cubicBezTo>
                    <a:pt x="2237" y="1054"/>
                    <a:pt x="2245" y="971"/>
                    <a:pt x="2200" y="925"/>
                  </a:cubicBezTo>
                  <a:cubicBezTo>
                    <a:pt x="2101" y="819"/>
                    <a:pt x="1987" y="720"/>
                    <a:pt x="1873" y="629"/>
                  </a:cubicBezTo>
                  <a:cubicBezTo>
                    <a:pt x="1350" y="220"/>
                    <a:pt x="743" y="15"/>
                    <a:pt x="128" y="0"/>
                  </a:cubicBezTo>
                  <a:cubicBezTo>
                    <a:pt x="60" y="0"/>
                    <a:pt x="0" y="60"/>
                    <a:pt x="0" y="128"/>
                  </a:cubicBezTo>
                  <a:cubicBezTo>
                    <a:pt x="7" y="440"/>
                    <a:pt x="7" y="440"/>
                    <a:pt x="7" y="440"/>
                  </a:cubicBezTo>
                  <a:cubicBezTo>
                    <a:pt x="7" y="515"/>
                    <a:pt x="30" y="538"/>
                    <a:pt x="60" y="523"/>
                  </a:cubicBezTo>
                  <a:cubicBezTo>
                    <a:pt x="83" y="508"/>
                    <a:pt x="106" y="508"/>
                    <a:pt x="136" y="508"/>
                  </a:cubicBezTo>
                  <a:cubicBezTo>
                    <a:pt x="182" y="508"/>
                    <a:pt x="227" y="523"/>
                    <a:pt x="257" y="561"/>
                  </a:cubicBezTo>
                </a:path>
              </a:pathLst>
            </a:custGeom>
            <a:solidFill>
              <a:srgbClr val="58B6E5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2" name="path"/>
            <p:cNvSpPr/>
            <p:nvPr/>
          </p:nvSpPr>
          <p:spPr>
            <a:xfrm>
              <a:off x="3984942" y="2651137"/>
              <a:ext cx="1377924" cy="1460055"/>
            </a:xfrm>
            <a:custGeom>
              <a:avLst/>
              <a:gdLst/>
              <a:ahLst/>
              <a:cxnLst/>
              <a:rect l="0" t="0" r="0" b="0"/>
              <a:pathLst>
                <a:path w="2169" h="2299">
                  <a:moveTo>
                    <a:pt x="1570" y="447"/>
                  </a:moveTo>
                  <a:cubicBezTo>
                    <a:pt x="1509" y="478"/>
                    <a:pt x="1426" y="485"/>
                    <a:pt x="1342" y="470"/>
                  </a:cubicBezTo>
                  <a:cubicBezTo>
                    <a:pt x="1259" y="447"/>
                    <a:pt x="1191" y="409"/>
                    <a:pt x="1145" y="356"/>
                  </a:cubicBezTo>
                  <a:cubicBezTo>
                    <a:pt x="1115" y="318"/>
                    <a:pt x="1107" y="265"/>
                    <a:pt x="1115" y="220"/>
                  </a:cubicBezTo>
                  <a:cubicBezTo>
                    <a:pt x="1122" y="197"/>
                    <a:pt x="1130" y="174"/>
                    <a:pt x="1145" y="159"/>
                  </a:cubicBezTo>
                  <a:cubicBezTo>
                    <a:pt x="1168" y="121"/>
                    <a:pt x="1145" y="98"/>
                    <a:pt x="1077" y="83"/>
                  </a:cubicBezTo>
                  <a:cubicBezTo>
                    <a:pt x="781" y="15"/>
                    <a:pt x="781" y="15"/>
                    <a:pt x="781" y="15"/>
                  </a:cubicBezTo>
                  <a:cubicBezTo>
                    <a:pt x="713" y="0"/>
                    <a:pt x="652" y="45"/>
                    <a:pt x="629" y="113"/>
                  </a:cubicBezTo>
                  <a:cubicBezTo>
                    <a:pt x="538" y="417"/>
                    <a:pt x="349" y="675"/>
                    <a:pt x="98" y="857"/>
                  </a:cubicBezTo>
                  <a:cubicBezTo>
                    <a:pt x="37" y="895"/>
                    <a:pt x="15" y="978"/>
                    <a:pt x="45" y="1039"/>
                  </a:cubicBezTo>
                  <a:cubicBezTo>
                    <a:pt x="227" y="1411"/>
                    <a:pt x="227" y="1411"/>
                    <a:pt x="227" y="1411"/>
                  </a:cubicBezTo>
                  <a:cubicBezTo>
                    <a:pt x="257" y="1472"/>
                    <a:pt x="288" y="1532"/>
                    <a:pt x="280" y="1548"/>
                  </a:cubicBezTo>
                  <a:cubicBezTo>
                    <a:pt x="280" y="1555"/>
                    <a:pt x="273" y="1563"/>
                    <a:pt x="265" y="1563"/>
                  </a:cubicBezTo>
                  <a:cubicBezTo>
                    <a:pt x="242" y="1578"/>
                    <a:pt x="212" y="1593"/>
                    <a:pt x="182" y="1570"/>
                  </a:cubicBezTo>
                  <a:cubicBezTo>
                    <a:pt x="166" y="1563"/>
                    <a:pt x="151" y="1555"/>
                    <a:pt x="136" y="1540"/>
                  </a:cubicBezTo>
                  <a:cubicBezTo>
                    <a:pt x="83" y="1510"/>
                    <a:pt x="30" y="1532"/>
                    <a:pt x="15" y="1593"/>
                  </a:cubicBezTo>
                  <a:cubicBezTo>
                    <a:pt x="0" y="1646"/>
                    <a:pt x="15" y="1715"/>
                    <a:pt x="45" y="1768"/>
                  </a:cubicBezTo>
                  <a:cubicBezTo>
                    <a:pt x="68" y="1821"/>
                    <a:pt x="113" y="1866"/>
                    <a:pt x="159" y="1889"/>
                  </a:cubicBezTo>
                  <a:cubicBezTo>
                    <a:pt x="220" y="1919"/>
                    <a:pt x="273" y="1881"/>
                    <a:pt x="273" y="1828"/>
                  </a:cubicBezTo>
                  <a:cubicBezTo>
                    <a:pt x="280" y="1806"/>
                    <a:pt x="280" y="1783"/>
                    <a:pt x="280" y="1768"/>
                  </a:cubicBezTo>
                  <a:cubicBezTo>
                    <a:pt x="288" y="1730"/>
                    <a:pt x="311" y="1722"/>
                    <a:pt x="341" y="1707"/>
                  </a:cubicBezTo>
                  <a:cubicBezTo>
                    <a:pt x="349" y="1707"/>
                    <a:pt x="356" y="1707"/>
                    <a:pt x="364" y="1707"/>
                  </a:cubicBezTo>
                  <a:cubicBezTo>
                    <a:pt x="371" y="1707"/>
                    <a:pt x="409" y="1768"/>
                    <a:pt x="440" y="1828"/>
                  </a:cubicBezTo>
                  <a:cubicBezTo>
                    <a:pt x="622" y="2208"/>
                    <a:pt x="622" y="2208"/>
                    <a:pt x="622" y="2208"/>
                  </a:cubicBezTo>
                  <a:cubicBezTo>
                    <a:pt x="652" y="2268"/>
                    <a:pt x="728" y="2299"/>
                    <a:pt x="789" y="2261"/>
                  </a:cubicBezTo>
                  <a:cubicBezTo>
                    <a:pt x="1456" y="1866"/>
                    <a:pt x="1957" y="1214"/>
                    <a:pt x="2154" y="447"/>
                  </a:cubicBezTo>
                  <a:cubicBezTo>
                    <a:pt x="2169" y="379"/>
                    <a:pt x="2124" y="311"/>
                    <a:pt x="2056" y="295"/>
                  </a:cubicBezTo>
                  <a:cubicBezTo>
                    <a:pt x="1745" y="227"/>
                    <a:pt x="1745" y="227"/>
                    <a:pt x="1745" y="227"/>
                  </a:cubicBezTo>
                  <a:cubicBezTo>
                    <a:pt x="1676" y="212"/>
                    <a:pt x="1646" y="227"/>
                    <a:pt x="1654" y="265"/>
                  </a:cubicBezTo>
                  <a:cubicBezTo>
                    <a:pt x="1661" y="288"/>
                    <a:pt x="1661" y="311"/>
                    <a:pt x="1661" y="341"/>
                  </a:cubicBezTo>
                  <a:cubicBezTo>
                    <a:pt x="1646" y="387"/>
                    <a:pt x="1616" y="424"/>
                    <a:pt x="1570" y="447"/>
                  </a:cubicBezTo>
                </a:path>
              </a:pathLst>
            </a:custGeom>
            <a:solidFill>
              <a:srgbClr val="FFBA55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94" name="textbox 294"/>
            <p:cNvSpPr/>
            <p:nvPr/>
          </p:nvSpPr>
          <p:spPr>
            <a:xfrm>
              <a:off x="2766910" y="67919"/>
              <a:ext cx="1941829" cy="470154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lang="en-US" altLang="en-US" sz="100" dirty="0"/>
            </a:p>
            <a:p>
              <a:pPr marL="772795" indent="-1905" algn="l" rtl="0" eaLnBrk="0">
                <a:lnSpc>
                  <a:spcPct val="90000"/>
                </a:lnSpc>
              </a:pPr>
              <a:r>
                <a:rPr sz="2000" kern="0" spc="-20" dirty="0">
                  <a:ln w="7277" cap="flat" cmpd="sng">
                    <a:solidFill>
                      <a:srgbClr val="EC5F74">
                        <a:alpha val="100000"/>
                      </a:srgbClr>
                    </a:solidFill>
                    <a:prstDash val="solid"/>
                    <a:miter lim="10"/>
                  </a:ln>
                  <a:solidFill>
                    <a:srgbClr val="EC5F74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养老驿站</a:t>
              </a:r>
              <a:r>
                <a:rPr sz="2000" kern="0" spc="0" dirty="0">
                  <a:solidFill>
                    <a:srgbClr val="EC5F74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</a:t>
              </a:r>
              <a:r>
                <a:rPr sz="2000" kern="0" spc="-50" dirty="0">
                  <a:ln w="7277" cap="flat" cmpd="sng">
                    <a:solidFill>
                      <a:srgbClr val="EC5F74">
                        <a:alpha val="100000"/>
                      </a:srgbClr>
                    </a:solidFill>
                    <a:prstDash val="solid"/>
                    <a:miter lim="10"/>
                  </a:ln>
                  <a:solidFill>
                    <a:srgbClr val="EC5F74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建设</a:t>
              </a:r>
              <a:endParaRPr lang="en-US" altLang="en-US" sz="2000" dirty="0"/>
            </a:p>
            <a:p>
              <a:pPr algn="l" rtl="0" eaLnBrk="0">
                <a:lnSpc>
                  <a:spcPct val="192000"/>
                </a:lnSpc>
              </a:pPr>
              <a:endParaRPr lang="en-US" altLang="en-US" sz="1000" dirty="0"/>
            </a:p>
            <a:p>
              <a:pPr marL="86995" algn="l" rtl="0" eaLnBrk="0">
                <a:lnSpc>
                  <a:spcPct val="96000"/>
                </a:lnSpc>
                <a:spcBef>
                  <a:spcPts val="1055"/>
                </a:spcBef>
              </a:pPr>
              <a:r>
                <a:rPr sz="3500" kern="0" spc="-10" dirty="0">
                  <a:solidFill>
                    <a:srgbClr val="FFFFFF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1</a:t>
              </a:r>
              <a:r>
                <a:rPr sz="3500" kern="0" spc="20" dirty="0">
                  <a:solidFill>
                    <a:srgbClr val="FFFFFF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         </a:t>
              </a:r>
              <a:r>
                <a:rPr sz="3500" kern="0" spc="10" dirty="0">
                  <a:solidFill>
                    <a:srgbClr val="FFFFFF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    </a:t>
              </a:r>
              <a:r>
                <a:rPr sz="3500" kern="0" spc="-10" dirty="0">
                  <a:solidFill>
                    <a:srgbClr val="FFFFFF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2</a:t>
              </a:r>
              <a:endParaRPr lang="en-US" altLang="en-US" sz="35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9000"/>
                </a:lnSpc>
              </a:pPr>
              <a:endParaRPr lang="en-US" altLang="en-US" sz="1000" dirty="0"/>
            </a:p>
            <a:p>
              <a:pPr marL="274955" algn="l" rtl="0" eaLnBrk="0">
                <a:lnSpc>
                  <a:spcPct val="86000"/>
                </a:lnSpc>
                <a:spcBef>
                  <a:spcPts val="700"/>
                </a:spcBef>
              </a:pPr>
              <a:r>
                <a:rPr sz="2300" b="1" kern="0" spc="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寺院服</a:t>
              </a:r>
              <a:endParaRPr lang="en-US" altLang="en-US" sz="2300" dirty="0"/>
            </a:p>
            <a:p>
              <a:pPr marL="273050" algn="l" rtl="0" eaLnBrk="0">
                <a:lnSpc>
                  <a:spcPts val="2865"/>
                </a:lnSpc>
              </a:pPr>
              <a:r>
                <a:rPr sz="2300" b="1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务团队</a:t>
              </a:r>
              <a:endParaRPr lang="en-US" altLang="en-US" sz="2300" dirty="0"/>
            </a:p>
            <a:p>
              <a:pPr algn="l" rtl="0" eaLnBrk="0">
                <a:lnSpc>
                  <a:spcPct val="159000"/>
                </a:lnSpc>
              </a:pPr>
              <a:endParaRPr lang="en-US" altLang="en-US" sz="1000" dirty="0"/>
            </a:p>
            <a:p>
              <a:pPr algn="r" rtl="0" eaLnBrk="0">
                <a:lnSpc>
                  <a:spcPct val="69000"/>
                </a:lnSpc>
                <a:spcBef>
                  <a:spcPts val="1055"/>
                </a:spcBef>
              </a:pPr>
              <a:r>
                <a:rPr sz="3500" kern="0" spc="10" dirty="0">
                  <a:solidFill>
                    <a:srgbClr val="FFFFFF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4</a:t>
              </a:r>
              <a:endParaRPr lang="en-US" altLang="en-US" sz="3500" dirty="0"/>
            </a:p>
            <a:p>
              <a:pPr marL="12700" algn="l" rtl="0" eaLnBrk="0">
                <a:lnSpc>
                  <a:spcPct val="89000"/>
                </a:lnSpc>
                <a:spcBef>
                  <a:spcPts val="1280"/>
                </a:spcBef>
                <a:tabLst>
                  <a:tab pos="609600" algn="l"/>
                </a:tabLst>
              </a:pPr>
              <a:r>
                <a:rPr sz="3500" kern="0" spc="0" dirty="0">
                  <a:solidFill>
                    <a:srgbClr val="D9D9D9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	</a:t>
              </a:r>
              <a:r>
                <a:rPr sz="3500" kern="0" spc="-80" dirty="0">
                  <a:solidFill>
                    <a:srgbClr val="D9D9D9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5</a:t>
              </a:r>
              <a:r>
                <a:rPr sz="3500" kern="0" spc="0" dirty="0">
                  <a:solidFill>
                    <a:srgbClr val="D9D9D9">
                      <a:alpha val="100000"/>
                    </a:srgbClr>
                  </a:solidFill>
                  <a:latin typeface="Impact" panose="020B0806030902050204"/>
                  <a:ea typeface="Impact" panose="020B0806030902050204"/>
                  <a:cs typeface="Impact" panose="020B0806030902050204"/>
                </a:rPr>
                <a:t>          </a:t>
              </a:r>
              <a:endParaRPr lang="en-US" altLang="en-US" sz="3500" dirty="0"/>
            </a:p>
            <a:p>
              <a:pPr algn="l" rtl="0" eaLnBrk="0">
                <a:lnSpc>
                  <a:spcPct val="12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500" dirty="0"/>
            </a:p>
            <a:p>
              <a:pPr marL="58420" algn="l" rtl="0" eaLnBrk="0">
                <a:lnSpc>
                  <a:spcPct val="93000"/>
                </a:lnSpc>
                <a:spcBef>
                  <a:spcPts val="0"/>
                </a:spcBef>
              </a:pPr>
              <a:r>
                <a:rPr sz="2000" kern="0" spc="-10" dirty="0">
                  <a:ln w="7277" cap="flat" cmpd="sng">
                    <a:solidFill>
                      <a:srgbClr val="EC5F74">
                        <a:alpha val="100000"/>
                      </a:srgbClr>
                    </a:solidFill>
                    <a:prstDash val="solid"/>
                    <a:bevel/>
                  </a:ln>
                  <a:solidFill>
                    <a:srgbClr val="EC5F74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培养归属感</a:t>
              </a:r>
              <a:endParaRPr lang="en-US" altLang="en-US" sz="2000" dirty="0"/>
            </a:p>
          </p:txBody>
        </p:sp>
      </p:grpSp>
      <p:sp>
        <p:nvSpPr>
          <p:cNvPr id="296" name="textbox 296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298" name="picture 2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8516249" y="1570057"/>
            <a:ext cx="2711912" cy="1028498"/>
            <a:chOff x="0" y="0"/>
            <a:chExt cx="2711912" cy="1028498"/>
          </a:xfrm>
        </p:grpSpPr>
        <p:pic>
          <p:nvPicPr>
            <p:cNvPr id="300" name="picture 30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2711912" cy="1028498"/>
            </a:xfrm>
            <a:prstGeom prst="rect">
              <a:avLst/>
            </a:prstGeom>
          </p:spPr>
        </p:pic>
        <p:sp>
          <p:nvSpPr>
            <p:cNvPr id="302" name="textbox 302"/>
            <p:cNvSpPr/>
            <p:nvPr/>
          </p:nvSpPr>
          <p:spPr>
            <a:xfrm>
              <a:off x="-12700" y="-12700"/>
              <a:ext cx="2737485" cy="107886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864235" algn="l" rtl="0" eaLnBrk="0">
                <a:lnSpc>
                  <a:spcPct val="91000"/>
                </a:lnSpc>
              </a:pP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供养寺院</a:t>
              </a:r>
              <a:endParaRPr lang="en-US" altLang="en-US" sz="2000" dirty="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8516249" y="4568830"/>
            <a:ext cx="2711912" cy="1028498"/>
            <a:chOff x="0" y="0"/>
            <a:chExt cx="2711912" cy="1028498"/>
          </a:xfrm>
        </p:grpSpPr>
        <p:pic>
          <p:nvPicPr>
            <p:cNvPr id="304" name="picture 30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2711912" cy="1028498"/>
            </a:xfrm>
            <a:prstGeom prst="rect">
              <a:avLst/>
            </a:prstGeom>
          </p:spPr>
        </p:pic>
        <p:sp>
          <p:nvSpPr>
            <p:cNvPr id="306" name="textbox 306"/>
            <p:cNvSpPr/>
            <p:nvPr/>
          </p:nvSpPr>
          <p:spPr>
            <a:xfrm>
              <a:off x="-12700" y="-12700"/>
              <a:ext cx="2737485" cy="10801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864235" algn="l" rtl="0" eaLnBrk="0">
                <a:lnSpc>
                  <a:spcPct val="91000"/>
                </a:lnSpc>
              </a:pP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供认莲位</a:t>
              </a:r>
              <a:endParaRPr lang="en-US" altLang="en-US" sz="2000" dirty="0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8516249" y="3029349"/>
            <a:ext cx="2711912" cy="1028498"/>
            <a:chOff x="0" y="0"/>
            <a:chExt cx="2711912" cy="1028498"/>
          </a:xfrm>
        </p:grpSpPr>
        <p:pic>
          <p:nvPicPr>
            <p:cNvPr id="308" name="picture 30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2711912" cy="1028498"/>
            </a:xfrm>
            <a:prstGeom prst="rect">
              <a:avLst/>
            </a:prstGeom>
          </p:spPr>
        </p:pic>
        <p:sp>
          <p:nvSpPr>
            <p:cNvPr id="310" name="textbox 310"/>
            <p:cNvSpPr/>
            <p:nvPr/>
          </p:nvSpPr>
          <p:spPr>
            <a:xfrm>
              <a:off x="-12700" y="-12700"/>
              <a:ext cx="2737485" cy="108140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864235" algn="l" rtl="0" eaLnBrk="0">
                <a:lnSpc>
                  <a:spcPct val="90000"/>
                </a:lnSpc>
              </a:pPr>
              <a:r>
                <a:rPr sz="20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供佛供灯</a:t>
              </a:r>
              <a:endParaRPr lang="en-US" altLang="en-US" sz="2000" dirty="0"/>
            </a:p>
          </p:txBody>
        </p:sp>
      </p:grpSp>
      <p:sp>
        <p:nvSpPr>
          <p:cNvPr id="312" name="textbox 312"/>
          <p:cNvSpPr/>
          <p:nvPr/>
        </p:nvSpPr>
        <p:spPr>
          <a:xfrm>
            <a:off x="3716832" y="366173"/>
            <a:ext cx="3013710" cy="4102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700" kern="0" spc="16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</a:t>
            </a:r>
            <a:r>
              <a:rPr sz="2700" kern="0" spc="-46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6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kern="0" spc="-51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160" dirty="0">
                <a:solidFill>
                  <a:srgbClr val="70403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线下运营模式</a:t>
            </a:r>
            <a:endParaRPr lang="en-US" altLang="en-US" sz="2700" dirty="0"/>
          </a:p>
        </p:txBody>
      </p:sp>
      <p:sp>
        <p:nvSpPr>
          <p:cNvPr id="314" name="textbox 314"/>
          <p:cNvSpPr/>
          <p:nvPr/>
        </p:nvSpPr>
        <p:spPr>
          <a:xfrm>
            <a:off x="919486" y="3245384"/>
            <a:ext cx="1293494" cy="615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524510" indent="-512445" algn="l" rtl="0" eaLnBrk="0">
              <a:lnSpc>
                <a:spcPct val="97000"/>
              </a:lnSpc>
            </a:pPr>
            <a:r>
              <a:rPr sz="2000" kern="0" spc="-1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解决自身归</a:t>
            </a:r>
            <a:r>
              <a:rPr sz="2000" kern="0" spc="10" dirty="0"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3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属问题</a:t>
            </a:r>
            <a:endParaRPr lang="en-US" altLang="en-US" sz="2000" dirty="0"/>
          </a:p>
        </p:txBody>
      </p:sp>
      <p:sp>
        <p:nvSpPr>
          <p:cNvPr id="316" name="textbox 316"/>
          <p:cNvSpPr/>
          <p:nvPr/>
        </p:nvSpPr>
        <p:spPr>
          <a:xfrm>
            <a:off x="5673607" y="1738262"/>
            <a:ext cx="1036955" cy="6159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indent="-635" algn="l" rtl="0" eaLnBrk="0">
              <a:lnSpc>
                <a:spcPct val="97000"/>
              </a:lnSpc>
            </a:pPr>
            <a:r>
              <a:rPr sz="2000" kern="0" spc="-2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培养信众</a:t>
            </a:r>
            <a:r>
              <a:rPr sz="2000" kern="0" spc="20" dirty="0"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4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信仰</a:t>
            </a:r>
            <a:endParaRPr lang="en-US" altLang="en-US" sz="2000" dirty="0"/>
          </a:p>
        </p:txBody>
      </p:sp>
      <p:sp>
        <p:nvSpPr>
          <p:cNvPr id="318" name="textbox 318"/>
          <p:cNvSpPr/>
          <p:nvPr/>
        </p:nvSpPr>
        <p:spPr>
          <a:xfrm>
            <a:off x="5916218" y="4649558"/>
            <a:ext cx="1036319" cy="6280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8415" indent="-5715" algn="l" rtl="0" eaLnBrk="0">
              <a:lnSpc>
                <a:spcPct val="97000"/>
              </a:lnSpc>
            </a:pPr>
            <a:r>
              <a:rPr sz="2000" u="sng" kern="0" spc="-2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信众参与</a:t>
            </a:r>
            <a:r>
              <a:rPr sz="2000" kern="0" spc="20" dirty="0"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u="sng" kern="0" spc="-7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</a:t>
            </a:r>
            <a:endParaRPr lang="en-US" altLang="en-US" sz="2000" dirty="0"/>
          </a:p>
        </p:txBody>
      </p:sp>
      <p:sp>
        <p:nvSpPr>
          <p:cNvPr id="320" name="textbox 320"/>
          <p:cNvSpPr/>
          <p:nvPr/>
        </p:nvSpPr>
        <p:spPr>
          <a:xfrm>
            <a:off x="6319898" y="3082976"/>
            <a:ext cx="1036319" cy="5695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12700" indent="-635" algn="l" rtl="0" eaLnBrk="0">
              <a:lnSpc>
                <a:spcPct val="89000"/>
              </a:lnSpc>
            </a:pPr>
            <a:r>
              <a:rPr sz="2000" kern="0" spc="-2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信众接触</a:t>
            </a:r>
            <a:r>
              <a:rPr sz="2000" kern="0" spc="20" dirty="0"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5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佛法</a:t>
            </a:r>
            <a:endParaRPr lang="en-US" altLang="en-US" sz="2000" dirty="0"/>
          </a:p>
        </p:txBody>
      </p:sp>
      <p:sp>
        <p:nvSpPr>
          <p:cNvPr id="322" name="path"/>
          <p:cNvSpPr/>
          <p:nvPr/>
        </p:nvSpPr>
        <p:spPr>
          <a:xfrm>
            <a:off x="7898892" y="1776983"/>
            <a:ext cx="513588" cy="722376"/>
          </a:xfrm>
          <a:custGeom>
            <a:avLst/>
            <a:gdLst/>
            <a:ahLst/>
            <a:cxnLst/>
            <a:rect l="0" t="0" r="0" b="0"/>
            <a:pathLst>
              <a:path w="808" h="1137">
                <a:moveTo>
                  <a:pt x="0" y="283"/>
                </a:moveTo>
                <a:lnTo>
                  <a:pt x="403" y="283"/>
                </a:lnTo>
                <a:lnTo>
                  <a:pt x="403" y="0"/>
                </a:lnTo>
                <a:lnTo>
                  <a:pt x="808" y="568"/>
                </a:lnTo>
                <a:lnTo>
                  <a:pt x="403" y="1137"/>
                </a:lnTo>
                <a:lnTo>
                  <a:pt x="403" y="852"/>
                </a:lnTo>
                <a:lnTo>
                  <a:pt x="0" y="852"/>
                </a:lnTo>
                <a:lnTo>
                  <a:pt x="0" y="283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4" name="path"/>
          <p:cNvSpPr/>
          <p:nvPr/>
        </p:nvSpPr>
        <p:spPr>
          <a:xfrm>
            <a:off x="7898892" y="3220211"/>
            <a:ext cx="513588" cy="722376"/>
          </a:xfrm>
          <a:custGeom>
            <a:avLst/>
            <a:gdLst/>
            <a:ahLst/>
            <a:cxnLst/>
            <a:rect l="0" t="0" r="0" b="0"/>
            <a:pathLst>
              <a:path w="808" h="1137">
                <a:moveTo>
                  <a:pt x="0" y="283"/>
                </a:moveTo>
                <a:lnTo>
                  <a:pt x="403" y="283"/>
                </a:lnTo>
                <a:lnTo>
                  <a:pt x="403" y="0"/>
                </a:lnTo>
                <a:lnTo>
                  <a:pt x="808" y="568"/>
                </a:lnTo>
                <a:lnTo>
                  <a:pt x="403" y="1137"/>
                </a:lnTo>
                <a:lnTo>
                  <a:pt x="403" y="852"/>
                </a:lnTo>
                <a:lnTo>
                  <a:pt x="0" y="852"/>
                </a:lnTo>
                <a:lnTo>
                  <a:pt x="0" y="283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6" name="path"/>
          <p:cNvSpPr/>
          <p:nvPr/>
        </p:nvSpPr>
        <p:spPr>
          <a:xfrm>
            <a:off x="7898892" y="4680203"/>
            <a:ext cx="513588" cy="720852"/>
          </a:xfrm>
          <a:custGeom>
            <a:avLst/>
            <a:gdLst/>
            <a:ahLst/>
            <a:cxnLst/>
            <a:rect l="0" t="0" r="0" b="0"/>
            <a:pathLst>
              <a:path w="808" h="1135">
                <a:moveTo>
                  <a:pt x="0" y="283"/>
                </a:moveTo>
                <a:lnTo>
                  <a:pt x="403" y="283"/>
                </a:lnTo>
                <a:lnTo>
                  <a:pt x="403" y="0"/>
                </a:lnTo>
                <a:lnTo>
                  <a:pt x="808" y="566"/>
                </a:lnTo>
                <a:lnTo>
                  <a:pt x="403" y="1135"/>
                </a:lnTo>
                <a:lnTo>
                  <a:pt x="403" y="852"/>
                </a:lnTo>
                <a:lnTo>
                  <a:pt x="0" y="852"/>
                </a:lnTo>
                <a:lnTo>
                  <a:pt x="0" y="283"/>
                </a:ln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28" name="textbox 328"/>
          <p:cNvSpPr/>
          <p:nvPr/>
        </p:nvSpPr>
        <p:spPr>
          <a:xfrm>
            <a:off x="1665970" y="4869764"/>
            <a:ext cx="1036955" cy="3092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2000" kern="0" spc="-2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供养寺院</a:t>
            </a:r>
            <a:endParaRPr lang="en-US" altLang="en-US" sz="2000" dirty="0"/>
          </a:p>
        </p:txBody>
      </p:sp>
      <p:sp>
        <p:nvSpPr>
          <p:cNvPr id="330" name="textbox 330"/>
          <p:cNvSpPr/>
          <p:nvPr/>
        </p:nvSpPr>
        <p:spPr>
          <a:xfrm>
            <a:off x="1892308" y="1939874"/>
            <a:ext cx="1027430" cy="310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2000" kern="0" spc="-40" dirty="0">
                <a:ln w="7277" cap="flat" cmpd="sng">
                  <a:solidFill>
                    <a:srgbClr val="EC5F74">
                      <a:alpha val="100000"/>
                    </a:srgbClr>
                  </a:solidFill>
                  <a:prstDash val="solid"/>
                  <a:bevel/>
                </a:ln>
                <a:solidFill>
                  <a:srgbClr val="EC5F7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资讯播报</a:t>
            </a:r>
            <a:endParaRPr lang="en-US" altLang="en-US" sz="2000" dirty="0"/>
          </a:p>
        </p:txBody>
      </p:sp>
      <p:sp>
        <p:nvSpPr>
          <p:cNvPr id="332" name="textbox 332"/>
          <p:cNvSpPr/>
          <p:nvPr/>
        </p:nvSpPr>
        <p:spPr>
          <a:xfrm>
            <a:off x="2933593" y="4149255"/>
            <a:ext cx="464819" cy="6769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4765" algn="l" rtl="0" eaLnBrk="0">
              <a:lnSpc>
                <a:spcPct val="90000"/>
              </a:lnSpc>
              <a:tabLst>
                <a:tab pos="219075" algn="l"/>
              </a:tabLst>
            </a:pPr>
            <a:r>
              <a:rPr sz="3500" kern="0" spc="0" dirty="0">
                <a:solidFill>
                  <a:srgbClr val="FFFFFF">
                    <a:alpha val="100000"/>
                  </a:srgbClr>
                </a:solidFill>
                <a:latin typeface="Impact" panose="020B0806030902050204"/>
                <a:ea typeface="Impact" panose="020B0806030902050204"/>
                <a:cs typeface="Impact" panose="020B0806030902050204"/>
              </a:rPr>
              <a:t>	</a:t>
            </a:r>
            <a:r>
              <a:rPr sz="3500" kern="0" spc="-20" dirty="0">
                <a:solidFill>
                  <a:srgbClr val="FFFFFF">
                    <a:alpha val="100000"/>
                  </a:srgbClr>
                </a:solidFill>
                <a:latin typeface="Impact" panose="020B0806030902050204"/>
                <a:ea typeface="Impact" panose="020B0806030902050204"/>
                <a:cs typeface="Impact" panose="020B0806030902050204"/>
              </a:rPr>
              <a:t>6</a:t>
            </a:r>
            <a:endParaRPr lang="en-US" altLang="en-US" sz="3500" dirty="0"/>
          </a:p>
        </p:txBody>
      </p:sp>
      <p:sp>
        <p:nvSpPr>
          <p:cNvPr id="334" name="path"/>
          <p:cNvSpPr/>
          <p:nvPr/>
        </p:nvSpPr>
        <p:spPr>
          <a:xfrm>
            <a:off x="2634716" y="4161955"/>
            <a:ext cx="324040" cy="546658"/>
          </a:xfrm>
          <a:custGeom>
            <a:avLst/>
            <a:gdLst/>
            <a:ahLst/>
            <a:cxnLst/>
            <a:rect l="0" t="0" r="0" b="0"/>
            <a:pathLst>
              <a:path w="510" h="860">
                <a:moveTo>
                  <a:pt x="489" y="0"/>
                </a:moveTo>
                <a:moveTo>
                  <a:pt x="489" y="0"/>
                </a:moveTo>
                <a:lnTo>
                  <a:pt x="0" y="860"/>
                </a:lnTo>
                <a:lnTo>
                  <a:pt x="489" y="0"/>
                </a:lnTo>
                <a:lnTo>
                  <a:pt x="510" y="0"/>
                </a:lnTo>
                <a:lnTo>
                  <a:pt x="489" y="0"/>
                </a:ln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36" name="textbox 336"/>
          <p:cNvSpPr/>
          <p:nvPr/>
        </p:nvSpPr>
        <p:spPr>
          <a:xfrm>
            <a:off x="5568008" y="3156816"/>
            <a:ext cx="254634" cy="5060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3500" kern="0" spc="-10" dirty="0">
                <a:solidFill>
                  <a:srgbClr val="FFFFFF">
                    <a:alpha val="100000"/>
                  </a:srgbClr>
                </a:solidFill>
                <a:latin typeface="Impact" panose="020B0806030902050204"/>
                <a:ea typeface="Impact" panose="020B0806030902050204"/>
                <a:cs typeface="Impact" panose="020B0806030902050204"/>
              </a:rPr>
              <a:t>3</a:t>
            </a:r>
            <a:endParaRPr lang="en-US" altLang="en-US" sz="3500" dirty="0"/>
          </a:p>
        </p:txBody>
      </p:sp>
      <p:sp>
        <p:nvSpPr>
          <p:cNvPr id="338" name="textbox 338"/>
          <p:cNvSpPr/>
          <p:nvPr/>
        </p:nvSpPr>
        <p:spPr>
          <a:xfrm>
            <a:off x="2876207" y="3129788"/>
            <a:ext cx="201929" cy="4997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9000"/>
              </a:lnSpc>
            </a:pPr>
            <a:r>
              <a:rPr sz="3500" kern="0" spc="0" dirty="0">
                <a:solidFill>
                  <a:srgbClr val="FFFFFF">
                    <a:alpha val="100000"/>
                  </a:srgbClr>
                </a:solidFill>
                <a:latin typeface="Impact" panose="020B0806030902050204"/>
                <a:ea typeface="Impact" panose="020B0806030902050204"/>
                <a:cs typeface="Impact" panose="020B0806030902050204"/>
              </a:rPr>
              <a:t>7</a:t>
            </a:r>
            <a:endParaRPr lang="en-US" altLang="en-US" sz="3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picture 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1720" cy="6858000"/>
          </a:xfrm>
          <a:prstGeom prst="rect">
            <a:avLst/>
          </a:prstGeom>
        </p:spPr>
      </p:pic>
      <p:sp>
        <p:nvSpPr>
          <p:cNvPr id="342" name="path"/>
          <p:cNvSpPr/>
          <p:nvPr/>
        </p:nvSpPr>
        <p:spPr>
          <a:xfrm>
            <a:off x="3934180" y="3225266"/>
            <a:ext cx="4323448" cy="2830550"/>
          </a:xfrm>
          <a:custGeom>
            <a:avLst/>
            <a:gdLst/>
            <a:ahLst/>
            <a:cxnLst/>
            <a:rect l="0" t="0" r="0" b="0"/>
            <a:pathLst>
              <a:path w="6808" h="4457">
                <a:moveTo>
                  <a:pt x="6642" y="0"/>
                </a:moveTo>
                <a:cubicBezTo>
                  <a:pt x="6750" y="333"/>
                  <a:pt x="6808" y="687"/>
                  <a:pt x="6808" y="1054"/>
                </a:cubicBezTo>
                <a:cubicBezTo>
                  <a:pt x="6808" y="2186"/>
                  <a:pt x="6255" y="3190"/>
                  <a:pt x="5405" y="3809"/>
                </a:cubicBezTo>
                <a:lnTo>
                  <a:pt x="5247" y="3589"/>
                </a:lnTo>
                <a:cubicBezTo>
                  <a:pt x="6030" y="3019"/>
                  <a:pt x="6539" y="2095"/>
                  <a:pt x="6539" y="1052"/>
                </a:cubicBezTo>
                <a:cubicBezTo>
                  <a:pt x="6539" y="714"/>
                  <a:pt x="6485" y="388"/>
                  <a:pt x="6386" y="82"/>
                </a:cubicBezTo>
                <a:lnTo>
                  <a:pt x="6642" y="0"/>
                </a:lnTo>
              </a:path>
              <a:path w="6808" h="4457">
                <a:moveTo>
                  <a:pt x="5405" y="3807"/>
                </a:moveTo>
                <a:cubicBezTo>
                  <a:pt x="4843" y="4216"/>
                  <a:pt x="4152" y="4457"/>
                  <a:pt x="3404" y="4457"/>
                </a:cubicBezTo>
                <a:cubicBezTo>
                  <a:pt x="2656" y="4457"/>
                  <a:pt x="1964" y="4216"/>
                  <a:pt x="1402" y="3807"/>
                </a:cubicBezTo>
                <a:lnTo>
                  <a:pt x="1561" y="3589"/>
                </a:lnTo>
                <a:cubicBezTo>
                  <a:pt x="2079" y="3965"/>
                  <a:pt x="2715" y="4187"/>
                  <a:pt x="3404" y="4187"/>
                </a:cubicBezTo>
                <a:cubicBezTo>
                  <a:pt x="4093" y="4187"/>
                  <a:pt x="4730" y="3965"/>
                  <a:pt x="5247" y="3589"/>
                </a:cubicBezTo>
                <a:lnTo>
                  <a:pt x="5405" y="3807"/>
                </a:lnTo>
              </a:path>
              <a:path w="6808" h="4457">
                <a:moveTo>
                  <a:pt x="1403" y="3807"/>
                </a:moveTo>
                <a:cubicBezTo>
                  <a:pt x="552" y="3188"/>
                  <a:pt x="0" y="2185"/>
                  <a:pt x="0" y="1052"/>
                </a:cubicBezTo>
                <a:cubicBezTo>
                  <a:pt x="0" y="685"/>
                  <a:pt x="58" y="331"/>
                  <a:pt x="165" y="0"/>
                </a:cubicBezTo>
                <a:lnTo>
                  <a:pt x="423" y="84"/>
                </a:lnTo>
                <a:cubicBezTo>
                  <a:pt x="323" y="389"/>
                  <a:pt x="270" y="715"/>
                  <a:pt x="270" y="1053"/>
                </a:cubicBezTo>
                <a:cubicBezTo>
                  <a:pt x="270" y="2096"/>
                  <a:pt x="779" y="3020"/>
                  <a:pt x="1562" y="3590"/>
                </a:cubicBezTo>
                <a:lnTo>
                  <a:pt x="1403" y="3807"/>
                </a:lnTo>
              </a:path>
            </a:pathLst>
          </a:custGeom>
          <a:solidFill>
            <a:srgbClr val="B6C9F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34" name="group 34"/>
          <p:cNvGrpSpPr/>
          <p:nvPr/>
        </p:nvGrpSpPr>
        <p:grpSpPr>
          <a:xfrm rot="21600000">
            <a:off x="4039882" y="1229359"/>
            <a:ext cx="4112529" cy="2049475"/>
            <a:chOff x="0" y="0"/>
            <a:chExt cx="4112529" cy="2049475"/>
          </a:xfrm>
        </p:grpSpPr>
        <p:pic>
          <p:nvPicPr>
            <p:cNvPr id="344" name="picture 3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4112529" cy="2049475"/>
            </a:xfrm>
            <a:prstGeom prst="rect">
              <a:avLst/>
            </a:prstGeom>
          </p:spPr>
        </p:pic>
        <p:sp>
          <p:nvSpPr>
            <p:cNvPr id="346" name="textbox 346"/>
            <p:cNvSpPr/>
            <p:nvPr/>
          </p:nvSpPr>
          <p:spPr>
            <a:xfrm>
              <a:off x="-12700" y="-12700"/>
              <a:ext cx="4138295" cy="210312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8000"/>
                </a:lnSpc>
              </a:pPr>
              <a:endParaRPr lang="en-US" altLang="en-US" sz="1000" dirty="0"/>
            </a:p>
            <a:p>
              <a:pPr marL="176657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2000" kern="0" spc="-8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1策划</a:t>
              </a:r>
              <a:endParaRPr lang="en-US" altLang="en-US" sz="2000" dirty="0"/>
            </a:p>
            <a:p>
              <a:pPr marL="1946275" algn="l" rtl="0" eaLnBrk="0">
                <a:lnSpc>
                  <a:spcPts val="2615"/>
                </a:lnSpc>
              </a:pPr>
              <a:r>
                <a:rPr sz="2000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部</a:t>
              </a:r>
              <a:endParaRPr lang="en-US" altLang="en-US" sz="2000" dirty="0"/>
            </a:p>
          </p:txBody>
        </p:sp>
      </p:grpSp>
      <p:sp>
        <p:nvSpPr>
          <p:cNvPr id="348" name="textbox 348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350" name="picture 35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3054095" y="347472"/>
            <a:ext cx="5308092" cy="705611"/>
            <a:chOff x="0" y="0"/>
            <a:chExt cx="5308092" cy="705611"/>
          </a:xfrm>
        </p:grpSpPr>
        <p:pic>
          <p:nvPicPr>
            <p:cNvPr id="352" name="picture 35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5308092" cy="705611"/>
            </a:xfrm>
            <a:prstGeom prst="rect">
              <a:avLst/>
            </a:prstGeom>
          </p:spPr>
        </p:pic>
        <p:sp>
          <p:nvSpPr>
            <p:cNvPr id="354" name="textbox 354"/>
            <p:cNvSpPr/>
            <p:nvPr/>
          </p:nvSpPr>
          <p:spPr>
            <a:xfrm>
              <a:off x="-12700" y="-12700"/>
              <a:ext cx="5334000" cy="77978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lang="en-US" altLang="en-US" sz="700" dirty="0"/>
            </a:p>
            <a:p>
              <a:pPr marL="134620" algn="l" rtl="0" eaLnBrk="0">
                <a:lnSpc>
                  <a:spcPct val="93000"/>
                </a:lnSpc>
                <a:spcBef>
                  <a:spcPts val="5"/>
                </a:spcBef>
              </a:pPr>
              <a:r>
                <a:rPr sz="3900" kern="0" spc="9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线下服务团队人员配备</a:t>
              </a:r>
              <a:endParaRPr lang="en-US" altLang="en-US" sz="3900" dirty="0"/>
            </a:p>
          </p:txBody>
        </p:sp>
      </p:grpSp>
      <p:grpSp>
        <p:nvGrpSpPr>
          <p:cNvPr id="38" name="group 38"/>
          <p:cNvGrpSpPr/>
          <p:nvPr/>
        </p:nvGrpSpPr>
        <p:grpSpPr>
          <a:xfrm rot="21600000">
            <a:off x="5151107" y="2949079"/>
            <a:ext cx="1889785" cy="1889785"/>
            <a:chOff x="0" y="0"/>
            <a:chExt cx="1889785" cy="1889785"/>
          </a:xfrm>
        </p:grpSpPr>
        <p:sp>
          <p:nvSpPr>
            <p:cNvPr id="356" name="path"/>
            <p:cNvSpPr/>
            <p:nvPr/>
          </p:nvSpPr>
          <p:spPr>
            <a:xfrm>
              <a:off x="0" y="0"/>
              <a:ext cx="1889785" cy="1889785"/>
            </a:xfrm>
            <a:custGeom>
              <a:avLst/>
              <a:gdLst/>
              <a:ahLst/>
              <a:cxnLst/>
              <a:rect l="0" t="0" r="0" b="0"/>
              <a:pathLst>
                <a:path w="2976" h="2976">
                  <a:moveTo>
                    <a:pt x="0" y="1488"/>
                  </a:moveTo>
                  <a:cubicBezTo>
                    <a:pt x="0" y="666"/>
                    <a:pt x="666" y="0"/>
                    <a:pt x="1488" y="0"/>
                  </a:cubicBezTo>
                  <a:cubicBezTo>
                    <a:pt x="2309" y="0"/>
                    <a:pt x="2976" y="666"/>
                    <a:pt x="2976" y="1488"/>
                  </a:cubicBezTo>
                  <a:cubicBezTo>
                    <a:pt x="2976" y="2309"/>
                    <a:pt x="2309" y="2976"/>
                    <a:pt x="1488" y="2976"/>
                  </a:cubicBezTo>
                  <a:cubicBezTo>
                    <a:pt x="666" y="2976"/>
                    <a:pt x="0" y="2309"/>
                    <a:pt x="0" y="1488"/>
                  </a:cubicBezTo>
                </a:path>
              </a:pathLst>
            </a:custGeom>
            <a:solidFill>
              <a:srgbClr val="FFD69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58" name="textbox 358"/>
            <p:cNvSpPr/>
            <p:nvPr/>
          </p:nvSpPr>
          <p:spPr>
            <a:xfrm>
              <a:off x="-12700" y="-12700"/>
              <a:ext cx="1915795" cy="19519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8000"/>
                </a:lnSpc>
              </a:pPr>
              <a:endParaRPr lang="en-US" altLang="en-US" sz="1000" dirty="0"/>
            </a:p>
            <a:p>
              <a:pPr marL="467360" algn="l" rtl="0" eaLnBrk="0">
                <a:lnSpc>
                  <a:spcPct val="91000"/>
                </a:lnSpc>
                <a:spcBef>
                  <a:spcPts val="5"/>
                </a:spcBef>
              </a:pPr>
              <a:r>
                <a:rPr sz="2600" kern="0" spc="-2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寺院义</a:t>
              </a:r>
              <a:endParaRPr lang="en-US" altLang="en-US" sz="2600" dirty="0"/>
            </a:p>
            <a:p>
              <a:pPr marL="471170" algn="l" rtl="0" eaLnBrk="0">
                <a:lnSpc>
                  <a:spcPct val="86000"/>
                </a:lnSpc>
                <a:spcBef>
                  <a:spcPts val="435"/>
                </a:spcBef>
              </a:pPr>
              <a:r>
                <a:rPr sz="2600" kern="0" spc="-3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工团团</a:t>
              </a:r>
              <a:endParaRPr lang="en-US" altLang="en-US" sz="2600" dirty="0"/>
            </a:p>
            <a:p>
              <a:pPr marL="800735" algn="l" rtl="0" eaLnBrk="0">
                <a:lnSpc>
                  <a:spcPct val="90000"/>
                </a:lnSpc>
                <a:spcBef>
                  <a:spcPts val="310"/>
                </a:spcBef>
              </a:pPr>
              <a:r>
                <a:rPr sz="26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长</a:t>
              </a:r>
              <a:endParaRPr lang="en-US" altLang="en-US" sz="2600" dirty="0"/>
            </a:p>
          </p:txBody>
        </p:sp>
      </p:grpSp>
      <p:grpSp>
        <p:nvGrpSpPr>
          <p:cNvPr id="40" name="group 40"/>
          <p:cNvGrpSpPr/>
          <p:nvPr/>
        </p:nvGrpSpPr>
        <p:grpSpPr>
          <a:xfrm rot="21600000">
            <a:off x="6612013" y="4853152"/>
            <a:ext cx="1322858" cy="1322857"/>
            <a:chOff x="0" y="0"/>
            <a:chExt cx="1322858" cy="1322857"/>
          </a:xfrm>
        </p:grpSpPr>
        <p:pic>
          <p:nvPicPr>
            <p:cNvPr id="360" name="picture 36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322858" cy="1322857"/>
            </a:xfrm>
            <a:prstGeom prst="rect">
              <a:avLst/>
            </a:prstGeom>
          </p:spPr>
        </p:pic>
        <p:sp>
          <p:nvSpPr>
            <p:cNvPr id="362" name="textbox 362"/>
            <p:cNvSpPr/>
            <p:nvPr/>
          </p:nvSpPr>
          <p:spPr>
            <a:xfrm>
              <a:off x="-12700" y="-12700"/>
              <a:ext cx="1348739" cy="13487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9000"/>
                </a:lnSpc>
              </a:pPr>
              <a:endParaRPr lang="en-US" altLang="en-US" sz="100" dirty="0"/>
            </a:p>
            <a:p>
              <a:pPr marL="314325" algn="l" rtl="0" eaLnBrk="0">
                <a:lnSpc>
                  <a:spcPct val="86000"/>
                </a:lnSpc>
              </a:pPr>
              <a:r>
                <a:rPr sz="2100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4培训</a:t>
              </a:r>
              <a:endParaRPr lang="en-US" altLang="en-US" sz="2100" dirty="0"/>
            </a:p>
            <a:p>
              <a:pPr marL="539115" algn="l" rtl="0" eaLnBrk="0">
                <a:lnSpc>
                  <a:spcPts val="2625"/>
                </a:lnSpc>
              </a:pPr>
              <a:r>
                <a:rPr sz="2100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部</a:t>
              </a:r>
              <a:endParaRPr lang="en-US" altLang="en-US" sz="2100" dirty="0"/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3529431" y="2613520"/>
            <a:ext cx="1322857" cy="1322857"/>
            <a:chOff x="0" y="0"/>
            <a:chExt cx="1322857" cy="1322857"/>
          </a:xfrm>
        </p:grpSpPr>
        <p:sp>
          <p:nvSpPr>
            <p:cNvPr id="364" name="path"/>
            <p:cNvSpPr/>
            <p:nvPr/>
          </p:nvSpPr>
          <p:spPr>
            <a:xfrm>
              <a:off x="0" y="0"/>
              <a:ext cx="1322857" cy="1322857"/>
            </a:xfrm>
            <a:custGeom>
              <a:avLst/>
              <a:gdLst/>
              <a:ahLst/>
              <a:cxnLst/>
              <a:rect l="0" t="0" r="0" b="0"/>
              <a:pathLst>
                <a:path w="2083" h="2083">
                  <a:moveTo>
                    <a:pt x="0" y="1041"/>
                  </a:moveTo>
                  <a:cubicBezTo>
                    <a:pt x="0" y="466"/>
                    <a:pt x="466" y="0"/>
                    <a:pt x="1041" y="0"/>
                  </a:cubicBezTo>
                  <a:cubicBezTo>
                    <a:pt x="1616" y="0"/>
                    <a:pt x="2083" y="466"/>
                    <a:pt x="2083" y="1041"/>
                  </a:cubicBezTo>
                  <a:cubicBezTo>
                    <a:pt x="2083" y="1616"/>
                    <a:pt x="1616" y="2083"/>
                    <a:pt x="1041" y="2083"/>
                  </a:cubicBezTo>
                  <a:cubicBezTo>
                    <a:pt x="466" y="2083"/>
                    <a:pt x="0" y="1616"/>
                    <a:pt x="0" y="1041"/>
                  </a:cubicBezTo>
                </a:path>
              </a:pathLst>
            </a:custGeom>
            <a:solidFill>
              <a:srgbClr val="FFD69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66" name="textbox 366"/>
            <p:cNvSpPr/>
            <p:nvPr/>
          </p:nvSpPr>
          <p:spPr>
            <a:xfrm>
              <a:off x="-12700" y="-12700"/>
              <a:ext cx="1348739" cy="13722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7000"/>
                </a:lnSpc>
              </a:pPr>
              <a:endParaRPr lang="en-US" altLang="en-US" sz="1000" dirty="0"/>
            </a:p>
            <a:p>
              <a:pPr marL="446405" indent="-169545" algn="l" rtl="0" eaLnBrk="0">
                <a:lnSpc>
                  <a:spcPct val="101000"/>
                </a:lnSpc>
                <a:spcBef>
                  <a:spcPts val="0"/>
                </a:spcBef>
              </a:pPr>
              <a:r>
                <a:rPr sz="1700" kern="0" spc="6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2宣传推</a:t>
              </a:r>
              <a:r>
                <a:rPr sz="17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700" kern="0" spc="8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广部</a:t>
              </a:r>
              <a:endParaRPr lang="en-US" altLang="en-US" sz="1700" dirty="0"/>
            </a:p>
          </p:txBody>
        </p:sp>
      </p:grpSp>
      <p:grpSp>
        <p:nvGrpSpPr>
          <p:cNvPr id="44" name="group 44"/>
          <p:cNvGrpSpPr/>
          <p:nvPr/>
        </p:nvGrpSpPr>
        <p:grpSpPr>
          <a:xfrm rot="21600000">
            <a:off x="4257128" y="4853152"/>
            <a:ext cx="1322857" cy="1322857"/>
            <a:chOff x="0" y="0"/>
            <a:chExt cx="1322857" cy="1322857"/>
          </a:xfrm>
        </p:grpSpPr>
        <p:pic>
          <p:nvPicPr>
            <p:cNvPr id="368" name="picture 36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322857" cy="1322857"/>
            </a:xfrm>
            <a:prstGeom prst="rect">
              <a:avLst/>
            </a:prstGeom>
          </p:spPr>
        </p:pic>
        <p:sp>
          <p:nvSpPr>
            <p:cNvPr id="370" name="textbox 370"/>
            <p:cNvSpPr/>
            <p:nvPr/>
          </p:nvSpPr>
          <p:spPr>
            <a:xfrm>
              <a:off x="-12700" y="-12700"/>
              <a:ext cx="1348739" cy="13487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20000"/>
                </a:lnSpc>
              </a:pPr>
              <a:endParaRPr lang="en-US" altLang="en-US" sz="1000" dirty="0"/>
            </a:p>
            <a:p>
              <a:pPr marL="331470" algn="l" rtl="0" eaLnBrk="0">
                <a:lnSpc>
                  <a:spcPct val="85000"/>
                </a:lnSpc>
                <a:spcBef>
                  <a:spcPts val="5"/>
                </a:spcBef>
              </a:pPr>
              <a:r>
                <a:rPr sz="2100" kern="0" spc="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3接待</a:t>
              </a:r>
              <a:endParaRPr lang="en-US" altLang="en-US" sz="2100" dirty="0"/>
            </a:p>
            <a:p>
              <a:pPr marL="539115" algn="l" rtl="0" eaLnBrk="0">
                <a:lnSpc>
                  <a:spcPts val="2635"/>
                </a:lnSpc>
              </a:pPr>
              <a:r>
                <a:rPr sz="2100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部</a:t>
              </a:r>
              <a:endParaRPr lang="en-US" altLang="en-US" sz="2100" dirty="0"/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7339714" y="2613520"/>
            <a:ext cx="1322854" cy="1322857"/>
            <a:chOff x="0" y="0"/>
            <a:chExt cx="1322854" cy="1322857"/>
          </a:xfrm>
        </p:grpSpPr>
        <p:sp>
          <p:nvSpPr>
            <p:cNvPr id="372" name="path"/>
            <p:cNvSpPr/>
            <p:nvPr/>
          </p:nvSpPr>
          <p:spPr>
            <a:xfrm>
              <a:off x="0" y="0"/>
              <a:ext cx="1322854" cy="1322857"/>
            </a:xfrm>
            <a:custGeom>
              <a:avLst/>
              <a:gdLst/>
              <a:ahLst/>
              <a:cxnLst/>
              <a:rect l="0" t="0" r="0" b="0"/>
              <a:pathLst>
                <a:path w="2083" h="2083">
                  <a:moveTo>
                    <a:pt x="0" y="1041"/>
                  </a:moveTo>
                  <a:cubicBezTo>
                    <a:pt x="0" y="466"/>
                    <a:pt x="466" y="0"/>
                    <a:pt x="1041" y="0"/>
                  </a:cubicBezTo>
                  <a:cubicBezTo>
                    <a:pt x="1616" y="0"/>
                    <a:pt x="2083" y="466"/>
                    <a:pt x="2083" y="1041"/>
                  </a:cubicBezTo>
                  <a:cubicBezTo>
                    <a:pt x="2083" y="1616"/>
                    <a:pt x="1616" y="2083"/>
                    <a:pt x="1041" y="2083"/>
                  </a:cubicBezTo>
                  <a:cubicBezTo>
                    <a:pt x="466" y="2083"/>
                    <a:pt x="0" y="1616"/>
                    <a:pt x="0" y="1041"/>
                  </a:cubicBezTo>
                </a:path>
              </a:pathLst>
            </a:custGeom>
            <a:solidFill>
              <a:srgbClr val="FFD699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74" name="textbox 374"/>
            <p:cNvSpPr/>
            <p:nvPr/>
          </p:nvSpPr>
          <p:spPr>
            <a:xfrm>
              <a:off x="-12700" y="-12700"/>
              <a:ext cx="1348739" cy="137033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9000"/>
                </a:lnSpc>
              </a:pPr>
              <a:endParaRPr lang="en-US" altLang="en-US" sz="1000" dirty="0"/>
            </a:p>
            <a:p>
              <a:pPr marL="445770" indent="-162560" algn="l" rtl="0" eaLnBrk="0">
                <a:lnSpc>
                  <a:spcPct val="100000"/>
                </a:lnSpc>
              </a:pPr>
              <a:r>
                <a:rPr sz="1700" kern="0" spc="4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5后勤服</a:t>
              </a:r>
              <a:r>
                <a:rPr sz="17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</a:t>
              </a:r>
              <a:r>
                <a:rPr sz="1700" kern="0" spc="9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务部</a:t>
              </a:r>
              <a:endParaRPr lang="en-US" altLang="en-US" sz="1700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picture 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79002" cy="6786799"/>
          </a:xfrm>
          <a:prstGeom prst="rect">
            <a:avLst/>
          </a:prstGeom>
        </p:spPr>
      </p:pic>
      <p:sp>
        <p:nvSpPr>
          <p:cNvPr id="378" name="textbox 378"/>
          <p:cNvSpPr/>
          <p:nvPr/>
        </p:nvSpPr>
        <p:spPr>
          <a:xfrm>
            <a:off x="4403551" y="4811290"/>
            <a:ext cx="7148194" cy="19729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algn="r" rtl="0" eaLnBrk="0">
              <a:lnSpc>
                <a:spcPct val="80000"/>
              </a:lnSpc>
            </a:pPr>
            <a:r>
              <a:rPr sz="2200" kern="0" spc="-2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每周通过举办这些培训、活动、课堂、</a:t>
            </a:r>
            <a:r>
              <a:rPr sz="2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讲经说法比赛等，提高</a:t>
            </a:r>
            <a:r>
              <a:rPr sz="2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</a:t>
            </a:r>
            <a:endParaRPr lang="en-US" altLang="en-US" sz="2200" dirty="0"/>
          </a:p>
          <a:p>
            <a:pPr marL="15240" algn="l" rtl="0" eaLnBrk="0">
              <a:lnSpc>
                <a:spcPts val="3595"/>
              </a:lnSpc>
            </a:pPr>
            <a:r>
              <a:rPr sz="22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庙知名度，提高参与人员素质，提</a:t>
            </a:r>
            <a:r>
              <a:rPr sz="2200" kern="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高寺庙人流粘性。</a:t>
            </a:r>
            <a:endParaRPr lang="en-US" altLang="en-US" sz="2200" dirty="0"/>
          </a:p>
          <a:p>
            <a:pPr marL="12700" algn="l" rtl="0" eaLnBrk="0">
              <a:lnSpc>
                <a:spcPct val="88000"/>
              </a:lnSpc>
              <a:spcBef>
                <a:spcPts val="1505"/>
              </a:spcBef>
            </a:pPr>
            <a:r>
              <a:rPr sz="2200" kern="0" spc="-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按照一周五次课，一次30人，一个月增加约5</a:t>
            </a:r>
            <a:r>
              <a:rPr sz="22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00名高质量信众。</a:t>
            </a:r>
            <a:endParaRPr lang="en-US" altLang="en-US" sz="2200" dirty="0"/>
          </a:p>
          <a:p>
            <a:pPr algn="l" rtl="0" eaLnBrk="0">
              <a:lnSpc>
                <a:spcPct val="144000"/>
              </a:lnSpc>
            </a:pPr>
            <a:endParaRPr lang="en-US" altLang="en-US" sz="1000" dirty="0"/>
          </a:p>
          <a:p>
            <a:pPr algn="l" rtl="0" eaLnBrk="0">
              <a:lnSpc>
                <a:spcPct val="145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400" dirty="0"/>
          </a:p>
          <a:p>
            <a:pPr algn="r" rtl="0" eaLnBrk="0">
              <a:lnSpc>
                <a:spcPct val="89000"/>
              </a:lnSpc>
              <a:spcBef>
                <a:spcPts val="0"/>
              </a:spcBef>
            </a:pPr>
            <a:r>
              <a:rPr sz="1700" kern="0" spc="-50" dirty="0">
                <a:solidFill>
                  <a:srgbClr val="02297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</a:t>
            </a:r>
            <a:r>
              <a:rPr sz="1700" kern="0" spc="-50" dirty="0">
                <a:solidFill>
                  <a:srgbClr val="00000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宝文化</a:t>
            </a:r>
            <a:r>
              <a:rPr sz="1700" kern="0" spc="-50" dirty="0">
                <a:solidFill>
                  <a:srgbClr val="06276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</a:t>
            </a:r>
            <a:r>
              <a:rPr sz="1700" kern="0" spc="-50" dirty="0">
                <a:solidFill>
                  <a:srgbClr val="00000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播  (江苏) 有限公司</a:t>
            </a:r>
            <a:endParaRPr lang="en-US" altLang="en-US" sz="1700" dirty="0"/>
          </a:p>
        </p:txBody>
      </p:sp>
      <p:pic>
        <p:nvPicPr>
          <p:cNvPr id="380" name="picture 3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6400" y="4610100"/>
            <a:ext cx="3054350" cy="2063750"/>
          </a:xfrm>
          <a:prstGeom prst="rect">
            <a:avLst/>
          </a:prstGeom>
        </p:spPr>
      </p:pic>
      <p:sp>
        <p:nvSpPr>
          <p:cNvPr id="382" name="textbox 382"/>
          <p:cNvSpPr/>
          <p:nvPr/>
        </p:nvSpPr>
        <p:spPr>
          <a:xfrm>
            <a:off x="8366355" y="1665934"/>
            <a:ext cx="2614929" cy="21678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3000"/>
              </a:lnSpc>
            </a:pP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sz="2300" kern="0" spc="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kern="0" spc="-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禅修总裁班</a:t>
            </a:r>
            <a:endParaRPr lang="en-US" altLang="en-US" sz="2300" dirty="0"/>
          </a:p>
          <a:p>
            <a:pPr marL="13335" algn="l" rtl="0" eaLnBrk="0">
              <a:lnSpc>
                <a:spcPct val="78000"/>
              </a:lnSpc>
              <a:spcBef>
                <a:spcPts val="1340"/>
              </a:spcBef>
            </a:pPr>
            <a:r>
              <a:rPr sz="22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sz="2200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200" kern="0" spc="-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名人名僧讲经说法</a:t>
            </a:r>
            <a:endParaRPr lang="en-US" altLang="en-US" sz="2200" dirty="0"/>
          </a:p>
          <a:p>
            <a:pPr marL="12700" algn="l" rtl="0" eaLnBrk="0">
              <a:lnSpc>
                <a:spcPts val="3565"/>
              </a:lnSpc>
            </a:pP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sz="23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300" kern="0" spc="-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商企智慧禅创班</a:t>
            </a:r>
            <a:endParaRPr lang="en-US" altLang="en-US" sz="2300" dirty="0"/>
          </a:p>
          <a:p>
            <a:pPr algn="r" rtl="0" eaLnBrk="0">
              <a:lnSpc>
                <a:spcPct val="80000"/>
              </a:lnSpc>
              <a:spcBef>
                <a:spcPts val="1530"/>
              </a:spcBef>
            </a:pPr>
            <a:r>
              <a:rPr sz="2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sz="2200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200" kern="0" spc="-1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琴</a:t>
            </a:r>
            <a:r>
              <a:rPr sz="22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棋书画</a:t>
            </a:r>
            <a:r>
              <a:rPr sz="2200" kern="0" spc="2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200" kern="0" spc="-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诗香花</a:t>
            </a:r>
            <a:r>
              <a:rPr sz="22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茶</a:t>
            </a:r>
            <a:endParaRPr lang="en-US" altLang="en-US" sz="2200" dirty="0"/>
          </a:p>
          <a:p>
            <a:pPr marL="13335" algn="l" rtl="0" eaLnBrk="0">
              <a:lnSpc>
                <a:spcPts val="3975"/>
              </a:lnSpc>
            </a:pPr>
            <a:r>
              <a:rPr sz="2900" kern="0" spc="-30" baseline="-100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sz="18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23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书</a:t>
            </a:r>
            <a:r>
              <a:rPr sz="22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法等</a:t>
            </a:r>
            <a:r>
              <a:rPr sz="2200" kern="0" spc="-4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9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</a:t>
            </a:r>
            <a:endParaRPr lang="en-US" altLang="en-US" sz="1900" dirty="0"/>
          </a:p>
        </p:txBody>
      </p:sp>
      <p:pic>
        <p:nvPicPr>
          <p:cNvPr id="384" name="picture 3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09550" y="3219450"/>
            <a:ext cx="1828800" cy="1111250"/>
          </a:xfrm>
          <a:prstGeom prst="rect">
            <a:avLst/>
          </a:prstGeom>
        </p:spPr>
      </p:pic>
      <p:pic>
        <p:nvPicPr>
          <p:cNvPr id="386" name="picture 3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7650" y="1924050"/>
            <a:ext cx="1790700" cy="1130300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676900" y="3257550"/>
            <a:ext cx="1841500" cy="1092200"/>
          </a:xfrm>
          <a:prstGeom prst="rect">
            <a:avLst/>
          </a:prstGeom>
        </p:spPr>
      </p:pic>
      <p:pic>
        <p:nvPicPr>
          <p:cNvPr id="390" name="picture 39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89600" y="1930400"/>
            <a:ext cx="1816100" cy="1104900"/>
          </a:xfrm>
          <a:prstGeom prst="rect">
            <a:avLst/>
          </a:prstGeom>
        </p:spPr>
      </p:pic>
      <p:pic>
        <p:nvPicPr>
          <p:cNvPr id="392" name="picture 3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159000" y="3225800"/>
            <a:ext cx="1708150" cy="1130300"/>
          </a:xfrm>
          <a:prstGeom prst="rect">
            <a:avLst/>
          </a:prstGeom>
        </p:spPr>
      </p:pic>
      <p:pic>
        <p:nvPicPr>
          <p:cNvPr id="394" name="picture 39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3930650" y="1911350"/>
            <a:ext cx="1676400" cy="1123950"/>
          </a:xfrm>
          <a:prstGeom prst="rect">
            <a:avLst/>
          </a:prstGeom>
        </p:spPr>
      </p:pic>
      <p:pic>
        <p:nvPicPr>
          <p:cNvPr id="396" name="picture 3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2184400" y="1924050"/>
            <a:ext cx="1670050" cy="1104900"/>
          </a:xfrm>
          <a:prstGeom prst="rect">
            <a:avLst/>
          </a:prstGeom>
        </p:spPr>
      </p:pic>
      <p:pic>
        <p:nvPicPr>
          <p:cNvPr id="398" name="picture 39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3981450" y="3238500"/>
            <a:ext cx="1606550" cy="1104900"/>
          </a:xfrm>
          <a:prstGeom prst="rect">
            <a:avLst/>
          </a:prstGeom>
        </p:spPr>
      </p:pic>
      <p:sp>
        <p:nvSpPr>
          <p:cNvPr id="400" name="textbox 400"/>
          <p:cNvSpPr/>
          <p:nvPr/>
        </p:nvSpPr>
        <p:spPr>
          <a:xfrm>
            <a:off x="2494658" y="326099"/>
            <a:ext cx="4445634" cy="4279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3100" kern="0" spc="-290" dirty="0">
                <a:solidFill>
                  <a:srgbClr val="8F403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</a:t>
            </a:r>
            <a:r>
              <a:rPr sz="3100" kern="0" spc="-280" dirty="0">
                <a:solidFill>
                  <a:srgbClr val="7C372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 引 </a:t>
            </a:r>
            <a:r>
              <a:rPr sz="3100" kern="0" spc="-280" dirty="0">
                <a:solidFill>
                  <a:srgbClr val="8B3F3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</a:t>
            </a:r>
            <a:r>
              <a:rPr sz="3100" kern="0" spc="-460" dirty="0">
                <a:solidFill>
                  <a:srgbClr val="8B3F3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100" kern="0" spc="-280" dirty="0">
                <a:solidFill>
                  <a:srgbClr val="5F393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3100" kern="0" spc="-790" dirty="0">
                <a:solidFill>
                  <a:srgbClr val="5F393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100" kern="0" spc="-28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</a:t>
            </a:r>
            <a:r>
              <a:rPr sz="3100" kern="0" spc="-49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100" kern="0" spc="-28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统</a:t>
            </a:r>
            <a:r>
              <a:rPr sz="3100" kern="0" spc="-48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100" kern="0" spc="-28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</a:t>
            </a:r>
            <a:r>
              <a:rPr sz="3100" kern="0" spc="-40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100" kern="0" spc="-28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</a:t>
            </a:r>
            <a:r>
              <a:rPr sz="3100" kern="0" spc="-50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100" kern="0" spc="-28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禅</a:t>
            </a:r>
            <a:r>
              <a:rPr sz="3100" kern="0" spc="-150" dirty="0">
                <a:solidFill>
                  <a:srgbClr val="77333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</a:t>
            </a:r>
            <a:endParaRPr lang="en-US" altLang="en-US" sz="3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picture 4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88952" cy="6858000"/>
          </a:xfrm>
          <a:prstGeom prst="rect">
            <a:avLst/>
          </a:prstGeom>
        </p:spPr>
      </p:pic>
      <p:sp>
        <p:nvSpPr>
          <p:cNvPr id="404" name="textbox 404"/>
          <p:cNvSpPr/>
          <p:nvPr/>
        </p:nvSpPr>
        <p:spPr>
          <a:xfrm>
            <a:off x="8076624" y="2092083"/>
            <a:ext cx="3580765" cy="26600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79705" algn="l" rtl="0" eaLnBrk="0">
              <a:lnSpc>
                <a:spcPct val="92000"/>
              </a:lnSpc>
            </a:pPr>
            <a:r>
              <a:rPr sz="2000" kern="0" spc="27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迅速加大寺院游客流</a:t>
            </a:r>
            <a:r>
              <a:rPr sz="2000" kern="0" spc="26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量</a:t>
            </a:r>
            <a:endParaRPr lang="en-US" altLang="en-US" sz="2000" dirty="0"/>
          </a:p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marL="13970" algn="l" rtl="0" eaLnBrk="0">
              <a:lnSpc>
                <a:spcPct val="83000"/>
              </a:lnSpc>
              <a:spcBef>
                <a:spcPts val="605"/>
              </a:spcBef>
            </a:pPr>
            <a:r>
              <a:rPr sz="2000" kern="0" spc="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跟各大旅行社合作，把寺</a:t>
            </a:r>
            <a:r>
              <a:rPr sz="2000" kern="0" spc="-1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院作为</a:t>
            </a:r>
            <a:endParaRPr lang="en-US" altLang="en-US" sz="2000" dirty="0"/>
          </a:p>
          <a:p>
            <a:pPr marL="12700" indent="1905" algn="l" rtl="0" eaLnBrk="0">
              <a:lnSpc>
                <a:spcPct val="152000"/>
              </a:lnSpc>
              <a:spcBef>
                <a:spcPts val="55"/>
              </a:spcBef>
            </a:pPr>
            <a:r>
              <a:rPr sz="2000" kern="0" spc="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本地区游玩的一个景点</a:t>
            </a:r>
            <a:r>
              <a:rPr sz="2000" kern="0" spc="-1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，在行程</a:t>
            </a:r>
            <a:r>
              <a:rPr sz="2000" kern="0" spc="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中制定寺院是必走的景点，</a:t>
            </a:r>
            <a:r>
              <a:rPr sz="2000" kern="0" spc="-1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半年 </a:t>
            </a:r>
            <a:r>
              <a:rPr sz="2000" kern="0" spc="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后每天2台大巴，约50人/</a:t>
            </a:r>
            <a:r>
              <a:rPr sz="2000" kern="0" spc="-1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台，</a:t>
            </a:r>
            <a:endParaRPr lang="en-US" altLang="en-US" sz="2000" dirty="0"/>
          </a:p>
          <a:p>
            <a:pPr algn="l" rtl="0" eaLnBrk="0">
              <a:lnSpc>
                <a:spcPct val="105000"/>
              </a:lnSpc>
            </a:pPr>
            <a:endParaRPr lang="en-US" altLang="en-US" sz="1100" dirty="0"/>
          </a:p>
          <a:p>
            <a:pPr marL="14605" algn="l" rtl="0" eaLnBrk="0">
              <a:lnSpc>
                <a:spcPct val="92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一个月约3000流量。</a:t>
            </a:r>
            <a:endParaRPr lang="en-US" altLang="en-US" sz="2000" dirty="0"/>
          </a:p>
        </p:txBody>
      </p:sp>
      <p:pic>
        <p:nvPicPr>
          <p:cNvPr id="406" name="picture 4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555490" y="1917192"/>
            <a:ext cx="3232403" cy="2426207"/>
          </a:xfrm>
          <a:prstGeom prst="rect">
            <a:avLst/>
          </a:prstGeom>
        </p:spPr>
      </p:pic>
      <p:pic>
        <p:nvPicPr>
          <p:cNvPr id="408" name="picture 4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220723" y="3884675"/>
            <a:ext cx="3383278" cy="2255520"/>
          </a:xfrm>
          <a:prstGeom prst="rect">
            <a:avLst/>
          </a:prstGeom>
        </p:spPr>
      </p:pic>
      <p:sp>
        <p:nvSpPr>
          <p:cNvPr id="410" name="textbox 410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412" name="picture 4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sp>
        <p:nvSpPr>
          <p:cNvPr id="414" name="textbox 414"/>
          <p:cNvSpPr/>
          <p:nvPr/>
        </p:nvSpPr>
        <p:spPr>
          <a:xfrm>
            <a:off x="2836864" y="518325"/>
            <a:ext cx="5251450" cy="4146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700" kern="0" spc="38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线下引流</a:t>
            </a:r>
            <a:r>
              <a:rPr sz="2700" kern="0" spc="-30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8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700" kern="0" spc="-1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8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引流旅游团进寺院</a:t>
            </a:r>
            <a:endParaRPr lang="en-US" altLang="en-US" sz="2700" dirty="0"/>
          </a:p>
        </p:txBody>
      </p:sp>
      <p:sp>
        <p:nvSpPr>
          <p:cNvPr id="416" name="path"/>
          <p:cNvSpPr/>
          <p:nvPr/>
        </p:nvSpPr>
        <p:spPr>
          <a:xfrm>
            <a:off x="9616694" y="1255395"/>
            <a:ext cx="517781" cy="556564"/>
          </a:xfrm>
          <a:custGeom>
            <a:avLst/>
            <a:gdLst/>
            <a:ahLst/>
            <a:cxnLst/>
            <a:rect l="0" t="0" r="0" b="0"/>
            <a:pathLst>
              <a:path w="815" h="876">
                <a:moveTo>
                  <a:pt x="581" y="293"/>
                </a:moveTo>
                <a:lnTo>
                  <a:pt x="626" y="338"/>
                </a:lnTo>
                <a:lnTo>
                  <a:pt x="371" y="593"/>
                </a:lnTo>
                <a:lnTo>
                  <a:pt x="231" y="453"/>
                </a:lnTo>
                <a:lnTo>
                  <a:pt x="253" y="430"/>
                </a:lnTo>
                <a:lnTo>
                  <a:pt x="276" y="408"/>
                </a:lnTo>
                <a:lnTo>
                  <a:pt x="287" y="419"/>
                </a:lnTo>
                <a:lnTo>
                  <a:pt x="371" y="503"/>
                </a:lnTo>
                <a:lnTo>
                  <a:pt x="536" y="338"/>
                </a:lnTo>
                <a:lnTo>
                  <a:pt x="581" y="293"/>
                </a:lnTo>
                <a:close/>
                <a:moveTo>
                  <a:pt x="407" y="81"/>
                </a:moveTo>
                <a:cubicBezTo>
                  <a:pt x="388" y="95"/>
                  <a:pt x="358" y="116"/>
                  <a:pt x="317" y="138"/>
                </a:cubicBezTo>
                <a:cubicBezTo>
                  <a:pt x="277" y="160"/>
                  <a:pt x="236" y="178"/>
                  <a:pt x="195" y="192"/>
                </a:cubicBezTo>
                <a:cubicBezTo>
                  <a:pt x="153" y="207"/>
                  <a:pt x="110" y="217"/>
                  <a:pt x="68" y="223"/>
                </a:cubicBezTo>
                <a:cubicBezTo>
                  <a:pt x="69" y="264"/>
                  <a:pt x="76" y="347"/>
                  <a:pt x="106" y="441"/>
                </a:cubicBezTo>
                <a:cubicBezTo>
                  <a:pt x="130" y="517"/>
                  <a:pt x="166" y="585"/>
                  <a:pt x="210" y="643"/>
                </a:cubicBezTo>
                <a:cubicBezTo>
                  <a:pt x="263" y="711"/>
                  <a:pt x="329" y="766"/>
                  <a:pt x="407" y="805"/>
                </a:cubicBezTo>
                <a:cubicBezTo>
                  <a:pt x="486" y="766"/>
                  <a:pt x="552" y="711"/>
                  <a:pt x="605" y="642"/>
                </a:cubicBezTo>
                <a:cubicBezTo>
                  <a:pt x="650" y="584"/>
                  <a:pt x="685" y="515"/>
                  <a:pt x="709" y="439"/>
                </a:cubicBezTo>
                <a:cubicBezTo>
                  <a:pt x="739" y="346"/>
                  <a:pt x="745" y="264"/>
                  <a:pt x="747" y="223"/>
                </a:cubicBezTo>
                <a:cubicBezTo>
                  <a:pt x="704" y="217"/>
                  <a:pt x="662" y="207"/>
                  <a:pt x="619" y="192"/>
                </a:cubicBezTo>
                <a:cubicBezTo>
                  <a:pt x="578" y="178"/>
                  <a:pt x="537" y="160"/>
                  <a:pt x="497" y="138"/>
                </a:cubicBezTo>
                <a:cubicBezTo>
                  <a:pt x="457" y="116"/>
                  <a:pt x="426" y="95"/>
                  <a:pt x="407" y="81"/>
                </a:cubicBezTo>
                <a:moveTo>
                  <a:pt x="407" y="0"/>
                </a:moveTo>
                <a:lnTo>
                  <a:pt x="428" y="17"/>
                </a:lnTo>
                <a:cubicBezTo>
                  <a:pt x="428" y="17"/>
                  <a:pt x="466" y="49"/>
                  <a:pt x="529" y="83"/>
                </a:cubicBezTo>
                <a:cubicBezTo>
                  <a:pt x="586" y="114"/>
                  <a:pt x="677" y="153"/>
                  <a:pt x="782" y="164"/>
                </a:cubicBezTo>
                <a:lnTo>
                  <a:pt x="809" y="167"/>
                </a:lnTo>
                <a:lnTo>
                  <a:pt x="810" y="194"/>
                </a:lnTo>
                <a:cubicBezTo>
                  <a:pt x="811" y="199"/>
                  <a:pt x="815" y="316"/>
                  <a:pt x="770" y="458"/>
                </a:cubicBezTo>
                <a:cubicBezTo>
                  <a:pt x="743" y="541"/>
                  <a:pt x="705" y="616"/>
                  <a:pt x="655" y="681"/>
                </a:cubicBezTo>
                <a:cubicBezTo>
                  <a:pt x="594" y="761"/>
                  <a:pt x="515" y="825"/>
                  <a:pt x="421" y="869"/>
                </a:cubicBezTo>
                <a:lnTo>
                  <a:pt x="407" y="876"/>
                </a:lnTo>
                <a:lnTo>
                  <a:pt x="394" y="869"/>
                </a:lnTo>
                <a:cubicBezTo>
                  <a:pt x="300" y="825"/>
                  <a:pt x="221" y="761"/>
                  <a:pt x="159" y="681"/>
                </a:cubicBezTo>
                <a:cubicBezTo>
                  <a:pt x="110" y="616"/>
                  <a:pt x="71" y="541"/>
                  <a:pt x="45" y="458"/>
                </a:cubicBezTo>
                <a:cubicBezTo>
                  <a:pt x="0" y="316"/>
                  <a:pt x="4" y="199"/>
                  <a:pt x="4" y="194"/>
                </a:cubicBezTo>
                <a:lnTo>
                  <a:pt x="5" y="167"/>
                </a:lnTo>
                <a:lnTo>
                  <a:pt x="33" y="164"/>
                </a:lnTo>
                <a:cubicBezTo>
                  <a:pt x="138" y="153"/>
                  <a:pt x="228" y="114"/>
                  <a:pt x="285" y="83"/>
                </a:cubicBezTo>
                <a:cubicBezTo>
                  <a:pt x="348" y="49"/>
                  <a:pt x="386" y="17"/>
                  <a:pt x="387" y="17"/>
                </a:cubicBezTo>
                <a:lnTo>
                  <a:pt x="407" y="0"/>
                </a:lnTo>
              </a:path>
            </a:pathLst>
          </a:custGeom>
          <a:solidFill>
            <a:srgbClr val="A3744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8" name="path"/>
          <p:cNvSpPr/>
          <p:nvPr/>
        </p:nvSpPr>
        <p:spPr>
          <a:xfrm>
            <a:off x="9408630" y="5683986"/>
            <a:ext cx="548475" cy="152349"/>
          </a:xfrm>
          <a:custGeom>
            <a:avLst/>
            <a:gdLst/>
            <a:ahLst/>
            <a:cxnLst/>
            <a:rect l="0" t="0" r="0" b="0"/>
            <a:pathLst>
              <a:path w="863" h="239">
                <a:moveTo>
                  <a:pt x="125" y="228"/>
                </a:moveTo>
                <a:cubicBezTo>
                  <a:pt x="132" y="222"/>
                  <a:pt x="136" y="213"/>
                  <a:pt x="136" y="205"/>
                </a:cubicBezTo>
                <a:cubicBezTo>
                  <a:pt x="136" y="198"/>
                  <a:pt x="134" y="191"/>
                  <a:pt x="129" y="185"/>
                </a:cubicBezTo>
                <a:lnTo>
                  <a:pt x="100" y="151"/>
                </a:lnTo>
                <a:lnTo>
                  <a:pt x="224" y="151"/>
                </a:lnTo>
                <a:cubicBezTo>
                  <a:pt x="241" y="151"/>
                  <a:pt x="255" y="137"/>
                  <a:pt x="255" y="119"/>
                </a:cubicBezTo>
                <a:cubicBezTo>
                  <a:pt x="255" y="102"/>
                  <a:pt x="241" y="88"/>
                  <a:pt x="224" y="88"/>
                </a:cubicBezTo>
                <a:lnTo>
                  <a:pt x="100" y="88"/>
                </a:lnTo>
                <a:lnTo>
                  <a:pt x="129" y="54"/>
                </a:lnTo>
                <a:cubicBezTo>
                  <a:pt x="140" y="41"/>
                  <a:pt x="138" y="22"/>
                  <a:pt x="125" y="11"/>
                </a:cubicBezTo>
                <a:cubicBezTo>
                  <a:pt x="112" y="0"/>
                  <a:pt x="92" y="1"/>
                  <a:pt x="81" y="14"/>
                </a:cubicBezTo>
                <a:lnTo>
                  <a:pt x="9" y="99"/>
                </a:lnTo>
                <a:cubicBezTo>
                  <a:pt x="0" y="111"/>
                  <a:pt x="0" y="128"/>
                  <a:pt x="9" y="140"/>
                </a:cubicBezTo>
                <a:lnTo>
                  <a:pt x="81" y="225"/>
                </a:lnTo>
                <a:cubicBezTo>
                  <a:pt x="92" y="238"/>
                  <a:pt x="112" y="239"/>
                  <a:pt x="125" y="228"/>
                </a:cubicBezTo>
              </a:path>
              <a:path w="863" h="239">
                <a:moveTo>
                  <a:pt x="737" y="228"/>
                </a:moveTo>
                <a:cubicBezTo>
                  <a:pt x="730" y="222"/>
                  <a:pt x="727" y="213"/>
                  <a:pt x="727" y="205"/>
                </a:cubicBezTo>
                <a:cubicBezTo>
                  <a:pt x="727" y="198"/>
                  <a:pt x="729" y="191"/>
                  <a:pt x="734" y="185"/>
                </a:cubicBezTo>
                <a:lnTo>
                  <a:pt x="763" y="151"/>
                </a:lnTo>
                <a:lnTo>
                  <a:pt x="639" y="151"/>
                </a:lnTo>
                <a:cubicBezTo>
                  <a:pt x="621" y="151"/>
                  <a:pt x="607" y="137"/>
                  <a:pt x="607" y="119"/>
                </a:cubicBezTo>
                <a:cubicBezTo>
                  <a:pt x="607" y="102"/>
                  <a:pt x="621" y="88"/>
                  <a:pt x="639" y="88"/>
                </a:cubicBezTo>
                <a:lnTo>
                  <a:pt x="763" y="88"/>
                </a:lnTo>
                <a:lnTo>
                  <a:pt x="734" y="54"/>
                </a:lnTo>
                <a:cubicBezTo>
                  <a:pt x="723" y="41"/>
                  <a:pt x="725" y="22"/>
                  <a:pt x="737" y="11"/>
                </a:cubicBezTo>
                <a:cubicBezTo>
                  <a:pt x="751" y="0"/>
                  <a:pt x="770" y="1"/>
                  <a:pt x="781" y="14"/>
                </a:cubicBezTo>
                <a:lnTo>
                  <a:pt x="853" y="99"/>
                </a:lnTo>
                <a:cubicBezTo>
                  <a:pt x="863" y="111"/>
                  <a:pt x="863" y="128"/>
                  <a:pt x="853" y="140"/>
                </a:cubicBezTo>
                <a:lnTo>
                  <a:pt x="781" y="225"/>
                </a:lnTo>
                <a:cubicBezTo>
                  <a:pt x="770" y="238"/>
                  <a:pt x="751" y="239"/>
                  <a:pt x="737" y="228"/>
                </a:cubicBezTo>
              </a:path>
            </a:pathLst>
          </a:custGeom>
          <a:solidFill>
            <a:srgbClr val="A37441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picture 4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89" y="0"/>
            <a:ext cx="12188711" cy="6857999"/>
          </a:xfrm>
          <a:prstGeom prst="rect">
            <a:avLst/>
          </a:prstGeom>
        </p:spPr>
      </p:pic>
      <p:pic>
        <p:nvPicPr>
          <p:cNvPr id="422" name="picture 4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905863" y="2272982"/>
            <a:ext cx="3056839" cy="3056839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578133" y="2272982"/>
            <a:ext cx="3046285" cy="3056839"/>
          </a:xfrm>
          <a:prstGeom prst="rect">
            <a:avLst/>
          </a:prstGeom>
        </p:spPr>
      </p:pic>
      <p:pic>
        <p:nvPicPr>
          <p:cNvPr id="426" name="picture 4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239837" y="2272982"/>
            <a:ext cx="3046298" cy="3037789"/>
          </a:xfrm>
          <a:prstGeom prst="rect">
            <a:avLst/>
          </a:prstGeom>
        </p:spPr>
      </p:pic>
      <p:sp>
        <p:nvSpPr>
          <p:cNvPr id="428" name="textbox 428"/>
          <p:cNvSpPr/>
          <p:nvPr/>
        </p:nvSpPr>
        <p:spPr>
          <a:xfrm>
            <a:off x="2794449" y="245187"/>
            <a:ext cx="7235190" cy="969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062355" algn="l" rtl="0" eaLnBrk="0">
              <a:lnSpc>
                <a:spcPct val="95000"/>
              </a:lnSpc>
            </a:pPr>
            <a:r>
              <a:rPr sz="2300" kern="0" spc="37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线下引流</a:t>
            </a:r>
            <a:r>
              <a:rPr sz="2300" kern="0" spc="-21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7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2300" kern="0" spc="-18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37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公益活动宣传</a:t>
            </a:r>
            <a:endParaRPr lang="en-US" altLang="en-US" sz="2300" dirty="0"/>
          </a:p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5000"/>
              </a:lnSpc>
              <a:spcBef>
                <a:spcPts val="5"/>
              </a:spcBef>
            </a:pPr>
            <a:r>
              <a:rPr sz="2100" b="1" kern="0" spc="41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发动各行业商会 ，</a:t>
            </a:r>
            <a:r>
              <a:rPr sz="2100" b="1" kern="0" spc="-12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b="1" kern="0" spc="41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让更多企业参与活动扩大影响</a:t>
            </a:r>
            <a:r>
              <a:rPr sz="2100" b="1" kern="0" spc="40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力</a:t>
            </a:r>
            <a:endParaRPr lang="en-US" altLang="en-US" sz="2100" dirty="0"/>
          </a:p>
        </p:txBody>
      </p:sp>
      <p:sp>
        <p:nvSpPr>
          <p:cNvPr id="430" name="textbox 430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432" name="picture 4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sp>
        <p:nvSpPr>
          <p:cNvPr id="434" name="textbox 434"/>
          <p:cNvSpPr/>
          <p:nvPr/>
        </p:nvSpPr>
        <p:spPr>
          <a:xfrm>
            <a:off x="8407034" y="2754232"/>
            <a:ext cx="2056764" cy="14217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43510" algn="l" rtl="0" eaLnBrk="0">
              <a:lnSpc>
                <a:spcPct val="91000"/>
              </a:lnSpc>
            </a:pPr>
            <a:r>
              <a:rPr sz="3200" kern="0" spc="21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持续进行</a:t>
            </a:r>
            <a:endParaRPr lang="en-US" altLang="en-US" sz="3200" dirty="0"/>
          </a:p>
          <a:p>
            <a:pPr marL="15240" algn="l" rtl="0" eaLnBrk="0">
              <a:lnSpc>
                <a:spcPct val="91000"/>
              </a:lnSpc>
              <a:spcBef>
                <a:spcPts val="1725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助力助农扶贫产品</a:t>
            </a:r>
            <a:endParaRPr lang="en-US" altLang="en-US" sz="2000" dirty="0"/>
          </a:p>
          <a:p>
            <a:pPr algn="l" rtl="0" eaLnBrk="0">
              <a:lnSpc>
                <a:spcPct val="107000"/>
              </a:lnSpc>
            </a:pPr>
            <a:endParaRPr lang="en-US" altLang="en-US" sz="11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放到寺院给信众请</a:t>
            </a:r>
            <a:endParaRPr lang="en-US" altLang="en-US" sz="2000" dirty="0"/>
          </a:p>
        </p:txBody>
      </p:sp>
      <p:sp>
        <p:nvSpPr>
          <p:cNvPr id="436" name="textbox 436"/>
          <p:cNvSpPr/>
          <p:nvPr/>
        </p:nvSpPr>
        <p:spPr>
          <a:xfrm>
            <a:off x="890782" y="5438876"/>
            <a:ext cx="3073400" cy="920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活动覆盖江苏、上海、浙</a:t>
            </a:r>
            <a:endParaRPr lang="en-US" altLang="en-US" sz="2000" dirty="0"/>
          </a:p>
          <a:p>
            <a:pPr marL="14605" algn="l" rtl="0" eaLnBrk="0">
              <a:lnSpc>
                <a:spcPct val="91000"/>
              </a:lnSpc>
              <a:spcBef>
                <a:spcPts val="270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江等多地区，即将带来一线</a:t>
            </a:r>
            <a:endParaRPr lang="en-US" altLang="en-US" sz="2000" dirty="0"/>
          </a:p>
          <a:p>
            <a:pPr marL="12700" algn="l" rtl="0" eaLnBrk="0">
              <a:lnSpc>
                <a:spcPct val="92000"/>
              </a:lnSpc>
              <a:spcBef>
                <a:spcPts val="205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城市巨大的流量。</a:t>
            </a:r>
            <a:endParaRPr lang="en-US" altLang="en-US" sz="2000" dirty="0"/>
          </a:p>
        </p:txBody>
      </p:sp>
      <p:sp>
        <p:nvSpPr>
          <p:cNvPr id="438" name="textbox 438"/>
          <p:cNvSpPr/>
          <p:nvPr/>
        </p:nvSpPr>
        <p:spPr>
          <a:xfrm>
            <a:off x="1862452" y="2753418"/>
            <a:ext cx="1759585" cy="13639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kern="0" spc="21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每周一次</a:t>
            </a:r>
            <a:endParaRPr lang="en-US" altLang="en-US" sz="3200" dirty="0"/>
          </a:p>
          <a:p>
            <a:pPr marL="389890" algn="l" rtl="0" eaLnBrk="0">
              <a:lnSpc>
                <a:spcPct val="91000"/>
              </a:lnSpc>
              <a:spcBef>
                <a:spcPts val="1265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免费义诊</a:t>
            </a:r>
            <a:endParaRPr lang="en-US" altLang="en-US" sz="2000" dirty="0"/>
          </a:p>
          <a:p>
            <a:pPr algn="l" rtl="0" eaLnBrk="0">
              <a:lnSpc>
                <a:spcPct val="107000"/>
              </a:lnSpc>
            </a:pPr>
            <a:endParaRPr lang="en-US" altLang="en-US" sz="1100" dirty="0"/>
          </a:p>
          <a:p>
            <a:pPr marL="262890" algn="l" rtl="0" eaLnBrk="0">
              <a:lnSpc>
                <a:spcPct val="91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敬老院慰问</a:t>
            </a:r>
            <a:endParaRPr lang="en-US" altLang="en-US" sz="2000" dirty="0"/>
          </a:p>
        </p:txBody>
      </p:sp>
      <p:sp>
        <p:nvSpPr>
          <p:cNvPr id="440" name="textbox 440"/>
          <p:cNvSpPr/>
          <p:nvPr/>
        </p:nvSpPr>
        <p:spPr>
          <a:xfrm>
            <a:off x="5197787" y="2753418"/>
            <a:ext cx="1800860" cy="11423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5240" algn="l" rtl="0" eaLnBrk="0">
              <a:lnSpc>
                <a:spcPct val="91000"/>
              </a:lnSpc>
            </a:pPr>
            <a:r>
              <a:rPr sz="3200" kern="0" spc="21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每月一次</a:t>
            </a:r>
            <a:endParaRPr lang="en-US" altLang="en-US" sz="32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1000"/>
              </a:lnSpc>
            </a:pPr>
            <a:endParaRPr lang="en-US" altLang="en-US" sz="5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3C3F5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捐资到贫困山区</a:t>
            </a:r>
            <a:endParaRPr lang="en-US" altLang="en-US" sz="2000" dirty="0"/>
          </a:p>
        </p:txBody>
      </p:sp>
      <p:sp>
        <p:nvSpPr>
          <p:cNvPr id="442" name="textbox 442"/>
          <p:cNvSpPr/>
          <p:nvPr/>
        </p:nvSpPr>
        <p:spPr>
          <a:xfrm>
            <a:off x="8564168" y="5459780"/>
            <a:ext cx="2081529" cy="8210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3970" algn="l" rtl="0" eaLnBrk="0">
              <a:lnSpc>
                <a:spcPct val="101000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继承本焕长老以慈悲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水饶益众生</a:t>
            </a:r>
            <a:r>
              <a:rPr sz="17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700" kern="0" spc="-3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热心社</a:t>
            </a:r>
            <a:endParaRPr lang="en-US" altLang="en-US" sz="1700" dirty="0"/>
          </a:p>
          <a:p>
            <a:pPr marL="12700" algn="l" rtl="0" eaLnBrk="0">
              <a:lnSpc>
                <a:spcPct val="95000"/>
              </a:lnSpc>
              <a:spcBef>
                <a:spcPts val="22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会公益的行动。</a:t>
            </a:r>
            <a:endParaRPr lang="en-US" altLang="en-US" sz="1700" dirty="0"/>
          </a:p>
        </p:txBody>
      </p:sp>
      <p:sp>
        <p:nvSpPr>
          <p:cNvPr id="444" name="textbox 444"/>
          <p:cNvSpPr/>
          <p:nvPr/>
        </p:nvSpPr>
        <p:spPr>
          <a:xfrm>
            <a:off x="2795006" y="1688881"/>
            <a:ext cx="4592954" cy="3295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100" b="1" kern="0" spc="36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设立品牌效应 ，</a:t>
            </a:r>
            <a:r>
              <a:rPr sz="2100" b="1" kern="0" spc="-5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100" b="1" kern="0" spc="36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吸</a:t>
            </a:r>
            <a:r>
              <a:rPr sz="2100" b="1" kern="0" spc="35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引信众关注力</a:t>
            </a:r>
            <a:endParaRPr lang="en-US" altLang="en-US" sz="2100" dirty="0"/>
          </a:p>
        </p:txBody>
      </p:sp>
      <p:sp>
        <p:nvSpPr>
          <p:cNvPr id="446" name="textbox 446"/>
          <p:cNvSpPr/>
          <p:nvPr/>
        </p:nvSpPr>
        <p:spPr>
          <a:xfrm>
            <a:off x="5202122" y="5582335"/>
            <a:ext cx="2161539" cy="5467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marL="12700" indent="-635" algn="l" rtl="0" eaLnBrk="0">
              <a:lnSpc>
                <a:spcPct val="101000"/>
              </a:lnSpc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发扬本焕长老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扶贫助</a:t>
            </a:r>
            <a:r>
              <a:rPr sz="17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残、慈悲济世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"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精神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en-US" sz="1700" dirty="0"/>
          </a:p>
        </p:txBody>
      </p:sp>
      <p:sp>
        <p:nvSpPr>
          <p:cNvPr id="448" name="textbox 448"/>
          <p:cNvSpPr/>
          <p:nvPr/>
        </p:nvSpPr>
        <p:spPr>
          <a:xfrm>
            <a:off x="8607552" y="4299203"/>
            <a:ext cx="1654175" cy="398145"/>
          </a:xfrm>
          <a:prstGeom prst="rect">
            <a:avLst/>
          </a:prstGeom>
          <a:solidFill>
            <a:srgbClr val="D2A672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lang="en-US" altLang="en-US" sz="400" dirty="0"/>
          </a:p>
          <a:p>
            <a:pPr marL="319405" algn="l" rtl="0" eaLnBrk="0">
              <a:lnSpc>
                <a:spcPct val="91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爱心助农</a:t>
            </a:r>
            <a:endParaRPr lang="en-US" altLang="en-US" sz="2000" dirty="0"/>
          </a:p>
        </p:txBody>
      </p:sp>
      <p:sp>
        <p:nvSpPr>
          <p:cNvPr id="450" name="textbox 450"/>
          <p:cNvSpPr/>
          <p:nvPr/>
        </p:nvSpPr>
        <p:spPr>
          <a:xfrm>
            <a:off x="1930907" y="4299203"/>
            <a:ext cx="1653539" cy="398145"/>
          </a:xfrm>
          <a:prstGeom prst="rect">
            <a:avLst/>
          </a:prstGeom>
          <a:solidFill>
            <a:srgbClr val="D2A672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lang="en-US" altLang="en-US" sz="400" dirty="0"/>
          </a:p>
          <a:p>
            <a:pPr marL="197485" algn="l" rtl="0" eaLnBrk="0">
              <a:lnSpc>
                <a:spcPct val="91000"/>
              </a:lnSpc>
              <a:spcBef>
                <a:spcPts val="5"/>
              </a:spcBef>
            </a:pPr>
            <a:r>
              <a:rPr sz="20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百万义工行</a:t>
            </a:r>
            <a:endParaRPr lang="en-US" altLang="en-US" sz="2000" dirty="0"/>
          </a:p>
        </p:txBody>
      </p:sp>
      <p:sp>
        <p:nvSpPr>
          <p:cNvPr id="452" name="textbox 452"/>
          <p:cNvSpPr/>
          <p:nvPr/>
        </p:nvSpPr>
        <p:spPr>
          <a:xfrm>
            <a:off x="5269991" y="4299203"/>
            <a:ext cx="1652270" cy="398145"/>
          </a:xfrm>
          <a:prstGeom prst="rect">
            <a:avLst/>
          </a:prstGeom>
          <a:solidFill>
            <a:srgbClr val="D2A672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lang="en-US" altLang="en-US" sz="400" dirty="0"/>
          </a:p>
          <a:p>
            <a:pPr marL="318770" algn="l" rtl="0" eaLnBrk="0">
              <a:lnSpc>
                <a:spcPct val="91000"/>
              </a:lnSpc>
              <a:spcBef>
                <a:spcPts val="5"/>
              </a:spcBef>
            </a:pPr>
            <a:r>
              <a:rPr sz="20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爱心扶贫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picture 45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88952" cy="6858000"/>
          </a:xfrm>
          <a:prstGeom prst="rect">
            <a:avLst/>
          </a:prstGeom>
        </p:spPr>
      </p:pic>
      <p:sp>
        <p:nvSpPr>
          <p:cNvPr id="456" name="textbox 456"/>
          <p:cNvSpPr/>
          <p:nvPr/>
        </p:nvSpPr>
        <p:spPr>
          <a:xfrm>
            <a:off x="5243977" y="1410875"/>
            <a:ext cx="5930900" cy="43903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地宫莲位项目</a:t>
            </a:r>
            <a:r>
              <a:rPr sz="1500" kern="0" spc="-13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500" kern="0" spc="-35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并非买卖关系：</a:t>
            </a:r>
            <a:endParaRPr lang="en-US" altLang="en-US" sz="1500" dirty="0"/>
          </a:p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algn="l" rtl="0" eaLnBrk="0">
              <a:lnSpc>
                <a:spcPct val="148000"/>
              </a:lnSpc>
            </a:pPr>
            <a:endParaRPr lang="en-US" altLang="en-US" sz="1000" dirty="0"/>
          </a:p>
          <a:p>
            <a:pPr marL="273050" algn="l" rtl="0" eaLnBrk="0">
              <a:lnSpc>
                <a:spcPct val="97000"/>
              </a:lnSpc>
              <a:spcBef>
                <a:spcPts val="460"/>
              </a:spcBef>
            </a:pPr>
            <a:r>
              <a:rPr sz="1500" kern="0" spc="8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1、只有寺院的信众或者佛</a:t>
            </a:r>
            <a:r>
              <a:rPr sz="1500" kern="0" spc="7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弟子。</a:t>
            </a:r>
            <a:endParaRPr lang="en-US" altLang="en-US" sz="1500" dirty="0"/>
          </a:p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algn="r" rtl="0" eaLnBrk="0">
              <a:lnSpc>
                <a:spcPts val="1990"/>
              </a:lnSpc>
              <a:spcBef>
                <a:spcPts val="460"/>
              </a:spcBef>
            </a:pPr>
            <a:r>
              <a:rPr sz="1500" kern="0" spc="9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2、参加义工或法会的人方可捐建寺院或供奉牌位。（消灾 延寿</a:t>
            </a:r>
            <a:endParaRPr lang="en-US" altLang="en-US" sz="1500" dirty="0"/>
          </a:p>
          <a:p>
            <a:pPr marL="13335" algn="l" rtl="0" eaLnBrk="0">
              <a:lnSpc>
                <a:spcPts val="1990"/>
              </a:lnSpc>
            </a:pPr>
            <a:r>
              <a:rPr sz="1500" kern="0" spc="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祈福  超度 等等）</a:t>
            </a:r>
            <a:endParaRPr lang="en-US" altLang="en-US" sz="1500" dirty="0"/>
          </a:p>
          <a:p>
            <a:pPr algn="l" rtl="0" eaLnBrk="0">
              <a:lnSpc>
                <a:spcPct val="135000"/>
              </a:lnSpc>
            </a:pPr>
            <a:endParaRPr lang="en-US" altLang="en-US" sz="1000" dirty="0"/>
          </a:p>
          <a:p>
            <a:pPr marL="266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3、已捐款或供奉了牌位的人</a:t>
            </a:r>
            <a:r>
              <a:rPr sz="1500" kern="0" spc="8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可免费获得地宫莲位。</a:t>
            </a:r>
            <a:endParaRPr lang="en-US" altLang="en-US" sz="15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marL="55753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8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运营模式：</a:t>
            </a:r>
            <a:r>
              <a:rPr sz="1500" kern="0" spc="-2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线上线下相结合</a:t>
            </a:r>
            <a:endParaRPr lang="en-US" altLang="en-US" sz="15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marL="556260" algn="l" rtl="0" eaLnBrk="0">
              <a:lnSpc>
                <a:spcPct val="96000"/>
              </a:lnSpc>
              <a:spcBef>
                <a:spcPts val="460"/>
              </a:spcBef>
            </a:pPr>
            <a:r>
              <a:rPr sz="1500" kern="0" spc="8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包干模式，</a:t>
            </a:r>
            <a:r>
              <a:rPr sz="1500" kern="0" spc="-29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每年给予寺院保底数。</a:t>
            </a:r>
            <a:endParaRPr lang="en-US" altLang="en-US" sz="15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26000"/>
              </a:lnSpc>
            </a:pPr>
            <a:endParaRPr lang="en-US" altLang="en-US" sz="300" dirty="0"/>
          </a:p>
          <a:p>
            <a:pPr marL="556895" algn="l" rtl="0" eaLnBrk="0">
              <a:lnSpc>
                <a:spcPct val="96000"/>
              </a:lnSpc>
              <a:spcBef>
                <a:spcPts val="0"/>
              </a:spcBef>
            </a:pPr>
            <a:r>
              <a:rPr sz="1500" kern="0" spc="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影响巨大，</a:t>
            </a:r>
            <a:r>
              <a:rPr sz="1500" kern="0" spc="-20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良性循环，</a:t>
            </a:r>
            <a:r>
              <a:rPr sz="1500" kern="0" spc="-29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31363C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收益大。</a:t>
            </a:r>
            <a:endParaRPr lang="en-US" altLang="en-US" sz="1500" dirty="0"/>
          </a:p>
        </p:txBody>
      </p:sp>
      <p:pic>
        <p:nvPicPr>
          <p:cNvPr id="458" name="picture 4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4380" y="2045207"/>
            <a:ext cx="3912108" cy="2767584"/>
          </a:xfrm>
          <a:prstGeom prst="rect">
            <a:avLst/>
          </a:prstGeom>
        </p:spPr>
      </p:pic>
      <p:sp>
        <p:nvSpPr>
          <p:cNvPr id="460" name="textbox 460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462" name="picture 4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sp>
        <p:nvSpPr>
          <p:cNvPr id="464" name="textbox 464"/>
          <p:cNvSpPr/>
          <p:nvPr/>
        </p:nvSpPr>
        <p:spPr>
          <a:xfrm>
            <a:off x="4315226" y="434118"/>
            <a:ext cx="2403475" cy="4102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700" kern="0" spc="2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六</a:t>
            </a:r>
            <a:r>
              <a:rPr sz="2700" kern="0" spc="-20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2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700" kern="0" spc="-28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2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寺庙莲位</a:t>
            </a:r>
            <a:endParaRPr lang="en-US" alt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picture 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68" name="picture 4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231392" y="978407"/>
            <a:ext cx="4428743" cy="2880360"/>
          </a:xfrm>
          <a:prstGeom prst="rect">
            <a:avLst/>
          </a:prstGeom>
        </p:spPr>
      </p:pic>
      <p:pic>
        <p:nvPicPr>
          <p:cNvPr id="470" name="picture 4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669021" y="978407"/>
            <a:ext cx="4096510" cy="2880360"/>
          </a:xfrm>
          <a:prstGeom prst="rect">
            <a:avLst/>
          </a:prstGeom>
        </p:spPr>
      </p:pic>
      <p:sp>
        <p:nvSpPr>
          <p:cNvPr id="472" name="textbox 472"/>
          <p:cNvSpPr/>
          <p:nvPr/>
        </p:nvSpPr>
        <p:spPr>
          <a:xfrm>
            <a:off x="8701564" y="6525271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  <p:pic>
        <p:nvPicPr>
          <p:cNvPr id="474" name="picture 47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108834" y="6180454"/>
            <a:ext cx="9779000" cy="440054"/>
          </a:xfrm>
          <a:prstGeom prst="rect">
            <a:avLst/>
          </a:prstGeom>
        </p:spPr>
      </p:pic>
      <p:pic>
        <p:nvPicPr>
          <p:cNvPr id="476" name="picture 4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231392" y="4037076"/>
            <a:ext cx="4443983" cy="2371344"/>
          </a:xfrm>
          <a:prstGeom prst="rect">
            <a:avLst/>
          </a:prstGeom>
        </p:spPr>
      </p:pic>
      <p:pic>
        <p:nvPicPr>
          <p:cNvPr id="478" name="picture 47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669021" y="4067555"/>
            <a:ext cx="4087366" cy="2340864"/>
          </a:xfrm>
          <a:prstGeom prst="rect">
            <a:avLst/>
          </a:prstGeom>
        </p:spPr>
      </p:pic>
      <p:sp>
        <p:nvSpPr>
          <p:cNvPr id="480" name="textbox 480"/>
          <p:cNvSpPr/>
          <p:nvPr/>
        </p:nvSpPr>
        <p:spPr>
          <a:xfrm>
            <a:off x="1498650" y="240494"/>
            <a:ext cx="4775200" cy="4114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莲</a:t>
            </a:r>
            <a:r>
              <a:rPr sz="2700" kern="0" spc="-34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r>
              <a:rPr sz="2700" kern="0" spc="-35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装</a:t>
            </a:r>
            <a:r>
              <a:rPr sz="2700" kern="0" spc="-36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</a:t>
            </a:r>
            <a:r>
              <a:rPr sz="2700" kern="0" spc="-38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</a:t>
            </a:r>
            <a:r>
              <a:rPr sz="2700" kern="0" spc="-37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2700" kern="0" spc="-20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</a:t>
            </a:r>
            <a:r>
              <a:rPr sz="2700" kern="0" spc="-310" dirty="0">
                <a:solidFill>
                  <a:srgbClr val="7E4938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kern="0" spc="-260" dirty="0">
                <a:solidFill>
                  <a:srgbClr val="7E493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30" dirty="0">
                <a:solidFill>
                  <a:srgbClr val="7E493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2700" kern="0" spc="-330" dirty="0">
                <a:solidFill>
                  <a:srgbClr val="7E4938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700" kern="0" spc="30" dirty="0">
                <a:solidFill>
                  <a:srgbClr val="34A4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仅</a:t>
            </a:r>
            <a:r>
              <a:rPr sz="2700" kern="0" spc="-380" dirty="0">
                <a:solidFill>
                  <a:srgbClr val="34A4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34A4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供</a:t>
            </a:r>
            <a:r>
              <a:rPr sz="2700" kern="0" spc="-370" dirty="0">
                <a:solidFill>
                  <a:srgbClr val="34A4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34A4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</a:t>
            </a:r>
            <a:r>
              <a:rPr sz="2700" kern="0" spc="-360" dirty="0">
                <a:solidFill>
                  <a:srgbClr val="34A4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30" dirty="0">
                <a:solidFill>
                  <a:srgbClr val="34A471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考</a:t>
            </a:r>
            <a:endParaRPr lang="en-US" alt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picture 46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-635" y="0"/>
            <a:ext cx="12284710" cy="6858000"/>
          </a:xfrm>
          <a:prstGeom prst="rect">
            <a:avLst/>
          </a:prstGeom>
        </p:spPr>
      </p:pic>
      <p:sp>
        <p:nvSpPr>
          <p:cNvPr id="49" name="圆角矩形 48"/>
          <p:cNvSpPr/>
          <p:nvPr/>
        </p:nvSpPr>
        <p:spPr>
          <a:xfrm>
            <a:off x="4511507" y="1628045"/>
            <a:ext cx="3168352" cy="611883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资金具体用途</a:t>
            </a:r>
            <a:endParaRPr lang="zh-CN" altLang="en-US" sz="2400" b="1"/>
          </a:p>
        </p:txBody>
      </p:sp>
      <p:sp>
        <p:nvSpPr>
          <p:cNvPr id="47" name="椭圆 46"/>
          <p:cNvSpPr/>
          <p:nvPr/>
        </p:nvSpPr>
        <p:spPr>
          <a:xfrm>
            <a:off x="1106170" y="2593975"/>
            <a:ext cx="864235" cy="851535"/>
          </a:xfrm>
          <a:prstGeom prst="ellipse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2900045" y="2593975"/>
            <a:ext cx="864235" cy="851535"/>
          </a:xfrm>
          <a:prstGeom prst="ellipse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4647565" y="2593975"/>
            <a:ext cx="864235" cy="851535"/>
          </a:xfrm>
          <a:prstGeom prst="ellipse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87" name="椭圆 86"/>
          <p:cNvSpPr/>
          <p:nvPr/>
        </p:nvSpPr>
        <p:spPr>
          <a:xfrm>
            <a:off x="6295390" y="2663190"/>
            <a:ext cx="864235" cy="851535"/>
          </a:xfrm>
          <a:prstGeom prst="ellipse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91" name="椭圆 90"/>
          <p:cNvSpPr/>
          <p:nvPr/>
        </p:nvSpPr>
        <p:spPr>
          <a:xfrm>
            <a:off x="8089265" y="2663190"/>
            <a:ext cx="864235" cy="851535"/>
          </a:xfrm>
          <a:prstGeom prst="ellipse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9908540" y="2663190"/>
            <a:ext cx="864235" cy="851535"/>
          </a:xfrm>
          <a:prstGeom prst="ellipse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pic>
        <p:nvPicPr>
          <p:cNvPr id="20" name="图片 19" descr="32303038313138303b32303131373131393bb1ed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240155" y="2726055"/>
            <a:ext cx="596265" cy="587375"/>
          </a:xfrm>
          <a:prstGeom prst="rect">
            <a:avLst/>
          </a:prstGeom>
        </p:spPr>
      </p:pic>
      <p:pic>
        <p:nvPicPr>
          <p:cNvPr id="3" name="图片 2" descr="32303038313138353b32303039303631383bb4f3c4d4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053715" y="2745105"/>
            <a:ext cx="557530" cy="549275"/>
          </a:xfrm>
          <a:prstGeom prst="rect">
            <a:avLst/>
          </a:prstGeom>
        </p:spPr>
      </p:pic>
      <p:pic>
        <p:nvPicPr>
          <p:cNvPr id="9" name="图片 8" descr="32303038313138393b32303038363137383bd1ddbdb2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818380" y="2762250"/>
            <a:ext cx="523240" cy="515620"/>
          </a:xfrm>
          <a:prstGeom prst="rect">
            <a:avLst/>
          </a:prstGeom>
        </p:spPr>
      </p:pic>
      <p:pic>
        <p:nvPicPr>
          <p:cNvPr id="30" name="图片 29" descr="32303038313138393b32303038363230353bb5a5c8cbb4b2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471285" y="2836545"/>
            <a:ext cx="513080" cy="505460"/>
          </a:xfrm>
          <a:prstGeom prst="rect">
            <a:avLst/>
          </a:prstGeom>
        </p:spPr>
      </p:pic>
      <p:pic>
        <p:nvPicPr>
          <p:cNvPr id="26" name="图片 25" descr="32303038313137363b32303131373337373bc8cb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8242935" y="2814955"/>
            <a:ext cx="557530" cy="549275"/>
          </a:xfrm>
          <a:prstGeom prst="rect">
            <a:avLst/>
          </a:prstGeom>
        </p:spPr>
      </p:pic>
      <p:pic>
        <p:nvPicPr>
          <p:cNvPr id="11" name="图片 10" descr="32303038313138353b32303039303632333bcbc2c3ed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106025" y="2858135"/>
            <a:ext cx="469900" cy="46291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1"/>
            </p:custDataLst>
          </p:nvPr>
        </p:nvSpPr>
        <p:spPr>
          <a:xfrm>
            <a:off x="690245" y="3585845"/>
            <a:ext cx="1696085" cy="4203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运营管理</a:t>
            </a:r>
          </a:p>
        </p:txBody>
      </p:sp>
      <p:sp>
        <p:nvSpPr>
          <p:cNvPr id="59" name="T文本框 58"/>
          <p:cNvSpPr txBox="1"/>
          <p:nvPr>
            <p:custDataLst>
              <p:tags r:id="rId2"/>
            </p:custDataLst>
          </p:nvPr>
        </p:nvSpPr>
        <p:spPr>
          <a:xfrm>
            <a:off x="2418715" y="3585845"/>
            <a:ext cx="1827530" cy="4203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线上系统研发</a:t>
            </a:r>
          </a:p>
        </p:txBody>
      </p:sp>
      <p:sp>
        <p:nvSpPr>
          <p:cNvPr id="70" name="T文本框 69"/>
          <p:cNvSpPr txBox="1"/>
          <p:nvPr>
            <p:custDataLst>
              <p:tags r:id="rId3"/>
            </p:custDataLst>
          </p:nvPr>
        </p:nvSpPr>
        <p:spPr>
          <a:xfrm>
            <a:off x="4231640" y="3585845"/>
            <a:ext cx="1696085" cy="4203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宣传推广</a:t>
            </a:r>
          </a:p>
        </p:txBody>
      </p:sp>
      <p:sp>
        <p:nvSpPr>
          <p:cNvPr id="86" name="文本框 85"/>
          <p:cNvSpPr txBox="1"/>
          <p:nvPr>
            <p:custDataLst>
              <p:tags r:id="rId4"/>
            </p:custDataLst>
          </p:nvPr>
        </p:nvSpPr>
        <p:spPr>
          <a:xfrm>
            <a:off x="5787390" y="3584575"/>
            <a:ext cx="1991360" cy="4203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积善寺土地费</a:t>
            </a:r>
          </a:p>
        </p:txBody>
      </p:sp>
      <p:sp>
        <p:nvSpPr>
          <p:cNvPr id="90" name="文本框 89"/>
          <p:cNvSpPr txBox="1"/>
          <p:nvPr>
            <p:custDataLst>
              <p:tags r:id="rId5"/>
            </p:custDataLst>
          </p:nvPr>
        </p:nvSpPr>
        <p:spPr>
          <a:xfrm>
            <a:off x="7673340" y="3584575"/>
            <a:ext cx="1696085" cy="4203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团队建设</a:t>
            </a:r>
          </a:p>
        </p:txBody>
      </p:sp>
      <p:sp>
        <p:nvSpPr>
          <p:cNvPr id="94" name="文本框 93"/>
          <p:cNvSpPr txBox="1"/>
          <p:nvPr>
            <p:custDataLst>
              <p:tags r:id="rId6"/>
            </p:custDataLst>
          </p:nvPr>
        </p:nvSpPr>
        <p:spPr>
          <a:xfrm>
            <a:off x="9176385" y="3584575"/>
            <a:ext cx="2326005" cy="42037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厢房内福位装修</a:t>
            </a:r>
          </a:p>
        </p:txBody>
      </p:sp>
      <p:sp>
        <p:nvSpPr>
          <p:cNvPr id="8" name="等腰三角形 7"/>
          <p:cNvSpPr/>
          <p:nvPr/>
        </p:nvSpPr>
        <p:spPr>
          <a:xfrm rot="10800000">
            <a:off x="623570" y="4582795"/>
            <a:ext cx="10894695" cy="508635"/>
          </a:xfrm>
          <a:prstGeom prst="triangle">
            <a:avLst/>
          </a:prstGeom>
          <a:gradFill>
            <a:gsLst>
              <a:gs pos="0">
                <a:srgbClr val="DA0000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5222875" y="5186045"/>
            <a:ext cx="1696085" cy="5835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合计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4055110" y="5612765"/>
            <a:ext cx="4032250" cy="7067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融资额</a:t>
            </a:r>
            <a:r>
              <a:rPr lang="en-US" altLang="zh-CN" sz="40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¥</a:t>
            </a:r>
            <a:r>
              <a:rPr lang="en-US" altLang="zh-CN" sz="4000" b="1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500</a:t>
            </a:r>
            <a:r>
              <a:rPr lang="zh-CN" altLang="en-US" sz="40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万</a:t>
            </a:r>
          </a:p>
        </p:txBody>
      </p:sp>
      <p:sp>
        <p:nvSpPr>
          <p:cNvPr id="48" name="文本框 25"/>
          <p:cNvSpPr txBox="1"/>
          <p:nvPr/>
        </p:nvSpPr>
        <p:spPr>
          <a:xfrm>
            <a:off x="883920" y="356235"/>
            <a:ext cx="29311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spc="-150" dirty="0">
                <a:solidFill>
                  <a:srgbClr val="DA0000"/>
                </a:solidFill>
                <a:latin typeface="汉仪雅酷黑简" panose="00020600040101010101" charset="-122"/>
                <a:ea typeface="汉仪雅酷黑简" panose="00020600040101010101" charset="-122"/>
                <a:cs typeface="汉仪旗黑-55简" panose="00020600040101010101" charset="-128"/>
              </a:rPr>
              <a:t>财务与融资</a:t>
            </a:r>
          </a:p>
        </p:txBody>
      </p:sp>
      <p:sp>
        <p:nvSpPr>
          <p:cNvPr id="51" name="圆角矩形 50"/>
          <p:cNvSpPr/>
          <p:nvPr>
            <p:custDataLst>
              <p:tags r:id="rId7"/>
            </p:custDataLst>
          </p:nvPr>
        </p:nvSpPr>
        <p:spPr>
          <a:xfrm>
            <a:off x="883920" y="4050665"/>
            <a:ext cx="1182370" cy="438150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¥100</a:t>
            </a:r>
            <a:r>
              <a:rPr lang="zh-CN" altLang="en-US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万</a:t>
            </a:r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61" name="圆角矩形 60"/>
          <p:cNvSpPr/>
          <p:nvPr>
            <p:custDataLst>
              <p:tags r:id="rId8"/>
            </p:custDataLst>
          </p:nvPr>
        </p:nvSpPr>
        <p:spPr>
          <a:xfrm>
            <a:off x="2735580" y="4050665"/>
            <a:ext cx="1124585" cy="437515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¥20</a:t>
            </a:r>
            <a:r>
              <a:rPr lang="zh-CN" altLang="en-US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万</a:t>
            </a:r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72" name="圆角矩形 71"/>
          <p:cNvSpPr/>
          <p:nvPr>
            <p:custDataLst>
              <p:tags r:id="rId9"/>
            </p:custDataLst>
          </p:nvPr>
        </p:nvSpPr>
        <p:spPr>
          <a:xfrm>
            <a:off x="4574540" y="4050665"/>
            <a:ext cx="1033145" cy="437515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¥80</a:t>
            </a:r>
            <a:r>
              <a:rPr lang="zh-CN" altLang="en-US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万</a:t>
            </a:r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88" name="圆角矩形 87"/>
          <p:cNvSpPr/>
          <p:nvPr>
            <p:custDataLst>
              <p:tags r:id="rId10"/>
            </p:custDataLst>
          </p:nvPr>
        </p:nvSpPr>
        <p:spPr>
          <a:xfrm>
            <a:off x="6133465" y="4050030"/>
            <a:ext cx="1260475" cy="438150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¥140</a:t>
            </a:r>
            <a:r>
              <a:rPr lang="zh-CN" altLang="en-US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万</a:t>
            </a:r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92" name="圆角矩形 91"/>
          <p:cNvSpPr/>
          <p:nvPr>
            <p:custDataLst>
              <p:tags r:id="rId11"/>
            </p:custDataLst>
          </p:nvPr>
        </p:nvSpPr>
        <p:spPr>
          <a:xfrm>
            <a:off x="8016240" y="4050030"/>
            <a:ext cx="1033145" cy="438150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¥60</a:t>
            </a:r>
            <a:r>
              <a:rPr lang="zh-CN" altLang="en-US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万</a:t>
            </a:r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96" name="圆角矩形 95"/>
          <p:cNvSpPr/>
          <p:nvPr>
            <p:custDataLst>
              <p:tags r:id="rId12"/>
            </p:custDataLst>
          </p:nvPr>
        </p:nvSpPr>
        <p:spPr>
          <a:xfrm>
            <a:off x="9746615" y="4050030"/>
            <a:ext cx="1201420" cy="438150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¥100</a:t>
            </a:r>
            <a:r>
              <a:rPr lang="zh-CN" altLang="en-US" sz="24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万</a:t>
            </a:r>
            <a:endParaRPr lang="zh-CN" altLang="en-US" sz="2400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0" y="307340"/>
            <a:ext cx="12192000" cy="753110"/>
            <a:chOff x="0" y="484"/>
            <a:chExt cx="19200" cy="1186"/>
          </a:xfrm>
        </p:grpSpPr>
        <p:sp>
          <p:nvSpPr>
            <p:cNvPr id="17" name="任意多边形 30"/>
            <p:cNvSpPr/>
            <p:nvPr/>
          </p:nvSpPr>
          <p:spPr>
            <a:xfrm>
              <a:off x="907" y="484"/>
              <a:ext cx="467" cy="154"/>
            </a:xfrm>
            <a:custGeom>
              <a:avLst/>
              <a:gdLst>
                <a:gd name="connsiteX0" fmla="*/ 0 w 1799"/>
                <a:gd name="connsiteY0" fmla="*/ 784 h 784"/>
                <a:gd name="connsiteX1" fmla="*/ 1799 w 1799"/>
                <a:gd name="connsiteY1" fmla="*/ 779 h 784"/>
                <a:gd name="connsiteX2" fmla="*/ 288 w 1799"/>
                <a:gd name="connsiteY2" fmla="*/ 0 h 784"/>
                <a:gd name="connsiteX3" fmla="*/ 0 w 1799"/>
                <a:gd name="connsiteY3" fmla="*/ 784 h 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9" h="784">
                  <a:moveTo>
                    <a:pt x="0" y="784"/>
                  </a:moveTo>
                  <a:lnTo>
                    <a:pt x="1799" y="779"/>
                  </a:lnTo>
                  <a:lnTo>
                    <a:pt x="288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任意多边形 29"/>
            <p:cNvSpPr/>
            <p:nvPr/>
          </p:nvSpPr>
          <p:spPr>
            <a:xfrm>
              <a:off x="0" y="638"/>
              <a:ext cx="1374" cy="1032"/>
            </a:xfrm>
            <a:custGeom>
              <a:avLst/>
              <a:gdLst>
                <a:gd name="connsiteX0" fmla="*/ 0 w 5290"/>
                <a:gd name="connsiteY0" fmla="*/ 0 h 5256"/>
                <a:gd name="connsiteX1" fmla="*/ 5290 w 5290"/>
                <a:gd name="connsiteY1" fmla="*/ 0 h 5256"/>
                <a:gd name="connsiteX2" fmla="*/ 3485 w 5290"/>
                <a:gd name="connsiteY2" fmla="*/ 5256 h 5256"/>
                <a:gd name="connsiteX3" fmla="*/ 0 w 5290"/>
                <a:gd name="connsiteY3" fmla="*/ 5256 h 5256"/>
                <a:gd name="connsiteX4" fmla="*/ 0 w 5290"/>
                <a:gd name="connsiteY4" fmla="*/ 0 h 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" h="5256">
                  <a:moveTo>
                    <a:pt x="0" y="0"/>
                  </a:moveTo>
                  <a:lnTo>
                    <a:pt x="5290" y="0"/>
                  </a:lnTo>
                  <a:lnTo>
                    <a:pt x="3485" y="5256"/>
                  </a:lnTo>
                  <a:lnTo>
                    <a:pt x="0" y="5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cxnSp>
          <p:nvCxnSpPr>
            <p:cNvPr id="21" name="直接连接符 20"/>
            <p:cNvCxnSpPr/>
            <p:nvPr/>
          </p:nvCxnSpPr>
          <p:spPr>
            <a:xfrm>
              <a:off x="1131" y="1670"/>
              <a:ext cx="18069" cy="0"/>
            </a:xfrm>
            <a:prstGeom prst="line">
              <a:avLst/>
            </a:prstGeom>
            <a:ln w="12700">
              <a:solidFill>
                <a:srgbClr val="D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5"/>
            <p:cNvSpPr txBox="1"/>
            <p:nvPr/>
          </p:nvSpPr>
          <p:spPr>
            <a:xfrm>
              <a:off x="0" y="707"/>
              <a:ext cx="105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en-US" altLang="zh-CN" sz="2800" spc="-15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汉仪旗黑-55简" panose="00020600040101010101" charset="-128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picture 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8" name="文本框 25"/>
          <p:cNvSpPr txBox="1"/>
          <p:nvPr/>
        </p:nvSpPr>
        <p:spPr>
          <a:xfrm>
            <a:off x="883920" y="356235"/>
            <a:ext cx="2931160" cy="675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800" spc="-150" dirty="0">
                <a:solidFill>
                  <a:srgbClr val="DA0000"/>
                </a:solidFill>
                <a:latin typeface="汉仪雅酷黑简" panose="00020600040101010101" charset="-122"/>
                <a:ea typeface="汉仪雅酷黑简" panose="00020600040101010101" charset="-122"/>
                <a:cs typeface="汉仪旗黑-55简" panose="00020600040101010101" charset="-128"/>
              </a:rPr>
              <a:t>财务与融资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0" y="307340"/>
            <a:ext cx="12192000" cy="753110"/>
            <a:chOff x="0" y="484"/>
            <a:chExt cx="19200" cy="1186"/>
          </a:xfrm>
        </p:grpSpPr>
        <p:sp>
          <p:nvSpPr>
            <p:cNvPr id="24" name="任意多边形 30"/>
            <p:cNvSpPr/>
            <p:nvPr/>
          </p:nvSpPr>
          <p:spPr>
            <a:xfrm>
              <a:off x="907" y="484"/>
              <a:ext cx="467" cy="154"/>
            </a:xfrm>
            <a:custGeom>
              <a:avLst/>
              <a:gdLst>
                <a:gd name="connsiteX0" fmla="*/ 0 w 1799"/>
                <a:gd name="connsiteY0" fmla="*/ 784 h 784"/>
                <a:gd name="connsiteX1" fmla="*/ 1799 w 1799"/>
                <a:gd name="connsiteY1" fmla="*/ 779 h 784"/>
                <a:gd name="connsiteX2" fmla="*/ 288 w 1799"/>
                <a:gd name="connsiteY2" fmla="*/ 0 h 784"/>
                <a:gd name="connsiteX3" fmla="*/ 0 w 1799"/>
                <a:gd name="connsiteY3" fmla="*/ 784 h 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9" h="784">
                  <a:moveTo>
                    <a:pt x="0" y="784"/>
                  </a:moveTo>
                  <a:lnTo>
                    <a:pt x="1799" y="779"/>
                  </a:lnTo>
                  <a:lnTo>
                    <a:pt x="288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任意多边形 29"/>
            <p:cNvSpPr/>
            <p:nvPr/>
          </p:nvSpPr>
          <p:spPr>
            <a:xfrm>
              <a:off x="0" y="638"/>
              <a:ext cx="1374" cy="1032"/>
            </a:xfrm>
            <a:custGeom>
              <a:avLst/>
              <a:gdLst>
                <a:gd name="connsiteX0" fmla="*/ 0 w 5290"/>
                <a:gd name="connsiteY0" fmla="*/ 0 h 5256"/>
                <a:gd name="connsiteX1" fmla="*/ 5290 w 5290"/>
                <a:gd name="connsiteY1" fmla="*/ 0 h 5256"/>
                <a:gd name="connsiteX2" fmla="*/ 3485 w 5290"/>
                <a:gd name="connsiteY2" fmla="*/ 5256 h 5256"/>
                <a:gd name="connsiteX3" fmla="*/ 0 w 5290"/>
                <a:gd name="connsiteY3" fmla="*/ 5256 h 5256"/>
                <a:gd name="connsiteX4" fmla="*/ 0 w 5290"/>
                <a:gd name="connsiteY4" fmla="*/ 0 h 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" h="5256">
                  <a:moveTo>
                    <a:pt x="0" y="0"/>
                  </a:moveTo>
                  <a:lnTo>
                    <a:pt x="5290" y="0"/>
                  </a:lnTo>
                  <a:lnTo>
                    <a:pt x="3485" y="5256"/>
                  </a:lnTo>
                  <a:lnTo>
                    <a:pt x="0" y="5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cxnSp>
          <p:nvCxnSpPr>
            <p:cNvPr id="10" name="直接连接符 9"/>
            <p:cNvCxnSpPr/>
            <p:nvPr/>
          </p:nvCxnSpPr>
          <p:spPr>
            <a:xfrm>
              <a:off x="1131" y="1670"/>
              <a:ext cx="18069" cy="0"/>
            </a:xfrm>
            <a:prstGeom prst="line">
              <a:avLst/>
            </a:prstGeom>
            <a:ln w="12700">
              <a:solidFill>
                <a:srgbClr val="D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25"/>
            <p:cNvSpPr txBox="1"/>
            <p:nvPr/>
          </p:nvSpPr>
          <p:spPr>
            <a:xfrm>
              <a:off x="0" y="707"/>
              <a:ext cx="105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en-US" altLang="zh-CN" sz="2800" spc="-15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汉仪旗黑-55简" panose="00020600040101010101" charset="-128"/>
              </a:endParaRPr>
            </a:p>
          </p:txBody>
        </p:sp>
      </p:grpSp>
      <p:sp>
        <p:nvSpPr>
          <p:cNvPr id="49" name="圆角矩形 48"/>
          <p:cNvSpPr/>
          <p:nvPr/>
        </p:nvSpPr>
        <p:spPr>
          <a:xfrm>
            <a:off x="4511507" y="1628045"/>
            <a:ext cx="3168352" cy="611883"/>
          </a:xfrm>
          <a:prstGeom prst="roundRect">
            <a:avLst/>
          </a:prstGeom>
          <a:solidFill>
            <a:srgbClr val="DA000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  <a:sym typeface="+mn-ea"/>
              </a:rPr>
              <a:t>经济效益预估</a:t>
            </a:r>
            <a:endParaRPr lang="zh-CN" altLang="en-US" sz="2800" b="1"/>
          </a:p>
        </p:txBody>
      </p:sp>
      <p:sp>
        <p:nvSpPr>
          <p:cNvPr id="27" name="六边形 26"/>
          <p:cNvSpPr/>
          <p:nvPr/>
        </p:nvSpPr>
        <p:spPr>
          <a:xfrm>
            <a:off x="2189480" y="2732405"/>
            <a:ext cx="1626870" cy="1448435"/>
          </a:xfrm>
          <a:prstGeom prst="hexagon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28" name="六边形 27"/>
          <p:cNvSpPr/>
          <p:nvPr/>
        </p:nvSpPr>
        <p:spPr>
          <a:xfrm>
            <a:off x="5353050" y="2732405"/>
            <a:ext cx="1626870" cy="1448435"/>
          </a:xfrm>
          <a:prstGeom prst="hexagon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sp>
        <p:nvSpPr>
          <p:cNvPr id="29" name="六边形 28"/>
          <p:cNvSpPr/>
          <p:nvPr/>
        </p:nvSpPr>
        <p:spPr>
          <a:xfrm>
            <a:off x="8504555" y="2732405"/>
            <a:ext cx="1626870" cy="1448435"/>
          </a:xfrm>
          <a:prstGeom prst="hexagon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  <p:pic>
        <p:nvPicPr>
          <p:cNvPr id="4" name="图片 3" descr="32303038313137363b32303131373339343bcad6bbfab9baceef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5715" y="2999423"/>
            <a:ext cx="914400" cy="914400"/>
          </a:xfrm>
          <a:prstGeom prst="rect">
            <a:avLst/>
          </a:prstGeom>
        </p:spPr>
      </p:pic>
      <p:pic>
        <p:nvPicPr>
          <p:cNvPr id="3" name="图片 2" descr="32303038313137363b32303131373338363bb4e6c7aeb9de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09285" y="2999423"/>
            <a:ext cx="914400" cy="914400"/>
          </a:xfrm>
          <a:prstGeom prst="rect">
            <a:avLst/>
          </a:prstGeom>
        </p:spPr>
      </p:pic>
      <p:pic>
        <p:nvPicPr>
          <p:cNvPr id="2" name="图片 1" descr="32303038313137363b32303131373432383bb3aec6b1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60790" y="2999423"/>
            <a:ext cx="914400" cy="9144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718185" y="4315460"/>
            <a:ext cx="3820795" cy="1241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产品平均售价</a:t>
            </a:r>
            <a:r>
              <a:rPr lang="en-US" altLang="zh-CN" sz="32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30000</a:t>
            </a:r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元</a:t>
            </a:r>
            <a:r>
              <a:rPr lang="en-US" altLang="zh-CN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/</a:t>
            </a:r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门</a:t>
            </a:r>
            <a:endParaRPr lang="en-US" altLang="zh-CN" sz="2135" dirty="0">
              <a:solidFill>
                <a:schemeClr val="tx1">
                  <a:lumMod val="75000"/>
                  <a:lumOff val="25000"/>
                </a:schemeClr>
              </a:solidFill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产品总量为</a:t>
            </a:r>
            <a:r>
              <a:rPr lang="en-US" altLang="zh-CN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100000</a:t>
            </a:r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门，第一期推出</a:t>
            </a:r>
            <a:r>
              <a:rPr lang="en-US" altLang="zh-CN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3000</a:t>
            </a:r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门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730115" y="4484370"/>
            <a:ext cx="2870835" cy="10731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第一期</a:t>
            </a:r>
            <a:r>
              <a:rPr lang="en-US" altLang="zh-CN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3000</a:t>
            </a:r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门预计在六个月销售完毕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7792085" y="4484370"/>
            <a:ext cx="3107690" cy="10725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135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预计实现毛利</a:t>
            </a:r>
            <a:endParaRPr lang="en-US" altLang="zh-CN" sz="2135" dirty="0">
              <a:solidFill>
                <a:schemeClr val="tx1">
                  <a:lumMod val="75000"/>
                  <a:lumOff val="25000"/>
                </a:schemeClr>
              </a:solidFill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  <a:p>
            <a:pPr algn="ctr"/>
            <a:r>
              <a:rPr lang="en-US" altLang="zh-CN" sz="32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6000</a:t>
            </a:r>
            <a:r>
              <a:rPr lang="zh-CN" altLang="en-US" sz="32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万</a:t>
            </a:r>
            <a:r>
              <a:rPr lang="en-US" altLang="zh-CN" sz="32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-9000</a:t>
            </a:r>
            <a:r>
              <a:rPr lang="zh-CN" altLang="en-US" sz="32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万</a:t>
            </a:r>
            <a:endParaRPr lang="en-US" altLang="zh-CN" sz="3200" dirty="0">
              <a:solidFill>
                <a:srgbClr val="DA0000"/>
              </a:solidFill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  <a:p>
            <a:pPr algn="ctr"/>
            <a:endParaRPr lang="zh-CN" altLang="en-US" sz="2135" dirty="0">
              <a:solidFill>
                <a:schemeClr val="tx1">
                  <a:lumMod val="75000"/>
                  <a:lumOff val="25000"/>
                </a:schemeClr>
              </a:solidFill>
              <a:latin typeface="汉仪旗黑-55简" panose="00020600040101010101" charset="-128"/>
              <a:ea typeface="汉仪旗黑-55简" panose="00020600040101010101" charset="-128"/>
              <a:cs typeface="汉仪旗黑-55简" panose="00020600040101010101" charset="-128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picture 4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-17145" y="-92075"/>
            <a:ext cx="12192000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0" y="307340"/>
            <a:ext cx="12192000" cy="753110"/>
            <a:chOff x="0" y="484"/>
            <a:chExt cx="19200" cy="1186"/>
          </a:xfrm>
        </p:grpSpPr>
        <p:sp>
          <p:nvSpPr>
            <p:cNvPr id="24" name="任意多边形 30"/>
            <p:cNvSpPr/>
            <p:nvPr/>
          </p:nvSpPr>
          <p:spPr>
            <a:xfrm>
              <a:off x="907" y="484"/>
              <a:ext cx="467" cy="154"/>
            </a:xfrm>
            <a:custGeom>
              <a:avLst/>
              <a:gdLst>
                <a:gd name="connsiteX0" fmla="*/ 0 w 1799"/>
                <a:gd name="connsiteY0" fmla="*/ 784 h 784"/>
                <a:gd name="connsiteX1" fmla="*/ 1799 w 1799"/>
                <a:gd name="connsiteY1" fmla="*/ 779 h 784"/>
                <a:gd name="connsiteX2" fmla="*/ 288 w 1799"/>
                <a:gd name="connsiteY2" fmla="*/ 0 h 784"/>
                <a:gd name="connsiteX3" fmla="*/ 0 w 1799"/>
                <a:gd name="connsiteY3" fmla="*/ 784 h 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99" h="784">
                  <a:moveTo>
                    <a:pt x="0" y="784"/>
                  </a:moveTo>
                  <a:lnTo>
                    <a:pt x="1799" y="779"/>
                  </a:lnTo>
                  <a:lnTo>
                    <a:pt x="288" y="0"/>
                  </a:lnTo>
                  <a:lnTo>
                    <a:pt x="0" y="784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任意多边形 29"/>
            <p:cNvSpPr/>
            <p:nvPr/>
          </p:nvSpPr>
          <p:spPr>
            <a:xfrm>
              <a:off x="0" y="638"/>
              <a:ext cx="1374" cy="1032"/>
            </a:xfrm>
            <a:custGeom>
              <a:avLst/>
              <a:gdLst>
                <a:gd name="connsiteX0" fmla="*/ 0 w 5290"/>
                <a:gd name="connsiteY0" fmla="*/ 0 h 5256"/>
                <a:gd name="connsiteX1" fmla="*/ 5290 w 5290"/>
                <a:gd name="connsiteY1" fmla="*/ 0 h 5256"/>
                <a:gd name="connsiteX2" fmla="*/ 3485 w 5290"/>
                <a:gd name="connsiteY2" fmla="*/ 5256 h 5256"/>
                <a:gd name="connsiteX3" fmla="*/ 0 w 5290"/>
                <a:gd name="connsiteY3" fmla="*/ 5256 h 5256"/>
                <a:gd name="connsiteX4" fmla="*/ 0 w 5290"/>
                <a:gd name="connsiteY4" fmla="*/ 0 h 5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290" h="5256">
                  <a:moveTo>
                    <a:pt x="0" y="0"/>
                  </a:moveTo>
                  <a:lnTo>
                    <a:pt x="5290" y="0"/>
                  </a:lnTo>
                  <a:lnTo>
                    <a:pt x="3485" y="5256"/>
                  </a:lnTo>
                  <a:lnTo>
                    <a:pt x="0" y="52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cxnSp>
          <p:nvCxnSpPr>
            <p:cNvPr id="10" name="直接连接符 9"/>
            <p:cNvCxnSpPr/>
            <p:nvPr/>
          </p:nvCxnSpPr>
          <p:spPr>
            <a:xfrm>
              <a:off x="1131" y="1670"/>
              <a:ext cx="18069" cy="0"/>
            </a:xfrm>
            <a:prstGeom prst="line">
              <a:avLst/>
            </a:prstGeom>
            <a:ln w="12700">
              <a:solidFill>
                <a:srgbClr val="DA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TextBox 25"/>
            <p:cNvSpPr txBox="1"/>
            <p:nvPr/>
          </p:nvSpPr>
          <p:spPr>
            <a:xfrm>
              <a:off x="0" y="707"/>
              <a:ext cx="1056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endParaRPr lang="en-US" altLang="zh-CN" sz="2800" spc="-150" dirty="0">
                <a:solidFill>
                  <a:schemeClr val="bg1"/>
                </a:solidFill>
                <a:latin typeface="汉仪雅酷黑简" panose="00020600040101010101" charset="-122"/>
                <a:ea typeface="汉仪雅酷黑简" panose="00020600040101010101" charset="-122"/>
                <a:cs typeface="汉仪旗黑-55简" panose="00020600040101010101" charset="-128"/>
              </a:endParaRPr>
            </a:p>
          </p:txBody>
        </p:sp>
      </p:grpSp>
      <p:sp>
        <p:nvSpPr>
          <p:cNvPr id="48" name="文本框 25"/>
          <p:cNvSpPr txBox="1"/>
          <p:nvPr/>
        </p:nvSpPr>
        <p:spPr>
          <a:xfrm>
            <a:off x="860425" y="324485"/>
            <a:ext cx="3196590" cy="707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/>
            <a:r>
              <a:rPr lang="zh-CN" altLang="en-US" sz="3800" spc="-150" dirty="0">
                <a:solidFill>
                  <a:srgbClr val="DA0000"/>
                </a:solidFill>
                <a:latin typeface="汉仪雅酷黑简" panose="00020600040101010101" charset="-122"/>
                <a:ea typeface="汉仪雅酷黑简" panose="00020600040101010101" charset="-122"/>
                <a:cs typeface="汉仪旗黑-55简" panose="00020600040101010101" charset="-128"/>
              </a:rPr>
              <a:t>财务与融资</a:t>
            </a:r>
          </a:p>
        </p:txBody>
      </p:sp>
      <p:sp>
        <p:nvSpPr>
          <p:cNvPr id="13" name="椭圆 12"/>
          <p:cNvSpPr/>
          <p:nvPr/>
        </p:nvSpPr>
        <p:spPr>
          <a:xfrm>
            <a:off x="4922520" y="1527175"/>
            <a:ext cx="2346960" cy="2346960"/>
          </a:xfrm>
          <a:prstGeom prst="ellipse">
            <a:avLst/>
          </a:prstGeom>
          <a:gradFill>
            <a:gsLst>
              <a:gs pos="100000">
                <a:schemeClr val="bg1"/>
              </a:gs>
              <a:gs pos="0">
                <a:schemeClr val="bg1"/>
              </a:gs>
              <a:gs pos="50000">
                <a:srgbClr val="FFB3B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106035" y="1710690"/>
            <a:ext cx="1979930" cy="1979930"/>
          </a:xfrm>
          <a:prstGeom prst="ellipse">
            <a:avLst/>
          </a:prstGeom>
          <a:solidFill>
            <a:srgbClr val="D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229860" y="1969135"/>
            <a:ext cx="1698625" cy="1587500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融资</a:t>
            </a:r>
          </a:p>
          <a:p>
            <a:pPr algn="ctr">
              <a:lnSpc>
                <a:spcPct val="100000"/>
              </a:lnSpc>
            </a:pPr>
            <a:r>
              <a:rPr lang="zh-CN" altLang="en-US" sz="4800" dirty="0">
                <a:solidFill>
                  <a:schemeClr val="bg1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计划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97660" y="4052861"/>
            <a:ext cx="8996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本项目融资目标：</a:t>
            </a:r>
            <a:r>
              <a:rPr lang="en-US" altLang="zh-CN" sz="28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500</a:t>
            </a:r>
            <a:r>
              <a:rPr lang="zh-CN" altLang="en-US" sz="2800" dirty="0">
                <a:solidFill>
                  <a:srgbClr val="DA0000"/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万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，具体方式以另拟定融资合同</a:t>
            </a:r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旗黑-55简" panose="00020600040101010101" charset="-128"/>
                <a:ea typeface="汉仪旗黑-55简" panose="00020600040101010101" charset="-128"/>
                <a:cs typeface="汉仪旗黑-55简" panose="00020600040101010101" charset="-128"/>
              </a:rPr>
              <a:t>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picture 4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484" name="picture 4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360" y="266613"/>
            <a:ext cx="5271620" cy="2755011"/>
          </a:xfrm>
          <a:prstGeom prst="rect">
            <a:avLst/>
          </a:prstGeom>
        </p:spPr>
      </p:pic>
      <p:sp>
        <p:nvSpPr>
          <p:cNvPr id="486" name="textbox 486"/>
          <p:cNvSpPr/>
          <p:nvPr/>
        </p:nvSpPr>
        <p:spPr>
          <a:xfrm>
            <a:off x="3026232" y="360413"/>
            <a:ext cx="1844039" cy="35845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48000"/>
              </a:lnSpc>
            </a:pPr>
            <a:endParaRPr lang="en-US" altLang="en-US" sz="100" dirty="0"/>
          </a:p>
          <a:p>
            <a:pPr marL="228600" indent="-215900" algn="l" rtl="0" eaLnBrk="0">
              <a:lnSpc>
                <a:spcPct val="85000"/>
              </a:lnSpc>
            </a:pPr>
            <a:r>
              <a:rPr sz="13700" kern="0" spc="-1250" dirty="0">
                <a:solidFill>
                  <a:srgbClr val="A57835">
                    <a:alpha val="100000"/>
                  </a:srgb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佛</a:t>
            </a:r>
            <a:r>
              <a:rPr sz="13700" kern="0" spc="-10" dirty="0">
                <a:solidFill>
                  <a:srgbClr val="A57835">
                    <a:alpha val="100000"/>
                  </a:srgb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 </a:t>
            </a:r>
            <a:r>
              <a:rPr sz="13700" kern="0" spc="-1100" dirty="0">
                <a:solidFill>
                  <a:srgbClr val="A57835">
                    <a:alpha val="100000"/>
                  </a:srgbClr>
                </a:solidFill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教</a:t>
            </a:r>
            <a:endParaRPr lang="en-US" altLang="en-US" sz="13700" dirty="0"/>
          </a:p>
        </p:txBody>
      </p:sp>
      <p:sp>
        <p:nvSpPr>
          <p:cNvPr id="488" name="textbox 488"/>
          <p:cNvSpPr/>
          <p:nvPr/>
        </p:nvSpPr>
        <p:spPr>
          <a:xfrm>
            <a:off x="4612804" y="3696246"/>
            <a:ext cx="3041014" cy="8909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59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感恩观看</a:t>
            </a:r>
            <a:endParaRPr lang="en-US" altLang="en-US" sz="5900" dirty="0"/>
          </a:p>
        </p:txBody>
      </p:sp>
      <p:pic>
        <p:nvPicPr>
          <p:cNvPr id="490" name="picture 4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55345" y="5921121"/>
            <a:ext cx="1066419" cy="829869"/>
          </a:xfrm>
          <a:prstGeom prst="rect">
            <a:avLst/>
          </a:prstGeom>
        </p:spPr>
      </p:pic>
      <p:sp>
        <p:nvSpPr>
          <p:cNvPr id="492" name="textbox 492"/>
          <p:cNvSpPr/>
          <p:nvPr/>
        </p:nvSpPr>
        <p:spPr>
          <a:xfrm>
            <a:off x="6989466" y="5673846"/>
            <a:ext cx="2863850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ln w="5791" cap="flat" cmpd="sng">
                  <a:solidFill>
                    <a:srgbClr val="1F497D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三宝文化传播（江苏</a:t>
            </a:r>
            <a:r>
              <a:rPr sz="1500" kern="0" spc="80" dirty="0">
                <a:ln w="5791" cap="flat" cmpd="sng">
                  <a:solidFill>
                    <a:srgbClr val="1F497D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500" kern="0" spc="-330" dirty="0"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ln w="5791" cap="flat" cmpd="sng">
                  <a:solidFill>
                    <a:srgbClr val="1F497D">
                      <a:alpha val="100000"/>
                    </a:srgbClr>
                  </a:solidFill>
                  <a:prstDash val="solid"/>
                  <a:miter lim="10"/>
                </a:ln>
                <a:solidFill>
                  <a:srgbClr val="1F497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有限公司</a:t>
            </a:r>
            <a:endParaRPr lang="en-US" altLang="en-US" sz="15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mMyNzViNWY1YmEzY2Q2MDg1OTAyNjc2ZDNkZGJhND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92.5,&quot;left&quot;:54.35,&quot;top&quot;:282.25,&quot;width&quot;:851.35}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873</Words>
  <Application>Microsoft Office PowerPoint</Application>
  <PresentationFormat>宽屏</PresentationFormat>
  <Paragraphs>486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方正姚体</vt:lpstr>
      <vt:lpstr>汉仪旗黑-55简</vt:lpstr>
      <vt:lpstr>汉仪雅酷黑简</vt:lpstr>
      <vt:lpstr>华文新魏</vt:lpstr>
      <vt:lpstr>宋体</vt:lpstr>
      <vt:lpstr>微软雅黑</vt:lpstr>
      <vt:lpstr>Arial</vt:lpstr>
      <vt:lpstr>Impact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2025-04-28T05:54:40Z</dcterms:created>
  <dcterms:modified xsi:type="dcterms:W3CDTF">2025-04-28T05:54:51Z</dcterms:modified>
</cp:coreProperties>
</file>