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6858000" cy="9144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ableStyles" Target="tableStyles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jpe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jpeg"/><Relationship Id="rId9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image" Target="../media/image44.png"/><Relationship Id="rId2" Type="http://schemas.openxmlformats.org/officeDocument/2006/relationships/image" Target="../media/image45.png"/><Relationship Id="rId3" Type="http://schemas.openxmlformats.org/officeDocument/2006/relationships/image" Target="../media/image38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slideLayout" Target="../slideLayouts/slideLayout1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38.png"/><Relationship Id="rId7" Type="http://schemas.openxmlformats.org/officeDocument/2006/relationships/image" Target="../media/image56.png"/><Relationship Id="rId8" Type="http://schemas.openxmlformats.org/officeDocument/2006/relationships/slideLayout" Target="../slideLayouts/slideLayout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14.png"/><Relationship Id="rId3" Type="http://schemas.openxmlformats.org/officeDocument/2006/relationships/image" Target="../media/image58.jpeg"/><Relationship Id="rId4" Type="http://schemas.openxmlformats.org/officeDocument/2006/relationships/image" Target="../media/image59.png"/><Relationship Id="rId5" Type="http://schemas.openxmlformats.org/officeDocument/2006/relationships/slideLayout" Target="../slideLayouts/slideLayout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59.png"/><Relationship Id="rId5" Type="http://schemas.openxmlformats.org/officeDocument/2006/relationships/image" Target="../media/image62.png"/><Relationship Id="rId6" Type="http://schemas.openxmlformats.org/officeDocument/2006/relationships/slideLayout" Target="../slideLayouts/slideLayout1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38.png"/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5" Type="http://schemas.openxmlformats.org/officeDocument/2006/relationships/slideLayout" Target="../slideLayouts/slideLayout1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14.png"/><Relationship Id="rId3" Type="http://schemas.openxmlformats.org/officeDocument/2006/relationships/image" Target="../media/image65.jpe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69.png"/><Relationship Id="rId8" Type="http://schemas.openxmlformats.org/officeDocument/2006/relationships/image" Target="../media/image70.png"/><Relationship Id="rId9" Type="http://schemas.openxmlformats.org/officeDocument/2006/relationships/image" Target="../media/image71.png"/><Relationship Id="rId10" Type="http://schemas.openxmlformats.org/officeDocument/2006/relationships/image" Target="../media/image72.png"/><Relationship Id="rId11" Type="http://schemas.openxmlformats.org/officeDocument/2006/relationships/slideLayout" Target="../slideLayouts/slideLayout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Relationship Id="rId8" Type="http://schemas.openxmlformats.org/officeDocument/2006/relationships/image" Target="../media/image79.png"/><Relationship Id="rId9" Type="http://schemas.openxmlformats.org/officeDocument/2006/relationships/image" Target="../media/image80.png"/><Relationship Id="rId10" Type="http://schemas.openxmlformats.org/officeDocument/2006/relationships/image" Target="../media/image81.png"/><Relationship Id="rId11" Type="http://schemas.openxmlformats.org/officeDocument/2006/relationships/image" Target="../media/image82.png"/><Relationship Id="rId12" Type="http://schemas.openxmlformats.org/officeDocument/2006/relationships/slideLayout" Target="../slideLayouts/slideLayout1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14.png"/><Relationship Id="rId3" Type="http://schemas.openxmlformats.org/officeDocument/2006/relationships/image" Target="../media/image83.png"/><Relationship Id="rId4" Type="http://schemas.openxmlformats.org/officeDocument/2006/relationships/image" Target="../media/image84.png"/><Relationship Id="rId5" Type="http://schemas.openxmlformats.org/officeDocument/2006/relationships/image" Target="../media/image85.png"/><Relationship Id="rId6" Type="http://schemas.openxmlformats.org/officeDocument/2006/relationships/image" Target="../media/image86.png"/><Relationship Id="rId7" Type="http://schemas.openxmlformats.org/officeDocument/2006/relationships/slideLayout" Target="../slideLayouts/slideLayout1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85.png"/><Relationship Id="rId3" Type="http://schemas.openxmlformats.org/officeDocument/2006/relationships/image" Target="../media/image87.jpeg"/><Relationship Id="rId4" Type="http://schemas.openxmlformats.org/officeDocument/2006/relationships/image" Target="../media/image88.jpeg"/><Relationship Id="rId5" Type="http://schemas.openxmlformats.org/officeDocument/2006/relationships/image" Target="../media/image89.jpeg"/><Relationship Id="rId6" Type="http://schemas.openxmlformats.org/officeDocument/2006/relationships/image" Target="../media/image90.jpeg"/><Relationship Id="rId7" Type="http://schemas.openxmlformats.org/officeDocument/2006/relationships/image" Target="../media/image91.png"/><Relationship Id="rId8" Type="http://schemas.openxmlformats.org/officeDocument/2006/relationships/image" Target="../media/image92.png"/><Relationship Id="rId9" Type="http://schemas.openxmlformats.org/officeDocument/2006/relationships/image" Target="../media/image93.png"/><Relationship Id="rId10" Type="http://schemas.openxmlformats.org/officeDocument/2006/relationships/slideLayout" Target="../slideLayouts/slideLayout1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image" Target="../media/image94.png"/><Relationship Id="rId2" Type="http://schemas.openxmlformats.org/officeDocument/2006/relationships/image" Target="../media/image95.png"/><Relationship Id="rId3" Type="http://schemas.openxmlformats.org/officeDocument/2006/relationships/image" Target="../media/image96.png"/><Relationship Id="rId4" Type="http://schemas.openxmlformats.org/officeDocument/2006/relationships/image" Target="../media/image97.png"/><Relationship Id="rId5" Type="http://schemas.openxmlformats.org/officeDocument/2006/relationships/image" Target="../media/image98.png"/><Relationship Id="rId6" Type="http://schemas.openxmlformats.org/officeDocument/2006/relationships/image" Target="../media/image99.png"/><Relationship Id="rId7" Type="http://schemas.openxmlformats.org/officeDocument/2006/relationships/image" Target="../media/image100.png"/><Relationship Id="rId8" Type="http://schemas.openxmlformats.org/officeDocument/2006/relationships/image" Target="../media/image101.png"/><Relationship Id="rId9" Type="http://schemas.openxmlformats.org/officeDocument/2006/relationships/image" Target="../media/image102.png"/><Relationship Id="rId10" Type="http://schemas.openxmlformats.org/officeDocument/2006/relationships/image" Target="../media/image103.png"/><Relationship Id="rId11" Type="http://schemas.openxmlformats.org/officeDocument/2006/relationships/image" Target="../media/image104.png"/><Relationship Id="rId12" Type="http://schemas.openxmlformats.org/officeDocument/2006/relationships/image" Target="../media/image105.png"/><Relationship Id="rId13" Type="http://schemas.openxmlformats.org/officeDocument/2006/relationships/image" Target="../media/image106.png"/><Relationship Id="rId14" Type="http://schemas.openxmlformats.org/officeDocument/2006/relationships/image" Target="../media/image107.png"/><Relationship Id="rId15" Type="http://schemas.openxmlformats.org/officeDocument/2006/relationships/image" Target="../media/image108.png"/><Relationship Id="rId16" Type="http://schemas.openxmlformats.org/officeDocument/2006/relationships/image" Target="../media/image109.png"/><Relationship Id="rId17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12.png"/><Relationship Id="rId8" Type="http://schemas.openxmlformats.org/officeDocument/2006/relationships/slideLayout" Target="../slideLayouts/slideLayout1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110.png"/><Relationship Id="rId3" Type="http://schemas.openxmlformats.org/officeDocument/2006/relationships/image" Target="../media/image111.png"/><Relationship Id="rId4" Type="http://schemas.openxmlformats.org/officeDocument/2006/relationships/image" Target="../media/image112.png"/><Relationship Id="rId5" Type="http://schemas.openxmlformats.org/officeDocument/2006/relationships/image" Target="../media/image113.png"/><Relationship Id="rId6" Type="http://schemas.openxmlformats.org/officeDocument/2006/relationships/image" Target="../media/image114.png"/><Relationship Id="rId7" Type="http://schemas.openxmlformats.org/officeDocument/2006/relationships/image" Target="../media/image115.png"/><Relationship Id="rId8" Type="http://schemas.openxmlformats.org/officeDocument/2006/relationships/slideLayout" Target="../slideLayouts/slideLayout1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38.png"/><Relationship Id="rId3" Type="http://schemas.openxmlformats.org/officeDocument/2006/relationships/image" Target="../media/image85.png"/><Relationship Id="rId4" Type="http://schemas.openxmlformats.org/officeDocument/2006/relationships/image" Target="../media/image116.jpeg"/><Relationship Id="rId5" Type="http://schemas.openxmlformats.org/officeDocument/2006/relationships/slideLayout" Target="../slideLayouts/slideLayout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image" Target="../media/image57.png"/><Relationship Id="rId2" Type="http://schemas.openxmlformats.org/officeDocument/2006/relationships/image" Target="../media/image117.png"/><Relationship Id="rId3" Type="http://schemas.openxmlformats.org/officeDocument/2006/relationships/image" Target="../media/image118.png"/><Relationship Id="rId4" Type="http://schemas.openxmlformats.org/officeDocument/2006/relationships/slideLayout" Target="../slideLayouts/slideLayout1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image" Target="../media/image119.png"/><Relationship Id="rId2" Type="http://schemas.openxmlformats.org/officeDocument/2006/relationships/image" Target="../media/image120.png"/><Relationship Id="rId3" Type="http://schemas.openxmlformats.org/officeDocument/2006/relationships/image" Target="../media/image11.png"/><Relationship Id="rId4" Type="http://schemas.openxmlformats.org/officeDocument/2006/relationships/image" Target="../media/image121.png"/><Relationship Id="rId5" Type="http://schemas.openxmlformats.org/officeDocument/2006/relationships/image" Target="../media/image122.png"/><Relationship Id="rId6" Type="http://schemas.openxmlformats.org/officeDocument/2006/relationships/image" Target="../media/image123.png"/><Relationship Id="rId7" Type="http://schemas.openxmlformats.org/officeDocument/2006/relationships/image" Target="../media/image124.png"/><Relationship Id="rId8" Type="http://schemas.openxmlformats.org/officeDocument/2006/relationships/image" Target="../media/image125.png"/><Relationship Id="rId9" Type="http://schemas.openxmlformats.org/officeDocument/2006/relationships/slideLayout" Target="../slideLayouts/slideLayout1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26.png"/><Relationship Id="rId3" Type="http://schemas.openxmlformats.org/officeDocument/2006/relationships/image" Target="../media/image127.png"/><Relationship Id="rId4" Type="http://schemas.openxmlformats.org/officeDocument/2006/relationships/image" Target="../media/image128.png"/><Relationship Id="rId5" Type="http://schemas.openxmlformats.org/officeDocument/2006/relationships/image" Target="../media/image120.png"/><Relationship Id="rId6" Type="http://schemas.openxmlformats.org/officeDocument/2006/relationships/image" Target="../media/image129.png"/><Relationship Id="rId7" Type="http://schemas.openxmlformats.org/officeDocument/2006/relationships/image" Target="../media/image130.png"/><Relationship Id="rId8" Type="http://schemas.openxmlformats.org/officeDocument/2006/relationships/image" Target="../media/image131.png"/><Relationship Id="rId9" Type="http://schemas.openxmlformats.org/officeDocument/2006/relationships/image" Target="../media/image132.png"/><Relationship Id="rId10" Type="http://schemas.openxmlformats.org/officeDocument/2006/relationships/slideLayout" Target="../slideLayouts/slideLayout1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33.png"/><Relationship Id="rId3" Type="http://schemas.openxmlformats.org/officeDocument/2006/relationships/image" Target="../media/image120.png"/><Relationship Id="rId4" Type="http://schemas.openxmlformats.org/officeDocument/2006/relationships/image" Target="../media/image134.png"/><Relationship Id="rId5" Type="http://schemas.openxmlformats.org/officeDocument/2006/relationships/image" Target="../media/image135.png"/><Relationship Id="rId6" Type="http://schemas.openxmlformats.org/officeDocument/2006/relationships/image" Target="../media/image136.png"/><Relationship Id="rId7" Type="http://schemas.openxmlformats.org/officeDocument/2006/relationships/image" Target="../media/image137.png"/><Relationship Id="rId8" Type="http://schemas.openxmlformats.org/officeDocument/2006/relationships/image" Target="../media/image138.png"/><Relationship Id="rId9" Type="http://schemas.openxmlformats.org/officeDocument/2006/relationships/image" Target="../media/image139.png"/><Relationship Id="rId10" Type="http://schemas.openxmlformats.org/officeDocument/2006/relationships/image" Target="../media/image140.png"/><Relationship Id="rId11" Type="http://schemas.openxmlformats.org/officeDocument/2006/relationships/image" Target="../media/image141.png"/><Relationship Id="rId12" Type="http://schemas.openxmlformats.org/officeDocument/2006/relationships/image" Target="../media/image142.png"/><Relationship Id="rId13" Type="http://schemas.openxmlformats.org/officeDocument/2006/relationships/slideLayout" Target="../slideLayouts/slideLayout1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image" Target="../media/image143.png"/><Relationship Id="rId2" Type="http://schemas.openxmlformats.org/officeDocument/2006/relationships/image" Target="../media/image144.png"/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5" Type="http://schemas.openxmlformats.org/officeDocument/2006/relationships/image" Target="../media/image147.png"/><Relationship Id="rId6" Type="http://schemas.openxmlformats.org/officeDocument/2006/relationships/image" Target="../media/image148.png"/><Relationship Id="rId7" Type="http://schemas.openxmlformats.org/officeDocument/2006/relationships/image" Target="../media/image149.png"/><Relationship Id="rId8" Type="http://schemas.openxmlformats.org/officeDocument/2006/relationships/slideLayout" Target="../slideLayouts/slideLayout1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image" Target="../media/image51.png"/><Relationship Id="rId2" Type="http://schemas.openxmlformats.org/officeDocument/2006/relationships/image" Target="../media/image150.png"/><Relationship Id="rId3" Type="http://schemas.openxmlformats.org/officeDocument/2006/relationships/image" Target="../media/image151.png"/><Relationship Id="rId4" Type="http://schemas.openxmlformats.org/officeDocument/2006/relationships/image" Target="../media/image120.png"/><Relationship Id="rId5" Type="http://schemas.openxmlformats.org/officeDocument/2006/relationships/image" Target="../media/image152.png"/><Relationship Id="rId6" Type="http://schemas.openxmlformats.org/officeDocument/2006/relationships/image" Target="../media/image153.png"/><Relationship Id="rId7" Type="http://schemas.openxmlformats.org/officeDocument/2006/relationships/image" Target="../media/image154.png"/><Relationship Id="rId8" Type="http://schemas.openxmlformats.org/officeDocument/2006/relationships/image" Target="../media/image155.png"/><Relationship Id="rId9" Type="http://schemas.openxmlformats.org/officeDocument/2006/relationships/image" Target="../media/image156.png"/><Relationship Id="rId10" Type="http://schemas.openxmlformats.org/officeDocument/2006/relationships/image" Target="../media/image24.png"/><Relationship Id="rId11" Type="http://schemas.openxmlformats.org/officeDocument/2006/relationships/image" Target="../media/image25.png"/><Relationship Id="rId12" Type="http://schemas.openxmlformats.org/officeDocument/2006/relationships/slideLayout" Target="../slideLayouts/slideLayout1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image" Target="../media/image143.png"/><Relationship Id="rId2" Type="http://schemas.openxmlformats.org/officeDocument/2006/relationships/image" Target="../media/image157.png"/><Relationship Id="rId3" Type="http://schemas.openxmlformats.org/officeDocument/2006/relationships/image" Target="../media/image158.png"/><Relationship Id="rId4" Type="http://schemas.openxmlformats.org/officeDocument/2006/relationships/slideLayout" Target="../slideLayouts/slideLayout1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1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image" Target="../media/image159.png"/><Relationship Id="rId2" Type="http://schemas.openxmlformats.org/officeDocument/2006/relationships/image" Target="../media/image11.png"/><Relationship Id="rId3" Type="http://schemas.openxmlformats.org/officeDocument/2006/relationships/image" Target="../media/image160.png"/><Relationship Id="rId4" Type="http://schemas.openxmlformats.org/officeDocument/2006/relationships/image" Target="../media/image161.png"/><Relationship Id="rId5" Type="http://schemas.openxmlformats.org/officeDocument/2006/relationships/slideLayout" Target="../slideLayouts/slideLayout1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image" Target="../media/image143.png"/><Relationship Id="rId2" Type="http://schemas.openxmlformats.org/officeDocument/2006/relationships/image" Target="../media/image11.png"/><Relationship Id="rId3" Type="http://schemas.openxmlformats.org/officeDocument/2006/relationships/image" Target="../media/image59.png"/><Relationship Id="rId4" Type="http://schemas.openxmlformats.org/officeDocument/2006/relationships/slideLayout" Target="../slideLayouts/slideLayout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image" Target="../media/image162.png"/><Relationship Id="rId2" Type="http://schemas.openxmlformats.org/officeDocument/2006/relationships/image" Target="../media/image11.png"/><Relationship Id="rId3" Type="http://schemas.openxmlformats.org/officeDocument/2006/relationships/image" Target="../media/image163.png"/><Relationship Id="rId4" Type="http://schemas.openxmlformats.org/officeDocument/2006/relationships/image" Target="../media/image164.png"/><Relationship Id="rId5" Type="http://schemas.openxmlformats.org/officeDocument/2006/relationships/image" Target="../media/image165.png"/><Relationship Id="rId6" Type="http://schemas.openxmlformats.org/officeDocument/2006/relationships/slideLayout" Target="../slideLayouts/slideLayout1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image" Target="../media/image143.png"/><Relationship Id="rId2" Type="http://schemas.openxmlformats.org/officeDocument/2006/relationships/image" Target="../media/image11.png"/><Relationship Id="rId3" Type="http://schemas.openxmlformats.org/officeDocument/2006/relationships/image" Target="../media/image59.png"/><Relationship Id="rId4" Type="http://schemas.openxmlformats.org/officeDocument/2006/relationships/slideLayout" Target="../slideLayouts/slideLayout1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66.png"/><Relationship Id="rId3" Type="http://schemas.openxmlformats.org/officeDocument/2006/relationships/image" Target="../media/image11.png"/><Relationship Id="rId4" Type="http://schemas.openxmlformats.org/officeDocument/2006/relationships/image" Target="../media/image167.png"/><Relationship Id="rId5" Type="http://schemas.openxmlformats.org/officeDocument/2006/relationships/image" Target="../media/image120.png"/><Relationship Id="rId6" Type="http://schemas.openxmlformats.org/officeDocument/2006/relationships/slideLayout" Target="../slideLayouts/slideLayout1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image" Target="../media/image143.png"/><Relationship Id="rId2" Type="http://schemas.openxmlformats.org/officeDocument/2006/relationships/image" Target="../media/image168.png"/><Relationship Id="rId3" Type="http://schemas.openxmlformats.org/officeDocument/2006/relationships/image" Target="../media/image59.png"/><Relationship Id="rId4" Type="http://schemas.openxmlformats.org/officeDocument/2006/relationships/slideLayout" Target="../slideLayouts/slideLayout1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69.png"/><Relationship Id="rId3" Type="http://schemas.openxmlformats.org/officeDocument/2006/relationships/image" Target="../media/image170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Relationship Id="rId7" Type="http://schemas.openxmlformats.org/officeDocument/2006/relationships/image" Target="../media/image120.png"/><Relationship Id="rId8" Type="http://schemas.openxmlformats.org/officeDocument/2006/relationships/image" Target="../media/image174.png"/><Relationship Id="rId9" Type="http://schemas.openxmlformats.org/officeDocument/2006/relationships/slideLayout" Target="../slideLayouts/slideLayout1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5.png"/><Relationship Id="rId3" Type="http://schemas.openxmlformats.org/officeDocument/2006/relationships/slideLayout" Target="../slideLayouts/slideLayout1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76.png"/><Relationship Id="rId3" Type="http://schemas.openxmlformats.org/officeDocument/2006/relationships/image" Target="../media/image177.png"/><Relationship Id="rId4" Type="http://schemas.openxmlformats.org/officeDocument/2006/relationships/image" Target="../media/image178.png"/><Relationship Id="rId5" Type="http://schemas.openxmlformats.org/officeDocument/2006/relationships/image" Target="../media/image179.png"/><Relationship Id="rId6" Type="http://schemas.openxmlformats.org/officeDocument/2006/relationships/image" Target="../media/image180.jpeg"/><Relationship Id="rId7" Type="http://schemas.openxmlformats.org/officeDocument/2006/relationships/slideLayout" Target="../slideLayouts/slideLayout1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81.png"/><Relationship Id="rId3" Type="http://schemas.openxmlformats.org/officeDocument/2006/relationships/image" Target="../media/image182.png"/><Relationship Id="rId4" Type="http://schemas.openxmlformats.org/officeDocument/2006/relationships/image" Target="../media/image179.png"/><Relationship Id="rId5" Type="http://schemas.openxmlformats.org/officeDocument/2006/relationships/image" Target="../media/image183.jpeg"/><Relationship Id="rId6" Type="http://schemas.openxmlformats.org/officeDocument/2006/relationships/slideLayout" Target="../slideLayouts/slideLayou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84.png"/><Relationship Id="rId3" Type="http://schemas.openxmlformats.org/officeDocument/2006/relationships/image" Target="../media/image185.png"/><Relationship Id="rId4" Type="http://schemas.openxmlformats.org/officeDocument/2006/relationships/image" Target="../media/image179.png"/><Relationship Id="rId5" Type="http://schemas.openxmlformats.org/officeDocument/2006/relationships/image" Target="../media/image186.jpeg"/><Relationship Id="rId6" Type="http://schemas.openxmlformats.org/officeDocument/2006/relationships/slideLayout" Target="../slideLayouts/slideLayout1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87.png"/><Relationship Id="rId3" Type="http://schemas.openxmlformats.org/officeDocument/2006/relationships/image" Target="../media/image188.png"/><Relationship Id="rId4" Type="http://schemas.openxmlformats.org/officeDocument/2006/relationships/image" Target="../media/image179.png"/><Relationship Id="rId5" Type="http://schemas.openxmlformats.org/officeDocument/2006/relationships/image" Target="../media/image189.jpeg"/><Relationship Id="rId6" Type="http://schemas.openxmlformats.org/officeDocument/2006/relationships/slideLayout" Target="../slideLayouts/slideLayout1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90.png"/><Relationship Id="rId3" Type="http://schemas.openxmlformats.org/officeDocument/2006/relationships/image" Target="../media/image191.png"/><Relationship Id="rId4" Type="http://schemas.openxmlformats.org/officeDocument/2006/relationships/image" Target="../media/image179.png"/><Relationship Id="rId5" Type="http://schemas.openxmlformats.org/officeDocument/2006/relationships/slideLayout" Target="../slideLayouts/slideLayout1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image" Target="../media/image192.png"/><Relationship Id="rId2" Type="http://schemas.openxmlformats.org/officeDocument/2006/relationships/image" Target="../media/image8.jpeg"/><Relationship Id="rId3" Type="http://schemas.openxmlformats.org/officeDocument/2006/relationships/slideLayout" Target="../slideLayouts/slideLayout1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image" Target="../media/image193.png"/><Relationship Id="rId2" Type="http://schemas.openxmlformats.org/officeDocument/2006/relationships/slideLayout" Target="../slideLayouts/slideLayout1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image" Target="../media/image13.png"/><Relationship Id="rId3" Type="http://schemas.openxmlformats.org/officeDocument/2006/relationships/image" Target="../media/image19.png"/><Relationship Id="rId4" Type="http://schemas.openxmlformats.org/officeDocument/2006/relationships/image" Target="../media/image14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25.png"/><Relationship Id="rId11" Type="http://schemas.openxmlformats.org/officeDocument/2006/relationships/image" Target="../media/image26.png"/><Relationship Id="rId12" Type="http://schemas.openxmlformats.org/officeDocument/2006/relationships/slideLayout" Target="../slideLayouts/slideLayout1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8" Type="http://schemas.openxmlformats.org/officeDocument/2006/relationships/slideLayout" Target="../slideLayouts/slideLayout1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9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slideLayout" Target="../slideLayouts/slideLayou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slideLayout" Target="../slideLayouts/slideLayout1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image" Target="../media/image40.jpeg"/><Relationship Id="rId5" Type="http://schemas.openxmlformats.org/officeDocument/2006/relationships/image" Target="../media/image41.png"/><Relationship Id="rId6" Type="http://schemas.openxmlformats.org/officeDocument/2006/relationships/image" Target="../media/image42.png"/><Relationship Id="rId7" Type="http://schemas.openxmlformats.org/officeDocument/2006/relationships/image" Target="../media/image43.jpeg"/><Relationship Id="rId8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 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1373505"/>
            <a:ext cx="6428740" cy="7062469"/>
          </a:xfrm>
          <a:prstGeom prst="rect">
            <a:avLst/>
          </a:prstGeom>
        </p:spPr>
      </p:pic>
      <p:sp>
        <p:nvSpPr>
          <p:cNvPr id="6" name="rect 6"/>
          <p:cNvSpPr/>
          <p:nvPr/>
        </p:nvSpPr>
        <p:spPr>
          <a:xfrm>
            <a:off x="1781555" y="4689348"/>
            <a:ext cx="3425952" cy="3314699"/>
          </a:xfrm>
          <a:prstGeom prst="rect">
            <a:avLst/>
          </a:prstGeom>
          <a:solidFill>
            <a:srgbClr val="FADBDF">
              <a:alpha val="6705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" name="textbox 8"/>
          <p:cNvSpPr/>
          <p:nvPr/>
        </p:nvSpPr>
        <p:spPr>
          <a:xfrm>
            <a:off x="2527459" y="4793146"/>
            <a:ext cx="1939289" cy="31261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4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6205" indent="101600" algn="l" rtl="0" eaLnBrk="0">
              <a:lnSpc>
                <a:spcPct val="144000"/>
              </a:lnSpc>
            </a:pP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草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</a:t>
            </a:r>
            <a:r>
              <a:rPr sz="13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</a:t>
            </a:r>
            <a:r>
              <a:rPr sz="13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玄</a:t>
            </a:r>
            <a:r>
              <a:rPr sz="13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</a:t>
            </a:r>
            <a:r>
              <a:rPr sz="1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3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草</a:t>
            </a:r>
            <a:r>
              <a:rPr sz="1300" kern="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</a:t>
            </a:r>
            <a:r>
              <a:rPr sz="13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</a:t>
            </a:r>
            <a:r>
              <a:rPr sz="1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</a:t>
            </a:r>
            <a:r>
              <a:rPr sz="13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很</a:t>
            </a:r>
            <a:r>
              <a:rPr sz="13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</a:t>
            </a:r>
            <a:r>
              <a:rPr sz="13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钱</a:t>
            </a:r>
            <a:r>
              <a:rPr sz="1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15900" algn="l" rtl="0" eaLnBrk="0">
              <a:lnSpc>
                <a:spcPts val="1840"/>
              </a:lnSpc>
              <a:spcBef>
                <a:spcPts val="525"/>
              </a:spcBef>
            </a:pPr>
            <a:r>
              <a:rPr sz="1300" i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</a:t>
            </a:r>
            <a:r>
              <a:rPr sz="13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</a:t>
            </a:r>
            <a:r>
              <a:rPr sz="13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找</a:t>
            </a:r>
            <a:r>
              <a:rPr sz="13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sz="13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</a:t>
            </a:r>
            <a:r>
              <a:rPr sz="13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</a:t>
            </a:r>
            <a:r>
              <a:rPr sz="13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品?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17500" algn="l" rtl="0" eaLnBrk="0">
              <a:lnSpc>
                <a:spcPts val="1840"/>
              </a:lnSpc>
              <a:spcBef>
                <a:spcPts val="655"/>
              </a:spcBef>
            </a:pPr>
            <a:r>
              <a:rPr sz="1300" i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</a:t>
            </a:r>
            <a:r>
              <a:rPr sz="1300" kern="0" spc="1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</a:t>
            </a:r>
            <a:r>
              <a:rPr sz="13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</a:t>
            </a:r>
            <a:r>
              <a:rPr sz="13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</a:t>
            </a:r>
            <a:r>
              <a:rPr sz="13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</a:t>
            </a:r>
            <a:r>
              <a:rPr sz="13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</a:t>
            </a:r>
            <a:r>
              <a:rPr sz="13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15900" algn="l" rtl="0" eaLnBrk="0">
              <a:lnSpc>
                <a:spcPts val="1840"/>
              </a:lnSpc>
              <a:spcBef>
                <a:spcPts val="655"/>
              </a:spcBef>
            </a:pP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</a:t>
            </a:r>
            <a:r>
              <a:rPr sz="1300" kern="0" spc="1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好</a:t>
            </a:r>
            <a:r>
              <a:rPr sz="1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</a:t>
            </a:r>
            <a:r>
              <a:rPr sz="13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容</a:t>
            </a:r>
            <a:r>
              <a:rPr sz="1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17500" algn="l" rtl="0" eaLnBrk="0">
              <a:lnSpc>
                <a:spcPts val="1840"/>
              </a:lnSpc>
              <a:spcBef>
                <a:spcPts val="655"/>
              </a:spcBef>
            </a:pPr>
            <a:r>
              <a:rPr sz="14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择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达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人?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09220" algn="l" rtl="0" eaLnBrk="0">
              <a:lnSpc>
                <a:spcPts val="1840"/>
              </a:lnSpc>
              <a:spcBef>
                <a:spcPts val="655"/>
              </a:spcBef>
            </a:pPr>
            <a:r>
              <a:rPr sz="13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</a:t>
            </a:r>
            <a:r>
              <a:rPr sz="13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销</a:t>
            </a:r>
            <a:r>
              <a:rPr sz="13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ROI不</a:t>
            </a:r>
            <a:r>
              <a:rPr sz="13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</a:t>
            </a:r>
            <a:r>
              <a:rPr sz="13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</a:t>
            </a:r>
            <a:r>
              <a:rPr sz="13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</a:t>
            </a:r>
            <a:r>
              <a:rPr sz="13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办</a:t>
            </a:r>
            <a:r>
              <a:rPr sz="1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17500" algn="l" rtl="0" eaLnBrk="0">
              <a:lnSpc>
                <a:spcPts val="1845"/>
              </a:lnSpc>
              <a:spcBef>
                <a:spcPts val="650"/>
              </a:spcBef>
            </a:pP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</a:t>
            </a:r>
            <a:r>
              <a:rPr sz="1300" kern="0" spc="1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</a:t>
            </a:r>
            <a:r>
              <a:rPr sz="1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善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差</a:t>
            </a:r>
            <a:r>
              <a:rPr sz="13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评</a:t>
            </a:r>
            <a:r>
              <a:rPr sz="13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45000"/>
              </a:lnSpc>
              <a:spcBef>
                <a:spcPts val="5"/>
              </a:spcBef>
            </a:pPr>
            <a:r>
              <a:rPr sz="1300" i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</a:t>
            </a:r>
            <a:r>
              <a:rPr sz="13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</a:t>
            </a:r>
            <a:r>
              <a:rPr sz="13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招</a:t>
            </a:r>
            <a:r>
              <a:rPr sz="13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</a:t>
            </a:r>
            <a:r>
              <a:rPr sz="1300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</a:t>
            </a:r>
            <a:r>
              <a:rPr sz="13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3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草</a:t>
            </a:r>
            <a:r>
              <a:rPr sz="13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3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人?</a:t>
            </a: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怎</a:t>
            </a:r>
            <a:r>
              <a:rPr sz="13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么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</a:t>
            </a:r>
            <a:r>
              <a:rPr sz="13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草</a:t>
            </a:r>
            <a:r>
              <a:rPr sz="13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型</a:t>
            </a: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组</a:t>
            </a:r>
            <a:r>
              <a:rPr sz="13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织</a:t>
            </a:r>
            <a:r>
              <a:rPr sz="13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i="1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?</a:t>
            </a:r>
            <a:endParaRPr sz="1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textbox 10"/>
          <p:cNvSpPr/>
          <p:nvPr/>
        </p:nvSpPr>
        <p:spPr>
          <a:xfrm>
            <a:off x="1498748" y="3870419"/>
            <a:ext cx="3954779" cy="6908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635" algn="l" rtl="0" eaLnBrk="0">
              <a:lnSpc>
                <a:spcPct val="109000"/>
              </a:lnSpc>
            </a:pP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首次公开</a:t>
            </a: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内部使用的“营销手册</a:t>
            </a:r>
            <a:r>
              <a:rPr sz="2000" b="1" kern="0" spc="-3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20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有关种草的问题都将被一一解答：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908047" y="1920240"/>
            <a:ext cx="3575303" cy="632459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61581" y="114283"/>
            <a:ext cx="1148301" cy="149838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406436" y="153370"/>
            <a:ext cx="2340474" cy="689709"/>
          </a:xfrm>
          <a:prstGeom prst="rect">
            <a:avLst/>
          </a:prstGeom>
        </p:spPr>
      </p:pic>
      <p:sp>
        <p:nvSpPr>
          <p:cNvPr id="18" name="textbox 18"/>
          <p:cNvSpPr/>
          <p:nvPr/>
        </p:nvSpPr>
        <p:spPr>
          <a:xfrm>
            <a:off x="1497457" y="8552789"/>
            <a:ext cx="3724275" cy="4711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700" rIns="0" bIns="0"/>
          <a:lstStyle/>
          <a:p>
            <a:pPr marL="337820" indent="-325755" algn="l" rtl="0" eaLnBrk="0">
              <a:lnSpc>
                <a:spcPct val="125000"/>
              </a:lnSpc>
              <a:spcBef>
                <a:spcPts val="5"/>
              </a:spcBef>
            </a:pPr>
            <a:r>
              <a:rPr sz="1200" kern="0" spc="-10" dirty="0">
                <a:solidFill>
                  <a:srgbClr val="F8CDA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作者：小红书营销实验室</a:t>
            </a:r>
            <a:r>
              <a:rPr sz="1200" kern="0" spc="300" dirty="0">
                <a:solidFill>
                  <a:srgbClr val="F8CDA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-10" dirty="0">
                <a:solidFill>
                  <a:srgbClr val="F8CDA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于冬琪   笔记@重建认知体系</a:t>
            </a:r>
            <a:r>
              <a:rPr sz="1200" kern="0" spc="0" dirty="0">
                <a:solidFill>
                  <a:srgbClr val="F8CDA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200" kern="0" spc="0" dirty="0">
                <a:solidFill>
                  <a:srgbClr val="F8CDA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版权归转载通和读书笔记作者共有，</a:t>
            </a:r>
            <a:r>
              <a:rPr sz="1200" kern="0" spc="-10" dirty="0">
                <a:solidFill>
                  <a:srgbClr val="F8CDAC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侵权必究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" name="rect 20"/>
          <p:cNvSpPr/>
          <p:nvPr/>
        </p:nvSpPr>
        <p:spPr>
          <a:xfrm>
            <a:off x="1927860" y="2683509"/>
            <a:ext cx="3662171" cy="376682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433788" y="131948"/>
            <a:ext cx="1055818" cy="1256926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317625" y="5827394"/>
            <a:ext cx="1000760" cy="100075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 rot="21600000">
            <a:off x="1056131" y="1920240"/>
            <a:ext cx="725424" cy="1246631"/>
            <a:chOff x="0" y="0"/>
            <a:chExt cx="725424" cy="1246631"/>
          </a:xfrm>
        </p:grpSpPr>
        <p:sp>
          <p:nvSpPr>
            <p:cNvPr id="26" name="path 26"/>
            <p:cNvSpPr/>
            <p:nvPr/>
          </p:nvSpPr>
          <p:spPr>
            <a:xfrm>
              <a:off x="0" y="0"/>
              <a:ext cx="725424" cy="1246631"/>
            </a:xfrm>
            <a:custGeom>
              <a:avLst/>
              <a:gdLst/>
              <a:ahLst/>
              <a:cxnLst/>
              <a:rect l="0" t="0" r="0" b="0"/>
              <a:pathLst>
                <a:path w="1142" h="1963">
                  <a:moveTo>
                    <a:pt x="0" y="0"/>
                  </a:moveTo>
                  <a:lnTo>
                    <a:pt x="693" y="0"/>
                  </a:lnTo>
                  <a:lnTo>
                    <a:pt x="1142" y="981"/>
                  </a:lnTo>
                  <a:lnTo>
                    <a:pt x="693" y="1963"/>
                  </a:lnTo>
                  <a:lnTo>
                    <a:pt x="0" y="1963"/>
                  </a:lnTo>
                  <a:lnTo>
                    <a:pt x="0" y="0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8" name="textbox 28"/>
            <p:cNvSpPr/>
            <p:nvPr/>
          </p:nvSpPr>
          <p:spPr>
            <a:xfrm>
              <a:off x="-35803" y="-12700"/>
              <a:ext cx="774065" cy="127253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eaVert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5425" algn="l" rtl="0" eaLnBrk="0">
                <a:lnSpc>
                  <a:spcPct val="92000"/>
                </a:lnSpc>
              </a:pPr>
              <a:r>
                <a:rPr sz="1700" b="1" kern="0" spc="2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出</a:t>
              </a:r>
              <a:r>
                <a:rPr sz="1700" b="1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b="1" kern="0" spc="2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</a:t>
              </a:r>
              <a:r>
                <a:rPr sz="1700" b="1" kern="0" spc="-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b="1" kern="0" spc="2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方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336291" y="3267455"/>
            <a:ext cx="2205227" cy="341376"/>
          </a:xfrm>
          <a:prstGeom prst="rect">
            <a:avLst/>
          </a:prstGeom>
        </p:spPr>
      </p:pic>
      <p:sp>
        <p:nvSpPr>
          <p:cNvPr id="32" name="textbox 32"/>
          <p:cNvSpPr/>
          <p:nvPr/>
        </p:nvSpPr>
        <p:spPr>
          <a:xfrm>
            <a:off x="1915160" y="2755851"/>
            <a:ext cx="3688079" cy="2470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745"/>
              </a:lnSpc>
              <a:tabLst>
                <a:tab pos="250825" algn="l"/>
              </a:tabLst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小红书内部专门研究种草相关命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题的机构     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textbox 34"/>
          <p:cNvSpPr/>
          <p:nvPr/>
        </p:nvSpPr>
        <p:spPr>
          <a:xfrm>
            <a:off x="2034590" y="987907"/>
            <a:ext cx="2979420" cy="285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00000"/>
              </a:lnSpc>
            </a:pPr>
            <a:r>
              <a:rPr sz="1700" kern="0" spc="90" dirty="0">
                <a:solidFill>
                  <a:srgbClr val="FED961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小红书首次完整解读种</a:t>
            </a:r>
            <a:r>
              <a:rPr sz="1700" kern="0" spc="80" dirty="0">
                <a:solidFill>
                  <a:srgbClr val="FED961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草心法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6" name="picture 3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5885688" y="8490204"/>
            <a:ext cx="583691" cy="5836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rect 36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68" name="picture 3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07644" y="231140"/>
            <a:ext cx="6428739" cy="8648700"/>
          </a:xfrm>
          <a:prstGeom prst="rect">
            <a:avLst/>
          </a:prstGeom>
        </p:spPr>
      </p:pic>
      <p:grpSp>
        <p:nvGrpSpPr>
          <p:cNvPr id="48" name="group 48"/>
          <p:cNvGrpSpPr/>
          <p:nvPr/>
        </p:nvGrpSpPr>
        <p:grpSpPr>
          <a:xfrm rot="21600000">
            <a:off x="1915795" y="4020184"/>
            <a:ext cx="2761894" cy="2835275"/>
            <a:chOff x="0" y="0"/>
            <a:chExt cx="2761894" cy="2835275"/>
          </a:xfrm>
        </p:grpSpPr>
        <p:pic>
          <p:nvPicPr>
            <p:cNvPr id="370" name="picture 37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2761894" cy="2770810"/>
            </a:xfrm>
            <a:prstGeom prst="rect">
              <a:avLst/>
            </a:prstGeom>
          </p:spPr>
        </p:pic>
        <p:sp>
          <p:nvSpPr>
            <p:cNvPr id="372" name="path 372"/>
            <p:cNvSpPr/>
            <p:nvPr/>
          </p:nvSpPr>
          <p:spPr>
            <a:xfrm>
              <a:off x="7162" y="1791462"/>
              <a:ext cx="1063155" cy="1043812"/>
            </a:xfrm>
            <a:custGeom>
              <a:avLst/>
              <a:gdLst/>
              <a:ahLst/>
              <a:cxnLst/>
              <a:rect l="0" t="0" r="0" b="0"/>
              <a:pathLst>
                <a:path w="1674" h="1643">
                  <a:moveTo>
                    <a:pt x="0" y="822"/>
                  </a:moveTo>
                  <a:cubicBezTo>
                    <a:pt x="0" y="367"/>
                    <a:pt x="374" y="0"/>
                    <a:pt x="837" y="0"/>
                  </a:cubicBezTo>
                  <a:cubicBezTo>
                    <a:pt x="1299" y="0"/>
                    <a:pt x="1674" y="367"/>
                    <a:pt x="1674" y="821"/>
                  </a:cubicBezTo>
                  <a:cubicBezTo>
                    <a:pt x="1674" y="1275"/>
                    <a:pt x="1299" y="1643"/>
                    <a:pt x="837" y="1643"/>
                  </a:cubicBezTo>
                  <a:cubicBezTo>
                    <a:pt x="374" y="1643"/>
                    <a:pt x="0" y="1275"/>
                    <a:pt x="0" y="822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74" name="path 374"/>
            <p:cNvSpPr/>
            <p:nvPr/>
          </p:nvSpPr>
          <p:spPr>
            <a:xfrm>
              <a:off x="1692389" y="6350"/>
              <a:ext cx="1063154" cy="1044587"/>
            </a:xfrm>
            <a:custGeom>
              <a:avLst/>
              <a:gdLst/>
              <a:ahLst/>
              <a:cxnLst/>
              <a:rect l="0" t="0" r="0" b="0"/>
              <a:pathLst>
                <a:path w="1674" h="1645">
                  <a:moveTo>
                    <a:pt x="1" y="823"/>
                  </a:moveTo>
                  <a:cubicBezTo>
                    <a:pt x="0" y="368"/>
                    <a:pt x="374" y="0"/>
                    <a:pt x="837" y="0"/>
                  </a:cubicBezTo>
                  <a:cubicBezTo>
                    <a:pt x="1299" y="0"/>
                    <a:pt x="1674" y="368"/>
                    <a:pt x="1674" y="822"/>
                  </a:cubicBezTo>
                  <a:cubicBezTo>
                    <a:pt x="1674" y="1276"/>
                    <a:pt x="1299" y="1645"/>
                    <a:pt x="837" y="1645"/>
                  </a:cubicBezTo>
                  <a:cubicBezTo>
                    <a:pt x="374" y="1645"/>
                    <a:pt x="0" y="1276"/>
                    <a:pt x="1" y="823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76" name="textbox 376"/>
            <p:cNvSpPr/>
            <p:nvPr/>
          </p:nvSpPr>
          <p:spPr>
            <a:xfrm>
              <a:off x="296590" y="391668"/>
              <a:ext cx="2211704" cy="20758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r" rtl="0" eaLnBrk="0">
                <a:lnSpc>
                  <a:spcPct val="96000"/>
                </a:lnSpc>
              </a:pPr>
              <a:r>
                <a:rPr sz="20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理解</a:t>
              </a:r>
              <a:endParaRPr sz="20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1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96000"/>
                </a:lnSpc>
              </a:pPr>
              <a:r>
                <a:rPr sz="20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激发</a:t>
              </a:r>
              <a:endParaRPr sz="20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378" name="path 378"/>
            <p:cNvSpPr/>
            <p:nvPr/>
          </p:nvSpPr>
          <p:spPr>
            <a:xfrm>
              <a:off x="1693036" y="1791462"/>
              <a:ext cx="1063319" cy="1043038"/>
            </a:xfrm>
            <a:custGeom>
              <a:avLst/>
              <a:gdLst/>
              <a:ahLst/>
              <a:cxnLst/>
              <a:rect l="0" t="0" r="0" b="0"/>
              <a:pathLst>
                <a:path w="1674" h="1642">
                  <a:moveTo>
                    <a:pt x="0" y="822"/>
                  </a:moveTo>
                  <a:cubicBezTo>
                    <a:pt x="0" y="367"/>
                    <a:pt x="375" y="0"/>
                    <a:pt x="837" y="0"/>
                  </a:cubicBezTo>
                  <a:cubicBezTo>
                    <a:pt x="1299" y="0"/>
                    <a:pt x="1674" y="367"/>
                    <a:pt x="1674" y="821"/>
                  </a:cubicBezTo>
                  <a:cubicBezTo>
                    <a:pt x="1674" y="1274"/>
                    <a:pt x="1299" y="1642"/>
                    <a:pt x="837" y="1642"/>
                  </a:cubicBezTo>
                  <a:cubicBezTo>
                    <a:pt x="375" y="1642"/>
                    <a:pt x="0" y="1274"/>
                    <a:pt x="0" y="822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80" name="path 380"/>
            <p:cNvSpPr/>
            <p:nvPr/>
          </p:nvSpPr>
          <p:spPr>
            <a:xfrm>
              <a:off x="1339468" y="327786"/>
              <a:ext cx="201168" cy="245364"/>
            </a:xfrm>
            <a:custGeom>
              <a:avLst/>
              <a:gdLst/>
              <a:ahLst/>
              <a:cxnLst/>
              <a:rect l="0" t="0" r="0" b="0"/>
              <a:pathLst>
                <a:path w="316" h="386">
                  <a:moveTo>
                    <a:pt x="0" y="0"/>
                  </a:moveTo>
                  <a:lnTo>
                    <a:pt x="316" y="168"/>
                  </a:lnTo>
                  <a:lnTo>
                    <a:pt x="33" y="386"/>
                  </a:lnTo>
                  <a:lnTo>
                    <a:pt x="0" y="0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82" name="path 382"/>
            <p:cNvSpPr/>
            <p:nvPr/>
          </p:nvSpPr>
          <p:spPr>
            <a:xfrm>
              <a:off x="2266060" y="1318386"/>
              <a:ext cx="252984" cy="193548"/>
            </a:xfrm>
            <a:custGeom>
              <a:avLst/>
              <a:gdLst/>
              <a:ahLst/>
              <a:cxnLst/>
              <a:rect l="0" t="0" r="0" b="0"/>
              <a:pathLst>
                <a:path w="398" h="304">
                  <a:moveTo>
                    <a:pt x="398" y="33"/>
                  </a:moveTo>
                  <a:lnTo>
                    <a:pt x="172" y="304"/>
                  </a:lnTo>
                  <a:lnTo>
                    <a:pt x="0" y="0"/>
                  </a:lnTo>
                  <a:lnTo>
                    <a:pt x="398" y="33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84" name="path 384"/>
            <p:cNvSpPr/>
            <p:nvPr/>
          </p:nvSpPr>
          <p:spPr>
            <a:xfrm>
              <a:off x="397636" y="1326007"/>
              <a:ext cx="254507" cy="184403"/>
            </a:xfrm>
            <a:custGeom>
              <a:avLst/>
              <a:gdLst/>
              <a:ahLst/>
              <a:cxnLst/>
              <a:rect l="0" t="0" r="0" b="0"/>
              <a:pathLst>
                <a:path w="400" h="290">
                  <a:moveTo>
                    <a:pt x="0" y="290"/>
                  </a:moveTo>
                  <a:lnTo>
                    <a:pt x="199" y="0"/>
                  </a:lnTo>
                  <a:lnTo>
                    <a:pt x="400" y="290"/>
                  </a:lnTo>
                  <a:lnTo>
                    <a:pt x="0" y="290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86" name="path 386"/>
            <p:cNvSpPr/>
            <p:nvPr/>
          </p:nvSpPr>
          <p:spPr>
            <a:xfrm>
              <a:off x="1344040" y="2173351"/>
              <a:ext cx="190500" cy="245364"/>
            </a:xfrm>
            <a:custGeom>
              <a:avLst/>
              <a:gdLst/>
              <a:ahLst/>
              <a:cxnLst/>
              <a:rect l="0" t="0" r="0" b="0"/>
              <a:pathLst>
                <a:path w="300" h="386">
                  <a:moveTo>
                    <a:pt x="300" y="386"/>
                  </a:moveTo>
                  <a:lnTo>
                    <a:pt x="0" y="192"/>
                  </a:lnTo>
                  <a:lnTo>
                    <a:pt x="300" y="0"/>
                  </a:lnTo>
                  <a:lnTo>
                    <a:pt x="300" y="386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50" name="group 50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388" name="picture 38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390" name="textbox 390"/>
            <p:cNvSpPr/>
            <p:nvPr/>
          </p:nvSpPr>
          <p:spPr>
            <a:xfrm>
              <a:off x="-12700" y="-12700"/>
              <a:ext cx="6654800" cy="8928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39595" algn="l" rtl="0" eaLnBrk="0">
                <a:lnSpc>
                  <a:spcPts val="3280"/>
                </a:lnSpc>
                <a:spcBef>
                  <a:spcPts val="5"/>
                </a:spcBef>
              </a:pPr>
              <a:r>
                <a:rPr sz="2700" b="1" kern="0" spc="4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02 种草的底层心法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52" name="group 52"/>
          <p:cNvGrpSpPr/>
          <p:nvPr/>
        </p:nvGrpSpPr>
        <p:grpSpPr>
          <a:xfrm rot="21600000">
            <a:off x="795564" y="1780032"/>
            <a:ext cx="5289767" cy="856487"/>
            <a:chOff x="0" y="0"/>
            <a:chExt cx="5289767" cy="856487"/>
          </a:xfrm>
        </p:grpSpPr>
        <p:sp>
          <p:nvSpPr>
            <p:cNvPr id="392" name="rect 392"/>
            <p:cNvSpPr/>
            <p:nvPr/>
          </p:nvSpPr>
          <p:spPr>
            <a:xfrm>
              <a:off x="577559" y="0"/>
              <a:ext cx="4712208" cy="856487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94" name="textbox 394"/>
            <p:cNvSpPr/>
            <p:nvPr/>
          </p:nvSpPr>
          <p:spPr>
            <a:xfrm>
              <a:off x="666739" y="119252"/>
              <a:ext cx="4359275" cy="6286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95000"/>
                </a:lnSpc>
              </a:pPr>
              <a:r>
                <a:rPr sz="1700" b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那些能够种草成功的企业</a:t>
              </a:r>
              <a:r>
                <a:rPr sz="1700" b="1" kern="0" spc="-2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b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，常常是</a:t>
              </a:r>
              <a:r>
                <a:rPr sz="1700" b="1" kern="0" spc="8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不断重复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 algn="l" rtl="0" eaLnBrk="0">
                <a:lnSpc>
                  <a:spcPts val="2805"/>
                </a:lnSpc>
              </a:pPr>
              <a:r>
                <a:rPr sz="1700" b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捕捉</a:t>
              </a:r>
              <a:r>
                <a:rPr sz="1700" b="1" kern="0" spc="-2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b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、理解</a:t>
              </a:r>
              <a:r>
                <a:rPr sz="1700" b="1" kern="0" spc="-27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b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、放大</a:t>
              </a:r>
              <a:r>
                <a:rPr sz="1700" b="1" kern="0" spc="-27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b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、激发的工作流程</a:t>
              </a:r>
              <a:r>
                <a:rPr sz="1700" b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396" name="picture 39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52473"/>
              <a:ext cx="494846" cy="667592"/>
            </a:xfrm>
            <a:prstGeom prst="rect">
              <a:avLst/>
            </a:prstGeom>
          </p:spPr>
        </p:pic>
      </p:grpSp>
      <p:sp>
        <p:nvSpPr>
          <p:cNvPr id="398" name="textbox 398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96695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让激发态成为行动的信号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00" name="textbox 400"/>
          <p:cNvSpPr/>
          <p:nvPr/>
        </p:nvSpPr>
        <p:spPr>
          <a:xfrm>
            <a:off x="3623840" y="2827930"/>
            <a:ext cx="2509520" cy="8496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0745" algn="l" rtl="0" eaLnBrk="0">
              <a:lnSpc>
                <a:spcPct val="81000"/>
              </a:lnSpc>
            </a:pPr>
            <a:r>
              <a:rPr sz="27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02</a:t>
            </a:r>
            <a:endParaRPr sz="2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23900" indent="-711200" algn="l" rtl="0" eaLnBrk="0">
              <a:lnSpc>
                <a:spcPct val="103000"/>
              </a:lnSpc>
              <a:spcBef>
                <a:spcPts val="38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理解用户进入激发态的深层原因</a:t>
            </a:r>
            <a:r>
              <a:rPr sz="1400" kern="0" spc="8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判断是否具有行动价值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2" name="textbox 402"/>
          <p:cNvSpPr/>
          <p:nvPr/>
        </p:nvSpPr>
        <p:spPr>
          <a:xfrm>
            <a:off x="3931180" y="7216414"/>
            <a:ext cx="2153920" cy="8483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95145" algn="l" rtl="0" eaLnBrk="0">
              <a:lnSpc>
                <a:spcPct val="81000"/>
              </a:lnSpc>
            </a:pPr>
            <a:r>
              <a:rPr sz="27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03</a:t>
            </a:r>
            <a:endParaRPr sz="2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70840" indent="-358140" algn="l" rtl="0" eaLnBrk="0">
              <a:lnSpc>
                <a:spcPct val="103000"/>
              </a:lnSpc>
              <a:spcBef>
                <a:spcPts val="38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大范围复制激发用户的原因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复现对用户的激发现象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4" name="textbox 404"/>
          <p:cNvSpPr/>
          <p:nvPr/>
        </p:nvSpPr>
        <p:spPr>
          <a:xfrm>
            <a:off x="808806" y="7214024"/>
            <a:ext cx="2154554" cy="8477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algn="l" rtl="0" eaLnBrk="0">
              <a:lnSpc>
                <a:spcPct val="81000"/>
              </a:lnSpc>
            </a:pPr>
            <a:r>
              <a:rPr sz="27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04</a:t>
            </a:r>
            <a:endParaRPr sz="2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38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激发用户从企业的顾客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24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成为企业价值创造的参与者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6" name="textbox 406"/>
          <p:cNvSpPr/>
          <p:nvPr/>
        </p:nvSpPr>
        <p:spPr>
          <a:xfrm>
            <a:off x="810233" y="2822999"/>
            <a:ext cx="1797685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510" algn="l" rtl="0" eaLnBrk="0">
              <a:lnSpc>
                <a:spcPct val="81000"/>
              </a:lnSpc>
            </a:pPr>
            <a:r>
              <a:rPr sz="27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01</a:t>
            </a:r>
            <a:endParaRPr sz="2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indent="-1270" algn="l" rtl="0" eaLnBrk="0">
              <a:lnSpc>
                <a:spcPct val="103000"/>
              </a:lnSpc>
              <a:spcBef>
                <a:spcPts val="38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捕捉用户被激发的瞬间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找到种草的起点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54" name="group 54"/>
          <p:cNvGrpSpPr/>
          <p:nvPr/>
        </p:nvGrpSpPr>
        <p:grpSpPr>
          <a:xfrm rot="21600000">
            <a:off x="2263139" y="8258556"/>
            <a:ext cx="2276855" cy="559307"/>
            <a:chOff x="0" y="0"/>
            <a:chExt cx="2276855" cy="559307"/>
          </a:xfrm>
        </p:grpSpPr>
        <p:sp>
          <p:nvSpPr>
            <p:cNvPr id="408" name="path 408"/>
            <p:cNvSpPr/>
            <p:nvPr/>
          </p:nvSpPr>
          <p:spPr>
            <a:xfrm>
              <a:off x="0" y="0"/>
              <a:ext cx="2276855" cy="559307"/>
            </a:xfrm>
            <a:custGeom>
              <a:avLst/>
              <a:gdLst/>
              <a:ahLst/>
              <a:cxnLst/>
              <a:rect l="0" t="0" r="0" b="0"/>
              <a:pathLst>
                <a:path w="3585" h="880">
                  <a:moveTo>
                    <a:pt x="0" y="441"/>
                  </a:moveTo>
                  <a:lnTo>
                    <a:pt x="897" y="441"/>
                  </a:lnTo>
                  <a:lnTo>
                    <a:pt x="897" y="0"/>
                  </a:lnTo>
                  <a:lnTo>
                    <a:pt x="2690" y="0"/>
                  </a:lnTo>
                  <a:lnTo>
                    <a:pt x="2690" y="441"/>
                  </a:lnTo>
                  <a:lnTo>
                    <a:pt x="3585" y="441"/>
                  </a:lnTo>
                  <a:lnTo>
                    <a:pt x="1792" y="880"/>
                  </a:lnTo>
                  <a:lnTo>
                    <a:pt x="0" y="441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10" name="textbox 410"/>
            <p:cNvSpPr/>
            <p:nvPr/>
          </p:nvSpPr>
          <p:spPr>
            <a:xfrm>
              <a:off x="-12700" y="-12700"/>
              <a:ext cx="2302510" cy="60451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9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749935" algn="l" rtl="0" eaLnBrk="0">
                <a:lnSpc>
                  <a:spcPct val="94000"/>
                </a:lnSpc>
                <a:spcBef>
                  <a:spcPts val="5"/>
                </a:spcBef>
              </a:pPr>
              <a:r>
                <a:rPr sz="1500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步骤分解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412" name="picture 4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562253" y="6680716"/>
            <a:ext cx="451285" cy="513963"/>
          </a:xfrm>
          <a:prstGeom prst="rect">
            <a:avLst/>
          </a:prstGeom>
        </p:spPr>
      </p:pic>
      <p:pic>
        <p:nvPicPr>
          <p:cNvPr id="414" name="picture 4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518162" y="6693108"/>
            <a:ext cx="470044" cy="489167"/>
          </a:xfrm>
          <a:prstGeom prst="rect">
            <a:avLst/>
          </a:prstGeom>
        </p:spPr>
      </p:pic>
      <p:pic>
        <p:nvPicPr>
          <p:cNvPr id="416" name="picture 4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649554" y="3856211"/>
            <a:ext cx="448542" cy="510839"/>
          </a:xfrm>
          <a:prstGeom prst="rect">
            <a:avLst/>
          </a:prstGeom>
        </p:spPr>
      </p:pic>
      <p:pic>
        <p:nvPicPr>
          <p:cNvPr id="418" name="picture 4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416432" y="3888582"/>
            <a:ext cx="462707" cy="480373"/>
          </a:xfrm>
          <a:prstGeom prst="rect">
            <a:avLst/>
          </a:prstGeom>
        </p:spPr>
      </p:pic>
      <p:sp>
        <p:nvSpPr>
          <p:cNvPr id="420" name="textbox 420"/>
          <p:cNvSpPr/>
          <p:nvPr/>
        </p:nvSpPr>
        <p:spPr>
          <a:xfrm>
            <a:off x="3898424" y="6196178"/>
            <a:ext cx="526415" cy="3194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放大</a:t>
            </a:r>
            <a:endParaRPr sz="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22" name="textbox 422"/>
          <p:cNvSpPr/>
          <p:nvPr/>
        </p:nvSpPr>
        <p:spPr>
          <a:xfrm>
            <a:off x="2213609" y="4411853"/>
            <a:ext cx="524509" cy="3194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捕捉</a:t>
            </a:r>
            <a:endParaRPr sz="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rect 42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26" name="picture 4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pSp>
        <p:nvGrpSpPr>
          <p:cNvPr id="56" name="group 56"/>
          <p:cNvGrpSpPr/>
          <p:nvPr/>
        </p:nvGrpSpPr>
        <p:grpSpPr>
          <a:xfrm rot="21600000">
            <a:off x="1779587" y="4188459"/>
            <a:ext cx="3321963" cy="3150832"/>
            <a:chOff x="0" y="0"/>
            <a:chExt cx="3321963" cy="3150832"/>
          </a:xfrm>
        </p:grpSpPr>
        <p:sp>
          <p:nvSpPr>
            <p:cNvPr id="428" name="path 428"/>
            <p:cNvSpPr/>
            <p:nvPr/>
          </p:nvSpPr>
          <p:spPr>
            <a:xfrm>
              <a:off x="181800" y="269240"/>
              <a:ext cx="2924556" cy="2564892"/>
            </a:xfrm>
            <a:custGeom>
              <a:avLst/>
              <a:gdLst/>
              <a:ahLst/>
              <a:cxnLst/>
              <a:rect l="0" t="0" r="0" b="0"/>
              <a:pathLst>
                <a:path w="4605" h="4039">
                  <a:moveTo>
                    <a:pt x="0" y="4039"/>
                  </a:moveTo>
                  <a:lnTo>
                    <a:pt x="2304" y="0"/>
                  </a:lnTo>
                  <a:lnTo>
                    <a:pt x="4605" y="4039"/>
                  </a:lnTo>
                  <a:lnTo>
                    <a:pt x="0" y="4039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430" name="picture 4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375627" y="970813"/>
              <a:ext cx="522170" cy="919683"/>
            </a:xfrm>
            <a:prstGeom prst="rect">
              <a:avLst/>
            </a:prstGeom>
          </p:spPr>
        </p:pic>
        <p:sp>
          <p:nvSpPr>
            <p:cNvPr id="432" name="textbox 432"/>
            <p:cNvSpPr/>
            <p:nvPr/>
          </p:nvSpPr>
          <p:spPr>
            <a:xfrm>
              <a:off x="1418125" y="2035079"/>
              <a:ext cx="517525" cy="6223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100000"/>
                </a:lnSpc>
              </a:pPr>
              <a:r>
                <a:rPr sz="3900" b="1" kern="0" spc="-1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新</a:t>
              </a:r>
              <a:endParaRPr sz="3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434" name="picture 43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3030486" y="2778188"/>
              <a:ext cx="291477" cy="372643"/>
            </a:xfrm>
            <a:prstGeom prst="rect">
              <a:avLst/>
            </a:prstGeom>
          </p:spPr>
        </p:pic>
        <p:pic>
          <p:nvPicPr>
            <p:cNvPr id="436" name="picture 43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2828100"/>
              <a:ext cx="210591" cy="310388"/>
            </a:xfrm>
            <a:prstGeom prst="rect">
              <a:avLst/>
            </a:prstGeom>
          </p:spPr>
        </p:pic>
        <p:pic>
          <p:nvPicPr>
            <p:cNvPr id="438" name="picture 43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1598612" y="0"/>
              <a:ext cx="76200" cy="415290"/>
            </a:xfrm>
            <a:prstGeom prst="rect">
              <a:avLst/>
            </a:prstGeom>
          </p:spPr>
        </p:pic>
      </p:grpSp>
      <p:grpSp>
        <p:nvGrpSpPr>
          <p:cNvPr id="58" name="group 58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440" name="picture 44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442" name="textbox 442"/>
            <p:cNvSpPr/>
            <p:nvPr/>
          </p:nvSpPr>
          <p:spPr>
            <a:xfrm>
              <a:off x="-12700" y="-12700"/>
              <a:ext cx="6654800" cy="8928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39595" algn="l" rtl="0" eaLnBrk="0">
                <a:lnSpc>
                  <a:spcPts val="3280"/>
                </a:lnSpc>
                <a:spcBef>
                  <a:spcPts val="5"/>
                </a:spcBef>
              </a:pPr>
              <a:r>
                <a:rPr sz="2700" b="1" kern="0" spc="4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02 种草的底层心法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60" name="group 60"/>
          <p:cNvGrpSpPr/>
          <p:nvPr/>
        </p:nvGrpSpPr>
        <p:grpSpPr>
          <a:xfrm rot="21600000">
            <a:off x="770164" y="1856232"/>
            <a:ext cx="5289259" cy="856487"/>
            <a:chOff x="0" y="0"/>
            <a:chExt cx="5289259" cy="856487"/>
          </a:xfrm>
        </p:grpSpPr>
        <p:sp>
          <p:nvSpPr>
            <p:cNvPr id="444" name="rect 444"/>
            <p:cNvSpPr/>
            <p:nvPr/>
          </p:nvSpPr>
          <p:spPr>
            <a:xfrm>
              <a:off x="578575" y="0"/>
              <a:ext cx="4710683" cy="856487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46" name="textbox 446"/>
            <p:cNvSpPr/>
            <p:nvPr/>
          </p:nvSpPr>
          <p:spPr>
            <a:xfrm>
              <a:off x="663538" y="119252"/>
              <a:ext cx="4362450" cy="6286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9050" algn="l" rtl="0" eaLnBrk="0">
                <a:lnSpc>
                  <a:spcPct val="95000"/>
                </a:lnSpc>
              </a:pPr>
              <a:r>
                <a:rPr sz="1700" b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对于企业来说</a:t>
              </a:r>
              <a:r>
                <a:rPr sz="1700" b="1" kern="0" spc="-26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b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，真正重要的不是去顺应已经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 algn="l" rtl="0" eaLnBrk="0">
                <a:lnSpc>
                  <a:spcPts val="2805"/>
                </a:lnSpc>
              </a:pPr>
              <a:r>
                <a:rPr sz="1700" b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发生的趋势</a:t>
              </a:r>
              <a:r>
                <a:rPr sz="1700" b="1" kern="0" spc="-30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b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，而是</a:t>
              </a:r>
              <a:r>
                <a:rPr sz="1700" b="1" kern="0" spc="9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不断</a:t>
              </a:r>
              <a:r>
                <a:rPr sz="1700" b="1" kern="0" spc="8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看到未来的趋势</a:t>
              </a:r>
              <a:r>
                <a:rPr sz="1700" b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。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448" name="picture 44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0" y="52473"/>
              <a:ext cx="494846" cy="667592"/>
            </a:xfrm>
            <a:prstGeom prst="rect">
              <a:avLst/>
            </a:prstGeom>
          </p:spPr>
        </p:pic>
      </p:grpSp>
      <p:sp>
        <p:nvSpPr>
          <p:cNvPr id="450" name="textbox 450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25550" algn="l" rtl="0" eaLnBrk="0">
              <a:lnSpc>
                <a:spcPts val="2495"/>
              </a:lnSpc>
              <a:spcBef>
                <a:spcPts val="5"/>
              </a:spcBef>
            </a:pP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 捕捉：找到消费趋势的起点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52" name="textbox 452"/>
          <p:cNvSpPr/>
          <p:nvPr/>
        </p:nvSpPr>
        <p:spPr>
          <a:xfrm>
            <a:off x="718636" y="7934718"/>
            <a:ext cx="2332354" cy="5054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比如用规模化的方式大幅降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低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ts val="235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成本，降低优质体验的门槛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54" name="textbox 454"/>
          <p:cNvSpPr/>
          <p:nvPr/>
        </p:nvSpPr>
        <p:spPr>
          <a:xfrm>
            <a:off x="3861886" y="7943608"/>
            <a:ext cx="2332354" cy="5054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发现用户普遍没有意识，其他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ts val="235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企业也尚未察觉到的新体验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56" name="textbox 456"/>
          <p:cNvSpPr/>
          <p:nvPr/>
        </p:nvSpPr>
        <p:spPr>
          <a:xfrm>
            <a:off x="2237105" y="2985516"/>
            <a:ext cx="2358389" cy="439419"/>
          </a:xfrm>
          <a:prstGeom prst="rect">
            <a:avLst/>
          </a:prstGeom>
          <a:solidFill>
            <a:srgbClr val="D65959">
              <a:alpha val="99607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02920" algn="l" rtl="0" eaLnBrk="0">
              <a:lnSpc>
                <a:spcPct val="100000"/>
              </a:lnSpc>
              <a:spcBef>
                <a:spcPts val="5"/>
              </a:spcBef>
            </a:pP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找到新的技术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58" name="textbox 458"/>
          <p:cNvSpPr/>
          <p:nvPr/>
        </p:nvSpPr>
        <p:spPr>
          <a:xfrm>
            <a:off x="671830" y="7359015"/>
            <a:ext cx="2359025" cy="438150"/>
          </a:xfrm>
          <a:prstGeom prst="rect">
            <a:avLst/>
          </a:prstGeom>
          <a:solidFill>
            <a:srgbClr val="D65959">
              <a:alpha val="98431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02920" algn="l" rtl="0" eaLnBrk="0">
              <a:lnSpc>
                <a:spcPct val="100000"/>
              </a:lnSpc>
              <a:spcBef>
                <a:spcPts val="0"/>
              </a:spcBef>
            </a:pP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找到新的模式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60" name="textbox 460"/>
          <p:cNvSpPr/>
          <p:nvPr/>
        </p:nvSpPr>
        <p:spPr>
          <a:xfrm>
            <a:off x="3826509" y="7367904"/>
            <a:ext cx="2359025" cy="438150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02920" algn="l" rtl="0" eaLnBrk="0">
              <a:lnSpc>
                <a:spcPct val="100000"/>
              </a:lnSpc>
              <a:spcBef>
                <a:spcPts val="0"/>
              </a:spcBef>
            </a:pP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找到新的体验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62" name="textbox 462"/>
          <p:cNvSpPr/>
          <p:nvPr/>
        </p:nvSpPr>
        <p:spPr>
          <a:xfrm>
            <a:off x="2348519" y="3561474"/>
            <a:ext cx="2150110" cy="5054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用新的技术，将已知体验大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25170" algn="l" rtl="0" eaLnBrk="0">
              <a:lnSpc>
                <a:spcPts val="2350"/>
              </a:lnSpc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幅度提升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rect 46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66" name="rect 466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68" name="picture 4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470" name="textbox 470"/>
          <p:cNvSpPr/>
          <p:nvPr/>
        </p:nvSpPr>
        <p:spPr>
          <a:xfrm>
            <a:off x="1210945" y="6265531"/>
            <a:ext cx="4763134" cy="21704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sz="1400" kern="0" spc="20" dirty="0">
                <a:solidFill>
                  <a:srgbClr val="F76D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★</a:t>
            </a:r>
            <a:r>
              <a:rPr sz="1500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专家型用户：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善于钻研、亲身体验，挑剔和刁钻的消费者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8575" indent="-16510" algn="l" rtl="0" eaLnBrk="0">
              <a:lnSpc>
                <a:spcPct val="132000"/>
              </a:lnSpc>
              <a:spcBef>
                <a:spcPts val="530"/>
              </a:spcBef>
            </a:pPr>
            <a:r>
              <a:rPr sz="1400" kern="0" spc="20" dirty="0">
                <a:solidFill>
                  <a:srgbClr val="F76D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★</a:t>
            </a:r>
            <a:r>
              <a:rPr sz="1500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品牌的忠粉：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最愿意帮助品牌和产品变得更好的人，品牌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的民间代言人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8415" indent="-5715" algn="l" rtl="0" eaLnBrk="0">
              <a:lnSpc>
                <a:spcPct val="130000"/>
              </a:lnSpc>
              <a:spcBef>
                <a:spcPts val="440"/>
              </a:spcBef>
            </a:pPr>
            <a:r>
              <a:rPr sz="1400" kern="0" spc="40" dirty="0">
                <a:solidFill>
                  <a:srgbClr val="F76D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★</a:t>
            </a:r>
            <a:r>
              <a:rPr sz="1500" kern="0" spc="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热衷于尝鲜的用户：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广泛使用各类新品，了解最新的趋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势，也了解竞品，甚至是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跨品类的竞品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495" indent="-11430" algn="l" rtl="0" eaLnBrk="0">
              <a:lnSpc>
                <a:spcPct val="130000"/>
              </a:lnSpc>
              <a:spcBef>
                <a:spcPts val="5"/>
              </a:spcBef>
            </a:pPr>
            <a:r>
              <a:rPr sz="1500" kern="0" spc="50" dirty="0">
                <a:solidFill>
                  <a:srgbClr val="F76D49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★</a:t>
            </a:r>
            <a:r>
              <a:rPr sz="1500" kern="0" spc="5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在社交媒体有更大影响力的人：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他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们不仅具有传播力，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也是大量信息和反馈的集散地，可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以代表更多用户的声音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72" name="textbox 472"/>
          <p:cNvSpPr/>
          <p:nvPr/>
        </p:nvSpPr>
        <p:spPr>
          <a:xfrm>
            <a:off x="2776220" y="2495661"/>
            <a:ext cx="3226435" cy="24758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145" algn="l" rtl="0" eaLnBrk="0">
              <a:lnSpc>
                <a:spcPts val="1820"/>
              </a:lnSpc>
            </a:pPr>
            <a:r>
              <a:rPr sz="1500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举例来说：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" indent="119380" algn="l" rtl="0" eaLnBrk="0">
              <a:lnSpc>
                <a:spcPct val="119000"/>
              </a:lnSpc>
              <a:spcBef>
                <a:spcPts val="68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2019年，小红书上出现新热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词：“氛围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感妆容”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，其中一个分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支主打“雾面氛围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3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感”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050" indent="130810" algn="l" rtl="0" eaLnBrk="0">
              <a:lnSpc>
                <a:spcPct val="117000"/>
              </a:lnSpc>
              <a:spcBef>
                <a:spcPts val="54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品牌INTO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YOU注意到有些为打造“雾面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氛围感”而用了哑光口红、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丝绒唇釉的用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户，会在小红书上说“拔干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5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3495" indent="118745" algn="l" rtl="0" eaLnBrk="0">
              <a:lnSpc>
                <a:spcPct val="111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他们从这个问题下手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，在质地上进行了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革新，发明了唇泥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74" name="picture 4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788920" y="4515484"/>
            <a:ext cx="121920" cy="121920"/>
          </a:xfrm>
          <a:prstGeom prst="rect">
            <a:avLst/>
          </a:prstGeom>
        </p:spPr>
      </p:pic>
      <p:pic>
        <p:nvPicPr>
          <p:cNvPr id="476" name="picture 4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788920" y="3684904"/>
            <a:ext cx="121920" cy="121920"/>
          </a:xfrm>
          <a:prstGeom prst="rect">
            <a:avLst/>
          </a:prstGeom>
        </p:spPr>
      </p:pic>
      <p:pic>
        <p:nvPicPr>
          <p:cNvPr id="478" name="picture 4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788920" y="2854325"/>
            <a:ext cx="121920" cy="121920"/>
          </a:xfrm>
          <a:prstGeom prst="rect">
            <a:avLst/>
          </a:prstGeom>
        </p:spPr>
      </p:pic>
      <p:pic>
        <p:nvPicPr>
          <p:cNvPr id="480" name="picture 4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27176" y="2563368"/>
            <a:ext cx="1528572" cy="2778251"/>
          </a:xfrm>
          <a:prstGeom prst="rect">
            <a:avLst/>
          </a:prstGeom>
        </p:spPr>
      </p:pic>
      <p:sp>
        <p:nvSpPr>
          <p:cNvPr id="482" name="textbox 482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25550" algn="l" rtl="0" eaLnBrk="0">
              <a:lnSpc>
                <a:spcPts val="2495"/>
              </a:lnSpc>
              <a:spcBef>
                <a:spcPts val="5"/>
              </a:spcBef>
            </a:pP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 捕捉：找到消费趋势的起点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484" name="picture 4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35698" y="1677034"/>
            <a:ext cx="101523" cy="6737984"/>
          </a:xfrm>
          <a:prstGeom prst="rect">
            <a:avLst/>
          </a:prstGeom>
        </p:spPr>
      </p:pic>
      <p:sp>
        <p:nvSpPr>
          <p:cNvPr id="486" name="textbox 486"/>
          <p:cNvSpPr/>
          <p:nvPr/>
        </p:nvSpPr>
        <p:spPr>
          <a:xfrm>
            <a:off x="667512" y="5594350"/>
            <a:ext cx="5492750" cy="438150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9545" algn="l" rtl="0" eaLnBrk="0">
              <a:lnSpc>
                <a:spcPct val="100000"/>
              </a:lnSpc>
              <a:spcBef>
                <a:spcPts val="0"/>
              </a:spcBef>
            </a:pP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方法2: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关注超级用户——</a:t>
            </a: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向往的生活的先行者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88" name="textbox 488"/>
          <p:cNvSpPr/>
          <p:nvPr/>
        </p:nvSpPr>
        <p:spPr>
          <a:xfrm>
            <a:off x="659130" y="1845309"/>
            <a:ext cx="5492115" cy="438150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8910" algn="l" rtl="0" eaLnBrk="0">
              <a:lnSpc>
                <a:spcPct val="97000"/>
              </a:lnSpc>
              <a:spcBef>
                <a:spcPts val="5"/>
              </a:spcBef>
            </a:pP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方法1:</a:t>
            </a: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现象级爆品，发源于现象级趋势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90" name="textbox 490"/>
          <p:cNvSpPr/>
          <p:nvPr/>
        </p:nvSpPr>
        <p:spPr>
          <a:xfrm>
            <a:off x="2697479" y="5049011"/>
            <a:ext cx="3429000" cy="367665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3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9060" algn="l" rtl="0" eaLnBrk="0">
              <a:lnSpc>
                <a:spcPct val="93000"/>
              </a:lnSpc>
              <a:spcBef>
                <a:spcPts val="0"/>
              </a:spcBef>
            </a:pPr>
            <a:r>
              <a:rPr sz="1700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产品一上市，</a:t>
            </a:r>
            <a:r>
              <a:rPr sz="1700" kern="0" spc="-2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就迅速引</a:t>
            </a:r>
            <a:r>
              <a:rPr sz="1700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爆市场！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92" name="textbox 492"/>
          <p:cNvSpPr/>
          <p:nvPr/>
        </p:nvSpPr>
        <p:spPr>
          <a:xfrm>
            <a:off x="1941484" y="375735"/>
            <a:ext cx="301053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4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种草的底层心法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rect 49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96" name="rect 496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98" name="picture 4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grpSp>
        <p:nvGrpSpPr>
          <p:cNvPr id="62" name="group 62"/>
          <p:cNvGrpSpPr/>
          <p:nvPr/>
        </p:nvGrpSpPr>
        <p:grpSpPr>
          <a:xfrm rot="21600000">
            <a:off x="1158239" y="4302252"/>
            <a:ext cx="4844795" cy="1225296"/>
            <a:chOff x="0" y="0"/>
            <a:chExt cx="4844795" cy="1225296"/>
          </a:xfrm>
        </p:grpSpPr>
        <p:sp>
          <p:nvSpPr>
            <p:cNvPr id="500" name="rect 500"/>
            <p:cNvSpPr/>
            <p:nvPr/>
          </p:nvSpPr>
          <p:spPr>
            <a:xfrm>
              <a:off x="711707" y="0"/>
              <a:ext cx="4133088" cy="1225296"/>
            </a:xfrm>
            <a:prstGeom prst="rect">
              <a:avLst/>
            </a:prstGeom>
            <a:solidFill>
              <a:srgbClr val="FCE7EA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02" name="textbox 502"/>
            <p:cNvSpPr/>
            <p:nvPr/>
          </p:nvSpPr>
          <p:spPr>
            <a:xfrm>
              <a:off x="796106" y="100597"/>
              <a:ext cx="3981450" cy="10604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6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5875" algn="l" rtl="0" eaLnBrk="0">
                <a:lnSpc>
                  <a:spcPct val="92000"/>
                </a:lnSpc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不只是观察搜索行为，还要观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察搜索决策路径。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3970" indent="-1905" algn="l" rtl="0" eaLnBrk="0">
                <a:lnSpc>
                  <a:spcPct val="124000"/>
                </a:lnSpc>
                <a:spcBef>
                  <a:spcPts val="350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举例来说，2023年7月冲锋衣的搜索需求快速增</a:t>
              </a: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长，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是受川西旅游趋势所带动，而这个趋势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在2024年的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7月又再次爆发。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504" name="picture 50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92582"/>
              <a:ext cx="501014" cy="501015"/>
            </a:xfrm>
            <a:prstGeom prst="rect">
              <a:avLst/>
            </a:prstGeom>
          </p:spPr>
        </p:pic>
      </p:grpSp>
      <p:sp>
        <p:nvSpPr>
          <p:cNvPr id="506" name="textbox 506"/>
          <p:cNvSpPr/>
          <p:nvPr/>
        </p:nvSpPr>
        <p:spPr>
          <a:xfrm>
            <a:off x="2176832" y="6755765"/>
            <a:ext cx="3841115" cy="12865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05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让团队成员浸泡在用户表达的环境里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8255" algn="l" rtl="0" eaLnBrk="0">
              <a:lnSpc>
                <a:spcPct val="134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比如，有的企业会要求团队每人每天要刷1小时小</a:t>
            </a:r>
            <a:r>
              <a:rPr sz="1400" kern="0" spc="8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红书；营销内容发出去后，营销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团队都要记录并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回复所有有价值的用户评论。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64" name="group 64"/>
          <p:cNvGrpSpPr/>
          <p:nvPr/>
        </p:nvGrpSpPr>
        <p:grpSpPr>
          <a:xfrm rot="21600000">
            <a:off x="1133475" y="2999232"/>
            <a:ext cx="4755260" cy="681227"/>
            <a:chOff x="0" y="0"/>
            <a:chExt cx="4755260" cy="681227"/>
          </a:xfrm>
        </p:grpSpPr>
        <p:sp>
          <p:nvSpPr>
            <p:cNvPr id="508" name="rect 508"/>
            <p:cNvSpPr/>
            <p:nvPr/>
          </p:nvSpPr>
          <p:spPr>
            <a:xfrm>
              <a:off x="620649" y="0"/>
              <a:ext cx="4134611" cy="681227"/>
            </a:xfrm>
            <a:prstGeom prst="rect">
              <a:avLst/>
            </a:prstGeom>
            <a:solidFill>
              <a:srgbClr val="FCE7EA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10" name="textbox 510"/>
            <p:cNvSpPr/>
            <p:nvPr/>
          </p:nvSpPr>
          <p:spPr>
            <a:xfrm>
              <a:off x="705301" y="100597"/>
              <a:ext cx="3907790" cy="50673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21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115000"/>
                </a:lnSpc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观察哪篇广告的点击率高、是否进行了深度浏览、</a:t>
              </a:r>
              <a:r>
                <a:rPr sz="1400" kern="0" spc="7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浏览后是否被激发出下一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步的行为。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512" name="picture 5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92582"/>
              <a:ext cx="501014" cy="501015"/>
            </a:xfrm>
            <a:prstGeom prst="rect">
              <a:avLst/>
            </a:prstGeom>
          </p:spPr>
        </p:pic>
      </p:grpSp>
      <p:sp>
        <p:nvSpPr>
          <p:cNvPr id="514" name="textbox 514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25550" algn="l" rtl="0" eaLnBrk="0">
              <a:lnSpc>
                <a:spcPts val="2495"/>
              </a:lnSpc>
              <a:spcBef>
                <a:spcPts val="5"/>
              </a:spcBef>
            </a:pP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 捕捉：找到消费趋势的起点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16" name="picture 5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35698" y="1677034"/>
            <a:ext cx="101523" cy="6737984"/>
          </a:xfrm>
          <a:prstGeom prst="rect">
            <a:avLst/>
          </a:prstGeom>
        </p:spPr>
      </p:pic>
      <p:sp>
        <p:nvSpPr>
          <p:cNvPr id="518" name="textbox 518"/>
          <p:cNvSpPr/>
          <p:nvPr/>
        </p:nvSpPr>
        <p:spPr>
          <a:xfrm>
            <a:off x="659130" y="6048755"/>
            <a:ext cx="5492115" cy="439419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8910" algn="l" rtl="0" eaLnBrk="0">
              <a:lnSpc>
                <a:spcPct val="97000"/>
              </a:lnSpc>
            </a:pP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方法4: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保持敏锐，让</a:t>
            </a: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捕捉成为日常动作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20" name="textbox 520"/>
          <p:cNvSpPr/>
          <p:nvPr/>
        </p:nvSpPr>
        <p:spPr>
          <a:xfrm>
            <a:off x="659130" y="1845309"/>
            <a:ext cx="5492115" cy="438150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8910" algn="l" rtl="0" eaLnBrk="0">
              <a:lnSpc>
                <a:spcPct val="97000"/>
              </a:lnSpc>
              <a:spcBef>
                <a:spcPts val="5"/>
              </a:spcBef>
            </a:pP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方法3: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关注无观测状态下，实时的、规模化</a:t>
            </a: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地捕捉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22" name="textbox 522"/>
          <p:cNvSpPr/>
          <p:nvPr/>
        </p:nvSpPr>
        <p:spPr>
          <a:xfrm>
            <a:off x="1941484" y="375735"/>
            <a:ext cx="301053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4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种草的底层心法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24" name="textbox 524"/>
          <p:cNvSpPr/>
          <p:nvPr/>
        </p:nvSpPr>
        <p:spPr>
          <a:xfrm>
            <a:off x="1122857" y="2604769"/>
            <a:ext cx="3215004" cy="2940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1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观察用户对广告笔记的阅读行为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26" name="picture 5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33475" y="6883400"/>
            <a:ext cx="802004" cy="802004"/>
          </a:xfrm>
          <a:prstGeom prst="rect">
            <a:avLst/>
          </a:prstGeom>
        </p:spPr>
      </p:pic>
      <p:sp>
        <p:nvSpPr>
          <p:cNvPr id="528" name="textbox 528"/>
          <p:cNvSpPr/>
          <p:nvPr/>
        </p:nvSpPr>
        <p:spPr>
          <a:xfrm>
            <a:off x="1238427" y="3907790"/>
            <a:ext cx="2529204" cy="2940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15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观察用户的搜索决策路径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rect 53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32" name="rect 532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34" name="picture 5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sp>
        <p:nvSpPr>
          <p:cNvPr id="536" name="rect 536"/>
          <p:cNvSpPr/>
          <p:nvPr/>
        </p:nvSpPr>
        <p:spPr>
          <a:xfrm>
            <a:off x="1539239" y="2567940"/>
            <a:ext cx="4850892" cy="6178295"/>
          </a:xfrm>
          <a:prstGeom prst="rect">
            <a:avLst/>
          </a:prstGeom>
          <a:solidFill>
            <a:srgbClr val="FCE8EA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38" name="textbox 538"/>
          <p:cNvSpPr/>
          <p:nvPr/>
        </p:nvSpPr>
        <p:spPr>
          <a:xfrm>
            <a:off x="1656830" y="5891036"/>
            <a:ext cx="2074545" cy="28060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27305" algn="l" rtl="0" eaLnBrk="0">
              <a:lnSpc>
                <a:spcPct val="115000"/>
              </a:lnSpc>
            </a:pPr>
            <a:r>
              <a:rPr sz="1400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自建</a:t>
            </a: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CMI</a:t>
            </a:r>
            <a:r>
              <a:rPr sz="1400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团队或和外部公</a:t>
            </a:r>
            <a:r>
              <a:rPr sz="1400" kern="0" spc="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司合作</a:t>
            </a:r>
            <a:r>
              <a:rPr sz="1400" kern="0" spc="-2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，定期输出消</a:t>
            </a:r>
            <a:r>
              <a:rPr sz="1400" kern="0" spc="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费者</a:t>
            </a: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观察报告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6545" indent="-278765" algn="l" rtl="0" eaLnBrk="0">
              <a:lnSpc>
                <a:spcPct val="112000"/>
              </a:lnSpc>
              <a:spcBef>
                <a:spcPts val="270"/>
              </a:spcBef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</a:t>
            </a:r>
            <a:r>
              <a:rPr sz="1400" kern="0" spc="-1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性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作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</a:t>
            </a:r>
            <a:r>
              <a:rPr sz="1400" kern="0" spc="-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难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纠偏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7180" indent="-279400" algn="l" rtl="0" eaLnBrk="0">
              <a:lnSpc>
                <a:spcPct val="113000"/>
              </a:lnSpc>
              <a:spcBef>
                <a:spcPts val="245"/>
              </a:spcBef>
            </a:pP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</a:t>
            </a:r>
            <a:r>
              <a:rPr sz="1400" kern="0" spc="-1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息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</a:t>
            </a:r>
            <a:r>
              <a:rPr sz="1400" kern="0" spc="-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调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研</a:t>
            </a:r>
            <a:r>
              <a:rPr sz="1400" kern="0" spc="-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团</a:t>
            </a:r>
            <a:r>
              <a:rPr sz="1400" kern="0" spc="-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队</a:t>
            </a:r>
            <a:r>
              <a:rPr sz="1400" kern="0" spc="-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产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品 、营销 、客服团队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传递的过程中容易损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失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97180" indent="-279400" algn="l" rtl="0" eaLnBrk="0">
              <a:lnSpc>
                <a:spcPct val="112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信</a:t>
            </a:r>
            <a:r>
              <a:rPr sz="1400" kern="0" spc="-1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息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递</a:t>
            </a:r>
            <a:r>
              <a:rPr sz="1400" kern="0" spc="-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期</a:t>
            </a:r>
            <a:r>
              <a:rPr sz="1400" kern="0" spc="-1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</a:t>
            </a:r>
            <a:r>
              <a:rPr sz="1400" kern="0" spc="-1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会容易流失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6" name="group 66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540" name="picture 54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542" name="textbox 542"/>
            <p:cNvSpPr/>
            <p:nvPr/>
          </p:nvSpPr>
          <p:spPr>
            <a:xfrm>
              <a:off x="-12700" y="-12700"/>
              <a:ext cx="6654800" cy="8928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39595" algn="l" rtl="0" eaLnBrk="0">
                <a:lnSpc>
                  <a:spcPts val="3280"/>
                </a:lnSpc>
                <a:spcBef>
                  <a:spcPts val="5"/>
                </a:spcBef>
              </a:pPr>
              <a:r>
                <a:rPr sz="2700" b="1" kern="0" spc="4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02 种草的底层心法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544" name="textbox 544"/>
          <p:cNvSpPr/>
          <p:nvPr/>
        </p:nvSpPr>
        <p:spPr>
          <a:xfrm>
            <a:off x="4015021" y="4158757"/>
            <a:ext cx="2252345" cy="15290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-635" algn="l" rtl="0" eaLnBrk="0">
              <a:lnSpc>
                <a:spcPct val="112000"/>
              </a:lnSpc>
            </a:pPr>
            <a:r>
              <a:rPr sz="1400" kern="0" spc="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与超级用户深度沟通 ，并以</a:t>
            </a:r>
            <a:r>
              <a:rPr sz="1400" kern="0" spc="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主动行为数据实时补充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7180" indent="-280035" algn="l" rtl="0" eaLnBrk="0">
              <a:lnSpc>
                <a:spcPct val="116000"/>
              </a:lnSpc>
              <a:spcBef>
                <a:spcPts val="290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贴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近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真相 、更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避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免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个体差异 、更能回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溯用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1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户行为背后的原因和路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径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6" name="textbox 546"/>
          <p:cNvSpPr/>
          <p:nvPr/>
        </p:nvSpPr>
        <p:spPr>
          <a:xfrm>
            <a:off x="4045443" y="5896752"/>
            <a:ext cx="2189479" cy="12706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3815" indent="-31115" algn="l" rtl="0" eaLnBrk="0">
              <a:lnSpc>
                <a:spcPct val="112000"/>
              </a:lnSpc>
            </a:pPr>
            <a:r>
              <a:rPr sz="1400" kern="0" spc="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把关注用户表达变成团</a:t>
            </a:r>
            <a:r>
              <a:rPr sz="1400" kern="0" spc="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队的</a:t>
            </a: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日常行动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7815" indent="-278765" algn="l" rtl="0" eaLnBrk="0">
              <a:lnSpc>
                <a:spcPct val="115000"/>
              </a:lnSpc>
              <a:spcBef>
                <a:spcPts val="245"/>
              </a:spcBef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实时发生 、实时纠偏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更容易建立团队对于目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标用户的共识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48" name="textbox 548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25550" algn="l" rtl="0" eaLnBrk="0">
              <a:lnSpc>
                <a:spcPts val="2495"/>
              </a:lnSpc>
              <a:spcBef>
                <a:spcPts val="5"/>
              </a:spcBef>
            </a:pPr>
            <a:r>
              <a:rPr sz="2000" kern="0" spc="-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 捕捉：找到消费趋势的起点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50" name="textbox 550"/>
          <p:cNvSpPr/>
          <p:nvPr/>
        </p:nvSpPr>
        <p:spPr>
          <a:xfrm>
            <a:off x="1623332" y="4153042"/>
            <a:ext cx="2125345" cy="1014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75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定性调研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510" algn="l" rtl="0" eaLnBrk="0">
              <a:lnSpc>
                <a:spcPts val="1745"/>
              </a:lnSpc>
              <a:spcBef>
                <a:spcPts val="265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成本高，样本有限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6545" indent="-280035" algn="l" rtl="0" eaLnBrk="0">
              <a:lnSpc>
                <a:spcPct val="112000"/>
              </a:lnSpc>
              <a:spcBef>
                <a:spcPts val="265"/>
              </a:spcBef>
            </a:pP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观测的状态下，用户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表达可能失真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52" name="textbox 552"/>
          <p:cNvSpPr/>
          <p:nvPr/>
        </p:nvSpPr>
        <p:spPr>
          <a:xfrm>
            <a:off x="1626167" y="2920507"/>
            <a:ext cx="2162810" cy="9886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90195" indent="-277495" algn="l" rtl="0" eaLnBrk="0">
              <a:lnSpc>
                <a:spcPct val="112000"/>
              </a:lnSpc>
            </a:pP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更容易验证普遍性</a:t>
            </a:r>
            <a:r>
              <a:rPr sz="1400" kern="0" spc="-2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但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结论普遍滞后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2100" indent="-280035" algn="l" rtl="0" eaLnBrk="0">
              <a:lnSpc>
                <a:spcPct val="106000"/>
              </a:lnSpc>
              <a:spcBef>
                <a:spcPts val="255"/>
              </a:spcBef>
            </a:pP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8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常局限于对现有产品的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升级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54" name="textbox 554"/>
          <p:cNvSpPr/>
          <p:nvPr/>
        </p:nvSpPr>
        <p:spPr>
          <a:xfrm>
            <a:off x="4013950" y="2953527"/>
            <a:ext cx="2297429" cy="7588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750"/>
              </a:lnSpc>
            </a:pP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发现隐形需求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02895" indent="-285115" algn="l" rtl="0" eaLnBrk="0">
              <a:lnSpc>
                <a:spcPct val="112000"/>
              </a:lnSpc>
              <a:spcBef>
                <a:spcPts val="260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•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更早期</a:t>
            </a:r>
            <a:r>
              <a:rPr sz="1400" kern="0" spc="-1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、预测性更强</a:t>
            </a:r>
            <a:r>
              <a:rPr sz="1400" kern="0" spc="-1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、更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能找到跨品类的创新机会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56" name="textbox 556"/>
          <p:cNvSpPr/>
          <p:nvPr/>
        </p:nvSpPr>
        <p:spPr>
          <a:xfrm>
            <a:off x="782574" y="1800225"/>
            <a:ext cx="5237479" cy="2940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110"/>
              </a:lnSpc>
            </a:pP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传统企业与先进的种草型企业在“捕捉</a:t>
            </a:r>
            <a:r>
              <a:rPr sz="1700" b="1" kern="0" spc="-3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”上</a:t>
            </a:r>
            <a:r>
              <a:rPr sz="1700" b="1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的差距：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68" name="group 68"/>
          <p:cNvGrpSpPr/>
          <p:nvPr/>
        </p:nvGrpSpPr>
        <p:grpSpPr>
          <a:xfrm rot="21600000">
            <a:off x="502919" y="2193035"/>
            <a:ext cx="3364991" cy="330707"/>
            <a:chOff x="0" y="0"/>
            <a:chExt cx="3364991" cy="330707"/>
          </a:xfrm>
        </p:grpSpPr>
        <p:sp>
          <p:nvSpPr>
            <p:cNvPr id="558" name="path 558"/>
            <p:cNvSpPr/>
            <p:nvPr/>
          </p:nvSpPr>
          <p:spPr>
            <a:xfrm>
              <a:off x="0" y="0"/>
              <a:ext cx="3364991" cy="330707"/>
            </a:xfrm>
            <a:custGeom>
              <a:avLst/>
              <a:gdLst/>
              <a:ahLst/>
              <a:cxnLst/>
              <a:rect l="0" t="0" r="0" b="0"/>
              <a:pathLst>
                <a:path w="5299" h="520">
                  <a:moveTo>
                    <a:pt x="0" y="9"/>
                  </a:moveTo>
                  <a:lnTo>
                    <a:pt x="1425" y="9"/>
                  </a:lnTo>
                  <a:lnTo>
                    <a:pt x="1598" y="256"/>
                  </a:lnTo>
                  <a:lnTo>
                    <a:pt x="1425" y="506"/>
                  </a:lnTo>
                  <a:lnTo>
                    <a:pt x="0" y="506"/>
                  </a:lnTo>
                  <a:lnTo>
                    <a:pt x="0" y="9"/>
                  </a:lnTo>
                </a:path>
                <a:path w="5299" h="520">
                  <a:moveTo>
                    <a:pt x="1624" y="0"/>
                  </a:moveTo>
                  <a:lnTo>
                    <a:pt x="5299" y="0"/>
                  </a:lnTo>
                  <a:lnTo>
                    <a:pt x="5299" y="520"/>
                  </a:lnTo>
                  <a:lnTo>
                    <a:pt x="1624" y="520"/>
                  </a:lnTo>
                  <a:lnTo>
                    <a:pt x="1624" y="0"/>
                  </a:lnTo>
                  <a:close/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60" name="textbox 560"/>
            <p:cNvSpPr/>
            <p:nvPr/>
          </p:nvSpPr>
          <p:spPr>
            <a:xfrm>
              <a:off x="-12700" y="-12700"/>
              <a:ext cx="3390900" cy="37401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8430" algn="l" rtl="0" eaLnBrk="0">
                <a:lnSpc>
                  <a:spcPts val="1740"/>
                </a:lnSpc>
                <a:spcBef>
                  <a:spcPts val="5"/>
                </a:spcBef>
              </a:pP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研究课题</a:t>
              </a:r>
              <a:r>
                <a:rPr sz="1400" kern="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</a:t>
              </a:r>
              <a:r>
                <a:rPr sz="1400" kern="0" spc="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传统做法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562" name="textbox 562"/>
          <p:cNvSpPr/>
          <p:nvPr/>
        </p:nvSpPr>
        <p:spPr>
          <a:xfrm>
            <a:off x="1621527" y="2664602"/>
            <a:ext cx="4700904" cy="2622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1865"/>
              </a:lnSpc>
            </a:pPr>
            <a:r>
              <a:rPr sz="2100" kern="0" spc="0" baseline="900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基于品类或赛道的历史数据</a:t>
            </a:r>
            <a:r>
              <a:rPr sz="13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r>
              <a:rPr sz="2100" kern="0" spc="0" baseline="-100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通过捕捉超级用户的激发态，</a:t>
            </a:r>
            <a:endParaRPr sz="2100" baseline="-1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4" name="textbox 564"/>
          <p:cNvSpPr/>
          <p:nvPr/>
        </p:nvSpPr>
        <p:spPr>
          <a:xfrm>
            <a:off x="3928871" y="2199132"/>
            <a:ext cx="2461260" cy="33083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6860" algn="l" rtl="0" eaLnBrk="0">
              <a:lnSpc>
                <a:spcPts val="1740"/>
              </a:lnSpc>
              <a:spcBef>
                <a:spcPts val="5"/>
              </a:spcBef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种草型企业的做法和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优势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6" name="textbox 566"/>
          <p:cNvSpPr/>
          <p:nvPr/>
        </p:nvSpPr>
        <p:spPr>
          <a:xfrm>
            <a:off x="454360" y="4617227"/>
            <a:ext cx="1091564" cy="5029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145" indent="-5080" algn="l" rtl="0" eaLnBrk="0">
              <a:lnSpc>
                <a:spcPct val="112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验证产品卖点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或传播角度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8" name="textbox 568"/>
          <p:cNvSpPr/>
          <p:nvPr/>
        </p:nvSpPr>
        <p:spPr>
          <a:xfrm>
            <a:off x="533814" y="3010677"/>
            <a:ext cx="913130" cy="4762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4445" algn="l" rtl="0" eaLnBrk="0">
              <a:lnSpc>
                <a:spcPct val="106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判断市场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规模和机会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70" name="textbox 570"/>
          <p:cNvSpPr/>
          <p:nvPr/>
        </p:nvSpPr>
        <p:spPr>
          <a:xfrm>
            <a:off x="432492" y="7088647"/>
            <a:ext cx="913130" cy="2476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745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消费者追踪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72" name="picture 5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51484" y="5749290"/>
            <a:ext cx="5930900" cy="12700"/>
          </a:xfrm>
          <a:prstGeom prst="rect">
            <a:avLst/>
          </a:prstGeom>
        </p:spPr>
      </p:pic>
      <p:pic>
        <p:nvPicPr>
          <p:cNvPr id="574" name="picture 5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58165" y="4027170"/>
            <a:ext cx="5803899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rect 57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78" name="rect 578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80" name="picture 5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grpSp>
        <p:nvGrpSpPr>
          <p:cNvPr id="70" name="group 70"/>
          <p:cNvGrpSpPr/>
          <p:nvPr/>
        </p:nvGrpSpPr>
        <p:grpSpPr>
          <a:xfrm rot="21600000">
            <a:off x="762000" y="5315711"/>
            <a:ext cx="5301995" cy="3241547"/>
            <a:chOff x="0" y="0"/>
            <a:chExt cx="5301995" cy="3241547"/>
          </a:xfrm>
        </p:grpSpPr>
        <p:sp>
          <p:nvSpPr>
            <p:cNvPr id="582" name="rect 582"/>
            <p:cNvSpPr/>
            <p:nvPr/>
          </p:nvSpPr>
          <p:spPr>
            <a:xfrm>
              <a:off x="0" y="0"/>
              <a:ext cx="5301995" cy="3241547"/>
            </a:xfrm>
            <a:prstGeom prst="rect">
              <a:avLst/>
            </a:prstGeom>
            <a:solidFill>
              <a:srgbClr val="FCE8EA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84" name="rect 584"/>
            <p:cNvSpPr/>
            <p:nvPr/>
          </p:nvSpPr>
          <p:spPr>
            <a:xfrm>
              <a:off x="1877567" y="2542032"/>
              <a:ext cx="3182111" cy="563880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86" name="textbox 586"/>
            <p:cNvSpPr/>
            <p:nvPr/>
          </p:nvSpPr>
          <p:spPr>
            <a:xfrm>
              <a:off x="1863725" y="228472"/>
              <a:ext cx="3226435" cy="28308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1590" algn="l" rtl="0" eaLnBrk="0">
                <a:lnSpc>
                  <a:spcPts val="2115"/>
                </a:lnSpc>
              </a:pPr>
              <a:r>
                <a:rPr sz="1700" b="1" kern="0" spc="6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举例来说：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20320" indent="113665" algn="l" rtl="0" eaLnBrk="0">
                <a:lnSpc>
                  <a:spcPct val="105000"/>
                </a:lnSpc>
                <a:spcBef>
                  <a:spcPts val="650"/>
                </a:spcBef>
                <a:tabLst>
                  <a:tab pos="234950" algn="l"/>
                </a:tabLst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kern="0" spc="-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“宠物儿童自行车”在小红书每天的搜</a:t>
              </a:r>
              <a:r>
                <a:rPr sz="1400" kern="0" spc="4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索量都只有几百，只分析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数据并不值得行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动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7780" indent="127635" algn="l" rtl="0" eaLnBrk="0">
                <a:lnSpc>
                  <a:spcPct val="107000"/>
                </a:lnSpc>
                <a:spcBef>
                  <a:spcPts val="250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事实上，用户搜索背后真实的渴望是希</a:t>
              </a:r>
              <a:r>
                <a:rPr sz="1400" kern="0" spc="6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望把宠物和娃一起遛。有这个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需求的用户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群体不小，但大部分人头脑中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还没有建立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起宠物和童车之间的关联，不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会直接搜索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相应的产品。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99060" algn="l" rtl="0" eaLnBrk="0">
                <a:lnSpc>
                  <a:spcPct val="89000"/>
                </a:lnSpc>
                <a:spcBef>
                  <a:spcPts val="1505"/>
                </a:spcBef>
              </a:pPr>
              <a:r>
                <a:rPr sz="1400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从向往的生活分析，</a:t>
              </a:r>
              <a:r>
                <a:rPr sz="1400" kern="0" spc="-23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才可以向前一步，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543560" algn="l" rtl="0" eaLnBrk="0">
                <a:lnSpc>
                  <a:spcPct val="86000"/>
                </a:lnSpc>
                <a:spcBef>
                  <a:spcPts val="355"/>
                </a:spcBef>
              </a:pPr>
              <a:r>
                <a:rPr sz="1400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从原因层来定义是否普遍。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588" name="picture 58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876425" y="1323848"/>
              <a:ext cx="121920" cy="121920"/>
            </a:xfrm>
            <a:prstGeom prst="rect">
              <a:avLst/>
            </a:prstGeom>
          </p:spPr>
        </p:pic>
        <p:pic>
          <p:nvPicPr>
            <p:cNvPr id="590" name="picture 59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876425" y="620902"/>
              <a:ext cx="121920" cy="121920"/>
            </a:xfrm>
            <a:prstGeom prst="rect">
              <a:avLst/>
            </a:prstGeom>
          </p:spPr>
        </p:pic>
        <p:pic>
          <p:nvPicPr>
            <p:cNvPr id="592" name="picture 59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37160" y="158496"/>
              <a:ext cx="1609343" cy="2939795"/>
            </a:xfrm>
            <a:prstGeom prst="rect">
              <a:avLst/>
            </a:prstGeom>
          </p:spPr>
        </p:pic>
      </p:grpSp>
      <p:sp>
        <p:nvSpPr>
          <p:cNvPr id="594" name="textbox 594"/>
          <p:cNvSpPr/>
          <p:nvPr/>
        </p:nvSpPr>
        <p:spPr>
          <a:xfrm>
            <a:off x="1690039" y="1750958"/>
            <a:ext cx="3757929" cy="16300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5000"/>
              </a:lnSpc>
              <a:spcBef>
                <a:spcPts val="5"/>
              </a:spcBef>
            </a:pP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第一步捕捉到趋势的“萌芽</a:t>
            </a:r>
            <a:r>
              <a:rPr sz="1700" b="1" kern="0" spc="-2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ts val="2110"/>
              </a:lnSpc>
              <a:spcBef>
                <a:spcPts val="5"/>
              </a:spcBef>
            </a:pPr>
            <a:r>
              <a:rPr sz="1700" b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如何判断是否值得大规模投入</a:t>
            </a:r>
            <a:r>
              <a:rPr sz="17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96" name="picture 5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935197" y="2761971"/>
            <a:ext cx="360571" cy="584375"/>
          </a:xfrm>
          <a:prstGeom prst="rect">
            <a:avLst/>
          </a:prstGeom>
        </p:spPr>
      </p:pic>
      <p:pic>
        <p:nvPicPr>
          <p:cNvPr id="598" name="picture 5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843545" y="1763658"/>
            <a:ext cx="589569" cy="690353"/>
          </a:xfrm>
          <a:prstGeom prst="rect">
            <a:avLst/>
          </a:prstGeom>
        </p:spPr>
      </p:pic>
      <p:sp>
        <p:nvSpPr>
          <p:cNvPr id="600" name="textbox 600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85850" algn="l" rtl="0" eaLnBrk="0">
              <a:lnSpc>
                <a:spcPts val="2495"/>
              </a:lnSpc>
              <a:spcBef>
                <a:spcPts val="5"/>
              </a:spcBef>
            </a:pP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理解：拆解激发态背后</a:t>
            </a: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的根因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2" name="textbox 602"/>
          <p:cNvSpPr/>
          <p:nvPr/>
        </p:nvSpPr>
        <p:spPr>
          <a:xfrm>
            <a:off x="1941484" y="375735"/>
            <a:ext cx="301053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4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种草的底层心法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4" name="textbox 604"/>
          <p:cNvSpPr/>
          <p:nvPr/>
        </p:nvSpPr>
        <p:spPr>
          <a:xfrm>
            <a:off x="1055369" y="4181855"/>
            <a:ext cx="2054225" cy="407034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56590" algn="l" rtl="0" eaLnBrk="0">
              <a:lnSpc>
                <a:spcPct val="98000"/>
              </a:lnSpc>
              <a:spcBef>
                <a:spcPts val="5"/>
              </a:spcBef>
            </a:pPr>
            <a:r>
              <a:rPr sz="2000" b="1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现象层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06" name="textbox 606"/>
          <p:cNvSpPr/>
          <p:nvPr/>
        </p:nvSpPr>
        <p:spPr>
          <a:xfrm>
            <a:off x="3806190" y="4194048"/>
            <a:ext cx="2053589" cy="407034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652780" algn="l" rtl="0" eaLnBrk="0">
              <a:lnSpc>
                <a:spcPct val="98000"/>
              </a:lnSpc>
              <a:spcBef>
                <a:spcPts val="5"/>
              </a:spcBef>
            </a:pPr>
            <a:r>
              <a:rPr sz="2000" b="1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原因层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08" name="picture 6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232972" y="4372422"/>
            <a:ext cx="745614" cy="707702"/>
          </a:xfrm>
          <a:prstGeom prst="rect">
            <a:avLst/>
          </a:prstGeom>
        </p:spPr>
      </p:pic>
      <p:sp>
        <p:nvSpPr>
          <p:cNvPr id="610" name="textbox 610"/>
          <p:cNvSpPr/>
          <p:nvPr/>
        </p:nvSpPr>
        <p:spPr>
          <a:xfrm>
            <a:off x="3799128" y="3877945"/>
            <a:ext cx="2075814" cy="2933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05"/>
              </a:lnSpc>
            </a:pPr>
            <a:r>
              <a:rPr sz="1700" b="1" kern="0" spc="9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根据向往的生活分析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12" name="textbox 612"/>
          <p:cNvSpPr/>
          <p:nvPr/>
        </p:nvSpPr>
        <p:spPr>
          <a:xfrm>
            <a:off x="1162608" y="3865880"/>
            <a:ext cx="1847214" cy="2933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05"/>
              </a:lnSpc>
            </a:pPr>
            <a:r>
              <a:rPr sz="1700" b="1" kern="0" spc="90" dirty="0">
                <a:solidFill>
                  <a:srgbClr val="FF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根据已有数据分析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14" name="picture 6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587942" y="2444750"/>
            <a:ext cx="1300480" cy="304355"/>
          </a:xfrm>
          <a:prstGeom prst="rect">
            <a:avLst/>
          </a:prstGeom>
        </p:spPr>
      </p:pic>
      <p:pic>
        <p:nvPicPr>
          <p:cNvPr id="616" name="picture 6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821246" y="4463927"/>
            <a:ext cx="580006" cy="628894"/>
          </a:xfrm>
          <a:prstGeom prst="rect">
            <a:avLst/>
          </a:prstGeom>
        </p:spPr>
      </p:pic>
      <p:sp>
        <p:nvSpPr>
          <p:cNvPr id="618" name="textbox 618"/>
          <p:cNvSpPr/>
          <p:nvPr/>
        </p:nvSpPr>
        <p:spPr>
          <a:xfrm>
            <a:off x="1556915" y="4707014"/>
            <a:ext cx="1442719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容易遗漏重要信息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20" name="picture 6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034459" y="3337991"/>
            <a:ext cx="543890" cy="332308"/>
          </a:xfrm>
          <a:prstGeom prst="rect">
            <a:avLst/>
          </a:prstGeom>
        </p:spPr>
      </p:pic>
      <p:pic>
        <p:nvPicPr>
          <p:cNvPr id="622" name="picture 6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2087879" y="3332530"/>
            <a:ext cx="455676" cy="350469"/>
          </a:xfrm>
          <a:prstGeom prst="rect">
            <a:avLst/>
          </a:prstGeom>
        </p:spPr>
      </p:pic>
      <p:sp>
        <p:nvSpPr>
          <p:cNvPr id="624" name="textbox 624"/>
          <p:cNvSpPr/>
          <p:nvPr/>
        </p:nvSpPr>
        <p:spPr>
          <a:xfrm>
            <a:off x="4451638" y="4748289"/>
            <a:ext cx="549909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更准确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rect 62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28" name="rect 628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630" name="picture 63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632" name="textbox 632"/>
          <p:cNvSpPr/>
          <p:nvPr/>
        </p:nvSpPr>
        <p:spPr>
          <a:xfrm>
            <a:off x="777240" y="3191255"/>
            <a:ext cx="5304154" cy="1496694"/>
          </a:xfrm>
          <a:prstGeom prst="rect">
            <a:avLst/>
          </a:prstGeom>
          <a:solidFill>
            <a:srgbClr val="FCE8EA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02385" algn="l" rtl="0" eaLnBrk="0">
              <a:lnSpc>
                <a:spcPts val="21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以人的底层驱动为聚类依据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47980" algn="l" rtl="0" eaLnBrk="0">
              <a:lnSpc>
                <a:spcPct val="96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更稳定、更长期有效和更能理解用户兴趣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背后成因的分类方法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72" name="group 72"/>
          <p:cNvGrpSpPr/>
          <p:nvPr/>
        </p:nvGrpSpPr>
        <p:grpSpPr>
          <a:xfrm rot="21600000">
            <a:off x="798576" y="1943100"/>
            <a:ext cx="5301995" cy="800100"/>
            <a:chOff x="0" y="0"/>
            <a:chExt cx="5301995" cy="800100"/>
          </a:xfrm>
        </p:grpSpPr>
        <p:sp>
          <p:nvSpPr>
            <p:cNvPr id="634" name="rect 634"/>
            <p:cNvSpPr/>
            <p:nvPr/>
          </p:nvSpPr>
          <p:spPr>
            <a:xfrm>
              <a:off x="0" y="0"/>
              <a:ext cx="5301995" cy="800100"/>
            </a:xfrm>
            <a:prstGeom prst="rect">
              <a:avLst/>
            </a:prstGeom>
            <a:solidFill>
              <a:srgbClr val="FCE8EA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36" name="textbox 636"/>
            <p:cNvSpPr/>
            <p:nvPr/>
          </p:nvSpPr>
          <p:spPr>
            <a:xfrm>
              <a:off x="493445" y="112395"/>
              <a:ext cx="2303145" cy="6235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5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67360" indent="-455295" algn="l" rtl="0" eaLnBrk="0">
                <a:lnSpc>
                  <a:spcPct val="115000"/>
                </a:lnSpc>
              </a:pPr>
              <a:r>
                <a:rPr sz="1700" b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给用户简单归类的标签</a:t>
              </a:r>
              <a:r>
                <a:rPr sz="1700" b="1" kern="0" spc="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b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越来越不准确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638" name="picture 63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3031744" y="66040"/>
              <a:ext cx="930274" cy="304165"/>
            </a:xfrm>
            <a:prstGeom prst="rect">
              <a:avLst/>
            </a:prstGeom>
          </p:spPr>
        </p:pic>
        <p:pic>
          <p:nvPicPr>
            <p:cNvPr id="640" name="picture 6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3031744" y="436880"/>
              <a:ext cx="930274" cy="304164"/>
            </a:xfrm>
            <a:prstGeom prst="rect">
              <a:avLst/>
            </a:prstGeom>
          </p:spPr>
        </p:pic>
        <p:pic>
          <p:nvPicPr>
            <p:cNvPr id="642" name="picture 6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4041394" y="75565"/>
              <a:ext cx="929639" cy="279400"/>
            </a:xfrm>
            <a:prstGeom prst="rect">
              <a:avLst/>
            </a:prstGeom>
          </p:spPr>
        </p:pic>
        <p:pic>
          <p:nvPicPr>
            <p:cNvPr id="644" name="picture 64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4041394" y="436880"/>
              <a:ext cx="929639" cy="279399"/>
            </a:xfrm>
            <a:prstGeom prst="rect">
              <a:avLst/>
            </a:prstGeom>
          </p:spPr>
        </p:pic>
      </p:grpSp>
      <p:sp>
        <p:nvSpPr>
          <p:cNvPr id="646" name="textbox 646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85850" algn="l" rtl="0" eaLnBrk="0">
              <a:lnSpc>
                <a:spcPts val="2495"/>
              </a:lnSpc>
              <a:spcBef>
                <a:spcPts val="5"/>
              </a:spcBef>
            </a:pP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理解：拆解激发态背后</a:t>
            </a: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的根因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648" name="textbox 648"/>
          <p:cNvSpPr/>
          <p:nvPr/>
        </p:nvSpPr>
        <p:spPr>
          <a:xfrm>
            <a:off x="884072" y="5041360"/>
            <a:ext cx="5142229" cy="5003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9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举例来说：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1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92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喜欢“运动焕活”生活方式的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人群中，普遍存在六大底层驱动力：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50" name="path 650"/>
          <p:cNvSpPr/>
          <p:nvPr/>
        </p:nvSpPr>
        <p:spPr>
          <a:xfrm>
            <a:off x="798194" y="7995551"/>
            <a:ext cx="3715384" cy="414388"/>
          </a:xfrm>
          <a:custGeom>
            <a:avLst/>
            <a:gdLst/>
            <a:ahLst/>
            <a:cxnLst/>
            <a:rect l="0" t="0" r="0" b="0"/>
            <a:pathLst>
              <a:path w="5850" h="652">
                <a:moveTo>
                  <a:pt x="0" y="652"/>
                </a:moveTo>
                <a:lnTo>
                  <a:pt x="382" y="95"/>
                </a:lnTo>
                <a:lnTo>
                  <a:pt x="5403" y="95"/>
                </a:lnTo>
                <a:lnTo>
                  <a:pt x="5403" y="0"/>
                </a:lnTo>
                <a:lnTo>
                  <a:pt x="5850" y="652"/>
                </a:lnTo>
                <a:lnTo>
                  <a:pt x="0" y="652"/>
                </a:lnTo>
              </a:path>
            </a:pathLst>
          </a:custGeom>
          <a:solidFill>
            <a:srgbClr val="C00000">
              <a:alpha val="50196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52" name="rect 652"/>
          <p:cNvSpPr/>
          <p:nvPr/>
        </p:nvSpPr>
        <p:spPr>
          <a:xfrm>
            <a:off x="2459355" y="3707891"/>
            <a:ext cx="2053589" cy="406908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54" name="textbox 654"/>
          <p:cNvSpPr/>
          <p:nvPr/>
        </p:nvSpPr>
        <p:spPr>
          <a:xfrm>
            <a:off x="2446655" y="3520897"/>
            <a:ext cx="2609214" cy="6318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7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9000"/>
              </a:lnSpc>
              <a:tabLst>
                <a:tab pos="28575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000" b="1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生活方式标签</a:t>
            </a:r>
            <a:r>
              <a:rPr sz="2000" b="1" kern="0" spc="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656" name="picture 65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430236" y="3533597"/>
            <a:ext cx="605827" cy="580110"/>
          </a:xfrm>
          <a:prstGeom prst="rect">
            <a:avLst/>
          </a:prstGeom>
        </p:spPr>
      </p:pic>
      <p:sp>
        <p:nvSpPr>
          <p:cNvPr id="658" name="path 658"/>
          <p:cNvSpPr/>
          <p:nvPr/>
        </p:nvSpPr>
        <p:spPr>
          <a:xfrm>
            <a:off x="2681922" y="7597140"/>
            <a:ext cx="1535455" cy="380364"/>
          </a:xfrm>
          <a:custGeom>
            <a:avLst/>
            <a:gdLst/>
            <a:ahLst/>
            <a:cxnLst/>
            <a:rect l="0" t="0" r="0" b="0"/>
            <a:pathLst>
              <a:path w="2418" h="598">
                <a:moveTo>
                  <a:pt x="2008" y="0"/>
                </a:moveTo>
                <a:lnTo>
                  <a:pt x="2418" y="598"/>
                </a:lnTo>
                <a:lnTo>
                  <a:pt x="0" y="598"/>
                </a:lnTo>
                <a:lnTo>
                  <a:pt x="0" y="0"/>
                </a:lnTo>
                <a:lnTo>
                  <a:pt x="2008" y="0"/>
                </a:lnTo>
              </a:path>
            </a:pathLst>
          </a:custGeom>
          <a:solidFill>
            <a:srgbClr val="C00000">
              <a:alpha val="4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60" name="path 660"/>
          <p:cNvSpPr/>
          <p:nvPr/>
        </p:nvSpPr>
        <p:spPr>
          <a:xfrm>
            <a:off x="1094397" y="7597140"/>
            <a:ext cx="1511325" cy="380364"/>
          </a:xfrm>
          <a:custGeom>
            <a:avLst/>
            <a:gdLst/>
            <a:ahLst/>
            <a:cxnLst/>
            <a:rect l="0" t="0" r="0" b="0"/>
            <a:pathLst>
              <a:path w="2380" h="598">
                <a:moveTo>
                  <a:pt x="0" y="598"/>
                </a:moveTo>
                <a:lnTo>
                  <a:pt x="410" y="0"/>
                </a:lnTo>
                <a:lnTo>
                  <a:pt x="2380" y="0"/>
                </a:lnTo>
                <a:lnTo>
                  <a:pt x="2380" y="598"/>
                </a:lnTo>
                <a:lnTo>
                  <a:pt x="0" y="598"/>
                </a:lnTo>
              </a:path>
            </a:pathLst>
          </a:custGeom>
          <a:solidFill>
            <a:srgbClr val="C00000">
              <a:alpha val="4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62" name="textbox 662"/>
          <p:cNvSpPr/>
          <p:nvPr/>
        </p:nvSpPr>
        <p:spPr>
          <a:xfrm>
            <a:off x="1541171" y="7676908"/>
            <a:ext cx="2176779" cy="6724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美体塑形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运动乐趣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08355" algn="l" rtl="0" eaLnBrk="0">
              <a:lnSpc>
                <a:spcPts val="3640"/>
              </a:lnSpc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强身健体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64" name="textbox 664"/>
          <p:cNvSpPr/>
          <p:nvPr/>
        </p:nvSpPr>
        <p:spPr>
          <a:xfrm>
            <a:off x="1941484" y="375735"/>
            <a:ext cx="301053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4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种草的底层心法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74" name="group 74"/>
          <p:cNvGrpSpPr/>
          <p:nvPr/>
        </p:nvGrpSpPr>
        <p:grpSpPr>
          <a:xfrm rot="21600000">
            <a:off x="1740306" y="5752083"/>
            <a:ext cx="878433" cy="1282446"/>
            <a:chOff x="0" y="0"/>
            <a:chExt cx="878433" cy="1282446"/>
          </a:xfrm>
        </p:grpSpPr>
        <p:sp>
          <p:nvSpPr>
            <p:cNvPr id="666" name="path 666"/>
            <p:cNvSpPr/>
            <p:nvPr/>
          </p:nvSpPr>
          <p:spPr>
            <a:xfrm>
              <a:off x="0" y="0"/>
              <a:ext cx="878433" cy="1282446"/>
            </a:xfrm>
            <a:custGeom>
              <a:avLst/>
              <a:gdLst/>
              <a:ahLst/>
              <a:cxnLst/>
              <a:rect l="0" t="0" r="0" b="0"/>
              <a:pathLst>
                <a:path w="1383" h="2019">
                  <a:moveTo>
                    <a:pt x="0" y="2019"/>
                  </a:moveTo>
                  <a:lnTo>
                    <a:pt x="1383" y="0"/>
                  </a:lnTo>
                  <a:lnTo>
                    <a:pt x="1383" y="2019"/>
                  </a:lnTo>
                  <a:lnTo>
                    <a:pt x="0" y="2019"/>
                  </a:lnTo>
                </a:path>
              </a:pathLst>
            </a:custGeom>
            <a:solidFill>
              <a:srgbClr val="C00000">
                <a:alpha val="23137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68" name="textbox 668"/>
            <p:cNvSpPr/>
            <p:nvPr/>
          </p:nvSpPr>
          <p:spPr>
            <a:xfrm>
              <a:off x="-12700" y="-12700"/>
              <a:ext cx="904239" cy="133413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6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00685" indent="1905" algn="l" rtl="0" eaLnBrk="0">
                <a:lnSpc>
                  <a:spcPct val="99000"/>
                </a:lnSpc>
              </a:pPr>
              <a:r>
                <a:rPr sz="1400" kern="0" spc="-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身心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1400" kern="0" spc="-4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合一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76" name="group 76"/>
          <p:cNvGrpSpPr/>
          <p:nvPr/>
        </p:nvGrpSpPr>
        <p:grpSpPr>
          <a:xfrm rot="21600000">
            <a:off x="2697479" y="5758573"/>
            <a:ext cx="873988" cy="1275956"/>
            <a:chOff x="0" y="0"/>
            <a:chExt cx="873988" cy="1275956"/>
          </a:xfrm>
        </p:grpSpPr>
        <p:sp>
          <p:nvSpPr>
            <p:cNvPr id="670" name="path 670"/>
            <p:cNvSpPr/>
            <p:nvPr/>
          </p:nvSpPr>
          <p:spPr>
            <a:xfrm>
              <a:off x="0" y="0"/>
              <a:ext cx="873988" cy="1275956"/>
            </a:xfrm>
            <a:custGeom>
              <a:avLst/>
              <a:gdLst/>
              <a:ahLst/>
              <a:cxnLst/>
              <a:rect l="0" t="0" r="0" b="0"/>
              <a:pathLst>
                <a:path w="1376" h="2009">
                  <a:moveTo>
                    <a:pt x="0" y="0"/>
                  </a:moveTo>
                  <a:lnTo>
                    <a:pt x="1376" y="2009"/>
                  </a:lnTo>
                  <a:lnTo>
                    <a:pt x="0" y="2009"/>
                  </a:lnTo>
                  <a:lnTo>
                    <a:pt x="0" y="0"/>
                  </a:lnTo>
                </a:path>
              </a:pathLst>
            </a:custGeom>
            <a:solidFill>
              <a:srgbClr val="C00000">
                <a:alpha val="23137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72" name="textbox 672"/>
            <p:cNvSpPr/>
            <p:nvPr/>
          </p:nvSpPr>
          <p:spPr>
            <a:xfrm>
              <a:off x="-12700" y="-12700"/>
              <a:ext cx="899794" cy="13265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2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2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58115" algn="l" rtl="0" eaLnBrk="0">
                <a:lnSpc>
                  <a:spcPct val="85000"/>
                </a:lnSpc>
                <a:spcBef>
                  <a:spcPts val="0"/>
                </a:spcBef>
              </a:pPr>
              <a:r>
                <a:rPr sz="1400" kern="0" spc="-4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突破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60020" algn="l" rtl="0" eaLnBrk="0">
                <a:lnSpc>
                  <a:spcPct val="100000"/>
                </a:lnSpc>
              </a:pPr>
              <a:r>
                <a:rPr sz="1400" kern="0" spc="-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身体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55575" algn="l" rtl="0" eaLnBrk="0">
                <a:lnSpc>
                  <a:spcPts val="1875"/>
                </a:lnSpc>
              </a:pPr>
              <a:r>
                <a:rPr sz="1400" kern="0" spc="-3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极限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78" name="group 78"/>
          <p:cNvGrpSpPr/>
          <p:nvPr/>
        </p:nvGrpSpPr>
        <p:grpSpPr>
          <a:xfrm rot="21600000">
            <a:off x="1408874" y="7113269"/>
            <a:ext cx="2494026" cy="405130"/>
            <a:chOff x="0" y="0"/>
            <a:chExt cx="2494026" cy="405130"/>
          </a:xfrm>
        </p:grpSpPr>
        <p:sp>
          <p:nvSpPr>
            <p:cNvPr id="674" name="path 674"/>
            <p:cNvSpPr/>
            <p:nvPr/>
          </p:nvSpPr>
          <p:spPr>
            <a:xfrm>
              <a:off x="0" y="0"/>
              <a:ext cx="2494026" cy="405130"/>
            </a:xfrm>
            <a:custGeom>
              <a:avLst/>
              <a:gdLst/>
              <a:ahLst/>
              <a:cxnLst/>
              <a:rect l="0" t="0" r="0" b="0"/>
              <a:pathLst>
                <a:path w="3927" h="638">
                  <a:moveTo>
                    <a:pt x="0" y="638"/>
                  </a:moveTo>
                  <a:lnTo>
                    <a:pt x="436" y="0"/>
                  </a:lnTo>
                  <a:lnTo>
                    <a:pt x="3490" y="0"/>
                  </a:lnTo>
                  <a:lnTo>
                    <a:pt x="3927" y="638"/>
                  </a:lnTo>
                  <a:lnTo>
                    <a:pt x="2004" y="638"/>
                  </a:lnTo>
                  <a:lnTo>
                    <a:pt x="2004" y="634"/>
                  </a:lnTo>
                  <a:lnTo>
                    <a:pt x="1884" y="634"/>
                  </a:lnTo>
                  <a:lnTo>
                    <a:pt x="1884" y="638"/>
                  </a:lnTo>
                  <a:lnTo>
                    <a:pt x="0" y="638"/>
                  </a:lnTo>
                </a:path>
              </a:pathLst>
            </a:custGeom>
            <a:solidFill>
              <a:srgbClr val="C00000">
                <a:alpha val="30196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76" name="textbox 676"/>
            <p:cNvSpPr/>
            <p:nvPr/>
          </p:nvSpPr>
          <p:spPr>
            <a:xfrm>
              <a:off x="-12700" y="-12700"/>
              <a:ext cx="2519679" cy="4673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10590" algn="l" rtl="0" eaLnBrk="0">
                <a:lnSpc>
                  <a:spcPct val="96000"/>
                </a:lnSpc>
                <a:spcBef>
                  <a:spcPts val="5"/>
                </a:spcBef>
              </a:pP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社</a:t>
              </a:r>
              <a:r>
                <a:rPr sz="1400" u="sng" kern="0" spc="-2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交联</a:t>
              </a: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结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678" name="picture 6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408491" y="2814955"/>
            <a:ext cx="2082292" cy="304228"/>
          </a:xfrm>
          <a:prstGeom prst="rect">
            <a:avLst/>
          </a:prstGeom>
        </p:spPr>
      </p:pic>
      <p:sp>
        <p:nvSpPr>
          <p:cNvPr id="680" name="textbox 680"/>
          <p:cNvSpPr/>
          <p:nvPr/>
        </p:nvSpPr>
        <p:spPr>
          <a:xfrm>
            <a:off x="4856931" y="7711833"/>
            <a:ext cx="909955" cy="2298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成长与发展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82" name="textbox 682"/>
          <p:cNvSpPr/>
          <p:nvPr/>
        </p:nvSpPr>
        <p:spPr>
          <a:xfrm>
            <a:off x="5025920" y="7252093"/>
            <a:ext cx="731519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社交联结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84" name="textbox 684"/>
          <p:cNvSpPr/>
          <p:nvPr/>
        </p:nvSpPr>
        <p:spPr>
          <a:xfrm>
            <a:off x="5036872" y="6774574"/>
            <a:ext cx="729615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突破超越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86" name="textbox 686"/>
          <p:cNvSpPr/>
          <p:nvPr/>
        </p:nvSpPr>
        <p:spPr>
          <a:xfrm>
            <a:off x="5037507" y="8133474"/>
            <a:ext cx="729615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基本功能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88" name="textbox 688"/>
          <p:cNvSpPr/>
          <p:nvPr/>
        </p:nvSpPr>
        <p:spPr>
          <a:xfrm>
            <a:off x="4111738" y="2435124"/>
            <a:ext cx="375284" cy="2330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7000"/>
              </a:lnSpc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90" name="textbox 690"/>
          <p:cNvSpPr/>
          <p:nvPr/>
        </p:nvSpPr>
        <p:spPr>
          <a:xfrm>
            <a:off x="5121645" y="2061286"/>
            <a:ext cx="374015" cy="2324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7000"/>
              </a:lnSpc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92" name="textbox 692"/>
          <p:cNvSpPr/>
          <p:nvPr/>
        </p:nvSpPr>
        <p:spPr>
          <a:xfrm>
            <a:off x="4112452" y="2064284"/>
            <a:ext cx="374015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94" name="textbox 694"/>
          <p:cNvSpPr/>
          <p:nvPr/>
        </p:nvSpPr>
        <p:spPr>
          <a:xfrm>
            <a:off x="5130745" y="2422601"/>
            <a:ext cx="365125" cy="3003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60"/>
              </a:lnSpc>
            </a:pP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……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96" name="picture 69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689984" y="7044690"/>
            <a:ext cx="2145029" cy="12700"/>
          </a:xfrm>
          <a:prstGeom prst="rect">
            <a:avLst/>
          </a:prstGeom>
        </p:spPr>
      </p:pic>
      <p:pic>
        <p:nvPicPr>
          <p:cNvPr id="698" name="picture 69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965575" y="7522209"/>
            <a:ext cx="1859915" cy="12700"/>
          </a:xfrm>
          <a:prstGeom prst="rect">
            <a:avLst/>
          </a:prstGeom>
        </p:spPr>
      </p:pic>
      <p:pic>
        <p:nvPicPr>
          <p:cNvPr id="700" name="picture 70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266564" y="7981950"/>
            <a:ext cx="1562100" cy="12700"/>
          </a:xfrm>
          <a:prstGeom prst="rect">
            <a:avLst/>
          </a:prstGeom>
        </p:spPr>
      </p:pic>
      <p:pic>
        <p:nvPicPr>
          <p:cNvPr id="702" name="picture 70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4528820" y="8403590"/>
            <a:ext cx="1306829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rect 70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06" name="rect 706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08" name="picture 7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710" name="textbox 710"/>
          <p:cNvSpPr/>
          <p:nvPr/>
        </p:nvSpPr>
        <p:spPr>
          <a:xfrm>
            <a:off x="921385" y="7266699"/>
            <a:ext cx="5093334" cy="12522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indent="118745" algn="l" rtl="0" eaLnBrk="0">
              <a:lnSpc>
                <a:spcPct val="112000"/>
              </a:lnSpc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Ocean不喜欢浪费且注重品质，她的衣服最好能耐用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、能穿更多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年，所以lululemon投入了很大的研发费用，让衣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服在清洗后不容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易缩水和变形。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320" indent="118745" algn="l" rtl="0" eaLnBrk="0">
              <a:lnSpc>
                <a:spcPct val="108000"/>
              </a:lnSpc>
              <a:spcBef>
                <a:spcPts val="39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Ocean爱美，希望呈现自己通过健康的生活方式保持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的好身材。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于是有了lululemon特色的、凸显女性形体曲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线的外部缝线。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712" name="picture 7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34085" y="8077834"/>
            <a:ext cx="121919" cy="121919"/>
          </a:xfrm>
          <a:prstGeom prst="rect">
            <a:avLst/>
          </a:prstGeom>
        </p:spPr>
      </p:pic>
      <p:pic>
        <p:nvPicPr>
          <p:cNvPr id="714" name="picture 7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34085" y="7310119"/>
            <a:ext cx="121919" cy="121920"/>
          </a:xfrm>
          <a:prstGeom prst="rect">
            <a:avLst/>
          </a:prstGeom>
        </p:spPr>
      </p:pic>
      <p:sp>
        <p:nvSpPr>
          <p:cNvPr id="716" name="textbox 716"/>
          <p:cNvSpPr/>
          <p:nvPr/>
        </p:nvSpPr>
        <p:spPr>
          <a:xfrm>
            <a:off x="3303270" y="3696842"/>
            <a:ext cx="2749550" cy="22777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0" algn="l" rtl="0" eaLnBrk="0">
              <a:lnSpc>
                <a:spcPct val="93000"/>
              </a:lnSpc>
              <a:tabLst>
                <a:tab pos="277495" algn="l"/>
              </a:tabLst>
            </a:pPr>
            <a:r>
              <a:rPr sz="1500" kern="0" spc="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5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“超级女孩</a:t>
            </a:r>
            <a:r>
              <a:rPr sz="1500" kern="0" spc="-26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”Ocean，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9385" algn="l" rtl="0" eaLnBrk="0">
              <a:lnSpc>
                <a:spcPct val="94000"/>
              </a:lnSpc>
              <a:spcBef>
                <a:spcPts val="610"/>
              </a:spcBef>
            </a:pPr>
            <a:r>
              <a:rPr sz="1500" kern="0" spc="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她32岁，</a:t>
            </a:r>
            <a:r>
              <a:rPr sz="1500" kern="0" spc="-1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有自己的公寓，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4465" algn="l" rtl="0" eaLnBrk="0">
              <a:lnSpc>
                <a:spcPct val="94000"/>
              </a:lnSpc>
              <a:spcBef>
                <a:spcPts val="610"/>
              </a:spcBef>
            </a:pPr>
            <a:r>
              <a:rPr sz="1500" kern="0" spc="8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有一份收入不错的工作，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8275" algn="l" rtl="0" eaLnBrk="0">
              <a:lnSpc>
                <a:spcPct val="94000"/>
              </a:lnSpc>
              <a:spcBef>
                <a:spcPts val="610"/>
              </a:spcBef>
            </a:pPr>
            <a:r>
              <a:rPr sz="1500" kern="0" spc="6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喜欢旅行和时尚，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9385" algn="l" rtl="0" eaLnBrk="0">
              <a:lnSpc>
                <a:spcPct val="94000"/>
              </a:lnSpc>
              <a:spcBef>
                <a:spcPts val="610"/>
              </a:spcBef>
            </a:pPr>
            <a:r>
              <a:rPr sz="1500" kern="0" spc="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她每天锻炼1.5小时，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94000"/>
              </a:lnSpc>
              <a:spcBef>
                <a:spcPts val="610"/>
              </a:spcBef>
            </a:pPr>
            <a:r>
              <a:rPr sz="1500" kern="0" spc="-2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喜欢吃健康的</a:t>
            </a:r>
            <a:r>
              <a:rPr sz="1500" kern="0" spc="-26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-2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、有机的食品</a:t>
            </a:r>
            <a:r>
              <a:rPr sz="15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9385" algn="l" rtl="0" eaLnBrk="0">
              <a:lnSpc>
                <a:spcPct val="94000"/>
              </a:lnSpc>
              <a:spcBef>
                <a:spcPts val="605"/>
              </a:spcBef>
            </a:pPr>
            <a:r>
              <a:rPr sz="1500" kern="0" spc="7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她还养了一只猫，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4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2560" algn="l" rtl="0" eaLnBrk="0">
              <a:lnSpc>
                <a:spcPct val="92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拥有结婚和生育的自由。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18" name="picture 7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315970" y="5778500"/>
            <a:ext cx="139700" cy="139700"/>
          </a:xfrm>
          <a:prstGeom prst="rect">
            <a:avLst/>
          </a:prstGeom>
        </p:spPr>
      </p:pic>
      <p:pic>
        <p:nvPicPr>
          <p:cNvPr id="720" name="picture 7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315970" y="5486400"/>
            <a:ext cx="139700" cy="139700"/>
          </a:xfrm>
          <a:prstGeom prst="rect">
            <a:avLst/>
          </a:prstGeom>
        </p:spPr>
      </p:pic>
      <p:pic>
        <p:nvPicPr>
          <p:cNvPr id="722" name="picture 7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315970" y="5194300"/>
            <a:ext cx="139700" cy="139700"/>
          </a:xfrm>
          <a:prstGeom prst="rect">
            <a:avLst/>
          </a:prstGeom>
        </p:spPr>
      </p:pic>
      <p:pic>
        <p:nvPicPr>
          <p:cNvPr id="724" name="picture 7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315970" y="4902200"/>
            <a:ext cx="139700" cy="139700"/>
          </a:xfrm>
          <a:prstGeom prst="rect">
            <a:avLst/>
          </a:prstGeom>
        </p:spPr>
      </p:pic>
      <p:pic>
        <p:nvPicPr>
          <p:cNvPr id="726" name="picture 7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315970" y="4610100"/>
            <a:ext cx="139700" cy="139700"/>
          </a:xfrm>
          <a:prstGeom prst="rect">
            <a:avLst/>
          </a:prstGeom>
        </p:spPr>
      </p:pic>
      <p:pic>
        <p:nvPicPr>
          <p:cNvPr id="728" name="picture 7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315970" y="4318000"/>
            <a:ext cx="139700" cy="139700"/>
          </a:xfrm>
          <a:prstGeom prst="rect">
            <a:avLst/>
          </a:prstGeom>
        </p:spPr>
      </p:pic>
      <p:pic>
        <p:nvPicPr>
          <p:cNvPr id="730" name="picture 7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315970" y="4025900"/>
            <a:ext cx="139700" cy="139700"/>
          </a:xfrm>
          <a:prstGeom prst="rect">
            <a:avLst/>
          </a:prstGeom>
        </p:spPr>
      </p:pic>
      <p:pic>
        <p:nvPicPr>
          <p:cNvPr id="732" name="picture 7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315970" y="3733800"/>
            <a:ext cx="139700" cy="139700"/>
          </a:xfrm>
          <a:prstGeom prst="rect">
            <a:avLst/>
          </a:prstGeom>
        </p:spPr>
      </p:pic>
      <p:pic>
        <p:nvPicPr>
          <p:cNvPr id="734" name="picture 7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42235" y="3887240"/>
            <a:ext cx="2638762" cy="1993875"/>
          </a:xfrm>
          <a:prstGeom prst="rect">
            <a:avLst/>
          </a:prstGeom>
        </p:spPr>
      </p:pic>
      <p:grpSp>
        <p:nvGrpSpPr>
          <p:cNvPr id="80" name="group 80"/>
          <p:cNvGrpSpPr/>
          <p:nvPr/>
        </p:nvGrpSpPr>
        <p:grpSpPr>
          <a:xfrm rot="21600000">
            <a:off x="877631" y="1760219"/>
            <a:ext cx="5251896" cy="829056"/>
            <a:chOff x="0" y="0"/>
            <a:chExt cx="5251896" cy="829056"/>
          </a:xfrm>
        </p:grpSpPr>
        <p:sp>
          <p:nvSpPr>
            <p:cNvPr id="736" name="rect 736"/>
            <p:cNvSpPr/>
            <p:nvPr/>
          </p:nvSpPr>
          <p:spPr>
            <a:xfrm>
              <a:off x="713424" y="0"/>
              <a:ext cx="4538471" cy="829056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38" name="textbox 738"/>
            <p:cNvSpPr/>
            <p:nvPr/>
          </p:nvSpPr>
          <p:spPr>
            <a:xfrm>
              <a:off x="946236" y="103600"/>
              <a:ext cx="4081779" cy="6921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47700" indent="-635000" algn="l" rtl="0" eaLnBrk="0">
                <a:lnSpc>
                  <a:spcPct val="109000"/>
                </a:lnSpc>
              </a:pPr>
              <a:r>
                <a:rPr sz="2000" b="1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根据生活方式，不断预测</a:t>
              </a:r>
              <a:r>
                <a:rPr sz="2000" b="1" kern="0" spc="-34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b="1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、不断</a:t>
              </a:r>
              <a:r>
                <a:rPr sz="2000" b="1" kern="0" spc="-3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验证</a:t>
              </a:r>
              <a:r>
                <a:rPr sz="2000" b="1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b="1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直到用户在想象中活起来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740" name="picture 74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60182"/>
              <a:ext cx="690613" cy="753396"/>
            </a:xfrm>
            <a:prstGeom prst="rect">
              <a:avLst/>
            </a:prstGeom>
          </p:spPr>
        </p:pic>
      </p:grpSp>
      <p:grpSp>
        <p:nvGrpSpPr>
          <p:cNvPr id="82" name="group 82"/>
          <p:cNvGrpSpPr/>
          <p:nvPr/>
        </p:nvGrpSpPr>
        <p:grpSpPr>
          <a:xfrm rot="21600000">
            <a:off x="952500" y="6242303"/>
            <a:ext cx="4832984" cy="867155"/>
            <a:chOff x="0" y="0"/>
            <a:chExt cx="4832984" cy="867155"/>
          </a:xfrm>
        </p:grpSpPr>
        <p:sp>
          <p:nvSpPr>
            <p:cNvPr id="742" name="rect 742"/>
            <p:cNvSpPr/>
            <p:nvPr/>
          </p:nvSpPr>
          <p:spPr>
            <a:xfrm>
              <a:off x="0" y="0"/>
              <a:ext cx="4832984" cy="867155"/>
            </a:xfrm>
            <a:prstGeom prst="rect">
              <a:avLst/>
            </a:prstGeom>
            <a:solidFill>
              <a:srgbClr val="D65959">
                <a:alpha val="98431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44" name="textbox 744"/>
            <p:cNvSpPr/>
            <p:nvPr/>
          </p:nvSpPr>
          <p:spPr>
            <a:xfrm>
              <a:off x="867264" y="131757"/>
              <a:ext cx="3106420" cy="6610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5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12750" indent="-400685" algn="l" rtl="0" eaLnBrk="0">
                <a:lnSpc>
                  <a:spcPct val="104000"/>
                </a:lnSpc>
              </a:pPr>
              <a:r>
                <a:rPr sz="2000" b="1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越具体地想象Oce</a:t>
              </a:r>
              <a:r>
                <a:rPr sz="20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an的生活 </a:t>
              </a:r>
              <a:r>
                <a:rPr sz="2000" b="1" kern="0" spc="-1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越知道怎么去做产品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746" name="picture 74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4116185" y="101807"/>
              <a:ext cx="613814" cy="663921"/>
            </a:xfrm>
            <a:prstGeom prst="rect">
              <a:avLst/>
            </a:prstGeom>
          </p:spPr>
        </p:pic>
      </p:grpSp>
      <p:sp>
        <p:nvSpPr>
          <p:cNvPr id="748" name="textbox 748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85850" algn="l" rtl="0" eaLnBrk="0">
              <a:lnSpc>
                <a:spcPts val="2495"/>
              </a:lnSpc>
              <a:spcBef>
                <a:spcPts val="5"/>
              </a:spcBef>
            </a:pP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理解：拆解激发态背后</a:t>
            </a: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的根因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50" name="textbox 750"/>
          <p:cNvSpPr/>
          <p:nvPr/>
        </p:nvSpPr>
        <p:spPr>
          <a:xfrm>
            <a:off x="1039012" y="2900775"/>
            <a:ext cx="4375150" cy="4876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9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举例来说：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1910" algn="l" rtl="0" eaLnBrk="0">
              <a:lnSpc>
                <a:spcPct val="96000"/>
              </a:lnSpc>
              <a:spcBef>
                <a:spcPts val="365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lululemon的创始人奇普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·威尔逊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设想的典型的用户形象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52" name="textbox 752"/>
          <p:cNvSpPr/>
          <p:nvPr/>
        </p:nvSpPr>
        <p:spPr>
          <a:xfrm>
            <a:off x="1941484" y="375735"/>
            <a:ext cx="301053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4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种草的底层心法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rect 75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56" name="rect 756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58" name="picture 7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grpSp>
        <p:nvGrpSpPr>
          <p:cNvPr id="84" name="group 84"/>
          <p:cNvGrpSpPr/>
          <p:nvPr/>
        </p:nvGrpSpPr>
        <p:grpSpPr>
          <a:xfrm rot="21600000">
            <a:off x="877631" y="1760219"/>
            <a:ext cx="5251896" cy="829056"/>
            <a:chOff x="0" y="0"/>
            <a:chExt cx="5251896" cy="829056"/>
          </a:xfrm>
        </p:grpSpPr>
        <p:sp>
          <p:nvSpPr>
            <p:cNvPr id="760" name="rect 760"/>
            <p:cNvSpPr/>
            <p:nvPr/>
          </p:nvSpPr>
          <p:spPr>
            <a:xfrm>
              <a:off x="713424" y="0"/>
              <a:ext cx="4538471" cy="829056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62" name="textbox 762"/>
            <p:cNvSpPr/>
            <p:nvPr/>
          </p:nvSpPr>
          <p:spPr>
            <a:xfrm>
              <a:off x="1456018" y="103600"/>
              <a:ext cx="3063875" cy="6921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771525" algn="l" rtl="0" eaLnBrk="0">
                <a:lnSpc>
                  <a:spcPct val="99000"/>
                </a:lnSpc>
              </a:pPr>
              <a:r>
                <a:rPr sz="2000" b="1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跳出行业惯性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 algn="l" rtl="0" eaLnBrk="0">
                <a:lnSpc>
                  <a:spcPct val="99000"/>
                </a:lnSpc>
                <a:spcBef>
                  <a:spcPts val="500"/>
                </a:spcBef>
              </a:pPr>
              <a:r>
                <a:rPr sz="2000" b="1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在生活方式中找到隐性需求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764" name="picture 76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60182"/>
              <a:ext cx="690613" cy="753396"/>
            </a:xfrm>
            <a:prstGeom prst="rect">
              <a:avLst/>
            </a:prstGeom>
          </p:spPr>
        </p:pic>
      </p:grpSp>
      <p:sp>
        <p:nvSpPr>
          <p:cNvPr id="766" name="textbox 766"/>
          <p:cNvSpPr/>
          <p:nvPr/>
        </p:nvSpPr>
        <p:spPr>
          <a:xfrm>
            <a:off x="1347216" y="4953000"/>
            <a:ext cx="4983479" cy="730250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2710" algn="l" rtl="0" eaLnBrk="0">
              <a:lnSpc>
                <a:spcPct val="129000"/>
              </a:lnSpc>
              <a:spcBef>
                <a:spcPts val="5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2023年上市的小度添添闺蜜机，</a:t>
            </a:r>
            <a:r>
              <a:rPr sz="1500" kern="0" spc="-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开辟了一个新品类—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—闺蜜机，</a:t>
            </a:r>
            <a:r>
              <a:rPr sz="1500" kern="0" spc="-1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上市两个月卖出了1亿多的交易额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68" name="picture 7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473195" y="6036564"/>
            <a:ext cx="1330452" cy="2420111"/>
          </a:xfrm>
          <a:prstGeom prst="rect">
            <a:avLst/>
          </a:prstGeom>
        </p:spPr>
      </p:pic>
      <p:pic>
        <p:nvPicPr>
          <p:cNvPr id="770" name="picture 7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54736" y="6042660"/>
            <a:ext cx="1330452" cy="2407920"/>
          </a:xfrm>
          <a:prstGeom prst="rect">
            <a:avLst/>
          </a:prstGeom>
        </p:spPr>
      </p:pic>
      <p:pic>
        <p:nvPicPr>
          <p:cNvPr id="772" name="picture 7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949952" y="6036563"/>
            <a:ext cx="1328928" cy="2409444"/>
          </a:xfrm>
          <a:prstGeom prst="rect">
            <a:avLst/>
          </a:prstGeom>
        </p:spPr>
      </p:pic>
      <p:pic>
        <p:nvPicPr>
          <p:cNvPr id="774" name="picture 7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046732" y="6062472"/>
            <a:ext cx="1289303" cy="2363724"/>
          </a:xfrm>
          <a:prstGeom prst="rect">
            <a:avLst/>
          </a:prstGeom>
        </p:spPr>
      </p:pic>
      <p:sp>
        <p:nvSpPr>
          <p:cNvPr id="776" name="textbox 776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85850" algn="l" rtl="0" eaLnBrk="0">
              <a:lnSpc>
                <a:spcPts val="2495"/>
              </a:lnSpc>
              <a:spcBef>
                <a:spcPts val="5"/>
              </a:spcBef>
            </a:pP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理解：拆解激发态背后</a:t>
            </a:r>
            <a:r>
              <a:rPr sz="2000" kern="0" spc="-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的根因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78" name="textbox 778"/>
          <p:cNvSpPr/>
          <p:nvPr/>
        </p:nvSpPr>
        <p:spPr>
          <a:xfrm>
            <a:off x="4615552" y="3278504"/>
            <a:ext cx="1799589" cy="10420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5250" algn="l" rtl="0" eaLnBrk="0">
              <a:lnSpc>
                <a:spcPts val="2115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生活方式入手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145" algn="l" rtl="0" eaLnBrk="0">
              <a:lnSpc>
                <a:spcPct val="85000"/>
              </a:lnSpc>
              <a:spcBef>
                <a:spcPts val="575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可移动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4445" algn="l" rtl="0" eaLnBrk="0">
              <a:lnSpc>
                <a:spcPct val="103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可语音操作、不用动手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横竖屏随意切换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80" name="path 780"/>
          <p:cNvSpPr/>
          <p:nvPr/>
        </p:nvSpPr>
        <p:spPr>
          <a:xfrm>
            <a:off x="2148839" y="3346703"/>
            <a:ext cx="519684" cy="830579"/>
          </a:xfrm>
          <a:custGeom>
            <a:avLst/>
            <a:gdLst/>
            <a:ahLst/>
            <a:cxnLst/>
            <a:rect l="0" t="0" r="0" b="0"/>
            <a:pathLst>
              <a:path w="818" h="1307">
                <a:moveTo>
                  <a:pt x="818" y="0"/>
                </a:moveTo>
                <a:lnTo>
                  <a:pt x="408" y="0"/>
                </a:lnTo>
                <a:lnTo>
                  <a:pt x="0" y="652"/>
                </a:lnTo>
                <a:lnTo>
                  <a:pt x="408" y="1307"/>
                </a:lnTo>
                <a:lnTo>
                  <a:pt x="818" y="1307"/>
                </a:lnTo>
                <a:lnTo>
                  <a:pt x="408" y="652"/>
                </a:lnTo>
                <a:lnTo>
                  <a:pt x="818" y="0"/>
                </a:lnTo>
              </a:path>
            </a:pathLst>
          </a:cu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82" name="textbox 782"/>
          <p:cNvSpPr/>
          <p:nvPr/>
        </p:nvSpPr>
        <p:spPr>
          <a:xfrm>
            <a:off x="639340" y="3189604"/>
            <a:ext cx="1534160" cy="11049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33375" algn="l" rtl="0" eaLnBrk="0">
              <a:lnSpc>
                <a:spcPts val="211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惯常做法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3335" algn="l" rtl="0" eaLnBrk="0">
              <a:lnSpc>
                <a:spcPct val="96000"/>
              </a:lnSpc>
              <a:spcBef>
                <a:spcPts val="109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屏幕是不是更大？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96000"/>
              </a:lnSpc>
              <a:spcBef>
                <a:spcPts val="230"/>
              </a:spcBef>
            </a:pPr>
            <a:r>
              <a:rPr sz="1400" kern="0" spc="-9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色彩是不是更保真？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22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价格是不是更低？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784" name="picture 78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713163" y="3253953"/>
            <a:ext cx="1175768" cy="1023827"/>
          </a:xfrm>
          <a:prstGeom prst="rect">
            <a:avLst/>
          </a:prstGeom>
        </p:spPr>
      </p:pic>
      <p:sp>
        <p:nvSpPr>
          <p:cNvPr id="786" name="textbox 786"/>
          <p:cNvSpPr/>
          <p:nvPr/>
        </p:nvSpPr>
        <p:spPr>
          <a:xfrm>
            <a:off x="1941484" y="375735"/>
            <a:ext cx="301053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4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种草的底层心法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88" name="textbox 788"/>
          <p:cNvSpPr/>
          <p:nvPr/>
        </p:nvSpPr>
        <p:spPr>
          <a:xfrm>
            <a:off x="3975608" y="3321811"/>
            <a:ext cx="969010" cy="8559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4000"/>
              </a:lnSpc>
            </a:pPr>
            <a:r>
              <a:rPr sz="6500" kern="0" spc="-10" dirty="0">
                <a:solidFill>
                  <a:srgbClr val="FADBD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》</a:t>
            </a:r>
            <a:endParaRPr sz="6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90" name="picture 79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551632" y="4948823"/>
            <a:ext cx="713470" cy="688436"/>
          </a:xfrm>
          <a:prstGeom prst="rect">
            <a:avLst/>
          </a:prstGeom>
        </p:spPr>
      </p:pic>
      <p:pic>
        <p:nvPicPr>
          <p:cNvPr id="792" name="picture 79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765586" y="4603750"/>
            <a:ext cx="1019987" cy="34199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rect 79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6" name="rect 796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98" name="picture 7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800" name="path 800"/>
          <p:cNvSpPr/>
          <p:nvPr/>
        </p:nvSpPr>
        <p:spPr>
          <a:xfrm>
            <a:off x="4021835" y="5685790"/>
            <a:ext cx="1530604" cy="436879"/>
          </a:xfrm>
          <a:custGeom>
            <a:avLst/>
            <a:gdLst/>
            <a:ahLst/>
            <a:cxnLst/>
            <a:rect l="0" t="0" r="0" b="0"/>
            <a:pathLst>
              <a:path w="2410" h="687">
                <a:moveTo>
                  <a:pt x="0" y="343"/>
                </a:moveTo>
                <a:cubicBezTo>
                  <a:pt x="0" y="533"/>
                  <a:pt x="539" y="687"/>
                  <a:pt x="1205" y="687"/>
                </a:cubicBezTo>
                <a:cubicBezTo>
                  <a:pt x="1870" y="687"/>
                  <a:pt x="2410" y="533"/>
                  <a:pt x="2410" y="343"/>
                </a:cubicBezTo>
                <a:cubicBezTo>
                  <a:pt x="2410" y="154"/>
                  <a:pt x="1870" y="0"/>
                  <a:pt x="1205" y="0"/>
                </a:cubicBezTo>
                <a:cubicBezTo>
                  <a:pt x="539" y="0"/>
                  <a:pt x="0" y="154"/>
                  <a:pt x="0" y="343"/>
                </a:cubicBezTo>
              </a:path>
            </a:pathLst>
          </a:cu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02" name="textbox 802"/>
          <p:cNvSpPr/>
          <p:nvPr/>
        </p:nvSpPr>
        <p:spPr>
          <a:xfrm>
            <a:off x="3285176" y="5438691"/>
            <a:ext cx="3022600" cy="18059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2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4480" algn="l" rtl="0" eaLnBrk="0">
              <a:lnSpc>
                <a:spcPts val="2980"/>
              </a:lnSpc>
            </a:pPr>
            <a:r>
              <a:rPr sz="2100" kern="0" spc="50" baseline="53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</a:t>
            </a:r>
            <a:r>
              <a:rPr sz="1700" kern="0" spc="50" dirty="0">
                <a:solidFill>
                  <a:srgbClr val="C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sz="1700" kern="0" spc="70" dirty="0">
                <a:solidFill>
                  <a:srgbClr val="C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2100" kern="0" spc="50" baseline="30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先找到核心人群</a:t>
            </a: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200"/>
              </a:lnSpc>
              <a:spcBef>
                <a:spcPts val="5"/>
              </a:spcBef>
            </a:pPr>
            <a:r>
              <a:rPr sz="2100" kern="0" spc="230" baseline="-4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精</a:t>
            </a:r>
            <a:r>
              <a:rPr sz="1300" kern="0" spc="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</a:t>
            </a: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2100" kern="0" spc="230" baseline="21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碑</a:t>
            </a:r>
            <a:endParaRPr sz="2100" baseline="21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04" name="picture 80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559021" y="7077126"/>
            <a:ext cx="23558" cy="64744"/>
          </a:xfrm>
          <a:prstGeom prst="rect">
            <a:avLst/>
          </a:prstGeom>
        </p:spPr>
      </p:pic>
      <p:pic>
        <p:nvPicPr>
          <p:cNvPr id="806" name="picture 8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765304" y="5451391"/>
            <a:ext cx="245533" cy="399363"/>
          </a:xfrm>
          <a:prstGeom prst="rect">
            <a:avLst/>
          </a:prstGeom>
        </p:spPr>
      </p:pic>
      <p:sp>
        <p:nvSpPr>
          <p:cNvPr id="808" name="rect 808"/>
          <p:cNvSpPr/>
          <p:nvPr/>
        </p:nvSpPr>
        <p:spPr>
          <a:xfrm>
            <a:off x="3698748" y="1842516"/>
            <a:ext cx="2510027" cy="1278635"/>
          </a:xfrm>
          <a:prstGeom prst="rect">
            <a:avLst/>
          </a:prstGeom>
          <a:solidFill>
            <a:srgbClr val="FCE8EA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10" name="rect 810"/>
          <p:cNvSpPr/>
          <p:nvPr/>
        </p:nvSpPr>
        <p:spPr>
          <a:xfrm>
            <a:off x="662940" y="1842516"/>
            <a:ext cx="2432304" cy="1280159"/>
          </a:xfrm>
          <a:prstGeom prst="rect">
            <a:avLst/>
          </a:prstGeom>
          <a:solidFill>
            <a:srgbClr val="FCE8EA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12" name="textbox 812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50850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放大：大范围的复现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，实现激发态的传递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14" name="path 814"/>
          <p:cNvSpPr/>
          <p:nvPr/>
        </p:nvSpPr>
        <p:spPr>
          <a:xfrm>
            <a:off x="3643629" y="7430134"/>
            <a:ext cx="2286000" cy="436880"/>
          </a:xfrm>
          <a:custGeom>
            <a:avLst/>
            <a:gdLst/>
            <a:ahLst/>
            <a:cxnLst/>
            <a:rect l="0" t="0" r="0" b="0"/>
            <a:pathLst>
              <a:path w="3600" h="688">
                <a:moveTo>
                  <a:pt x="0" y="344"/>
                </a:moveTo>
                <a:cubicBezTo>
                  <a:pt x="0" y="533"/>
                  <a:pt x="805" y="688"/>
                  <a:pt x="1800" y="688"/>
                </a:cubicBezTo>
                <a:cubicBezTo>
                  <a:pt x="2794" y="688"/>
                  <a:pt x="3600" y="533"/>
                  <a:pt x="3600" y="344"/>
                </a:cubicBezTo>
                <a:cubicBezTo>
                  <a:pt x="3600" y="154"/>
                  <a:pt x="2794" y="0"/>
                  <a:pt x="1800" y="0"/>
                </a:cubicBezTo>
                <a:cubicBezTo>
                  <a:pt x="805" y="0"/>
                  <a:pt x="0" y="154"/>
                  <a:pt x="0" y="344"/>
                </a:cubicBezTo>
              </a:path>
            </a:pathLst>
          </a:cu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16" name="textbox 816"/>
          <p:cNvSpPr/>
          <p:nvPr/>
        </p:nvSpPr>
        <p:spPr>
          <a:xfrm>
            <a:off x="3187376" y="7126915"/>
            <a:ext cx="3199764" cy="6838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7015" algn="l" rtl="0" eaLnBrk="0">
              <a:lnSpc>
                <a:spcPts val="4145"/>
              </a:lnSpc>
              <a:spcBef>
                <a:spcPts val="0"/>
              </a:spcBef>
              <a:tabLst>
                <a:tab pos="278765" algn="l"/>
              </a:tabLst>
            </a:pPr>
            <a:r>
              <a:rPr sz="2800" kern="0" spc="0" dirty="0">
                <a:solidFill>
                  <a:srgbClr val="C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	</a:t>
            </a:r>
            <a:r>
              <a:rPr sz="2800" kern="0" spc="20" dirty="0">
                <a:solidFill>
                  <a:srgbClr val="C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:</a:t>
            </a:r>
            <a:r>
              <a:rPr sz="2800" kern="0" spc="10" dirty="0">
                <a:solidFill>
                  <a:srgbClr val="C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</a:t>
            </a:r>
            <a:r>
              <a:rPr sz="2100" kern="0" spc="20" baseline="8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最后，扩散至泛人群</a:t>
            </a:r>
            <a:r>
              <a:rPr sz="13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18" name="textbox 818"/>
          <p:cNvSpPr/>
          <p:nvPr/>
        </p:nvSpPr>
        <p:spPr>
          <a:xfrm>
            <a:off x="3253975" y="7199454"/>
            <a:ext cx="225425" cy="2336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40"/>
              </a:lnSpc>
            </a:pPr>
            <a:r>
              <a:rPr sz="1300" kern="0" spc="26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准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20" name="picture 8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125244" y="7139615"/>
            <a:ext cx="244846" cy="399220"/>
          </a:xfrm>
          <a:prstGeom prst="rect">
            <a:avLst/>
          </a:prstGeom>
        </p:spPr>
      </p:pic>
      <p:pic>
        <p:nvPicPr>
          <p:cNvPr id="822" name="picture 8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200076" y="7400746"/>
            <a:ext cx="233246" cy="397344"/>
          </a:xfrm>
          <a:prstGeom prst="rect">
            <a:avLst/>
          </a:prstGeom>
        </p:spPr>
      </p:pic>
      <p:sp>
        <p:nvSpPr>
          <p:cNvPr id="824" name="textbox 824"/>
          <p:cNvSpPr/>
          <p:nvPr/>
        </p:nvSpPr>
        <p:spPr>
          <a:xfrm>
            <a:off x="3522468" y="5665660"/>
            <a:ext cx="2289175" cy="4140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35"/>
              </a:lnSpc>
            </a:pPr>
            <a:r>
              <a:rPr sz="1300" kern="0" spc="1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</a:t>
            </a:r>
            <a:r>
              <a:rPr sz="1300" kern="0" spc="1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26" name="picture 8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691687" y="5678360"/>
            <a:ext cx="90513" cy="388391"/>
          </a:xfrm>
          <a:prstGeom prst="rect">
            <a:avLst/>
          </a:prstGeom>
        </p:spPr>
      </p:pic>
      <p:sp>
        <p:nvSpPr>
          <p:cNvPr id="828" name="textbox 828"/>
          <p:cNvSpPr/>
          <p:nvPr/>
        </p:nvSpPr>
        <p:spPr>
          <a:xfrm>
            <a:off x="3484972" y="5804294"/>
            <a:ext cx="2583179" cy="3073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215"/>
              </a:lnSpc>
            </a:pPr>
            <a:r>
              <a:rPr sz="2100" kern="0" spc="90" baseline="-6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群</a:t>
            </a:r>
            <a:r>
              <a:rPr sz="1300" kern="0" spc="-2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90" dirty="0">
                <a:solidFill>
                  <a:srgbClr val="C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i</a:t>
            </a:r>
            <a:r>
              <a:rPr sz="1400" kern="0" spc="20" dirty="0">
                <a:solidFill>
                  <a:srgbClr val="C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          </a:t>
            </a:r>
            <a:r>
              <a:rPr sz="1400" kern="0" spc="10" dirty="0">
                <a:solidFill>
                  <a:srgbClr val="C00000">
                    <a:alpha val="100000"/>
                  </a:srgbClr>
                </a:solidFill>
                <a:latin typeface="Arial" panose="020B0604020202020204"/>
                <a:ea typeface="Arial" panose="020B0604020202020204"/>
                <a:cs typeface="Arial" panose="020B0604020202020204"/>
              </a:rPr>
              <a:t>   </a:t>
            </a:r>
            <a:r>
              <a:rPr sz="2100" kern="0" spc="90" baseline="24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种草</a:t>
            </a:r>
            <a:r>
              <a:rPr sz="1300" kern="0" spc="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2100" kern="0" spc="90" baseline="16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草</a:t>
            </a:r>
            <a:endParaRPr sz="2100" baseline="16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30" name="textbox 830"/>
          <p:cNvSpPr/>
          <p:nvPr/>
        </p:nvSpPr>
        <p:spPr>
          <a:xfrm>
            <a:off x="3466012" y="6001441"/>
            <a:ext cx="2642235" cy="5264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50"/>
              </a:lnSpc>
            </a:pPr>
            <a:r>
              <a:rPr sz="2100" kern="0" spc="180" baseline="-4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匹</a:t>
            </a:r>
            <a:r>
              <a:rPr sz="13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</a:t>
            </a:r>
            <a:r>
              <a:rPr sz="2100" kern="0" spc="180" baseline="18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后</a:t>
            </a:r>
            <a:endParaRPr sz="2100" baseline="18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32" name="picture 8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797016" y="6076683"/>
            <a:ext cx="100584" cy="438201"/>
          </a:xfrm>
          <a:prstGeom prst="rect">
            <a:avLst/>
          </a:prstGeom>
        </p:spPr>
      </p:pic>
      <p:pic>
        <p:nvPicPr>
          <p:cNvPr id="834" name="picture 8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713009" y="6076657"/>
            <a:ext cx="54546" cy="239826"/>
          </a:xfrm>
          <a:prstGeom prst="rect">
            <a:avLst/>
          </a:prstGeom>
        </p:spPr>
      </p:pic>
      <p:pic>
        <p:nvPicPr>
          <p:cNvPr id="836" name="picture 8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571773" y="6326784"/>
            <a:ext cx="2225776" cy="740054"/>
          </a:xfrm>
          <a:prstGeom prst="rect">
            <a:avLst/>
          </a:prstGeom>
        </p:spPr>
      </p:pic>
      <p:sp>
        <p:nvSpPr>
          <p:cNvPr id="838" name="textbox 838"/>
          <p:cNvSpPr/>
          <p:nvPr/>
        </p:nvSpPr>
        <p:spPr>
          <a:xfrm>
            <a:off x="3352474" y="6255171"/>
            <a:ext cx="2912110" cy="7207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9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0035" algn="l" rtl="0" eaLnBrk="0">
              <a:lnSpc>
                <a:spcPts val="420"/>
              </a:lnSpc>
              <a:spcBef>
                <a:spcPts val="5"/>
              </a:spcBef>
              <a:tabLst>
                <a:tab pos="730885" algn="l"/>
              </a:tabLst>
            </a:pP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2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</a:t>
            </a:r>
            <a:r>
              <a:rPr sz="1900" kern="0" spc="-80" baseline="51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sz="1200" kern="0" spc="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40" name="textbox 840"/>
          <p:cNvSpPr/>
          <p:nvPr/>
        </p:nvSpPr>
        <p:spPr>
          <a:xfrm>
            <a:off x="6064409" y="6782709"/>
            <a:ext cx="200025" cy="2171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口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42" name="textbox 842"/>
          <p:cNvSpPr/>
          <p:nvPr/>
        </p:nvSpPr>
        <p:spPr>
          <a:xfrm>
            <a:off x="5999167" y="6564178"/>
            <a:ext cx="228600" cy="2603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850"/>
              </a:lnSpc>
            </a:pPr>
            <a:r>
              <a:rPr sz="1400" kern="0" spc="18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44" name="textbox 844"/>
          <p:cNvSpPr/>
          <p:nvPr/>
        </p:nvSpPr>
        <p:spPr>
          <a:xfrm>
            <a:off x="6020938" y="6376599"/>
            <a:ext cx="208279" cy="2609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855"/>
              </a:lnSpc>
            </a:pP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846" name="picture 84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5907649" y="6524815"/>
            <a:ext cx="100584" cy="438187"/>
          </a:xfrm>
          <a:prstGeom prst="rect">
            <a:avLst/>
          </a:prstGeom>
        </p:spPr>
      </p:pic>
      <p:sp>
        <p:nvSpPr>
          <p:cNvPr id="848" name="textbox 848"/>
          <p:cNvSpPr/>
          <p:nvPr/>
        </p:nvSpPr>
        <p:spPr>
          <a:xfrm>
            <a:off x="4160336" y="6649478"/>
            <a:ext cx="1265555" cy="2298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破圈至高潜人群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50" name="textbox 850"/>
          <p:cNvSpPr/>
          <p:nvPr/>
        </p:nvSpPr>
        <p:spPr>
          <a:xfrm>
            <a:off x="4071436" y="6415164"/>
            <a:ext cx="1265555" cy="2298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核心人群打透后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52" name="textbox 852"/>
          <p:cNvSpPr/>
          <p:nvPr/>
        </p:nvSpPr>
        <p:spPr>
          <a:xfrm>
            <a:off x="3352474" y="6445915"/>
            <a:ext cx="260350" cy="4387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271000"/>
              </a:lnSpc>
            </a:pPr>
            <a:r>
              <a:rPr sz="1000" kern="0" spc="-9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容内</a:t>
            </a:r>
            <a:endParaRPr sz="1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54" name="textbox 854"/>
          <p:cNvSpPr/>
          <p:nvPr/>
        </p:nvSpPr>
        <p:spPr>
          <a:xfrm>
            <a:off x="3420472" y="6255171"/>
            <a:ext cx="225425" cy="2336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40"/>
              </a:lnSpc>
            </a:pPr>
            <a:r>
              <a:rPr sz="1300" kern="0" spc="26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配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56" name="path 856"/>
          <p:cNvSpPr/>
          <p:nvPr/>
        </p:nvSpPr>
        <p:spPr>
          <a:xfrm>
            <a:off x="1188085" y="7499350"/>
            <a:ext cx="1386204" cy="380365"/>
          </a:xfrm>
          <a:custGeom>
            <a:avLst/>
            <a:gdLst/>
            <a:ahLst/>
            <a:cxnLst/>
            <a:rect l="0" t="0" r="0" b="0"/>
            <a:pathLst>
              <a:path w="2182" h="599">
                <a:moveTo>
                  <a:pt x="0" y="300"/>
                </a:moveTo>
                <a:cubicBezTo>
                  <a:pt x="0" y="134"/>
                  <a:pt x="488" y="0"/>
                  <a:pt x="1091" y="0"/>
                </a:cubicBezTo>
                <a:cubicBezTo>
                  <a:pt x="1694" y="0"/>
                  <a:pt x="2182" y="134"/>
                  <a:pt x="2182" y="299"/>
                </a:cubicBezTo>
                <a:cubicBezTo>
                  <a:pt x="2182" y="464"/>
                  <a:pt x="1694" y="599"/>
                  <a:pt x="1091" y="599"/>
                </a:cubicBezTo>
                <a:cubicBezTo>
                  <a:pt x="488" y="599"/>
                  <a:pt x="0" y="464"/>
                  <a:pt x="0" y="300"/>
                </a:cubicBezTo>
              </a:path>
            </a:pathLst>
          </a:cu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58" name="textbox 858"/>
          <p:cNvSpPr/>
          <p:nvPr/>
        </p:nvSpPr>
        <p:spPr>
          <a:xfrm>
            <a:off x="1106450" y="7123189"/>
            <a:ext cx="1558289" cy="12293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92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产生兴趣的人中，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79755" indent="-447675" algn="l" rtl="0" eaLnBrk="0">
              <a:lnSpc>
                <a:spcPct val="103000"/>
              </a:lnSpc>
              <a:spcBef>
                <a:spcPts val="295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一部分人采取了购</a:t>
            </a:r>
            <a:r>
              <a:rPr sz="1400" kern="0" spc="7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买行动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5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7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865"/>
              </a:lnSpc>
              <a:spcBef>
                <a:spcPts val="0"/>
              </a:spcBef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人群层层下滑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60" name="path 860"/>
          <p:cNvSpPr/>
          <p:nvPr/>
        </p:nvSpPr>
        <p:spPr>
          <a:xfrm>
            <a:off x="845185" y="5713094"/>
            <a:ext cx="2070735" cy="380365"/>
          </a:xfrm>
          <a:custGeom>
            <a:avLst/>
            <a:gdLst/>
            <a:ahLst/>
            <a:cxnLst/>
            <a:rect l="0" t="0" r="0" b="0"/>
            <a:pathLst>
              <a:path w="3261" h="599">
                <a:moveTo>
                  <a:pt x="0" y="300"/>
                </a:moveTo>
                <a:cubicBezTo>
                  <a:pt x="0" y="134"/>
                  <a:pt x="730" y="0"/>
                  <a:pt x="1630" y="0"/>
                </a:cubicBezTo>
                <a:cubicBezTo>
                  <a:pt x="2531" y="0"/>
                  <a:pt x="3261" y="134"/>
                  <a:pt x="3261" y="299"/>
                </a:cubicBezTo>
                <a:cubicBezTo>
                  <a:pt x="3261" y="464"/>
                  <a:pt x="2531" y="599"/>
                  <a:pt x="1630" y="599"/>
                </a:cubicBezTo>
                <a:cubicBezTo>
                  <a:pt x="730" y="599"/>
                  <a:pt x="0" y="464"/>
                  <a:pt x="0" y="300"/>
                </a:cubicBezTo>
              </a:path>
            </a:pathLst>
          </a:cu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62" name="path 862"/>
          <p:cNvSpPr/>
          <p:nvPr/>
        </p:nvSpPr>
        <p:spPr>
          <a:xfrm>
            <a:off x="949325" y="6530975"/>
            <a:ext cx="1847214" cy="380365"/>
          </a:xfrm>
          <a:custGeom>
            <a:avLst/>
            <a:gdLst/>
            <a:ahLst/>
            <a:cxnLst/>
            <a:rect l="0" t="0" r="0" b="0"/>
            <a:pathLst>
              <a:path w="2908" h="599">
                <a:moveTo>
                  <a:pt x="0" y="299"/>
                </a:moveTo>
                <a:cubicBezTo>
                  <a:pt x="0" y="134"/>
                  <a:pt x="651" y="0"/>
                  <a:pt x="1454" y="0"/>
                </a:cubicBezTo>
                <a:cubicBezTo>
                  <a:pt x="2257" y="0"/>
                  <a:pt x="2908" y="134"/>
                  <a:pt x="2908" y="299"/>
                </a:cubicBezTo>
                <a:cubicBezTo>
                  <a:pt x="2908" y="464"/>
                  <a:pt x="2257" y="599"/>
                  <a:pt x="1454" y="599"/>
                </a:cubicBezTo>
                <a:cubicBezTo>
                  <a:pt x="651" y="599"/>
                  <a:pt x="0" y="464"/>
                  <a:pt x="0" y="299"/>
                </a:cubicBezTo>
              </a:path>
            </a:pathLst>
          </a:cu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64" name="textbox 864"/>
          <p:cNvSpPr/>
          <p:nvPr/>
        </p:nvSpPr>
        <p:spPr>
          <a:xfrm>
            <a:off x="1175280" y="5557279"/>
            <a:ext cx="1442719" cy="1312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3675" indent="-180975" algn="l" rtl="0" eaLnBrk="0">
              <a:lnSpc>
                <a:spcPct val="103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大曝光让更多人知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晓品牌和产品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63220" indent="-349250" algn="l" rtl="0" eaLnBrk="0">
              <a:lnSpc>
                <a:spcPct val="103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知晓后，部分人产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生了兴趣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86" name="group 86"/>
          <p:cNvGrpSpPr/>
          <p:nvPr/>
        </p:nvGrpSpPr>
        <p:grpSpPr>
          <a:xfrm rot="21600000">
            <a:off x="1141095" y="4121784"/>
            <a:ext cx="4354195" cy="352425"/>
            <a:chOff x="0" y="0"/>
            <a:chExt cx="4354195" cy="352425"/>
          </a:xfrm>
        </p:grpSpPr>
        <p:pic>
          <p:nvPicPr>
            <p:cNvPr id="866" name="picture 86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0" y="0"/>
              <a:ext cx="4354195" cy="352425"/>
            </a:xfrm>
            <a:prstGeom prst="rect">
              <a:avLst/>
            </a:prstGeom>
          </p:spPr>
        </p:pic>
        <p:sp>
          <p:nvSpPr>
            <p:cNvPr id="868" name="textbox 868"/>
            <p:cNvSpPr/>
            <p:nvPr/>
          </p:nvSpPr>
          <p:spPr>
            <a:xfrm>
              <a:off x="-12700" y="-12700"/>
              <a:ext cx="4380229" cy="4013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6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43205" algn="l" rtl="0" eaLnBrk="0">
                <a:lnSpc>
                  <a:spcPct val="96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更准确、更有效放大破圈效应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的方法是</a:t>
              </a:r>
              <a:r>
                <a:rPr sz="1400" kern="0" spc="-1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“反漏斗”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870" name="textbox 870"/>
          <p:cNvSpPr/>
          <p:nvPr/>
        </p:nvSpPr>
        <p:spPr>
          <a:xfrm>
            <a:off x="1314220" y="3640359"/>
            <a:ext cx="3876040" cy="4432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5"/>
              </a:lnSpc>
            </a:pPr>
            <a:r>
              <a:rPr sz="2000" b="1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放大行动的核心要领是：</a:t>
            </a:r>
            <a:r>
              <a:rPr sz="2700" b="1" kern="0" spc="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快且准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72" name="textbox 872"/>
          <p:cNvSpPr/>
          <p:nvPr/>
        </p:nvSpPr>
        <p:spPr>
          <a:xfrm>
            <a:off x="1941484" y="375735"/>
            <a:ext cx="301053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4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种草的底层心法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74" name="picture 87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645286" y="5852172"/>
            <a:ext cx="396074" cy="1772272"/>
          </a:xfrm>
          <a:prstGeom prst="rect">
            <a:avLst/>
          </a:prstGeom>
        </p:spPr>
      </p:pic>
      <p:grpSp>
        <p:nvGrpSpPr>
          <p:cNvPr id="88" name="group 88"/>
          <p:cNvGrpSpPr/>
          <p:nvPr/>
        </p:nvGrpSpPr>
        <p:grpSpPr>
          <a:xfrm rot="21600000">
            <a:off x="1652016" y="2538730"/>
            <a:ext cx="1325498" cy="407161"/>
            <a:chOff x="0" y="0"/>
            <a:chExt cx="1325498" cy="407161"/>
          </a:xfrm>
        </p:grpSpPr>
        <p:sp>
          <p:nvSpPr>
            <p:cNvPr id="876" name="path 876"/>
            <p:cNvSpPr/>
            <p:nvPr/>
          </p:nvSpPr>
          <p:spPr>
            <a:xfrm>
              <a:off x="0" y="0"/>
              <a:ext cx="1325498" cy="407161"/>
            </a:xfrm>
            <a:custGeom>
              <a:avLst/>
              <a:gdLst/>
              <a:ahLst/>
              <a:cxnLst/>
              <a:rect l="0" t="0" r="0" b="0"/>
              <a:pathLst>
                <a:path w="2087" h="641">
                  <a:moveTo>
                    <a:pt x="0" y="319"/>
                  </a:moveTo>
                  <a:cubicBezTo>
                    <a:pt x="0" y="143"/>
                    <a:pt x="143" y="0"/>
                    <a:pt x="321" y="0"/>
                  </a:cubicBezTo>
                  <a:lnTo>
                    <a:pt x="1766" y="0"/>
                  </a:lnTo>
                  <a:cubicBezTo>
                    <a:pt x="1944" y="0"/>
                    <a:pt x="2087" y="143"/>
                    <a:pt x="2087" y="319"/>
                  </a:cubicBezTo>
                  <a:cubicBezTo>
                    <a:pt x="2087" y="496"/>
                    <a:pt x="1944" y="639"/>
                    <a:pt x="1766" y="641"/>
                  </a:cubicBezTo>
                  <a:lnTo>
                    <a:pt x="321" y="641"/>
                  </a:lnTo>
                  <a:cubicBezTo>
                    <a:pt x="143" y="639"/>
                    <a:pt x="0" y="496"/>
                    <a:pt x="0" y="319"/>
                  </a:cubicBez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78" name="textbox 878"/>
            <p:cNvSpPr/>
            <p:nvPr/>
          </p:nvSpPr>
          <p:spPr>
            <a:xfrm>
              <a:off x="-12700" y="-12700"/>
              <a:ext cx="1351280" cy="4584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sz="6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48920" algn="l" rtl="0" eaLnBrk="0">
                <a:lnSpc>
                  <a:spcPct val="98000"/>
                </a:lnSpc>
                <a:spcBef>
                  <a:spcPts val="5"/>
                </a:spcBef>
              </a:pPr>
              <a:r>
                <a:rPr sz="2000" b="1" kern="0" spc="-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02 理解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90" name="group 90"/>
          <p:cNvGrpSpPr/>
          <p:nvPr/>
        </p:nvGrpSpPr>
        <p:grpSpPr>
          <a:xfrm rot="21600000">
            <a:off x="1652016" y="2005330"/>
            <a:ext cx="1325498" cy="407161"/>
            <a:chOff x="0" y="0"/>
            <a:chExt cx="1325498" cy="407161"/>
          </a:xfrm>
        </p:grpSpPr>
        <p:sp>
          <p:nvSpPr>
            <p:cNvPr id="880" name="path 880"/>
            <p:cNvSpPr/>
            <p:nvPr/>
          </p:nvSpPr>
          <p:spPr>
            <a:xfrm>
              <a:off x="0" y="0"/>
              <a:ext cx="1325498" cy="407161"/>
            </a:xfrm>
            <a:custGeom>
              <a:avLst/>
              <a:gdLst/>
              <a:ahLst/>
              <a:cxnLst/>
              <a:rect l="0" t="0" r="0" b="0"/>
              <a:pathLst>
                <a:path w="2087" h="641">
                  <a:moveTo>
                    <a:pt x="0" y="319"/>
                  </a:moveTo>
                  <a:cubicBezTo>
                    <a:pt x="0" y="143"/>
                    <a:pt x="143" y="0"/>
                    <a:pt x="321" y="0"/>
                  </a:cubicBezTo>
                  <a:lnTo>
                    <a:pt x="1766" y="0"/>
                  </a:lnTo>
                  <a:cubicBezTo>
                    <a:pt x="1944" y="0"/>
                    <a:pt x="2087" y="143"/>
                    <a:pt x="2087" y="320"/>
                  </a:cubicBezTo>
                  <a:cubicBezTo>
                    <a:pt x="2087" y="496"/>
                    <a:pt x="1944" y="640"/>
                    <a:pt x="1766" y="641"/>
                  </a:cubicBezTo>
                  <a:lnTo>
                    <a:pt x="321" y="641"/>
                  </a:lnTo>
                  <a:cubicBezTo>
                    <a:pt x="143" y="640"/>
                    <a:pt x="0" y="496"/>
                    <a:pt x="0" y="319"/>
                  </a:cubicBez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82" name="textbox 882"/>
            <p:cNvSpPr/>
            <p:nvPr/>
          </p:nvSpPr>
          <p:spPr>
            <a:xfrm>
              <a:off x="-12700" y="-12700"/>
              <a:ext cx="1351280" cy="4584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6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70510" algn="l" rtl="0" eaLnBrk="0">
                <a:lnSpc>
                  <a:spcPts val="2365"/>
                </a:lnSpc>
                <a:spcBef>
                  <a:spcPts val="5"/>
                </a:spcBef>
              </a:pPr>
              <a:r>
                <a:rPr sz="1900" b="1" kern="0" spc="-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01</a:t>
              </a:r>
              <a:r>
                <a:rPr sz="1900" b="1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900" b="1" kern="0" spc="-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捕捉</a:t>
              </a:r>
              <a:endParaRPr sz="19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884" name="picture 88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2790329" y="5839117"/>
            <a:ext cx="310934" cy="1732622"/>
          </a:xfrm>
          <a:prstGeom prst="rect">
            <a:avLst/>
          </a:prstGeom>
        </p:spPr>
      </p:pic>
      <p:grpSp>
        <p:nvGrpSpPr>
          <p:cNvPr id="92" name="group 92"/>
          <p:cNvGrpSpPr/>
          <p:nvPr/>
        </p:nvGrpSpPr>
        <p:grpSpPr>
          <a:xfrm rot="21600000">
            <a:off x="4679950" y="2268855"/>
            <a:ext cx="1325244" cy="406400"/>
            <a:chOff x="0" y="0"/>
            <a:chExt cx="1325244" cy="406400"/>
          </a:xfrm>
        </p:grpSpPr>
        <p:sp>
          <p:nvSpPr>
            <p:cNvPr id="886" name="path 886"/>
            <p:cNvSpPr/>
            <p:nvPr/>
          </p:nvSpPr>
          <p:spPr>
            <a:xfrm>
              <a:off x="0" y="0"/>
              <a:ext cx="1325244" cy="406400"/>
            </a:xfrm>
            <a:custGeom>
              <a:avLst/>
              <a:gdLst/>
              <a:ahLst/>
              <a:cxnLst/>
              <a:rect l="0" t="0" r="0" b="0"/>
              <a:pathLst>
                <a:path w="2086" h="640">
                  <a:moveTo>
                    <a:pt x="0" y="319"/>
                  </a:moveTo>
                  <a:cubicBezTo>
                    <a:pt x="0" y="143"/>
                    <a:pt x="143" y="0"/>
                    <a:pt x="319" y="0"/>
                  </a:cubicBezTo>
                  <a:lnTo>
                    <a:pt x="1766" y="0"/>
                  </a:lnTo>
                  <a:cubicBezTo>
                    <a:pt x="1943" y="0"/>
                    <a:pt x="2086" y="143"/>
                    <a:pt x="2086" y="320"/>
                  </a:cubicBezTo>
                  <a:cubicBezTo>
                    <a:pt x="2086" y="496"/>
                    <a:pt x="1943" y="640"/>
                    <a:pt x="1766" y="638"/>
                  </a:cubicBezTo>
                  <a:lnTo>
                    <a:pt x="319" y="638"/>
                  </a:lnTo>
                  <a:cubicBezTo>
                    <a:pt x="143" y="640"/>
                    <a:pt x="0" y="496"/>
                    <a:pt x="0" y="319"/>
                  </a:cubicBez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88" name="textbox 888"/>
            <p:cNvSpPr/>
            <p:nvPr/>
          </p:nvSpPr>
          <p:spPr>
            <a:xfrm>
              <a:off x="-12700" y="-12700"/>
              <a:ext cx="1350644" cy="45910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6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48920" algn="l" rtl="0" eaLnBrk="0">
                <a:lnSpc>
                  <a:spcPct val="99000"/>
                </a:lnSpc>
                <a:spcBef>
                  <a:spcPts val="5"/>
                </a:spcBef>
              </a:pPr>
              <a:r>
                <a:rPr sz="2000" b="1" kern="0" spc="-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03 放大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890" name="picture 89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4378820" y="2998470"/>
            <a:ext cx="1115974" cy="449465"/>
          </a:xfrm>
          <a:prstGeom prst="rect">
            <a:avLst/>
          </a:prstGeom>
        </p:spPr>
      </p:pic>
      <p:sp>
        <p:nvSpPr>
          <p:cNvPr id="892" name="textbox 892"/>
          <p:cNvSpPr/>
          <p:nvPr/>
        </p:nvSpPr>
        <p:spPr>
          <a:xfrm>
            <a:off x="3851935" y="2172430"/>
            <a:ext cx="777875" cy="6311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indent="-1270" algn="l" rtl="0" eaLnBrk="0">
              <a:lnSpc>
                <a:spcPct val="99000"/>
              </a:lnSpc>
            </a:pPr>
            <a:r>
              <a:rPr sz="2000" b="1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转化成</a:t>
            </a:r>
            <a:r>
              <a:rPr sz="20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收益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94" name="picture 89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3202939" y="2025687"/>
            <a:ext cx="452843" cy="946708"/>
          </a:xfrm>
          <a:prstGeom prst="rect">
            <a:avLst/>
          </a:prstGeom>
        </p:spPr>
      </p:pic>
      <p:sp>
        <p:nvSpPr>
          <p:cNvPr id="896" name="textbox 896"/>
          <p:cNvSpPr/>
          <p:nvPr/>
        </p:nvSpPr>
        <p:spPr>
          <a:xfrm>
            <a:off x="4165625" y="4889500"/>
            <a:ext cx="1727835" cy="2946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15"/>
              </a:lnSpc>
            </a:pP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人群“反漏斗</a:t>
            </a:r>
            <a:r>
              <a:rPr sz="1700" b="1" kern="0" spc="-3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98" name="textbox 898"/>
          <p:cNvSpPr/>
          <p:nvPr/>
        </p:nvSpPr>
        <p:spPr>
          <a:xfrm>
            <a:off x="1040155" y="4889500"/>
            <a:ext cx="1727835" cy="2959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25"/>
              </a:lnSpc>
            </a:pP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人群“正漏斗</a:t>
            </a:r>
            <a:r>
              <a:rPr sz="1700" b="1" kern="0" spc="-3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00" name="textbox 900"/>
          <p:cNvSpPr/>
          <p:nvPr/>
        </p:nvSpPr>
        <p:spPr>
          <a:xfrm>
            <a:off x="1000144" y="2173700"/>
            <a:ext cx="526415" cy="6286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-635" algn="l" rtl="0" eaLnBrk="0">
              <a:lnSpc>
                <a:spcPct val="99000"/>
              </a:lnSpc>
            </a:pPr>
            <a:r>
              <a:rPr sz="2000" b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发现</a:t>
            </a:r>
            <a:r>
              <a:rPr sz="20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机会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02" name="textbox 902"/>
          <p:cNvSpPr/>
          <p:nvPr/>
        </p:nvSpPr>
        <p:spPr>
          <a:xfrm>
            <a:off x="4277640" y="8102504"/>
            <a:ext cx="1236344" cy="2628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865"/>
              </a:lnSpc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人群层层破圈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04" name="picture 904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5969812" y="6972934"/>
            <a:ext cx="189610" cy="74803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 3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0" name="picture 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1373505"/>
            <a:ext cx="6428740" cy="742949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 rot="21600000">
            <a:off x="1058706" y="4114800"/>
            <a:ext cx="4700489" cy="1335023"/>
            <a:chOff x="0" y="0"/>
            <a:chExt cx="4700489" cy="1335023"/>
          </a:xfrm>
        </p:grpSpPr>
        <p:pic>
          <p:nvPicPr>
            <p:cNvPr id="42" name="picture 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4700489" cy="1335023"/>
            </a:xfrm>
            <a:prstGeom prst="rect">
              <a:avLst/>
            </a:prstGeom>
          </p:spPr>
        </p:pic>
        <p:sp>
          <p:nvSpPr>
            <p:cNvPr id="44" name="textbox 44"/>
            <p:cNvSpPr/>
            <p:nvPr/>
          </p:nvSpPr>
          <p:spPr>
            <a:xfrm>
              <a:off x="-12700" y="-12700"/>
              <a:ext cx="4726304" cy="136080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536700" algn="l" rtl="0" eaLnBrk="0">
                <a:lnSpc>
                  <a:spcPct val="96000"/>
                </a:lnSpc>
                <a:tabLst>
                  <a:tab pos="1668780" algn="l"/>
                </a:tabLst>
              </a:pPr>
              <a:r>
                <a:rPr sz="17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700" i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把握种草背后新趋势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308100" algn="l" rtl="0" eaLnBrk="0">
                <a:lnSpc>
                  <a:spcPts val="2055"/>
                </a:lnSpc>
                <a:spcBef>
                  <a:spcPts val="1060"/>
                </a:spcBef>
                <a:tabLst>
                  <a:tab pos="1451610" algn="l"/>
                </a:tabLst>
              </a:pPr>
              <a:r>
                <a:rPr sz="17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700" i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掌握消费者决策行为</a:t>
              </a:r>
              <a:r>
                <a:rPr sz="1700" i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变化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0000"/>
                </a:lnSpc>
              </a:pP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536700" algn="l" rtl="0" eaLnBrk="0">
                <a:lnSpc>
                  <a:spcPts val="2060"/>
                </a:lnSpc>
                <a:spcBef>
                  <a:spcPts val="0"/>
                </a:spcBef>
                <a:tabLst>
                  <a:tab pos="1681480" algn="l"/>
                </a:tabLst>
              </a:pPr>
              <a:r>
                <a:rPr sz="17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700" i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高效率引发用户传播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46" name="picture 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367628" y="961389"/>
              <a:ext cx="156845" cy="156845"/>
            </a:xfrm>
            <a:prstGeom prst="rect">
              <a:avLst/>
            </a:prstGeom>
          </p:spPr>
        </p:pic>
        <p:pic>
          <p:nvPicPr>
            <p:cNvPr id="48" name="picture 4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139028" y="577849"/>
              <a:ext cx="156845" cy="156845"/>
            </a:xfrm>
            <a:prstGeom prst="rect">
              <a:avLst/>
            </a:prstGeom>
          </p:spPr>
        </p:pic>
        <p:pic>
          <p:nvPicPr>
            <p:cNvPr id="50" name="picture 5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367628" y="194309"/>
              <a:ext cx="156845" cy="156845"/>
            </a:xfrm>
            <a:prstGeom prst="rect">
              <a:avLst/>
            </a:prstGeom>
          </p:spPr>
        </p:pic>
      </p:grpSp>
      <p:sp>
        <p:nvSpPr>
          <p:cNvPr id="52" name="rect 52"/>
          <p:cNvSpPr/>
          <p:nvPr/>
        </p:nvSpPr>
        <p:spPr>
          <a:xfrm>
            <a:off x="1011936" y="6777227"/>
            <a:ext cx="4322063" cy="1335023"/>
          </a:xfrm>
          <a:prstGeom prst="rect">
            <a:avLst/>
          </a:prstGeom>
          <a:solidFill>
            <a:srgbClr val="FCE7EA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4" name="textbox 54"/>
          <p:cNvSpPr/>
          <p:nvPr/>
        </p:nvSpPr>
        <p:spPr>
          <a:xfrm>
            <a:off x="1122013" y="1988724"/>
            <a:ext cx="4630420" cy="9963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94335" algn="l" rtl="0" eaLnBrk="0">
              <a:lnSpc>
                <a:spcPts val="3280"/>
              </a:lnSpc>
            </a:pPr>
            <a:r>
              <a:rPr sz="2700" b="1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了解新时代的新营销模式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75"/>
              </a:lnSpc>
              <a:spcBef>
                <a:spcPts val="5"/>
              </a:spcBef>
            </a:pPr>
            <a:r>
              <a:rPr sz="27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一览“种草经济</a:t>
            </a:r>
            <a:r>
              <a:rPr sz="2700" b="1" kern="0" spc="-5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7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”的发</a:t>
            </a:r>
            <a:r>
              <a:rPr sz="27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展全貌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6" name="textbox 56"/>
          <p:cNvSpPr/>
          <p:nvPr/>
        </p:nvSpPr>
        <p:spPr>
          <a:xfrm>
            <a:off x="2216785" y="6911060"/>
            <a:ext cx="1865629" cy="10414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3845" algn="l" rtl="0" eaLnBrk="0">
              <a:lnSpc>
                <a:spcPts val="2060"/>
              </a:lnSpc>
              <a:tabLst>
                <a:tab pos="419100" algn="l"/>
              </a:tabLst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700" i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提升内容能力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69545" algn="l" rtl="0" eaLnBrk="0">
              <a:lnSpc>
                <a:spcPct val="96000"/>
              </a:lnSpc>
              <a:spcBef>
                <a:spcPts val="960"/>
              </a:spcBef>
              <a:tabLst>
                <a:tab pos="317500" algn="l"/>
              </a:tabLst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700" i="1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学习爆款方法论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0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3845" algn="l" rtl="0" eaLnBrk="0">
              <a:lnSpc>
                <a:spcPct val="96000"/>
              </a:lnSpc>
              <a:tabLst>
                <a:tab pos="419100" algn="l"/>
              </a:tabLst>
            </a:pPr>
            <a:r>
              <a:rPr sz="17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1700" i="1" kern="0" spc="9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提高种草效率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8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343785" y="7738745"/>
            <a:ext cx="156845" cy="156844"/>
          </a:xfrm>
          <a:prstGeom prst="rect">
            <a:avLst/>
          </a:prstGeom>
        </p:spPr>
      </p:pic>
      <p:pic>
        <p:nvPicPr>
          <p:cNvPr id="60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229485" y="7355205"/>
            <a:ext cx="156845" cy="156845"/>
          </a:xfrm>
          <a:prstGeom prst="rect">
            <a:avLst/>
          </a:prstGeom>
        </p:spPr>
      </p:pic>
      <p:pic>
        <p:nvPicPr>
          <p:cNvPr id="62" name="picture 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343785" y="6971664"/>
            <a:ext cx="156845" cy="156845"/>
          </a:xfrm>
          <a:prstGeom prst="rect">
            <a:avLst/>
          </a:prstGeom>
        </p:spPr>
      </p:pic>
      <p:pic>
        <p:nvPicPr>
          <p:cNvPr id="64" name="picture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61581" y="114283"/>
            <a:ext cx="1148301" cy="1498389"/>
          </a:xfrm>
          <a:prstGeom prst="rect">
            <a:avLst/>
          </a:prstGeom>
        </p:spPr>
      </p:pic>
      <p:pic>
        <p:nvPicPr>
          <p:cNvPr id="66" name="picture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406436" y="153370"/>
            <a:ext cx="2340474" cy="689709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 rot="21600000">
            <a:off x="3662171" y="6035040"/>
            <a:ext cx="2097023" cy="638556"/>
            <a:chOff x="0" y="0"/>
            <a:chExt cx="2097023" cy="638556"/>
          </a:xfrm>
        </p:grpSpPr>
        <p:sp>
          <p:nvSpPr>
            <p:cNvPr id="68" name="path 68"/>
            <p:cNvSpPr/>
            <p:nvPr/>
          </p:nvSpPr>
          <p:spPr>
            <a:xfrm>
              <a:off x="0" y="0"/>
              <a:ext cx="2097023" cy="638556"/>
            </a:xfrm>
            <a:custGeom>
              <a:avLst/>
              <a:gdLst/>
              <a:ahLst/>
              <a:cxnLst/>
              <a:rect l="0" t="0" r="0" b="0"/>
              <a:pathLst>
                <a:path w="3302" h="1005">
                  <a:moveTo>
                    <a:pt x="0" y="129"/>
                  </a:moveTo>
                  <a:cubicBezTo>
                    <a:pt x="0" y="57"/>
                    <a:pt x="58" y="0"/>
                    <a:pt x="129" y="0"/>
                  </a:cubicBezTo>
                  <a:lnTo>
                    <a:pt x="1927" y="0"/>
                  </a:lnTo>
                  <a:lnTo>
                    <a:pt x="2752" y="0"/>
                  </a:lnTo>
                  <a:lnTo>
                    <a:pt x="3172" y="0"/>
                  </a:lnTo>
                  <a:cubicBezTo>
                    <a:pt x="3243" y="0"/>
                    <a:pt x="3301" y="57"/>
                    <a:pt x="3302" y="129"/>
                  </a:cubicBezTo>
                  <a:lnTo>
                    <a:pt x="3302" y="453"/>
                  </a:lnTo>
                  <a:lnTo>
                    <a:pt x="3301" y="647"/>
                  </a:lnTo>
                  <a:lnTo>
                    <a:pt x="3302" y="647"/>
                  </a:lnTo>
                  <a:cubicBezTo>
                    <a:pt x="3301" y="719"/>
                    <a:pt x="3243" y="776"/>
                    <a:pt x="3172" y="777"/>
                  </a:cubicBezTo>
                  <a:lnTo>
                    <a:pt x="2752" y="777"/>
                  </a:lnTo>
                  <a:lnTo>
                    <a:pt x="2164" y="1005"/>
                  </a:lnTo>
                  <a:lnTo>
                    <a:pt x="1927" y="777"/>
                  </a:lnTo>
                  <a:lnTo>
                    <a:pt x="129" y="777"/>
                  </a:lnTo>
                  <a:cubicBezTo>
                    <a:pt x="58" y="776"/>
                    <a:pt x="0" y="719"/>
                    <a:pt x="0" y="647"/>
                  </a:cubicBezTo>
                  <a:lnTo>
                    <a:pt x="0" y="647"/>
                  </a:lnTo>
                  <a:lnTo>
                    <a:pt x="0" y="453"/>
                  </a:lnTo>
                  <a:lnTo>
                    <a:pt x="0" y="129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0" name="textbox 70"/>
            <p:cNvSpPr/>
            <p:nvPr/>
          </p:nvSpPr>
          <p:spPr>
            <a:xfrm>
              <a:off x="-12700" y="-12700"/>
              <a:ext cx="2122804" cy="6959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87680" algn="l" rtl="0" eaLnBrk="0">
                <a:lnSpc>
                  <a:spcPts val="2835"/>
                </a:lnSpc>
                <a:spcBef>
                  <a:spcPts val="0"/>
                </a:spcBef>
              </a:pPr>
              <a:r>
                <a:rPr sz="2300" b="1" kern="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自媒体人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72" name="picture 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433788" y="131948"/>
            <a:ext cx="1055818" cy="125692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 rot="21600000">
            <a:off x="1011555" y="3368040"/>
            <a:ext cx="2096134" cy="612647"/>
            <a:chOff x="0" y="0"/>
            <a:chExt cx="2096134" cy="612647"/>
          </a:xfrm>
        </p:grpSpPr>
        <p:sp>
          <p:nvSpPr>
            <p:cNvPr id="74" name="path 74"/>
            <p:cNvSpPr/>
            <p:nvPr/>
          </p:nvSpPr>
          <p:spPr>
            <a:xfrm>
              <a:off x="0" y="0"/>
              <a:ext cx="2096134" cy="612647"/>
            </a:xfrm>
            <a:custGeom>
              <a:avLst/>
              <a:gdLst/>
              <a:ahLst/>
              <a:cxnLst/>
              <a:rect l="0" t="0" r="0" b="0"/>
              <a:pathLst>
                <a:path w="3300" h="964">
                  <a:moveTo>
                    <a:pt x="0" y="129"/>
                  </a:moveTo>
                  <a:cubicBezTo>
                    <a:pt x="0" y="57"/>
                    <a:pt x="57" y="0"/>
                    <a:pt x="130" y="0"/>
                  </a:cubicBezTo>
                  <a:lnTo>
                    <a:pt x="550" y="0"/>
                  </a:lnTo>
                  <a:lnTo>
                    <a:pt x="1375" y="0"/>
                  </a:lnTo>
                  <a:lnTo>
                    <a:pt x="3170" y="0"/>
                  </a:lnTo>
                  <a:cubicBezTo>
                    <a:pt x="3243" y="0"/>
                    <a:pt x="3300" y="57"/>
                    <a:pt x="3300" y="129"/>
                  </a:cubicBezTo>
                  <a:lnTo>
                    <a:pt x="3300" y="453"/>
                  </a:lnTo>
                  <a:lnTo>
                    <a:pt x="3300" y="647"/>
                  </a:lnTo>
                  <a:lnTo>
                    <a:pt x="3300" y="647"/>
                  </a:lnTo>
                  <a:cubicBezTo>
                    <a:pt x="3300" y="719"/>
                    <a:pt x="3243" y="776"/>
                    <a:pt x="3170" y="777"/>
                  </a:cubicBezTo>
                  <a:lnTo>
                    <a:pt x="1375" y="777"/>
                  </a:lnTo>
                  <a:lnTo>
                    <a:pt x="1207" y="964"/>
                  </a:lnTo>
                  <a:lnTo>
                    <a:pt x="550" y="777"/>
                  </a:lnTo>
                  <a:lnTo>
                    <a:pt x="130" y="777"/>
                  </a:lnTo>
                  <a:cubicBezTo>
                    <a:pt x="57" y="776"/>
                    <a:pt x="0" y="719"/>
                    <a:pt x="0" y="647"/>
                  </a:cubicBezTo>
                  <a:lnTo>
                    <a:pt x="0" y="647"/>
                  </a:lnTo>
                  <a:lnTo>
                    <a:pt x="0" y="453"/>
                  </a:lnTo>
                  <a:lnTo>
                    <a:pt x="0" y="129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76" name="textbox 76"/>
            <p:cNvSpPr/>
            <p:nvPr/>
          </p:nvSpPr>
          <p:spPr>
            <a:xfrm>
              <a:off x="-12700" y="-12700"/>
              <a:ext cx="2121535" cy="66865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sz="7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20395" algn="l" rtl="0" eaLnBrk="0">
                <a:lnSpc>
                  <a:spcPts val="2825"/>
                </a:lnSpc>
                <a:spcBef>
                  <a:spcPts val="0"/>
                </a:spcBef>
              </a:pPr>
              <a:r>
                <a:rPr sz="2300" b="1" kern="0" spc="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品牌方</a:t>
              </a:r>
              <a:endParaRPr sz="2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78" name="picture 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912151" y="6971673"/>
            <a:ext cx="849412" cy="811938"/>
          </a:xfrm>
          <a:prstGeom prst="rect">
            <a:avLst/>
          </a:prstGeom>
        </p:spPr>
      </p:pic>
      <p:sp>
        <p:nvSpPr>
          <p:cNvPr id="80" name="textbox 80"/>
          <p:cNvSpPr/>
          <p:nvPr/>
        </p:nvSpPr>
        <p:spPr>
          <a:xfrm>
            <a:off x="2034590" y="987907"/>
            <a:ext cx="2979420" cy="285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00000"/>
              </a:lnSpc>
            </a:pPr>
            <a:r>
              <a:rPr sz="1700" kern="0" spc="90" dirty="0">
                <a:solidFill>
                  <a:srgbClr val="FED961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小红书首次完整解读种</a:t>
            </a:r>
            <a:r>
              <a:rPr sz="1700" kern="0" spc="80" dirty="0">
                <a:solidFill>
                  <a:srgbClr val="FED961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草心法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rect 90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8" name="rect 908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910" name="picture 9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grpSp>
        <p:nvGrpSpPr>
          <p:cNvPr id="94" name="group 94"/>
          <p:cNvGrpSpPr/>
          <p:nvPr/>
        </p:nvGrpSpPr>
        <p:grpSpPr>
          <a:xfrm rot="21600000">
            <a:off x="2169248" y="3290964"/>
            <a:ext cx="2237714" cy="3939780"/>
            <a:chOff x="0" y="0"/>
            <a:chExt cx="2237714" cy="3939780"/>
          </a:xfrm>
        </p:grpSpPr>
        <p:pic>
          <p:nvPicPr>
            <p:cNvPr id="912" name="picture 9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37146"/>
              <a:ext cx="2237714" cy="3902633"/>
            </a:xfrm>
            <a:prstGeom prst="rect">
              <a:avLst/>
            </a:prstGeom>
          </p:spPr>
        </p:pic>
        <p:sp>
          <p:nvSpPr>
            <p:cNvPr id="914" name="textbox 914"/>
            <p:cNvSpPr/>
            <p:nvPr/>
          </p:nvSpPr>
          <p:spPr>
            <a:xfrm>
              <a:off x="-12700" y="-12700"/>
              <a:ext cx="2263139" cy="39884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657860" algn="l" rtl="0" eaLnBrk="0">
                <a:lnSpc>
                  <a:spcPct val="85000"/>
                </a:lnSpc>
              </a:pP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云南当地人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654050" algn="l" rtl="0" eaLnBrk="0">
                <a:lnSpc>
                  <a:spcPts val="1845"/>
                </a:lnSpc>
              </a:pP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和知晓乍甸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662940" algn="l" rtl="0" eaLnBrk="0">
                <a:lnSpc>
                  <a:spcPts val="1845"/>
                </a:lnSpc>
              </a:pPr>
              <a:r>
                <a:rPr sz="1400" kern="0" spc="-3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的人群</a:t>
              </a:r>
              <a:r>
                <a:rPr sz="1400" kern="0" spc="-3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20万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63245" algn="l" rtl="0" eaLnBrk="0">
                <a:lnSpc>
                  <a:spcPct val="97000"/>
                </a:lnSpc>
                <a:spcBef>
                  <a:spcPts val="420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大娃宝妈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200万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7000"/>
                </a:lnSpc>
              </a:pP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63550" algn="l" rtl="0" eaLnBrk="0">
                <a:lnSpc>
                  <a:spcPct val="96000"/>
                </a:lnSpc>
                <a:spcBef>
                  <a:spcPts val="5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轻养生人群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600万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916" name="textbox 916"/>
          <p:cNvSpPr/>
          <p:nvPr/>
        </p:nvSpPr>
        <p:spPr>
          <a:xfrm>
            <a:off x="631496" y="1942369"/>
            <a:ext cx="5361940" cy="813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1125" algn="l" rtl="0" eaLnBrk="0">
              <a:lnSpc>
                <a:spcPts val="1875"/>
              </a:lnSpc>
            </a:pPr>
            <a:r>
              <a:rPr sz="15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“反漏斗</a:t>
            </a:r>
            <a:r>
              <a:rPr sz="1500" b="1" kern="0" spc="-2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”操作案例：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5400" indent="-635" algn="l" rtl="0" eaLnBrk="0">
              <a:lnSpc>
                <a:spcPct val="121000"/>
              </a:lnSpc>
              <a:spcBef>
                <a:spcPts val="26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乍甸乳业是一个陪伴三代云南人成长的老字号牛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奶品牌，但品牌影响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力始终难以跨越云南的边界。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18" name="textbox 918"/>
          <p:cNvSpPr/>
          <p:nvPr/>
        </p:nvSpPr>
        <p:spPr>
          <a:xfrm>
            <a:off x="1531619" y="7735823"/>
            <a:ext cx="4540250" cy="608330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9060" indent="-635" algn="l" rtl="0" eaLnBrk="0">
              <a:lnSpc>
                <a:spcPct val="111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从20万核心人群到600万轻养生人群，乍甸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成功找到了属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于自己的“反漏斗”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人群扩散路径。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20" name="textbox 920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50850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放大：大范围的复现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，实现激发态的传递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22" name="textbox 922"/>
          <p:cNvSpPr/>
          <p:nvPr/>
        </p:nvSpPr>
        <p:spPr>
          <a:xfrm>
            <a:off x="4363956" y="4569854"/>
            <a:ext cx="1713229" cy="11442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035" algn="l" rtl="0" eaLnBrk="0">
              <a:lnSpc>
                <a:spcPct val="96000"/>
              </a:lnSpc>
            </a:pPr>
            <a:r>
              <a:rPr sz="1400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品质内容触达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955" indent="24130" algn="l" rtl="0" eaLnBrk="0">
              <a:lnSpc>
                <a:spcPct val="103000"/>
              </a:lnSpc>
              <a:spcBef>
                <a:spcPts val="230"/>
              </a:spcBef>
            </a:pP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[当年喝乍甸的90后都</a:t>
            </a:r>
            <a:r>
              <a:rPr sz="1400" kern="0" spc="4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长大成宝妈了]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2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90后已成宝妈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510" algn="l" rtl="0" eaLnBrk="0">
              <a:lnSpc>
                <a:spcPts val="1845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销量初起色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24" name="textbox 924"/>
          <p:cNvSpPr/>
          <p:nvPr/>
        </p:nvSpPr>
        <p:spPr>
          <a:xfrm>
            <a:off x="4503236" y="6052579"/>
            <a:ext cx="1532255" cy="11442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养生内容触达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29210" algn="l" rtl="0" eaLnBrk="0">
              <a:lnSpc>
                <a:spcPct val="103000"/>
              </a:lnSpc>
              <a:spcBef>
                <a:spcPts val="240"/>
              </a:spcBef>
            </a:pPr>
            <a:r>
              <a:rPr sz="1400" kern="0" spc="-4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[低脂健康，喝得才</a:t>
            </a:r>
            <a:r>
              <a:rPr sz="1400" kern="0" spc="7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放心]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algn="l" rtl="0" eaLnBrk="0">
              <a:lnSpc>
                <a:spcPct val="85000"/>
              </a:lnSpc>
              <a:spcBef>
                <a:spcPts val="225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宝妈都爱养生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algn="l" rtl="0" eaLnBrk="0">
              <a:lnSpc>
                <a:spcPts val="1845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店铺销量引爆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26" name="textbox 926"/>
          <p:cNvSpPr/>
          <p:nvPr/>
        </p:nvSpPr>
        <p:spPr>
          <a:xfrm>
            <a:off x="4227803" y="3283979"/>
            <a:ext cx="1619885" cy="9334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情怀内容触达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0005" algn="l" rtl="0" eaLnBrk="0">
              <a:lnSpc>
                <a:spcPct val="96000"/>
              </a:lnSpc>
              <a:spcBef>
                <a:spcPts val="230"/>
              </a:spcBef>
            </a:pP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[是一代90后的回忆]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algn="l" rtl="0" eaLnBrk="0">
              <a:lnSpc>
                <a:spcPct val="97000"/>
              </a:lnSpc>
              <a:spcBef>
                <a:spcPts val="225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本地90后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7940" algn="l" rtl="0" eaLnBrk="0">
              <a:lnSpc>
                <a:spcPct val="96000"/>
              </a:lnSpc>
              <a:spcBef>
                <a:spcPts val="215"/>
              </a:spcBef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引爆“</a:t>
            </a:r>
            <a:r>
              <a:rPr sz="1400" kern="0" spc="-4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自来水”热度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28" name="textbox 928"/>
          <p:cNvSpPr/>
          <p:nvPr/>
        </p:nvSpPr>
        <p:spPr>
          <a:xfrm>
            <a:off x="1941484" y="375735"/>
            <a:ext cx="301053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4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种草的底层心法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30" name="textbox 930"/>
          <p:cNvSpPr/>
          <p:nvPr/>
        </p:nvSpPr>
        <p:spPr>
          <a:xfrm>
            <a:off x="604415" y="6112904"/>
            <a:ext cx="1442719" cy="783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蓄能3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indent="-1905" algn="l" rtl="0" eaLnBrk="0">
              <a:lnSpc>
                <a:spcPct val="121000"/>
              </a:lnSpc>
              <a:spcBef>
                <a:spcPts val="29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看市场趋势和供需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泛人群焕发新动能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32" name="textbox 932"/>
          <p:cNvSpPr/>
          <p:nvPr/>
        </p:nvSpPr>
        <p:spPr>
          <a:xfrm>
            <a:off x="658390" y="4885449"/>
            <a:ext cx="1087119" cy="783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蓄能2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-635" algn="l" rtl="0" eaLnBrk="0">
              <a:lnSpc>
                <a:spcPct val="121000"/>
              </a:lnSpc>
              <a:spcBef>
                <a:spcPts val="29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冲破地域限制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挖掘高潜人群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34" name="textbox 934"/>
          <p:cNvSpPr/>
          <p:nvPr/>
        </p:nvSpPr>
        <p:spPr>
          <a:xfrm>
            <a:off x="731493" y="3393199"/>
            <a:ext cx="1086485" cy="783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蓄能1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indent="1270" algn="l" rtl="0" eaLnBrk="0">
              <a:lnSpc>
                <a:spcPct val="121000"/>
              </a:lnSpc>
              <a:spcBef>
                <a:spcPts val="295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一方数据在手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找准核心人群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936" name="picture 9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19211" y="7592987"/>
            <a:ext cx="690613" cy="753795"/>
          </a:xfrm>
          <a:prstGeom prst="rect">
            <a:avLst/>
          </a:prstGeom>
        </p:spPr>
      </p:pic>
      <p:pic>
        <p:nvPicPr>
          <p:cNvPr id="938" name="picture 9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170679" y="4481829"/>
            <a:ext cx="1968500" cy="12700"/>
          </a:xfrm>
          <a:prstGeom prst="rect">
            <a:avLst/>
          </a:prstGeom>
        </p:spPr>
      </p:pic>
      <p:pic>
        <p:nvPicPr>
          <p:cNvPr id="940" name="picture 9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321175" y="5926454"/>
            <a:ext cx="1841500" cy="12700"/>
          </a:xfrm>
          <a:prstGeom prst="rect">
            <a:avLst/>
          </a:prstGeom>
        </p:spPr>
      </p:pic>
      <p:pic>
        <p:nvPicPr>
          <p:cNvPr id="942" name="picture 9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54354" y="4545329"/>
            <a:ext cx="1710690" cy="12700"/>
          </a:xfrm>
          <a:prstGeom prst="rect">
            <a:avLst/>
          </a:prstGeom>
        </p:spPr>
      </p:pic>
      <p:pic>
        <p:nvPicPr>
          <p:cNvPr id="944" name="picture 9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67690" y="5926454"/>
            <a:ext cx="1527175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rect 94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48" name="rect 948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950" name="picture 9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aphicFrame>
        <p:nvGraphicFramePr>
          <p:cNvPr id="952" name="table 952"/>
          <p:cNvGraphicFramePr>
            <a:graphicFrameLocks noGrp="1"/>
          </p:cNvGraphicFramePr>
          <p:nvPr/>
        </p:nvGraphicFramePr>
        <p:xfrm>
          <a:off x="643254" y="3634104"/>
          <a:ext cx="5495925" cy="5013325"/>
        </p:xfrm>
        <a:graphic>
          <a:graphicData uri="http://schemas.openxmlformats.org/drawingml/2006/table">
            <a:tbl>
              <a:tblPr/>
              <a:tblGrid>
                <a:gridCol w="1247139"/>
                <a:gridCol w="4248784"/>
              </a:tblGrid>
              <a:tr h="7207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48285" algn="l" rtl="0" eaLnBrk="0">
                        <a:lnSpc>
                          <a:spcPts val="1875"/>
                        </a:lnSpc>
                        <a:spcBef>
                          <a:spcPts val="5"/>
                        </a:spcBef>
                      </a:pPr>
                      <a:r>
                        <a:rPr sz="1500" b="1" kern="0" spc="4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目标用户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0195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400" kern="0" spc="-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(是谁)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B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969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有了一定人生体验和自我认知、追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求松弛感的女性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E"/>
                    </a:solidFill>
                  </a:tcPr>
                </a:tc>
              </a:tr>
              <a:tr h="7118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8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36245" algn="l" rtl="0" eaLnBrk="0">
                        <a:lnSpc>
                          <a:spcPts val="1885"/>
                        </a:lnSpc>
                        <a:spcBef>
                          <a:spcPts val="5"/>
                        </a:spcBef>
                      </a:pPr>
                      <a:r>
                        <a:rPr sz="1500" b="1" kern="0" spc="4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需求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1305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400" kern="0" spc="-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(是什么)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B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1600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穿出“松弛感”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E"/>
                    </a:solidFill>
                  </a:tcPr>
                </a:tc>
              </a:tr>
              <a:tr h="8077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32435" algn="l" rtl="0" eaLnBrk="0">
                        <a:lnSpc>
                          <a:spcPts val="1875"/>
                        </a:lnSpc>
                        <a:spcBef>
                          <a:spcPts val="0"/>
                        </a:spcBef>
                      </a:pPr>
                      <a:r>
                        <a:rPr sz="1500" b="1" kern="0" spc="6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产品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4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24155" algn="l" rtl="0" eaLnBrk="0">
                        <a:lnSpc>
                          <a:spcPct val="96000"/>
                        </a:lnSpc>
                      </a:pPr>
                      <a:r>
                        <a:rPr sz="1400" kern="0" spc="-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(如何满足)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B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9695" algn="l" rtl="0" eaLnBrk="0">
                        <a:lnSpc>
                          <a:spcPct val="96000"/>
                        </a:lnSpc>
                      </a:pPr>
                      <a:r>
                        <a:rPr sz="1400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有垂感、不用打理也不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会皱的针织材质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4140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能帮助用户轻松穿行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于各种场景下的款式设计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E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34975" algn="l" rtl="0" eaLnBrk="0">
                        <a:lnSpc>
                          <a:spcPts val="1865"/>
                        </a:lnSpc>
                      </a:pPr>
                      <a:r>
                        <a:rPr sz="1500" b="1" kern="0" spc="5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媒介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B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9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096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经营媒介：</a:t>
                      </a:r>
                      <a:r>
                        <a:rPr sz="1400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目标人群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的聚集地—小红书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6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715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传播媒介：</a:t>
                      </a:r>
                      <a:r>
                        <a:rPr sz="1400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生活状态有松弛感的穿搭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博主和明星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E"/>
                    </a:solidFill>
                  </a:tcPr>
                </a:tc>
              </a:tr>
              <a:tr h="13347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441325" algn="l" rtl="0" eaLnBrk="0">
                        <a:lnSpc>
                          <a:spcPts val="1875"/>
                        </a:lnSpc>
                      </a:pPr>
                      <a:r>
                        <a:rPr sz="1500" b="1" kern="0" spc="2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内容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B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7315" algn="l" rtl="0" eaLnBrk="0">
                        <a:lnSpc>
                          <a:spcPct val="92000"/>
                        </a:lnSpc>
                      </a:pPr>
                      <a:r>
                        <a:rPr sz="1400" kern="0" spc="-1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画面质感：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更精致的构图，提高审美表达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7315" algn="l" rtl="0" eaLnBrk="0">
                        <a:lnSpc>
                          <a:spcPct val="96000"/>
                        </a:lnSpc>
                        <a:spcBef>
                          <a:spcPts val="800"/>
                        </a:spcBef>
                      </a:pPr>
                      <a:r>
                        <a:rPr sz="1400" kern="0" spc="-1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画面松弛感：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通过行进中抓拍的方式来实现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7315" algn="l" rtl="0" eaLnBrk="0">
                        <a:lnSpc>
                          <a:spcPct val="131000"/>
                        </a:lnSpc>
                        <a:spcBef>
                          <a:spcPts val="305"/>
                        </a:spcBef>
                      </a:pPr>
                      <a:r>
                        <a:rPr sz="1400" kern="0" spc="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画面场景感：</a:t>
                      </a:r>
                      <a:r>
                        <a:rPr sz="1400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拆解人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们向往场景中的关键要素，在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-2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画面中复刻和表达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E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29870" algn="l" rtl="0" eaLnBrk="0">
                        <a:lnSpc>
                          <a:spcPts val="1875"/>
                        </a:lnSpc>
                      </a:pPr>
                      <a:r>
                        <a:rPr sz="1500" b="1" kern="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体验感知</a:t>
                      </a:r>
                      <a:endParaRPr sz="1500" dirty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DB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8425" indent="-1270" algn="l" rtl="0" eaLnBrk="0">
                        <a:lnSpc>
                          <a:spcPct val="132000"/>
                        </a:lnSpc>
                        <a:spcBef>
                          <a:spcPts val="0"/>
                        </a:spcBef>
                      </a:pPr>
                      <a:r>
                        <a:rPr sz="1400" kern="0" spc="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通过持续优化面料、混纺技术和设计，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让产品的价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-10" dirty="0">
                          <a:solidFill>
                            <a:srgbClr val="40404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格和用户的感受相匹配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E"/>
                    </a:solidFill>
                  </a:tcPr>
                </a:tc>
              </a:tr>
            </a:tbl>
          </a:graphicData>
        </a:graphic>
      </p:graphicFrame>
      <p:grpSp>
        <p:nvGrpSpPr>
          <p:cNvPr id="96" name="group 96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954" name="picture 95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956" name="textbox 956"/>
            <p:cNvSpPr/>
            <p:nvPr/>
          </p:nvSpPr>
          <p:spPr>
            <a:xfrm>
              <a:off x="-12700" y="-12700"/>
              <a:ext cx="6654800" cy="8928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39595" algn="l" rtl="0" eaLnBrk="0">
                <a:lnSpc>
                  <a:spcPts val="3280"/>
                </a:lnSpc>
                <a:spcBef>
                  <a:spcPts val="5"/>
                </a:spcBef>
              </a:pPr>
              <a:r>
                <a:rPr sz="2700" b="1" kern="0" spc="4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02 种草的底层心法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98" name="group 98"/>
          <p:cNvGrpSpPr/>
          <p:nvPr/>
        </p:nvGrpSpPr>
        <p:grpSpPr>
          <a:xfrm rot="21600000">
            <a:off x="877631" y="1760219"/>
            <a:ext cx="5251896" cy="829056"/>
            <a:chOff x="0" y="0"/>
            <a:chExt cx="5251896" cy="829056"/>
          </a:xfrm>
        </p:grpSpPr>
        <p:sp>
          <p:nvSpPr>
            <p:cNvPr id="958" name="rect 958"/>
            <p:cNvSpPr/>
            <p:nvPr/>
          </p:nvSpPr>
          <p:spPr>
            <a:xfrm>
              <a:off x="713424" y="0"/>
              <a:ext cx="4538471" cy="829056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60" name="textbox 960"/>
            <p:cNvSpPr/>
            <p:nvPr/>
          </p:nvSpPr>
          <p:spPr>
            <a:xfrm>
              <a:off x="948528" y="103600"/>
              <a:ext cx="4079875" cy="6908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407160" algn="l" rtl="0" eaLnBrk="0">
                <a:lnSpc>
                  <a:spcPct val="99000"/>
                </a:lnSpc>
              </a:pPr>
              <a:r>
                <a:rPr sz="2000" b="1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极致的效率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 algn="l" rtl="0" eaLnBrk="0">
                <a:lnSpc>
                  <a:spcPct val="98000"/>
                </a:lnSpc>
                <a:spcBef>
                  <a:spcPts val="515"/>
                </a:spcBef>
              </a:pPr>
              <a:r>
                <a:rPr sz="2000" b="1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来源于极致的匹配和持续放大最优解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962" name="picture 96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60182"/>
              <a:ext cx="690613" cy="753396"/>
            </a:xfrm>
            <a:prstGeom prst="rect">
              <a:avLst/>
            </a:prstGeom>
          </p:spPr>
        </p:pic>
      </p:grpSp>
      <p:sp>
        <p:nvSpPr>
          <p:cNvPr id="964" name="textbox 964"/>
          <p:cNvSpPr/>
          <p:nvPr/>
        </p:nvSpPr>
        <p:spPr>
          <a:xfrm>
            <a:off x="737130" y="2743594"/>
            <a:ext cx="4796154" cy="7835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93980" algn="l" rtl="0" eaLnBrk="0">
              <a:lnSpc>
                <a:spcPct val="120000"/>
              </a:lnSpc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“反漏斗”这一方法的实际执行过程中，还需要注意，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真正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将放大效率推向极致的，是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将目标用户、需求、产品、媒介、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内容、体验感知进行极致匹配。</a:t>
            </a: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</a:t>
            </a: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羊织道为例：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66" name="textbox 966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50850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放大：大范围的复现</a:t>
            </a: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，实现激发态的传递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968" name="picture 9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501640" y="2642616"/>
            <a:ext cx="629411" cy="94183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rect 97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72" name="rect 972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974" name="picture 97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graphicFrame>
        <p:nvGraphicFramePr>
          <p:cNvPr id="976" name="table 976"/>
          <p:cNvGraphicFramePr>
            <a:graphicFrameLocks noGrp="1"/>
          </p:cNvGraphicFramePr>
          <p:nvPr/>
        </p:nvGraphicFramePr>
        <p:xfrm>
          <a:off x="1204595" y="3581400"/>
          <a:ext cx="4928235" cy="4641215"/>
        </p:xfrm>
        <a:graphic>
          <a:graphicData uri="http://schemas.openxmlformats.org/drawingml/2006/table">
            <a:tbl>
              <a:tblPr/>
              <a:tblGrid>
                <a:gridCol w="1364615"/>
                <a:gridCol w="2343785"/>
                <a:gridCol w="1219835"/>
              </a:tblGrid>
              <a:tr h="8369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91465" algn="l" rtl="0" eaLnBrk="0">
                        <a:lnSpc>
                          <a:spcPts val="1820"/>
                        </a:lnSpc>
                        <a:spcBef>
                          <a:spcPts val="0"/>
                        </a:spcBef>
                      </a:pPr>
                      <a:r>
                        <a:rPr sz="1500" kern="0" spc="7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获得利益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0965" algn="l" rtl="0" eaLnBrk="0">
                        <a:lnSpc>
                          <a:spcPct val="96000"/>
                        </a:lnSpc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获得物质回馈、流量奖励等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E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68605" algn="l" rtl="0" eaLnBrk="0">
                        <a:lnSpc>
                          <a:spcPct val="96000"/>
                        </a:lnSpc>
                      </a:pPr>
                      <a:r>
                        <a:rPr sz="1400" kern="0" spc="-4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回馈驱动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CEE"/>
                    </a:solidFill>
                  </a:tcPr>
                </a:tc>
              </a:tr>
              <a:tr h="9486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93065" algn="l" rtl="0" eaLnBrk="0">
                        <a:lnSpc>
                          <a:spcPts val="1820"/>
                        </a:lnSpc>
                      </a:pPr>
                      <a:r>
                        <a:rPr sz="1500" kern="0" spc="6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表达欲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2235" indent="6350" algn="l" rtl="0" eaLnBrk="0">
                        <a:lnSpc>
                          <a:spcPct val="131000"/>
                        </a:lnSpc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因预期之外的体验而</a:t>
                      </a: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产生的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分享、吐槽等倾诉欲望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5905" algn="l" rtl="0" eaLnBrk="0">
                        <a:lnSpc>
                          <a:spcPct val="96000"/>
                        </a:lnSpc>
                      </a:pPr>
                      <a:r>
                        <a:rPr sz="1400" kern="0" spc="-2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情感驱动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6DFDF"/>
                    </a:solidFill>
                  </a:tcPr>
                </a:tc>
              </a:tr>
              <a:tr h="9486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86055" algn="l" rtl="0" eaLnBrk="0">
                        <a:lnSpc>
                          <a:spcPts val="1820"/>
                        </a:lnSpc>
                      </a:pPr>
                      <a:r>
                        <a:rPr sz="1500" kern="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社交影响力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6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97155" indent="9525" algn="l" rtl="0" eaLnBrk="0">
                        <a:lnSpc>
                          <a:spcPct val="132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受人尊重/获得谈资/建立</a:t>
                      </a: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联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6D5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57175" algn="l" rtl="0" eaLnBrk="0">
                        <a:lnSpc>
                          <a:spcPct val="85000"/>
                        </a:lnSpc>
                      </a:pPr>
                      <a:r>
                        <a:rPr sz="1400" kern="0" spc="-2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影响力和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61620" algn="l" rtl="0" eaLnBrk="0">
                        <a:lnSpc>
                          <a:spcPts val="2350"/>
                        </a:lnSpc>
                      </a:pPr>
                      <a:r>
                        <a:rPr sz="1400" kern="0" spc="-3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需求驱动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D6D5"/>
                    </a:solidFill>
                  </a:tcPr>
                </a:tc>
              </a:tr>
              <a:tr h="9486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389890" algn="l" rtl="0" eaLnBrk="0">
                        <a:lnSpc>
                          <a:spcPts val="1840"/>
                        </a:lnSpc>
                      </a:pPr>
                      <a:r>
                        <a:rPr sz="1500" kern="0" spc="7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参与感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8C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2870" indent="-1905" algn="l" rtl="0" eaLnBrk="0">
                        <a:lnSpc>
                          <a:spcPct val="129000"/>
                        </a:lnSpc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我的参与能带来好的影响和</a:t>
                      </a: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改变，利他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8C8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78765" algn="l" rtl="0" eaLnBrk="0">
                        <a:lnSpc>
                          <a:spcPct val="85000"/>
                        </a:lnSpc>
                      </a:pPr>
                      <a:r>
                        <a:rPr sz="1400" kern="0" spc="-6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自我实现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432435" algn="l" rtl="0" eaLnBrk="0">
                        <a:lnSpc>
                          <a:spcPts val="2350"/>
                        </a:lnSpc>
                      </a:pPr>
                      <a:r>
                        <a:rPr sz="1400" kern="0" spc="-3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驱动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C8C8"/>
                    </a:solidFill>
                  </a:tcPr>
                </a:tc>
              </a:tr>
              <a:tr h="9582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2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89560" algn="l" rtl="0" eaLnBrk="0">
                        <a:lnSpc>
                          <a:spcPts val="1820"/>
                        </a:lnSpc>
                      </a:pPr>
                      <a:r>
                        <a:rPr sz="1500" kern="0" spc="7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公共价值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BAB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0330" indent="-3810" algn="l" rtl="0" eaLnBrk="0">
                        <a:lnSpc>
                          <a:spcPct val="132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维护公共秩序，理念倡导和</a:t>
                      </a:r>
                      <a:r>
                        <a:rPr sz="14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宣扬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BABA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66370" algn="l" rtl="0" eaLnBrk="0">
                        <a:lnSpc>
                          <a:spcPct val="96000"/>
                        </a:lnSpc>
                      </a:pPr>
                      <a:r>
                        <a:rPr sz="1400" kern="0" spc="-20" dirty="0">
                          <a:solidFill>
                            <a:srgbClr val="843F0B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使命感驱动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65F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BABA"/>
                    </a:solidFill>
                  </a:tcPr>
                </a:tc>
              </a:tr>
            </a:tbl>
          </a:graphicData>
        </a:graphic>
      </p:graphicFrame>
      <p:grpSp>
        <p:nvGrpSpPr>
          <p:cNvPr id="100" name="group 100"/>
          <p:cNvGrpSpPr/>
          <p:nvPr/>
        </p:nvGrpSpPr>
        <p:grpSpPr>
          <a:xfrm rot="21600000">
            <a:off x="738074" y="1820402"/>
            <a:ext cx="5437173" cy="832882"/>
            <a:chOff x="0" y="0"/>
            <a:chExt cx="5437173" cy="832882"/>
          </a:xfrm>
        </p:grpSpPr>
        <p:sp>
          <p:nvSpPr>
            <p:cNvPr id="978" name="rect 978"/>
            <p:cNvSpPr/>
            <p:nvPr/>
          </p:nvSpPr>
          <p:spPr>
            <a:xfrm>
              <a:off x="724965" y="2302"/>
              <a:ext cx="4712207" cy="830579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80" name="textbox 980"/>
            <p:cNvSpPr/>
            <p:nvPr/>
          </p:nvSpPr>
          <p:spPr>
            <a:xfrm>
              <a:off x="814525" y="106918"/>
              <a:ext cx="4333875" cy="69151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3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109000"/>
                </a:lnSpc>
              </a:pPr>
              <a:r>
                <a:rPr sz="2000" b="1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激发用户的主动行为，让用户从价值的</a:t>
              </a:r>
              <a:r>
                <a:rPr sz="2000" b="1" kern="0" spc="7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2000" b="1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消费者，转变成价值创造的参与者。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982" name="picture 98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690613" cy="753396"/>
            </a:xfrm>
            <a:prstGeom prst="rect">
              <a:avLst/>
            </a:prstGeom>
          </p:spPr>
        </p:pic>
      </p:grpSp>
      <p:sp>
        <p:nvSpPr>
          <p:cNvPr id="984" name="textbox 984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0" algn="l" rtl="0" eaLnBrk="0">
              <a:lnSpc>
                <a:spcPct val="100000"/>
              </a:lnSpc>
              <a:spcBef>
                <a:spcPts val="5"/>
              </a:spcBef>
            </a:pP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 激发：</a:t>
            </a:r>
            <a:r>
              <a:rPr sz="1700" kern="0" spc="6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找到参与动机，借</a:t>
            </a:r>
            <a:r>
              <a:rPr sz="1700" kern="0" spc="5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助用户的力量形成自传播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86" name="textbox 986"/>
          <p:cNvSpPr/>
          <p:nvPr/>
        </p:nvSpPr>
        <p:spPr>
          <a:xfrm>
            <a:off x="1941484" y="375735"/>
            <a:ext cx="3010535" cy="4419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4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 种草的底层心法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88" name="textbox 988"/>
          <p:cNvSpPr/>
          <p:nvPr/>
        </p:nvSpPr>
        <p:spPr>
          <a:xfrm>
            <a:off x="1044422" y="3075844"/>
            <a:ext cx="4777740" cy="2628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1865"/>
              </a:lnSpc>
            </a:pPr>
            <a:r>
              <a:rPr sz="15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在以下5个参与动机下</a:t>
            </a:r>
            <a:r>
              <a:rPr sz="1500" b="1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，企业找到自己擅长的切入点：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90" name="textbox 990"/>
          <p:cNvSpPr/>
          <p:nvPr/>
        </p:nvSpPr>
        <p:spPr>
          <a:xfrm>
            <a:off x="738535" y="3611004"/>
            <a:ext cx="221615" cy="44354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参与动机浅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400" kern="0" spc="9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参与动机深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992" name="picture 9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24966" y="3602101"/>
            <a:ext cx="101536" cy="459731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4" name="picture 9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6858000" cy="9144000"/>
          </a:xfrm>
          <a:prstGeom prst="rect">
            <a:avLst/>
          </a:prstGeom>
        </p:spPr>
      </p:pic>
      <p:sp>
        <p:nvSpPr>
          <p:cNvPr id="996" name="textbox 996"/>
          <p:cNvSpPr/>
          <p:nvPr/>
        </p:nvSpPr>
        <p:spPr>
          <a:xfrm>
            <a:off x="1437767" y="1796112"/>
            <a:ext cx="4124325" cy="1217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6095" algn="l" rtl="0" eaLnBrk="0">
              <a:lnSpc>
                <a:spcPct val="82000"/>
              </a:lnSpc>
            </a:pPr>
            <a:r>
              <a:rPr sz="3900" b="1" kern="0" spc="-12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4245"/>
              </a:lnSpc>
            </a:pPr>
            <a:r>
              <a:rPr sz="3500" b="1" kern="0" spc="8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让种草在企业内发生</a:t>
            </a:r>
            <a:endParaRPr sz="3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98" name="textbox 998"/>
          <p:cNvSpPr/>
          <p:nvPr/>
        </p:nvSpPr>
        <p:spPr>
          <a:xfrm>
            <a:off x="1711832" y="4790820"/>
            <a:ext cx="3672840" cy="8858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06450" indent="-794385" algn="l" rtl="0" eaLnBrk="0">
              <a:lnSpc>
                <a:spcPct val="123000"/>
              </a:lnSpc>
            </a:pPr>
            <a:r>
              <a:rPr sz="2300" kern="0" spc="9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从效率管理能力到建立体验</a:t>
            </a:r>
            <a:r>
              <a:rPr sz="2300" kern="0" spc="2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kern="0" spc="4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管理能力的转变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000" name="picture 10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25081" y="3326553"/>
            <a:ext cx="834532" cy="98657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2" name="rect 100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04" name="rect 1004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06" name="picture 10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sp>
        <p:nvSpPr>
          <p:cNvPr id="1008" name="rect 1008"/>
          <p:cNvSpPr/>
          <p:nvPr/>
        </p:nvSpPr>
        <p:spPr>
          <a:xfrm>
            <a:off x="766572" y="6701027"/>
            <a:ext cx="5462016" cy="1609343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02" name="group 102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010" name="picture 10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012" name="textbox 1012"/>
            <p:cNvSpPr/>
            <p:nvPr/>
          </p:nvSpPr>
          <p:spPr>
            <a:xfrm>
              <a:off x="-12700" y="-12700"/>
              <a:ext cx="6654800" cy="8947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483995" algn="l" rtl="0" eaLnBrk="0">
                <a:lnSpc>
                  <a:spcPts val="3295"/>
                </a:lnSpc>
                <a:spcBef>
                  <a:spcPts val="5"/>
                </a:spcBef>
              </a:pPr>
              <a:r>
                <a:rPr sz="2700" b="1" kern="0" spc="5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03 让种草在企业内发生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014" name="textbox 1014"/>
          <p:cNvSpPr/>
          <p:nvPr/>
        </p:nvSpPr>
        <p:spPr>
          <a:xfrm>
            <a:off x="1016635" y="6839585"/>
            <a:ext cx="4035425" cy="13398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66570" algn="l" rtl="0" eaLnBrk="0">
              <a:lnSpc>
                <a:spcPts val="2810"/>
              </a:lnSpc>
            </a:pPr>
            <a:r>
              <a:rPr sz="23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种草型组织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6035" indent="119380" algn="l" rtl="0" eaLnBrk="0">
              <a:lnSpc>
                <a:spcPct val="118000"/>
              </a:lnSpc>
              <a:spcBef>
                <a:spcPts val="122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让直接接触用户的人进入倾听状态——及时回应、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关注、共情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0" algn="l" rtl="0" eaLnBrk="0">
              <a:lnSpc>
                <a:spcPct val="9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创造更多与用户的接触点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016" name="picture 10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29335" y="7992110"/>
            <a:ext cx="121919" cy="121919"/>
          </a:xfrm>
          <a:prstGeom prst="rect">
            <a:avLst/>
          </a:prstGeom>
        </p:spPr>
      </p:pic>
      <p:pic>
        <p:nvPicPr>
          <p:cNvPr id="1018" name="picture 10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29335" y="7395210"/>
            <a:ext cx="121919" cy="121920"/>
          </a:xfrm>
          <a:prstGeom prst="rect">
            <a:avLst/>
          </a:prstGeom>
        </p:spPr>
      </p:pic>
      <p:pic>
        <p:nvPicPr>
          <p:cNvPr id="1020" name="picture 10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905510" y="2009140"/>
            <a:ext cx="2199614" cy="2259926"/>
          </a:xfrm>
          <a:prstGeom prst="rect">
            <a:avLst/>
          </a:prstGeom>
        </p:spPr>
      </p:pic>
      <p:sp>
        <p:nvSpPr>
          <p:cNvPr id="1022" name="textbox 1022"/>
          <p:cNvSpPr/>
          <p:nvPr/>
        </p:nvSpPr>
        <p:spPr>
          <a:xfrm>
            <a:off x="1864373" y="4897329"/>
            <a:ext cx="4101465" cy="12115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855"/>
              </a:lnSpc>
            </a:pPr>
            <a:r>
              <a:rPr sz="1500" kern="0" spc="7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当你想真诚地做好一个产品，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ts val="1855"/>
              </a:lnSpc>
              <a:spcBef>
                <a:spcPts val="640"/>
              </a:spcBef>
            </a:pPr>
            <a:r>
              <a:rPr sz="1500" kern="0" spc="9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为目标人群提供一个能实现他们向往的</a:t>
            </a:r>
            <a:r>
              <a:rPr sz="1500" kern="0" spc="8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生活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528320" algn="l" rtl="0" eaLnBrk="0">
              <a:lnSpc>
                <a:spcPts val="1855"/>
              </a:lnSpc>
              <a:spcBef>
                <a:spcPts val="640"/>
              </a:spcBef>
            </a:pPr>
            <a:r>
              <a:rPr sz="1500" kern="0" spc="6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的解决方案时，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67080" algn="l" rtl="0" eaLnBrk="0">
              <a:lnSpc>
                <a:spcPts val="1855"/>
              </a:lnSpc>
              <a:spcBef>
                <a:spcPts val="5"/>
              </a:spcBef>
            </a:pPr>
            <a:r>
              <a:rPr sz="1500" kern="0" spc="9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会有无数的人来自发帮</a:t>
            </a:r>
            <a:r>
              <a:rPr sz="1500" kern="0" spc="8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助你成功</a:t>
            </a:r>
            <a:r>
              <a:rPr sz="1500" kern="0" spc="-25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kern="0" spc="8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！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24" name="textbox 1024"/>
          <p:cNvSpPr/>
          <p:nvPr/>
        </p:nvSpPr>
        <p:spPr>
          <a:xfrm>
            <a:off x="3507740" y="2069224"/>
            <a:ext cx="2637154" cy="11258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955" indent="132080" algn="l" rtl="0" eaLnBrk="0">
              <a:lnSpc>
                <a:spcPct val="118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当种草的底层心法四个行动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全部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做到位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indent="133985" algn="l" rtl="0" eaLnBrk="0">
              <a:lnSpc>
                <a:spcPct val="118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当对激发态的关注从内而外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地渗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透到每一个动作和环节中去时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026" name="picture 10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520440" y="2709545"/>
            <a:ext cx="121920" cy="121920"/>
          </a:xfrm>
          <a:prstGeom prst="rect">
            <a:avLst/>
          </a:prstGeom>
        </p:spPr>
      </p:pic>
      <p:pic>
        <p:nvPicPr>
          <p:cNvPr id="1028" name="picture 10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520440" y="2112645"/>
            <a:ext cx="121920" cy="121919"/>
          </a:xfrm>
          <a:prstGeom prst="rect">
            <a:avLst/>
          </a:prstGeom>
        </p:spPr>
      </p:pic>
      <p:sp>
        <p:nvSpPr>
          <p:cNvPr id="1030" name="textbox 1030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15440" algn="l" rtl="0" eaLnBrk="0">
              <a:lnSpc>
                <a:spcPts val="2500"/>
              </a:lnSpc>
              <a:spcBef>
                <a:spcPts val="5"/>
              </a:spcBef>
            </a:pPr>
            <a:r>
              <a:rPr sz="2000" kern="0" spc="-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打造一个“种草型组织</a:t>
            </a:r>
            <a:r>
              <a:rPr sz="2000" kern="0" spc="-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04" name="group 104"/>
          <p:cNvGrpSpPr/>
          <p:nvPr/>
        </p:nvGrpSpPr>
        <p:grpSpPr>
          <a:xfrm rot="21600000">
            <a:off x="3549395" y="3451859"/>
            <a:ext cx="2744723" cy="755903"/>
            <a:chOff x="0" y="0"/>
            <a:chExt cx="2744723" cy="755903"/>
          </a:xfrm>
        </p:grpSpPr>
        <p:sp>
          <p:nvSpPr>
            <p:cNvPr id="1032" name="rect 1032"/>
            <p:cNvSpPr/>
            <p:nvPr/>
          </p:nvSpPr>
          <p:spPr>
            <a:xfrm>
              <a:off x="0" y="0"/>
              <a:ext cx="2488691" cy="755903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34" name="textbox 1034"/>
            <p:cNvSpPr/>
            <p:nvPr/>
          </p:nvSpPr>
          <p:spPr>
            <a:xfrm>
              <a:off x="604667" y="101703"/>
              <a:ext cx="1288414" cy="5600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6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5890" algn="l" rtl="0" eaLnBrk="0">
                <a:lnSpc>
                  <a:spcPct val="78000"/>
                </a:lnSpc>
              </a:pPr>
              <a:r>
                <a:rPr sz="1500" kern="0" spc="8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种草会进入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700" algn="l" rtl="0" eaLnBrk="0">
                <a:lnSpc>
                  <a:spcPts val="2800"/>
                </a:lnSpc>
              </a:pPr>
              <a:r>
                <a:rPr sz="2000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超级正循环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036" name="picture 103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2114169" y="27940"/>
              <a:ext cx="630554" cy="630554"/>
            </a:xfrm>
            <a:prstGeom prst="rect">
              <a:avLst/>
            </a:prstGeom>
          </p:spPr>
        </p:pic>
      </p:grpSp>
      <p:pic>
        <p:nvPicPr>
          <p:cNvPr id="1038" name="picture 10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12876" y="4922520"/>
            <a:ext cx="1367027" cy="1231391"/>
          </a:xfrm>
          <a:prstGeom prst="rect">
            <a:avLst/>
          </a:prstGeom>
        </p:spPr>
      </p:pic>
      <p:grpSp>
        <p:nvGrpSpPr>
          <p:cNvPr id="106" name="group 106"/>
          <p:cNvGrpSpPr/>
          <p:nvPr/>
        </p:nvGrpSpPr>
        <p:grpSpPr>
          <a:xfrm rot="21600000">
            <a:off x="2252472" y="2015490"/>
            <a:ext cx="846302" cy="851103"/>
            <a:chOff x="0" y="0"/>
            <a:chExt cx="846302" cy="851103"/>
          </a:xfrm>
        </p:grpSpPr>
        <p:sp>
          <p:nvSpPr>
            <p:cNvPr id="1040" name="path 1040"/>
            <p:cNvSpPr/>
            <p:nvPr/>
          </p:nvSpPr>
          <p:spPr>
            <a:xfrm>
              <a:off x="0" y="0"/>
              <a:ext cx="846302" cy="851103"/>
            </a:xfrm>
            <a:custGeom>
              <a:avLst/>
              <a:gdLst/>
              <a:ahLst/>
              <a:cxnLst/>
              <a:rect l="0" t="0" r="0" b="0"/>
              <a:pathLst>
                <a:path w="1332" h="1340">
                  <a:moveTo>
                    <a:pt x="0" y="670"/>
                  </a:moveTo>
                  <a:cubicBezTo>
                    <a:pt x="0" y="300"/>
                    <a:pt x="299" y="0"/>
                    <a:pt x="666" y="0"/>
                  </a:cubicBezTo>
                  <a:cubicBezTo>
                    <a:pt x="1034" y="0"/>
                    <a:pt x="1332" y="300"/>
                    <a:pt x="1332" y="670"/>
                  </a:cubicBezTo>
                  <a:cubicBezTo>
                    <a:pt x="1332" y="1040"/>
                    <a:pt x="1034" y="1340"/>
                    <a:pt x="666" y="1340"/>
                  </a:cubicBezTo>
                  <a:cubicBezTo>
                    <a:pt x="299" y="1340"/>
                    <a:pt x="0" y="1040"/>
                    <a:pt x="0" y="670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42" name="textbox 1042"/>
            <p:cNvSpPr/>
            <p:nvPr/>
          </p:nvSpPr>
          <p:spPr>
            <a:xfrm>
              <a:off x="-12700" y="-12700"/>
              <a:ext cx="871855" cy="9067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7965" algn="l" rtl="0" eaLnBrk="0">
                <a:lnSpc>
                  <a:spcPts val="2060"/>
                </a:lnSpc>
                <a:spcBef>
                  <a:spcPts val="5"/>
                </a:spcBef>
              </a:pPr>
              <a:r>
                <a:rPr sz="1700" kern="0" spc="6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理解</a:t>
              </a:r>
              <a:endParaRPr sz="17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08" name="group 108"/>
          <p:cNvGrpSpPr/>
          <p:nvPr/>
        </p:nvGrpSpPr>
        <p:grpSpPr>
          <a:xfrm rot="21600000">
            <a:off x="911351" y="2015490"/>
            <a:ext cx="846213" cy="851103"/>
            <a:chOff x="0" y="0"/>
            <a:chExt cx="846213" cy="851103"/>
          </a:xfrm>
        </p:grpSpPr>
        <p:sp>
          <p:nvSpPr>
            <p:cNvPr id="1044" name="path 1044"/>
            <p:cNvSpPr/>
            <p:nvPr/>
          </p:nvSpPr>
          <p:spPr>
            <a:xfrm>
              <a:off x="0" y="0"/>
              <a:ext cx="846213" cy="851103"/>
            </a:xfrm>
            <a:custGeom>
              <a:avLst/>
              <a:gdLst/>
              <a:ahLst/>
              <a:cxnLst/>
              <a:rect l="0" t="0" r="0" b="0"/>
              <a:pathLst>
                <a:path w="1332" h="1340">
                  <a:moveTo>
                    <a:pt x="0" y="670"/>
                  </a:moveTo>
                  <a:cubicBezTo>
                    <a:pt x="0" y="300"/>
                    <a:pt x="298" y="0"/>
                    <a:pt x="666" y="0"/>
                  </a:cubicBezTo>
                  <a:cubicBezTo>
                    <a:pt x="1034" y="0"/>
                    <a:pt x="1332" y="300"/>
                    <a:pt x="1332" y="670"/>
                  </a:cubicBezTo>
                  <a:cubicBezTo>
                    <a:pt x="1332" y="1040"/>
                    <a:pt x="1034" y="1340"/>
                    <a:pt x="666" y="1340"/>
                  </a:cubicBezTo>
                  <a:cubicBezTo>
                    <a:pt x="298" y="1340"/>
                    <a:pt x="0" y="1040"/>
                    <a:pt x="0" y="670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46" name="textbox 1046"/>
            <p:cNvSpPr/>
            <p:nvPr/>
          </p:nvSpPr>
          <p:spPr>
            <a:xfrm>
              <a:off x="-12700" y="-12700"/>
              <a:ext cx="871855" cy="9067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8600" algn="l" rtl="0" eaLnBrk="0">
                <a:lnSpc>
                  <a:spcPts val="2060"/>
                </a:lnSpc>
                <a:spcBef>
                  <a:spcPts val="5"/>
                </a:spcBef>
              </a:pPr>
              <a:r>
                <a:rPr sz="1700" kern="0" spc="5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捕捉</a:t>
              </a:r>
              <a:endParaRPr sz="17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10" name="group 110"/>
          <p:cNvGrpSpPr/>
          <p:nvPr/>
        </p:nvGrpSpPr>
        <p:grpSpPr>
          <a:xfrm rot="21600000">
            <a:off x="912507" y="3469944"/>
            <a:ext cx="845705" cy="850481"/>
            <a:chOff x="0" y="0"/>
            <a:chExt cx="845705" cy="850481"/>
          </a:xfrm>
        </p:grpSpPr>
        <p:sp>
          <p:nvSpPr>
            <p:cNvPr id="1048" name="path 1048"/>
            <p:cNvSpPr/>
            <p:nvPr/>
          </p:nvSpPr>
          <p:spPr>
            <a:xfrm>
              <a:off x="0" y="0"/>
              <a:ext cx="845705" cy="850481"/>
            </a:xfrm>
            <a:custGeom>
              <a:avLst/>
              <a:gdLst/>
              <a:ahLst/>
              <a:cxnLst/>
              <a:rect l="0" t="0" r="0" b="0"/>
              <a:pathLst>
                <a:path w="1331" h="1339">
                  <a:moveTo>
                    <a:pt x="0" y="669"/>
                  </a:moveTo>
                  <a:cubicBezTo>
                    <a:pt x="0" y="299"/>
                    <a:pt x="298" y="0"/>
                    <a:pt x="665" y="0"/>
                  </a:cubicBezTo>
                  <a:cubicBezTo>
                    <a:pt x="1033" y="0"/>
                    <a:pt x="1331" y="299"/>
                    <a:pt x="1331" y="669"/>
                  </a:cubicBezTo>
                  <a:cubicBezTo>
                    <a:pt x="1331" y="1039"/>
                    <a:pt x="1033" y="1339"/>
                    <a:pt x="665" y="1339"/>
                  </a:cubicBezTo>
                  <a:cubicBezTo>
                    <a:pt x="298" y="1339"/>
                    <a:pt x="0" y="1039"/>
                    <a:pt x="0" y="669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50" name="textbox 1050"/>
            <p:cNvSpPr/>
            <p:nvPr/>
          </p:nvSpPr>
          <p:spPr>
            <a:xfrm>
              <a:off x="-12700" y="-12700"/>
              <a:ext cx="871219" cy="90423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6695" algn="l" rtl="0" eaLnBrk="0">
                <a:lnSpc>
                  <a:spcPct val="100000"/>
                </a:lnSpc>
                <a:spcBef>
                  <a:spcPts val="0"/>
                </a:spcBef>
              </a:pPr>
              <a:r>
                <a:rPr sz="1700" kern="0" spc="6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激发</a:t>
              </a:r>
              <a:endParaRPr sz="17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12" name="group 112"/>
          <p:cNvGrpSpPr/>
          <p:nvPr/>
        </p:nvGrpSpPr>
        <p:grpSpPr>
          <a:xfrm rot="21600000">
            <a:off x="2253716" y="3469944"/>
            <a:ext cx="845705" cy="849846"/>
            <a:chOff x="0" y="0"/>
            <a:chExt cx="845705" cy="849846"/>
          </a:xfrm>
        </p:grpSpPr>
        <p:sp>
          <p:nvSpPr>
            <p:cNvPr id="1052" name="path 1052"/>
            <p:cNvSpPr/>
            <p:nvPr/>
          </p:nvSpPr>
          <p:spPr>
            <a:xfrm>
              <a:off x="0" y="0"/>
              <a:ext cx="845705" cy="849846"/>
            </a:xfrm>
            <a:custGeom>
              <a:avLst/>
              <a:gdLst/>
              <a:ahLst/>
              <a:cxnLst/>
              <a:rect l="0" t="0" r="0" b="0"/>
              <a:pathLst>
                <a:path w="1331" h="1338">
                  <a:moveTo>
                    <a:pt x="0" y="669"/>
                  </a:moveTo>
                  <a:cubicBezTo>
                    <a:pt x="0" y="299"/>
                    <a:pt x="298" y="0"/>
                    <a:pt x="665" y="0"/>
                  </a:cubicBezTo>
                  <a:cubicBezTo>
                    <a:pt x="1033" y="0"/>
                    <a:pt x="1331" y="299"/>
                    <a:pt x="1331" y="669"/>
                  </a:cubicBezTo>
                  <a:cubicBezTo>
                    <a:pt x="1331" y="1038"/>
                    <a:pt x="1033" y="1338"/>
                    <a:pt x="665" y="1338"/>
                  </a:cubicBezTo>
                  <a:cubicBezTo>
                    <a:pt x="298" y="1338"/>
                    <a:pt x="0" y="1038"/>
                    <a:pt x="0" y="669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054" name="textbox 1054"/>
            <p:cNvSpPr/>
            <p:nvPr/>
          </p:nvSpPr>
          <p:spPr>
            <a:xfrm>
              <a:off x="-12700" y="-12700"/>
              <a:ext cx="871219" cy="9055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6695" algn="l" rtl="0" eaLnBrk="0">
                <a:lnSpc>
                  <a:spcPts val="2060"/>
                </a:lnSpc>
              </a:pPr>
              <a:r>
                <a:rPr sz="1700" kern="0" spc="6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放大</a:t>
              </a:r>
              <a:endParaRPr sz="17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1056" name="picture 105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234304" y="7379969"/>
            <a:ext cx="786129" cy="786129"/>
          </a:xfrm>
          <a:prstGeom prst="rect">
            <a:avLst/>
          </a:prstGeom>
        </p:spPr>
      </p:pic>
      <p:sp>
        <p:nvSpPr>
          <p:cNvPr id="1058" name="path 1058"/>
          <p:cNvSpPr/>
          <p:nvPr/>
        </p:nvSpPr>
        <p:spPr>
          <a:xfrm>
            <a:off x="1972055" y="2278380"/>
            <a:ext cx="160020" cy="1702307"/>
          </a:xfrm>
          <a:custGeom>
            <a:avLst/>
            <a:gdLst/>
            <a:ahLst/>
            <a:cxnLst/>
            <a:rect l="0" t="0" r="0" b="0"/>
            <a:pathLst>
              <a:path w="252" h="2680">
                <a:moveTo>
                  <a:pt x="0" y="0"/>
                </a:moveTo>
                <a:lnTo>
                  <a:pt x="252" y="134"/>
                </a:lnTo>
                <a:lnTo>
                  <a:pt x="28" y="311"/>
                </a:lnTo>
                <a:lnTo>
                  <a:pt x="0" y="0"/>
                </a:lnTo>
              </a:path>
              <a:path w="252" h="2680">
                <a:moveTo>
                  <a:pt x="244" y="2680"/>
                </a:moveTo>
                <a:lnTo>
                  <a:pt x="4" y="2524"/>
                </a:lnTo>
                <a:lnTo>
                  <a:pt x="244" y="2366"/>
                </a:lnTo>
                <a:lnTo>
                  <a:pt x="244" y="2680"/>
                </a:ln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60" name="path 1060"/>
          <p:cNvSpPr/>
          <p:nvPr/>
        </p:nvSpPr>
        <p:spPr>
          <a:xfrm>
            <a:off x="3098291" y="6359652"/>
            <a:ext cx="873252" cy="217932"/>
          </a:xfrm>
          <a:custGeom>
            <a:avLst/>
            <a:gdLst/>
            <a:ahLst/>
            <a:cxnLst/>
            <a:rect l="0" t="0" r="0" b="0"/>
            <a:pathLst>
              <a:path w="1375" h="343">
                <a:moveTo>
                  <a:pt x="0" y="170"/>
                </a:moveTo>
                <a:lnTo>
                  <a:pt x="688" y="0"/>
                </a:lnTo>
                <a:lnTo>
                  <a:pt x="1375" y="170"/>
                </a:lnTo>
                <a:lnTo>
                  <a:pt x="1032" y="170"/>
                </a:lnTo>
                <a:lnTo>
                  <a:pt x="1032" y="343"/>
                </a:lnTo>
                <a:lnTo>
                  <a:pt x="343" y="343"/>
                </a:lnTo>
                <a:lnTo>
                  <a:pt x="343" y="170"/>
                </a:lnTo>
                <a:lnTo>
                  <a:pt x="0" y="170"/>
                </a:lnTo>
              </a:path>
            </a:pathLst>
          </a:cu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62" name="path 1062"/>
          <p:cNvSpPr/>
          <p:nvPr/>
        </p:nvSpPr>
        <p:spPr>
          <a:xfrm>
            <a:off x="4521708" y="6359652"/>
            <a:ext cx="871727" cy="217932"/>
          </a:xfrm>
          <a:custGeom>
            <a:avLst/>
            <a:gdLst/>
            <a:ahLst/>
            <a:cxnLst/>
            <a:rect l="0" t="0" r="0" b="0"/>
            <a:pathLst>
              <a:path w="1372" h="343">
                <a:moveTo>
                  <a:pt x="0" y="170"/>
                </a:moveTo>
                <a:lnTo>
                  <a:pt x="686" y="0"/>
                </a:lnTo>
                <a:lnTo>
                  <a:pt x="1372" y="170"/>
                </a:lnTo>
                <a:lnTo>
                  <a:pt x="1029" y="170"/>
                </a:lnTo>
                <a:lnTo>
                  <a:pt x="1029" y="343"/>
                </a:lnTo>
                <a:lnTo>
                  <a:pt x="343" y="343"/>
                </a:lnTo>
                <a:lnTo>
                  <a:pt x="343" y="170"/>
                </a:lnTo>
                <a:lnTo>
                  <a:pt x="0" y="170"/>
                </a:lnTo>
              </a:path>
            </a:pathLst>
          </a:cu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64" name="path 1064"/>
          <p:cNvSpPr/>
          <p:nvPr/>
        </p:nvSpPr>
        <p:spPr>
          <a:xfrm>
            <a:off x="1601723" y="6373367"/>
            <a:ext cx="871727" cy="217932"/>
          </a:xfrm>
          <a:custGeom>
            <a:avLst/>
            <a:gdLst/>
            <a:ahLst/>
            <a:cxnLst/>
            <a:rect l="0" t="0" r="0" b="0"/>
            <a:pathLst>
              <a:path w="1372" h="343">
                <a:moveTo>
                  <a:pt x="0" y="172"/>
                </a:moveTo>
                <a:lnTo>
                  <a:pt x="686" y="0"/>
                </a:lnTo>
                <a:lnTo>
                  <a:pt x="1372" y="172"/>
                </a:lnTo>
                <a:lnTo>
                  <a:pt x="1029" y="172"/>
                </a:lnTo>
                <a:lnTo>
                  <a:pt x="1029" y="343"/>
                </a:lnTo>
                <a:lnTo>
                  <a:pt x="343" y="343"/>
                </a:lnTo>
                <a:lnTo>
                  <a:pt x="343" y="172"/>
                </a:lnTo>
                <a:lnTo>
                  <a:pt x="0" y="172"/>
                </a:lnTo>
              </a:path>
            </a:pathLst>
          </a:cu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66" name="picture 10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765809" y="6231254"/>
            <a:ext cx="5473700" cy="12700"/>
          </a:xfrm>
          <a:prstGeom prst="rect">
            <a:avLst/>
          </a:prstGeom>
        </p:spPr>
      </p:pic>
      <p:sp>
        <p:nvSpPr>
          <p:cNvPr id="1068" name="path 1068"/>
          <p:cNvSpPr/>
          <p:nvPr/>
        </p:nvSpPr>
        <p:spPr>
          <a:xfrm>
            <a:off x="2709672" y="3084576"/>
            <a:ext cx="201167" cy="158495"/>
          </a:xfrm>
          <a:custGeom>
            <a:avLst/>
            <a:gdLst/>
            <a:ahLst/>
            <a:cxnLst/>
            <a:rect l="0" t="0" r="0" b="0"/>
            <a:pathLst>
              <a:path w="316" h="249">
                <a:moveTo>
                  <a:pt x="316" y="26"/>
                </a:moveTo>
                <a:lnTo>
                  <a:pt x="136" y="249"/>
                </a:lnTo>
                <a:lnTo>
                  <a:pt x="0" y="0"/>
                </a:lnTo>
                <a:lnTo>
                  <a:pt x="316" y="26"/>
                </a:ln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70" name="textbox 1070"/>
          <p:cNvSpPr/>
          <p:nvPr/>
        </p:nvSpPr>
        <p:spPr>
          <a:xfrm>
            <a:off x="1137919" y="3088640"/>
            <a:ext cx="228600" cy="1765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185"/>
              </a:lnSpc>
            </a:pPr>
            <a:r>
              <a:rPr sz="16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▲</a:t>
            </a:r>
            <a:endParaRPr sz="16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rect 107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74" name="rect 1074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76" name="picture 10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sp>
        <p:nvSpPr>
          <p:cNvPr id="1078" name="textbox 1078"/>
          <p:cNvSpPr/>
          <p:nvPr/>
        </p:nvSpPr>
        <p:spPr>
          <a:xfrm>
            <a:off x="746759" y="1810511"/>
            <a:ext cx="5462270" cy="1597660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62100" algn="l" rtl="0" eaLnBrk="0">
              <a:lnSpc>
                <a:spcPts val="2825"/>
              </a:lnSpc>
              <a:spcBef>
                <a:spcPts val="0"/>
              </a:spcBef>
            </a:pPr>
            <a:r>
              <a:rPr sz="2300" b="1" kern="0" spc="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效率</a:t>
            </a:r>
            <a:r>
              <a:rPr sz="2300" b="1" kern="0" spc="-3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、体验双运转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7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0510" indent="-1905" algn="l" rtl="0" eaLnBrk="0">
              <a:lnSpc>
                <a:spcPct val="134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大多数生存到今天的企业，都建成了一定的效率管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理循环，而成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为“种草型组织”</a:t>
            </a:r>
            <a:r>
              <a:rPr sz="1400" kern="0" spc="-5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，则需要企业建成新的体验管理循环，与效率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管理循环同时运转。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80" name="path 1080"/>
          <p:cNvSpPr/>
          <p:nvPr/>
        </p:nvSpPr>
        <p:spPr>
          <a:xfrm>
            <a:off x="2895815" y="5954394"/>
            <a:ext cx="2446858" cy="520065"/>
          </a:xfrm>
          <a:custGeom>
            <a:avLst/>
            <a:gdLst/>
            <a:ahLst/>
            <a:cxnLst/>
            <a:rect l="0" t="0" r="0" b="0"/>
            <a:pathLst>
              <a:path w="3853" h="819">
                <a:moveTo>
                  <a:pt x="0" y="819"/>
                </a:moveTo>
                <a:lnTo>
                  <a:pt x="455" y="0"/>
                </a:lnTo>
                <a:lnTo>
                  <a:pt x="3398" y="0"/>
                </a:lnTo>
                <a:lnTo>
                  <a:pt x="3853" y="819"/>
                </a:lnTo>
                <a:lnTo>
                  <a:pt x="0" y="819"/>
                </a:lnTo>
              </a:path>
            </a:pathLst>
          </a:custGeom>
          <a:solidFill>
            <a:srgbClr val="F5D6D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82" name="path 1082"/>
          <p:cNvSpPr/>
          <p:nvPr/>
        </p:nvSpPr>
        <p:spPr>
          <a:xfrm>
            <a:off x="3227070" y="4272279"/>
            <a:ext cx="1784350" cy="1605914"/>
          </a:xfrm>
          <a:custGeom>
            <a:avLst/>
            <a:gdLst/>
            <a:ahLst/>
            <a:cxnLst/>
            <a:rect l="0" t="0" r="0" b="0"/>
            <a:pathLst>
              <a:path w="2810" h="2528">
                <a:moveTo>
                  <a:pt x="0" y="2528"/>
                </a:moveTo>
                <a:lnTo>
                  <a:pt x="1404" y="0"/>
                </a:lnTo>
                <a:lnTo>
                  <a:pt x="2810" y="2528"/>
                </a:lnTo>
                <a:lnTo>
                  <a:pt x="0" y="2528"/>
                </a:lnTo>
              </a:path>
            </a:pathLst>
          </a:cu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84" name="textbox 1084"/>
          <p:cNvSpPr/>
          <p:nvPr/>
        </p:nvSpPr>
        <p:spPr>
          <a:xfrm>
            <a:off x="1915795" y="7730490"/>
            <a:ext cx="4406900" cy="508000"/>
          </a:xfrm>
          <a:prstGeom prst="rect">
            <a:avLst/>
          </a:prstGeom>
          <a:solidFill>
            <a:srgbClr val="EF949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19530" algn="l" rtl="0" eaLnBrk="0">
              <a:lnSpc>
                <a:spcPct val="92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推动者，推动变化发生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86" name="path 1086"/>
          <p:cNvSpPr/>
          <p:nvPr/>
        </p:nvSpPr>
        <p:spPr>
          <a:xfrm>
            <a:off x="2564206" y="6550659"/>
            <a:ext cx="3110077" cy="520700"/>
          </a:xfrm>
          <a:custGeom>
            <a:avLst/>
            <a:gdLst/>
            <a:ahLst/>
            <a:cxnLst/>
            <a:rect l="0" t="0" r="0" b="0"/>
            <a:pathLst>
              <a:path w="4897" h="820">
                <a:moveTo>
                  <a:pt x="0" y="820"/>
                </a:moveTo>
                <a:lnTo>
                  <a:pt x="455" y="0"/>
                </a:lnTo>
                <a:lnTo>
                  <a:pt x="4441" y="0"/>
                </a:lnTo>
                <a:lnTo>
                  <a:pt x="4897" y="820"/>
                </a:lnTo>
                <a:lnTo>
                  <a:pt x="0" y="820"/>
                </a:lnTo>
              </a:path>
            </a:pathLst>
          </a:custGeom>
          <a:solidFill>
            <a:srgbClr val="F2C9C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88" name="rect 1088"/>
          <p:cNvSpPr/>
          <p:nvPr/>
        </p:nvSpPr>
        <p:spPr>
          <a:xfrm>
            <a:off x="2240356" y="7148194"/>
            <a:ext cx="3757777" cy="506095"/>
          </a:xfrm>
          <a:prstGeom prst="rect">
            <a:avLst/>
          </a:prstGeom>
          <a:solidFill>
            <a:srgbClr val="EEBBB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090" name="picture 109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317263" y="4482121"/>
            <a:ext cx="1964677" cy="3523526"/>
          </a:xfrm>
          <a:prstGeom prst="rect">
            <a:avLst/>
          </a:prstGeom>
        </p:spPr>
      </p:pic>
      <p:pic>
        <p:nvPicPr>
          <p:cNvPr id="1092" name="picture 10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13740" y="5845175"/>
            <a:ext cx="1943100" cy="12700"/>
          </a:xfrm>
          <a:prstGeom prst="rect">
            <a:avLst/>
          </a:prstGeom>
        </p:spPr>
      </p:pic>
      <p:pic>
        <p:nvPicPr>
          <p:cNvPr id="1094" name="picture 10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944395" y="4483303"/>
            <a:ext cx="1903170" cy="3453853"/>
          </a:xfrm>
          <a:prstGeom prst="rect">
            <a:avLst/>
          </a:prstGeom>
        </p:spPr>
      </p:pic>
      <p:grpSp>
        <p:nvGrpSpPr>
          <p:cNvPr id="114" name="group 114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096" name="picture 109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098" name="textbox 1098"/>
            <p:cNvSpPr/>
            <p:nvPr/>
          </p:nvSpPr>
          <p:spPr>
            <a:xfrm>
              <a:off x="-12700" y="-12700"/>
              <a:ext cx="6654800" cy="8947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483995" algn="l" rtl="0" eaLnBrk="0">
                <a:lnSpc>
                  <a:spcPts val="3295"/>
                </a:lnSpc>
                <a:spcBef>
                  <a:spcPts val="5"/>
                </a:spcBef>
              </a:pPr>
              <a:r>
                <a:rPr sz="2700" b="1" kern="0" spc="5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03 让种草在企业内发生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100" name="textbox 1100"/>
          <p:cNvSpPr/>
          <p:nvPr/>
        </p:nvSpPr>
        <p:spPr>
          <a:xfrm>
            <a:off x="3199103" y="5260099"/>
            <a:ext cx="1975485" cy="16960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78790" algn="l" rtl="0" eaLnBrk="0">
              <a:lnSpc>
                <a:spcPct val="85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用户的消费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64515" algn="l" rtl="0" eaLnBrk="0">
              <a:lnSpc>
                <a:spcPts val="218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行为变化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8665" algn="l" rtl="0" eaLnBrk="0">
              <a:lnSpc>
                <a:spcPct val="96000"/>
              </a:lnSpc>
              <a:spcBef>
                <a:spcPts val="425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捕捉、理解、放大、激发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02" name="textbox 1102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0410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建成体验管理循环，让正反馈持续发生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04" name="textbox 1104"/>
          <p:cNvSpPr/>
          <p:nvPr/>
        </p:nvSpPr>
        <p:spPr>
          <a:xfrm>
            <a:off x="2149877" y="3638010"/>
            <a:ext cx="2773679" cy="3251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98000"/>
              </a:lnSpc>
            </a:pPr>
            <a:r>
              <a:rPr sz="2000" b="1" kern="0" spc="-1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种草型组织的设计思路：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06" name="textbox 1106"/>
          <p:cNvSpPr/>
          <p:nvPr/>
        </p:nvSpPr>
        <p:spPr>
          <a:xfrm>
            <a:off x="2788017" y="7316228"/>
            <a:ext cx="2682875" cy="2298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员工选择、资源分配、评价与激励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08" name="textbox 1108"/>
          <p:cNvSpPr/>
          <p:nvPr/>
        </p:nvSpPr>
        <p:spPr>
          <a:xfrm rot="3660000">
            <a:off x="5107798" y="6062017"/>
            <a:ext cx="731519" cy="257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3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7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做出行动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10" name="textbox 1110"/>
          <p:cNvSpPr/>
          <p:nvPr/>
        </p:nvSpPr>
        <p:spPr>
          <a:xfrm rot="17820000">
            <a:off x="2387934" y="6045557"/>
            <a:ext cx="734059" cy="257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1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7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设计组织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12" name="textbox 1112"/>
          <p:cNvSpPr/>
          <p:nvPr/>
        </p:nvSpPr>
        <p:spPr>
          <a:xfrm>
            <a:off x="798011" y="6137033"/>
            <a:ext cx="1087755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对企业的要求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14" name="textbox 1114"/>
          <p:cNvSpPr/>
          <p:nvPr/>
        </p:nvSpPr>
        <p:spPr>
          <a:xfrm>
            <a:off x="742210" y="7335914"/>
            <a:ext cx="820419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组织/管理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16" name="textbox 1116"/>
          <p:cNvSpPr/>
          <p:nvPr/>
        </p:nvSpPr>
        <p:spPr>
          <a:xfrm>
            <a:off x="743637" y="6736474"/>
            <a:ext cx="818514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动作/做法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18" name="textbox 1118"/>
          <p:cNvSpPr/>
          <p:nvPr/>
        </p:nvSpPr>
        <p:spPr>
          <a:xfrm>
            <a:off x="798725" y="5547754"/>
            <a:ext cx="731519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趋势变化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20" name="textbox 1120"/>
          <p:cNvSpPr/>
          <p:nvPr/>
        </p:nvSpPr>
        <p:spPr>
          <a:xfrm>
            <a:off x="741496" y="7930908"/>
            <a:ext cx="554355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推动者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122" name="picture 11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13740" y="6434454"/>
            <a:ext cx="1704975" cy="12700"/>
          </a:xfrm>
          <a:prstGeom prst="rect">
            <a:avLst/>
          </a:prstGeom>
        </p:spPr>
      </p:pic>
      <p:pic>
        <p:nvPicPr>
          <p:cNvPr id="1124" name="picture 11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57225" y="7033894"/>
            <a:ext cx="1638300" cy="12700"/>
          </a:xfrm>
          <a:prstGeom prst="rect">
            <a:avLst/>
          </a:prstGeom>
        </p:spPr>
      </p:pic>
      <p:pic>
        <p:nvPicPr>
          <p:cNvPr id="1126" name="picture 11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57225" y="7633334"/>
            <a:ext cx="1355089" cy="12700"/>
          </a:xfrm>
          <a:prstGeom prst="rect">
            <a:avLst/>
          </a:prstGeom>
        </p:spPr>
      </p:pic>
      <p:pic>
        <p:nvPicPr>
          <p:cNvPr id="1128" name="picture 11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57225" y="8228330"/>
            <a:ext cx="1144904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0" name="rect 113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32" name="rect 1132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134" name="picture 11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pic>
        <p:nvPicPr>
          <p:cNvPr id="1136" name="picture 11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150745" y="3910329"/>
            <a:ext cx="2606675" cy="2592704"/>
          </a:xfrm>
          <a:prstGeom prst="rect">
            <a:avLst/>
          </a:prstGeom>
        </p:spPr>
      </p:pic>
      <p:grpSp>
        <p:nvGrpSpPr>
          <p:cNvPr id="116" name="group 116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138" name="picture 113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140" name="textbox 1140"/>
            <p:cNvSpPr/>
            <p:nvPr/>
          </p:nvSpPr>
          <p:spPr>
            <a:xfrm>
              <a:off x="-12700" y="-12700"/>
              <a:ext cx="6654800" cy="8947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483995" algn="l" rtl="0" eaLnBrk="0">
                <a:lnSpc>
                  <a:spcPts val="3295"/>
                </a:lnSpc>
                <a:spcBef>
                  <a:spcPts val="5"/>
                </a:spcBef>
              </a:pPr>
              <a:r>
                <a:rPr sz="2700" b="1" kern="0" spc="5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03 让种草在企业内发生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18" name="group 118"/>
          <p:cNvGrpSpPr/>
          <p:nvPr/>
        </p:nvGrpSpPr>
        <p:grpSpPr>
          <a:xfrm rot="21600000">
            <a:off x="720725" y="7345222"/>
            <a:ext cx="3007995" cy="1106627"/>
            <a:chOff x="0" y="0"/>
            <a:chExt cx="3007995" cy="1106627"/>
          </a:xfrm>
        </p:grpSpPr>
        <p:pic>
          <p:nvPicPr>
            <p:cNvPr id="1142" name="picture 114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3007995" cy="1106627"/>
            </a:xfrm>
            <a:prstGeom prst="rect">
              <a:avLst/>
            </a:prstGeom>
          </p:spPr>
        </p:pic>
        <p:sp>
          <p:nvSpPr>
            <p:cNvPr id="1144" name="textbox 1144"/>
            <p:cNvSpPr/>
            <p:nvPr/>
          </p:nvSpPr>
          <p:spPr>
            <a:xfrm>
              <a:off x="-12700" y="-12700"/>
              <a:ext cx="3034029" cy="11557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58115" algn="l" rtl="0" eaLnBrk="0">
                <a:lnSpc>
                  <a:spcPct val="105000"/>
                </a:lnSpc>
                <a:spcBef>
                  <a:spcPts val="0"/>
                </a:spcBef>
              </a:pP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企业对员工行为的评价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，决定了员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工这样做后会不会得到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激励，而激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励会让员工相应的行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为重复发生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1146" name="textbox 1146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0410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建成体验管理循环，让正反馈持续发生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20" name="group 120"/>
          <p:cNvGrpSpPr/>
          <p:nvPr/>
        </p:nvGrpSpPr>
        <p:grpSpPr>
          <a:xfrm rot="21600000">
            <a:off x="3984625" y="7414412"/>
            <a:ext cx="2103119" cy="1041882"/>
            <a:chOff x="0" y="0"/>
            <a:chExt cx="2103119" cy="1041882"/>
          </a:xfrm>
        </p:grpSpPr>
        <p:pic>
          <p:nvPicPr>
            <p:cNvPr id="1148" name="picture 114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2103119" cy="1041882"/>
            </a:xfrm>
            <a:prstGeom prst="rect">
              <a:avLst/>
            </a:prstGeom>
          </p:spPr>
        </p:pic>
        <p:sp>
          <p:nvSpPr>
            <p:cNvPr id="1150" name="textbox 1150"/>
            <p:cNvSpPr/>
            <p:nvPr/>
          </p:nvSpPr>
          <p:spPr>
            <a:xfrm>
              <a:off x="-12700" y="-12700"/>
              <a:ext cx="2128520" cy="109410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93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63195" indent="-4445" algn="l" rtl="0" eaLnBrk="0">
                <a:lnSpc>
                  <a:spcPct val="106000"/>
                </a:lnSpc>
              </a:pP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组织架构决定了员工有</a:t>
              </a:r>
              <a:r>
                <a:rPr sz="1400" kern="0" spc="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没有能做到的资源和权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限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22" name="group 122"/>
          <p:cNvGrpSpPr/>
          <p:nvPr/>
        </p:nvGrpSpPr>
        <p:grpSpPr>
          <a:xfrm rot="21600000">
            <a:off x="4530928" y="2479040"/>
            <a:ext cx="1805736" cy="1196339"/>
            <a:chOff x="0" y="0"/>
            <a:chExt cx="1805736" cy="1196339"/>
          </a:xfrm>
        </p:grpSpPr>
        <p:pic>
          <p:nvPicPr>
            <p:cNvPr id="1152" name="picture 115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1805736" cy="1196339"/>
            </a:xfrm>
            <a:prstGeom prst="rect">
              <a:avLst/>
            </a:prstGeom>
          </p:spPr>
        </p:pic>
        <p:sp>
          <p:nvSpPr>
            <p:cNvPr id="1154" name="textbox 1154"/>
            <p:cNvSpPr/>
            <p:nvPr/>
          </p:nvSpPr>
          <p:spPr>
            <a:xfrm>
              <a:off x="-12700" y="-12700"/>
              <a:ext cx="1831339" cy="124523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6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89890" indent="10795" algn="l" rtl="0" eaLnBrk="0">
                <a:lnSpc>
                  <a:spcPct val="106000"/>
                </a:lnSpc>
              </a:pPr>
              <a:r>
                <a:rPr sz="1400" kern="0" spc="-3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当一名员工既有</a:t>
              </a:r>
              <a:r>
                <a:rPr sz="1400" kern="0" spc="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能力又有动力时，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他们会渴望做出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-2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某种行为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1156" name="textbox 1156"/>
          <p:cNvSpPr/>
          <p:nvPr/>
        </p:nvSpPr>
        <p:spPr>
          <a:xfrm>
            <a:off x="2182367" y="2598419"/>
            <a:ext cx="2428239" cy="867410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1600" algn="l" rtl="0" eaLnBrk="0">
              <a:lnSpc>
                <a:spcPct val="9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员工画像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3505" algn="l" rtl="0" eaLnBrk="0">
              <a:lnSpc>
                <a:spcPct val="96000"/>
              </a:lnSpc>
              <a:spcBef>
                <a:spcPts val="41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能力：共情用户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9060" algn="l" rtl="0" eaLnBrk="0">
              <a:lnSpc>
                <a:spcPct val="96000"/>
              </a:lnSpc>
              <a:spcBef>
                <a:spcPts val="40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动力：帮助他人的使命驱动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58" name="textbox 1158"/>
          <p:cNvSpPr/>
          <p:nvPr/>
        </p:nvSpPr>
        <p:spPr>
          <a:xfrm>
            <a:off x="746759" y="6496811"/>
            <a:ext cx="2179954" cy="866139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8425" algn="l" rtl="0" eaLnBrk="0">
              <a:lnSpc>
                <a:spcPct val="9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算账方式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8425" algn="l" rtl="0" eaLnBrk="0">
              <a:lnSpc>
                <a:spcPct val="85000"/>
              </a:lnSpc>
              <a:spcBef>
                <a:spcPts val="40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算效率+体验的账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8425" algn="l" rtl="0" eaLnBrk="0">
              <a:lnSpc>
                <a:spcPts val="2015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算不确定性的账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60" name="textbox 1160"/>
          <p:cNvSpPr/>
          <p:nvPr/>
        </p:nvSpPr>
        <p:spPr>
          <a:xfrm>
            <a:off x="3991355" y="6496811"/>
            <a:ext cx="2178050" cy="866139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7155" algn="l" rtl="0" eaLnBrk="0">
              <a:lnSpc>
                <a:spcPct val="9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组织架构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8425" algn="l" rtl="0" eaLnBrk="0">
              <a:lnSpc>
                <a:spcPct val="96000"/>
              </a:lnSpc>
              <a:spcBef>
                <a:spcPts val="39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切分方式：按人群切分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7155" algn="l" rtl="0" eaLnBrk="0">
              <a:lnSpc>
                <a:spcPct val="96000"/>
              </a:lnSpc>
              <a:spcBef>
                <a:spcPts val="40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协同方式：体验驱动协同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24" name="group 124"/>
          <p:cNvGrpSpPr/>
          <p:nvPr/>
        </p:nvGrpSpPr>
        <p:grpSpPr>
          <a:xfrm rot="21600000">
            <a:off x="1641347" y="5483225"/>
            <a:ext cx="1416177" cy="836929"/>
            <a:chOff x="0" y="0"/>
            <a:chExt cx="1416177" cy="836929"/>
          </a:xfrm>
        </p:grpSpPr>
        <p:sp>
          <p:nvSpPr>
            <p:cNvPr id="1162" name="path 1162"/>
            <p:cNvSpPr/>
            <p:nvPr/>
          </p:nvSpPr>
          <p:spPr>
            <a:xfrm>
              <a:off x="0" y="0"/>
              <a:ext cx="1416177" cy="836929"/>
            </a:xfrm>
            <a:custGeom>
              <a:avLst/>
              <a:gdLst/>
              <a:ahLst/>
              <a:cxnLst/>
              <a:rect l="0" t="0" r="0" b="0"/>
              <a:pathLst>
                <a:path w="2230" h="1317">
                  <a:moveTo>
                    <a:pt x="0" y="660"/>
                  </a:moveTo>
                  <a:cubicBezTo>
                    <a:pt x="1" y="295"/>
                    <a:pt x="500" y="0"/>
                    <a:pt x="1115" y="0"/>
                  </a:cubicBezTo>
                  <a:cubicBezTo>
                    <a:pt x="1731" y="0"/>
                    <a:pt x="2230" y="295"/>
                    <a:pt x="2230" y="659"/>
                  </a:cubicBezTo>
                  <a:cubicBezTo>
                    <a:pt x="2230" y="1022"/>
                    <a:pt x="1731" y="1317"/>
                    <a:pt x="1115" y="1317"/>
                  </a:cubicBezTo>
                  <a:cubicBezTo>
                    <a:pt x="500" y="1317"/>
                    <a:pt x="1" y="1022"/>
                    <a:pt x="0" y="660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64" name="textbox 1164"/>
            <p:cNvSpPr/>
            <p:nvPr/>
          </p:nvSpPr>
          <p:spPr>
            <a:xfrm>
              <a:off x="-12700" y="-12700"/>
              <a:ext cx="1442085" cy="88646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41935" algn="l" rtl="0" eaLnBrk="0">
                <a:lnSpc>
                  <a:spcPts val="1820"/>
                </a:lnSpc>
                <a:spcBef>
                  <a:spcPts val="5"/>
                </a:spcBef>
              </a:pPr>
              <a:r>
                <a:rPr sz="1500" kern="0" spc="8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评价与激励</a:t>
              </a:r>
              <a:endParaRPr sz="15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6365" algn="l" rtl="0" eaLnBrk="0">
                <a:lnSpc>
                  <a:spcPct val="96000"/>
                </a:lnSpc>
                <a:spcBef>
                  <a:spcPts val="245"/>
                </a:spcBef>
              </a:pP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激励新体验的发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94335" algn="l" rtl="0" eaLnBrk="0">
                <a:lnSpc>
                  <a:spcPct val="96000"/>
                </a:lnSpc>
                <a:spcBef>
                  <a:spcPts val="240"/>
                </a:spcBef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现与实现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26" name="group 126"/>
          <p:cNvGrpSpPr/>
          <p:nvPr/>
        </p:nvGrpSpPr>
        <p:grpSpPr>
          <a:xfrm rot="21600000">
            <a:off x="3835400" y="5464809"/>
            <a:ext cx="1415414" cy="836930"/>
            <a:chOff x="0" y="0"/>
            <a:chExt cx="1415414" cy="836930"/>
          </a:xfrm>
        </p:grpSpPr>
        <p:sp>
          <p:nvSpPr>
            <p:cNvPr id="1166" name="path 1166"/>
            <p:cNvSpPr/>
            <p:nvPr/>
          </p:nvSpPr>
          <p:spPr>
            <a:xfrm>
              <a:off x="0" y="0"/>
              <a:ext cx="1415414" cy="836930"/>
            </a:xfrm>
            <a:custGeom>
              <a:avLst/>
              <a:gdLst/>
              <a:ahLst/>
              <a:cxnLst/>
              <a:rect l="0" t="0" r="0" b="0"/>
              <a:pathLst>
                <a:path w="2228" h="1318">
                  <a:moveTo>
                    <a:pt x="0" y="658"/>
                  </a:moveTo>
                  <a:cubicBezTo>
                    <a:pt x="0" y="295"/>
                    <a:pt x="498" y="0"/>
                    <a:pt x="1114" y="0"/>
                  </a:cubicBezTo>
                  <a:cubicBezTo>
                    <a:pt x="1730" y="0"/>
                    <a:pt x="2228" y="295"/>
                    <a:pt x="2228" y="659"/>
                  </a:cubicBezTo>
                  <a:cubicBezTo>
                    <a:pt x="2228" y="1022"/>
                    <a:pt x="1730" y="1318"/>
                    <a:pt x="1114" y="1318"/>
                  </a:cubicBezTo>
                  <a:cubicBezTo>
                    <a:pt x="498" y="1318"/>
                    <a:pt x="0" y="1022"/>
                    <a:pt x="0" y="658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68" name="textbox 1168"/>
            <p:cNvSpPr/>
            <p:nvPr/>
          </p:nvSpPr>
          <p:spPr>
            <a:xfrm>
              <a:off x="-12700" y="-12700"/>
              <a:ext cx="1440814" cy="88646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03530" indent="39370" algn="l" rtl="0" eaLnBrk="0">
                <a:lnSpc>
                  <a:spcPct val="106000"/>
                </a:lnSpc>
                <a:spcBef>
                  <a:spcPts val="5"/>
                </a:spcBef>
              </a:pPr>
              <a:r>
                <a:rPr sz="1500" kern="0" spc="8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组织行为</a:t>
              </a:r>
              <a:r>
                <a:rPr sz="1500" kern="0" spc="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创造好体验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28" name="group 128"/>
          <p:cNvGrpSpPr/>
          <p:nvPr/>
        </p:nvGrpSpPr>
        <p:grpSpPr>
          <a:xfrm rot="21600000">
            <a:off x="2743200" y="3561714"/>
            <a:ext cx="1415414" cy="836929"/>
            <a:chOff x="0" y="0"/>
            <a:chExt cx="1415414" cy="836929"/>
          </a:xfrm>
        </p:grpSpPr>
        <p:sp>
          <p:nvSpPr>
            <p:cNvPr id="1170" name="path 1170"/>
            <p:cNvSpPr/>
            <p:nvPr/>
          </p:nvSpPr>
          <p:spPr>
            <a:xfrm>
              <a:off x="0" y="0"/>
              <a:ext cx="1415414" cy="836929"/>
            </a:xfrm>
            <a:custGeom>
              <a:avLst/>
              <a:gdLst/>
              <a:ahLst/>
              <a:cxnLst/>
              <a:rect l="0" t="0" r="0" b="0"/>
              <a:pathLst>
                <a:path w="2228" h="1317">
                  <a:moveTo>
                    <a:pt x="0" y="659"/>
                  </a:moveTo>
                  <a:cubicBezTo>
                    <a:pt x="0" y="295"/>
                    <a:pt x="498" y="0"/>
                    <a:pt x="1114" y="0"/>
                  </a:cubicBezTo>
                  <a:cubicBezTo>
                    <a:pt x="1730" y="0"/>
                    <a:pt x="2228" y="295"/>
                    <a:pt x="2228" y="659"/>
                  </a:cubicBezTo>
                  <a:cubicBezTo>
                    <a:pt x="2228" y="1022"/>
                    <a:pt x="1730" y="1317"/>
                    <a:pt x="1114" y="1317"/>
                  </a:cubicBezTo>
                  <a:cubicBezTo>
                    <a:pt x="498" y="1317"/>
                    <a:pt x="0" y="1022"/>
                    <a:pt x="0" y="659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172" name="textbox 1172"/>
            <p:cNvSpPr/>
            <p:nvPr/>
          </p:nvSpPr>
          <p:spPr>
            <a:xfrm>
              <a:off x="-12700" y="-12700"/>
              <a:ext cx="1440814" cy="88646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47980" algn="l" rtl="0" eaLnBrk="0">
                <a:lnSpc>
                  <a:spcPts val="1815"/>
                </a:lnSpc>
                <a:spcBef>
                  <a:spcPts val="0"/>
                </a:spcBef>
              </a:pPr>
              <a:r>
                <a:rPr sz="1500" kern="0" spc="7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员工行为</a:t>
              </a:r>
              <a:endParaRPr sz="15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33985" algn="l" rtl="0" eaLnBrk="0">
                <a:lnSpc>
                  <a:spcPct val="96000"/>
                </a:lnSpc>
                <a:spcBef>
                  <a:spcPts val="255"/>
                </a:spcBef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关注、理解用户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1174" name="textbox 1174"/>
          <p:cNvSpPr/>
          <p:nvPr/>
        </p:nvSpPr>
        <p:spPr>
          <a:xfrm>
            <a:off x="2533777" y="1958975"/>
            <a:ext cx="1842135" cy="384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30"/>
              </a:lnSpc>
            </a:pPr>
            <a:r>
              <a:rPr sz="23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体验管理循环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76" name="textbox 1176"/>
          <p:cNvSpPr/>
          <p:nvPr/>
        </p:nvSpPr>
        <p:spPr>
          <a:xfrm>
            <a:off x="2938335" y="5066461"/>
            <a:ext cx="909955" cy="6026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64795" algn="l" rtl="0" eaLnBrk="0">
              <a:lnSpc>
                <a:spcPct val="90000"/>
              </a:lnSpc>
            </a:pPr>
            <a:r>
              <a:rPr sz="1700" u="sng" kern="0" spc="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1700" kern="0" spc="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验</a:t>
            </a:r>
            <a:r>
              <a:rPr sz="1700" kern="0" spc="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6355" algn="l" rtl="0" eaLnBrk="0">
              <a:lnSpc>
                <a:spcPts val="140"/>
              </a:lnSpc>
              <a:spcBef>
                <a:spcPts val="70"/>
              </a:spcBef>
            </a:pPr>
            <a:r>
              <a:rPr sz="2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endParaRPr sz="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9210" algn="l" rtl="0" eaLnBrk="0">
              <a:lnSpc>
                <a:spcPts val="150"/>
              </a:lnSpc>
            </a:pPr>
            <a:r>
              <a:rPr sz="2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endParaRPr sz="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140"/>
              </a:lnSpc>
              <a:spcBef>
                <a:spcPts val="5"/>
              </a:spcBef>
            </a:pPr>
            <a:r>
              <a:rPr sz="2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endParaRPr sz="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178" name="picture 11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3710546" y="5341086"/>
            <a:ext cx="117385" cy="96710"/>
          </a:xfrm>
          <a:prstGeom prst="rect">
            <a:avLst/>
          </a:prstGeom>
        </p:spPr>
      </p:pic>
      <p:pic>
        <p:nvPicPr>
          <p:cNvPr id="1180" name="picture 118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053168" y="5431002"/>
            <a:ext cx="921359" cy="117220"/>
          </a:xfrm>
          <a:prstGeom prst="rect">
            <a:avLst/>
          </a:prstGeom>
        </p:spPr>
      </p:pic>
      <p:sp>
        <p:nvSpPr>
          <p:cNvPr id="1182" name="path 1182"/>
          <p:cNvSpPr/>
          <p:nvPr/>
        </p:nvSpPr>
        <p:spPr>
          <a:xfrm>
            <a:off x="4497323" y="4619244"/>
            <a:ext cx="260604" cy="234696"/>
          </a:xfrm>
          <a:custGeom>
            <a:avLst/>
            <a:gdLst/>
            <a:ahLst/>
            <a:cxnLst/>
            <a:rect l="0" t="0" r="0" b="0"/>
            <a:pathLst>
              <a:path w="410" h="369">
                <a:moveTo>
                  <a:pt x="410" y="0"/>
                </a:moveTo>
                <a:lnTo>
                  <a:pt x="297" y="369"/>
                </a:lnTo>
                <a:lnTo>
                  <a:pt x="0" y="124"/>
                </a:lnTo>
                <a:lnTo>
                  <a:pt x="410" y="0"/>
                </a:ln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84" name="path 1184"/>
          <p:cNvSpPr/>
          <p:nvPr/>
        </p:nvSpPr>
        <p:spPr>
          <a:xfrm>
            <a:off x="2182367" y="4462271"/>
            <a:ext cx="205739" cy="269748"/>
          </a:xfrm>
          <a:custGeom>
            <a:avLst/>
            <a:gdLst/>
            <a:ahLst/>
            <a:cxnLst/>
            <a:rect l="0" t="0" r="0" b="0"/>
            <a:pathLst>
              <a:path w="323" h="424">
                <a:moveTo>
                  <a:pt x="323" y="424"/>
                </a:moveTo>
                <a:lnTo>
                  <a:pt x="0" y="211"/>
                </a:lnTo>
                <a:lnTo>
                  <a:pt x="323" y="0"/>
                </a:lnTo>
                <a:lnTo>
                  <a:pt x="323" y="424"/>
                </a:ln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86" name="path 1186"/>
          <p:cNvSpPr/>
          <p:nvPr/>
        </p:nvSpPr>
        <p:spPr>
          <a:xfrm>
            <a:off x="3371088" y="6339840"/>
            <a:ext cx="204215" cy="271271"/>
          </a:xfrm>
          <a:custGeom>
            <a:avLst/>
            <a:gdLst/>
            <a:ahLst/>
            <a:cxnLst/>
            <a:rect l="0" t="0" r="0" b="0"/>
            <a:pathLst>
              <a:path w="321" h="427">
                <a:moveTo>
                  <a:pt x="321" y="427"/>
                </a:moveTo>
                <a:lnTo>
                  <a:pt x="0" y="213"/>
                </a:lnTo>
                <a:lnTo>
                  <a:pt x="321" y="0"/>
                </a:lnTo>
                <a:lnTo>
                  <a:pt x="321" y="427"/>
                </a:ln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188" name="picture 118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002102" y="5577700"/>
            <a:ext cx="1032154" cy="22059"/>
          </a:xfrm>
          <a:prstGeom prst="rect">
            <a:avLst/>
          </a:prstGeom>
        </p:spPr>
      </p:pic>
      <p:pic>
        <p:nvPicPr>
          <p:cNvPr id="1190" name="picture 119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3036138" y="5544121"/>
            <a:ext cx="958303" cy="19875"/>
          </a:xfrm>
          <a:prstGeom prst="rect">
            <a:avLst/>
          </a:prstGeom>
        </p:spPr>
      </p:pic>
      <p:pic>
        <p:nvPicPr>
          <p:cNvPr id="1192" name="picture 119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019120" y="5561926"/>
            <a:ext cx="995222" cy="18986"/>
          </a:xfrm>
          <a:prstGeom prst="rect">
            <a:avLst/>
          </a:prstGeom>
        </p:spPr>
      </p:pic>
      <p:pic>
        <p:nvPicPr>
          <p:cNvPr id="1194" name="picture 119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3432327" y="4398467"/>
            <a:ext cx="24612" cy="419290"/>
          </a:xfrm>
          <a:prstGeom prst="rect">
            <a:avLst/>
          </a:prstGeom>
        </p:spPr>
      </p:pic>
      <p:sp>
        <p:nvSpPr>
          <p:cNvPr id="1196" name="textbox 1196"/>
          <p:cNvSpPr/>
          <p:nvPr/>
        </p:nvSpPr>
        <p:spPr>
          <a:xfrm>
            <a:off x="3159607" y="5361736"/>
            <a:ext cx="60960" cy="622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9210" algn="l" rtl="0" eaLnBrk="0">
              <a:lnSpc>
                <a:spcPts val="140"/>
              </a:lnSpc>
            </a:pPr>
            <a:r>
              <a:rPr sz="2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endParaRPr sz="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150"/>
              </a:lnSpc>
            </a:pPr>
            <a:r>
              <a:rPr sz="2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endParaRPr sz="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198" name="textbox 1198"/>
          <p:cNvSpPr/>
          <p:nvPr/>
        </p:nvSpPr>
        <p:spPr>
          <a:xfrm>
            <a:off x="3142589" y="5399442"/>
            <a:ext cx="43815" cy="438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40"/>
              </a:lnSpc>
            </a:pPr>
            <a:r>
              <a:rPr sz="2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endParaRPr sz="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0" name="rect 120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02" name="rect 1202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204" name="picture 12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pic>
        <p:nvPicPr>
          <p:cNvPr id="1206" name="picture 12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709102" y="5399722"/>
            <a:ext cx="4475479" cy="1259204"/>
          </a:xfrm>
          <a:prstGeom prst="rect">
            <a:avLst/>
          </a:prstGeom>
        </p:spPr>
      </p:pic>
      <p:sp>
        <p:nvSpPr>
          <p:cNvPr id="1208" name="textbox 1208"/>
          <p:cNvSpPr/>
          <p:nvPr/>
        </p:nvSpPr>
        <p:spPr>
          <a:xfrm>
            <a:off x="830580" y="4241291"/>
            <a:ext cx="5349875" cy="922655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82775" algn="l" rtl="0" eaLnBrk="0">
              <a:lnSpc>
                <a:spcPts val="2105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种草型组织需要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39775" algn="l" rtl="0" eaLnBrk="0">
              <a:lnSpc>
                <a:spcPts val="2105"/>
              </a:lnSpc>
            </a:pPr>
            <a:r>
              <a:rPr sz="1700" b="1" kern="0" spc="10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让足够多能够理解用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户的人成为神经元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10" name="picture 12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26452" y="6876098"/>
            <a:ext cx="4155440" cy="1170939"/>
          </a:xfrm>
          <a:prstGeom prst="rect">
            <a:avLst/>
          </a:prstGeom>
        </p:spPr>
      </p:pic>
      <p:sp>
        <p:nvSpPr>
          <p:cNvPr id="1212" name="textbox 1212"/>
          <p:cNvSpPr/>
          <p:nvPr/>
        </p:nvSpPr>
        <p:spPr>
          <a:xfrm>
            <a:off x="1958235" y="2144490"/>
            <a:ext cx="4109720" cy="12223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605" algn="l" rtl="0" eaLnBrk="0">
              <a:lnSpc>
                <a:spcPct val="98000"/>
              </a:lnSpc>
            </a:pP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种草的成功，来自人对新体验的判断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905" algn="l" rtl="0" eaLnBrk="0">
              <a:lnSpc>
                <a:spcPct val="124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这是难以通过“数据”来传递的，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只能通过人与人之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间共同的理解、共通的感受，通过彼此激发来传递，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使共识得以达成。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14" name="textbox 1214"/>
          <p:cNvSpPr/>
          <p:nvPr/>
        </p:nvSpPr>
        <p:spPr>
          <a:xfrm>
            <a:off x="1798850" y="5515514"/>
            <a:ext cx="4287520" cy="10915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algn="l" rtl="0" eaLnBrk="0">
              <a:lnSpc>
                <a:spcPts val="1870"/>
              </a:lnSpc>
            </a:pPr>
            <a:r>
              <a:rPr sz="1500" b="1" kern="0" spc="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对外：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124000"/>
              </a:lnSpc>
              <a:spcBef>
                <a:spcPts val="27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神经元的存在，使得“捕捉”“理解”得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以完成：让有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价值的用户表达可以被捕捉、被理解，并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被识别出是否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具有普遍性。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16" name="textbox 1216"/>
          <p:cNvSpPr/>
          <p:nvPr/>
        </p:nvSpPr>
        <p:spPr>
          <a:xfrm>
            <a:off x="916200" y="6972204"/>
            <a:ext cx="3931920" cy="10185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algn="l" rtl="0" eaLnBrk="0">
              <a:lnSpc>
                <a:spcPts val="1890"/>
              </a:lnSpc>
            </a:pPr>
            <a:r>
              <a:rPr sz="1500" b="1" kern="0" spc="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对内：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5875" indent="-3810" algn="l" rtl="0" eaLnBrk="0">
              <a:lnSpc>
                <a:spcPct val="113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神经元之间实现了体验要求的内部传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递，特别是那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些难以用数据论证的情感性的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、审美性的、理念性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的需要，让员工将激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发的状态传递下去。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18" name="textbox 1218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13790" algn="l" rtl="0" eaLnBrk="0">
              <a:lnSpc>
                <a:spcPts val="2490"/>
              </a:lnSpc>
              <a:spcBef>
                <a:spcPts val="5"/>
              </a:spcBef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选对人，找到传递体验</a:t>
            </a: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的神经元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20" name="picture 12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65224" y="2115095"/>
            <a:ext cx="1097155" cy="1324152"/>
          </a:xfrm>
          <a:prstGeom prst="rect">
            <a:avLst/>
          </a:prstGeom>
        </p:spPr>
      </p:pic>
      <p:sp>
        <p:nvSpPr>
          <p:cNvPr id="1222" name="textbox 1222"/>
          <p:cNvSpPr/>
          <p:nvPr/>
        </p:nvSpPr>
        <p:spPr>
          <a:xfrm>
            <a:off x="1585884" y="375735"/>
            <a:ext cx="3721734" cy="4438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95"/>
              </a:lnSpc>
            </a:pPr>
            <a:r>
              <a:rPr sz="2700" b="1" kern="0" spc="5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让种草在企业内发生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24" name="picture 12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590787" y="3766184"/>
            <a:ext cx="1986940" cy="320763"/>
          </a:xfrm>
          <a:prstGeom prst="rect">
            <a:avLst/>
          </a:prstGeom>
        </p:spPr>
      </p:pic>
      <p:pic>
        <p:nvPicPr>
          <p:cNvPr id="1226" name="picture 12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174362" y="6981069"/>
            <a:ext cx="759328" cy="709536"/>
          </a:xfrm>
          <a:prstGeom prst="rect">
            <a:avLst/>
          </a:prstGeom>
        </p:spPr>
      </p:pic>
      <p:pic>
        <p:nvPicPr>
          <p:cNvPr id="1228" name="picture 12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828623" y="5607311"/>
            <a:ext cx="771576" cy="69708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rect 123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232" name="picture 12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pic>
        <p:nvPicPr>
          <p:cNvPr id="1234" name="picture 1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26440" y="2553969"/>
            <a:ext cx="2558414" cy="2985135"/>
          </a:xfrm>
          <a:prstGeom prst="rect">
            <a:avLst/>
          </a:prstGeom>
        </p:spPr>
      </p:pic>
      <p:pic>
        <p:nvPicPr>
          <p:cNvPr id="1236" name="picture 12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597909" y="2553969"/>
            <a:ext cx="2558415" cy="2984500"/>
          </a:xfrm>
          <a:prstGeom prst="rect">
            <a:avLst/>
          </a:prstGeom>
        </p:spPr>
      </p:pic>
      <p:sp>
        <p:nvSpPr>
          <p:cNvPr id="1238" name="path 1238"/>
          <p:cNvSpPr/>
          <p:nvPr/>
        </p:nvSpPr>
        <p:spPr>
          <a:xfrm>
            <a:off x="922019" y="7063740"/>
            <a:ext cx="5062728" cy="1278635"/>
          </a:xfrm>
          <a:custGeom>
            <a:avLst/>
            <a:gdLst/>
            <a:ahLst/>
            <a:cxnLst/>
            <a:rect l="0" t="0" r="0" b="0"/>
            <a:pathLst>
              <a:path w="7972" h="2013">
                <a:moveTo>
                  <a:pt x="0" y="333"/>
                </a:moveTo>
                <a:moveTo>
                  <a:pt x="0" y="333"/>
                </a:moveTo>
                <a:cubicBezTo>
                  <a:pt x="1" y="149"/>
                  <a:pt x="149" y="0"/>
                  <a:pt x="333" y="0"/>
                </a:cubicBezTo>
                <a:lnTo>
                  <a:pt x="3460" y="0"/>
                </a:lnTo>
                <a:cubicBezTo>
                  <a:pt x="3644" y="0"/>
                  <a:pt x="3792" y="149"/>
                  <a:pt x="3792" y="333"/>
                </a:cubicBezTo>
                <a:lnTo>
                  <a:pt x="3792" y="1663"/>
                </a:lnTo>
                <a:cubicBezTo>
                  <a:pt x="3792" y="1846"/>
                  <a:pt x="3644" y="1995"/>
                  <a:pt x="3460" y="1994"/>
                </a:cubicBezTo>
                <a:lnTo>
                  <a:pt x="333" y="1994"/>
                </a:lnTo>
                <a:cubicBezTo>
                  <a:pt x="149" y="1995"/>
                  <a:pt x="1" y="1846"/>
                  <a:pt x="0" y="1663"/>
                </a:cubicBezTo>
                <a:lnTo>
                  <a:pt x="0" y="333"/>
                </a:lnTo>
              </a:path>
              <a:path w="7972" h="2013">
                <a:moveTo>
                  <a:pt x="4180" y="350"/>
                </a:moveTo>
                <a:moveTo>
                  <a:pt x="4180" y="350"/>
                </a:moveTo>
                <a:cubicBezTo>
                  <a:pt x="4180" y="167"/>
                  <a:pt x="4328" y="18"/>
                  <a:pt x="4512" y="19"/>
                </a:cubicBezTo>
                <a:lnTo>
                  <a:pt x="7639" y="19"/>
                </a:lnTo>
                <a:cubicBezTo>
                  <a:pt x="7823" y="18"/>
                  <a:pt x="7972" y="167"/>
                  <a:pt x="7972" y="350"/>
                </a:cubicBezTo>
                <a:lnTo>
                  <a:pt x="7972" y="1680"/>
                </a:lnTo>
                <a:cubicBezTo>
                  <a:pt x="7972" y="1864"/>
                  <a:pt x="7823" y="2012"/>
                  <a:pt x="7639" y="2013"/>
                </a:cubicBezTo>
                <a:lnTo>
                  <a:pt x="4512" y="2013"/>
                </a:lnTo>
                <a:cubicBezTo>
                  <a:pt x="4328" y="2012"/>
                  <a:pt x="4180" y="1864"/>
                  <a:pt x="4180" y="1680"/>
                </a:cubicBezTo>
                <a:lnTo>
                  <a:pt x="4180" y="350"/>
                </a:lnTo>
              </a:path>
            </a:pathLst>
          </a:cu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30" name="group 130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240" name="picture 124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242" name="textbox 1242"/>
            <p:cNvSpPr/>
            <p:nvPr/>
          </p:nvSpPr>
          <p:spPr>
            <a:xfrm>
              <a:off x="-12700" y="-12700"/>
              <a:ext cx="6654800" cy="8947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483995" algn="l" rtl="0" eaLnBrk="0">
                <a:lnSpc>
                  <a:spcPts val="3295"/>
                </a:lnSpc>
                <a:spcBef>
                  <a:spcPts val="5"/>
                </a:spcBef>
              </a:pPr>
              <a:r>
                <a:rPr sz="2700" b="1" kern="0" spc="5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03 让种草在企业内发生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1244" name="picture 12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430615" y="5664200"/>
            <a:ext cx="1972005" cy="577494"/>
          </a:xfrm>
          <a:prstGeom prst="rect">
            <a:avLst/>
          </a:prstGeom>
        </p:spPr>
      </p:pic>
      <p:sp>
        <p:nvSpPr>
          <p:cNvPr id="1246" name="rect 1246"/>
          <p:cNvSpPr/>
          <p:nvPr/>
        </p:nvSpPr>
        <p:spPr>
          <a:xfrm>
            <a:off x="1370076" y="6408420"/>
            <a:ext cx="3850894" cy="440436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48" name="textbox 1248"/>
          <p:cNvSpPr/>
          <p:nvPr/>
        </p:nvSpPr>
        <p:spPr>
          <a:xfrm>
            <a:off x="1357376" y="5808966"/>
            <a:ext cx="4413884" cy="10674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37690" algn="l" rtl="0" eaLnBrk="0">
              <a:lnSpc>
                <a:spcPts val="1845"/>
              </a:lnSpc>
            </a:pPr>
            <a:r>
              <a:rPr sz="1500" kern="0" spc="6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进阶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0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9000"/>
              </a:lnSpc>
              <a:spcBef>
                <a:spcPts val="5"/>
              </a:spcBef>
              <a:tabLst>
                <a:tab pos="548005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超级员工：“文理兼修</a:t>
            </a:r>
            <a:r>
              <a:rPr sz="2000" b="1" kern="0" spc="-3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000" b="1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2000" b="1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250" name="picture 12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191289" y="6097749"/>
            <a:ext cx="564473" cy="740087"/>
          </a:xfrm>
          <a:prstGeom prst="rect">
            <a:avLst/>
          </a:prstGeom>
        </p:spPr>
      </p:pic>
      <p:sp>
        <p:nvSpPr>
          <p:cNvPr id="1252" name="textbox 1252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13790" algn="l" rtl="0" eaLnBrk="0">
              <a:lnSpc>
                <a:spcPts val="2490"/>
              </a:lnSpc>
              <a:spcBef>
                <a:spcPts val="5"/>
              </a:spcBef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选对人，找到传递体验</a:t>
            </a: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的神经元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54" name="textbox 1254"/>
          <p:cNvSpPr/>
          <p:nvPr/>
        </p:nvSpPr>
        <p:spPr>
          <a:xfrm>
            <a:off x="1030678" y="3246724"/>
            <a:ext cx="2105660" cy="971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-635" algn="l" rtl="0" eaLnBrk="0">
              <a:lnSpc>
                <a:spcPct val="112000"/>
              </a:lnSpc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用户是更容易理解用户的，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比如宠物旅行品牌爱宠游，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他们几乎所有的员工都养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了狗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56" name="textbox 1256"/>
          <p:cNvSpPr/>
          <p:nvPr/>
        </p:nvSpPr>
        <p:spPr>
          <a:xfrm>
            <a:off x="3936417" y="3321197"/>
            <a:ext cx="1948814" cy="9696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835" rIns="0" bIns="0"/>
          <a:lstStyle/>
          <a:p>
            <a:pPr marL="12700" indent="12065" algn="l" rtl="0" eaLnBrk="0">
              <a:lnSpc>
                <a:spcPct val="112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比如有人类学、社会学、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心理学等学科经验的人，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往往有着更强的学习能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力和共情能力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58" name="textbox 1258"/>
          <p:cNvSpPr/>
          <p:nvPr/>
        </p:nvSpPr>
        <p:spPr>
          <a:xfrm>
            <a:off x="1222427" y="7199503"/>
            <a:ext cx="1796414" cy="971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4220" algn="l" rtl="0" eaLnBrk="0">
              <a:lnSpc>
                <a:spcPct val="86000"/>
              </a:lnSpc>
            </a:pPr>
            <a:r>
              <a:rPr sz="27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文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305" indent="-14605" algn="l" rtl="0" eaLnBrk="0">
              <a:lnSpc>
                <a:spcPct val="101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感受力：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能充分了解自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己，理解和感受用户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32" name="group 132"/>
          <p:cNvGrpSpPr/>
          <p:nvPr/>
        </p:nvGrpSpPr>
        <p:grpSpPr>
          <a:xfrm rot="21600000">
            <a:off x="3849623" y="2153284"/>
            <a:ext cx="2053970" cy="791210"/>
            <a:chOff x="0" y="0"/>
            <a:chExt cx="2053970" cy="791210"/>
          </a:xfrm>
        </p:grpSpPr>
        <p:sp>
          <p:nvSpPr>
            <p:cNvPr id="1260" name="path 1260"/>
            <p:cNvSpPr/>
            <p:nvPr/>
          </p:nvSpPr>
          <p:spPr>
            <a:xfrm>
              <a:off x="0" y="0"/>
              <a:ext cx="2053970" cy="791210"/>
            </a:xfrm>
            <a:custGeom>
              <a:avLst/>
              <a:gdLst/>
              <a:ahLst/>
              <a:cxnLst/>
              <a:rect l="0" t="0" r="0" b="0"/>
              <a:pathLst>
                <a:path w="3234" h="1246">
                  <a:moveTo>
                    <a:pt x="0" y="624"/>
                  </a:moveTo>
                  <a:cubicBezTo>
                    <a:pt x="0" y="278"/>
                    <a:pt x="724" y="0"/>
                    <a:pt x="1617" y="0"/>
                  </a:cubicBezTo>
                  <a:cubicBezTo>
                    <a:pt x="2510" y="0"/>
                    <a:pt x="3234" y="278"/>
                    <a:pt x="3234" y="623"/>
                  </a:cubicBezTo>
                  <a:cubicBezTo>
                    <a:pt x="3234" y="967"/>
                    <a:pt x="2510" y="1246"/>
                    <a:pt x="1617" y="1246"/>
                  </a:cubicBezTo>
                  <a:cubicBezTo>
                    <a:pt x="724" y="1246"/>
                    <a:pt x="0" y="967"/>
                    <a:pt x="0" y="624"/>
                  </a:cubicBez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62" name="textbox 1262"/>
            <p:cNvSpPr/>
            <p:nvPr/>
          </p:nvSpPr>
          <p:spPr>
            <a:xfrm>
              <a:off x="-12700" y="-12700"/>
              <a:ext cx="2079625" cy="84010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9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474345" algn="l" rtl="0" eaLnBrk="0">
                <a:lnSpc>
                  <a:spcPts val="2125"/>
                </a:lnSpc>
                <a:spcBef>
                  <a:spcPts val="5"/>
                </a:spcBef>
              </a:pPr>
              <a:r>
                <a:rPr sz="17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跨行业经历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34" name="group 134"/>
          <p:cNvGrpSpPr/>
          <p:nvPr/>
        </p:nvGrpSpPr>
        <p:grpSpPr>
          <a:xfrm rot="21600000">
            <a:off x="946150" y="2153284"/>
            <a:ext cx="2053589" cy="791210"/>
            <a:chOff x="0" y="0"/>
            <a:chExt cx="2053589" cy="791210"/>
          </a:xfrm>
        </p:grpSpPr>
        <p:sp>
          <p:nvSpPr>
            <p:cNvPr id="1264" name="path 1264"/>
            <p:cNvSpPr/>
            <p:nvPr/>
          </p:nvSpPr>
          <p:spPr>
            <a:xfrm>
              <a:off x="0" y="0"/>
              <a:ext cx="2053589" cy="791210"/>
            </a:xfrm>
            <a:custGeom>
              <a:avLst/>
              <a:gdLst/>
              <a:ahLst/>
              <a:cxnLst/>
              <a:rect l="0" t="0" r="0" b="0"/>
              <a:pathLst>
                <a:path w="3233" h="1246">
                  <a:moveTo>
                    <a:pt x="0" y="624"/>
                  </a:moveTo>
                  <a:cubicBezTo>
                    <a:pt x="0" y="278"/>
                    <a:pt x="723" y="0"/>
                    <a:pt x="1617" y="0"/>
                  </a:cubicBezTo>
                  <a:cubicBezTo>
                    <a:pt x="2510" y="0"/>
                    <a:pt x="3233" y="278"/>
                    <a:pt x="3233" y="623"/>
                  </a:cubicBezTo>
                  <a:cubicBezTo>
                    <a:pt x="3233" y="967"/>
                    <a:pt x="2510" y="1246"/>
                    <a:pt x="1617" y="1246"/>
                  </a:cubicBezTo>
                  <a:cubicBezTo>
                    <a:pt x="723" y="1246"/>
                    <a:pt x="0" y="967"/>
                    <a:pt x="0" y="624"/>
                  </a:cubicBez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266" name="textbox 1266"/>
            <p:cNvSpPr/>
            <p:nvPr/>
          </p:nvSpPr>
          <p:spPr>
            <a:xfrm>
              <a:off x="-12700" y="-12700"/>
              <a:ext cx="2078989" cy="8394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9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88645" algn="l" rtl="0" eaLnBrk="0">
                <a:lnSpc>
                  <a:spcPts val="2115"/>
                </a:lnSpc>
                <a:spcBef>
                  <a:spcPts val="5"/>
                </a:spcBef>
              </a:pPr>
              <a:r>
                <a:rPr sz="17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用户出身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268" name="textbox 1268"/>
          <p:cNvSpPr/>
          <p:nvPr/>
        </p:nvSpPr>
        <p:spPr>
          <a:xfrm>
            <a:off x="3874665" y="7221936"/>
            <a:ext cx="1773554" cy="9683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3585" algn="l" rtl="0" eaLnBrk="0">
              <a:lnSpc>
                <a:spcPct val="84000"/>
              </a:lnSpc>
            </a:pPr>
            <a:r>
              <a:rPr sz="27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理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-635" algn="l" rtl="0" eaLnBrk="0">
              <a:lnSpc>
                <a:spcPct val="103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逻辑力：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能总结规律、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270" name="picture 12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654523" y="4562290"/>
            <a:ext cx="663329" cy="750938"/>
          </a:xfrm>
          <a:prstGeom prst="rect">
            <a:avLst/>
          </a:prstGeom>
        </p:spPr>
      </p:pic>
      <p:pic>
        <p:nvPicPr>
          <p:cNvPr id="1272" name="picture 127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608467" y="4649923"/>
            <a:ext cx="615187" cy="615187"/>
          </a:xfrm>
          <a:prstGeom prst="rect">
            <a:avLst/>
          </a:prstGeom>
        </p:spPr>
      </p:pic>
      <p:pic>
        <p:nvPicPr>
          <p:cNvPr id="1274" name="picture 127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169920" y="7413625"/>
            <a:ext cx="567054" cy="567054"/>
          </a:xfrm>
          <a:prstGeom prst="rect">
            <a:avLst/>
          </a:prstGeom>
        </p:spPr>
      </p:pic>
      <p:pic>
        <p:nvPicPr>
          <p:cNvPr id="1276" name="picture 127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226230" y="1699691"/>
            <a:ext cx="543890" cy="332308"/>
          </a:xfrm>
          <a:prstGeom prst="rect">
            <a:avLst/>
          </a:prstGeom>
        </p:spPr>
      </p:pic>
      <p:pic>
        <p:nvPicPr>
          <p:cNvPr id="1278" name="picture 127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2087879" y="1681530"/>
            <a:ext cx="455676" cy="35046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" name="rect 128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82" name="rect 1282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284" name="picture 12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1286" name="textbox 1286"/>
          <p:cNvSpPr/>
          <p:nvPr/>
        </p:nvSpPr>
        <p:spPr>
          <a:xfrm>
            <a:off x="2108016" y="2144490"/>
            <a:ext cx="3932554" cy="12312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145" algn="l" rtl="0" eaLnBrk="0">
              <a:lnSpc>
                <a:spcPct val="99000"/>
              </a:lnSpc>
            </a:pP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建立由意义感与使命感驱动的团队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2700" algn="l" rtl="0" eaLnBrk="0">
              <a:lnSpc>
                <a:spcPct val="124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当团队每天在为帮助用户，做一件自己认可的事而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行动时，可以爆发出更大的能量。团队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的愿景，也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会成为好产品诞生的保障。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88" name="textbox 1288"/>
          <p:cNvSpPr/>
          <p:nvPr/>
        </p:nvSpPr>
        <p:spPr>
          <a:xfrm>
            <a:off x="1569719" y="5478779"/>
            <a:ext cx="4455159" cy="666115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9695" indent="-2540" algn="l" rtl="0" eaLnBrk="0">
              <a:lnSpc>
                <a:spcPct val="119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在与认可你的理念的人沟通时，你会很容易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感知他们的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热情，你会观察到他们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在某一瞬间被点燃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90" name="textbox 1290"/>
          <p:cNvSpPr/>
          <p:nvPr/>
        </p:nvSpPr>
        <p:spPr>
          <a:xfrm>
            <a:off x="1574291" y="6408420"/>
            <a:ext cx="4453254" cy="666115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5885" indent="1270" algn="l" rtl="0" eaLnBrk="0">
              <a:lnSpc>
                <a:spcPct val="121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你也可以问他们过往的选择，那些追求意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义的人常常不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会做追逐工资和其他经济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利益的选择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92" name="textbox 1292"/>
          <p:cNvSpPr/>
          <p:nvPr/>
        </p:nvSpPr>
        <p:spPr>
          <a:xfrm>
            <a:off x="1574291" y="4549140"/>
            <a:ext cx="4453254" cy="666115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6680" indent="-10795" algn="l" rtl="0" eaLnBrk="0">
              <a:lnSpc>
                <a:spcPct val="121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通过产品和宣传，让更多人感知到你的理念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，认可理念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的人会慕名而来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94" name="textbox 1294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13790" algn="l" rtl="0" eaLnBrk="0">
              <a:lnSpc>
                <a:spcPts val="2490"/>
              </a:lnSpc>
              <a:spcBef>
                <a:spcPts val="5"/>
              </a:spcBef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选对人，找到传递体验</a:t>
            </a: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的神经元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96" name="textbox 1296"/>
          <p:cNvSpPr/>
          <p:nvPr/>
        </p:nvSpPr>
        <p:spPr>
          <a:xfrm>
            <a:off x="1574291" y="7380731"/>
            <a:ext cx="4453254" cy="368934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7790" algn="l" rtl="0" eaLnBrk="0">
              <a:lnSpc>
                <a:spcPct val="92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和他们一起，践行理念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98" name="textbox 1298"/>
          <p:cNvSpPr/>
          <p:nvPr/>
        </p:nvSpPr>
        <p:spPr>
          <a:xfrm>
            <a:off x="1574291" y="3957828"/>
            <a:ext cx="4453254" cy="367665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7790" algn="l" rtl="0" eaLnBrk="0">
              <a:lnSpc>
                <a:spcPct val="97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有一个清晰的理念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00" name="textbox 1300"/>
          <p:cNvSpPr/>
          <p:nvPr/>
        </p:nvSpPr>
        <p:spPr>
          <a:xfrm>
            <a:off x="1585884" y="375735"/>
            <a:ext cx="3721734" cy="4438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95"/>
              </a:lnSpc>
            </a:pPr>
            <a:r>
              <a:rPr sz="2700" b="1" kern="0" spc="5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让种草在企业内发生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02" name="picture 13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8654" y="2175509"/>
            <a:ext cx="1113789" cy="1113790"/>
          </a:xfrm>
          <a:prstGeom prst="rect">
            <a:avLst/>
          </a:prstGeom>
        </p:spPr>
      </p:pic>
      <p:pic>
        <p:nvPicPr>
          <p:cNvPr id="1304" name="picture 13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078268" y="3837940"/>
            <a:ext cx="101523" cy="4149725"/>
          </a:xfrm>
          <a:prstGeom prst="rect">
            <a:avLst/>
          </a:prstGeom>
        </p:spPr>
      </p:pic>
      <p:grpSp>
        <p:nvGrpSpPr>
          <p:cNvPr id="136" name="group 136"/>
          <p:cNvGrpSpPr/>
          <p:nvPr/>
        </p:nvGrpSpPr>
        <p:grpSpPr>
          <a:xfrm rot="21600000">
            <a:off x="815339" y="3837432"/>
            <a:ext cx="627888" cy="551688"/>
            <a:chOff x="0" y="0"/>
            <a:chExt cx="627888" cy="551688"/>
          </a:xfrm>
        </p:grpSpPr>
        <p:sp>
          <p:nvSpPr>
            <p:cNvPr id="1306" name="path 1306"/>
            <p:cNvSpPr/>
            <p:nvPr/>
          </p:nvSpPr>
          <p:spPr>
            <a:xfrm>
              <a:off x="0" y="0"/>
              <a:ext cx="627888" cy="551688"/>
            </a:xfrm>
            <a:custGeom>
              <a:avLst/>
              <a:gdLst/>
              <a:ahLst/>
              <a:cxnLst/>
              <a:rect l="0" t="0" r="0" b="0"/>
              <a:pathLst>
                <a:path w="988" h="868">
                  <a:moveTo>
                    <a:pt x="0" y="331"/>
                  </a:moveTo>
                  <a:lnTo>
                    <a:pt x="376" y="331"/>
                  </a:lnTo>
                  <a:lnTo>
                    <a:pt x="494" y="0"/>
                  </a:lnTo>
                  <a:lnTo>
                    <a:pt x="612" y="331"/>
                  </a:lnTo>
                  <a:lnTo>
                    <a:pt x="988" y="331"/>
                  </a:lnTo>
                  <a:lnTo>
                    <a:pt x="684" y="537"/>
                  </a:lnTo>
                  <a:lnTo>
                    <a:pt x="799" y="868"/>
                  </a:lnTo>
                  <a:lnTo>
                    <a:pt x="494" y="664"/>
                  </a:lnTo>
                  <a:lnTo>
                    <a:pt x="187" y="868"/>
                  </a:lnTo>
                  <a:lnTo>
                    <a:pt x="304" y="537"/>
                  </a:lnTo>
                  <a:lnTo>
                    <a:pt x="0" y="331"/>
                  </a:lnTo>
                </a:path>
              </a:pathLst>
            </a:custGeom>
            <a:solidFill>
              <a:srgbClr val="D96666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308" name="textbox 1308"/>
            <p:cNvSpPr/>
            <p:nvPr/>
          </p:nvSpPr>
          <p:spPr>
            <a:xfrm>
              <a:off x="-12700" y="-12700"/>
              <a:ext cx="653415" cy="62928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6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87655" algn="l" rtl="0" eaLnBrk="0">
                <a:lnSpc>
                  <a:spcPct val="77000"/>
                </a:lnSpc>
              </a:pP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Calibri" panose="020F0502020204030204"/>
                  <a:ea typeface="Calibri" panose="020F0502020204030204"/>
                  <a:cs typeface="Calibri" panose="020F0502020204030204"/>
                </a:rPr>
                <a:t>1</a:t>
              </a:r>
              <a:endParaRPr sz="1700" dirty="0">
                <a:latin typeface="Calibri" panose="020F0502020204030204"/>
                <a:ea typeface="Calibri" panose="020F0502020204030204"/>
                <a:cs typeface="Calibri" panose="020F0502020204030204"/>
              </a:endParaRPr>
            </a:p>
          </p:txBody>
        </p:sp>
      </p:grpSp>
      <p:sp>
        <p:nvSpPr>
          <p:cNvPr id="1310" name="path 1310"/>
          <p:cNvSpPr/>
          <p:nvPr/>
        </p:nvSpPr>
        <p:spPr>
          <a:xfrm>
            <a:off x="815339" y="7261859"/>
            <a:ext cx="627888" cy="551688"/>
          </a:xfrm>
          <a:custGeom>
            <a:avLst/>
            <a:gdLst/>
            <a:ahLst/>
            <a:cxnLst/>
            <a:rect l="0" t="0" r="0" b="0"/>
            <a:pathLst>
              <a:path w="988" h="868">
                <a:moveTo>
                  <a:pt x="0" y="331"/>
                </a:moveTo>
                <a:lnTo>
                  <a:pt x="376" y="331"/>
                </a:lnTo>
                <a:lnTo>
                  <a:pt x="494" y="0"/>
                </a:lnTo>
                <a:lnTo>
                  <a:pt x="612" y="331"/>
                </a:lnTo>
                <a:lnTo>
                  <a:pt x="988" y="331"/>
                </a:lnTo>
                <a:lnTo>
                  <a:pt x="684" y="537"/>
                </a:lnTo>
                <a:lnTo>
                  <a:pt x="799" y="868"/>
                </a:lnTo>
                <a:lnTo>
                  <a:pt x="494" y="662"/>
                </a:lnTo>
                <a:lnTo>
                  <a:pt x="187" y="868"/>
                </a:lnTo>
                <a:lnTo>
                  <a:pt x="304" y="537"/>
                </a:lnTo>
                <a:lnTo>
                  <a:pt x="0" y="331"/>
                </a:lnTo>
              </a:path>
            </a:pathLst>
          </a:custGeom>
          <a:solidFill>
            <a:srgbClr val="D9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12" name="path 1312"/>
          <p:cNvSpPr/>
          <p:nvPr/>
        </p:nvSpPr>
        <p:spPr>
          <a:xfrm>
            <a:off x="815339" y="4582667"/>
            <a:ext cx="627888" cy="550164"/>
          </a:xfrm>
          <a:custGeom>
            <a:avLst/>
            <a:gdLst/>
            <a:ahLst/>
            <a:cxnLst/>
            <a:rect l="0" t="0" r="0" b="0"/>
            <a:pathLst>
              <a:path w="988" h="866">
                <a:moveTo>
                  <a:pt x="0" y="331"/>
                </a:moveTo>
                <a:lnTo>
                  <a:pt x="376" y="331"/>
                </a:lnTo>
                <a:lnTo>
                  <a:pt x="494" y="0"/>
                </a:lnTo>
                <a:lnTo>
                  <a:pt x="612" y="331"/>
                </a:lnTo>
                <a:lnTo>
                  <a:pt x="988" y="331"/>
                </a:lnTo>
                <a:lnTo>
                  <a:pt x="684" y="535"/>
                </a:lnTo>
                <a:lnTo>
                  <a:pt x="799" y="866"/>
                </a:lnTo>
                <a:lnTo>
                  <a:pt x="494" y="662"/>
                </a:lnTo>
                <a:lnTo>
                  <a:pt x="187" y="866"/>
                </a:lnTo>
                <a:lnTo>
                  <a:pt x="304" y="535"/>
                </a:lnTo>
                <a:lnTo>
                  <a:pt x="0" y="331"/>
                </a:lnTo>
              </a:path>
            </a:pathLst>
          </a:custGeom>
          <a:solidFill>
            <a:srgbClr val="D9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14" name="path 1314"/>
          <p:cNvSpPr/>
          <p:nvPr/>
        </p:nvSpPr>
        <p:spPr>
          <a:xfrm>
            <a:off x="815339" y="6441948"/>
            <a:ext cx="627888" cy="550163"/>
          </a:xfrm>
          <a:custGeom>
            <a:avLst/>
            <a:gdLst/>
            <a:ahLst/>
            <a:cxnLst/>
            <a:rect l="0" t="0" r="0" b="0"/>
            <a:pathLst>
              <a:path w="988" h="866">
                <a:moveTo>
                  <a:pt x="0" y="331"/>
                </a:moveTo>
                <a:lnTo>
                  <a:pt x="376" y="331"/>
                </a:lnTo>
                <a:lnTo>
                  <a:pt x="494" y="0"/>
                </a:lnTo>
                <a:lnTo>
                  <a:pt x="612" y="331"/>
                </a:lnTo>
                <a:lnTo>
                  <a:pt x="988" y="331"/>
                </a:lnTo>
                <a:lnTo>
                  <a:pt x="684" y="535"/>
                </a:lnTo>
                <a:lnTo>
                  <a:pt x="799" y="866"/>
                </a:lnTo>
                <a:lnTo>
                  <a:pt x="494" y="662"/>
                </a:lnTo>
                <a:lnTo>
                  <a:pt x="187" y="866"/>
                </a:lnTo>
                <a:lnTo>
                  <a:pt x="304" y="535"/>
                </a:lnTo>
                <a:lnTo>
                  <a:pt x="0" y="331"/>
                </a:lnTo>
              </a:path>
            </a:pathLst>
          </a:custGeom>
          <a:solidFill>
            <a:srgbClr val="D9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16" name="path 1316"/>
          <p:cNvSpPr/>
          <p:nvPr/>
        </p:nvSpPr>
        <p:spPr>
          <a:xfrm>
            <a:off x="812292" y="5512308"/>
            <a:ext cx="627887" cy="550163"/>
          </a:xfrm>
          <a:custGeom>
            <a:avLst/>
            <a:gdLst/>
            <a:ahLst/>
            <a:cxnLst/>
            <a:rect l="0" t="0" r="0" b="0"/>
            <a:pathLst>
              <a:path w="988" h="866">
                <a:moveTo>
                  <a:pt x="0" y="331"/>
                </a:moveTo>
                <a:lnTo>
                  <a:pt x="376" y="331"/>
                </a:lnTo>
                <a:lnTo>
                  <a:pt x="494" y="0"/>
                </a:lnTo>
                <a:lnTo>
                  <a:pt x="609" y="331"/>
                </a:lnTo>
                <a:lnTo>
                  <a:pt x="988" y="331"/>
                </a:lnTo>
                <a:lnTo>
                  <a:pt x="683" y="535"/>
                </a:lnTo>
                <a:lnTo>
                  <a:pt x="799" y="866"/>
                </a:lnTo>
                <a:lnTo>
                  <a:pt x="494" y="662"/>
                </a:lnTo>
                <a:lnTo>
                  <a:pt x="187" y="866"/>
                </a:lnTo>
                <a:lnTo>
                  <a:pt x="304" y="535"/>
                </a:lnTo>
                <a:lnTo>
                  <a:pt x="0" y="331"/>
                </a:lnTo>
              </a:path>
            </a:pathLst>
          </a:custGeom>
          <a:solidFill>
            <a:srgbClr val="D9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18" name="textbox 1318"/>
          <p:cNvSpPr/>
          <p:nvPr/>
        </p:nvSpPr>
        <p:spPr>
          <a:xfrm>
            <a:off x="1063752" y="4814049"/>
            <a:ext cx="135889" cy="29057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685" algn="l" rtl="0" eaLnBrk="0">
              <a:lnSpc>
                <a:spcPct val="77000"/>
              </a:lnSpc>
            </a:pPr>
            <a:r>
              <a:rPr sz="1700" kern="0" spc="-2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2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algn="l" rtl="0" eaLnBrk="0">
              <a:lnSpc>
                <a:spcPct val="77000"/>
              </a:lnSpc>
              <a:spcBef>
                <a:spcPts val="515"/>
              </a:spcBef>
            </a:pPr>
            <a:r>
              <a:rPr sz="1700" kern="0" spc="-2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3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77000"/>
              </a:lnSpc>
              <a:spcBef>
                <a:spcPts val="520"/>
              </a:spcBef>
            </a:pPr>
            <a:r>
              <a:rPr sz="1700" kern="0" spc="-1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4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ct val="76000"/>
              </a:lnSpc>
              <a:spcBef>
                <a:spcPts val="5"/>
              </a:spcBef>
            </a:pPr>
            <a:r>
              <a:rPr sz="1700" kern="0" spc="-20" dirty="0">
                <a:solidFill>
                  <a:srgbClr val="FFFFFF">
                    <a:alpha val="100000"/>
                  </a:srgbClr>
                </a:solidFill>
                <a:latin typeface="Calibri" panose="020F0502020204030204"/>
                <a:ea typeface="Calibri" panose="020F0502020204030204"/>
                <a:cs typeface="Calibri" panose="020F0502020204030204"/>
              </a:rPr>
              <a:t>5</a:t>
            </a:r>
            <a:endParaRPr sz="1700" dirty="0">
              <a:latin typeface="Calibri" panose="020F0502020204030204"/>
              <a:ea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 8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4" name="rect 84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86" name="picture 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 rot="21600000">
            <a:off x="905255" y="2596895"/>
            <a:ext cx="5039867" cy="2055876"/>
            <a:chOff x="0" y="0"/>
            <a:chExt cx="5039867" cy="2055876"/>
          </a:xfrm>
        </p:grpSpPr>
        <p:grpSp>
          <p:nvGrpSpPr>
            <p:cNvPr id="12" name="group 12"/>
            <p:cNvGrpSpPr/>
            <p:nvPr/>
          </p:nvGrpSpPr>
          <p:grpSpPr>
            <a:xfrm rot="21600000">
              <a:off x="0" y="0"/>
              <a:ext cx="5039867" cy="2055876"/>
              <a:chOff x="0" y="0"/>
              <a:chExt cx="5039867" cy="2055876"/>
            </a:xfrm>
          </p:grpSpPr>
          <p:sp>
            <p:nvSpPr>
              <p:cNvPr id="88" name="path 88"/>
              <p:cNvSpPr/>
              <p:nvPr/>
            </p:nvSpPr>
            <p:spPr>
              <a:xfrm>
                <a:off x="0" y="458724"/>
                <a:ext cx="5039867" cy="1597151"/>
              </a:xfrm>
              <a:custGeom>
                <a:avLst/>
                <a:gdLst/>
                <a:ahLst/>
                <a:cxnLst/>
                <a:rect l="0" t="0" r="0" b="0"/>
                <a:pathLst>
                  <a:path w="7936" h="2515">
                    <a:moveTo>
                      <a:pt x="0" y="0"/>
                    </a:moveTo>
                    <a:lnTo>
                      <a:pt x="7936" y="0"/>
                    </a:lnTo>
                    <a:lnTo>
                      <a:pt x="7936" y="2515"/>
                    </a:lnTo>
                    <a:lnTo>
                      <a:pt x="0" y="25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ECEE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90" name="path 90"/>
              <p:cNvSpPr/>
              <p:nvPr/>
            </p:nvSpPr>
            <p:spPr>
              <a:xfrm>
                <a:off x="1509649" y="0"/>
                <a:ext cx="3530218" cy="571500"/>
              </a:xfrm>
              <a:custGeom>
                <a:avLst/>
                <a:gdLst/>
                <a:ahLst/>
                <a:cxnLst/>
                <a:rect l="0" t="0" r="0" b="0"/>
                <a:pathLst>
                  <a:path w="5559" h="900">
                    <a:moveTo>
                      <a:pt x="0" y="115"/>
                    </a:moveTo>
                    <a:cubicBezTo>
                      <a:pt x="0" y="52"/>
                      <a:pt x="51" y="0"/>
                      <a:pt x="116" y="0"/>
                    </a:cubicBezTo>
                    <a:lnTo>
                      <a:pt x="3243" y="0"/>
                    </a:lnTo>
                    <a:lnTo>
                      <a:pt x="4632" y="0"/>
                    </a:lnTo>
                    <a:lnTo>
                      <a:pt x="5444" y="0"/>
                    </a:lnTo>
                    <a:cubicBezTo>
                      <a:pt x="5507" y="0"/>
                      <a:pt x="5559" y="52"/>
                      <a:pt x="5559" y="115"/>
                    </a:cubicBezTo>
                    <a:lnTo>
                      <a:pt x="5559" y="405"/>
                    </a:lnTo>
                    <a:lnTo>
                      <a:pt x="5559" y="577"/>
                    </a:lnTo>
                    <a:lnTo>
                      <a:pt x="5559" y="578"/>
                    </a:lnTo>
                    <a:cubicBezTo>
                      <a:pt x="5559" y="641"/>
                      <a:pt x="5507" y="693"/>
                      <a:pt x="5444" y="693"/>
                    </a:cubicBezTo>
                    <a:lnTo>
                      <a:pt x="4632" y="693"/>
                    </a:lnTo>
                    <a:lnTo>
                      <a:pt x="3992" y="900"/>
                    </a:lnTo>
                    <a:lnTo>
                      <a:pt x="3243" y="693"/>
                    </a:lnTo>
                    <a:lnTo>
                      <a:pt x="116" y="693"/>
                    </a:lnTo>
                    <a:cubicBezTo>
                      <a:pt x="51" y="693"/>
                      <a:pt x="0" y="641"/>
                      <a:pt x="0" y="577"/>
                    </a:cubicBezTo>
                    <a:lnTo>
                      <a:pt x="0" y="578"/>
                    </a:lnTo>
                    <a:lnTo>
                      <a:pt x="0" y="405"/>
                    </a:lnTo>
                    <a:lnTo>
                      <a:pt x="0" y="115"/>
                    </a:lnTo>
                  </a:path>
                </a:pathLst>
              </a:custGeom>
              <a:solidFill>
                <a:srgbClr val="C0000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92" name="textbox 92"/>
            <p:cNvSpPr/>
            <p:nvPr/>
          </p:nvSpPr>
          <p:spPr>
            <a:xfrm>
              <a:off x="-12700" y="-12700"/>
              <a:ext cx="5065395" cy="21005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332355" algn="l" rtl="0" eaLnBrk="0">
                <a:lnSpc>
                  <a:spcPts val="2110"/>
                </a:lnSpc>
                <a:spcBef>
                  <a:spcPts val="5"/>
                </a:spcBef>
              </a:pPr>
              <a:r>
                <a:rPr sz="1700" b="1" kern="0" spc="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02 种草的底层心法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410970" algn="l" rtl="0" eaLnBrk="0">
                <a:lnSpc>
                  <a:spcPct val="96000"/>
                </a:lnSpc>
                <a:spcBef>
                  <a:spcPts val="1385"/>
                </a:spcBef>
                <a:tabLst>
                  <a:tab pos="1569085" algn="l"/>
                </a:tabLst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让激发态成为行动的信号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329690" algn="l" rtl="0" eaLnBrk="0">
                <a:lnSpc>
                  <a:spcPct val="96000"/>
                </a:lnSpc>
                <a:spcBef>
                  <a:spcPts val="570"/>
                </a:spcBef>
                <a:tabLst>
                  <a:tab pos="1481455" algn="l"/>
                </a:tabLst>
              </a:pPr>
              <a:r>
                <a:rPr sz="15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捕捉</a:t>
              </a:r>
              <a:r>
                <a:rPr sz="1500" kern="0" spc="-2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</a:t>
              </a:r>
              <a:r>
                <a:rPr sz="1500" i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找到消费趋势的</a:t>
              </a:r>
              <a:r>
                <a:rPr sz="1500" i="1" kern="0" spc="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起点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28090" algn="l" rtl="0" eaLnBrk="0">
                <a:lnSpc>
                  <a:spcPct val="96000"/>
                </a:lnSpc>
                <a:spcBef>
                  <a:spcPts val="580"/>
                </a:spcBef>
                <a:tabLst>
                  <a:tab pos="1381760" algn="l"/>
                </a:tabLst>
              </a:pPr>
              <a:r>
                <a:rPr sz="15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理解</a:t>
              </a:r>
              <a:r>
                <a:rPr sz="1500" kern="0" spc="-2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</a:t>
              </a:r>
              <a:r>
                <a:rPr sz="1500" i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拆解激发态背后的根因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28090" algn="l" rtl="0" eaLnBrk="0">
                <a:lnSpc>
                  <a:spcPct val="96000"/>
                </a:lnSpc>
                <a:spcBef>
                  <a:spcPts val="560"/>
                </a:spcBef>
                <a:tabLst>
                  <a:tab pos="1376680" algn="l"/>
                </a:tabLst>
              </a:pPr>
              <a:r>
                <a:rPr sz="15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放大</a:t>
              </a:r>
              <a:r>
                <a:rPr sz="1500" kern="0" spc="-24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</a:t>
              </a:r>
              <a:r>
                <a:rPr sz="1500" i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大范围的复现实现传递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17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126490" algn="l" rtl="0" eaLnBrk="0">
                <a:lnSpc>
                  <a:spcPct val="97000"/>
                </a:lnSpc>
                <a:tabLst>
                  <a:tab pos="1278255" algn="l"/>
                </a:tabLst>
              </a:pPr>
              <a:r>
                <a:rPr sz="15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激发</a:t>
              </a:r>
              <a:r>
                <a:rPr sz="1500" kern="0" spc="-18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</a:t>
              </a:r>
              <a:r>
                <a:rPr sz="1500" i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找到参与动机形成自传播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94" name="picture 9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974344" y="1764919"/>
              <a:ext cx="139700" cy="139700"/>
            </a:xfrm>
            <a:prstGeom prst="rect">
              <a:avLst/>
            </a:prstGeom>
          </p:spPr>
        </p:pic>
        <p:pic>
          <p:nvPicPr>
            <p:cNvPr id="96" name="picture 9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075944" y="1472819"/>
              <a:ext cx="139700" cy="139700"/>
            </a:xfrm>
            <a:prstGeom prst="rect">
              <a:avLst/>
            </a:prstGeom>
          </p:spPr>
        </p:pic>
        <p:pic>
          <p:nvPicPr>
            <p:cNvPr id="98" name="picture 9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075944" y="1180719"/>
              <a:ext cx="139700" cy="139700"/>
            </a:xfrm>
            <a:prstGeom prst="rect">
              <a:avLst/>
            </a:prstGeom>
          </p:spPr>
        </p:pic>
        <p:pic>
          <p:nvPicPr>
            <p:cNvPr id="100" name="picture 10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177544" y="888619"/>
              <a:ext cx="139700" cy="139700"/>
            </a:xfrm>
            <a:prstGeom prst="rect">
              <a:avLst/>
            </a:prstGeom>
          </p:spPr>
        </p:pic>
        <p:pic>
          <p:nvPicPr>
            <p:cNvPr id="102" name="picture 10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258823" y="596519"/>
              <a:ext cx="139700" cy="139700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 rot="21600000">
            <a:off x="904875" y="4801870"/>
            <a:ext cx="5040248" cy="2042413"/>
            <a:chOff x="0" y="0"/>
            <a:chExt cx="5040248" cy="2042413"/>
          </a:xfrm>
        </p:grpSpPr>
        <p:grpSp>
          <p:nvGrpSpPr>
            <p:cNvPr id="16" name="group 16"/>
            <p:cNvGrpSpPr/>
            <p:nvPr/>
          </p:nvGrpSpPr>
          <p:grpSpPr>
            <a:xfrm rot="21600000">
              <a:off x="0" y="0"/>
              <a:ext cx="5040248" cy="2042413"/>
              <a:chOff x="0" y="0"/>
              <a:chExt cx="5040248" cy="2042413"/>
            </a:xfrm>
          </p:grpSpPr>
          <p:sp>
            <p:nvSpPr>
              <p:cNvPr id="104" name="path 104"/>
              <p:cNvSpPr/>
              <p:nvPr/>
            </p:nvSpPr>
            <p:spPr>
              <a:xfrm>
                <a:off x="380" y="445261"/>
                <a:ext cx="5039867" cy="1597151"/>
              </a:xfrm>
              <a:custGeom>
                <a:avLst/>
                <a:gdLst/>
                <a:ahLst/>
                <a:cxnLst/>
                <a:rect l="0" t="0" r="0" b="0"/>
                <a:pathLst>
                  <a:path w="7936" h="2515">
                    <a:moveTo>
                      <a:pt x="0" y="0"/>
                    </a:moveTo>
                    <a:lnTo>
                      <a:pt x="7936" y="0"/>
                    </a:lnTo>
                    <a:lnTo>
                      <a:pt x="7936" y="2515"/>
                    </a:lnTo>
                    <a:lnTo>
                      <a:pt x="0" y="25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ECEE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6" name="path 106"/>
              <p:cNvSpPr/>
              <p:nvPr/>
            </p:nvSpPr>
            <p:spPr>
              <a:xfrm>
                <a:off x="0" y="0"/>
                <a:ext cx="3529965" cy="558038"/>
              </a:xfrm>
              <a:custGeom>
                <a:avLst/>
                <a:gdLst/>
                <a:ahLst/>
                <a:cxnLst/>
                <a:rect l="0" t="0" r="0" b="0"/>
                <a:pathLst>
                  <a:path w="5559" h="878">
                    <a:moveTo>
                      <a:pt x="0" y="115"/>
                    </a:moveTo>
                    <a:cubicBezTo>
                      <a:pt x="0" y="51"/>
                      <a:pt x="51" y="0"/>
                      <a:pt x="115" y="0"/>
                    </a:cubicBezTo>
                    <a:lnTo>
                      <a:pt x="926" y="0"/>
                    </a:lnTo>
                    <a:lnTo>
                      <a:pt x="2316" y="0"/>
                    </a:lnTo>
                    <a:lnTo>
                      <a:pt x="5443" y="0"/>
                    </a:lnTo>
                    <a:cubicBezTo>
                      <a:pt x="5507" y="0"/>
                      <a:pt x="5559" y="51"/>
                      <a:pt x="5559" y="115"/>
                    </a:cubicBezTo>
                    <a:lnTo>
                      <a:pt x="5559" y="403"/>
                    </a:lnTo>
                    <a:lnTo>
                      <a:pt x="5559" y="577"/>
                    </a:lnTo>
                    <a:lnTo>
                      <a:pt x="5559" y="576"/>
                    </a:lnTo>
                    <a:cubicBezTo>
                      <a:pt x="5559" y="641"/>
                      <a:pt x="5507" y="692"/>
                      <a:pt x="5443" y="693"/>
                    </a:cubicBezTo>
                    <a:lnTo>
                      <a:pt x="2316" y="693"/>
                    </a:lnTo>
                    <a:lnTo>
                      <a:pt x="1913" y="878"/>
                    </a:lnTo>
                    <a:lnTo>
                      <a:pt x="926" y="693"/>
                    </a:lnTo>
                    <a:lnTo>
                      <a:pt x="115" y="693"/>
                    </a:lnTo>
                    <a:cubicBezTo>
                      <a:pt x="51" y="692"/>
                      <a:pt x="0" y="641"/>
                      <a:pt x="0" y="577"/>
                    </a:cubicBezTo>
                    <a:lnTo>
                      <a:pt x="0" y="576"/>
                    </a:lnTo>
                    <a:lnTo>
                      <a:pt x="0" y="403"/>
                    </a:lnTo>
                    <a:lnTo>
                      <a:pt x="0" y="115"/>
                    </a:lnTo>
                  </a:path>
                </a:pathLst>
              </a:custGeom>
              <a:solidFill>
                <a:srgbClr val="C0000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08" name="textbox 108"/>
            <p:cNvSpPr/>
            <p:nvPr/>
          </p:nvSpPr>
          <p:spPr>
            <a:xfrm>
              <a:off x="-12700" y="-12700"/>
              <a:ext cx="5066029" cy="20872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93725" algn="l" rtl="0" eaLnBrk="0">
                <a:lnSpc>
                  <a:spcPts val="2115"/>
                </a:lnSpc>
                <a:spcBef>
                  <a:spcPts val="5"/>
                </a:spcBef>
              </a:pPr>
              <a:r>
                <a:rPr sz="1700" b="1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03 让种草在企业内发生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715770" algn="l" rtl="0" eaLnBrk="0">
                <a:lnSpc>
                  <a:spcPct val="97000"/>
                </a:lnSpc>
                <a:spcBef>
                  <a:spcPts val="1270"/>
                </a:spcBef>
                <a:tabLst>
                  <a:tab pos="1868170" algn="l"/>
                </a:tabLst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建成体验管理循环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127125" algn="l" rtl="0" eaLnBrk="0">
                <a:lnSpc>
                  <a:spcPts val="1955"/>
                </a:lnSpc>
                <a:spcBef>
                  <a:spcPts val="550"/>
                </a:spcBef>
                <a:tabLst>
                  <a:tab pos="1278255" algn="l"/>
                </a:tabLst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选对人</a:t>
              </a:r>
              <a:r>
                <a:rPr sz="1500" kern="0" spc="-1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，找到传递体验的神经元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228725" algn="l" rtl="0" eaLnBrk="0">
                <a:lnSpc>
                  <a:spcPts val="1955"/>
                </a:lnSpc>
                <a:spcBef>
                  <a:spcPts val="345"/>
                </a:spcBef>
                <a:tabLst>
                  <a:tab pos="1379855" algn="l"/>
                </a:tabLst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6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打破部门墙</a:t>
              </a:r>
              <a:r>
                <a:rPr sz="1500" kern="0" spc="-26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6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，让体验</a:t>
              </a:r>
              <a:r>
                <a:rPr sz="1500" i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驱动协同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638810" algn="l" rtl="0" eaLnBrk="0">
                <a:lnSpc>
                  <a:spcPts val="1945"/>
                </a:lnSpc>
                <a:spcBef>
                  <a:spcPts val="355"/>
                </a:spcBef>
                <a:tabLst>
                  <a:tab pos="795655" algn="l"/>
                </a:tabLst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算对账</a:t>
              </a:r>
              <a:r>
                <a:rPr sz="1500" kern="0" spc="-2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：不只看一次成交</a:t>
              </a:r>
              <a:r>
                <a:rPr sz="1500" kern="0" spc="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，也要看长期价值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431925" algn="l" rtl="0" eaLnBrk="0">
                <a:lnSpc>
                  <a:spcPts val="1945"/>
                </a:lnSpc>
                <a:spcBef>
                  <a:spcPts val="355"/>
                </a:spcBef>
                <a:tabLst>
                  <a:tab pos="1583055" algn="l"/>
                </a:tabLst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打破惯性</a:t>
              </a:r>
              <a:r>
                <a:rPr sz="1500" kern="0" spc="-2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5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，推动组织</a:t>
              </a:r>
              <a:r>
                <a:rPr sz="1500" i="1" kern="0" spc="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变革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10" name="picture 1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279525" y="1751964"/>
              <a:ext cx="139700" cy="139700"/>
            </a:xfrm>
            <a:prstGeom prst="rect">
              <a:avLst/>
            </a:prstGeom>
          </p:spPr>
        </p:pic>
        <p:pic>
          <p:nvPicPr>
            <p:cNvPr id="112" name="picture 1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487044" y="1459864"/>
              <a:ext cx="139700" cy="139700"/>
            </a:xfrm>
            <a:prstGeom prst="rect">
              <a:avLst/>
            </a:prstGeom>
          </p:spPr>
        </p:pic>
        <p:pic>
          <p:nvPicPr>
            <p:cNvPr id="114" name="picture 11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076325" y="1167764"/>
              <a:ext cx="139700" cy="139700"/>
            </a:xfrm>
            <a:prstGeom prst="rect">
              <a:avLst/>
            </a:prstGeom>
          </p:spPr>
        </p:pic>
        <p:pic>
          <p:nvPicPr>
            <p:cNvPr id="116" name="picture 1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974725" y="875664"/>
              <a:ext cx="139700" cy="139700"/>
            </a:xfrm>
            <a:prstGeom prst="rect">
              <a:avLst/>
            </a:prstGeom>
          </p:spPr>
        </p:pic>
        <p:pic>
          <p:nvPicPr>
            <p:cNvPr id="118" name="picture 1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564004" y="583564"/>
              <a:ext cx="139700" cy="139700"/>
            </a:xfrm>
            <a:prstGeom prst="rect">
              <a:avLst/>
            </a:prstGeom>
          </p:spPr>
        </p:pic>
      </p:grpSp>
      <p:grpSp>
        <p:nvGrpSpPr>
          <p:cNvPr id="18" name="group 18"/>
          <p:cNvGrpSpPr/>
          <p:nvPr/>
        </p:nvGrpSpPr>
        <p:grpSpPr>
          <a:xfrm rot="21600000">
            <a:off x="905255" y="6897369"/>
            <a:ext cx="5039867" cy="1826006"/>
            <a:chOff x="0" y="0"/>
            <a:chExt cx="5039867" cy="1826006"/>
          </a:xfrm>
        </p:grpSpPr>
        <p:grpSp>
          <p:nvGrpSpPr>
            <p:cNvPr id="20" name="group 20"/>
            <p:cNvGrpSpPr/>
            <p:nvPr/>
          </p:nvGrpSpPr>
          <p:grpSpPr>
            <a:xfrm rot="21600000">
              <a:off x="0" y="0"/>
              <a:ext cx="5039867" cy="1826006"/>
              <a:chOff x="0" y="0"/>
              <a:chExt cx="5039867" cy="1826006"/>
            </a:xfrm>
          </p:grpSpPr>
          <p:sp>
            <p:nvSpPr>
              <p:cNvPr id="120" name="path 120"/>
              <p:cNvSpPr/>
              <p:nvPr/>
            </p:nvSpPr>
            <p:spPr>
              <a:xfrm>
                <a:off x="0" y="533654"/>
                <a:ext cx="5039867" cy="1292352"/>
              </a:xfrm>
              <a:custGeom>
                <a:avLst/>
                <a:gdLst/>
                <a:ahLst/>
                <a:cxnLst/>
                <a:rect l="0" t="0" r="0" b="0"/>
                <a:pathLst>
                  <a:path w="7936" h="2035">
                    <a:moveTo>
                      <a:pt x="0" y="0"/>
                    </a:moveTo>
                    <a:lnTo>
                      <a:pt x="7936" y="0"/>
                    </a:lnTo>
                    <a:lnTo>
                      <a:pt x="7936" y="2035"/>
                    </a:lnTo>
                    <a:lnTo>
                      <a:pt x="0" y="203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CECEE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2" name="path 122"/>
              <p:cNvSpPr/>
              <p:nvPr/>
            </p:nvSpPr>
            <p:spPr>
              <a:xfrm>
                <a:off x="1509649" y="0"/>
                <a:ext cx="3530218" cy="570230"/>
              </a:xfrm>
              <a:custGeom>
                <a:avLst/>
                <a:gdLst/>
                <a:ahLst/>
                <a:cxnLst/>
                <a:rect l="0" t="0" r="0" b="0"/>
                <a:pathLst>
                  <a:path w="5559" h="898">
                    <a:moveTo>
                      <a:pt x="0" y="115"/>
                    </a:moveTo>
                    <a:cubicBezTo>
                      <a:pt x="0" y="51"/>
                      <a:pt x="51" y="0"/>
                      <a:pt x="116" y="0"/>
                    </a:cubicBezTo>
                    <a:lnTo>
                      <a:pt x="3243" y="0"/>
                    </a:lnTo>
                    <a:lnTo>
                      <a:pt x="4632" y="0"/>
                    </a:lnTo>
                    <a:lnTo>
                      <a:pt x="5444" y="0"/>
                    </a:lnTo>
                    <a:cubicBezTo>
                      <a:pt x="5507" y="0"/>
                      <a:pt x="5559" y="51"/>
                      <a:pt x="5559" y="115"/>
                    </a:cubicBezTo>
                    <a:lnTo>
                      <a:pt x="5559" y="403"/>
                    </a:lnTo>
                    <a:lnTo>
                      <a:pt x="5559" y="577"/>
                    </a:lnTo>
                    <a:lnTo>
                      <a:pt x="5559" y="576"/>
                    </a:lnTo>
                    <a:cubicBezTo>
                      <a:pt x="5559" y="641"/>
                      <a:pt x="5507" y="693"/>
                      <a:pt x="5444" y="694"/>
                    </a:cubicBezTo>
                    <a:lnTo>
                      <a:pt x="4632" y="694"/>
                    </a:lnTo>
                    <a:lnTo>
                      <a:pt x="3992" y="898"/>
                    </a:lnTo>
                    <a:lnTo>
                      <a:pt x="3243" y="694"/>
                    </a:lnTo>
                    <a:lnTo>
                      <a:pt x="116" y="694"/>
                    </a:lnTo>
                    <a:cubicBezTo>
                      <a:pt x="51" y="693"/>
                      <a:pt x="0" y="641"/>
                      <a:pt x="0" y="577"/>
                    </a:cubicBezTo>
                    <a:lnTo>
                      <a:pt x="0" y="576"/>
                    </a:lnTo>
                    <a:lnTo>
                      <a:pt x="0" y="403"/>
                    </a:lnTo>
                    <a:lnTo>
                      <a:pt x="0" y="115"/>
                    </a:lnTo>
                  </a:path>
                </a:pathLst>
              </a:custGeom>
              <a:solidFill>
                <a:srgbClr val="C0000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4" name="textbox 124"/>
            <p:cNvSpPr/>
            <p:nvPr/>
          </p:nvSpPr>
          <p:spPr>
            <a:xfrm>
              <a:off x="-12700" y="-12700"/>
              <a:ext cx="5065395" cy="185166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989455" algn="l" rtl="0" eaLnBrk="0">
                <a:lnSpc>
                  <a:spcPts val="2115"/>
                </a:lnSpc>
                <a:spcBef>
                  <a:spcPts val="5"/>
                </a:spcBef>
              </a:pPr>
              <a:r>
                <a:rPr sz="1700" b="1" kern="0" spc="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04 种草型企业的完</a:t>
              </a:r>
              <a:r>
                <a:rPr sz="1700" b="1" kern="0" spc="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整面貌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3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880745" algn="l" rtl="0" eaLnBrk="0">
                <a:lnSpc>
                  <a:spcPts val="1825"/>
                </a:lnSpc>
                <a:spcBef>
                  <a:spcPts val="395"/>
                </a:spcBef>
                <a:tabLst>
                  <a:tab pos="1028700" algn="l"/>
                </a:tabLst>
              </a:pPr>
              <a:r>
                <a:rPr sz="13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300" i="1" kern="0" spc="-4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Babycare：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持</a:t>
              </a:r>
              <a:r>
                <a:rPr sz="13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续</a:t>
              </a:r>
              <a:r>
                <a:rPr sz="13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孕</a:t>
              </a:r>
              <a:r>
                <a:rPr sz="1300" kern="0" spc="2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育</a:t>
              </a:r>
              <a:r>
                <a:rPr sz="13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爆</a:t>
              </a:r>
              <a:r>
                <a:rPr sz="13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</a:t>
              </a:r>
              <a:r>
                <a:rPr sz="13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的</a:t>
              </a:r>
              <a:r>
                <a:rPr sz="13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</a:t>
              </a:r>
              <a:r>
                <a:rPr sz="13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草</a:t>
              </a:r>
              <a:r>
                <a:rPr sz="1300" kern="0" spc="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型</a:t>
              </a:r>
              <a:r>
                <a:rPr sz="13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组</a:t>
              </a:r>
              <a:r>
                <a:rPr sz="1300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300" i="1" kern="0" spc="-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织</a:t>
              </a:r>
              <a:endParaRPr sz="13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618490" algn="l" rtl="0" eaLnBrk="0">
                <a:lnSpc>
                  <a:spcPts val="1840"/>
                </a:lnSpc>
                <a:spcBef>
                  <a:spcPts val="460"/>
                </a:spcBef>
                <a:tabLst>
                  <a:tab pos="771525" algn="l"/>
                </a:tabLst>
              </a:pPr>
              <a:r>
                <a:rPr sz="15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7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方仔照相馆</a:t>
              </a:r>
              <a:r>
                <a:rPr sz="1500" kern="0" spc="-25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7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</a:t>
              </a:r>
              <a:r>
                <a:rPr sz="1500" i="1" kern="0" spc="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技术结合体验的新品</a:t>
              </a:r>
              <a:r>
                <a:rPr sz="1500" i="1" kern="0" spc="6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类开创者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850265" algn="l" rtl="0" eaLnBrk="0">
                <a:lnSpc>
                  <a:spcPts val="1580"/>
                </a:lnSpc>
                <a:spcBef>
                  <a:spcPts val="475"/>
                </a:spcBef>
                <a:tabLst>
                  <a:tab pos="1011555" algn="l"/>
                </a:tabLst>
              </a:pPr>
              <a:r>
                <a:rPr sz="12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200" i="1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羊</a:t>
              </a:r>
              <a:r>
                <a:rPr sz="1200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织</a:t>
              </a:r>
              <a:r>
                <a:rPr sz="1200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道</a:t>
              </a:r>
              <a:r>
                <a:rPr sz="1200" kern="0" spc="-7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为“像</a:t>
              </a:r>
              <a:r>
                <a:rPr sz="1200" kern="0" spc="1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自</a:t>
              </a:r>
              <a:r>
                <a:rPr sz="1200" kern="0" spc="1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己</a:t>
              </a:r>
              <a:r>
                <a:rPr sz="1200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”的</a:t>
              </a:r>
              <a:r>
                <a:rPr sz="1200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她</a:t>
              </a:r>
              <a:r>
                <a:rPr sz="1200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们</a:t>
              </a:r>
              <a:r>
                <a:rPr sz="1200" kern="0" spc="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创</a:t>
              </a:r>
              <a:r>
                <a:rPr sz="1200" kern="0" spc="6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立</a:t>
              </a:r>
              <a:r>
                <a:rPr sz="1200" kern="0" spc="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的</a:t>
              </a:r>
              <a:r>
                <a:rPr sz="1200" kern="0" spc="7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</a:t>
              </a:r>
              <a:r>
                <a:rPr sz="1200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200" i="1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牌</a:t>
              </a:r>
              <a:endParaRPr sz="12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00000"/>
                </a:lnSpc>
              </a:pPr>
              <a:endParaRPr sz="6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821690" algn="l" rtl="0" eaLnBrk="0">
                <a:lnSpc>
                  <a:spcPts val="1820"/>
                </a:lnSpc>
                <a:spcBef>
                  <a:spcPts val="5"/>
                </a:spcBef>
                <a:tabLst>
                  <a:tab pos="974725" algn="l"/>
                </a:tabLst>
              </a:pPr>
              <a:r>
                <a:rPr sz="1500" kern="0" spc="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6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亚朵星球</a:t>
              </a:r>
              <a:r>
                <a:rPr sz="1500" kern="0" spc="-19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6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：</a:t>
              </a:r>
              <a:r>
                <a:rPr sz="1500" i="1" kern="0" spc="6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靠爆款突破老行业的新玩家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26" name="picture 12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669544" y="1548765"/>
              <a:ext cx="139700" cy="139700"/>
            </a:xfrm>
            <a:prstGeom prst="rect">
              <a:avLst/>
            </a:prstGeom>
          </p:spPr>
        </p:pic>
        <p:pic>
          <p:nvPicPr>
            <p:cNvPr id="128" name="picture 1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698119" y="1256665"/>
              <a:ext cx="139700" cy="139700"/>
            </a:xfrm>
            <a:prstGeom prst="rect">
              <a:avLst/>
            </a:prstGeom>
          </p:spPr>
        </p:pic>
        <p:pic>
          <p:nvPicPr>
            <p:cNvPr id="130" name="picture 1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466344" y="964565"/>
              <a:ext cx="139700" cy="139700"/>
            </a:xfrm>
            <a:prstGeom prst="rect">
              <a:avLst/>
            </a:prstGeom>
          </p:spPr>
        </p:pic>
        <p:pic>
          <p:nvPicPr>
            <p:cNvPr id="132" name="picture 1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728599" y="672465"/>
              <a:ext cx="139700" cy="139700"/>
            </a:xfrm>
            <a:prstGeom prst="rect">
              <a:avLst/>
            </a:prstGeom>
          </p:spPr>
        </p:pic>
      </p:grpSp>
      <p:grpSp>
        <p:nvGrpSpPr>
          <p:cNvPr id="22" name="group 22"/>
          <p:cNvGrpSpPr/>
          <p:nvPr/>
        </p:nvGrpSpPr>
        <p:grpSpPr>
          <a:xfrm rot="21600000">
            <a:off x="904875" y="1034795"/>
            <a:ext cx="5040248" cy="1437132"/>
            <a:chOff x="0" y="0"/>
            <a:chExt cx="5040248" cy="1437132"/>
          </a:xfrm>
        </p:grpSpPr>
        <p:grpSp>
          <p:nvGrpSpPr>
            <p:cNvPr id="24" name="group 24"/>
            <p:cNvGrpSpPr/>
            <p:nvPr/>
          </p:nvGrpSpPr>
          <p:grpSpPr>
            <a:xfrm rot="21600000">
              <a:off x="0" y="0"/>
              <a:ext cx="5040248" cy="1437132"/>
              <a:chOff x="0" y="0"/>
              <a:chExt cx="5040248" cy="1437132"/>
            </a:xfrm>
          </p:grpSpPr>
          <p:sp>
            <p:nvSpPr>
              <p:cNvPr id="134" name="path 134"/>
              <p:cNvSpPr/>
              <p:nvPr/>
            </p:nvSpPr>
            <p:spPr>
              <a:xfrm>
                <a:off x="380" y="458723"/>
                <a:ext cx="5039867" cy="978408"/>
              </a:xfrm>
              <a:custGeom>
                <a:avLst/>
                <a:gdLst/>
                <a:ahLst/>
                <a:cxnLst/>
                <a:rect l="0" t="0" r="0" b="0"/>
                <a:pathLst>
                  <a:path w="7936" h="1540">
                    <a:moveTo>
                      <a:pt x="0" y="0"/>
                    </a:moveTo>
                    <a:lnTo>
                      <a:pt x="7936" y="0"/>
                    </a:lnTo>
                    <a:lnTo>
                      <a:pt x="7936" y="1540"/>
                    </a:lnTo>
                    <a:lnTo>
                      <a:pt x="0" y="154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ADBDF">
                  <a:alpha val="52941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36" name="path 136"/>
              <p:cNvSpPr/>
              <p:nvPr/>
            </p:nvSpPr>
            <p:spPr>
              <a:xfrm>
                <a:off x="0" y="0"/>
                <a:ext cx="3529965" cy="557784"/>
              </a:xfrm>
              <a:custGeom>
                <a:avLst/>
                <a:gdLst/>
                <a:ahLst/>
                <a:cxnLst/>
                <a:rect l="0" t="0" r="0" b="0"/>
                <a:pathLst>
                  <a:path w="5559" h="878">
                    <a:moveTo>
                      <a:pt x="0" y="115"/>
                    </a:moveTo>
                    <a:cubicBezTo>
                      <a:pt x="0" y="52"/>
                      <a:pt x="51" y="0"/>
                      <a:pt x="115" y="0"/>
                    </a:cubicBezTo>
                    <a:lnTo>
                      <a:pt x="926" y="0"/>
                    </a:lnTo>
                    <a:lnTo>
                      <a:pt x="2316" y="0"/>
                    </a:lnTo>
                    <a:lnTo>
                      <a:pt x="5443" y="0"/>
                    </a:lnTo>
                    <a:cubicBezTo>
                      <a:pt x="5507" y="0"/>
                      <a:pt x="5559" y="52"/>
                      <a:pt x="5559" y="115"/>
                    </a:cubicBezTo>
                    <a:lnTo>
                      <a:pt x="5559" y="405"/>
                    </a:lnTo>
                    <a:lnTo>
                      <a:pt x="5559" y="577"/>
                    </a:lnTo>
                    <a:lnTo>
                      <a:pt x="5559" y="578"/>
                    </a:lnTo>
                    <a:cubicBezTo>
                      <a:pt x="5559" y="641"/>
                      <a:pt x="5507" y="693"/>
                      <a:pt x="5443" y="693"/>
                    </a:cubicBezTo>
                    <a:lnTo>
                      <a:pt x="2316" y="693"/>
                    </a:lnTo>
                    <a:lnTo>
                      <a:pt x="1913" y="878"/>
                    </a:lnTo>
                    <a:lnTo>
                      <a:pt x="926" y="693"/>
                    </a:lnTo>
                    <a:lnTo>
                      <a:pt x="115" y="693"/>
                    </a:lnTo>
                    <a:cubicBezTo>
                      <a:pt x="51" y="693"/>
                      <a:pt x="0" y="641"/>
                      <a:pt x="0" y="577"/>
                    </a:cubicBezTo>
                    <a:lnTo>
                      <a:pt x="0" y="578"/>
                    </a:lnTo>
                    <a:lnTo>
                      <a:pt x="0" y="405"/>
                    </a:lnTo>
                    <a:lnTo>
                      <a:pt x="0" y="115"/>
                    </a:lnTo>
                  </a:path>
                </a:pathLst>
              </a:custGeom>
              <a:solidFill>
                <a:srgbClr val="C00000">
                  <a:alpha val="100000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8" name="textbox 138"/>
            <p:cNvSpPr/>
            <p:nvPr/>
          </p:nvSpPr>
          <p:spPr>
            <a:xfrm>
              <a:off x="-12700" y="-12700"/>
              <a:ext cx="5066029" cy="148208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56310" algn="l" rtl="0" eaLnBrk="0">
                <a:lnSpc>
                  <a:spcPts val="2110"/>
                </a:lnSpc>
                <a:spcBef>
                  <a:spcPts val="5"/>
                </a:spcBef>
              </a:pPr>
              <a:r>
                <a:rPr sz="1700" b="1" kern="0" spc="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01 重新理解种草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817370" algn="l" rtl="0" eaLnBrk="0">
                <a:lnSpc>
                  <a:spcPct val="97000"/>
                </a:lnSpc>
                <a:spcBef>
                  <a:spcPts val="1370"/>
                </a:spcBef>
                <a:tabLst>
                  <a:tab pos="1971675" algn="l"/>
                </a:tabLst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8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种草的真正含义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1817370" algn="l" rtl="0" eaLnBrk="0">
                <a:lnSpc>
                  <a:spcPct val="97000"/>
                </a:lnSpc>
                <a:spcBef>
                  <a:spcPts val="560"/>
                </a:spcBef>
                <a:tabLst>
                  <a:tab pos="1969135" algn="l"/>
                </a:tabLst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9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逆势增长的秘诀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14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025525" algn="l" rtl="0" eaLnBrk="0">
                <a:lnSpc>
                  <a:spcPts val="1960"/>
                </a:lnSpc>
                <a:spcBef>
                  <a:spcPts val="5"/>
                </a:spcBef>
                <a:tabLst>
                  <a:tab pos="1178560" algn="l"/>
                </a:tabLst>
              </a:pPr>
              <a:r>
                <a:rPr sz="15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	</a:t>
              </a:r>
              <a:r>
                <a:rPr sz="1500" i="1" kern="0" spc="6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种草背后</a:t>
              </a:r>
              <a:r>
                <a:rPr sz="1500" kern="0" spc="-2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500" i="1" kern="0" spc="6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，不可逆的趋势正在发生</a:t>
              </a:r>
              <a:endParaRPr sz="1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pic>
          <p:nvPicPr>
            <p:cNvPr id="140" name="picture 14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873125" y="1180719"/>
              <a:ext cx="139700" cy="139700"/>
            </a:xfrm>
            <a:prstGeom prst="rect">
              <a:avLst/>
            </a:prstGeom>
          </p:spPr>
        </p:pic>
        <p:pic>
          <p:nvPicPr>
            <p:cNvPr id="142" name="picture 1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665604" y="888619"/>
              <a:ext cx="139700" cy="139700"/>
            </a:xfrm>
            <a:prstGeom prst="rect">
              <a:avLst/>
            </a:prstGeom>
          </p:spPr>
        </p:pic>
        <p:pic>
          <p:nvPicPr>
            <p:cNvPr id="144" name="picture 14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665604" y="596519"/>
              <a:ext cx="139700" cy="139700"/>
            </a:xfrm>
            <a:prstGeom prst="rect">
              <a:avLst/>
            </a:prstGeom>
          </p:spPr>
        </p:pic>
      </p:grpSp>
      <p:grpSp>
        <p:nvGrpSpPr>
          <p:cNvPr id="26" name="group 26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46" name="picture 1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48" name="textbox 148"/>
            <p:cNvSpPr/>
            <p:nvPr/>
          </p:nvSpPr>
          <p:spPr>
            <a:xfrm>
              <a:off x="-12700" y="-12700"/>
              <a:ext cx="6654800" cy="9048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807970" algn="l" rtl="0" eaLnBrk="0">
                <a:lnSpc>
                  <a:spcPts val="4245"/>
                </a:lnSpc>
              </a:pPr>
              <a:r>
                <a:rPr sz="3500" b="1" kern="0" spc="-11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目  录</a:t>
              </a:r>
              <a:endParaRPr sz="35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rect 132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22" name="rect 1322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324" name="picture 13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1326" name="textbox 1326"/>
          <p:cNvSpPr/>
          <p:nvPr/>
        </p:nvSpPr>
        <p:spPr>
          <a:xfrm>
            <a:off x="1214755" y="4436204"/>
            <a:ext cx="4732020" cy="39878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860" algn="l" rtl="0" eaLnBrk="0">
              <a:lnSpc>
                <a:spcPct val="98000"/>
              </a:lnSpc>
            </a:pPr>
            <a:r>
              <a:rPr sz="2000" b="1" kern="0" spc="-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做法1: 集权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0320" indent="121285" algn="l" rtl="0" eaLnBrk="0">
              <a:lnSpc>
                <a:spcPct val="111000"/>
              </a:lnSpc>
              <a:spcBef>
                <a:spcPts val="115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企业内要有一个能判断和理解用户体验要求的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人，此人为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整体负责，由他直接管理每个部门的执行策略和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关键动作。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5415" algn="l" rtl="0" eaLnBrk="0">
              <a:lnSpc>
                <a:spcPct val="92000"/>
              </a:lnSpc>
              <a:spcBef>
                <a:spcPts val="63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这是很多成熟消费品公司的选择，对负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责人的要求很高。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590" algn="l" rtl="0" eaLnBrk="0">
              <a:lnSpc>
                <a:spcPct val="98000"/>
              </a:lnSpc>
              <a:spcBef>
                <a:spcPts val="605"/>
              </a:spcBef>
            </a:pPr>
            <a:r>
              <a:rPr sz="2000" b="1" kern="0" spc="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做法2:调整不同部门的权责关系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2860" indent="118110" algn="l" rtl="0" eaLnBrk="0">
              <a:lnSpc>
                <a:spcPct val="113000"/>
              </a:lnSpc>
              <a:spcBef>
                <a:spcPts val="114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在部门之间建立“采购关系”：代表用户的部门成为甲方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其他部门则是乙方。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6050" algn="l" rtl="0" eaLnBrk="0">
              <a:lnSpc>
                <a:spcPct val="92000"/>
              </a:lnSpc>
              <a:spcBef>
                <a:spcPts val="57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只有甲方向乙方采购服务，乙方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才能实现部门目标。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algn="l" rtl="0" eaLnBrk="0">
              <a:lnSpc>
                <a:spcPct val="98000"/>
              </a:lnSpc>
              <a:spcBef>
                <a:spcPts val="600"/>
              </a:spcBef>
            </a:pPr>
            <a:r>
              <a:rPr sz="2000" b="1" kern="0" spc="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做法3:共同接触用户，达成共识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050" indent="122555" algn="l" rtl="0" eaLnBrk="0">
              <a:lnSpc>
                <a:spcPct val="121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各个岗位都面向用户时，对什么符合用户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需要、什么值得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行动更容易达成共识。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28" name="picture 13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7455" y="7959725"/>
            <a:ext cx="121919" cy="121919"/>
          </a:xfrm>
          <a:prstGeom prst="rect">
            <a:avLst/>
          </a:prstGeom>
        </p:spPr>
      </p:pic>
      <p:pic>
        <p:nvPicPr>
          <p:cNvPr id="1330" name="picture 13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8725" y="6977380"/>
            <a:ext cx="121919" cy="121920"/>
          </a:xfrm>
          <a:prstGeom prst="rect">
            <a:avLst/>
          </a:prstGeom>
        </p:spPr>
      </p:pic>
      <p:pic>
        <p:nvPicPr>
          <p:cNvPr id="1332" name="picture 13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8725" y="6423660"/>
            <a:ext cx="121919" cy="121920"/>
          </a:xfrm>
          <a:prstGeom prst="rect">
            <a:avLst/>
          </a:prstGeom>
        </p:spPr>
      </p:pic>
      <p:pic>
        <p:nvPicPr>
          <p:cNvPr id="1334" name="picture 13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9995" y="5479414"/>
            <a:ext cx="121919" cy="121920"/>
          </a:xfrm>
          <a:prstGeom prst="rect">
            <a:avLst/>
          </a:prstGeom>
        </p:spPr>
      </p:pic>
      <p:pic>
        <p:nvPicPr>
          <p:cNvPr id="1336" name="picture 13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9995" y="4925694"/>
            <a:ext cx="121919" cy="121920"/>
          </a:xfrm>
          <a:prstGeom prst="rect">
            <a:avLst/>
          </a:prstGeom>
        </p:spPr>
      </p:pic>
      <p:sp>
        <p:nvSpPr>
          <p:cNvPr id="1338" name="textbox 1338"/>
          <p:cNvSpPr/>
          <p:nvPr/>
        </p:nvSpPr>
        <p:spPr>
          <a:xfrm>
            <a:off x="2339313" y="2387358"/>
            <a:ext cx="3740784" cy="10604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61950" indent="-349250" algn="l" rtl="0" eaLnBrk="0">
              <a:lnSpc>
                <a:spcPct val="113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</a:t>
            </a:r>
            <a:r>
              <a:rPr sz="1400" kern="0" spc="7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部门利益的割裂让代表用户的人没有能力影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响其他部门的行动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66395" indent="-353695" algn="l" rtl="0" eaLnBrk="0">
              <a:lnSpc>
                <a:spcPct val="113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sz="1400" kern="0" spc="6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过细的分工增加了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协同成本，使得各部门难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以快速响应、快速配合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40" name="textbox 1340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40155" algn="l" rtl="0" eaLnBrk="0">
              <a:lnSpc>
                <a:spcPts val="2490"/>
              </a:lnSpc>
              <a:spcBef>
                <a:spcPts val="5"/>
              </a:spcBef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打破部门墙，让体验</a:t>
            </a: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驱动协同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42" name="picture 13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35698" y="1677034"/>
            <a:ext cx="101523" cy="6737984"/>
          </a:xfrm>
          <a:prstGeom prst="rect">
            <a:avLst/>
          </a:prstGeom>
        </p:spPr>
      </p:pic>
      <p:sp>
        <p:nvSpPr>
          <p:cNvPr id="1344" name="textbox 1344"/>
          <p:cNvSpPr/>
          <p:nvPr/>
        </p:nvSpPr>
        <p:spPr>
          <a:xfrm>
            <a:off x="667512" y="3800855"/>
            <a:ext cx="5492750" cy="439419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9545" algn="l" rtl="0" eaLnBrk="0">
              <a:lnSpc>
                <a:spcPct val="100000"/>
              </a:lnSpc>
              <a:spcBef>
                <a:spcPts val="5"/>
              </a:spcBef>
            </a:pP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方法1: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所有部门针对</a:t>
            </a: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体验要求协同起来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46" name="textbox 1346"/>
          <p:cNvSpPr/>
          <p:nvPr/>
        </p:nvSpPr>
        <p:spPr>
          <a:xfrm>
            <a:off x="1585884" y="375735"/>
            <a:ext cx="3721734" cy="4438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95"/>
              </a:lnSpc>
            </a:pPr>
            <a:r>
              <a:rPr sz="2700" b="1" kern="0" spc="5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让种草在企业内发生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48" name="picture 13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214487" y="2358423"/>
            <a:ext cx="920014" cy="770823"/>
          </a:xfrm>
          <a:prstGeom prst="rect">
            <a:avLst/>
          </a:prstGeom>
        </p:spPr>
      </p:pic>
      <p:sp>
        <p:nvSpPr>
          <p:cNvPr id="1350" name="textbox 1350"/>
          <p:cNvSpPr/>
          <p:nvPr/>
        </p:nvSpPr>
        <p:spPr>
          <a:xfrm>
            <a:off x="2343813" y="1941290"/>
            <a:ext cx="2554604" cy="3263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9000"/>
              </a:lnSpc>
            </a:pP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常见的阻碍种草的情况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rect 135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54" name="rect 1354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356" name="picture 13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1358" name="textbox 1358"/>
          <p:cNvSpPr/>
          <p:nvPr/>
        </p:nvSpPr>
        <p:spPr>
          <a:xfrm>
            <a:off x="1216025" y="2683605"/>
            <a:ext cx="4805045" cy="29083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400" algn="l" rtl="0" eaLnBrk="0">
              <a:lnSpc>
                <a:spcPct val="99000"/>
              </a:lnSpc>
            </a:pP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营销部门从各自为战整合为一个部门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9685" indent="121285" algn="l" rtl="0" eaLnBrk="0">
              <a:lnSpc>
                <a:spcPct val="126000"/>
              </a:lnSpc>
              <a:spcBef>
                <a:spcPts val="895"/>
              </a:spcBef>
              <a:tabLst>
                <a:tab pos="135255" algn="l"/>
              </a:tabLst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大量用户的行为是跨多个渠道的。用户可能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是在小红书被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种草了产品，再去淘宝比价，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最后到拼多多或者妈妈群下单。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这些不同渠道的动作，只有密切配合，营销效果才能最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程度地实现，而不能单单把小红书划给内容、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把淘宝划给电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2860" algn="l" rtl="0" eaLnBrk="0">
              <a:lnSpc>
                <a:spcPct val="99000"/>
              </a:lnSpc>
              <a:spcBef>
                <a:spcPts val="1535"/>
              </a:spcBef>
            </a:pP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其他部门也需要做出调整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43510" algn="l" rtl="0" eaLnBrk="0">
              <a:lnSpc>
                <a:spcPct val="92000"/>
              </a:lnSpc>
              <a:spcBef>
                <a:spcPts val="115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所有能接触用户的部门，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都要有服务属性。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2875" algn="l" rtl="0" eaLnBrk="0">
              <a:lnSpc>
                <a:spcPct val="96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财务、人力等部门要改变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评价和管理思路。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60" name="picture 136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8725" y="5405120"/>
            <a:ext cx="121919" cy="121920"/>
          </a:xfrm>
          <a:prstGeom prst="rect">
            <a:avLst/>
          </a:prstGeom>
        </p:spPr>
      </p:pic>
      <p:pic>
        <p:nvPicPr>
          <p:cNvPr id="1362" name="picture 13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8725" y="5128259"/>
            <a:ext cx="121919" cy="121920"/>
          </a:xfrm>
          <a:prstGeom prst="rect">
            <a:avLst/>
          </a:prstGeom>
        </p:spPr>
      </p:pic>
      <p:pic>
        <p:nvPicPr>
          <p:cNvPr id="1364" name="picture 13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9995" y="3726814"/>
            <a:ext cx="121919" cy="121920"/>
          </a:xfrm>
          <a:prstGeom prst="rect">
            <a:avLst/>
          </a:prstGeom>
        </p:spPr>
      </p:pic>
      <p:pic>
        <p:nvPicPr>
          <p:cNvPr id="1366" name="picture 13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9995" y="3173094"/>
            <a:ext cx="121919" cy="121920"/>
          </a:xfrm>
          <a:prstGeom prst="rect">
            <a:avLst/>
          </a:prstGeom>
        </p:spPr>
      </p:pic>
      <p:sp>
        <p:nvSpPr>
          <p:cNvPr id="1368" name="textbox 1368"/>
          <p:cNvSpPr/>
          <p:nvPr/>
        </p:nvSpPr>
        <p:spPr>
          <a:xfrm>
            <a:off x="1210945" y="6779990"/>
            <a:ext cx="4592954" cy="945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4765" algn="l" rtl="0" eaLnBrk="0">
              <a:lnSpc>
                <a:spcPct val="98000"/>
              </a:lnSpc>
            </a:pP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增加新的切分方式：人群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4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225" indent="117475" algn="l" rtl="0" eaLnBrk="0">
              <a:lnSpc>
                <a:spcPct val="119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整个组织中，某些人为服务好某个人群负责，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不断累积对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一个人群的了解，让理解形成复利。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70" name="picture 13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3645" y="7269480"/>
            <a:ext cx="121919" cy="121920"/>
          </a:xfrm>
          <a:prstGeom prst="rect">
            <a:avLst/>
          </a:prstGeom>
        </p:spPr>
      </p:pic>
      <p:sp>
        <p:nvSpPr>
          <p:cNvPr id="1372" name="textbox 1372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40155" algn="l" rtl="0" eaLnBrk="0">
              <a:lnSpc>
                <a:spcPts val="2490"/>
              </a:lnSpc>
              <a:spcBef>
                <a:spcPts val="5"/>
              </a:spcBef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打破部门墙，让体验</a:t>
            </a: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驱动协同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74" name="picture 13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35698" y="1677034"/>
            <a:ext cx="101523" cy="6737984"/>
          </a:xfrm>
          <a:prstGeom prst="rect">
            <a:avLst/>
          </a:prstGeom>
        </p:spPr>
      </p:pic>
      <p:sp>
        <p:nvSpPr>
          <p:cNvPr id="1376" name="textbox 1376"/>
          <p:cNvSpPr/>
          <p:nvPr/>
        </p:nvSpPr>
        <p:spPr>
          <a:xfrm>
            <a:off x="667512" y="1999488"/>
            <a:ext cx="5492750" cy="439419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9545" algn="l" rtl="0" eaLnBrk="0">
              <a:lnSpc>
                <a:spcPct val="100000"/>
              </a:lnSpc>
              <a:spcBef>
                <a:spcPts val="0"/>
              </a:spcBef>
            </a:pPr>
            <a:r>
              <a:rPr sz="1700" kern="0" spc="1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方法2:</a:t>
            </a:r>
            <a:r>
              <a:rPr sz="1700" kern="0" spc="1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700" kern="0" spc="1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让营销部门成为“</a:t>
            </a:r>
            <a:r>
              <a:rPr sz="17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One</a:t>
            </a:r>
            <a:r>
              <a:rPr sz="1700" kern="0" spc="1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7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Team</a:t>
            </a:r>
            <a:r>
              <a:rPr sz="1700" kern="0" spc="1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78" name="textbox 1378"/>
          <p:cNvSpPr/>
          <p:nvPr/>
        </p:nvSpPr>
        <p:spPr>
          <a:xfrm>
            <a:off x="661416" y="6108191"/>
            <a:ext cx="5492750" cy="439419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8910" algn="l" rtl="0" eaLnBrk="0">
              <a:lnSpc>
                <a:spcPct val="100000"/>
              </a:lnSpc>
              <a:spcBef>
                <a:spcPts val="5"/>
              </a:spcBef>
            </a:pP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方法3: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让专门的团队为服务好</a:t>
            </a:r>
            <a:r>
              <a:rPr sz="17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某个人群负责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80" name="textbox 1380"/>
          <p:cNvSpPr/>
          <p:nvPr/>
        </p:nvSpPr>
        <p:spPr>
          <a:xfrm>
            <a:off x="1585884" y="375735"/>
            <a:ext cx="3721734" cy="4438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95"/>
              </a:lnSpc>
            </a:pPr>
            <a:r>
              <a:rPr sz="2700" b="1" kern="0" spc="5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让种草在企业内发生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" name="rect 138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84" name="rect 1384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386" name="picture 13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1388" name="textbox 1388"/>
          <p:cNvSpPr/>
          <p:nvPr/>
        </p:nvSpPr>
        <p:spPr>
          <a:xfrm>
            <a:off x="1153179" y="3641819"/>
            <a:ext cx="4979670" cy="19348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400" algn="l" rtl="0" eaLnBrk="0">
              <a:lnSpc>
                <a:spcPct val="99000"/>
              </a:lnSpc>
            </a:pPr>
            <a:r>
              <a:rPr sz="2000" b="1" kern="0" spc="-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内部标准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81915" algn="l" rtl="0" eaLnBrk="0">
              <a:lnSpc>
                <a:spcPct val="92000"/>
              </a:lnSpc>
              <a:spcBef>
                <a:spcPts val="85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在研发时，企业对体验的评价，是由员工、专家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等基于对用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3185" algn="l" rtl="0" eaLnBrk="0">
              <a:lnSpc>
                <a:spcPct val="92000"/>
              </a:lnSpc>
              <a:spcBef>
                <a:spcPts val="64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户的了解，或者将自己当成用户，所形成的企业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“内部标准”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9000"/>
              </a:lnSpc>
              <a:spcBef>
                <a:spcPts val="1110"/>
              </a:spcBef>
            </a:pPr>
            <a:r>
              <a:rPr sz="2000" b="1" kern="0" spc="-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外部标准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3185" indent="2540" algn="l" rtl="0" eaLnBrk="0">
              <a:lnSpc>
                <a:spcPct val="120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一旦产品上市，获取到真实用户的反馈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，或者邀请大批量用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户体验、测试，形成企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业的“外部标准”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90" name="textbox 1390"/>
          <p:cNvSpPr/>
          <p:nvPr/>
        </p:nvSpPr>
        <p:spPr>
          <a:xfrm>
            <a:off x="2268220" y="6904749"/>
            <a:ext cx="3582034" cy="13373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4145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先有外部标准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0335" algn="l" rtl="0" eaLnBrk="0">
              <a:lnSpc>
                <a:spcPct val="96000"/>
              </a:lnSpc>
              <a:spcBef>
                <a:spcPts val="56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再建立准确映射外部标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准的内部标准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2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indent="134620" algn="l" rtl="0" eaLnBrk="0">
              <a:lnSpc>
                <a:spcPct val="118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当内部标准渐渐领先并替代外部标准，企业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就能基于内部标准快速迭代，实现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源源不断地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激发用户的体验交付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92" name="picture 13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280920" y="7501889"/>
            <a:ext cx="121920" cy="121920"/>
          </a:xfrm>
          <a:prstGeom prst="rect">
            <a:avLst/>
          </a:prstGeom>
        </p:spPr>
      </p:pic>
      <p:pic>
        <p:nvPicPr>
          <p:cNvPr id="1394" name="picture 13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280920" y="7225030"/>
            <a:ext cx="121920" cy="121920"/>
          </a:xfrm>
          <a:prstGeom prst="rect">
            <a:avLst/>
          </a:prstGeom>
        </p:spPr>
      </p:pic>
      <p:pic>
        <p:nvPicPr>
          <p:cNvPr id="1396" name="picture 13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280920" y="6948169"/>
            <a:ext cx="121920" cy="121920"/>
          </a:xfrm>
          <a:prstGeom prst="rect">
            <a:avLst/>
          </a:prstGeom>
        </p:spPr>
      </p:pic>
      <p:sp>
        <p:nvSpPr>
          <p:cNvPr id="1398" name="textbox 1398"/>
          <p:cNvSpPr/>
          <p:nvPr/>
        </p:nvSpPr>
        <p:spPr>
          <a:xfrm>
            <a:off x="1138427" y="5759195"/>
            <a:ext cx="4817745" cy="922019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33450" indent="-224155" algn="l" rtl="0" eaLnBrk="0">
              <a:lnSpc>
                <a:spcPct val="131000"/>
              </a:lnSpc>
              <a:spcBef>
                <a:spcPts val="0"/>
              </a:spcBef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当建立起内部对体验的评价标准时</a:t>
            </a:r>
            <a:r>
              <a:rPr sz="17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才会支持对照标准的快速迭代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00" name="textbox 1400"/>
          <p:cNvSpPr/>
          <p:nvPr/>
        </p:nvSpPr>
        <p:spPr>
          <a:xfrm>
            <a:off x="2176779" y="1924780"/>
            <a:ext cx="3759834" cy="8318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ct val="90000"/>
              </a:lnSpc>
            </a:pPr>
            <a:r>
              <a:rPr sz="1400" b="1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正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确的算账方法，应该让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每一个有价值的动作</a:t>
            </a: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8415" indent="-5715" algn="l" rtl="0" eaLnBrk="0">
              <a:lnSpc>
                <a:spcPct val="143000"/>
              </a:lnSpc>
              <a:spcBef>
                <a:spcPts val="30"/>
              </a:spcBef>
            </a:pP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—不管是影响用户决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策过程的，还是更好实现用 </a:t>
            </a:r>
            <a:r>
              <a:rPr sz="1400" b="1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户价值的，都能被看到，并能算</a:t>
            </a:r>
            <a:r>
              <a:rPr sz="1400" b="1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清楚性价比。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02" name="textbox 1402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95935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算对账：不只看一次成</a:t>
            </a: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交，也要看长期价值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04" name="picture 14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35698" y="1677034"/>
            <a:ext cx="101523" cy="6737984"/>
          </a:xfrm>
          <a:prstGeom prst="rect">
            <a:avLst/>
          </a:prstGeom>
        </p:spPr>
      </p:pic>
      <p:sp>
        <p:nvSpPr>
          <p:cNvPr id="1406" name="textbox 1406"/>
          <p:cNvSpPr/>
          <p:nvPr/>
        </p:nvSpPr>
        <p:spPr>
          <a:xfrm>
            <a:off x="670559" y="2976245"/>
            <a:ext cx="5492750" cy="438150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41630" algn="l" rtl="0" eaLnBrk="0">
              <a:lnSpc>
                <a:spcPct val="98000"/>
              </a:lnSpc>
            </a:pPr>
            <a:r>
              <a:rPr sz="1700" kern="0" spc="100" dirty="0">
                <a:solidFill>
                  <a:srgbClr val="FED961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算对经营账：</a:t>
            </a:r>
            <a:r>
              <a:rPr sz="1500" kern="0" spc="1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既要看清效率价值</a:t>
            </a: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，又要看清体验价值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08" name="textbox 1408"/>
          <p:cNvSpPr/>
          <p:nvPr/>
        </p:nvSpPr>
        <p:spPr>
          <a:xfrm>
            <a:off x="1585884" y="375735"/>
            <a:ext cx="3721734" cy="4438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95"/>
              </a:lnSpc>
            </a:pPr>
            <a:r>
              <a:rPr sz="2700" b="1" kern="0" spc="5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让种草在企业内发生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10" name="picture 14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80991" y="7094282"/>
            <a:ext cx="856197" cy="831724"/>
          </a:xfrm>
          <a:prstGeom prst="rect">
            <a:avLst/>
          </a:prstGeom>
        </p:spPr>
      </p:pic>
      <p:pic>
        <p:nvPicPr>
          <p:cNvPr id="1412" name="picture 14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138588" y="1885213"/>
            <a:ext cx="770823" cy="919683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rect 141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16" name="rect 1416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418" name="picture 14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1420" name="textbox 1420"/>
          <p:cNvSpPr/>
          <p:nvPr/>
        </p:nvSpPr>
        <p:spPr>
          <a:xfrm>
            <a:off x="1127125" y="5598254"/>
            <a:ext cx="4730750" cy="28613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6840" algn="l" rtl="0" eaLnBrk="0">
              <a:lnSpc>
                <a:spcPct val="99000"/>
              </a:lnSpc>
            </a:pPr>
            <a:r>
              <a:rPr sz="2000" b="1" kern="0" spc="-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因：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21590" indent="123190" algn="l" rtl="0" eaLnBrk="0">
              <a:lnSpc>
                <a:spcPct val="113000"/>
              </a:lnSpc>
              <a:spcBef>
                <a:spcPts val="67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营销动作是否激发了用户产生下一步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主动行为。如：互动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量、产品词搜索量、品牌词搜索量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、购物车添加量等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780" indent="124460" algn="l" rtl="0" eaLnBrk="0">
              <a:lnSpc>
                <a:spcPct val="113000"/>
              </a:lnSpc>
              <a:spcBef>
                <a:spcPts val="56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找到最能有效激发用户产生（正向）主动行为的营销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动作，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进行放大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9855" algn="l" rtl="0" eaLnBrk="0">
              <a:lnSpc>
                <a:spcPct val="99000"/>
              </a:lnSpc>
              <a:spcBef>
                <a:spcPts val="610"/>
              </a:spcBef>
            </a:pPr>
            <a:r>
              <a:rPr sz="2000" b="1" kern="0" spc="-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果：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7780" indent="123190" algn="l" rtl="0" eaLnBrk="0">
              <a:lnSpc>
                <a:spcPct val="113000"/>
              </a:lnSpc>
              <a:spcBef>
                <a:spcPts val="67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度量生意效率的指标：</a:t>
            </a:r>
            <a:r>
              <a:rPr sz="1400" kern="0" spc="-39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(T+X)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ROI</a:t>
            </a:r>
            <a:r>
              <a:rPr sz="1400" kern="0" spc="-1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（用户</a:t>
            </a:r>
            <a:r>
              <a:rPr sz="1400" kern="0" spc="-2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所需决策周期内的</a:t>
            </a:r>
            <a:r>
              <a:rPr sz="1400" kern="0" spc="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投资回报率）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8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0970" algn="l" rtl="0" eaLnBrk="0">
              <a:lnSpc>
                <a:spcPct val="96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度量用户体验的指标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：品牌力指数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422" name="picture 14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39825" y="8272145"/>
            <a:ext cx="121919" cy="121919"/>
          </a:xfrm>
          <a:prstGeom prst="rect">
            <a:avLst/>
          </a:prstGeom>
        </p:spPr>
      </p:pic>
      <p:pic>
        <p:nvPicPr>
          <p:cNvPr id="1424" name="picture 14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39825" y="7718425"/>
            <a:ext cx="121919" cy="121919"/>
          </a:xfrm>
          <a:prstGeom prst="rect">
            <a:avLst/>
          </a:prstGeom>
        </p:spPr>
      </p:pic>
      <p:pic>
        <p:nvPicPr>
          <p:cNvPr id="1426" name="picture 14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39825" y="6583680"/>
            <a:ext cx="121919" cy="121920"/>
          </a:xfrm>
          <a:prstGeom prst="rect">
            <a:avLst/>
          </a:prstGeom>
        </p:spPr>
      </p:pic>
      <p:pic>
        <p:nvPicPr>
          <p:cNvPr id="1428" name="picture 14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39825" y="6029959"/>
            <a:ext cx="121919" cy="121920"/>
          </a:xfrm>
          <a:prstGeom prst="rect">
            <a:avLst/>
          </a:prstGeom>
        </p:spPr>
      </p:pic>
      <p:sp>
        <p:nvSpPr>
          <p:cNvPr id="1430" name="textbox 1430"/>
          <p:cNvSpPr/>
          <p:nvPr/>
        </p:nvSpPr>
        <p:spPr>
          <a:xfrm>
            <a:off x="1209675" y="3355961"/>
            <a:ext cx="4585334" cy="14478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115" algn="l" rtl="0" eaLnBrk="0">
              <a:lnSpc>
                <a:spcPts val="1820"/>
              </a:lnSpc>
            </a:pPr>
            <a:r>
              <a:rPr sz="1500" kern="0" spc="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生命周期价值：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用户在各个时期的所有消费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8415" indent="141605" algn="l" rtl="0" eaLnBrk="0">
              <a:lnSpc>
                <a:spcPct val="123000"/>
              </a:lnSpc>
              <a:spcBef>
                <a:spcPts val="415"/>
              </a:spcBef>
            </a:pPr>
            <a:r>
              <a:rPr sz="1500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影响力价值：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用户发布内容的比例，以及这些内容对营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销效率的提升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955" indent="139065" algn="l" rtl="0" eaLnBrk="0">
              <a:lnSpc>
                <a:spcPct val="123000"/>
              </a:lnSpc>
              <a:spcBef>
                <a:spcPts val="400"/>
              </a:spcBef>
            </a:pPr>
            <a:r>
              <a:rPr sz="1500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建议价值：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多少用户会积极提出建议，其中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有多少是高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质量的建议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432" name="picture 14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2375" y="4313554"/>
            <a:ext cx="139700" cy="139700"/>
          </a:xfrm>
          <a:prstGeom prst="rect">
            <a:avLst/>
          </a:prstGeom>
        </p:spPr>
      </p:pic>
      <p:pic>
        <p:nvPicPr>
          <p:cNvPr id="1434" name="picture 14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2375" y="3719829"/>
            <a:ext cx="139700" cy="139700"/>
          </a:xfrm>
          <a:prstGeom prst="rect">
            <a:avLst/>
          </a:prstGeom>
        </p:spPr>
      </p:pic>
      <p:pic>
        <p:nvPicPr>
          <p:cNvPr id="1436" name="picture 14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2375" y="3402964"/>
            <a:ext cx="139700" cy="139700"/>
          </a:xfrm>
          <a:prstGeom prst="rect">
            <a:avLst/>
          </a:prstGeom>
        </p:spPr>
      </p:pic>
      <p:sp>
        <p:nvSpPr>
          <p:cNvPr id="1438" name="textbox 1438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95935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算对账：不只看一次成</a:t>
            </a: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交，也要看长期价值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40" name="picture 14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35698" y="1677034"/>
            <a:ext cx="101523" cy="6737984"/>
          </a:xfrm>
          <a:prstGeom prst="rect">
            <a:avLst/>
          </a:prstGeom>
        </p:spPr>
      </p:pic>
      <p:sp>
        <p:nvSpPr>
          <p:cNvPr id="1442" name="textbox 1442"/>
          <p:cNvSpPr/>
          <p:nvPr/>
        </p:nvSpPr>
        <p:spPr>
          <a:xfrm>
            <a:off x="667512" y="1999488"/>
            <a:ext cx="5492750" cy="439419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544830" algn="l" rtl="0" eaLnBrk="0">
              <a:lnSpc>
                <a:spcPct val="98000"/>
              </a:lnSpc>
              <a:spcBef>
                <a:spcPts val="0"/>
              </a:spcBef>
            </a:pPr>
            <a:r>
              <a:rPr sz="1700" kern="0" spc="100" dirty="0">
                <a:solidFill>
                  <a:srgbClr val="FED961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算对产品账：</a:t>
            </a:r>
            <a:r>
              <a:rPr sz="1500" kern="0" spc="1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不只算销售利</a:t>
            </a: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润，还要算用户价值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44" name="textbox 1444"/>
          <p:cNvSpPr/>
          <p:nvPr/>
        </p:nvSpPr>
        <p:spPr>
          <a:xfrm>
            <a:off x="661416" y="4965191"/>
            <a:ext cx="5492750" cy="439419"/>
          </a:xfrm>
          <a:prstGeom prst="rect">
            <a:avLst/>
          </a:prstGeom>
          <a:solidFill>
            <a:srgbClr val="D6595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1930" algn="l" rtl="0" eaLnBrk="0">
              <a:lnSpc>
                <a:spcPct val="99000"/>
              </a:lnSpc>
              <a:spcBef>
                <a:spcPts val="5"/>
              </a:spcBef>
            </a:pPr>
            <a:r>
              <a:rPr sz="1700" kern="0" spc="20" dirty="0">
                <a:solidFill>
                  <a:srgbClr val="FED961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算对营销账：</a:t>
            </a:r>
            <a:r>
              <a:rPr sz="1400" kern="0" spc="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不只算流量转化，还要关注用户决策的整体</a:t>
            </a:r>
            <a:r>
              <a:rPr sz="1400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过程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46" name="textbox 1446"/>
          <p:cNvSpPr/>
          <p:nvPr/>
        </p:nvSpPr>
        <p:spPr>
          <a:xfrm>
            <a:off x="1048511" y="2770632"/>
            <a:ext cx="4974590" cy="368934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7790" algn="l" rtl="0" eaLnBrk="0">
              <a:lnSpc>
                <a:spcPts val="2110"/>
              </a:lnSpc>
            </a:pPr>
            <a:r>
              <a:rPr sz="1700" b="1" kern="0" spc="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用户价值</a:t>
            </a: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</a:t>
            </a:r>
            <a:r>
              <a:rPr sz="1700" b="1" kern="0" spc="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生命周期价值</a:t>
            </a:r>
            <a:r>
              <a:rPr sz="1700" b="1" kern="0" spc="5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1700" b="1" kern="0" spc="5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影响力价值</a:t>
            </a:r>
            <a:r>
              <a:rPr sz="1700" b="1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sz="1700" b="1" kern="0" spc="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建议价值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48" name="textbox 1448"/>
          <p:cNvSpPr/>
          <p:nvPr/>
        </p:nvSpPr>
        <p:spPr>
          <a:xfrm>
            <a:off x="1585884" y="375735"/>
            <a:ext cx="3721734" cy="4438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95"/>
              </a:lnSpc>
            </a:pPr>
            <a:r>
              <a:rPr sz="2700" b="1" kern="0" spc="5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让种草在企业内发生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rect 145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52" name="rect 1452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454" name="picture 14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pSp>
        <p:nvGrpSpPr>
          <p:cNvPr id="138" name="group 138"/>
          <p:cNvGrpSpPr/>
          <p:nvPr/>
        </p:nvGrpSpPr>
        <p:grpSpPr>
          <a:xfrm rot="21600000">
            <a:off x="1035254" y="5888354"/>
            <a:ext cx="4996736" cy="2379345"/>
            <a:chOff x="0" y="0"/>
            <a:chExt cx="4996736" cy="2379345"/>
          </a:xfrm>
        </p:grpSpPr>
        <p:pic>
          <p:nvPicPr>
            <p:cNvPr id="1456" name="picture 14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4996736" cy="2379345"/>
            </a:xfrm>
            <a:prstGeom prst="rect">
              <a:avLst/>
            </a:prstGeom>
          </p:spPr>
        </p:pic>
        <p:sp>
          <p:nvSpPr>
            <p:cNvPr id="1458" name="textbox 1458"/>
            <p:cNvSpPr/>
            <p:nvPr/>
          </p:nvSpPr>
          <p:spPr>
            <a:xfrm>
              <a:off x="-12700" y="-12700"/>
              <a:ext cx="5022215" cy="24288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3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82345" indent="122555" algn="l" rtl="0" eaLnBrk="0">
                <a:lnSpc>
                  <a:spcPct val="113000"/>
                </a:lnSpc>
                <a:spcBef>
                  <a:spcPts val="0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那些能够靠种草成功的企业的创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始人，关键词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</a:t>
              </a:r>
              <a:r>
                <a:rPr sz="1400" kern="0" spc="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则是</a:t>
              </a:r>
              <a:r>
                <a:rPr sz="1400" kern="0" spc="5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“非理性”</a:t>
              </a:r>
              <a:r>
                <a:rPr sz="1400" kern="0" spc="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和</a:t>
              </a:r>
              <a:r>
                <a:rPr sz="1400" kern="0" spc="5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“有趣”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983615" indent="113665" algn="l" rtl="0" eaLnBrk="0">
                <a:lnSpc>
                  <a:spcPct val="113000"/>
                </a:lnSpc>
                <a:spcBef>
                  <a:spcPts val="560"/>
                </a:spcBef>
                <a:tabLst>
                  <a:tab pos="1197610" algn="l"/>
                </a:tabLst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kern="0" spc="-4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“非理性”是无比坚定、不惜放弃眼前的利益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和很多东西也要坚持的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7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81710" indent="124460" algn="l" rtl="0" eaLnBrk="0">
                <a:lnSpc>
                  <a:spcPct val="113000"/>
                </a:lnSpc>
                <a:spcBef>
                  <a:spcPts val="0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找到一个自己愿意“非理性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坚持”的东西，是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推动者要解决的第一个问题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1460" name="picture 14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963725" y="1547494"/>
              <a:ext cx="121920" cy="121920"/>
            </a:xfrm>
            <a:prstGeom prst="rect">
              <a:avLst/>
            </a:prstGeom>
          </p:spPr>
        </p:pic>
        <p:pic>
          <p:nvPicPr>
            <p:cNvPr id="1462" name="picture 146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963725" y="993775"/>
              <a:ext cx="121920" cy="121920"/>
            </a:xfrm>
            <a:prstGeom prst="rect">
              <a:avLst/>
            </a:prstGeom>
          </p:spPr>
        </p:pic>
        <p:pic>
          <p:nvPicPr>
            <p:cNvPr id="1464" name="picture 14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963725" y="440054"/>
              <a:ext cx="121920" cy="121920"/>
            </a:xfrm>
            <a:prstGeom prst="rect">
              <a:avLst/>
            </a:prstGeom>
          </p:spPr>
        </p:pic>
      </p:grpSp>
      <p:grpSp>
        <p:nvGrpSpPr>
          <p:cNvPr id="140" name="group 140"/>
          <p:cNvGrpSpPr/>
          <p:nvPr/>
        </p:nvGrpSpPr>
        <p:grpSpPr>
          <a:xfrm rot="21600000">
            <a:off x="831215" y="2642616"/>
            <a:ext cx="5200776" cy="2224023"/>
            <a:chOff x="0" y="0"/>
            <a:chExt cx="5200776" cy="2224023"/>
          </a:xfrm>
        </p:grpSpPr>
        <p:pic>
          <p:nvPicPr>
            <p:cNvPr id="1466" name="picture 146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5200776" cy="2224023"/>
            </a:xfrm>
            <a:prstGeom prst="rect">
              <a:avLst/>
            </a:prstGeom>
          </p:spPr>
        </p:pic>
        <p:sp>
          <p:nvSpPr>
            <p:cNvPr id="1468" name="textbox 1468"/>
            <p:cNvSpPr/>
            <p:nvPr/>
          </p:nvSpPr>
          <p:spPr>
            <a:xfrm>
              <a:off x="-12700" y="-12700"/>
              <a:ext cx="5226684" cy="227266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69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188085" indent="120015" algn="l" rtl="0" eaLnBrk="0">
                <a:lnSpc>
                  <a:spcPct val="117000"/>
                </a:lnSpc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大多数人是“看见”后才会“相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信”的，他们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更容易被事实说服；而只有有人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先相信，做出行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动，事实才会发生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188720" indent="125095" algn="l" rtl="0" eaLnBrk="0">
                <a:lnSpc>
                  <a:spcPct val="114000"/>
                </a:lnSpc>
                <a:spcBef>
                  <a:spcPts val="615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最先相信并行动的人，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就是组织变革的“推动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</a:t>
              </a:r>
              <a:r>
                <a:rPr sz="1400" kern="0" spc="3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者”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1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185545" indent="116205" algn="l" rtl="0" eaLnBrk="0">
                <a:lnSpc>
                  <a:spcPct val="113000"/>
                </a:lnSpc>
                <a:spcBef>
                  <a:spcPts val="5"/>
                </a:spcBef>
                <a:tabLst>
                  <a:tab pos="1402080" algn="l"/>
                </a:tabLst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kern="0" spc="-4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“种草”的推动者，很多时候是企业的老板，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但也未必一定是老板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1470" name="picture 14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167764" y="1659508"/>
              <a:ext cx="121920" cy="121920"/>
            </a:xfrm>
            <a:prstGeom prst="rect">
              <a:avLst/>
            </a:prstGeom>
          </p:spPr>
        </p:pic>
        <p:pic>
          <p:nvPicPr>
            <p:cNvPr id="1472" name="picture 147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167764" y="1105788"/>
              <a:ext cx="121920" cy="121920"/>
            </a:xfrm>
            <a:prstGeom prst="rect">
              <a:avLst/>
            </a:prstGeom>
          </p:spPr>
        </p:pic>
        <p:pic>
          <p:nvPicPr>
            <p:cNvPr id="1474" name="picture 147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167764" y="275208"/>
              <a:ext cx="121920" cy="121920"/>
            </a:xfrm>
            <a:prstGeom prst="rect">
              <a:avLst/>
            </a:prstGeom>
          </p:spPr>
        </p:pic>
      </p:grpSp>
      <p:grpSp>
        <p:nvGrpSpPr>
          <p:cNvPr id="142" name="group 142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476" name="picture 147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478" name="textbox 1478"/>
            <p:cNvSpPr/>
            <p:nvPr/>
          </p:nvSpPr>
          <p:spPr>
            <a:xfrm>
              <a:off x="-12700" y="-12700"/>
              <a:ext cx="6654800" cy="8947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483995" algn="l" rtl="0" eaLnBrk="0">
                <a:lnSpc>
                  <a:spcPts val="3295"/>
                </a:lnSpc>
                <a:spcBef>
                  <a:spcPts val="5"/>
                </a:spcBef>
              </a:pPr>
              <a:r>
                <a:rPr sz="2700" b="1" kern="0" spc="5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03 让种草在企业内发生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480" name="textbox 1480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94155" algn="l" rtl="0" eaLnBrk="0">
              <a:lnSpc>
                <a:spcPts val="2490"/>
              </a:lnSpc>
              <a:spcBef>
                <a:spcPts val="5"/>
              </a:spcBef>
            </a:pP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打破惯性，推动组织变革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82" name="textbox 1482"/>
          <p:cNvSpPr/>
          <p:nvPr/>
        </p:nvSpPr>
        <p:spPr>
          <a:xfrm>
            <a:off x="833805" y="2086609"/>
            <a:ext cx="3973829" cy="384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20"/>
              </a:lnSpc>
            </a:pP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找到“推动者</a:t>
            </a:r>
            <a:r>
              <a:rPr sz="2300" b="1" kern="0" spc="-4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sz="2300" b="1" kern="0" spc="-53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，让变革发生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484" name="textbox 1484"/>
          <p:cNvSpPr/>
          <p:nvPr/>
        </p:nvSpPr>
        <p:spPr>
          <a:xfrm>
            <a:off x="830757" y="5332095"/>
            <a:ext cx="3062604" cy="3829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15"/>
              </a:lnSpc>
            </a:pP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点燃“非理性</a:t>
            </a:r>
            <a:r>
              <a:rPr sz="2300" b="1" kern="0" spc="-3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”的火焰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rect 148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88" name="rect 1488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490" name="picture 14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1492" name="rect 1492"/>
          <p:cNvSpPr/>
          <p:nvPr/>
        </p:nvSpPr>
        <p:spPr>
          <a:xfrm>
            <a:off x="554354" y="1194434"/>
            <a:ext cx="5775325" cy="439293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94" name="rect 1494"/>
          <p:cNvSpPr/>
          <p:nvPr/>
        </p:nvSpPr>
        <p:spPr>
          <a:xfrm>
            <a:off x="1842516" y="2040635"/>
            <a:ext cx="4058411" cy="367283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96" name="textbox 1496"/>
          <p:cNvSpPr/>
          <p:nvPr/>
        </p:nvSpPr>
        <p:spPr>
          <a:xfrm>
            <a:off x="541654" y="1074273"/>
            <a:ext cx="5800725" cy="12795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5000"/>
              </a:lnSpc>
              <a:spcBef>
                <a:spcPts val="5"/>
              </a:spcBef>
              <a:tabLst>
                <a:tab pos="1760220" algn="l"/>
              </a:tabLst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</a:t>
            </a: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推动种草的七个步骤</a:t>
            </a: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  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00480" algn="l" rtl="0" eaLnBrk="0">
              <a:lnSpc>
                <a:spcPct val="96000"/>
              </a:lnSpc>
              <a:spcBef>
                <a:spcPts val="0"/>
              </a:spcBef>
              <a:tabLst>
                <a:tab pos="1400810" algn="l"/>
              </a:tabLst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找到一个自己可以坚信的原点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498" name="picture 14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297921" y="1086973"/>
            <a:ext cx="803421" cy="954062"/>
          </a:xfrm>
          <a:prstGeom prst="rect">
            <a:avLst/>
          </a:prstGeom>
        </p:spPr>
      </p:pic>
      <p:sp>
        <p:nvSpPr>
          <p:cNvPr id="1500" name="textbox 1500"/>
          <p:cNvSpPr/>
          <p:nvPr/>
        </p:nvSpPr>
        <p:spPr>
          <a:xfrm>
            <a:off x="1842516" y="6096000"/>
            <a:ext cx="4058920" cy="1186180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0330" algn="l" rtl="0" eaLnBrk="0">
              <a:lnSpc>
                <a:spcPct val="116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不断坚持，带领团队中尽可能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多的人在实践中建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立“不断接触用户，从用户身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上找到新体验”的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经验和信念，使得关注用户、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帮助用户成为团队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中更多人的本能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02" name="textbox 1502"/>
          <p:cNvSpPr/>
          <p:nvPr/>
        </p:nvSpPr>
        <p:spPr>
          <a:xfrm>
            <a:off x="1842516" y="3480815"/>
            <a:ext cx="4058920" cy="847725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8425" algn="l" rtl="0" eaLnBrk="0">
              <a:lnSpc>
                <a:spcPct val="9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完成第一次“体验管理循环”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7155" indent="5715" algn="l" rtl="0" eaLnBrk="0">
              <a:lnSpc>
                <a:spcPct val="111000"/>
              </a:lnSpc>
              <a:spcBef>
                <a:spcPts val="29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带领团队接触用户、了解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用户，践行捕捉、理解、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放大、激发的做法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04" name="textbox 1504"/>
          <p:cNvSpPr/>
          <p:nvPr/>
        </p:nvSpPr>
        <p:spPr>
          <a:xfrm>
            <a:off x="1842516" y="5209032"/>
            <a:ext cx="4058920" cy="626744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9695" indent="-1905" algn="l" rtl="0" eaLnBrk="0">
              <a:lnSpc>
                <a:spcPct val="109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未雨绸缪，减少过程中失败的风险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，让第一次成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功以更高的确定性，在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更短的时间内到来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06" name="textbox 1506"/>
          <p:cNvSpPr/>
          <p:nvPr/>
        </p:nvSpPr>
        <p:spPr>
          <a:xfrm>
            <a:off x="1842516" y="2624328"/>
            <a:ext cx="4058920" cy="626744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9060" indent="-1905" algn="l" rtl="0" eaLnBrk="0">
              <a:lnSpc>
                <a:spcPct val="111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释放影响力，争取必要的同志，使得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自己具备最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基本的资源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08" name="textbox 1508"/>
          <p:cNvSpPr/>
          <p:nvPr/>
        </p:nvSpPr>
        <p:spPr>
          <a:xfrm>
            <a:off x="1842516" y="4610100"/>
            <a:ext cx="4058920" cy="368934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0965" algn="l" rtl="0" eaLnBrk="0">
              <a:lnSpc>
                <a:spcPct val="92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获取资源，让行动得到必要的支持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10" name="textbox 1510"/>
          <p:cNvSpPr/>
          <p:nvPr/>
        </p:nvSpPr>
        <p:spPr>
          <a:xfrm>
            <a:off x="1842516" y="7551419"/>
            <a:ext cx="4058920" cy="367665"/>
          </a:xfrm>
          <a:prstGeom prst="rect">
            <a:avLst/>
          </a:prstGeom>
          <a:solidFill>
            <a:srgbClr val="F7E0E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8425" algn="l" rtl="0" eaLnBrk="0">
              <a:lnSpc>
                <a:spcPct val="92000"/>
              </a:lnSpc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建立制度，让“体验管理循环”稳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定地运转起来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12" name="textbox 1512"/>
          <p:cNvSpPr/>
          <p:nvPr/>
        </p:nvSpPr>
        <p:spPr>
          <a:xfrm>
            <a:off x="1585884" y="375735"/>
            <a:ext cx="3721734" cy="4438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95"/>
              </a:lnSpc>
            </a:pPr>
            <a:r>
              <a:rPr sz="2700" b="1" kern="0" spc="5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03 让种草在企业内发生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514" name="picture 15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35698" y="1677034"/>
            <a:ext cx="101523" cy="6737984"/>
          </a:xfrm>
          <a:prstGeom prst="rect">
            <a:avLst/>
          </a:prstGeom>
        </p:spPr>
      </p:pic>
      <p:grpSp>
        <p:nvGrpSpPr>
          <p:cNvPr id="144" name="group 144"/>
          <p:cNvGrpSpPr/>
          <p:nvPr/>
        </p:nvGrpSpPr>
        <p:grpSpPr>
          <a:xfrm rot="21600000">
            <a:off x="720852" y="2046732"/>
            <a:ext cx="947927" cy="333755"/>
            <a:chOff x="0" y="0"/>
            <a:chExt cx="947927" cy="333755"/>
          </a:xfrm>
        </p:grpSpPr>
        <p:sp>
          <p:nvSpPr>
            <p:cNvPr id="1516" name="path 1516"/>
            <p:cNvSpPr/>
            <p:nvPr/>
          </p:nvSpPr>
          <p:spPr>
            <a:xfrm>
              <a:off x="0" y="0"/>
              <a:ext cx="947927" cy="333755"/>
            </a:xfrm>
            <a:custGeom>
              <a:avLst/>
              <a:gdLst/>
              <a:ahLst/>
              <a:cxnLst/>
              <a:rect l="0" t="0" r="0" b="0"/>
              <a:pathLst>
                <a:path w="1492" h="525">
                  <a:moveTo>
                    <a:pt x="0" y="0"/>
                  </a:moveTo>
                  <a:lnTo>
                    <a:pt x="1228" y="0"/>
                  </a:lnTo>
                  <a:lnTo>
                    <a:pt x="1492" y="263"/>
                  </a:lnTo>
                  <a:lnTo>
                    <a:pt x="1228" y="525"/>
                  </a:lnTo>
                  <a:lnTo>
                    <a:pt x="0" y="525"/>
                  </a:lnTo>
                  <a:lnTo>
                    <a:pt x="0" y="0"/>
                  </a:ln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518" name="textbox 1518"/>
            <p:cNvSpPr/>
            <p:nvPr/>
          </p:nvSpPr>
          <p:spPr>
            <a:xfrm>
              <a:off x="-12700" y="-12700"/>
              <a:ext cx="973455" cy="3771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31775" algn="l" rtl="0" eaLnBrk="0">
                <a:lnSpc>
                  <a:spcPct val="90000"/>
                </a:lnSpc>
                <a:spcBef>
                  <a:spcPts val="0"/>
                </a:spcBef>
              </a:pPr>
              <a:r>
                <a:rPr sz="1400" kern="0" spc="-9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第1步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46" name="group 146"/>
          <p:cNvGrpSpPr/>
          <p:nvPr/>
        </p:nvGrpSpPr>
        <p:grpSpPr>
          <a:xfrm rot="21600000">
            <a:off x="720852" y="5417820"/>
            <a:ext cx="947927" cy="333755"/>
            <a:chOff x="0" y="0"/>
            <a:chExt cx="947927" cy="333755"/>
          </a:xfrm>
        </p:grpSpPr>
        <p:sp>
          <p:nvSpPr>
            <p:cNvPr id="1520" name="path 1520"/>
            <p:cNvSpPr/>
            <p:nvPr/>
          </p:nvSpPr>
          <p:spPr>
            <a:xfrm>
              <a:off x="0" y="0"/>
              <a:ext cx="947927" cy="333755"/>
            </a:xfrm>
            <a:custGeom>
              <a:avLst/>
              <a:gdLst/>
              <a:ahLst/>
              <a:cxnLst/>
              <a:rect l="0" t="0" r="0" b="0"/>
              <a:pathLst>
                <a:path w="1492" h="525">
                  <a:moveTo>
                    <a:pt x="0" y="0"/>
                  </a:moveTo>
                  <a:lnTo>
                    <a:pt x="1228" y="0"/>
                  </a:lnTo>
                  <a:lnTo>
                    <a:pt x="1492" y="263"/>
                  </a:lnTo>
                  <a:lnTo>
                    <a:pt x="1228" y="525"/>
                  </a:lnTo>
                  <a:lnTo>
                    <a:pt x="0" y="525"/>
                  </a:lnTo>
                  <a:lnTo>
                    <a:pt x="0" y="0"/>
                  </a:ln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522" name="textbox 1522"/>
            <p:cNvSpPr/>
            <p:nvPr/>
          </p:nvSpPr>
          <p:spPr>
            <a:xfrm>
              <a:off x="-12700" y="-12700"/>
              <a:ext cx="973455" cy="3771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2885" algn="l" rtl="0" eaLnBrk="0">
                <a:lnSpc>
                  <a:spcPct val="90000"/>
                </a:lnSpc>
                <a:spcBef>
                  <a:spcPts val="0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第5步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48" name="group 148"/>
          <p:cNvGrpSpPr/>
          <p:nvPr/>
        </p:nvGrpSpPr>
        <p:grpSpPr>
          <a:xfrm rot="21600000">
            <a:off x="720852" y="7557516"/>
            <a:ext cx="947927" cy="333755"/>
            <a:chOff x="0" y="0"/>
            <a:chExt cx="947927" cy="333755"/>
          </a:xfrm>
        </p:grpSpPr>
        <p:sp>
          <p:nvSpPr>
            <p:cNvPr id="1524" name="path 1524"/>
            <p:cNvSpPr/>
            <p:nvPr/>
          </p:nvSpPr>
          <p:spPr>
            <a:xfrm>
              <a:off x="0" y="0"/>
              <a:ext cx="947927" cy="333755"/>
            </a:xfrm>
            <a:custGeom>
              <a:avLst/>
              <a:gdLst/>
              <a:ahLst/>
              <a:cxnLst/>
              <a:rect l="0" t="0" r="0" b="0"/>
              <a:pathLst>
                <a:path w="1492" h="525">
                  <a:moveTo>
                    <a:pt x="0" y="0"/>
                  </a:moveTo>
                  <a:lnTo>
                    <a:pt x="1228" y="0"/>
                  </a:lnTo>
                  <a:lnTo>
                    <a:pt x="1492" y="261"/>
                  </a:lnTo>
                  <a:lnTo>
                    <a:pt x="1228" y="525"/>
                  </a:lnTo>
                  <a:lnTo>
                    <a:pt x="0" y="525"/>
                  </a:lnTo>
                  <a:lnTo>
                    <a:pt x="0" y="0"/>
                  </a:ln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526" name="textbox 1526"/>
            <p:cNvSpPr/>
            <p:nvPr/>
          </p:nvSpPr>
          <p:spPr>
            <a:xfrm>
              <a:off x="-12700" y="-12700"/>
              <a:ext cx="973455" cy="3771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2885" algn="l" rtl="0" eaLnBrk="0">
                <a:lnSpc>
                  <a:spcPct val="90000"/>
                </a:lnSpc>
                <a:spcBef>
                  <a:spcPts val="5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第7步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50" name="group 150"/>
          <p:cNvGrpSpPr/>
          <p:nvPr/>
        </p:nvGrpSpPr>
        <p:grpSpPr>
          <a:xfrm rot="21600000">
            <a:off x="720852" y="2772155"/>
            <a:ext cx="947927" cy="332232"/>
            <a:chOff x="0" y="0"/>
            <a:chExt cx="947927" cy="332232"/>
          </a:xfrm>
        </p:grpSpPr>
        <p:sp>
          <p:nvSpPr>
            <p:cNvPr id="1528" name="path 1528"/>
            <p:cNvSpPr/>
            <p:nvPr/>
          </p:nvSpPr>
          <p:spPr>
            <a:xfrm>
              <a:off x="0" y="0"/>
              <a:ext cx="947927" cy="332232"/>
            </a:xfrm>
            <a:custGeom>
              <a:avLst/>
              <a:gdLst/>
              <a:ahLst/>
              <a:cxnLst/>
              <a:rect l="0" t="0" r="0" b="0"/>
              <a:pathLst>
                <a:path w="1492" h="523">
                  <a:moveTo>
                    <a:pt x="0" y="0"/>
                  </a:moveTo>
                  <a:lnTo>
                    <a:pt x="1228" y="0"/>
                  </a:lnTo>
                  <a:lnTo>
                    <a:pt x="1492" y="261"/>
                  </a:lnTo>
                  <a:lnTo>
                    <a:pt x="1228" y="523"/>
                  </a:lnTo>
                  <a:lnTo>
                    <a:pt x="0" y="523"/>
                  </a:lnTo>
                  <a:lnTo>
                    <a:pt x="0" y="0"/>
                  </a:ln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530" name="textbox 1530"/>
            <p:cNvSpPr/>
            <p:nvPr/>
          </p:nvSpPr>
          <p:spPr>
            <a:xfrm>
              <a:off x="-12700" y="-12700"/>
              <a:ext cx="973455" cy="3759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2885" algn="l" rtl="0" eaLnBrk="0">
                <a:lnSpc>
                  <a:spcPct val="90000"/>
                </a:lnSpc>
                <a:spcBef>
                  <a:spcPts val="5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第2步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52" name="group 152"/>
          <p:cNvGrpSpPr/>
          <p:nvPr/>
        </p:nvGrpSpPr>
        <p:grpSpPr>
          <a:xfrm rot="21600000">
            <a:off x="720852" y="3488435"/>
            <a:ext cx="947927" cy="332232"/>
            <a:chOff x="0" y="0"/>
            <a:chExt cx="947927" cy="332232"/>
          </a:xfrm>
        </p:grpSpPr>
        <p:sp>
          <p:nvSpPr>
            <p:cNvPr id="1532" name="path 1532"/>
            <p:cNvSpPr/>
            <p:nvPr/>
          </p:nvSpPr>
          <p:spPr>
            <a:xfrm>
              <a:off x="0" y="0"/>
              <a:ext cx="947927" cy="332232"/>
            </a:xfrm>
            <a:custGeom>
              <a:avLst/>
              <a:gdLst/>
              <a:ahLst/>
              <a:cxnLst/>
              <a:rect l="0" t="0" r="0" b="0"/>
              <a:pathLst>
                <a:path w="1492" h="523">
                  <a:moveTo>
                    <a:pt x="0" y="0"/>
                  </a:moveTo>
                  <a:lnTo>
                    <a:pt x="1228" y="0"/>
                  </a:lnTo>
                  <a:lnTo>
                    <a:pt x="1492" y="261"/>
                  </a:lnTo>
                  <a:lnTo>
                    <a:pt x="1228" y="523"/>
                  </a:lnTo>
                  <a:lnTo>
                    <a:pt x="0" y="523"/>
                  </a:lnTo>
                  <a:lnTo>
                    <a:pt x="0" y="0"/>
                  </a:ln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534" name="textbox 1534"/>
            <p:cNvSpPr/>
            <p:nvPr/>
          </p:nvSpPr>
          <p:spPr>
            <a:xfrm>
              <a:off x="-12700" y="-12700"/>
              <a:ext cx="973455" cy="3759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2885" algn="l" rtl="0" eaLnBrk="0">
                <a:lnSpc>
                  <a:spcPct val="90000"/>
                </a:lnSpc>
                <a:spcBef>
                  <a:spcPts val="5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第3步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54" name="group 154"/>
          <p:cNvGrpSpPr/>
          <p:nvPr/>
        </p:nvGrpSpPr>
        <p:grpSpPr>
          <a:xfrm rot="21600000">
            <a:off x="720852" y="4617720"/>
            <a:ext cx="947927" cy="332232"/>
            <a:chOff x="0" y="0"/>
            <a:chExt cx="947927" cy="332232"/>
          </a:xfrm>
        </p:grpSpPr>
        <p:sp>
          <p:nvSpPr>
            <p:cNvPr id="1536" name="path 1536"/>
            <p:cNvSpPr/>
            <p:nvPr/>
          </p:nvSpPr>
          <p:spPr>
            <a:xfrm>
              <a:off x="0" y="0"/>
              <a:ext cx="947927" cy="332232"/>
            </a:xfrm>
            <a:custGeom>
              <a:avLst/>
              <a:gdLst/>
              <a:ahLst/>
              <a:cxnLst/>
              <a:rect l="0" t="0" r="0" b="0"/>
              <a:pathLst>
                <a:path w="1492" h="523">
                  <a:moveTo>
                    <a:pt x="0" y="0"/>
                  </a:moveTo>
                  <a:lnTo>
                    <a:pt x="1228" y="0"/>
                  </a:lnTo>
                  <a:lnTo>
                    <a:pt x="1492" y="261"/>
                  </a:lnTo>
                  <a:lnTo>
                    <a:pt x="1228" y="523"/>
                  </a:lnTo>
                  <a:lnTo>
                    <a:pt x="0" y="523"/>
                  </a:lnTo>
                  <a:lnTo>
                    <a:pt x="0" y="0"/>
                  </a:ln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538" name="textbox 1538"/>
            <p:cNvSpPr/>
            <p:nvPr/>
          </p:nvSpPr>
          <p:spPr>
            <a:xfrm>
              <a:off x="-12700" y="-12700"/>
              <a:ext cx="973455" cy="3759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2885" algn="l" rtl="0" eaLnBrk="0">
                <a:lnSpc>
                  <a:spcPct val="90000"/>
                </a:lnSpc>
                <a:spcBef>
                  <a:spcPts val="5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第4步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56" name="group 156"/>
          <p:cNvGrpSpPr/>
          <p:nvPr/>
        </p:nvGrpSpPr>
        <p:grpSpPr>
          <a:xfrm rot="21600000">
            <a:off x="720852" y="6489191"/>
            <a:ext cx="947927" cy="332232"/>
            <a:chOff x="0" y="0"/>
            <a:chExt cx="947927" cy="332232"/>
          </a:xfrm>
        </p:grpSpPr>
        <p:sp>
          <p:nvSpPr>
            <p:cNvPr id="1540" name="path 1540"/>
            <p:cNvSpPr/>
            <p:nvPr/>
          </p:nvSpPr>
          <p:spPr>
            <a:xfrm>
              <a:off x="0" y="0"/>
              <a:ext cx="947927" cy="332232"/>
            </a:xfrm>
            <a:custGeom>
              <a:avLst/>
              <a:gdLst/>
              <a:ahLst/>
              <a:cxnLst/>
              <a:rect l="0" t="0" r="0" b="0"/>
              <a:pathLst>
                <a:path w="1492" h="523">
                  <a:moveTo>
                    <a:pt x="0" y="0"/>
                  </a:moveTo>
                  <a:lnTo>
                    <a:pt x="1228" y="0"/>
                  </a:lnTo>
                  <a:lnTo>
                    <a:pt x="1492" y="261"/>
                  </a:lnTo>
                  <a:lnTo>
                    <a:pt x="1228" y="523"/>
                  </a:lnTo>
                  <a:lnTo>
                    <a:pt x="0" y="523"/>
                  </a:lnTo>
                  <a:lnTo>
                    <a:pt x="0" y="0"/>
                  </a:ln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542" name="textbox 1542"/>
            <p:cNvSpPr/>
            <p:nvPr/>
          </p:nvSpPr>
          <p:spPr>
            <a:xfrm>
              <a:off x="-12700" y="-12700"/>
              <a:ext cx="973455" cy="3759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0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22885" algn="l" rtl="0" eaLnBrk="0">
                <a:lnSpc>
                  <a:spcPct val="90000"/>
                </a:lnSpc>
                <a:spcBef>
                  <a:spcPts val="5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第6步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rect 154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46" name="rect 1546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548" name="picture 15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pic>
        <p:nvPicPr>
          <p:cNvPr id="1550" name="picture 15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23061" y="3734079"/>
            <a:ext cx="2273299" cy="12700"/>
          </a:xfrm>
          <a:prstGeom prst="rect">
            <a:avLst/>
          </a:prstGeom>
        </p:spPr>
      </p:pic>
      <p:pic>
        <p:nvPicPr>
          <p:cNvPr id="1552" name="picture 15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23061" y="4762982"/>
            <a:ext cx="1531734" cy="12700"/>
          </a:xfrm>
          <a:prstGeom prst="rect">
            <a:avLst/>
          </a:prstGeom>
        </p:spPr>
      </p:pic>
      <p:pic>
        <p:nvPicPr>
          <p:cNvPr id="1554" name="picture 15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23061" y="4246816"/>
            <a:ext cx="2044699" cy="12700"/>
          </a:xfrm>
          <a:prstGeom prst="rect">
            <a:avLst/>
          </a:prstGeom>
        </p:spPr>
      </p:pic>
      <p:pic>
        <p:nvPicPr>
          <p:cNvPr id="1556" name="picture 15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65518" y="7330109"/>
            <a:ext cx="876300" cy="12700"/>
          </a:xfrm>
          <a:prstGeom prst="rect">
            <a:avLst/>
          </a:prstGeom>
        </p:spPr>
      </p:pic>
      <p:pic>
        <p:nvPicPr>
          <p:cNvPr id="1558" name="picture 15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263662" y="2029459"/>
            <a:ext cx="5187479" cy="6406515"/>
          </a:xfrm>
          <a:prstGeom prst="rect">
            <a:avLst/>
          </a:prstGeom>
        </p:spPr>
      </p:pic>
      <p:sp>
        <p:nvSpPr>
          <p:cNvPr id="1560" name="textbox 1560"/>
          <p:cNvSpPr/>
          <p:nvPr/>
        </p:nvSpPr>
        <p:spPr>
          <a:xfrm>
            <a:off x="1677987" y="6583071"/>
            <a:ext cx="4438015" cy="16897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2593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评价与激励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24535" indent="-228600" algn="l" rtl="0" eaLnBrk="0">
              <a:lnSpc>
                <a:spcPct val="109000"/>
              </a:lnSpc>
              <a:spcBef>
                <a:spcPts val="255"/>
              </a:spcBef>
            </a:pPr>
            <a:r>
              <a:rPr sz="1200" kern="0" spc="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不只算效率账，还要算体验账，</a:t>
            </a: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从算订单利润到算</a:t>
            </a:r>
            <a:r>
              <a:rPr sz="1200" kern="0" spc="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200" kern="0" spc="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用户价值，计算对用户决</a:t>
            </a: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策过程的整体影响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98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1595" algn="l" rtl="0" eaLnBrk="0">
              <a:lnSpc>
                <a:spcPct val="92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推动者，推动变化发生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44830" indent="-532130" algn="l" rtl="0" eaLnBrk="0">
              <a:lnSpc>
                <a:spcPct val="119000"/>
              </a:lnSpc>
              <a:spcBef>
                <a:spcPts val="325"/>
              </a:spcBef>
            </a:pPr>
            <a:r>
              <a:rPr sz="1200" kern="0" spc="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找到自己可以坚信的原点。实现第一次种草成功让</a:t>
            </a: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团队看到结果构</a:t>
            </a: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200" kern="0" spc="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建信心建立制度，让体验管理循环稳</a:t>
            </a: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定地运行起来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58" name="group 158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562" name="picture 156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564" name="textbox 1564"/>
            <p:cNvSpPr/>
            <p:nvPr/>
          </p:nvSpPr>
          <p:spPr>
            <a:xfrm>
              <a:off x="-12700" y="-12700"/>
              <a:ext cx="6654800" cy="8947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483995" algn="l" rtl="0" eaLnBrk="0">
                <a:lnSpc>
                  <a:spcPts val="3295"/>
                </a:lnSpc>
                <a:spcBef>
                  <a:spcPts val="5"/>
                </a:spcBef>
              </a:pPr>
              <a:r>
                <a:rPr sz="2700" b="1" kern="0" spc="5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03 让种草在企业内发生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566" name="textbox 1566"/>
          <p:cNvSpPr/>
          <p:nvPr/>
        </p:nvSpPr>
        <p:spPr>
          <a:xfrm>
            <a:off x="2783344" y="4438206"/>
            <a:ext cx="2301239" cy="19805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684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捕捉、理解、放大、激发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1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99465" algn="l" rtl="0" eaLnBrk="0">
              <a:lnSpc>
                <a:spcPct val="96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员工选择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495"/>
              </a:spcBef>
            </a:pP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能力：共情用户</a:t>
            </a: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动力：利他驱动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92480" algn="l" rtl="0" eaLnBrk="0">
              <a:lnSpc>
                <a:spcPct val="96000"/>
              </a:lnSpc>
              <a:spcBef>
                <a:spcPts val="915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资源分配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01625" algn="l" rtl="0" eaLnBrk="0">
              <a:lnSpc>
                <a:spcPct val="95000"/>
              </a:lnSpc>
              <a:spcBef>
                <a:spcPts val="360"/>
              </a:spcBef>
            </a:pP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协同方式：体验驱动协同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06070" algn="l" rtl="0" eaLnBrk="0">
              <a:lnSpc>
                <a:spcPct val="96000"/>
              </a:lnSpc>
              <a:spcBef>
                <a:spcPts val="350"/>
              </a:spcBef>
            </a:pP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部门切分：营销One</a:t>
            </a: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Team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3025" algn="l" rtl="0" eaLnBrk="0">
              <a:lnSpc>
                <a:spcPct val="95000"/>
              </a:lnSpc>
              <a:spcBef>
                <a:spcPts val="350"/>
              </a:spcBef>
            </a:pPr>
            <a:r>
              <a:rPr sz="1200" kern="0" spc="-10" dirty="0">
                <a:solidFill>
                  <a:srgbClr val="40404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未来预测：有人为某个人群负责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68" name="textbox 1568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06450" algn="l" rtl="0" eaLnBrk="0">
              <a:lnSpc>
                <a:spcPts val="2495"/>
              </a:lnSpc>
              <a:spcBef>
                <a:spcPts val="5"/>
              </a:spcBef>
            </a:pPr>
            <a:r>
              <a:rPr sz="2000" kern="0" spc="4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种草型组织的设计思路</a:t>
            </a:r>
            <a:r>
              <a:rPr sz="1500" kern="0" spc="40" dirty="0">
                <a:solidFill>
                  <a:srgbClr val="F5B7B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（加</a:t>
            </a:r>
            <a:r>
              <a:rPr sz="1500" kern="0" spc="30" dirty="0">
                <a:solidFill>
                  <a:srgbClr val="F5B7B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入本章内容）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70" name="textbox 1570"/>
          <p:cNvSpPr/>
          <p:nvPr/>
        </p:nvSpPr>
        <p:spPr>
          <a:xfrm>
            <a:off x="3543642" y="2773172"/>
            <a:ext cx="730884" cy="13404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4140" algn="l" rtl="0" eaLnBrk="0">
              <a:lnSpc>
                <a:spcPct val="97000"/>
              </a:lnSpc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555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消费行为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3675" algn="l" rtl="0" eaLnBrk="0">
              <a:lnSpc>
                <a:spcPct val="96000"/>
              </a:lnSpc>
              <a:spcBef>
                <a:spcPts val="565"/>
              </a:spcBef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变化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9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4465" algn="l" rtl="0" eaLnBrk="0">
              <a:lnSpc>
                <a:spcPct val="9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72" name="textbox 1572"/>
          <p:cNvSpPr/>
          <p:nvPr/>
        </p:nvSpPr>
        <p:spPr>
          <a:xfrm rot="4020000">
            <a:off x="5030583" y="4988555"/>
            <a:ext cx="731519" cy="2647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0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69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做出行动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74" name="textbox 1574"/>
          <p:cNvSpPr/>
          <p:nvPr/>
        </p:nvSpPr>
        <p:spPr>
          <a:xfrm rot="17460000">
            <a:off x="2019781" y="4915604"/>
            <a:ext cx="732155" cy="2559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sz="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7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设计组织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76" name="textbox 1576"/>
          <p:cNvSpPr/>
          <p:nvPr/>
        </p:nvSpPr>
        <p:spPr>
          <a:xfrm>
            <a:off x="807333" y="3917239"/>
            <a:ext cx="1087755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对企业的要求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78" name="textbox 1578"/>
          <p:cNvSpPr/>
          <p:nvPr/>
        </p:nvSpPr>
        <p:spPr>
          <a:xfrm>
            <a:off x="677440" y="6984771"/>
            <a:ext cx="820419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组织/管理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80" name="textbox 1580"/>
          <p:cNvSpPr/>
          <p:nvPr/>
        </p:nvSpPr>
        <p:spPr>
          <a:xfrm>
            <a:off x="809474" y="4474528"/>
            <a:ext cx="818514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动作/做法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82" name="textbox 1582"/>
          <p:cNvSpPr/>
          <p:nvPr/>
        </p:nvSpPr>
        <p:spPr>
          <a:xfrm>
            <a:off x="808046" y="3404489"/>
            <a:ext cx="731519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趋势变化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84" name="textbox 1584"/>
          <p:cNvSpPr/>
          <p:nvPr/>
        </p:nvSpPr>
        <p:spPr>
          <a:xfrm>
            <a:off x="705822" y="8012989"/>
            <a:ext cx="554355" cy="230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推动者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586" name="picture 158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21550" y="8342566"/>
            <a:ext cx="590321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8" name="picture 15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6858000" cy="9144000"/>
          </a:xfrm>
          <a:prstGeom prst="rect">
            <a:avLst/>
          </a:prstGeom>
        </p:spPr>
      </p:pic>
      <p:sp>
        <p:nvSpPr>
          <p:cNvPr id="1590" name="textbox 1590"/>
          <p:cNvSpPr/>
          <p:nvPr/>
        </p:nvSpPr>
        <p:spPr>
          <a:xfrm>
            <a:off x="1670481" y="1796112"/>
            <a:ext cx="3663315" cy="18745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43685" algn="l" rtl="0" eaLnBrk="0">
              <a:lnSpc>
                <a:spcPct val="82000"/>
              </a:lnSpc>
            </a:pPr>
            <a:r>
              <a:rPr sz="3900" b="1" kern="0" spc="-12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04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4235"/>
              </a:lnSpc>
              <a:spcBef>
                <a:spcPts val="1320"/>
              </a:spcBef>
            </a:pPr>
            <a:r>
              <a:rPr sz="3500" b="1" kern="0" spc="7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那些种草型企业的</a:t>
            </a:r>
            <a:endParaRPr sz="3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929640" algn="l" rtl="0" eaLnBrk="0">
              <a:lnSpc>
                <a:spcPts val="4235"/>
              </a:lnSpc>
              <a:spcBef>
                <a:spcPts val="945"/>
              </a:spcBef>
            </a:pPr>
            <a:r>
              <a:rPr sz="3500" b="1" kern="0" spc="5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完整面貌</a:t>
            </a:r>
            <a:endParaRPr sz="3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92" name="textbox 1592"/>
          <p:cNvSpPr/>
          <p:nvPr/>
        </p:nvSpPr>
        <p:spPr>
          <a:xfrm>
            <a:off x="1717624" y="5082920"/>
            <a:ext cx="3625850" cy="8839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7960" indent="-175260" algn="l" rtl="0" eaLnBrk="0">
              <a:lnSpc>
                <a:spcPct val="123000"/>
              </a:lnSpc>
            </a:pPr>
            <a:r>
              <a:rPr sz="2300" kern="0" spc="7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建立以用户为中心的组织</a:t>
            </a:r>
            <a:r>
              <a:rPr sz="2300" kern="0" spc="6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2300" kern="0" spc="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kern="0" spc="6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与用户的感受直接对话</a:t>
            </a:r>
            <a:r>
              <a:rPr sz="2300" kern="0" spc="-13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kern="0" spc="6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594" name="picture 15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25081" y="3976314"/>
            <a:ext cx="834532" cy="98626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rect 159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98" name="rect 1598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00" name="picture 16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pSp>
        <p:nvGrpSpPr>
          <p:cNvPr id="160" name="group 160"/>
          <p:cNvGrpSpPr/>
          <p:nvPr/>
        </p:nvGrpSpPr>
        <p:grpSpPr>
          <a:xfrm rot="21600000">
            <a:off x="751840" y="5212079"/>
            <a:ext cx="5280151" cy="1551432"/>
            <a:chOff x="0" y="0"/>
            <a:chExt cx="5280151" cy="1551432"/>
          </a:xfrm>
        </p:grpSpPr>
        <p:pic>
          <p:nvPicPr>
            <p:cNvPr id="1602" name="picture 160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280151" cy="1551432"/>
            </a:xfrm>
            <a:prstGeom prst="rect">
              <a:avLst/>
            </a:prstGeom>
          </p:spPr>
        </p:pic>
        <p:sp>
          <p:nvSpPr>
            <p:cNvPr id="1604" name="textbox 1604"/>
            <p:cNvSpPr/>
            <p:nvPr/>
          </p:nvSpPr>
          <p:spPr>
            <a:xfrm>
              <a:off x="-12700" y="-12700"/>
              <a:ext cx="5306059" cy="159766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03020" indent="-343535" algn="l" rtl="0" eaLnBrk="0">
                <a:lnSpc>
                  <a:spcPct val="118000"/>
                </a:lnSpc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①</a:t>
              </a:r>
              <a:r>
                <a:rPr sz="1400" kern="0" spc="63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生产无漆床，对原料要求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高，卖一张亏一张，类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似的还有只为三个月内婴儿用的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纸尿布等，规模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不足以支持生产效率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959485" algn="l" rtl="0" eaLnBrk="0">
                <a:lnSpc>
                  <a:spcPct val="92000"/>
                </a:lnSpc>
                <a:spcBef>
                  <a:spcPts val="575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②</a:t>
              </a:r>
              <a:r>
                <a:rPr sz="1400" kern="0" spc="68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不带货的直播间，只讲育儿知识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6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70915" algn="l" rtl="0" eaLnBrk="0">
                <a:lnSpc>
                  <a:spcPct val="94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以上让Babyca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re赢得了大量用户的帮助和支持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62" name="group 162"/>
          <p:cNvGrpSpPr/>
          <p:nvPr/>
        </p:nvGrpSpPr>
        <p:grpSpPr>
          <a:xfrm rot="21600000">
            <a:off x="738367" y="7433309"/>
            <a:ext cx="5293624" cy="1251966"/>
            <a:chOff x="0" y="0"/>
            <a:chExt cx="5293624" cy="1251966"/>
          </a:xfrm>
        </p:grpSpPr>
        <p:pic>
          <p:nvPicPr>
            <p:cNvPr id="1606" name="picture 160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5293624" cy="1251966"/>
            </a:xfrm>
            <a:prstGeom prst="rect">
              <a:avLst/>
            </a:prstGeom>
          </p:spPr>
        </p:pic>
        <p:sp>
          <p:nvSpPr>
            <p:cNvPr id="1608" name="textbox 1608"/>
            <p:cNvSpPr/>
            <p:nvPr/>
          </p:nvSpPr>
          <p:spPr>
            <a:xfrm>
              <a:off x="-12700" y="-12700"/>
              <a:ext cx="5319395" cy="129793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9000"/>
                </a:lnSpc>
              </a:pPr>
              <a:endParaRPr sz="9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16355" indent="-342900" algn="l" rtl="0" eaLnBrk="0">
                <a:lnSpc>
                  <a:spcPct val="112000"/>
                </a:lnSpc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①</a:t>
              </a:r>
              <a:r>
                <a:rPr sz="1400" kern="0" spc="6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Babycare总部的2000名员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工中，有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500多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位妈妈，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都是Babycare的用户。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973455" algn="l" rtl="0" eaLnBrk="0">
                <a:lnSpc>
                  <a:spcPct val="95000"/>
                </a:lnSpc>
                <a:spcBef>
                  <a:spcPts val="600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②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已经建成了内部的体验度量体系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21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73455" algn="l" rtl="0" eaLnBrk="0">
                <a:lnSpc>
                  <a:spcPct val="94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③</a:t>
              </a:r>
              <a:r>
                <a:rPr sz="1400" kern="0" spc="6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Babycare与用户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之间建立了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紧密的互助关系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64" name="group 164"/>
          <p:cNvGrpSpPr/>
          <p:nvPr/>
        </p:nvGrpSpPr>
        <p:grpSpPr>
          <a:xfrm rot="21600000">
            <a:off x="904451" y="3333750"/>
            <a:ext cx="5127540" cy="1252220"/>
            <a:chOff x="0" y="0"/>
            <a:chExt cx="5127540" cy="1252220"/>
          </a:xfrm>
        </p:grpSpPr>
        <p:pic>
          <p:nvPicPr>
            <p:cNvPr id="1610" name="picture 161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5127540" cy="1252220"/>
            </a:xfrm>
            <a:prstGeom prst="rect">
              <a:avLst/>
            </a:prstGeom>
          </p:spPr>
        </p:pic>
        <p:sp>
          <p:nvSpPr>
            <p:cNvPr id="1612" name="textbox 1612"/>
            <p:cNvSpPr/>
            <p:nvPr/>
          </p:nvSpPr>
          <p:spPr>
            <a:xfrm>
              <a:off x="-12700" y="-12700"/>
              <a:ext cx="5153025" cy="13017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158875" indent="-351790" algn="l" rtl="0" eaLnBrk="0">
                <a:lnSpc>
                  <a:spcPct val="113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①</a:t>
              </a:r>
              <a:r>
                <a:rPr sz="1400" kern="0" spc="66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发现很多妈妈海淘，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洞察到妈妈们希望买到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设计、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1400" kern="0" spc="-2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品质更好的产品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6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149985" indent="-342900" algn="l" rtl="0" eaLnBrk="0">
                <a:lnSpc>
                  <a:spcPct val="113000"/>
                </a:lnSpc>
                <a:spcBef>
                  <a:spcPts val="0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②</a:t>
              </a:r>
              <a:r>
                <a:rPr sz="1400" kern="0" spc="66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发现妈妈们之间流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传的购物清单，洞察到可以为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妈妈们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提供默认选择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66" name="group 166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614" name="picture 16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616" name="textbox 1616"/>
            <p:cNvSpPr/>
            <p:nvPr/>
          </p:nvSpPr>
          <p:spPr>
            <a:xfrm>
              <a:off x="-12700" y="-12700"/>
              <a:ext cx="6654800" cy="8940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50595" algn="l" rtl="0" eaLnBrk="0">
                <a:lnSpc>
                  <a:spcPts val="3285"/>
                </a:lnSpc>
                <a:spcBef>
                  <a:spcPts val="5"/>
                </a:spcBef>
              </a:pPr>
              <a:r>
                <a:rPr sz="2700" b="1" kern="0" spc="6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04 那些种草型企业的完整面貌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618" name="textbox 1618"/>
          <p:cNvSpPr/>
          <p:nvPr/>
        </p:nvSpPr>
        <p:spPr>
          <a:xfrm>
            <a:off x="1935815" y="1810527"/>
            <a:ext cx="4156075" cy="10153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2065" algn="l" rtl="0" eaLnBrk="0">
              <a:lnSpc>
                <a:spcPct val="116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Babycare只用了10年左右的时间，就成为中国母婴行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业著名的“爆款机器”，每年拥有近百亿的交易额，在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湿巾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、水杯/餐具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、婴童洗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护等品类，其产品都做到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了主要电商渠道销量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20" name="textbox 1620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31520" algn="l" rtl="0" eaLnBrk="0">
              <a:lnSpc>
                <a:spcPct val="94000"/>
              </a:lnSpc>
              <a:spcBef>
                <a:spcPts val="5"/>
              </a:spcBef>
            </a:pPr>
            <a:r>
              <a:rPr sz="2000" kern="0" spc="-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Babycare：持续孕育爆品的种草型组织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22" name="textbox 1622"/>
          <p:cNvSpPr/>
          <p:nvPr/>
        </p:nvSpPr>
        <p:spPr>
          <a:xfrm>
            <a:off x="827933" y="4829904"/>
            <a:ext cx="5098415" cy="3251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sz="20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做了大量的赔钱动作，反而实</a:t>
            </a: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现了健康的利润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24" name="picture 16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54736" y="1798319"/>
            <a:ext cx="1211580" cy="914400"/>
          </a:xfrm>
          <a:prstGeom prst="rect">
            <a:avLst/>
          </a:prstGeom>
        </p:spPr>
      </p:pic>
      <p:sp>
        <p:nvSpPr>
          <p:cNvPr id="1626" name="textbox 1626"/>
          <p:cNvSpPr/>
          <p:nvPr/>
        </p:nvSpPr>
        <p:spPr>
          <a:xfrm>
            <a:off x="829970" y="2925540"/>
            <a:ext cx="2977514" cy="2965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20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驱动Babycare的两个洞察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28" name="textbox 1628"/>
          <p:cNvSpPr/>
          <p:nvPr/>
        </p:nvSpPr>
        <p:spPr>
          <a:xfrm>
            <a:off x="829970" y="7037800"/>
            <a:ext cx="2809875" cy="3251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sz="20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建成以用户为中心的组织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rect 163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32" name="rect 1632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34" name="picture 16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pSp>
        <p:nvGrpSpPr>
          <p:cNvPr id="168" name="group 168"/>
          <p:cNvGrpSpPr/>
          <p:nvPr/>
        </p:nvGrpSpPr>
        <p:grpSpPr>
          <a:xfrm rot="21600000">
            <a:off x="827405" y="3790950"/>
            <a:ext cx="5204586" cy="1779270"/>
            <a:chOff x="0" y="0"/>
            <a:chExt cx="5204586" cy="1779270"/>
          </a:xfrm>
        </p:grpSpPr>
        <p:pic>
          <p:nvPicPr>
            <p:cNvPr id="1636" name="picture 16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204586" cy="1779270"/>
            </a:xfrm>
            <a:prstGeom prst="rect">
              <a:avLst/>
            </a:prstGeom>
          </p:spPr>
        </p:pic>
        <p:sp>
          <p:nvSpPr>
            <p:cNvPr id="1638" name="textbox 1638"/>
            <p:cNvSpPr/>
            <p:nvPr/>
          </p:nvSpPr>
          <p:spPr>
            <a:xfrm>
              <a:off x="-12700" y="-12700"/>
              <a:ext cx="5230495" cy="183070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883920" algn="l" rtl="0" eaLnBrk="0">
                <a:lnSpc>
                  <a:spcPct val="92000"/>
                </a:lnSpc>
                <a:spcBef>
                  <a:spcPts val="0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①</a:t>
              </a:r>
              <a:r>
                <a:rPr sz="1400" kern="0" spc="64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持续收到用户的反馈，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捕捉到用户的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真实需要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24915" indent="-340995" algn="l" rtl="0" eaLnBrk="0">
                <a:lnSpc>
                  <a:spcPct val="111000"/>
                </a:lnSpc>
                <a:spcBef>
                  <a:spcPts val="630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②</a:t>
              </a:r>
              <a:r>
                <a:rPr sz="1400" kern="0" spc="6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基于反馈，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先不考虑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成本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，先提供给用户更好的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解决方案，验证用户想要的是不是这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样的体验。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7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27455" indent="-343535" algn="l" rtl="0" eaLnBrk="0">
                <a:lnSpc>
                  <a:spcPct val="113000"/>
                </a:lnSpc>
                <a:spcBef>
                  <a:spcPts val="5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③</a:t>
              </a:r>
              <a:r>
                <a:rPr sz="1400" kern="0" spc="75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一旦体验被验证，再用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技术手段（算法）降低成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4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本</a:t>
              </a:r>
              <a:r>
                <a:rPr sz="1400" kern="0" spc="-4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70" name="group 170"/>
          <p:cNvGrpSpPr/>
          <p:nvPr/>
        </p:nvGrpSpPr>
        <p:grpSpPr>
          <a:xfrm rot="21600000">
            <a:off x="839931" y="6464808"/>
            <a:ext cx="5090332" cy="1780032"/>
            <a:chOff x="0" y="0"/>
            <a:chExt cx="5090332" cy="1780032"/>
          </a:xfrm>
        </p:grpSpPr>
        <p:pic>
          <p:nvPicPr>
            <p:cNvPr id="1640" name="picture 164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5090332" cy="1780032"/>
            </a:xfrm>
            <a:prstGeom prst="rect">
              <a:avLst/>
            </a:prstGeom>
          </p:spPr>
        </p:pic>
        <p:sp>
          <p:nvSpPr>
            <p:cNvPr id="1642" name="textbox 1642"/>
            <p:cNvSpPr/>
            <p:nvPr/>
          </p:nvSpPr>
          <p:spPr>
            <a:xfrm>
              <a:off x="-12700" y="-12700"/>
              <a:ext cx="5116195" cy="18211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123315" indent="-350520" algn="l" rtl="0" eaLnBrk="0">
                <a:lnSpc>
                  <a:spcPct val="113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6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创始人徐豪管理着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产品和研发团队，营销等交由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3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团队负责。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21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115060" indent="-342265" algn="l" rtl="0" eaLnBrk="0">
                <a:lnSpc>
                  <a:spcPct val="117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6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创业初期徐豪想要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通过自己培养人的方式，发现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走不通。后来找到了优秀的营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销负责人，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放权由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其负责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，实现理想的业绩增长。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72" name="group 172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644" name="picture 164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646" name="textbox 1646"/>
            <p:cNvSpPr/>
            <p:nvPr/>
          </p:nvSpPr>
          <p:spPr>
            <a:xfrm>
              <a:off x="-12700" y="-12700"/>
              <a:ext cx="6654800" cy="8940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50595" algn="l" rtl="0" eaLnBrk="0">
                <a:lnSpc>
                  <a:spcPts val="3285"/>
                </a:lnSpc>
                <a:spcBef>
                  <a:spcPts val="5"/>
                </a:spcBef>
              </a:pPr>
              <a:r>
                <a:rPr sz="2700" b="1" kern="0" spc="6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04 那些种草型企业的完整面貌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648" name="textbox 1648"/>
          <p:cNvSpPr/>
          <p:nvPr/>
        </p:nvSpPr>
        <p:spPr>
          <a:xfrm>
            <a:off x="2439428" y="1886727"/>
            <a:ext cx="3614420" cy="10160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3810" algn="l" rtl="0" eaLnBrk="0">
              <a:lnSpc>
                <a:spcPct val="116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方仔照相馆成立于2020年，是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一家主打定制积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木人仔的创新玩具公司。2023年，这家公司实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现了3000万元的交易额，其创始人徐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豪，是一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个刚刚博士毕业的9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0后。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50" name="textbox 1650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97840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方仔照相馆：技术结合体验的新品类开创者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52" name="picture 16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40080" y="1880616"/>
            <a:ext cx="1563623" cy="990600"/>
          </a:xfrm>
          <a:prstGeom prst="rect">
            <a:avLst/>
          </a:prstGeom>
        </p:spPr>
      </p:pic>
      <p:sp>
        <p:nvSpPr>
          <p:cNvPr id="1654" name="textbox 1654"/>
          <p:cNvSpPr/>
          <p:nvPr/>
        </p:nvSpPr>
        <p:spPr>
          <a:xfrm>
            <a:off x="828929" y="3298190"/>
            <a:ext cx="4283709" cy="3835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15"/>
              </a:lnSpc>
            </a:pPr>
            <a:r>
              <a:rPr sz="23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用算法</a:t>
            </a:r>
            <a:r>
              <a:rPr sz="2300" b="1" kern="0" spc="-3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，支持个性化的用户体验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56" name="textbox 1656"/>
          <p:cNvSpPr/>
          <p:nvPr/>
        </p:nvSpPr>
        <p:spPr>
          <a:xfrm>
            <a:off x="732205" y="5972175"/>
            <a:ext cx="3364229" cy="3822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05"/>
              </a:lnSpc>
            </a:pP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靠团队</a:t>
            </a:r>
            <a:r>
              <a:rPr sz="2300" b="1" kern="0" spc="-3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，解决卖货的难题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picture 1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6858000" cy="9144000"/>
          </a:xfrm>
          <a:prstGeom prst="rect">
            <a:avLst/>
          </a:prstGeom>
        </p:spPr>
      </p:pic>
      <p:sp>
        <p:nvSpPr>
          <p:cNvPr id="152" name="textbox 152"/>
          <p:cNvSpPr/>
          <p:nvPr/>
        </p:nvSpPr>
        <p:spPr>
          <a:xfrm>
            <a:off x="1980533" y="1796112"/>
            <a:ext cx="3048000" cy="12896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6985" algn="l" rtl="0" eaLnBrk="0">
              <a:lnSpc>
                <a:spcPct val="82000"/>
              </a:lnSpc>
            </a:pPr>
            <a:r>
              <a:rPr sz="3900" b="1" kern="0" spc="-12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00000"/>
              </a:lnSpc>
            </a:pPr>
            <a:r>
              <a:rPr sz="3900" b="1" kern="0" spc="6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重新理解种草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4" name="textbox 154"/>
          <p:cNvSpPr/>
          <p:nvPr/>
        </p:nvSpPr>
        <p:spPr>
          <a:xfrm>
            <a:off x="1584121" y="4790820"/>
            <a:ext cx="3935729" cy="8553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449580" algn="l" rtl="0" eaLnBrk="0">
              <a:lnSpc>
                <a:spcPts val="2790"/>
              </a:lnSpc>
            </a:pPr>
            <a:r>
              <a:rPr sz="2300" kern="0" spc="7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种草是真诚地帮助人，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790"/>
              </a:lnSpc>
            </a:pPr>
            <a:r>
              <a:rPr sz="2300" kern="0" spc="-7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为向往的生活找到解决方案</a:t>
            </a:r>
            <a:r>
              <a:rPr sz="2300" kern="0" spc="-8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kern="0" spc="-7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56" name="picture 1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25081" y="3326553"/>
            <a:ext cx="834532" cy="986578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rect 165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60" name="rect 1660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62" name="picture 16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pSp>
        <p:nvGrpSpPr>
          <p:cNvPr id="174" name="group 174"/>
          <p:cNvGrpSpPr/>
          <p:nvPr/>
        </p:nvGrpSpPr>
        <p:grpSpPr>
          <a:xfrm rot="21600000">
            <a:off x="795521" y="3473195"/>
            <a:ext cx="5236470" cy="2351659"/>
            <a:chOff x="0" y="0"/>
            <a:chExt cx="5236470" cy="2351659"/>
          </a:xfrm>
        </p:grpSpPr>
        <p:pic>
          <p:nvPicPr>
            <p:cNvPr id="1664" name="picture 166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236470" cy="2351659"/>
            </a:xfrm>
            <a:prstGeom prst="rect">
              <a:avLst/>
            </a:prstGeom>
          </p:spPr>
        </p:pic>
        <p:sp>
          <p:nvSpPr>
            <p:cNvPr id="1666" name="textbox 1666"/>
            <p:cNvSpPr/>
            <p:nvPr/>
          </p:nvSpPr>
          <p:spPr>
            <a:xfrm>
              <a:off x="-12700" y="-12700"/>
              <a:ext cx="5262245" cy="23952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7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61745" indent="-345440" algn="l" rtl="0" eaLnBrk="0">
                <a:lnSpc>
                  <a:spcPct val="119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①</a:t>
              </a:r>
              <a:r>
                <a:rPr sz="1400" kern="0" spc="66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做到比用户更懂用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户：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大量接触用户、拆解用户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的场景和需求、搜集用户反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馈，建立对用户越来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越深的理解。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68095" indent="-351790" algn="l" rtl="0" eaLnBrk="0">
                <a:lnSpc>
                  <a:spcPct val="111000"/>
                </a:lnSpc>
                <a:spcBef>
                  <a:spcPts val="560"/>
                </a:spcBef>
              </a:pP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②</a:t>
              </a:r>
              <a:r>
                <a:rPr sz="1400" kern="0" spc="75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用品牌思维做所有事：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用品牌思维找机会、做产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品、做营销，也用品牌思维做公司。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0000"/>
                </a:lnSpc>
              </a:pPr>
              <a:endParaRPr sz="1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6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56030" indent="3810" algn="l" rtl="0" eaLnBrk="0">
                <a:lnSpc>
                  <a:spcPct val="113000"/>
                </a:lnSpc>
              </a:pPr>
              <a:r>
                <a:rPr sz="1400" kern="0" spc="-10" dirty="0">
                  <a:solidFill>
                    <a:srgbClr val="C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品牌思维：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用户看到什么会想起你、看到你会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</a:t>
              </a: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想起什么，</a:t>
              </a:r>
              <a:r>
                <a:rPr sz="1400" kern="0" spc="-24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这个想起，</a:t>
              </a:r>
              <a:r>
                <a:rPr sz="1400" kern="0" spc="-2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会</a:t>
              </a:r>
              <a:r>
                <a:rPr sz="1400" kern="0" spc="-30" dirty="0">
                  <a:solidFill>
                    <a:srgbClr val="0000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影响用户的行为。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76" name="group 176"/>
          <p:cNvGrpSpPr/>
          <p:nvPr/>
        </p:nvGrpSpPr>
        <p:grpSpPr>
          <a:xfrm rot="21600000">
            <a:off x="708164" y="6693407"/>
            <a:ext cx="5222099" cy="1780032"/>
            <a:chOff x="0" y="0"/>
            <a:chExt cx="5222099" cy="1780032"/>
          </a:xfrm>
        </p:grpSpPr>
        <p:pic>
          <p:nvPicPr>
            <p:cNvPr id="1668" name="picture 166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5222099" cy="1780032"/>
            </a:xfrm>
            <a:prstGeom prst="rect">
              <a:avLst/>
            </a:prstGeom>
          </p:spPr>
        </p:pic>
        <p:sp>
          <p:nvSpPr>
            <p:cNvPr id="1670" name="textbox 1670"/>
            <p:cNvSpPr/>
            <p:nvPr/>
          </p:nvSpPr>
          <p:spPr>
            <a:xfrm>
              <a:off x="-12700" y="-12700"/>
              <a:ext cx="5247640" cy="18211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51585" indent="-347345" algn="l" rtl="0" eaLnBrk="0">
                <a:lnSpc>
                  <a:spcPct val="113000"/>
                </a:lnSpc>
                <a:spcBef>
                  <a:spcPts val="5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7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今天羊织道大量的做法和经验，都来自他们的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日</a:t>
              </a:r>
              <a:r>
                <a:rPr sz="1400" kern="0" spc="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3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常总结</a:t>
              </a:r>
              <a:r>
                <a:rPr sz="1400" kern="0" spc="-3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9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43330" indent="-339090" algn="l" rtl="0" eaLnBrk="0">
                <a:lnSpc>
                  <a:spcPct val="117000"/>
                </a:lnSpc>
                <a:spcBef>
                  <a:spcPts val="0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7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一件事做成功了，要能复制，让他人也能实现同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样的成功。一件事没做成，也没关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系，失败也要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失败得明白，也要总结出经验。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78" name="group 178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672" name="picture 167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674" name="textbox 1674"/>
            <p:cNvSpPr/>
            <p:nvPr/>
          </p:nvSpPr>
          <p:spPr>
            <a:xfrm>
              <a:off x="-12700" y="-12700"/>
              <a:ext cx="6654800" cy="8940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50595" algn="l" rtl="0" eaLnBrk="0">
                <a:lnSpc>
                  <a:spcPts val="3285"/>
                </a:lnSpc>
                <a:spcBef>
                  <a:spcPts val="5"/>
                </a:spcBef>
              </a:pPr>
              <a:r>
                <a:rPr sz="2700" b="1" kern="0" spc="6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04 那些种草型企业的完整面貌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676" name="textbox 1676"/>
          <p:cNvSpPr/>
          <p:nvPr/>
        </p:nvSpPr>
        <p:spPr>
          <a:xfrm>
            <a:off x="2144489" y="1875932"/>
            <a:ext cx="3950334" cy="7531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14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成立于2021年的羊织道，是从小红书上崛起的羊绒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针织女装品牌。仅在小红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书平台，单月GMV（商品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交易总额）就超过了500万。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78" name="textbox 1678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4220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1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羊织道：为“像自己”的她们创立</a:t>
            </a:r>
            <a:r>
              <a:rPr sz="2000" kern="0" spc="-13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的品牌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680" name="picture 16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6844" y="1746503"/>
            <a:ext cx="1403603" cy="925068"/>
          </a:xfrm>
          <a:prstGeom prst="rect">
            <a:avLst/>
          </a:prstGeom>
        </p:spPr>
      </p:pic>
      <p:sp>
        <p:nvSpPr>
          <p:cNvPr id="1682" name="textbox 1682"/>
          <p:cNvSpPr/>
          <p:nvPr/>
        </p:nvSpPr>
        <p:spPr>
          <a:xfrm>
            <a:off x="837768" y="2980690"/>
            <a:ext cx="3055620" cy="3829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10"/>
              </a:lnSpc>
            </a:pPr>
            <a:r>
              <a:rPr sz="23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对优势动作的不断重复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84" name="textbox 1684"/>
          <p:cNvSpPr/>
          <p:nvPr/>
        </p:nvSpPr>
        <p:spPr>
          <a:xfrm>
            <a:off x="727938" y="6200775"/>
            <a:ext cx="2454275" cy="3822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05"/>
              </a:lnSpc>
            </a:pPr>
            <a:r>
              <a:rPr sz="23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做一件事要做明白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6" name="rect 1686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88" name="rect 1688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90" name="picture 169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pSp>
        <p:nvGrpSpPr>
          <p:cNvPr id="180" name="group 180"/>
          <p:cNvGrpSpPr/>
          <p:nvPr/>
        </p:nvGrpSpPr>
        <p:grpSpPr>
          <a:xfrm rot="21600000">
            <a:off x="679163" y="6464808"/>
            <a:ext cx="5251101" cy="1639823"/>
            <a:chOff x="0" y="0"/>
            <a:chExt cx="5251101" cy="1639823"/>
          </a:xfrm>
        </p:grpSpPr>
        <p:pic>
          <p:nvPicPr>
            <p:cNvPr id="1692" name="picture 169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251101" cy="1639823"/>
            </a:xfrm>
            <a:prstGeom prst="rect">
              <a:avLst/>
            </a:prstGeom>
          </p:spPr>
        </p:pic>
        <p:sp>
          <p:nvSpPr>
            <p:cNvPr id="1694" name="textbox 1694"/>
            <p:cNvSpPr/>
            <p:nvPr/>
          </p:nvSpPr>
          <p:spPr>
            <a:xfrm>
              <a:off x="-12700" y="-12700"/>
              <a:ext cx="5276850" cy="16808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2540" indent="-339090" algn="l" rtl="0" eaLnBrk="0">
                <a:lnSpc>
                  <a:spcPct val="111000"/>
                </a:lnSpc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 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当从“睡眠”出发拆解床品的每个品类时，亚朵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星球发现，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行业现有的理解很多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是有问题的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5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3810" indent="-340360" algn="l" rtl="0" eaLnBrk="0">
                <a:lnSpc>
                  <a:spcPct val="111000"/>
                </a:lnSpc>
                <a:spcBef>
                  <a:spcPts val="0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7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亚朵星球会重新去思考和验证：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用户们需要的到</a:t>
              </a:r>
              <a:r>
                <a:rPr sz="1400" kern="0" spc="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底是什么，什么是真正最好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的解决方案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82" name="group 182"/>
          <p:cNvGrpSpPr/>
          <p:nvPr/>
        </p:nvGrpSpPr>
        <p:grpSpPr>
          <a:xfrm rot="21600000">
            <a:off x="725169" y="3747515"/>
            <a:ext cx="5306821" cy="1528698"/>
            <a:chOff x="0" y="0"/>
            <a:chExt cx="5306821" cy="1528698"/>
          </a:xfrm>
        </p:grpSpPr>
        <p:pic>
          <p:nvPicPr>
            <p:cNvPr id="1696" name="picture 169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5306821" cy="1528698"/>
            </a:xfrm>
            <a:prstGeom prst="rect">
              <a:avLst/>
            </a:prstGeom>
          </p:spPr>
        </p:pic>
        <p:sp>
          <p:nvSpPr>
            <p:cNvPr id="1698" name="textbox 1698"/>
            <p:cNvSpPr/>
            <p:nvPr/>
          </p:nvSpPr>
          <p:spPr>
            <a:xfrm>
              <a:off x="-12700" y="-12700"/>
              <a:ext cx="5332729" cy="156971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54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27150" indent="-338455" algn="l" rtl="0" eaLnBrk="0">
                <a:lnSpc>
                  <a:spcPct val="113000"/>
                </a:lnSpc>
                <a:spcBef>
                  <a:spcPts val="5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7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亚朵进入酒店市场时，就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让体验成为企业所有动</a:t>
              </a:r>
              <a:r>
                <a:rPr sz="1400" kern="0" spc="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作的出发点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8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32230" indent="-343535" algn="l" rtl="0" eaLnBrk="0">
                <a:lnSpc>
                  <a:spcPct val="111000"/>
                </a:lnSpc>
                <a:spcBef>
                  <a:spcPts val="5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7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亚朵星球传承这一点，基于对用户需求的不断探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索，让用户都能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获得更好的睡眠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84" name="group 184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700" name="picture 170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702" name="textbox 1702"/>
            <p:cNvSpPr/>
            <p:nvPr/>
          </p:nvSpPr>
          <p:spPr>
            <a:xfrm>
              <a:off x="-12700" y="-12700"/>
              <a:ext cx="6654800" cy="8940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50595" algn="l" rtl="0" eaLnBrk="0">
                <a:lnSpc>
                  <a:spcPts val="3285"/>
                </a:lnSpc>
                <a:spcBef>
                  <a:spcPts val="5"/>
                </a:spcBef>
              </a:pPr>
              <a:r>
                <a:rPr sz="2700" b="1" kern="0" spc="6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04 那些种草型企业的完整面貌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704" name="textbox 1704"/>
          <p:cNvSpPr/>
          <p:nvPr/>
        </p:nvSpPr>
        <p:spPr>
          <a:xfrm>
            <a:off x="2142705" y="1912127"/>
            <a:ext cx="3959225" cy="7588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indent="1270" algn="l" rtl="0" eaLnBrk="0">
              <a:lnSpc>
                <a:spcPct val="115000"/>
              </a:lnSpc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成立于2021年的亚朵星球，在短短3年间，实现了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远超行业想象的成绩。仅睡枕PRO，在2023年卖出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了120万只，成为“深睡”心智的牢固占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领者。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06" name="textbox 1706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8665" algn="l" rtl="0" eaLnBrk="0">
              <a:lnSpc>
                <a:spcPts val="2490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亚朵星球：靠爆款突破老行业的新玩家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08" name="textbox 1708"/>
          <p:cNvSpPr/>
          <p:nvPr/>
        </p:nvSpPr>
        <p:spPr>
          <a:xfrm>
            <a:off x="829538" y="3171190"/>
            <a:ext cx="3368675" cy="384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30"/>
              </a:lnSpc>
            </a:pP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做睡眠</a:t>
            </a:r>
            <a:r>
              <a:rPr sz="2300" b="1" kern="0" spc="-34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，而非做家纺床品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10" name="picture 17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69036" y="1882140"/>
            <a:ext cx="1286255" cy="819911"/>
          </a:xfrm>
          <a:prstGeom prst="rect">
            <a:avLst/>
          </a:prstGeom>
        </p:spPr>
      </p:pic>
      <p:sp>
        <p:nvSpPr>
          <p:cNvPr id="1712" name="textbox 1712"/>
          <p:cNvSpPr/>
          <p:nvPr/>
        </p:nvSpPr>
        <p:spPr>
          <a:xfrm>
            <a:off x="733425" y="5972175"/>
            <a:ext cx="1838960" cy="3835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15"/>
              </a:lnSpc>
            </a:pPr>
            <a:r>
              <a:rPr sz="23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重新理解睡眠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4" name="rect 171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16" name="rect 1716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718" name="picture 17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pSp>
        <p:nvGrpSpPr>
          <p:cNvPr id="186" name="group 186"/>
          <p:cNvGrpSpPr/>
          <p:nvPr/>
        </p:nvGrpSpPr>
        <p:grpSpPr>
          <a:xfrm rot="21600000">
            <a:off x="738359" y="4797552"/>
            <a:ext cx="5293632" cy="3830192"/>
            <a:chOff x="0" y="0"/>
            <a:chExt cx="5293632" cy="3830192"/>
          </a:xfrm>
        </p:grpSpPr>
        <p:pic>
          <p:nvPicPr>
            <p:cNvPr id="1720" name="picture 17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293632" cy="3830192"/>
            </a:xfrm>
            <a:prstGeom prst="rect">
              <a:avLst/>
            </a:prstGeom>
          </p:spPr>
        </p:pic>
        <p:sp>
          <p:nvSpPr>
            <p:cNvPr id="1722" name="textbox 1722"/>
            <p:cNvSpPr/>
            <p:nvPr/>
          </p:nvSpPr>
          <p:spPr>
            <a:xfrm>
              <a:off x="-12700" y="-12700"/>
              <a:ext cx="5319395" cy="386778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16990" indent="-340995" algn="l" rtl="0" eaLnBrk="0">
                <a:lnSpc>
                  <a:spcPct val="118000"/>
                </a:lnSpc>
                <a:spcBef>
                  <a:spcPts val="0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7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睡眠是个“高参与，低认知”的行业。大家都要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睡觉，但普遍对怎么才能睡好认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知低，导致讲参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数、讲功能常常讲不明白。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975995" algn="l" rtl="0" eaLnBrk="0">
                <a:lnSpc>
                  <a:spcPct val="96000"/>
                </a:lnSpc>
                <a:spcBef>
                  <a:spcPts val="575"/>
                </a:spcBef>
              </a:pP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7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亚朵星球的成功经验：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315085" indent="-341630" algn="l" rtl="0" eaLnBrk="0">
                <a:lnSpc>
                  <a:spcPct val="113000"/>
                </a:lnSpc>
                <a:spcBef>
                  <a:spcPts val="565"/>
                </a:spcBef>
              </a:pP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①</a:t>
              </a:r>
              <a:r>
                <a:rPr sz="1400" kern="0" spc="75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选博主要选那些能影响目标用户的人（未必是家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居行业博主）。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318260" indent="-344805" algn="l" rtl="0" eaLnBrk="0">
                <a:lnSpc>
                  <a:spcPct val="113000"/>
                </a:lnSpc>
                <a:spcBef>
                  <a:spcPts val="565"/>
                </a:spcBef>
              </a:pP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②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与用户的“感觉”直接对话，比如，深睡控温被</a:t>
              </a:r>
              <a:r>
                <a:rPr sz="1400" kern="0" spc="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PRO的三个价值是：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314450" indent="-338455" algn="l" rtl="0" eaLnBrk="0">
                <a:lnSpc>
                  <a:spcPct val="116000"/>
                </a:lnSpc>
                <a:spcBef>
                  <a:spcPts val="960"/>
                </a:spcBef>
              </a:pPr>
              <a:r>
                <a:rPr sz="1400" kern="0" spc="-30" dirty="0">
                  <a:solidFill>
                    <a:srgbClr val="404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70" dirty="0">
                  <a:solidFill>
                    <a:srgbClr val="404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-3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彻底的洁净感（ 由内而外都能打理，</a:t>
              </a:r>
              <a:r>
                <a:rPr sz="1400" kern="0" spc="-31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kern="0" spc="-3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直接可以机</a:t>
              </a:r>
              <a:r>
                <a:rPr sz="1400" kern="0" spc="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</a:t>
              </a:r>
              <a:r>
                <a:rPr sz="1400" kern="0" spc="-2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洗烘干）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975995" algn="l" rtl="0" eaLnBrk="0">
                <a:lnSpc>
                  <a:spcPts val="1730"/>
                </a:lnSpc>
                <a:spcBef>
                  <a:spcPts val="450"/>
                </a:spcBef>
              </a:pPr>
              <a:r>
                <a:rPr sz="1400" kern="0" spc="-30" dirty="0">
                  <a:solidFill>
                    <a:srgbClr val="404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      </a:t>
              </a:r>
              <a:r>
                <a:rPr sz="1400" kern="0" spc="-3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惊艳的穿着感（ 更贴合身体，</a:t>
              </a:r>
              <a:r>
                <a:rPr sz="1400" kern="0" spc="-27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kern="0" spc="-3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不会跑被）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algn="l" rtl="0" eaLnBrk="0">
                <a:lnSpc>
                  <a:spcPct val="128000"/>
                </a:lnSpc>
              </a:pPr>
              <a:endParaRPr sz="3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23340" indent="-347345" algn="l" rtl="0" eaLnBrk="0">
                <a:lnSpc>
                  <a:spcPct val="116000"/>
                </a:lnSpc>
                <a:spcBef>
                  <a:spcPts val="0"/>
                </a:spcBef>
              </a:pPr>
              <a:r>
                <a:rPr sz="1400" kern="0" spc="-10" dirty="0">
                  <a:solidFill>
                    <a:srgbClr val="404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70" dirty="0">
                  <a:solidFill>
                    <a:srgbClr val="40404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-1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极简的松弛感（没有换四件套的麻烦，收纳起来</a:t>
              </a:r>
              <a:r>
                <a:rPr sz="1400" kern="0" spc="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</a:t>
              </a:r>
              <a:r>
                <a:rPr sz="1400" kern="0" spc="-30" dirty="0">
                  <a:solidFill>
                    <a:srgbClr val="40404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也更简单）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88" name="group 188"/>
          <p:cNvGrpSpPr/>
          <p:nvPr/>
        </p:nvGrpSpPr>
        <p:grpSpPr>
          <a:xfrm rot="21600000">
            <a:off x="763422" y="2364740"/>
            <a:ext cx="5268569" cy="1705863"/>
            <a:chOff x="0" y="0"/>
            <a:chExt cx="5268569" cy="1705863"/>
          </a:xfrm>
        </p:grpSpPr>
        <p:pic>
          <p:nvPicPr>
            <p:cNvPr id="1724" name="picture 17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5268569" cy="1705863"/>
            </a:xfrm>
            <a:prstGeom prst="rect">
              <a:avLst/>
            </a:prstGeom>
          </p:spPr>
        </p:pic>
        <p:sp>
          <p:nvSpPr>
            <p:cNvPr id="1726" name="textbox 1726"/>
            <p:cNvSpPr/>
            <p:nvPr/>
          </p:nvSpPr>
          <p:spPr>
            <a:xfrm>
              <a:off x="-12700" y="-12700"/>
              <a:ext cx="5293995" cy="175450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60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93495" indent="-342900" algn="l" rtl="0" eaLnBrk="0">
                <a:lnSpc>
                  <a:spcPct val="111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</a:t>
              </a:r>
              <a:r>
                <a:rPr sz="1400" kern="0" spc="6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 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领先行业的对用户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体验的认知、领先行业的产品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开发流程，造就了领先行业的产品。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8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89050" indent="-338455" algn="l" rtl="0" eaLnBrk="0">
                <a:lnSpc>
                  <a:spcPct val="118000"/>
                </a:lnSpc>
                <a:spcBef>
                  <a:spcPts val="5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Arial" panose="020B0604020202020204"/>
                  <a:ea typeface="Arial" panose="020B0604020202020204"/>
                  <a:cs typeface="Arial" panose="020B0604020202020204"/>
                </a:rPr>
                <a:t>•    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因为要突破行业现有经验，学习更成熟行业的经</a:t>
              </a:r>
              <a:r>
                <a:rPr sz="1400" kern="0" spc="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验，亚朵星球</a:t>
              </a:r>
              <a:r>
                <a:rPr sz="1400" kern="0" spc="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70%的员工是从床品之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外的行业跨</a:t>
              </a:r>
              <a:r>
                <a:rPr sz="1400" kern="0" spc="-1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</a:t>
              </a:r>
              <a:r>
                <a:rPr sz="1400" kern="0" spc="-20" dirty="0">
                  <a:solidFill>
                    <a:srgbClr val="843F0B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界来的。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90" name="group 190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728" name="picture 17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730" name="textbox 1730"/>
            <p:cNvSpPr/>
            <p:nvPr/>
          </p:nvSpPr>
          <p:spPr>
            <a:xfrm>
              <a:off x="-12700" y="-12700"/>
              <a:ext cx="6654800" cy="8940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50595" algn="l" rtl="0" eaLnBrk="0">
                <a:lnSpc>
                  <a:spcPts val="3285"/>
                </a:lnSpc>
                <a:spcBef>
                  <a:spcPts val="5"/>
                </a:spcBef>
              </a:pPr>
              <a:r>
                <a:rPr sz="2700" b="1" kern="0" spc="6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04 那些种草型企业的完整面貌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732" name="textbox 1732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748665" algn="l" rtl="0" eaLnBrk="0">
              <a:lnSpc>
                <a:spcPts val="2490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亚朵星球：靠爆款突破老行业的新玩家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34" name="textbox 1734"/>
          <p:cNvSpPr/>
          <p:nvPr/>
        </p:nvSpPr>
        <p:spPr>
          <a:xfrm>
            <a:off x="838987" y="1856739"/>
            <a:ext cx="4273550" cy="3822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05"/>
              </a:lnSpc>
            </a:pPr>
            <a:r>
              <a:rPr sz="23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向更成熟的行业学习</a:t>
            </a:r>
            <a:r>
              <a:rPr sz="2300" b="1" kern="0" spc="-4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，建</a:t>
            </a:r>
            <a:r>
              <a:rPr sz="23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立流程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36" name="textbox 1736"/>
          <p:cNvSpPr/>
          <p:nvPr/>
        </p:nvSpPr>
        <p:spPr>
          <a:xfrm>
            <a:off x="828929" y="4279900"/>
            <a:ext cx="3674109" cy="384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825"/>
              </a:lnSpc>
            </a:pPr>
            <a:r>
              <a:rPr sz="23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与用户的“感受</a:t>
            </a:r>
            <a:r>
              <a:rPr sz="2300" b="1" kern="0" spc="-4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b="1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”直接对话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rect 1738"/>
          <p:cNvSpPr/>
          <p:nvPr/>
        </p:nvSpPr>
        <p:spPr>
          <a:xfrm>
            <a:off x="0" y="0"/>
            <a:ext cx="6850379" cy="9144000"/>
          </a:xfrm>
          <a:prstGeom prst="rect">
            <a:avLst/>
          </a:prstGeom>
          <a:solidFill>
            <a:srgbClr val="DFE3F1">
              <a:alpha val="4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740" name="picture 17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087792" y="2763639"/>
            <a:ext cx="4657104" cy="3530794"/>
          </a:xfrm>
          <a:prstGeom prst="rect">
            <a:avLst/>
          </a:prstGeom>
        </p:spPr>
      </p:pic>
      <p:sp>
        <p:nvSpPr>
          <p:cNvPr id="1742" name="textbox 1742"/>
          <p:cNvSpPr/>
          <p:nvPr/>
        </p:nvSpPr>
        <p:spPr>
          <a:xfrm>
            <a:off x="1538731" y="884808"/>
            <a:ext cx="3800475" cy="8382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5900" kern="0" spc="-150" dirty="0">
                <a:solidFill>
                  <a:srgbClr val="1E386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感</a:t>
            </a:r>
            <a:r>
              <a:rPr sz="5900" kern="0" spc="330" dirty="0">
                <a:solidFill>
                  <a:srgbClr val="1E386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900" kern="0" spc="-150" dirty="0">
                <a:solidFill>
                  <a:srgbClr val="1E386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谢</a:t>
            </a:r>
            <a:r>
              <a:rPr sz="5900" kern="0" spc="810" dirty="0">
                <a:solidFill>
                  <a:srgbClr val="1E386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900" kern="0" spc="-150" dirty="0">
                <a:solidFill>
                  <a:srgbClr val="1E386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阅</a:t>
            </a:r>
            <a:r>
              <a:rPr sz="5900" kern="0" spc="380" dirty="0">
                <a:solidFill>
                  <a:srgbClr val="1E386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5900" kern="0" spc="-150" dirty="0">
                <a:solidFill>
                  <a:srgbClr val="1E386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读</a:t>
            </a:r>
            <a:endParaRPr sz="5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744" name="picture 17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181600" y="7350252"/>
            <a:ext cx="1200911" cy="1200911"/>
          </a:xfrm>
          <a:prstGeom prst="rect">
            <a:avLst/>
          </a:prstGeom>
        </p:spPr>
      </p:pic>
      <p:sp>
        <p:nvSpPr>
          <p:cNvPr id="1746" name="textbox 1746"/>
          <p:cNvSpPr/>
          <p:nvPr/>
        </p:nvSpPr>
        <p:spPr>
          <a:xfrm>
            <a:off x="5023561" y="8667724"/>
            <a:ext cx="1391285" cy="2152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490"/>
              </a:lnSpc>
            </a:pPr>
            <a:r>
              <a:rPr sz="1200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更多作品，扫码查看</a:t>
            </a:r>
            <a:endParaRPr sz="1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8" name="rect 1748"/>
          <p:cNvSpPr/>
          <p:nvPr/>
        </p:nvSpPr>
        <p:spPr>
          <a:xfrm>
            <a:off x="0" y="0"/>
            <a:ext cx="6850379" cy="9144000"/>
          </a:xfrm>
          <a:prstGeom prst="rect">
            <a:avLst/>
          </a:prstGeom>
          <a:solidFill>
            <a:srgbClr val="FEF5ED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92" name="group 192"/>
          <p:cNvGrpSpPr/>
          <p:nvPr/>
        </p:nvGrpSpPr>
        <p:grpSpPr>
          <a:xfrm rot="21600000">
            <a:off x="0" y="3557840"/>
            <a:ext cx="6858000" cy="2122784"/>
            <a:chOff x="0" y="0"/>
            <a:chExt cx="6858000" cy="2122784"/>
          </a:xfrm>
        </p:grpSpPr>
        <p:pic>
          <p:nvPicPr>
            <p:cNvPr id="1750" name="picture 175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6858000" cy="2122784"/>
            </a:xfrm>
            <a:prstGeom prst="rect">
              <a:avLst/>
            </a:prstGeom>
          </p:spPr>
        </p:pic>
        <p:sp>
          <p:nvSpPr>
            <p:cNvPr id="1752" name="textbox 1752"/>
            <p:cNvSpPr/>
            <p:nvPr/>
          </p:nvSpPr>
          <p:spPr>
            <a:xfrm>
              <a:off x="-12700" y="-12700"/>
              <a:ext cx="6883400" cy="21704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5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146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3211195" algn="l" rtl="0" eaLnBrk="0">
                <a:lnSpc>
                  <a:spcPts val="2170"/>
                </a:lnSpc>
                <a:spcBef>
                  <a:spcPts val="5"/>
                </a:spcBef>
              </a:pPr>
              <a:r>
                <a:rPr sz="17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此</a:t>
              </a:r>
              <a:r>
                <a:rPr sz="1700" kern="0" spc="1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读</a:t>
              </a:r>
              <a:r>
                <a:rPr sz="1700" kern="0" spc="1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书</a:t>
              </a:r>
              <a:r>
                <a:rPr sz="1700" kern="0" spc="1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笔</a:t>
              </a:r>
              <a:r>
                <a:rPr sz="17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记</a:t>
              </a:r>
              <a:r>
                <a:rPr sz="17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版</a:t>
              </a:r>
              <a:r>
                <a:rPr sz="1700" kern="0" spc="1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权</a:t>
              </a:r>
              <a:r>
                <a:rPr sz="1700" kern="0" spc="1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归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3009900" indent="-64770" algn="l" rtl="0" eaLnBrk="0">
                <a:lnSpc>
                  <a:spcPct val="143000"/>
                </a:lnSpc>
                <a:spcBef>
                  <a:spcPts val="305"/>
                </a:spcBef>
              </a:pP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转</a:t>
              </a:r>
              <a:r>
                <a:rPr sz="1700" kern="0" spc="2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载</a:t>
              </a:r>
              <a:r>
                <a:rPr sz="1700" kern="0" spc="1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通</a:t>
              </a:r>
              <a:r>
                <a:rPr sz="1700" kern="0" spc="1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&amp;</a:t>
              </a:r>
              <a:r>
                <a:rPr sz="1700" kern="0" spc="1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读</a:t>
              </a:r>
              <a:r>
                <a:rPr sz="1700" kern="0" spc="1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书</a:t>
              </a:r>
              <a:r>
                <a:rPr sz="1700" kern="0" spc="16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笔</a:t>
              </a:r>
              <a:r>
                <a:rPr sz="17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记</a:t>
              </a:r>
              <a:r>
                <a:rPr sz="1700" kern="0" spc="1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作</a:t>
              </a:r>
              <a:r>
                <a:rPr sz="1700" kern="0" spc="1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者</a:t>
              </a:r>
              <a:r>
                <a:rPr sz="1700" kern="0" spc="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             </a:t>
              </a: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共</a:t>
              </a:r>
              <a:r>
                <a:rPr sz="1700" kern="0" spc="3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同</a:t>
              </a:r>
              <a:r>
                <a:rPr sz="1700" kern="0" spc="13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所</a:t>
              </a:r>
              <a:r>
                <a:rPr sz="1700" kern="0" spc="1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有</a:t>
              </a:r>
              <a:r>
                <a:rPr sz="1700" kern="0" spc="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    </a:t>
              </a: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侵</a:t>
              </a:r>
              <a:r>
                <a:rPr sz="1700" kern="0" spc="14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权</a:t>
              </a:r>
              <a:r>
                <a:rPr sz="1700" kern="0" spc="1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必</a:t>
              </a:r>
              <a:r>
                <a:rPr sz="1700" kern="0" spc="15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究</a:t>
              </a:r>
              <a:r>
                <a:rPr sz="1700" kern="0" spc="27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7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!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754" name="textbox 1754"/>
          <p:cNvSpPr/>
          <p:nvPr/>
        </p:nvSpPr>
        <p:spPr>
          <a:xfrm>
            <a:off x="2571661" y="1884654"/>
            <a:ext cx="1695450" cy="5422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4070"/>
              </a:lnSpc>
            </a:pPr>
            <a:r>
              <a:rPr sz="3200" b="1" kern="0" spc="80" dirty="0">
                <a:solidFill>
                  <a:srgbClr val="0085C6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版权声明</a:t>
            </a:r>
            <a:endParaRPr sz="32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rect 15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60" name="picture 1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8600" y="237490"/>
            <a:ext cx="6416040" cy="8636761"/>
          </a:xfrm>
          <a:prstGeom prst="rect">
            <a:avLst/>
          </a:prstGeom>
        </p:spPr>
      </p:pic>
      <p:pic>
        <p:nvPicPr>
          <p:cNvPr id="162" name="picture 1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grpSp>
        <p:nvGrpSpPr>
          <p:cNvPr id="28" name="group 28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164" name="picture 16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166" name="textbox 166"/>
            <p:cNvSpPr/>
            <p:nvPr/>
          </p:nvSpPr>
          <p:spPr>
            <a:xfrm>
              <a:off x="-12700" y="-12700"/>
              <a:ext cx="6654800" cy="89344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047875" algn="l" rtl="0" eaLnBrk="0">
                <a:lnSpc>
                  <a:spcPts val="3280"/>
                </a:lnSpc>
                <a:spcBef>
                  <a:spcPts val="5"/>
                </a:spcBef>
              </a:pPr>
              <a:r>
                <a:rPr sz="2700" b="1" kern="0" spc="-2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01 重新理解种草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168" name="textbox 168"/>
          <p:cNvSpPr/>
          <p:nvPr/>
        </p:nvSpPr>
        <p:spPr>
          <a:xfrm>
            <a:off x="733044" y="7766304"/>
            <a:ext cx="5416550" cy="793115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8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2725" algn="l" rtl="0" eaLnBrk="0">
              <a:lnSpc>
                <a:spcPct val="96000"/>
              </a:lnSpc>
              <a:spcBef>
                <a:spcPts val="5"/>
              </a:spcBef>
              <a:tabLst>
                <a:tab pos="383540" algn="l"/>
              </a:tabLst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种草从一开始就不是服务于企业利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益的营销手段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12725" algn="l" rtl="0" eaLnBrk="0">
              <a:lnSpc>
                <a:spcPct val="92000"/>
              </a:lnSpc>
              <a:spcBef>
                <a:spcPts val="5"/>
              </a:spcBef>
              <a:tabLst>
                <a:tab pos="383540" algn="l"/>
              </a:tabLst>
            </a:pP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种草是真诚地帮助人，为向往的生活</a:t>
            </a: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找到解决方案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70" name="picture 1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24230" y="8227060"/>
            <a:ext cx="121919" cy="121919"/>
          </a:xfrm>
          <a:prstGeom prst="rect">
            <a:avLst/>
          </a:prstGeom>
        </p:spPr>
      </p:pic>
      <p:pic>
        <p:nvPicPr>
          <p:cNvPr id="172" name="picture 1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24230" y="7928610"/>
            <a:ext cx="121919" cy="121919"/>
          </a:xfrm>
          <a:prstGeom prst="rect">
            <a:avLst/>
          </a:prstGeom>
        </p:spPr>
      </p:pic>
      <p:grpSp>
        <p:nvGrpSpPr>
          <p:cNvPr id="30" name="group 30"/>
          <p:cNvGrpSpPr/>
          <p:nvPr/>
        </p:nvGrpSpPr>
        <p:grpSpPr>
          <a:xfrm rot="21600000">
            <a:off x="946403" y="4572000"/>
            <a:ext cx="5053583" cy="704088"/>
            <a:chOff x="0" y="0"/>
            <a:chExt cx="5053583" cy="704088"/>
          </a:xfrm>
        </p:grpSpPr>
        <p:sp>
          <p:nvSpPr>
            <p:cNvPr id="174" name="rect 174"/>
            <p:cNvSpPr/>
            <p:nvPr/>
          </p:nvSpPr>
          <p:spPr>
            <a:xfrm>
              <a:off x="0" y="0"/>
              <a:ext cx="5053583" cy="704088"/>
            </a:xfrm>
            <a:prstGeom prst="rect">
              <a:avLst/>
            </a:prstGeom>
            <a:solidFill>
              <a:srgbClr val="FEE695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76" name="textbox 176"/>
            <p:cNvSpPr/>
            <p:nvPr/>
          </p:nvSpPr>
          <p:spPr>
            <a:xfrm>
              <a:off x="851653" y="132474"/>
              <a:ext cx="3577590" cy="4991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2700" algn="l" rtl="0" eaLnBrk="0">
                <a:lnSpc>
                  <a:spcPct val="96000"/>
                </a:lnSpc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聪明的消费者们很快就</a:t>
              </a:r>
              <a:r>
                <a:rPr sz="1400" kern="0" spc="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习得了</a:t>
              </a:r>
              <a:r>
                <a:rPr sz="1400" kern="0" spc="-1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辨别的方法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9000"/>
                </a:lnSpc>
              </a:pPr>
              <a:endParaRPr sz="4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7145" algn="l" rtl="0" eaLnBrk="0">
                <a:lnSpc>
                  <a:spcPct val="92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可以辨别出谁是在真诚地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种草，谁是虚假繁荣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178" name="picture 17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114681" y="90804"/>
              <a:ext cx="567054" cy="567054"/>
            </a:xfrm>
            <a:prstGeom prst="rect">
              <a:avLst/>
            </a:prstGeom>
          </p:spPr>
        </p:pic>
      </p:grpSp>
      <p:sp>
        <p:nvSpPr>
          <p:cNvPr id="180" name="textbox 180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04060" algn="l" rtl="0" eaLnBrk="0">
              <a:lnSpc>
                <a:spcPts val="2500"/>
              </a:lnSpc>
              <a:spcBef>
                <a:spcPts val="5"/>
              </a:spcBef>
            </a:pP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企业发展两重天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32" name="group 32"/>
          <p:cNvGrpSpPr/>
          <p:nvPr/>
        </p:nvGrpSpPr>
        <p:grpSpPr>
          <a:xfrm rot="21600000">
            <a:off x="3805428" y="5734811"/>
            <a:ext cx="2194559" cy="1008520"/>
            <a:chOff x="0" y="0"/>
            <a:chExt cx="2194559" cy="1008520"/>
          </a:xfrm>
        </p:grpSpPr>
        <p:sp>
          <p:nvSpPr>
            <p:cNvPr id="182" name="rect 182"/>
            <p:cNvSpPr/>
            <p:nvPr/>
          </p:nvSpPr>
          <p:spPr>
            <a:xfrm>
              <a:off x="0" y="0"/>
              <a:ext cx="2194559" cy="827531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84" name="textbox 184"/>
            <p:cNvSpPr/>
            <p:nvPr/>
          </p:nvSpPr>
          <p:spPr>
            <a:xfrm>
              <a:off x="87252" y="83452"/>
              <a:ext cx="1973579" cy="74421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3335" algn="l" rtl="0" eaLnBrk="0">
                <a:lnSpc>
                  <a:spcPct val="96000"/>
                </a:lnSpc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不仅仅复制种草的“打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700" algn="l" rtl="0" eaLnBrk="0">
                <a:lnSpc>
                  <a:spcPct val="111000"/>
                </a:lnSpc>
                <a:spcBef>
                  <a:spcPts val="315"/>
                </a:spcBef>
              </a:pP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法”，还洞悉种草的“心</a:t>
              </a:r>
              <a:r>
                <a:rPr sz="1400" kern="0" spc="3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3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法”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186" name="picture 18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1607178" y="581265"/>
              <a:ext cx="452387" cy="427254"/>
            </a:xfrm>
            <a:prstGeom prst="rect">
              <a:avLst/>
            </a:prstGeom>
          </p:spPr>
        </p:pic>
      </p:grpSp>
      <p:grpSp>
        <p:nvGrpSpPr>
          <p:cNvPr id="34" name="group 34"/>
          <p:cNvGrpSpPr/>
          <p:nvPr/>
        </p:nvGrpSpPr>
        <p:grpSpPr>
          <a:xfrm rot="21600000">
            <a:off x="946403" y="5715000"/>
            <a:ext cx="2193036" cy="1004410"/>
            <a:chOff x="0" y="0"/>
            <a:chExt cx="2193036" cy="1004410"/>
          </a:xfrm>
        </p:grpSpPr>
        <p:sp>
          <p:nvSpPr>
            <p:cNvPr id="188" name="rect 188"/>
            <p:cNvSpPr/>
            <p:nvPr/>
          </p:nvSpPr>
          <p:spPr>
            <a:xfrm>
              <a:off x="0" y="0"/>
              <a:ext cx="2193036" cy="867156"/>
            </a:xfrm>
            <a:prstGeom prst="rect">
              <a:avLst/>
            </a:prstGeom>
            <a:solidFill>
              <a:srgbClr val="FADBD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90" name="textbox 190"/>
            <p:cNvSpPr/>
            <p:nvPr/>
          </p:nvSpPr>
          <p:spPr>
            <a:xfrm>
              <a:off x="81340" y="84214"/>
              <a:ext cx="1979295" cy="74231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41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7145" indent="-4445" algn="l" rtl="0" eaLnBrk="0">
                <a:lnSpc>
                  <a:spcPct val="113000"/>
                </a:lnSpc>
              </a:pPr>
              <a:r>
                <a:rPr sz="1400" kern="0" spc="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5000篇小红书笔记+2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000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1400" kern="0" spc="-1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条知乎问答就能成功种草</a:t>
              </a:r>
              <a:r>
                <a:rPr sz="1400" kern="0" spc="3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20" dirty="0">
                  <a:solidFill>
                    <a:srgbClr val="0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的时光不再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192" name="picture 19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1701863" y="637698"/>
              <a:ext cx="342264" cy="366712"/>
            </a:xfrm>
            <a:prstGeom prst="rect">
              <a:avLst/>
            </a:prstGeom>
          </p:spPr>
        </p:pic>
      </p:grpSp>
      <p:grpSp>
        <p:nvGrpSpPr>
          <p:cNvPr id="36" name="group 36"/>
          <p:cNvGrpSpPr/>
          <p:nvPr/>
        </p:nvGrpSpPr>
        <p:grpSpPr>
          <a:xfrm rot="21600000">
            <a:off x="703580" y="7103109"/>
            <a:ext cx="3530091" cy="558038"/>
            <a:chOff x="0" y="0"/>
            <a:chExt cx="3530091" cy="558038"/>
          </a:xfrm>
        </p:grpSpPr>
        <p:sp>
          <p:nvSpPr>
            <p:cNvPr id="194" name="path 194"/>
            <p:cNvSpPr/>
            <p:nvPr/>
          </p:nvSpPr>
          <p:spPr>
            <a:xfrm>
              <a:off x="0" y="0"/>
              <a:ext cx="3530091" cy="558038"/>
            </a:xfrm>
            <a:custGeom>
              <a:avLst/>
              <a:gdLst/>
              <a:ahLst/>
              <a:cxnLst/>
              <a:rect l="0" t="0" r="0" b="0"/>
              <a:pathLst>
                <a:path w="5559" h="878">
                  <a:moveTo>
                    <a:pt x="0" y="115"/>
                  </a:moveTo>
                  <a:cubicBezTo>
                    <a:pt x="0" y="51"/>
                    <a:pt x="51" y="0"/>
                    <a:pt x="115" y="0"/>
                  </a:cubicBezTo>
                  <a:lnTo>
                    <a:pt x="927" y="0"/>
                  </a:lnTo>
                  <a:lnTo>
                    <a:pt x="2316" y="0"/>
                  </a:lnTo>
                  <a:lnTo>
                    <a:pt x="5444" y="0"/>
                  </a:lnTo>
                  <a:cubicBezTo>
                    <a:pt x="5507" y="0"/>
                    <a:pt x="5558" y="51"/>
                    <a:pt x="5559" y="115"/>
                  </a:cubicBezTo>
                  <a:lnTo>
                    <a:pt x="5559" y="403"/>
                  </a:lnTo>
                  <a:lnTo>
                    <a:pt x="5558" y="577"/>
                  </a:lnTo>
                  <a:lnTo>
                    <a:pt x="5559" y="576"/>
                  </a:lnTo>
                  <a:cubicBezTo>
                    <a:pt x="5558" y="641"/>
                    <a:pt x="5507" y="693"/>
                    <a:pt x="5444" y="694"/>
                  </a:cubicBezTo>
                  <a:lnTo>
                    <a:pt x="2316" y="694"/>
                  </a:lnTo>
                  <a:lnTo>
                    <a:pt x="1913" y="878"/>
                  </a:lnTo>
                  <a:lnTo>
                    <a:pt x="927" y="694"/>
                  </a:lnTo>
                  <a:lnTo>
                    <a:pt x="115" y="694"/>
                  </a:lnTo>
                  <a:cubicBezTo>
                    <a:pt x="51" y="693"/>
                    <a:pt x="0" y="641"/>
                    <a:pt x="0" y="577"/>
                  </a:cubicBezTo>
                  <a:lnTo>
                    <a:pt x="0" y="576"/>
                  </a:lnTo>
                  <a:lnTo>
                    <a:pt x="0" y="403"/>
                  </a:lnTo>
                  <a:lnTo>
                    <a:pt x="0" y="115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96" name="textbox 196"/>
            <p:cNvSpPr/>
            <p:nvPr/>
          </p:nvSpPr>
          <p:spPr>
            <a:xfrm>
              <a:off x="-12700" y="-12700"/>
              <a:ext cx="3556000" cy="6057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8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984885" algn="l" rtl="0" eaLnBrk="0">
                <a:lnSpc>
                  <a:spcPts val="2115"/>
                </a:lnSpc>
                <a:spcBef>
                  <a:spcPts val="5"/>
                </a:spcBef>
              </a:pPr>
              <a:r>
                <a:rPr sz="1700" b="1" kern="0" spc="8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种草的真正含义</a:t>
              </a:r>
              <a:endParaRPr sz="1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8" name="group 38"/>
          <p:cNvGrpSpPr/>
          <p:nvPr/>
        </p:nvGrpSpPr>
        <p:grpSpPr>
          <a:xfrm rot="21600000">
            <a:off x="3849623" y="2153284"/>
            <a:ext cx="2053970" cy="792480"/>
            <a:chOff x="0" y="0"/>
            <a:chExt cx="2053970" cy="792480"/>
          </a:xfrm>
        </p:grpSpPr>
        <p:sp>
          <p:nvSpPr>
            <p:cNvPr id="198" name="path 198"/>
            <p:cNvSpPr/>
            <p:nvPr/>
          </p:nvSpPr>
          <p:spPr>
            <a:xfrm>
              <a:off x="0" y="0"/>
              <a:ext cx="2053970" cy="792480"/>
            </a:xfrm>
            <a:custGeom>
              <a:avLst/>
              <a:gdLst/>
              <a:ahLst/>
              <a:cxnLst/>
              <a:rect l="0" t="0" r="0" b="0"/>
              <a:pathLst>
                <a:path w="3234" h="1248">
                  <a:moveTo>
                    <a:pt x="0" y="624"/>
                  </a:moveTo>
                  <a:cubicBezTo>
                    <a:pt x="0" y="279"/>
                    <a:pt x="724" y="0"/>
                    <a:pt x="1617" y="0"/>
                  </a:cubicBezTo>
                  <a:cubicBezTo>
                    <a:pt x="2510" y="0"/>
                    <a:pt x="3234" y="279"/>
                    <a:pt x="3234" y="624"/>
                  </a:cubicBezTo>
                  <a:cubicBezTo>
                    <a:pt x="3234" y="968"/>
                    <a:pt x="2510" y="1248"/>
                    <a:pt x="1617" y="1248"/>
                  </a:cubicBezTo>
                  <a:cubicBezTo>
                    <a:pt x="724" y="1248"/>
                    <a:pt x="0" y="968"/>
                    <a:pt x="0" y="624"/>
                  </a:cubicBez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00" name="textbox 200"/>
            <p:cNvSpPr/>
            <p:nvPr/>
          </p:nvSpPr>
          <p:spPr>
            <a:xfrm>
              <a:off x="-12700" y="-12700"/>
              <a:ext cx="2079625" cy="8432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8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39115" algn="l" rtl="0" eaLnBrk="0">
                <a:lnSpc>
                  <a:spcPct val="98000"/>
                </a:lnSpc>
              </a:pPr>
              <a:r>
                <a:rPr sz="2000" b="1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逆势成功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40" name="group 40"/>
          <p:cNvGrpSpPr/>
          <p:nvPr/>
        </p:nvGrpSpPr>
        <p:grpSpPr>
          <a:xfrm rot="21600000">
            <a:off x="946150" y="2153284"/>
            <a:ext cx="2053589" cy="792480"/>
            <a:chOff x="0" y="0"/>
            <a:chExt cx="2053589" cy="792480"/>
          </a:xfrm>
        </p:grpSpPr>
        <p:sp>
          <p:nvSpPr>
            <p:cNvPr id="202" name="path 202"/>
            <p:cNvSpPr/>
            <p:nvPr/>
          </p:nvSpPr>
          <p:spPr>
            <a:xfrm>
              <a:off x="0" y="0"/>
              <a:ext cx="2053589" cy="792480"/>
            </a:xfrm>
            <a:custGeom>
              <a:avLst/>
              <a:gdLst/>
              <a:ahLst/>
              <a:cxnLst/>
              <a:rect l="0" t="0" r="0" b="0"/>
              <a:pathLst>
                <a:path w="3233" h="1248">
                  <a:moveTo>
                    <a:pt x="0" y="624"/>
                  </a:moveTo>
                  <a:cubicBezTo>
                    <a:pt x="0" y="279"/>
                    <a:pt x="723" y="0"/>
                    <a:pt x="1617" y="0"/>
                  </a:cubicBezTo>
                  <a:cubicBezTo>
                    <a:pt x="2510" y="0"/>
                    <a:pt x="3233" y="279"/>
                    <a:pt x="3233" y="624"/>
                  </a:cubicBezTo>
                  <a:cubicBezTo>
                    <a:pt x="3233" y="968"/>
                    <a:pt x="2510" y="1248"/>
                    <a:pt x="1617" y="1248"/>
                  </a:cubicBezTo>
                  <a:cubicBezTo>
                    <a:pt x="723" y="1248"/>
                    <a:pt x="0" y="968"/>
                    <a:pt x="0" y="624"/>
                  </a:cubicBezTo>
                </a:path>
              </a:pathLst>
            </a:custGeom>
            <a:solidFill>
              <a:srgbClr val="D6595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04" name="textbox 204"/>
            <p:cNvSpPr/>
            <p:nvPr/>
          </p:nvSpPr>
          <p:spPr>
            <a:xfrm>
              <a:off x="-12700" y="-12700"/>
              <a:ext cx="2078989" cy="8432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88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538480" algn="l" rtl="0" eaLnBrk="0">
                <a:lnSpc>
                  <a:spcPct val="98000"/>
                </a:lnSpc>
              </a:pPr>
              <a:r>
                <a:rPr sz="2000" b="1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处境艰难</a:t>
              </a:r>
              <a:endParaRPr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206" name="textbox 206"/>
          <p:cNvSpPr/>
          <p:nvPr/>
        </p:nvSpPr>
        <p:spPr>
          <a:xfrm>
            <a:off x="1312519" y="3220211"/>
            <a:ext cx="1383664" cy="10204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有流量没销量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ct val="87000"/>
              </a:lnSpc>
              <a:spcBef>
                <a:spcPts val="1245"/>
              </a:spcBef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有销量没利润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3350" algn="l" rtl="0" eaLnBrk="0">
              <a:lnSpc>
                <a:spcPct val="88000"/>
              </a:lnSpc>
              <a:spcBef>
                <a:spcPts val="0"/>
              </a:spcBef>
            </a:pPr>
            <a:r>
              <a:rPr sz="1700" kern="0" spc="6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甚至没流量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08" name="textbox 208"/>
          <p:cNvSpPr/>
          <p:nvPr/>
        </p:nvSpPr>
        <p:spPr>
          <a:xfrm>
            <a:off x="3939945" y="3250107"/>
            <a:ext cx="1874520" cy="5778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385" rIns="0" bIns="0"/>
          <a:lstStyle/>
          <a:p>
            <a:pPr marL="12700" algn="l" rtl="0" eaLnBrk="0">
              <a:lnSpc>
                <a:spcPct val="109000"/>
              </a:lnSpc>
              <a:spcBef>
                <a:spcPts val="5"/>
              </a:spcBef>
            </a:pPr>
            <a:r>
              <a:rPr sz="1700" kern="0" spc="260" dirty="0">
                <a:solidFill>
                  <a:srgbClr val="C65F1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珀莱雅</a:t>
            </a:r>
            <a:r>
              <a:rPr sz="1700" kern="0" spc="120" dirty="0">
                <a:solidFill>
                  <a:srgbClr val="C65F1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700" kern="0" spc="0" dirty="0">
                <a:solidFill>
                  <a:srgbClr val="C65F1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Babycare </a:t>
            </a:r>
            <a:r>
              <a:rPr sz="1700" kern="0" spc="0" dirty="0">
                <a:solidFill>
                  <a:srgbClr val="C65F1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usmile</a:t>
            </a:r>
            <a:r>
              <a:rPr sz="1700" kern="0" spc="140" dirty="0">
                <a:solidFill>
                  <a:srgbClr val="C65F1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sz="1700" kern="0" spc="110" dirty="0">
                <a:solidFill>
                  <a:srgbClr val="C65F1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亚朵星球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10" name="picture 2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5488228" y="7540356"/>
            <a:ext cx="768502" cy="920014"/>
          </a:xfrm>
          <a:prstGeom prst="rect">
            <a:avLst/>
          </a:prstGeom>
        </p:spPr>
      </p:pic>
      <p:pic>
        <p:nvPicPr>
          <p:cNvPr id="212" name="picture 2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226230" y="1699691"/>
            <a:ext cx="543890" cy="332308"/>
          </a:xfrm>
          <a:prstGeom prst="rect">
            <a:avLst/>
          </a:prstGeom>
        </p:spPr>
      </p:pic>
      <p:pic>
        <p:nvPicPr>
          <p:cNvPr id="214" name="picture 2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2087879" y="1681530"/>
            <a:ext cx="455676" cy="350469"/>
          </a:xfrm>
          <a:prstGeom prst="rect">
            <a:avLst/>
          </a:prstGeom>
        </p:spPr>
      </p:pic>
      <p:sp>
        <p:nvSpPr>
          <p:cNvPr id="216" name="path 216"/>
          <p:cNvSpPr/>
          <p:nvPr/>
        </p:nvSpPr>
        <p:spPr>
          <a:xfrm>
            <a:off x="4530852" y="5353811"/>
            <a:ext cx="691896" cy="208788"/>
          </a:xfrm>
          <a:custGeom>
            <a:avLst/>
            <a:gdLst/>
            <a:ahLst/>
            <a:cxnLst/>
            <a:rect l="0" t="0" r="0" b="0"/>
            <a:pathLst>
              <a:path w="1089" h="328">
                <a:moveTo>
                  <a:pt x="1089" y="0"/>
                </a:moveTo>
                <a:lnTo>
                  <a:pt x="544" y="328"/>
                </a:lnTo>
                <a:lnTo>
                  <a:pt x="0" y="0"/>
                </a:lnTo>
                <a:lnTo>
                  <a:pt x="1089" y="0"/>
                </a:lnTo>
              </a:path>
            </a:pathLst>
          </a:custGeom>
          <a:solidFill>
            <a:srgbClr val="C81D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18" name="path 218"/>
          <p:cNvSpPr/>
          <p:nvPr/>
        </p:nvSpPr>
        <p:spPr>
          <a:xfrm>
            <a:off x="1694687" y="5390388"/>
            <a:ext cx="690372" cy="208787"/>
          </a:xfrm>
          <a:custGeom>
            <a:avLst/>
            <a:gdLst/>
            <a:ahLst/>
            <a:cxnLst/>
            <a:rect l="0" t="0" r="0" b="0"/>
            <a:pathLst>
              <a:path w="1087" h="328">
                <a:moveTo>
                  <a:pt x="1087" y="0"/>
                </a:moveTo>
                <a:lnTo>
                  <a:pt x="544" y="328"/>
                </a:lnTo>
                <a:lnTo>
                  <a:pt x="0" y="0"/>
                </a:lnTo>
                <a:lnTo>
                  <a:pt x="1087" y="0"/>
                </a:lnTo>
              </a:path>
            </a:pathLst>
          </a:custGeom>
          <a:solidFill>
            <a:srgbClr val="C81D3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20" name="picture 2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961104" y="4080459"/>
            <a:ext cx="437540" cy="3246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rect 22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24" name="rect 224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26" name="picture 2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27000" y="176737"/>
            <a:ext cx="6629400" cy="8703102"/>
          </a:xfrm>
          <a:prstGeom prst="rect">
            <a:avLst/>
          </a:prstGeom>
        </p:spPr>
      </p:pic>
      <p:sp>
        <p:nvSpPr>
          <p:cNvPr id="228" name="path 228"/>
          <p:cNvSpPr/>
          <p:nvPr/>
        </p:nvSpPr>
        <p:spPr>
          <a:xfrm>
            <a:off x="2472689" y="4677409"/>
            <a:ext cx="1951354" cy="1951355"/>
          </a:xfrm>
          <a:custGeom>
            <a:avLst/>
            <a:gdLst/>
            <a:ahLst/>
            <a:cxnLst/>
            <a:rect l="0" t="0" r="0" b="0"/>
            <a:pathLst>
              <a:path w="3072" h="3073">
                <a:moveTo>
                  <a:pt x="1" y="1535"/>
                </a:moveTo>
                <a:cubicBezTo>
                  <a:pt x="0" y="687"/>
                  <a:pt x="687" y="0"/>
                  <a:pt x="1536" y="0"/>
                </a:cubicBezTo>
                <a:cubicBezTo>
                  <a:pt x="2385" y="0"/>
                  <a:pt x="3072" y="687"/>
                  <a:pt x="3072" y="1536"/>
                </a:cubicBezTo>
                <a:cubicBezTo>
                  <a:pt x="3072" y="2385"/>
                  <a:pt x="2385" y="3073"/>
                  <a:pt x="1536" y="3073"/>
                </a:cubicBezTo>
                <a:cubicBezTo>
                  <a:pt x="687" y="3073"/>
                  <a:pt x="0" y="2385"/>
                  <a:pt x="1" y="1535"/>
                </a:cubicBez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0" name="rect 230"/>
          <p:cNvSpPr/>
          <p:nvPr/>
        </p:nvSpPr>
        <p:spPr>
          <a:xfrm>
            <a:off x="1661160" y="1755647"/>
            <a:ext cx="4512564" cy="755904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2" name="textbox 232"/>
          <p:cNvSpPr/>
          <p:nvPr/>
        </p:nvSpPr>
        <p:spPr>
          <a:xfrm>
            <a:off x="3989122" y="3209684"/>
            <a:ext cx="1983104" cy="14554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深度共情，真诚互助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8100" algn="l" rtl="0" eaLnBrk="0">
              <a:lnSpc>
                <a:spcPct val="111000"/>
              </a:lnSpc>
              <a:spcBef>
                <a:spcPts val="0"/>
              </a:spcBef>
            </a:pPr>
            <a:r>
              <a:rPr sz="1300" kern="0" spc="-7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比如</a:t>
            </a:r>
            <a:r>
              <a:rPr sz="1300" kern="0" spc="-1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300" kern="0" spc="-7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，Babycare专门做一个</a:t>
            </a:r>
            <a:r>
              <a:rPr sz="1300" kern="0" spc="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不卖货的直播间，</a:t>
            </a:r>
            <a:r>
              <a:rPr sz="1400" kern="0" spc="-15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只</a:t>
            </a:r>
            <a:r>
              <a:rPr sz="1400" kern="0" spc="-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</a:t>
            </a:r>
            <a:r>
              <a:rPr sz="1400" kern="0" spc="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育儿知识</a:t>
            </a:r>
            <a:r>
              <a:rPr sz="1400" kern="0" spc="-16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；还为用户提</a:t>
            </a:r>
            <a:r>
              <a:rPr sz="1400" kern="0" spc="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kern="0" spc="-6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供24小时在线 、可以随</a:t>
            </a:r>
            <a:r>
              <a:rPr sz="1400" kern="0" spc="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kern="0" spc="-1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时咨询育儿问题的客服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4" name="textbox 234"/>
          <p:cNvSpPr/>
          <p:nvPr/>
        </p:nvSpPr>
        <p:spPr>
          <a:xfrm>
            <a:off x="830695" y="3191904"/>
            <a:ext cx="2050414" cy="13055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333" rIns="0" bIns="0"/>
          <a:lstStyle/>
          <a:p>
            <a:pPr marL="15875" indent="-1270" algn="l" rtl="0" eaLnBrk="0">
              <a:lnSpc>
                <a:spcPct val="11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理解人们要解决的真问题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和真问题背后的生活向往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9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0320" indent="-8255" algn="l" rtl="0" eaLnBrk="0">
              <a:lnSpc>
                <a:spcPct val="109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比如</a:t>
            </a:r>
            <a:r>
              <a:rPr sz="1400" kern="0" spc="-16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，儿童智能电动牙</a:t>
            </a:r>
            <a:r>
              <a:rPr sz="1400" kern="0" spc="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</a:t>
            </a:r>
            <a:r>
              <a:rPr sz="1400" kern="0" spc="-7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刷Q20走访多所儿童医院，</a:t>
            </a:r>
            <a:r>
              <a:rPr sz="1400" kern="0" spc="7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了解儿童刷牙需求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6" name="textbox 236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93775" algn="l" rtl="0" eaLnBrk="0">
              <a:lnSpc>
                <a:spcPct val="89000"/>
              </a:lnSpc>
              <a:spcBef>
                <a:spcPts val="0"/>
              </a:spcBef>
            </a:pPr>
            <a:r>
              <a:rPr sz="2000" kern="0" spc="-8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逆势增长的秘诀：回归“以人为本”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8" name="textbox 238"/>
          <p:cNvSpPr/>
          <p:nvPr/>
        </p:nvSpPr>
        <p:spPr>
          <a:xfrm>
            <a:off x="4072370" y="6893954"/>
            <a:ext cx="1978025" cy="12674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875" indent="635" algn="l" rtl="0" eaLnBrk="0">
              <a:lnSpc>
                <a:spcPct val="116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找到优化服务体验的最短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路径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9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240" indent="-2540" algn="l" rtl="0" eaLnBrk="0">
              <a:lnSpc>
                <a:spcPct val="108000"/>
              </a:lnSpc>
              <a:spcBef>
                <a:spcPts val="0"/>
              </a:spcBef>
            </a:pPr>
            <a:r>
              <a:rPr sz="1400" kern="0" spc="-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比如</a:t>
            </a:r>
            <a:r>
              <a:rPr sz="1400" kern="0" spc="-17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sz="1400" kern="0" spc="-31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天鹅到家建立小</a:t>
            </a:r>
            <a:r>
              <a:rPr sz="1400" kern="0" spc="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kern="0" spc="-10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红书客服中心</a:t>
            </a:r>
            <a:r>
              <a:rPr sz="1400" kern="0" spc="-16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，CEO注册</a:t>
            </a:r>
            <a:r>
              <a:rPr sz="1400" kern="0" spc="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sz="1400" kern="0" spc="-2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账户接投诉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0" name="textbox 240"/>
          <p:cNvSpPr/>
          <p:nvPr/>
        </p:nvSpPr>
        <p:spPr>
          <a:xfrm>
            <a:off x="1751736" y="1864309"/>
            <a:ext cx="4129404" cy="5670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ct val="85000"/>
              </a:lnSpc>
            </a:pP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掌握种草心法，</a:t>
            </a:r>
            <a:r>
              <a:rPr sz="1700" kern="0" spc="-24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700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本质上是从</a:t>
            </a:r>
            <a:r>
              <a:rPr sz="1700" kern="0" spc="7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企业视角</a:t>
            </a:r>
            <a:r>
              <a:rPr sz="1700" kern="0" spc="7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切换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12700" algn="l" rtl="0" eaLnBrk="0">
              <a:lnSpc>
                <a:spcPts val="2530"/>
              </a:lnSpc>
            </a:pPr>
            <a:r>
              <a:rPr sz="1700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到以人为本的用户视角。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2" name="textbox 242"/>
          <p:cNvSpPr/>
          <p:nvPr/>
        </p:nvSpPr>
        <p:spPr>
          <a:xfrm>
            <a:off x="917690" y="6893954"/>
            <a:ext cx="1800225" cy="10280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7780" algn="l" rtl="0" eaLnBrk="0">
              <a:lnSpc>
                <a:spcPct val="97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率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4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5400" indent="-13335" algn="l" rtl="0" eaLnBrk="0">
              <a:lnSpc>
                <a:spcPct val="108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比如</a:t>
            </a:r>
            <a:r>
              <a:rPr sz="1400" kern="0" spc="-16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，阿芙不断找用户</a:t>
            </a:r>
            <a:r>
              <a:rPr sz="1400" kern="0" spc="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盲测，根据结果调整配</a:t>
            </a:r>
            <a:r>
              <a:rPr sz="1400" kern="0" spc="5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方</a:t>
            </a:r>
            <a:r>
              <a:rPr sz="1400" kern="0" spc="-17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843F0B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，最终打造出新爆品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44" name="textbox 244"/>
          <p:cNvSpPr/>
          <p:nvPr/>
        </p:nvSpPr>
        <p:spPr>
          <a:xfrm>
            <a:off x="659130" y="2633471"/>
            <a:ext cx="2359025" cy="439419"/>
          </a:xfrm>
          <a:prstGeom prst="rect">
            <a:avLst/>
          </a:prstGeom>
          <a:solidFill>
            <a:srgbClr val="D65959">
              <a:alpha val="98823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0670" algn="l" rtl="0" eaLnBrk="0">
              <a:lnSpc>
                <a:spcPts val="2055"/>
              </a:lnSpc>
              <a:spcBef>
                <a:spcPts val="5"/>
              </a:spcBef>
            </a:pPr>
            <a:r>
              <a:rPr sz="17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商品回归“人”：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6" name="textbox 246"/>
          <p:cNvSpPr/>
          <p:nvPr/>
        </p:nvSpPr>
        <p:spPr>
          <a:xfrm>
            <a:off x="3813809" y="2633471"/>
            <a:ext cx="2359025" cy="439419"/>
          </a:xfrm>
          <a:prstGeom prst="rect">
            <a:avLst/>
          </a:prstGeom>
          <a:solidFill>
            <a:srgbClr val="D65959">
              <a:alpha val="98039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91795" algn="l" rtl="0" eaLnBrk="0">
              <a:lnSpc>
                <a:spcPts val="2070"/>
              </a:lnSpc>
              <a:spcBef>
                <a:spcPts val="5"/>
              </a:spcBef>
            </a:pP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营销回归“人”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8" name="textbox 248"/>
          <p:cNvSpPr/>
          <p:nvPr/>
        </p:nvSpPr>
        <p:spPr>
          <a:xfrm>
            <a:off x="748030" y="8211184"/>
            <a:ext cx="2359025" cy="438150"/>
          </a:xfrm>
          <a:prstGeom prst="rect">
            <a:avLst/>
          </a:prstGeom>
          <a:solidFill>
            <a:srgbClr val="D65959">
              <a:alpha val="98039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91795" algn="l" rtl="0" eaLnBrk="0">
              <a:lnSpc>
                <a:spcPts val="2060"/>
              </a:lnSpc>
            </a:pP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战略围绕“人”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0" name="textbox 250"/>
          <p:cNvSpPr/>
          <p:nvPr/>
        </p:nvSpPr>
        <p:spPr>
          <a:xfrm>
            <a:off x="3902709" y="8211184"/>
            <a:ext cx="2359025" cy="438150"/>
          </a:xfrm>
          <a:prstGeom prst="rect">
            <a:avLst/>
          </a:prstGeom>
          <a:solidFill>
            <a:srgbClr val="D65959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386080" algn="l" rtl="0" eaLnBrk="0">
              <a:lnSpc>
                <a:spcPct val="100000"/>
              </a:lnSpc>
              <a:spcBef>
                <a:spcPts val="0"/>
              </a:spcBef>
            </a:pPr>
            <a:r>
              <a:rPr sz="17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服务回归“人”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2" name="textbox 252"/>
          <p:cNvSpPr/>
          <p:nvPr/>
        </p:nvSpPr>
        <p:spPr>
          <a:xfrm>
            <a:off x="2149764" y="375735"/>
            <a:ext cx="2594610" cy="4425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280"/>
              </a:lnSpc>
            </a:pPr>
            <a:r>
              <a:rPr sz="2700" b="1" kern="0" spc="-2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01 重新理解种草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54" name="picture 2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014878" y="5012389"/>
            <a:ext cx="919683" cy="621631"/>
          </a:xfrm>
          <a:prstGeom prst="rect">
            <a:avLst/>
          </a:prstGeom>
        </p:spPr>
      </p:pic>
      <p:sp>
        <p:nvSpPr>
          <p:cNvPr id="256" name="textbox 256"/>
          <p:cNvSpPr/>
          <p:nvPr/>
        </p:nvSpPr>
        <p:spPr>
          <a:xfrm>
            <a:off x="2958512" y="5843174"/>
            <a:ext cx="1061085" cy="4445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3300"/>
              </a:lnSpc>
            </a:pPr>
            <a:r>
              <a:rPr sz="2700" b="1" kern="0" spc="1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回归人</a:t>
            </a:r>
            <a:endParaRPr sz="2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58" name="picture 2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45138" y="1790827"/>
            <a:ext cx="666818" cy="590931"/>
          </a:xfrm>
          <a:prstGeom prst="rect">
            <a:avLst/>
          </a:prstGeom>
        </p:spPr>
      </p:pic>
      <p:sp>
        <p:nvSpPr>
          <p:cNvPr id="260" name="textbox 260"/>
          <p:cNvSpPr/>
          <p:nvPr/>
        </p:nvSpPr>
        <p:spPr>
          <a:xfrm>
            <a:off x="922865" y="6617093"/>
            <a:ext cx="1972945" cy="2222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少走弯路，提高决策成功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2" name="textbox 262"/>
          <p:cNvSpPr/>
          <p:nvPr/>
        </p:nvSpPr>
        <p:spPr>
          <a:xfrm>
            <a:off x="4077544" y="6617093"/>
            <a:ext cx="1972945" cy="2222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2000"/>
              </a:lnSpc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直面问题，从用户反馈中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64" name="picture 2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632729" y="4664644"/>
            <a:ext cx="578135" cy="601952"/>
          </a:xfrm>
          <a:prstGeom prst="rect">
            <a:avLst/>
          </a:prstGeom>
        </p:spPr>
      </p:pic>
      <p:pic>
        <p:nvPicPr>
          <p:cNvPr id="266" name="picture 2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690330" y="4705290"/>
            <a:ext cx="565184" cy="615422"/>
          </a:xfrm>
          <a:prstGeom prst="rect">
            <a:avLst/>
          </a:prstGeom>
        </p:spPr>
      </p:pic>
      <p:pic>
        <p:nvPicPr>
          <p:cNvPr id="268" name="picture 2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627189" y="5873050"/>
            <a:ext cx="554138" cy="621524"/>
          </a:xfrm>
          <a:prstGeom prst="rect">
            <a:avLst/>
          </a:prstGeom>
        </p:spPr>
      </p:pic>
      <p:pic>
        <p:nvPicPr>
          <p:cNvPr id="270" name="picture 2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681524" y="5873320"/>
            <a:ext cx="558821" cy="60919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rect 272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4" name="rect 274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76" name="picture 2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sp>
        <p:nvSpPr>
          <p:cNvPr id="278" name="rect 278"/>
          <p:cNvSpPr/>
          <p:nvPr/>
        </p:nvSpPr>
        <p:spPr>
          <a:xfrm>
            <a:off x="1368551" y="2557271"/>
            <a:ext cx="1455419" cy="4866132"/>
          </a:xfrm>
          <a:prstGeom prst="rect">
            <a:avLst/>
          </a:prstGeom>
          <a:solidFill>
            <a:srgbClr val="FADBDF">
              <a:alpha val="65098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0" name="rect 280"/>
          <p:cNvSpPr/>
          <p:nvPr/>
        </p:nvSpPr>
        <p:spPr>
          <a:xfrm>
            <a:off x="2950464" y="2558795"/>
            <a:ext cx="1633728" cy="4853940"/>
          </a:xfrm>
          <a:prstGeom prst="rect">
            <a:avLst/>
          </a:prstGeom>
          <a:solidFill>
            <a:srgbClr val="FCE8EA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2" name="rect 282"/>
          <p:cNvSpPr/>
          <p:nvPr/>
        </p:nvSpPr>
        <p:spPr>
          <a:xfrm>
            <a:off x="4661915" y="2542032"/>
            <a:ext cx="1456944" cy="4876800"/>
          </a:xfrm>
          <a:prstGeom prst="rect">
            <a:avLst/>
          </a:prstGeom>
          <a:solidFill>
            <a:srgbClr val="FCE8EA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84" name="table 284"/>
          <p:cNvGraphicFramePr>
            <a:graphicFrameLocks noGrp="1"/>
          </p:cNvGraphicFramePr>
          <p:nvPr/>
        </p:nvGraphicFramePr>
        <p:xfrm>
          <a:off x="1363980" y="2081783"/>
          <a:ext cx="4768214" cy="5341620"/>
        </p:xfrm>
        <a:graphic>
          <a:graphicData uri="http://schemas.openxmlformats.org/drawingml/2006/table">
            <a:tbl>
              <a:tblPr/>
              <a:tblGrid>
                <a:gridCol w="1514475"/>
                <a:gridCol w="1744345"/>
                <a:gridCol w="1509394"/>
              </a:tblGrid>
              <a:tr h="53416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2235" indent="-635" algn="l" rtl="0" eaLnBrk="0">
                        <a:lnSpc>
                          <a:spcPct val="114000"/>
                        </a:lnSpc>
                        <a:spcBef>
                          <a:spcPts val="5"/>
                        </a:spcBef>
                      </a:pP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消费者变得越来</a:t>
                      </a: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越明智、主动和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有辨别力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4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03505" indent="1270" algn="l" rtl="0" eaLnBrk="0">
                        <a:lnSpc>
                          <a:spcPct val="114000"/>
                        </a:lnSpc>
                        <a:spcBef>
                          <a:spcPts val="425"/>
                        </a:spcBef>
                      </a:pPr>
                      <a:r>
                        <a:rPr sz="1400" kern="0" spc="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人们正在变得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“爱做功课、会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做功课”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2715" indent="3810" algn="l" rtl="0" eaLnBrk="0">
                        <a:lnSpc>
                          <a:spcPct val="117000"/>
                        </a:lnSpc>
                        <a:spcBef>
                          <a:spcPts val="0"/>
                        </a:spcBef>
                      </a:pPr>
                      <a:r>
                        <a:rPr sz="14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人们从被动的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消费者身份</a:t>
                      </a:r>
                      <a:r>
                        <a:rPr sz="1400" kern="0" spc="-3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转变为美好生</a:t>
                      </a: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活的主动追求</a:t>
                      </a: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者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71450" indent="1905" algn="l" rtl="0" eaLnBrk="0">
                        <a:lnSpc>
                          <a:spcPct val="111000"/>
                        </a:lnSpc>
                      </a:pP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人们的需求在快速</a:t>
                      </a: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地丰富和精细化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71450" indent="1905" algn="l" rtl="0" eaLnBrk="0">
                        <a:lnSpc>
                          <a:spcPct val="116000"/>
                        </a:lnSpc>
                        <a:spcBef>
                          <a:spcPts val="425"/>
                        </a:spcBef>
                      </a:pPr>
                      <a:r>
                        <a:rPr sz="1400" kern="0" spc="1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人们因选择了不</a:t>
                      </a: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同的生活方式</a:t>
                      </a:r>
                      <a:r>
                        <a:rPr sz="14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1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形成了人群分化，</a:t>
                      </a: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1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也形成了同好圈</a:t>
                      </a: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201295" indent="8255" algn="l" rtl="0" eaLnBrk="0">
                        <a:lnSpc>
                          <a:spcPct val="116000"/>
                        </a:lnSpc>
                        <a:spcBef>
                          <a:spcPts val="5"/>
                        </a:spcBef>
                      </a:pPr>
                      <a:r>
                        <a:rPr sz="14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小共识的形成</a:t>
                      </a:r>
                      <a:r>
                        <a:rPr sz="1400" kern="0" spc="-2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10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为企业创造了新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1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机会和弯道超车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的可能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38430" indent="1905" algn="l" rtl="0" eaLnBrk="0">
                        <a:lnSpc>
                          <a:spcPct val="114000"/>
                        </a:lnSpc>
                      </a:pP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人们越来越爱表</a:t>
                      </a: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达，也越来越善</a:t>
                      </a:r>
                      <a:r>
                        <a:rPr sz="14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于表达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3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165100" indent="1270" algn="l" rtl="0" eaLnBrk="0">
                        <a:lnSpc>
                          <a:spcPct val="116000"/>
                        </a:lnSpc>
                        <a:spcBef>
                          <a:spcPts val="0"/>
                        </a:spcBef>
                      </a:pPr>
                      <a:r>
                        <a:rPr sz="14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消费者从价值</a:t>
                      </a: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的接受者转变</a:t>
                      </a: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为价值的共同</a:t>
                      </a: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创造者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42" name="group 42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286" name="picture 28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288" name="textbox 288"/>
            <p:cNvSpPr/>
            <p:nvPr/>
          </p:nvSpPr>
          <p:spPr>
            <a:xfrm>
              <a:off x="-12700" y="-12700"/>
              <a:ext cx="6654800" cy="89344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2047875" algn="l" rtl="0" eaLnBrk="0">
                <a:lnSpc>
                  <a:spcPts val="3280"/>
                </a:lnSpc>
                <a:spcBef>
                  <a:spcPts val="5"/>
                </a:spcBef>
              </a:pPr>
              <a:r>
                <a:rPr sz="2700" b="1" kern="0" spc="-2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01 重新理解种草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aphicFrame>
        <p:nvGraphicFramePr>
          <p:cNvPr id="290" name="table 290"/>
          <p:cNvGraphicFramePr>
            <a:graphicFrameLocks noGrp="1"/>
          </p:cNvGraphicFramePr>
          <p:nvPr/>
        </p:nvGraphicFramePr>
        <p:xfrm>
          <a:off x="4688204" y="3642994"/>
          <a:ext cx="1426845" cy="2299970"/>
        </p:xfrm>
        <a:graphic>
          <a:graphicData uri="http://schemas.openxmlformats.org/drawingml/2006/table">
            <a:tbl>
              <a:tblPr/>
              <a:tblGrid>
                <a:gridCol w="1426844"/>
              </a:tblGrid>
              <a:tr h="10414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1120" indent="-635" algn="l" rtl="0" eaLnBrk="0">
                        <a:lnSpc>
                          <a:spcPct val="111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产品和服务的好</a:t>
                      </a: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坏变得透明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5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3000"/>
                        </a:lnSpc>
                      </a:pPr>
                      <a:endParaRPr sz="1000" dirty="0">
                        <a:latin typeface="Arial" panose="020B0604020202020204"/>
                        <a:ea typeface="Arial" panose="020B0604020202020204"/>
                        <a:cs typeface="Arial" panose="020B0604020202020204"/>
                      </a:endParaRPr>
                    </a:p>
                    <a:p>
                      <a:pPr marL="76835" indent="3810" algn="l" rtl="0" eaLnBrk="0">
                        <a:lnSpc>
                          <a:spcPct val="114000"/>
                        </a:lnSpc>
                        <a:spcBef>
                          <a:spcPts val="0"/>
                        </a:spcBef>
                      </a:pP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人们在决策时，</a:t>
                      </a:r>
                      <a:r>
                        <a:rPr sz="14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1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会更相信普通</a:t>
                      </a:r>
                      <a:r>
                        <a:rPr sz="14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人的内容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2" name="textbox 292"/>
          <p:cNvSpPr/>
          <p:nvPr/>
        </p:nvSpPr>
        <p:spPr>
          <a:xfrm>
            <a:off x="1368551" y="7601711"/>
            <a:ext cx="4764404" cy="60705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5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89025" algn="l" rtl="0" eaLnBrk="0">
              <a:lnSpc>
                <a:spcPts val="1820"/>
              </a:lnSpc>
              <a:spcBef>
                <a:spcPts val="5"/>
              </a:spcBef>
            </a:pPr>
            <a:r>
              <a:rPr sz="1500" kern="0" spc="10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消费者与企业的关系</a:t>
            </a: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走向平等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4" name="textbox 294"/>
          <p:cNvSpPr/>
          <p:nvPr/>
        </p:nvSpPr>
        <p:spPr>
          <a:xfrm>
            <a:off x="552980" y="4463809"/>
            <a:ext cx="737869" cy="37077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97000"/>
              </a:lnSpc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趋势的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510" algn="l" rtl="0" eaLnBrk="0">
              <a:lnSpc>
                <a:spcPct val="96000"/>
              </a:lnSpc>
              <a:spcBef>
                <a:spcPts val="390"/>
              </a:spcBef>
            </a:pPr>
            <a:r>
              <a:rPr sz="1400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典型现象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8575" indent="-10160" algn="l" rtl="0" eaLnBrk="0">
              <a:lnSpc>
                <a:spcPct val="112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趋势背后</a:t>
            </a:r>
            <a:r>
              <a:rPr sz="1400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5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的本质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6" name="textbox 296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984250" algn="l" rtl="0" eaLnBrk="0">
              <a:lnSpc>
                <a:spcPts val="2490"/>
              </a:lnSpc>
              <a:spcBef>
                <a:spcPts val="5"/>
              </a:spcBef>
            </a:pPr>
            <a:r>
              <a:rPr sz="2000" kern="0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种草背后，不可逆的趋势正</a:t>
            </a:r>
            <a:r>
              <a:rPr sz="20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在发生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98" name="textbox 298"/>
          <p:cNvSpPr/>
          <p:nvPr/>
        </p:nvSpPr>
        <p:spPr>
          <a:xfrm>
            <a:off x="2933700" y="2081783"/>
            <a:ext cx="1651000" cy="33274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6840" algn="l" rtl="0" eaLnBrk="0">
              <a:lnSpc>
                <a:spcPts val="176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从大共识到小共识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0" name="textbox 300"/>
          <p:cNvSpPr/>
          <p:nvPr/>
        </p:nvSpPr>
        <p:spPr>
          <a:xfrm>
            <a:off x="1363980" y="2087880"/>
            <a:ext cx="1460500" cy="33274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21615" algn="l" rtl="0" eaLnBrk="0">
              <a:lnSpc>
                <a:spcPts val="1745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消费者的觉醒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02" name="textbox 302"/>
          <p:cNvSpPr/>
          <p:nvPr/>
        </p:nvSpPr>
        <p:spPr>
          <a:xfrm>
            <a:off x="4674108" y="2083307"/>
            <a:ext cx="1458594" cy="33083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sz="4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99390" algn="l" rtl="0" eaLnBrk="0">
              <a:lnSpc>
                <a:spcPts val="175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普通人被看见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4" name="group 44"/>
          <p:cNvGrpSpPr/>
          <p:nvPr/>
        </p:nvGrpSpPr>
        <p:grpSpPr>
          <a:xfrm rot="21600000">
            <a:off x="553212" y="2093976"/>
            <a:ext cx="746759" cy="330707"/>
            <a:chOff x="0" y="0"/>
            <a:chExt cx="746759" cy="330707"/>
          </a:xfrm>
        </p:grpSpPr>
        <p:sp>
          <p:nvSpPr>
            <p:cNvPr id="304" name="path 304"/>
            <p:cNvSpPr/>
            <p:nvPr/>
          </p:nvSpPr>
          <p:spPr>
            <a:xfrm>
              <a:off x="0" y="0"/>
              <a:ext cx="746759" cy="330707"/>
            </a:xfrm>
            <a:custGeom>
              <a:avLst/>
              <a:gdLst/>
              <a:ahLst/>
              <a:cxnLst/>
              <a:rect l="0" t="0" r="0" b="0"/>
              <a:pathLst>
                <a:path w="1175" h="520">
                  <a:moveTo>
                    <a:pt x="0" y="0"/>
                  </a:moveTo>
                  <a:lnTo>
                    <a:pt x="995" y="0"/>
                  </a:lnTo>
                  <a:lnTo>
                    <a:pt x="1175" y="259"/>
                  </a:lnTo>
                  <a:lnTo>
                    <a:pt x="995" y="520"/>
                  </a:lnTo>
                  <a:lnTo>
                    <a:pt x="0" y="520"/>
                  </a:lnTo>
                  <a:lnTo>
                    <a:pt x="0" y="0"/>
                  </a:ln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6" name="textbox 306"/>
            <p:cNvSpPr/>
            <p:nvPr/>
          </p:nvSpPr>
          <p:spPr>
            <a:xfrm>
              <a:off x="-12700" y="-12700"/>
              <a:ext cx="772159" cy="37528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</a:pPr>
              <a:endParaRPr sz="5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2880" algn="l" rtl="0" eaLnBrk="0">
                <a:lnSpc>
                  <a:spcPct val="90000"/>
                </a:lnSpc>
                <a:spcBef>
                  <a:spcPts val="0"/>
                </a:spcBef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趋势</a:t>
              </a:r>
              <a:endParaRPr sz="1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pic>
        <p:nvPicPr>
          <p:cNvPr id="308" name="picture 3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976879" y="3785870"/>
            <a:ext cx="1562100" cy="12700"/>
          </a:xfrm>
          <a:prstGeom prst="rect">
            <a:avLst/>
          </a:prstGeom>
        </p:spPr>
      </p:pic>
      <p:pic>
        <p:nvPicPr>
          <p:cNvPr id="310" name="picture 3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983229" y="5507990"/>
            <a:ext cx="1562100" cy="12700"/>
          </a:xfrm>
          <a:prstGeom prst="rect">
            <a:avLst/>
          </a:prstGeom>
        </p:spPr>
      </p:pic>
      <p:pic>
        <p:nvPicPr>
          <p:cNvPr id="312" name="picture 3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393825" y="3785870"/>
            <a:ext cx="1397635" cy="12700"/>
          </a:xfrm>
          <a:prstGeom prst="rect">
            <a:avLst/>
          </a:prstGeom>
        </p:spPr>
      </p:pic>
      <p:pic>
        <p:nvPicPr>
          <p:cNvPr id="314" name="picture 3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400175" y="5507990"/>
            <a:ext cx="1397635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picture 3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0" y="0"/>
            <a:ext cx="6858000" cy="9144000"/>
          </a:xfrm>
          <a:prstGeom prst="rect">
            <a:avLst/>
          </a:prstGeom>
        </p:spPr>
      </p:pic>
      <p:sp>
        <p:nvSpPr>
          <p:cNvPr id="318" name="textbox 318"/>
          <p:cNvSpPr/>
          <p:nvPr/>
        </p:nvSpPr>
        <p:spPr>
          <a:xfrm>
            <a:off x="1718415" y="1796112"/>
            <a:ext cx="3563620" cy="12890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495425" algn="l" rtl="0" eaLnBrk="0">
              <a:lnSpc>
                <a:spcPct val="82000"/>
              </a:lnSpc>
            </a:pPr>
            <a:r>
              <a:rPr sz="3900" b="1" kern="0" spc="-12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02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00000"/>
              </a:lnSpc>
            </a:pPr>
            <a:endParaRPr sz="12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ct val="100000"/>
              </a:lnSpc>
              <a:spcBef>
                <a:spcPts val="5"/>
              </a:spcBef>
            </a:pPr>
            <a:r>
              <a:rPr sz="3900" b="1" kern="0" spc="7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种草的底层心法</a:t>
            </a:r>
            <a:endParaRPr sz="39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20" name="textbox 320"/>
          <p:cNvSpPr/>
          <p:nvPr/>
        </p:nvSpPr>
        <p:spPr>
          <a:xfrm>
            <a:off x="1402156" y="4790820"/>
            <a:ext cx="4246245" cy="8553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r" rtl="0" eaLnBrk="0">
              <a:lnSpc>
                <a:spcPts val="2790"/>
              </a:lnSpc>
            </a:pPr>
            <a:r>
              <a:rPr sz="2300" kern="0" spc="-1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让每个人向往的生活变得可</a:t>
            </a:r>
            <a:r>
              <a:rPr sz="2300" kern="0" spc="-2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见，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2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101725" algn="l" rtl="0" eaLnBrk="0">
              <a:lnSpc>
                <a:spcPts val="2790"/>
              </a:lnSpc>
            </a:pPr>
            <a:r>
              <a:rPr sz="2300" kern="0" spc="5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即种草的关键</a:t>
            </a:r>
            <a:r>
              <a:rPr sz="2300" kern="0" spc="-13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2300" kern="0" spc="50" dirty="0">
                <a:solidFill>
                  <a:srgbClr val="FEE695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sz="23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22" name="picture 3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125081" y="3326553"/>
            <a:ext cx="834532" cy="9865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rect 324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CE6D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6" name="rect 326"/>
          <p:cNvSpPr/>
          <p:nvPr/>
        </p:nvSpPr>
        <p:spPr>
          <a:xfrm>
            <a:off x="228600" y="237490"/>
            <a:ext cx="6416040" cy="8636761"/>
          </a:xfrm>
          <a:prstGeom prst="rect">
            <a:avLst/>
          </a:prstGeom>
          <a:solidFill>
            <a:srgbClr val="FFFFFF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28" name="picture 3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2250" y="231140"/>
            <a:ext cx="6428740" cy="8648700"/>
          </a:xfrm>
          <a:prstGeom prst="rect">
            <a:avLst/>
          </a:prstGeom>
        </p:spPr>
      </p:pic>
      <p:sp>
        <p:nvSpPr>
          <p:cNvPr id="330" name="rect 330"/>
          <p:cNvSpPr/>
          <p:nvPr/>
        </p:nvSpPr>
        <p:spPr>
          <a:xfrm>
            <a:off x="405384" y="4393691"/>
            <a:ext cx="6074663" cy="4331208"/>
          </a:xfrm>
          <a:prstGeom prst="rect">
            <a:avLst/>
          </a:prstGeom>
          <a:solidFill>
            <a:srgbClr val="FCECEE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46" name="group 46"/>
          <p:cNvGrpSpPr/>
          <p:nvPr/>
        </p:nvGrpSpPr>
        <p:grpSpPr>
          <a:xfrm rot="21600000">
            <a:off x="127000" y="176737"/>
            <a:ext cx="6629400" cy="833188"/>
            <a:chOff x="0" y="0"/>
            <a:chExt cx="6629400" cy="833188"/>
          </a:xfrm>
        </p:grpSpPr>
        <p:pic>
          <p:nvPicPr>
            <p:cNvPr id="332" name="picture 33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6629400" cy="833188"/>
            </a:xfrm>
            <a:prstGeom prst="rect">
              <a:avLst/>
            </a:prstGeom>
          </p:spPr>
        </p:pic>
        <p:sp>
          <p:nvSpPr>
            <p:cNvPr id="334" name="textbox 334"/>
            <p:cNvSpPr/>
            <p:nvPr/>
          </p:nvSpPr>
          <p:spPr>
            <a:xfrm>
              <a:off x="-12700" y="-12700"/>
              <a:ext cx="6654800" cy="8928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20204"/>
                <a:ea typeface="Arial" panose="020B0604020202020204"/>
                <a:cs typeface="Arial" panose="020B0604020202020204"/>
              </a:endParaRPr>
            </a:p>
            <a:p>
              <a:pPr marL="1839595" algn="l" rtl="0" eaLnBrk="0">
                <a:lnSpc>
                  <a:spcPts val="3280"/>
                </a:lnSpc>
                <a:spcBef>
                  <a:spcPts val="5"/>
                </a:spcBef>
              </a:pPr>
              <a:r>
                <a:rPr sz="2700" b="1" kern="0" spc="40" dirty="0">
                  <a:solidFill>
                    <a:srgbClr val="FFFF00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02 种草的底层心法</a:t>
              </a:r>
              <a:endParaRPr sz="27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sp>
        <p:nvSpPr>
          <p:cNvPr id="336" name="textbox 336"/>
          <p:cNvSpPr/>
          <p:nvPr/>
        </p:nvSpPr>
        <p:spPr>
          <a:xfrm>
            <a:off x="554736" y="5989320"/>
            <a:ext cx="5694045" cy="440690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56845" algn="l" rtl="0" eaLnBrk="0">
              <a:lnSpc>
                <a:spcPts val="1745"/>
              </a:lnSpc>
              <a:spcBef>
                <a:spcPts val="0"/>
              </a:spcBef>
            </a:pP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向往的生活方式      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能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与宠物交流，主人能听懂它，它也能听懂主人</a:t>
            </a:r>
            <a:endParaRPr sz="1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38" name="textbox 338"/>
          <p:cNvSpPr/>
          <p:nvPr/>
        </p:nvSpPr>
        <p:spPr>
          <a:xfrm>
            <a:off x="554736" y="7455407"/>
            <a:ext cx="5694045" cy="439419"/>
          </a:xfrm>
          <a:prstGeom prst="rect">
            <a:avLst/>
          </a:prstGeom>
          <a:solidFill>
            <a:srgbClr val="FADBD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7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0668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明确的消费需求</a:t>
            </a: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某品牌宠物发声玩具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40" name="picture 3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160308" y="4573270"/>
            <a:ext cx="101523" cy="3502660"/>
          </a:xfrm>
          <a:prstGeom prst="rect">
            <a:avLst/>
          </a:prstGeom>
        </p:spPr>
      </p:pic>
      <p:sp>
        <p:nvSpPr>
          <p:cNvPr id="342" name="textbox 342"/>
          <p:cNvSpPr/>
          <p:nvPr/>
        </p:nvSpPr>
        <p:spPr>
          <a:xfrm>
            <a:off x="677418" y="6534543"/>
            <a:ext cx="4912359" cy="8509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62380" algn="l" rtl="0" eaLnBrk="0">
              <a:lnSpc>
                <a:spcPct val="96000"/>
              </a:lnSpc>
            </a:pP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做功课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ts val="2150"/>
              </a:lnSpc>
              <a:spcBef>
                <a:spcPts val="705"/>
              </a:spcBef>
            </a:pPr>
            <a:r>
              <a:rPr sz="2700" b="1" kern="0" spc="30" baseline="-1200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解决方案</a:t>
            </a:r>
            <a:r>
              <a:rPr sz="1700" b="1" kern="0" spc="3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</a:t>
            </a:r>
            <a:r>
              <a:rPr sz="2100" kern="0" spc="30" baseline="900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让宠物学会使用道具，宠物行为培训课</a:t>
            </a:r>
            <a:endParaRPr sz="2100" baseline="9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62380" algn="l" rtl="0" eaLnBrk="0">
              <a:lnSpc>
                <a:spcPct val="96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做功课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44" name="picture 3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42188" y="1821180"/>
            <a:ext cx="1325879" cy="2410967"/>
          </a:xfrm>
          <a:prstGeom prst="rect">
            <a:avLst/>
          </a:prstGeom>
        </p:spPr>
      </p:pic>
      <p:sp>
        <p:nvSpPr>
          <p:cNvPr id="346" name="textbox 346"/>
          <p:cNvSpPr/>
          <p:nvPr/>
        </p:nvSpPr>
        <p:spPr>
          <a:xfrm>
            <a:off x="554354" y="1194434"/>
            <a:ext cx="5775325" cy="43941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6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631950" algn="l" rtl="0" eaLnBrk="0">
              <a:lnSpc>
                <a:spcPts val="2485"/>
              </a:lnSpc>
              <a:spcBef>
                <a:spcPts val="5"/>
              </a:spcBef>
            </a:pPr>
            <a:r>
              <a:rPr sz="2000" kern="0" spc="-2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人们为什么会被种草？</a:t>
            </a:r>
            <a:endParaRPr sz="20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8" name="textbox 348"/>
          <p:cNvSpPr/>
          <p:nvPr/>
        </p:nvSpPr>
        <p:spPr>
          <a:xfrm>
            <a:off x="2211324" y="3608832"/>
            <a:ext cx="3736975" cy="650875"/>
          </a:xfrm>
          <a:prstGeom prst="rect">
            <a:avLst/>
          </a:prstGeom>
          <a:solidFill>
            <a:srgbClr val="FFF2CA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811530" indent="-445135" algn="l" rtl="0" eaLnBrk="0">
              <a:lnSpc>
                <a:spcPct val="121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用户被愿景激发后进入“主动的状态”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是种草路径中的关键分水岭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0" name="textbox 350"/>
          <p:cNvSpPr/>
          <p:nvPr/>
        </p:nvSpPr>
        <p:spPr>
          <a:xfrm>
            <a:off x="2298547" y="2940589"/>
            <a:ext cx="3218814" cy="550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1870"/>
              </a:lnSpc>
            </a:pPr>
            <a:r>
              <a:rPr sz="15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举例来说：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19000"/>
              </a:lnSpc>
            </a:pPr>
            <a:endParaRPr sz="5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8415" algn="l" rtl="0" eaLnBrk="0">
              <a:lnSpc>
                <a:spcPct val="92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小叽，26岁，最近被种草了宠物发声按钮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2" name="textbox 352"/>
          <p:cNvSpPr/>
          <p:nvPr/>
        </p:nvSpPr>
        <p:spPr>
          <a:xfrm>
            <a:off x="2419166" y="4750829"/>
            <a:ext cx="3399154" cy="4781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216" rIns="0" bIns="0"/>
          <a:lstStyle/>
          <a:p>
            <a:pPr marL="12700" indent="2540" algn="l" rtl="0" eaLnBrk="0">
              <a:lnSpc>
                <a:spcPct val="109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宠物不是人的附属品，宠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物和人之间相互平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等，我希望与宠物一起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更好地生活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4" name="textbox 354"/>
          <p:cNvSpPr/>
          <p:nvPr/>
        </p:nvSpPr>
        <p:spPr>
          <a:xfrm>
            <a:off x="3035404" y="2105564"/>
            <a:ext cx="2832100" cy="555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3970" indent="-1270" algn="l" rtl="0" eaLnBrk="0">
              <a:lnSpc>
                <a:spcPct val="116000"/>
              </a:lnSpc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让每个人向往的生活变得可见，</a:t>
            </a:r>
            <a:r>
              <a:rPr sz="1500" b="1" kern="0" spc="6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 b="1" kern="0" spc="9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是种草的关键。</a:t>
            </a:r>
            <a:endParaRPr sz="15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56" name="textbox 356"/>
          <p:cNvSpPr/>
          <p:nvPr/>
        </p:nvSpPr>
        <p:spPr>
          <a:xfrm>
            <a:off x="1480001" y="5354079"/>
            <a:ext cx="1443355" cy="4857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27940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被具象化的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6000"/>
              </a:lnSpc>
              <a:spcBef>
                <a:spcPts val="390"/>
              </a:spcBef>
            </a:pPr>
            <a:r>
              <a:rPr sz="1400" kern="0" spc="-10" dirty="0">
                <a:solidFill>
                  <a:srgbClr val="843F0B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生活场景内容激发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58" name="picture 3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240800" y="1935990"/>
            <a:ext cx="616179" cy="741929"/>
          </a:xfrm>
          <a:prstGeom prst="rect">
            <a:avLst/>
          </a:prstGeom>
        </p:spPr>
      </p:pic>
      <p:sp>
        <p:nvSpPr>
          <p:cNvPr id="360" name="textbox 360"/>
          <p:cNvSpPr/>
          <p:nvPr/>
        </p:nvSpPr>
        <p:spPr>
          <a:xfrm>
            <a:off x="679475" y="4852034"/>
            <a:ext cx="1388110" cy="2933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l" rtl="0" eaLnBrk="0">
              <a:lnSpc>
                <a:spcPts val="2110"/>
              </a:lnSpc>
            </a:pPr>
            <a:r>
              <a:rPr sz="1700" b="1" kern="0" spc="80" dirty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人的底层驱动</a:t>
            </a:r>
            <a:endParaRPr sz="17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62" name="picture 36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893308" y="8161618"/>
            <a:ext cx="609487" cy="509979"/>
          </a:xfrm>
          <a:prstGeom prst="rect">
            <a:avLst/>
          </a:prstGeom>
        </p:spPr>
      </p:pic>
      <p:pic>
        <p:nvPicPr>
          <p:cNvPr id="364" name="picture 36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072896" y="5286755"/>
            <a:ext cx="345947" cy="6294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11580</Words>
  <Application>WPS 演示</Application>
  <PresentationFormat/>
  <Paragraphs>1329</Paragraphs>
  <Slides>44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44</vt:i4>
      </vt:variant>
    </vt:vector>
  </HeadingPairs>
  <TitlesOfParts>
    <vt:vector size="54" baseType="lpstr">
      <vt:lpstr>Arial</vt:lpstr>
      <vt:lpstr>宋体</vt:lpstr>
      <vt:lpstr>Wingdings</vt:lpstr>
      <vt:lpstr>Arial</vt:lpstr>
      <vt:lpstr>微软雅黑</vt:lpstr>
      <vt:lpstr>黑体</vt:lpstr>
      <vt:lpstr>Arial Unicode MS</vt:lpstr>
      <vt:lpstr>Calibri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 </dc:creator>
  <cp:lastModifiedBy> </cp:lastModifiedBy>
  <cp:revision>1</cp:revision>
  <dcterms:created xsi:type="dcterms:W3CDTF">2025-05-15T06:44:02Z</dcterms:created>
  <dcterms:modified xsi:type="dcterms:W3CDTF">2025-05-15T06:44:02Z</dcterms:modified>
  <dc:description> </dc:description>
  <dc:subject> </dc:subject>
  <cp:category> </cp:category>
  <cp:keywords> </cp:keyword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wqlLaW5nc29mdCBQREYgdG8gV1BTIDEwMA</vt:lpwstr>
  </property>
  <property fmtid="{D5CDD505-2E9C-101B-9397-08002B2CF9AE}" pid="3" name="Created">
    <vt:filetime>2025-05-15T14:43:47Z</vt:filetime>
  </property>
  <property fmtid="{D5CDD505-2E9C-101B-9397-08002B2CF9AE}" pid="4" name="ICV">
    <vt:lpwstr>883990E7A50C4655B53A4CF489B13993_13</vt:lpwstr>
  </property>
  <property fmtid="{D5CDD505-2E9C-101B-9397-08002B2CF9AE}" pid="5" name="KSOProductBuildVer">
    <vt:lpwstr>2052-12.1.0.20784</vt:lpwstr>
  </property>
</Properties>
</file>