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0" r:id="rId4"/>
    <p:sldId id="261" r:id="rId5"/>
    <p:sldId id="258" r:id="rId6"/>
    <p:sldId id="262" r:id="rId7"/>
    <p:sldId id="269" r:id="rId8"/>
    <p:sldId id="267" r:id="rId9"/>
    <p:sldId id="268" r:id="rId10"/>
    <p:sldId id="272" r:id="rId11"/>
    <p:sldId id="274" r:id="rId12"/>
    <p:sldId id="275" r:id="rId13"/>
    <p:sldId id="276" r:id="rId14"/>
    <p:sldId id="300" r:id="rId15"/>
    <p:sldId id="298" r:id="rId16"/>
    <p:sldId id="299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510" y="3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更多免费方案资料加微信：jychq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altLang="zh-CN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6552565"/>
            <a:ext cx="12200890" cy="3155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22720"/>
            <a:ext cx="43516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Nanchang/YiChun/Jiujiang/PingXiang/XinYu...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0" y="6552565"/>
            <a:ext cx="12200890" cy="3155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22720"/>
            <a:ext cx="43516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Nanchang/YiChun/Jiujiang/PingXiang/XinYu...</a:t>
            </a:r>
          </a:p>
        </p:txBody>
      </p:sp>
      <p:sp>
        <p:nvSpPr>
          <p:cNvPr id="10" name="灯片编号占位符 5"/>
          <p:cNvSpPr>
            <a:spLocks noGrp="1"/>
          </p:cNvSpPr>
          <p:nvPr userDrawn="1">
            <p:custDataLst>
              <p:tags r:id="rId3"/>
            </p:custDataLst>
          </p:nvPr>
        </p:nvSpPr>
        <p:spPr>
          <a:xfrm>
            <a:off x="9286240" y="6522720"/>
            <a:ext cx="3152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="1"/>
            </a:lvl1pPr>
          </a:lstStyle>
          <a:p>
            <a:r>
              <a:rPr lang="zh-CN" altLang="en-US" sz="1200">
                <a:solidFill>
                  <a:schemeClr val="bg1"/>
                </a:solidFill>
              </a:rPr>
              <a:t>江西维良伽志文化传媒有限公司</a:t>
            </a:r>
            <a:r>
              <a:rPr lang="en-US" altLang="zh-CN" sz="1200">
                <a:solidFill>
                  <a:schemeClr val="bg1"/>
                </a:solidFill>
              </a:rPr>
              <a:t>  |</a:t>
            </a:r>
            <a:r>
              <a:rPr lang="en-US" altLang="zh-CN" sz="1200" i="1">
                <a:solidFill>
                  <a:srgbClr val="C00000"/>
                </a:solidFill>
              </a:rPr>
              <a:t> </a:t>
            </a:r>
            <a:r>
              <a:rPr lang="en-US" altLang="zh-CN" i="1">
                <a:solidFill>
                  <a:srgbClr val="C00000"/>
                </a:solidFill>
              </a:rPr>
              <a:t>P</a:t>
            </a:r>
            <a:r>
              <a:rPr lang="en-US" altLang="zh-CN" i="1">
                <a:solidFill>
                  <a:schemeClr val="bg1"/>
                </a:solidFill>
              </a:rPr>
              <a:t> </a:t>
            </a:r>
            <a:fld id="{565CE74E-AB26-4998-AD42-012C4C1AD076}" type="slidenum">
              <a:rPr lang="zh-CN" altLang="en-US" i="1" smtClean="0">
                <a:solidFill>
                  <a:srgbClr val="C00000"/>
                </a:solidFill>
              </a:rPr>
              <a:t>‹#›</a:t>
            </a:fld>
            <a:endParaRPr lang="zh-CN" altLang="en-US" b="1" i="1">
              <a:solidFill>
                <a:srgbClr val="C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0" y="6552565"/>
            <a:ext cx="12200890" cy="31559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22720"/>
            <a:ext cx="43516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Nanchang/YiChun/Jiujiang/PingXiang/XinYu...</a:t>
            </a:r>
          </a:p>
        </p:txBody>
      </p:sp>
      <p:sp>
        <p:nvSpPr>
          <p:cNvPr id="10" name="灯片编号占位符 5"/>
          <p:cNvSpPr>
            <a:spLocks noGrp="1"/>
          </p:cNvSpPr>
          <p:nvPr userDrawn="1">
            <p:custDataLst>
              <p:tags r:id="rId3"/>
            </p:custDataLst>
          </p:nvPr>
        </p:nvSpPr>
        <p:spPr>
          <a:xfrm>
            <a:off x="9286240" y="6522720"/>
            <a:ext cx="3152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="1"/>
            </a:lvl1pPr>
          </a:lstStyle>
          <a:p>
            <a:r>
              <a:rPr lang="zh-CN" altLang="en-US" sz="1200">
                <a:solidFill>
                  <a:schemeClr val="bg1"/>
                </a:solidFill>
              </a:rPr>
              <a:t>江西维良伽志文化传媒有限公司</a:t>
            </a:r>
            <a:r>
              <a:rPr lang="en-US" altLang="zh-CN" sz="1200">
                <a:solidFill>
                  <a:schemeClr val="bg1"/>
                </a:solidFill>
              </a:rPr>
              <a:t>  |</a:t>
            </a:r>
            <a:r>
              <a:rPr lang="en-US" altLang="zh-CN" sz="1200" i="1">
                <a:solidFill>
                  <a:srgbClr val="C00000"/>
                </a:solidFill>
              </a:rPr>
              <a:t> </a:t>
            </a:r>
            <a:r>
              <a:rPr lang="en-US" altLang="zh-CN" i="1">
                <a:solidFill>
                  <a:srgbClr val="C00000"/>
                </a:solidFill>
              </a:rPr>
              <a:t>P</a:t>
            </a:r>
            <a:r>
              <a:rPr lang="en-US" altLang="zh-CN" i="1">
                <a:solidFill>
                  <a:schemeClr val="bg1"/>
                </a:solidFill>
              </a:rPr>
              <a:t> </a:t>
            </a:r>
            <a:fld id="{565CE74E-AB26-4998-AD42-012C4C1AD076}" type="slidenum">
              <a:rPr lang="zh-CN" altLang="en-US" i="1" smtClean="0">
                <a:solidFill>
                  <a:srgbClr val="C00000"/>
                </a:solidFill>
              </a:rPr>
              <a:t>‹#›</a:t>
            </a:fld>
            <a:endParaRPr lang="zh-CN" altLang="en-US" b="1" i="1">
              <a:solidFill>
                <a:srgbClr val="C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2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image" Target="../media/image4.png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9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image" Target="../media/image12.png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image" Target="../media/image2.png"/><Relationship Id="rId2" Type="http://schemas.openxmlformats.org/officeDocument/2006/relationships/tags" Target="../tags/tag34.xml"/><Relationship Id="rId16" Type="http://schemas.openxmlformats.org/officeDocument/2006/relationships/image" Target="../media/image11.png"/><Relationship Id="rId20" Type="http://schemas.openxmlformats.org/officeDocument/2006/relationships/image" Target="../media/image14.png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5" Type="http://schemas.openxmlformats.org/officeDocument/2006/relationships/tags" Target="../tags/tag37.xml"/><Relationship Id="rId15" Type="http://schemas.openxmlformats.org/officeDocument/2006/relationships/image" Target="../media/image10.png"/><Relationship Id="rId10" Type="http://schemas.openxmlformats.org/officeDocument/2006/relationships/tags" Target="../tags/tag42.xml"/><Relationship Id="rId19" Type="http://schemas.openxmlformats.org/officeDocument/2006/relationships/image" Target="../media/image13.png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tags" Target="../tags/tag60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5" Type="http://schemas.openxmlformats.org/officeDocument/2006/relationships/tags" Target="../tags/tag53.xml"/><Relationship Id="rId15" Type="http://schemas.openxmlformats.org/officeDocument/2006/relationships/image" Target="../media/image16.png"/><Relationship Id="rId10" Type="http://schemas.openxmlformats.org/officeDocument/2006/relationships/tags" Target="../tags/tag58.xml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3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20.png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19.png"/><Relationship Id="rId5" Type="http://schemas.openxmlformats.org/officeDocument/2006/relationships/tags" Target="../tags/tag65.xml"/><Relationship Id="rId10" Type="http://schemas.openxmlformats.org/officeDocument/2006/relationships/image" Target="../media/image18.png"/><Relationship Id="rId4" Type="http://schemas.openxmlformats.org/officeDocument/2006/relationships/tags" Target="../tags/tag64.xml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69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10" Type="http://schemas.openxmlformats.org/officeDocument/2006/relationships/image" Target="../media/image2.png"/><Relationship Id="rId4" Type="http://schemas.openxmlformats.org/officeDocument/2006/relationships/tags" Target="../tags/tag70.xml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6.jpeg"/><Relationship Id="rId12" Type="http://schemas.openxmlformats.org/officeDocument/2006/relationships/image" Target="../media/image2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mc1d12000c9cpazzDECC_W_1080_808_R5_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80"/>
            <a:ext cx="12192635" cy="685292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3970" y="-9789"/>
            <a:ext cx="12219940" cy="6871335"/>
          </a:xfrm>
          <a:prstGeom prst="rect">
            <a:avLst/>
          </a:prstGeom>
          <a:solidFill>
            <a:schemeClr val="tx1">
              <a:lumMod val="95000"/>
              <a:lumOff val="5000"/>
              <a:alpha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920365" y="3385820"/>
            <a:ext cx="9020810" cy="948690"/>
          </a:xfrm>
          <a:effectLst/>
        </p:spPr>
        <p:txBody>
          <a:bodyPr>
            <a:normAutofit/>
          </a:bodyPr>
          <a:lstStyle/>
          <a:p>
            <a:pPr algn="dist"/>
            <a:r>
              <a:rPr lang="zh-CN" altLang="en-US" sz="36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抚州汝水森林宾馆酒店抖音运营方案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512300" y="4898390"/>
            <a:ext cx="2204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</a:t>
            </a: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</a:t>
            </a:r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</a:p>
        </p:txBody>
      </p:sp>
      <p:cxnSp>
        <p:nvCxnSpPr>
          <p:cNvPr id="11" name="直接连接符 10"/>
          <p:cNvCxnSpPr/>
          <p:nvPr>
            <p:custDataLst>
              <p:tags r:id="rId1"/>
            </p:custDataLst>
          </p:nvPr>
        </p:nvCxnSpPr>
        <p:spPr>
          <a:xfrm>
            <a:off x="10880090" y="5598795"/>
            <a:ext cx="520700" cy="0"/>
          </a:xfrm>
          <a:prstGeom prst="line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818120" y="58305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>
                <a:solidFill>
                  <a:schemeClr val="bg1"/>
                </a:solidFill>
              </a:rPr>
              <a:t>江西维良志伽文化传媒有限公司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43915" y="234950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核心问题界定</a:t>
            </a:r>
          </a:p>
        </p:txBody>
      </p:sp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0" y="6522720"/>
            <a:ext cx="43516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>
                <a:solidFill>
                  <a:schemeClr val="bg1"/>
                </a:solidFill>
              </a:rPr>
              <a:t>Nanchang/YiChun/Jiujiang/PingXiang/XinYu...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268095" y="5682615"/>
            <a:ext cx="97510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C00000"/>
                </a:solidFill>
              </a:rPr>
              <a:t>如何改善现状加深市场对项目认可，实现高品质、高流量去化是本案的核心问题</a:t>
            </a: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0952" r="6939"/>
          <a:stretch>
            <a:fillRect/>
          </a:stretch>
        </p:blipFill>
        <p:spPr>
          <a:xfrm>
            <a:off x="1795780" y="2203450"/>
            <a:ext cx="868680" cy="8312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5355" t="16937" r="18689" b="6006"/>
          <a:stretch>
            <a:fillRect/>
          </a:stretch>
        </p:blipFill>
        <p:spPr>
          <a:xfrm>
            <a:off x="9872345" y="2212975"/>
            <a:ext cx="766445" cy="81470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50130" y="2386330"/>
            <a:ext cx="2837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/>
              <a:t>高品质、</a:t>
            </a:r>
            <a:r>
              <a:rPr lang="zh-CN" altLang="en-US" sz="2000" b="1">
                <a:sym typeface="+mn-ea"/>
              </a:rPr>
              <a:t>高流量、</a:t>
            </a:r>
            <a:r>
              <a:rPr lang="zh-CN" altLang="en-US" sz="2000" b="1"/>
              <a:t>去化是本案的终极目标</a:t>
            </a:r>
          </a:p>
        </p:txBody>
      </p:sp>
      <p:sp>
        <p:nvSpPr>
          <p:cNvPr id="17" name="椭圆 16"/>
          <p:cNvSpPr/>
          <p:nvPr/>
        </p:nvSpPr>
        <p:spPr>
          <a:xfrm>
            <a:off x="4720590" y="1253490"/>
            <a:ext cx="3096260" cy="3096260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72895" y="3248025"/>
            <a:ext cx="12471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甲方需求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06120" y="3726815"/>
            <a:ext cx="3048000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酒店目前每月销售额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3000+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，需获取更高去化效果</a:t>
            </a:r>
          </a:p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酒店品质宣传体验需加速提升</a:t>
            </a:r>
          </a:p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大流量提升，可接受针对性货盘调整</a:t>
            </a:r>
          </a:p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…. …</a:t>
            </a:r>
          </a:p>
        </p:txBody>
      </p:sp>
      <p:sp>
        <p:nvSpPr>
          <p:cNvPr id="20" name="矩形 19"/>
          <p:cNvSpPr/>
          <p:nvPr/>
        </p:nvSpPr>
        <p:spPr>
          <a:xfrm>
            <a:off x="680085" y="3708400"/>
            <a:ext cx="3105785" cy="161798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8642985" y="3855085"/>
            <a:ext cx="311023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产品现状：已经露出，优化幅度有限</a:t>
            </a:r>
          </a:p>
          <a:p>
            <a:pPr>
              <a:lnSpc>
                <a:spcPct val="150000"/>
              </a:lnSpc>
            </a:pP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营销现状：长时间</a:t>
            </a:r>
            <a:r>
              <a:rPr 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停滞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，新鲜感不足</a:t>
            </a:r>
            <a:r>
              <a:rPr 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22" name="矩形 21"/>
          <p:cNvSpPr/>
          <p:nvPr>
            <p:custDataLst>
              <p:tags r:id="rId6"/>
            </p:custDataLst>
          </p:nvPr>
        </p:nvSpPr>
        <p:spPr>
          <a:xfrm>
            <a:off x="8648065" y="3641090"/>
            <a:ext cx="3105785" cy="142811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338945" y="3180715"/>
            <a:ext cx="1833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/>
              <a:t>酒店面临现状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2664460" y="1654810"/>
            <a:ext cx="2065655" cy="1177290"/>
            <a:chOff x="4286" y="4248"/>
            <a:chExt cx="3253" cy="1854"/>
          </a:xfrm>
        </p:grpSpPr>
        <p:cxnSp>
          <p:nvCxnSpPr>
            <p:cNvPr id="26" name="曲线连接符 25"/>
            <p:cNvCxnSpPr>
              <a:stCxn id="14" idx="3"/>
            </p:cNvCxnSpPr>
            <p:nvPr/>
          </p:nvCxnSpPr>
          <p:spPr>
            <a:xfrm flipV="1">
              <a:off x="4286" y="4315"/>
              <a:ext cx="905" cy="987"/>
            </a:xfrm>
            <a:prstGeom prst="curvedConnector2">
              <a:avLst/>
            </a:prstGeom>
            <a:ln w="25400" cmpd="sng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曲线连接符 26"/>
            <p:cNvCxnSpPr/>
            <p:nvPr/>
          </p:nvCxnSpPr>
          <p:spPr>
            <a:xfrm rot="5400000" flipV="1">
              <a:off x="4834" y="5143"/>
              <a:ext cx="1315" cy="602"/>
            </a:xfrm>
            <a:prstGeom prst="curvedConnector3">
              <a:avLst>
                <a:gd name="adj1" fmla="val 50000"/>
              </a:avLst>
            </a:prstGeom>
            <a:ln w="25400" cmpd="sng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曲线连接符 27"/>
            <p:cNvCxnSpPr/>
            <p:nvPr/>
          </p:nvCxnSpPr>
          <p:spPr>
            <a:xfrm rot="5400000" flipV="1">
              <a:off x="5441" y="4801"/>
              <a:ext cx="1799" cy="693"/>
            </a:xfrm>
            <a:prstGeom prst="curvedConnector3">
              <a:avLst>
                <a:gd name="adj1" fmla="val 50028"/>
              </a:avLst>
            </a:prstGeom>
            <a:ln w="25400" cmpd="sng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9" name="曲线连接符 28"/>
            <p:cNvCxnSpPr/>
            <p:nvPr/>
          </p:nvCxnSpPr>
          <p:spPr>
            <a:xfrm flipV="1">
              <a:off x="6694" y="5756"/>
              <a:ext cx="845" cy="292"/>
            </a:xfrm>
            <a:prstGeom prst="curvedConnector3">
              <a:avLst>
                <a:gd name="adj1" fmla="val 50059"/>
              </a:avLst>
            </a:prstGeom>
            <a:ln w="25400" cmpd="sng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0" name="曲线连接符 29"/>
            <p:cNvCxnSpPr/>
            <p:nvPr/>
          </p:nvCxnSpPr>
          <p:spPr>
            <a:xfrm rot="5400000">
              <a:off x="4993" y="5070"/>
              <a:ext cx="1801" cy="202"/>
            </a:xfrm>
            <a:prstGeom prst="curvedConnector3">
              <a:avLst>
                <a:gd name="adj1" fmla="val 50000"/>
              </a:avLst>
            </a:prstGeom>
            <a:ln w="25400" cmpd="sng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 rot="10800000">
            <a:off x="7807325" y="2345690"/>
            <a:ext cx="2065020" cy="1176655"/>
            <a:chOff x="12410" y="4380"/>
            <a:chExt cx="3252" cy="1853"/>
          </a:xfrm>
        </p:grpSpPr>
        <p:cxnSp>
          <p:nvCxnSpPr>
            <p:cNvPr id="31" name="曲线连接符 30"/>
            <p:cNvCxnSpPr/>
            <p:nvPr>
              <p:custDataLst>
                <p:tags r:id="rId7"/>
              </p:custDataLst>
            </p:nvPr>
          </p:nvCxnSpPr>
          <p:spPr>
            <a:xfrm flipV="1">
              <a:off x="12410" y="4912"/>
              <a:ext cx="905" cy="987"/>
            </a:xfrm>
            <a:prstGeom prst="curvedConnector2">
              <a:avLst/>
            </a:prstGeom>
            <a:ln w="25400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2" name="曲线连接符 31"/>
            <p:cNvCxnSpPr/>
            <p:nvPr>
              <p:custDataLst>
                <p:tags r:id="rId8"/>
              </p:custDataLst>
            </p:nvPr>
          </p:nvCxnSpPr>
          <p:spPr>
            <a:xfrm rot="5400000" flipV="1">
              <a:off x="12958" y="5275"/>
              <a:ext cx="1315" cy="602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" name="曲线连接符 32"/>
            <p:cNvCxnSpPr/>
            <p:nvPr>
              <p:custDataLst>
                <p:tags r:id="rId9"/>
              </p:custDataLst>
            </p:nvPr>
          </p:nvCxnSpPr>
          <p:spPr>
            <a:xfrm rot="5400000" flipV="1">
              <a:off x="13565" y="4933"/>
              <a:ext cx="1799" cy="693"/>
            </a:xfrm>
            <a:prstGeom prst="curvedConnector3">
              <a:avLst>
                <a:gd name="adj1" fmla="val 50028"/>
              </a:avLst>
            </a:prstGeom>
            <a:ln w="25400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4" name="曲线连接符 33"/>
            <p:cNvCxnSpPr/>
            <p:nvPr>
              <p:custDataLst>
                <p:tags r:id="rId10"/>
              </p:custDataLst>
            </p:nvPr>
          </p:nvCxnSpPr>
          <p:spPr>
            <a:xfrm flipV="1">
              <a:off x="14818" y="5888"/>
              <a:ext cx="845" cy="292"/>
            </a:xfrm>
            <a:prstGeom prst="curvedConnector3">
              <a:avLst>
                <a:gd name="adj1" fmla="val 50059"/>
              </a:avLst>
            </a:prstGeom>
            <a:ln w="25400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5" name="曲线连接符 34"/>
            <p:cNvCxnSpPr/>
            <p:nvPr>
              <p:custDataLst>
                <p:tags r:id="rId11"/>
              </p:custDataLst>
            </p:nvPr>
          </p:nvCxnSpPr>
          <p:spPr>
            <a:xfrm rot="5400000">
              <a:off x="13117" y="5202"/>
              <a:ext cx="1801" cy="202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>
                  <a:lumMod val="65000"/>
                  <a:alpha val="42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43915" y="234950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项目思考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69110" y="892175"/>
            <a:ext cx="86537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</a:rPr>
              <a:t>本案需要从配套环境、产品价格、流量传播角度去思考，如何匹配本案高品质价值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32840" y="3543300"/>
            <a:ext cx="23101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</a:rPr>
              <a:t>优质的环境是核心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246745" y="47167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</a:rPr>
              <a:t>优秀的服务是基础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779520" y="2281555"/>
            <a:ext cx="4500245" cy="3475990"/>
            <a:chOff x="5167" y="3883"/>
            <a:chExt cx="7087" cy="5474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5167" y="3883"/>
              <a:ext cx="7035" cy="547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1064" y="4117"/>
              <a:ext cx="1190" cy="2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7597775" y="26339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00000"/>
                </a:solidFill>
              </a:rPr>
              <a:t>独特的建筑风格是关键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32840" y="3911600"/>
            <a:ext cx="29102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优秀的环境配套对应的价格，是一个对于目前社会消费人群项目的</a:t>
            </a:r>
            <a:r>
              <a:rPr lang="zh-CN" altLang="en-US" sz="1600" b="1">
                <a:solidFill>
                  <a:srgbClr val="C00000"/>
                </a:solidFill>
              </a:rPr>
              <a:t>核心支柱</a:t>
            </a:r>
            <a:r>
              <a:rPr lang="zh-CN" altLang="en-US" sz="1600"/>
              <a:t>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597775" y="2988945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建筑风格、内容搭配，是本项目独特的形象，匹配价值标签，也是触发</a:t>
            </a:r>
            <a:r>
              <a:rPr lang="zh-CN" altLang="en-US" sz="1600" b="1">
                <a:solidFill>
                  <a:srgbClr val="C00000"/>
                </a:solidFill>
              </a:rPr>
              <a:t>去化、流量</a:t>
            </a:r>
            <a:r>
              <a:rPr lang="zh-CN" altLang="en-US" sz="1600"/>
              <a:t>动作的关键因素。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279765" y="5085080"/>
            <a:ext cx="32886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/>
              <a:t>服务决定了客户的体验，高价值货盘需要展示优秀的</a:t>
            </a:r>
            <a:r>
              <a:rPr lang="zh-CN" altLang="en-US" sz="1600" b="1">
                <a:solidFill>
                  <a:srgbClr val="C00000"/>
                </a:solidFill>
              </a:rPr>
              <a:t>服务作为基础</a:t>
            </a:r>
            <a:r>
              <a:rPr lang="zh-CN" altLang="en-US" sz="1600"/>
              <a:t>，为整体去化带来良好的开端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43915" y="234950"/>
            <a:ext cx="6096000" cy="3740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algn="l" rtl="0" eaLnBrk="0">
              <a:lnSpc>
                <a:spcPct val="92000"/>
              </a:lnSpc>
            </a:pPr>
            <a:r>
              <a:rPr lang="zh-CN" sz="2000" b="1" i="1" kern="0" spc="22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解决策略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82625" y="695325"/>
            <a:ext cx="108267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</a:rPr>
              <a:t>梳理项目价值体系，明确货盘、传播内容的优化方向，是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rgbClr val="C00000"/>
                </a:solidFill>
              </a:rPr>
              <a:t>获取高流量的核心路径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90220" y="1732915"/>
            <a:ext cx="4143375" cy="3914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19370" y="2805430"/>
            <a:ext cx="695198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>
                <a:solidFill>
                  <a:srgbClr val="C00000"/>
                </a:solidFill>
              </a:rPr>
              <a:t>成长力：</a:t>
            </a:r>
            <a:r>
              <a:rPr lang="zh-CN" altLang="en-US" sz="1500"/>
              <a:t>聚焦项目整体环境。综合判断本案是否具备高体验的先决条件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120005" y="3621405"/>
            <a:ext cx="695198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>
                <a:solidFill>
                  <a:srgbClr val="C00000"/>
                </a:solidFill>
              </a:rPr>
              <a:t>产品力：</a:t>
            </a:r>
            <a:r>
              <a:rPr lang="zh-CN" altLang="en-US" sz="1500"/>
              <a:t>聚焦项目产品本身。发现本案与市场优质产品的差异，明确优化方向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121275" y="4437380"/>
            <a:ext cx="695071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>
                <a:solidFill>
                  <a:srgbClr val="C00000"/>
                </a:solidFill>
              </a:rPr>
              <a:t>传播力：</a:t>
            </a:r>
            <a:r>
              <a:rPr lang="zh-CN" altLang="en-US" sz="1500"/>
              <a:t>聚焦营销传播层面。梳理项目独特形象，实现市场信心激活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067425" y="1206500"/>
            <a:ext cx="6124575" cy="36004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2000" y="1371600"/>
            <a:ext cx="2873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i="1" u="sng">
                <a:solidFill>
                  <a:srgbClr val="C00000"/>
                </a:solidFill>
              </a:rPr>
              <a:t>综合研判</a:t>
            </a:r>
            <a:r>
              <a:rPr lang="en-US" altLang="zh-CN" sz="3200" b="1" i="1" u="sng">
                <a:solidFill>
                  <a:srgbClr val="C00000"/>
                </a:solidFill>
              </a:rPr>
              <a:t>     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66750" y="2066925"/>
            <a:ext cx="4911725" cy="223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C00000"/>
                </a:solidFill>
              </a:rPr>
              <a:t>项目配套环境又有何优势？</a:t>
            </a:r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C00000"/>
                </a:solidFill>
              </a:rPr>
              <a:t>项目套房内体验服务有何优势？</a:t>
            </a:r>
          </a:p>
          <a:p>
            <a:pPr>
              <a:lnSpc>
                <a:spcPct val="150000"/>
              </a:lnSpc>
            </a:pPr>
            <a:endParaRPr lang="zh-CN" altLang="en-US" sz="1400"/>
          </a:p>
          <a:p>
            <a:pPr>
              <a:lnSpc>
                <a:spcPct val="200000"/>
              </a:lnSpc>
            </a:pPr>
            <a:r>
              <a:rPr lang="zh-CN" altLang="en-US" sz="1600" b="1"/>
              <a:t>通过对项目体验、配套环境及服务感受进行综合疏导，是项目是否具备高品质、强体验的先决条件。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r="2340"/>
          <a:stretch>
            <a:fillRect/>
          </a:stretch>
        </p:blipFill>
        <p:spPr>
          <a:xfrm>
            <a:off x="9409430" y="2336800"/>
            <a:ext cx="2782570" cy="16903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43915" y="234950"/>
            <a:ext cx="20612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项目价值提炼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4660" y="860425"/>
            <a:ext cx="50241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政府背书、特色风格、综合定位、景色得天独厚、管理和真诚的服务，历史文化底蕴和新时期城市建设形象的标杆性建筑。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478780" y="2336165"/>
            <a:ext cx="671322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/>
              <a:t>抚州市委市政府投资兴建的国有宾馆。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/>
              <a:t>整体建筑风格充满中国古典风格，典雅精致、气派非凡、是旅</a:t>
            </a:r>
          </a:p>
          <a:p>
            <a:pPr indent="0">
              <a:lnSpc>
                <a:spcPct val="200000"/>
              </a:lnSpc>
              <a:buFont typeface="Wingdings" panose="05000000000000000000" charset="0"/>
              <a:buNone/>
            </a:pPr>
            <a:r>
              <a:rPr lang="zh-CN" altLang="en-US"/>
              <a:t>游度假、商务洽谈、会议接待、休闲娱乐的首选理想场所。</a:t>
            </a:r>
          </a:p>
          <a:p>
            <a:pPr marL="285750" indent="-28575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>
                <a:sym typeface="+mn-ea"/>
              </a:rPr>
              <a:t>隔湖与抚河相望，座拥千亩青山绿水，馆内终年青翠，环境优</a:t>
            </a:r>
          </a:p>
          <a:p>
            <a:pPr indent="0">
              <a:lnSpc>
                <a:spcPct val="200000"/>
              </a:lnSpc>
              <a:buFont typeface="Wingdings" panose="05000000000000000000" charset="0"/>
              <a:buNone/>
            </a:pPr>
            <a:r>
              <a:rPr lang="zh-CN" altLang="en-US">
                <a:sym typeface="+mn-ea"/>
              </a:rPr>
              <a:t>美清新,地理位置得天独厚。</a:t>
            </a:r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23875" y="2127250"/>
            <a:ext cx="2380615" cy="1270"/>
            <a:chOff x="1095" y="3346"/>
            <a:chExt cx="3749" cy="2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095" y="3346"/>
              <a:ext cx="1875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>
              <p:custDataLst>
                <p:tags r:id="rId4"/>
              </p:custDataLst>
            </p:nvPr>
          </p:nvCxnSpPr>
          <p:spPr>
            <a:xfrm>
              <a:off x="2970" y="3348"/>
              <a:ext cx="1875" cy="0"/>
            </a:xfrm>
            <a:prstGeom prst="line">
              <a:avLst/>
            </a:prstGeom>
            <a:ln w="349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05740" y="2336165"/>
            <a:ext cx="5273040" cy="3199765"/>
          </a:xfrm>
          <a:prstGeom prst="rect">
            <a:avLst/>
          </a:prstGeom>
        </p:spPr>
      </p:pic>
      <p:sp>
        <p:nvSpPr>
          <p:cNvPr id="11" name="线形标注 1 10"/>
          <p:cNvSpPr/>
          <p:nvPr/>
        </p:nvSpPr>
        <p:spPr>
          <a:xfrm>
            <a:off x="3514725" y="3726815"/>
            <a:ext cx="504825" cy="361950"/>
          </a:xfrm>
          <a:prstGeom prst="borderCallout1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b="1"/>
              <a:t>项目地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026920" y="839470"/>
            <a:ext cx="2442845" cy="5101590"/>
          </a:xfrm>
          <a:prstGeom prst="rect">
            <a:avLst/>
          </a:prstGeom>
        </p:spPr>
      </p:pic>
      <p:sp>
        <p:nvSpPr>
          <p:cNvPr id="106" name="textbox 106"/>
          <p:cNvSpPr/>
          <p:nvPr>
            <p:custDataLst>
              <p:tags r:id="rId2"/>
            </p:custDataLst>
          </p:nvPr>
        </p:nvSpPr>
        <p:spPr>
          <a:xfrm>
            <a:off x="5828665" y="660400"/>
            <a:ext cx="5873750" cy="1395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830" algn="l" rtl="0" eaLnBrk="0">
              <a:lnSpc>
                <a:spcPts val="2325"/>
              </a:lnSpc>
            </a:pPr>
            <a:endParaRPr lang="en-US" altLang="en-US" sz="1400" kern="0" spc="-2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" name="textbox 108"/>
          <p:cNvSpPr/>
          <p:nvPr>
            <p:custDataLst>
              <p:tags r:id="rId3"/>
            </p:custDataLst>
          </p:nvPr>
        </p:nvSpPr>
        <p:spPr>
          <a:xfrm>
            <a:off x="5828665" y="2636520"/>
            <a:ext cx="5636260" cy="1343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400" kern="0" spc="-1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108"/>
          <p:cNvSpPr/>
          <p:nvPr>
            <p:custDataLst>
              <p:tags r:id="rId4"/>
            </p:custDataLst>
          </p:nvPr>
        </p:nvSpPr>
        <p:spPr>
          <a:xfrm>
            <a:off x="4733290" y="5400040"/>
            <a:ext cx="5636260" cy="1343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285750" indent="-285750" algn="l" rtl="0" eaLnBrk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sz="1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账号目前整体视频发布内容不定，导致账号定位混乱；</a:t>
            </a:r>
          </a:p>
          <a:p>
            <a:pPr marL="285750" indent="-285750" algn="l" rtl="0" eaLnBrk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kern="0" spc="-1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评论互动及客户维护基本处于停滞状态；</a:t>
            </a:r>
          </a:p>
          <a:p>
            <a:pPr marL="285750" indent="-285750" algn="l" rtl="0" eaLnBrk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kern="0" spc="-1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门店相关介搭建不完善；</a:t>
            </a:r>
          </a:p>
          <a:p>
            <a:pPr algn="l" rtl="0" eaLnBrk="0">
              <a:lnSpc>
                <a:spcPct val="77000"/>
              </a:lnSpc>
            </a:pPr>
            <a:endParaRPr lang="zh-CN" altLang="en-US" sz="1400" b="1" kern="0" spc="-10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72415" y="839470"/>
            <a:ext cx="2350770" cy="510159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843915" y="234950"/>
            <a:ext cx="24968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抖音官方账号问题</a:t>
            </a:r>
            <a:endParaRPr lang="en-US" altLang="zh-CN" sz="2000" b="1" i="1">
              <a:solidFill>
                <a:srgbClr val="C0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8930" y="1741170"/>
            <a:ext cx="1434465" cy="27114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4469765" y="839470"/>
            <a:ext cx="2952750" cy="4381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288405" y="839470"/>
            <a:ext cx="2933700" cy="4800600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10"/>
            </p:custDataLst>
          </p:nvPr>
        </p:nvSpPr>
        <p:spPr>
          <a:xfrm>
            <a:off x="4542155" y="2976245"/>
            <a:ext cx="1553210" cy="190944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6288405" y="3388995"/>
            <a:ext cx="2143760" cy="183197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8963025" y="839470"/>
            <a:ext cx="3086100" cy="4724400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13"/>
            </p:custDataLst>
          </p:nvPr>
        </p:nvSpPr>
        <p:spPr>
          <a:xfrm>
            <a:off x="8963025" y="3053715"/>
            <a:ext cx="2143760" cy="205994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 l="48" r="36"/>
          <a:stretch>
            <a:fillRect/>
          </a:stretch>
        </p:blipFill>
        <p:spPr>
          <a:xfrm>
            <a:off x="0" y="422910"/>
            <a:ext cx="12192000" cy="573341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422910"/>
            <a:ext cx="12219940" cy="5732780"/>
          </a:xfrm>
          <a:prstGeom prst="rect">
            <a:avLst/>
          </a:prstGeom>
          <a:solidFill>
            <a:schemeClr val="tx1">
              <a:lumMod val="95000"/>
              <a:lumOff val="5000"/>
              <a:alpha val="6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66090" y="554990"/>
            <a:ext cx="31064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i="1">
                <a:solidFill>
                  <a:schemeClr val="bg1"/>
                </a:solidFill>
              </a:rPr>
              <a:t>官方账号定位</a:t>
            </a:r>
          </a:p>
        </p:txBody>
      </p:sp>
      <p:sp>
        <p:nvSpPr>
          <p:cNvPr id="4" name="矩形 3"/>
          <p:cNvSpPr/>
          <p:nvPr/>
        </p:nvSpPr>
        <p:spPr>
          <a:xfrm>
            <a:off x="10160" y="2711450"/>
            <a:ext cx="12211685" cy="1134110"/>
          </a:xfrm>
          <a:prstGeom prst="rect">
            <a:avLst/>
          </a:prstGeom>
          <a:solidFill>
            <a:srgbClr val="0D0D0D">
              <a:alpha val="7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8255" y="2858135"/>
            <a:ext cx="12200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高品质、高创新   打造本地高端酒店市场定位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box 106"/>
          <p:cNvSpPr/>
          <p:nvPr>
            <p:custDataLst>
              <p:tags r:id="rId1"/>
            </p:custDataLst>
          </p:nvPr>
        </p:nvSpPr>
        <p:spPr>
          <a:xfrm>
            <a:off x="694690" y="1112520"/>
            <a:ext cx="4909820" cy="16516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830" algn="l" rtl="0" eaLnBrk="0">
              <a:lnSpc>
                <a:spcPct val="100000"/>
              </a:lnSpc>
            </a:pPr>
            <a:r>
              <a:rPr lang="zh-CN" sz="2000" b="1" kern="0" spc="22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视频更新：品质宣传</a:t>
            </a:r>
            <a:endParaRPr lang="en-US" altLang="en-US" sz="20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240" indent="-635" algn="l" rtl="0" eaLnBrk="0">
              <a:lnSpc>
                <a:spcPct val="100000"/>
              </a:lnSpc>
              <a:spcBef>
                <a:spcPts val="1380"/>
              </a:spcBef>
            </a:pPr>
            <a:r>
              <a:rPr lang="en-US" alt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每周更新视频</a:t>
            </a:r>
            <a:r>
              <a:rPr lang="en-US" alt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</a:t>
            </a:r>
            <a:r>
              <a:rPr lang="en-US" alt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安排品宣拍摄，</a:t>
            </a:r>
            <a:r>
              <a:rPr lang="en-US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外立面展示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，</a:t>
            </a:r>
            <a:r>
              <a:rPr 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内景布置</a:t>
            </a:r>
            <a:r>
              <a:rPr sz="1400" kern="0" spc="-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、现场</a:t>
            </a:r>
            <a:r>
              <a:rPr 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r>
              <a:rPr sz="1400" kern="0" spc="-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入住流程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sz="14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内容，</a:t>
            </a:r>
            <a:r>
              <a:rPr lang="zh-CN" sz="14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打造高品质酒店宣传</a:t>
            </a:r>
            <a:r>
              <a:rPr sz="1400" kern="0" spc="-15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，定向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投流</a:t>
            </a:r>
            <a:r>
              <a:rPr sz="1400" kern="0" spc="-1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，直接为【</a:t>
            </a:r>
            <a:r>
              <a:rPr lang="zh-CN" altLang="en-US" sz="1400" b="1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汝水森林宾馆酒店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】带来信任背书</a:t>
            </a:r>
            <a:r>
              <a:rPr sz="1400" kern="0" spc="-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提升市场对本项目认知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，进一步提升品牌认可度及曝光量。</a:t>
            </a:r>
            <a:endParaRPr lang="en-US" altLang="en-US" sz="1400" kern="0" spc="-2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" name="textbox 108"/>
          <p:cNvSpPr/>
          <p:nvPr>
            <p:custDataLst>
              <p:tags r:id="rId2"/>
            </p:custDataLst>
          </p:nvPr>
        </p:nvSpPr>
        <p:spPr>
          <a:xfrm>
            <a:off x="694690" y="3429000"/>
            <a:ext cx="4909820" cy="1343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830" algn="l" rtl="0" eaLnBrk="0">
              <a:lnSpc>
                <a:spcPct val="100000"/>
              </a:lnSpc>
              <a:buClrTx/>
              <a:buSzTx/>
              <a:buFontTx/>
            </a:pPr>
            <a:r>
              <a:rPr lang="zh-CN" sz="2000" b="1" kern="0" spc="22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短视频达人矩阵</a:t>
            </a:r>
          </a:p>
          <a:p>
            <a:pPr marL="30480" algn="l" rtl="0" eaLnBrk="0">
              <a:lnSpc>
                <a:spcPct val="100000"/>
              </a:lnSpc>
              <a:spcBef>
                <a:spcPts val="330"/>
              </a:spcBef>
            </a:pPr>
            <a:r>
              <a:rPr lang="en-US" sz="14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以云探矩阵打法为辅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助，</a:t>
            </a:r>
            <a:r>
              <a:rPr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铺量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达人视频集中发布（实际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条数以实际支付的金额为准</a:t>
            </a:r>
            <a:r>
              <a:rPr sz="1400" kern="0" spc="-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达到前期为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1400" b="1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汝水森林宾馆酒店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r>
              <a:rPr sz="14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造势铺垫目的以及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等关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键词的搜索卡位。</a:t>
            </a:r>
            <a:endParaRPr lang="en-US" altLang="en-US" sz="1400" kern="0" spc="-1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108"/>
          <p:cNvSpPr/>
          <p:nvPr>
            <p:custDataLst>
              <p:tags r:id="rId3"/>
            </p:custDataLst>
          </p:nvPr>
        </p:nvSpPr>
        <p:spPr>
          <a:xfrm>
            <a:off x="694690" y="5140960"/>
            <a:ext cx="4909820" cy="1343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6830" algn="l" rtl="0" eaLnBrk="0">
              <a:lnSpc>
                <a:spcPts val="2325"/>
              </a:lnSpc>
              <a:buClrTx/>
              <a:buSzTx/>
              <a:buFontTx/>
            </a:pPr>
            <a:r>
              <a:rPr lang="zh-CN" sz="2000" b="1" kern="0" spc="22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直播介绍</a:t>
            </a:r>
          </a:p>
          <a:p>
            <a:pPr marL="36830" algn="l" rtl="0" eaLnBrk="0">
              <a:lnSpc>
                <a:spcPts val="2325"/>
              </a:lnSpc>
              <a:buClrTx/>
              <a:buSzTx/>
              <a:buFontTx/>
            </a:pP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播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排：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</a:t>
            </a:r>
            <a:r>
              <a:rPr lang="zh-CN" altLang="en-US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场，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况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待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宣</a:t>
            </a:r>
            <a:r>
              <a:rPr lang="en-US" alt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</a:t>
            </a:r>
            <a:r>
              <a:rPr sz="1400" kern="0" spc="-1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达到前期为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1400" b="1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汝水森林宾馆酒店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r>
              <a:rPr sz="14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造势铺垫目的以及</a:t>
            </a:r>
            <a:r>
              <a:rPr sz="1400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等关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键词的搜索卡位。</a:t>
            </a:r>
            <a:endParaRPr lang="en-US" altLang="en-US" sz="1400" kern="0" spc="-1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43915" y="234950"/>
            <a:ext cx="24968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抖音官方账号定位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620385" y="1794510"/>
            <a:ext cx="6518910" cy="344360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79450" y="2886075"/>
            <a:ext cx="2380615" cy="1270"/>
            <a:chOff x="1095" y="3346"/>
            <a:chExt cx="3749" cy="2"/>
          </a:xfrm>
        </p:grpSpPr>
        <p:cxnSp>
          <p:nvCxnSpPr>
            <p:cNvPr id="8" name="直接连接符 7"/>
            <p:cNvCxnSpPr/>
            <p:nvPr>
              <p:custDataLst>
                <p:tags r:id="rId11"/>
              </p:custDataLst>
            </p:nvPr>
          </p:nvCxnSpPr>
          <p:spPr>
            <a:xfrm>
              <a:off x="1095" y="3346"/>
              <a:ext cx="1875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12"/>
              </p:custDataLst>
            </p:nvPr>
          </p:nvCxnSpPr>
          <p:spPr>
            <a:xfrm>
              <a:off x="2970" y="3348"/>
              <a:ext cx="1875" cy="0"/>
            </a:xfrm>
            <a:prstGeom prst="line">
              <a:avLst/>
            </a:prstGeom>
            <a:ln w="349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679450" y="4771390"/>
            <a:ext cx="2380615" cy="1270"/>
            <a:chOff x="1095" y="3346"/>
            <a:chExt cx="3749" cy="2"/>
          </a:xfrm>
        </p:grpSpPr>
        <p:cxnSp>
          <p:nvCxnSpPr>
            <p:cNvPr id="12" name="直接连接符 11"/>
            <p:cNvCxnSpPr/>
            <p:nvPr>
              <p:custDataLst>
                <p:tags r:id="rId9"/>
              </p:custDataLst>
            </p:nvPr>
          </p:nvCxnSpPr>
          <p:spPr>
            <a:xfrm>
              <a:off x="1095" y="3346"/>
              <a:ext cx="1875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10"/>
              </p:custDataLst>
            </p:nvPr>
          </p:nvCxnSpPr>
          <p:spPr>
            <a:xfrm>
              <a:off x="2970" y="3348"/>
              <a:ext cx="1875" cy="0"/>
            </a:xfrm>
            <a:prstGeom prst="line">
              <a:avLst/>
            </a:prstGeom>
            <a:ln w="349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9709785" y="5461000"/>
            <a:ext cx="2380615" cy="1270"/>
            <a:chOff x="1095" y="3346"/>
            <a:chExt cx="3749" cy="2"/>
          </a:xfrm>
        </p:grpSpPr>
        <p:cxnSp>
          <p:nvCxnSpPr>
            <p:cNvPr id="15" name="直接连接符 14"/>
            <p:cNvCxnSpPr/>
            <p:nvPr>
              <p:custDataLst>
                <p:tags r:id="rId7"/>
              </p:custDataLst>
            </p:nvPr>
          </p:nvCxnSpPr>
          <p:spPr>
            <a:xfrm>
              <a:off x="1095" y="3346"/>
              <a:ext cx="1875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8"/>
              </p:custDataLst>
            </p:nvPr>
          </p:nvCxnSpPr>
          <p:spPr>
            <a:xfrm>
              <a:off x="2970" y="3348"/>
              <a:ext cx="1875" cy="0"/>
            </a:xfrm>
            <a:prstGeom prst="line">
              <a:avLst/>
            </a:prstGeom>
            <a:ln w="349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843915" y="234950"/>
            <a:ext cx="24968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本地团购榜单</a:t>
            </a:r>
            <a:endParaRPr lang="en-US" altLang="zh-CN" sz="2000" b="1" i="1">
              <a:solidFill>
                <a:srgbClr val="C0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407160" y="2030730"/>
            <a:ext cx="2243455" cy="44589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809365" y="2005965"/>
            <a:ext cx="2099945" cy="44837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000115" y="2005965"/>
            <a:ext cx="2092960" cy="44837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183880" y="2005965"/>
            <a:ext cx="2160270" cy="44837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404620" y="633730"/>
            <a:ext cx="9005570" cy="1774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ctr" rtl="0" eaLnBrk="0">
              <a:lnSpc>
                <a:spcPct val="100000"/>
              </a:lnSpc>
              <a:spcBef>
                <a:spcPts val="1525"/>
              </a:spcBef>
            </a:pPr>
            <a:r>
              <a:rPr lang="zh-CN" sz="2000" b="1" kern="0" spc="9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当地团购榜单：</a:t>
            </a:r>
            <a:endParaRPr lang="zh-CN" sz="2000" b="1" kern="0" spc="90" dirty="0">
              <a:solidFill>
                <a:srgbClr val="C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150000"/>
              </a:lnSpc>
              <a:spcBef>
                <a:spcPts val="1525"/>
              </a:spcBef>
            </a:pPr>
            <a:r>
              <a:rPr lang="en-US" sz="1600" kern="0" spc="-3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sz="1600" kern="0" spc="-3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邀请本地优质达人进行探店</a:t>
            </a:r>
            <a:r>
              <a:rPr sz="1600" kern="0" spc="-13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600" kern="0" spc="-3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，打卡宣</a:t>
            </a:r>
            <a:r>
              <a:rPr sz="1600" kern="0" spc="26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600" kern="0" spc="-3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，为店铺牌做好基础评价及</a:t>
            </a:r>
            <a:r>
              <a:rPr sz="1600" kern="0" spc="-2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流量搭建 。为品牌私域留存及今后直播做好基础。</a:t>
            </a:r>
            <a:endParaRPr lang="en-US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ctr" rtl="0" eaLnBrk="0">
              <a:lnSpc>
                <a:spcPct val="100000"/>
              </a:lnSpc>
              <a:spcBef>
                <a:spcPts val="1525"/>
              </a:spcBef>
            </a:pPr>
            <a:endParaRPr lang="en-US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box 222"/>
          <p:cNvSpPr/>
          <p:nvPr>
            <p:custDataLst>
              <p:tags r:id="rId1"/>
            </p:custDataLst>
          </p:nvPr>
        </p:nvSpPr>
        <p:spPr>
          <a:xfrm>
            <a:off x="843915" y="890270"/>
            <a:ext cx="5666105" cy="4662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50000"/>
              </a:lnSpc>
            </a:pPr>
            <a:endParaRPr lang="en-US" altLang="en-US" sz="100" dirty="0">
              <a:solidFill>
                <a:schemeClr val="tx1"/>
              </a:solidFill>
            </a:endParaRPr>
          </a:p>
          <a:p>
            <a:pPr marL="38100" algn="l" rtl="0" eaLnBrk="0">
              <a:lnSpc>
                <a:spcPct val="150000"/>
              </a:lnSpc>
            </a:pPr>
            <a:r>
              <a:rPr sz="1800" b="1" kern="0" spc="1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人气榜:  30天内，发送视频打卡数量</a:t>
            </a:r>
            <a:r>
              <a:rPr sz="1800" kern="0" spc="1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</a:p>
          <a:p>
            <a:pPr marL="38100" algn="l" rtl="0" eaLnBrk="0">
              <a:lnSpc>
                <a:spcPct val="150000"/>
              </a:lnSpc>
            </a:pPr>
            <a:r>
              <a:rPr sz="1400" b="1" kern="0" spc="-2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应对策略</a:t>
            </a:r>
            <a:r>
              <a:rPr sz="1600" kern="0" spc="-2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600" kern="0" spc="-2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本次集中推送视频 300+个 ，实现一定视频数量 ，预计最少冲进榜单前十。</a:t>
            </a:r>
            <a:endParaRPr lang="en-US" altLang="en-US" sz="1600" dirty="0">
              <a:solidFill>
                <a:schemeClr val="tx1"/>
              </a:solidFill>
            </a:endParaRPr>
          </a:p>
          <a:p>
            <a:pPr algn="l" rtl="0" eaLnBrk="0">
              <a:lnSpc>
                <a:spcPct val="150000"/>
              </a:lnSpc>
            </a:pPr>
            <a:endParaRPr lang="en-US" altLang="en-US" sz="1000" dirty="0">
              <a:solidFill>
                <a:schemeClr val="tx1"/>
              </a:solidFill>
            </a:endParaRPr>
          </a:p>
          <a:p>
            <a:pPr marL="33020" algn="l" rtl="0" eaLnBrk="0">
              <a:lnSpc>
                <a:spcPct val="150000"/>
              </a:lnSpc>
              <a:spcBef>
                <a:spcPts val="545"/>
              </a:spcBef>
            </a:pPr>
            <a:r>
              <a:rPr sz="1800" b="1" kern="0" spc="1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收藏榜:  30天内，门店收藏数量</a:t>
            </a:r>
            <a:r>
              <a:rPr sz="1800" b="1" kern="0" spc="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lang="en-US" altLang="en-US" sz="1400" dirty="0">
              <a:solidFill>
                <a:schemeClr val="tx1"/>
              </a:solidFill>
            </a:endParaRPr>
          </a:p>
          <a:p>
            <a:pPr marL="12700" algn="l" rtl="0" eaLnBrk="0">
              <a:lnSpc>
                <a:spcPct val="150000"/>
              </a:lnSpc>
              <a:spcBef>
                <a:spcPts val="805"/>
              </a:spcBef>
            </a:pPr>
            <a:r>
              <a:rPr sz="1400" b="1" kern="0" spc="-1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应对策略：</a:t>
            </a:r>
            <a:r>
              <a:rPr sz="1400" kern="0" spc="-1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要求博主拍完视频后 ，进行收藏；线下引导消费者进行收藏；预计最少冲进榜单前十。</a:t>
            </a:r>
            <a:endParaRPr lang="en-US" altLang="en-US" sz="1400" dirty="0">
              <a:solidFill>
                <a:schemeClr val="tx1"/>
              </a:solidFill>
            </a:endParaRPr>
          </a:p>
          <a:p>
            <a:pPr algn="l" rtl="0" eaLnBrk="0">
              <a:lnSpc>
                <a:spcPct val="150000"/>
              </a:lnSpc>
            </a:pPr>
            <a:endParaRPr lang="en-US" altLang="en-US" sz="1000" dirty="0">
              <a:solidFill>
                <a:schemeClr val="tx1"/>
              </a:solidFill>
            </a:endParaRPr>
          </a:p>
          <a:p>
            <a:pPr marL="33020" algn="l" rtl="0" eaLnBrk="0">
              <a:lnSpc>
                <a:spcPct val="150000"/>
              </a:lnSpc>
              <a:spcBef>
                <a:spcPts val="550"/>
              </a:spcBef>
            </a:pPr>
            <a:r>
              <a:rPr sz="1800" b="1" kern="0" spc="1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好评榜:  30天内，门店好评数量</a:t>
            </a:r>
            <a:r>
              <a:rPr sz="1800" kern="0" spc="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</a:t>
            </a:r>
          </a:p>
          <a:p>
            <a:pPr marL="33020" algn="l" rtl="0" eaLnBrk="0">
              <a:lnSpc>
                <a:spcPct val="150000"/>
              </a:lnSpc>
              <a:spcBef>
                <a:spcPts val="550"/>
              </a:spcBef>
            </a:pPr>
            <a:r>
              <a:rPr sz="1400" b="1" kern="0" spc="-1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应对策略：</a:t>
            </a:r>
            <a:r>
              <a:rPr sz="1400" kern="0" spc="-1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要求博主拍完视频后 ，进行好评；线下引导消费者进行好评</a:t>
            </a:r>
            <a:r>
              <a:rPr sz="1400" kern="0" spc="-2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en-US" sz="1400" dirty="0">
              <a:solidFill>
                <a:schemeClr val="tx1"/>
              </a:solidFill>
            </a:endParaRPr>
          </a:p>
          <a:p>
            <a:pPr algn="l" rtl="0" eaLnBrk="0">
              <a:lnSpc>
                <a:spcPct val="150000"/>
              </a:lnSpc>
            </a:pPr>
            <a:endParaRPr lang="en-US" altLang="en-US" sz="1000" dirty="0">
              <a:solidFill>
                <a:schemeClr val="tx1"/>
              </a:solidFill>
            </a:endParaRPr>
          </a:p>
          <a:p>
            <a:pPr marL="34925" algn="l" rtl="0" eaLnBrk="0">
              <a:lnSpc>
                <a:spcPct val="150000"/>
              </a:lnSpc>
              <a:spcBef>
                <a:spcPts val="510"/>
              </a:spcBef>
            </a:pPr>
            <a:r>
              <a:rPr b="1" kern="0" spc="1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热销榜： 30天内，套餐成交数量</a:t>
            </a:r>
            <a:r>
              <a:rPr kern="0" spc="1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700" kern="0" spc="1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lang="en-US" altLang="en-US" sz="1400" dirty="0">
              <a:solidFill>
                <a:schemeClr val="tx1"/>
              </a:solidFill>
            </a:endParaRPr>
          </a:p>
          <a:p>
            <a:pPr marL="12700" algn="l" rtl="0" eaLnBrk="0">
              <a:lnSpc>
                <a:spcPct val="150000"/>
              </a:lnSpc>
              <a:spcBef>
                <a:spcPts val="790"/>
              </a:spcBef>
            </a:pPr>
            <a:r>
              <a:rPr sz="1400" b="1" kern="0" spc="-2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应对策略：</a:t>
            </a:r>
            <a:r>
              <a:rPr sz="1400" kern="0" spc="-2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通过短视频推送福利产品 ，让消费者点进POI进行购买消费</a:t>
            </a:r>
            <a:r>
              <a:rPr sz="1400" kern="0" spc="-18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，然后</a:t>
            </a:r>
            <a:r>
              <a:rPr sz="1400" kern="0" spc="-1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制定多样化SKU</a:t>
            </a:r>
            <a:r>
              <a:rPr lang="zh-CN" sz="1400" kern="0" spc="-1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2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让客户有更多选择，消费频率更高；并且线下引导线上成交；</a:t>
            </a:r>
            <a:endParaRPr lang="en-US" altLang="en-US" sz="1400" kern="0" spc="-2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24" name="picture 2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 rot="21600000">
            <a:off x="9434195" y="980440"/>
            <a:ext cx="2448560" cy="502539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6791579" y="370204"/>
            <a:ext cx="2439923" cy="5644895"/>
            <a:chOff x="0" y="0"/>
            <a:chExt cx="2439923" cy="5644895"/>
          </a:xfrm>
        </p:grpSpPr>
        <p:pic>
          <p:nvPicPr>
            <p:cNvPr id="226" name="picture 22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2439923" cy="5644895"/>
            </a:xfrm>
            <a:prstGeom prst="rect">
              <a:avLst/>
            </a:prstGeom>
          </p:spPr>
        </p:pic>
        <p:sp>
          <p:nvSpPr>
            <p:cNvPr id="228" name="textbox 228"/>
            <p:cNvSpPr/>
            <p:nvPr>
              <p:custDataLst>
                <p:tags r:id="rId6"/>
              </p:custDataLst>
            </p:nvPr>
          </p:nvSpPr>
          <p:spPr>
            <a:xfrm>
              <a:off x="-12700" y="-12700"/>
              <a:ext cx="2465704" cy="56705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lang="en-US" altLang="en-US" sz="500" dirty="0"/>
            </a:p>
            <a:p>
              <a:pPr marL="594995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1500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目前</a:t>
              </a:r>
              <a:r>
                <a:rPr lang="zh-CN" sz="1500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宜春酒店</a:t>
              </a:r>
              <a:endParaRPr lang="en-US" altLang="en-US" sz="1500" dirty="0"/>
            </a:p>
            <a:p>
              <a:pPr marL="534670" algn="l" rtl="0" eaLnBrk="0">
                <a:lnSpc>
                  <a:spcPts val="1955"/>
                </a:lnSpc>
              </a:pPr>
              <a:r>
                <a:rPr sz="1500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商家榜单情况</a:t>
              </a:r>
              <a:endParaRPr lang="en-US" altLang="en-US" sz="1500" dirty="0"/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43915" y="234950"/>
            <a:ext cx="24968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团购分化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637655" y="86360"/>
            <a:ext cx="2568575" cy="871855"/>
          </a:xfrm>
          <a:prstGeom prst="rect">
            <a:avLst/>
          </a:prstGeom>
          <a:solidFill>
            <a:schemeClr val="bg1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 rot="21600000">
            <a:off x="537972" y="1444751"/>
            <a:ext cx="4143756" cy="4873752"/>
            <a:chOff x="0" y="0"/>
            <a:chExt cx="4143756" cy="4873752"/>
          </a:xfrm>
        </p:grpSpPr>
        <p:pic>
          <p:nvPicPr>
            <p:cNvPr id="404" name="picture 40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143756" cy="4873752"/>
            </a:xfrm>
            <a:prstGeom prst="rect">
              <a:avLst/>
            </a:prstGeom>
          </p:spPr>
        </p:pic>
        <p:sp>
          <p:nvSpPr>
            <p:cNvPr id="406" name="textbox 406"/>
            <p:cNvSpPr/>
            <p:nvPr/>
          </p:nvSpPr>
          <p:spPr>
            <a:xfrm>
              <a:off x="1017751" y="275387"/>
              <a:ext cx="2164079" cy="42398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dirty="0"/>
            </a:p>
            <a:p>
              <a:pPr marL="575945" algn="l" rtl="0" eaLnBrk="0">
                <a:lnSpc>
                  <a:spcPct val="93000"/>
                </a:lnSpc>
              </a:pPr>
              <a:r>
                <a:rPr sz="1700" kern="0" spc="110" dirty="0">
                  <a:solidFill>
                    <a:srgbClr val="3B383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直播涨幅</a:t>
              </a:r>
              <a:endParaRPr lang="en-US" altLang="en-US" sz="1700" dirty="0"/>
            </a:p>
            <a:p>
              <a:pPr marL="559435" algn="l" rtl="0" eaLnBrk="0">
                <a:lnSpc>
                  <a:spcPts val="3875"/>
                </a:lnSpc>
                <a:spcBef>
                  <a:spcPts val="410"/>
                </a:spcBef>
              </a:pPr>
              <a:r>
                <a:rPr sz="2800" kern="0" spc="110" dirty="0">
                  <a:solidFill>
                    <a:srgbClr val="0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925%</a:t>
              </a:r>
              <a:endParaRPr lang="en-US" altLang="en-US" sz="2800" dirty="0"/>
            </a:p>
            <a:p>
              <a:pPr marL="64135" algn="l" rtl="0" eaLnBrk="0">
                <a:lnSpc>
                  <a:spcPct val="91000"/>
                </a:lnSpc>
                <a:spcBef>
                  <a:spcPts val="250"/>
                </a:spcBef>
              </a:pPr>
              <a:r>
                <a:rPr sz="1200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抖音生活服务相关直播数增</a:t>
              </a:r>
              <a:r>
                <a:rPr sz="1200" kern="0" spc="-2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长</a:t>
              </a:r>
              <a:endParaRPr lang="en-US" altLang="en-US" sz="1200" dirty="0"/>
            </a:p>
            <a:p>
              <a:pPr marL="670560" algn="l" rtl="0" eaLnBrk="0">
                <a:lnSpc>
                  <a:spcPct val="91000"/>
                </a:lnSpc>
                <a:spcBef>
                  <a:spcPts val="205"/>
                </a:spcBef>
              </a:pP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*2022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年 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vs 2021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年</a:t>
              </a:r>
              <a:endParaRPr lang="en-US" altLang="en-US" sz="800" dirty="0"/>
            </a:p>
            <a:p>
              <a:pPr algn="l" rtl="0" eaLnBrk="0">
                <a:lnSpc>
                  <a:spcPct val="13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7000"/>
                </a:lnSpc>
              </a:pPr>
              <a:endParaRPr lang="en-US" altLang="en-US" sz="1000" dirty="0"/>
            </a:p>
            <a:p>
              <a:pPr marL="216535" algn="l" rtl="0" eaLnBrk="0">
                <a:lnSpc>
                  <a:spcPct val="94000"/>
                </a:lnSpc>
                <a:spcBef>
                  <a:spcPts val="510"/>
                </a:spcBef>
              </a:pPr>
              <a:r>
                <a:rPr sz="1700" kern="0" spc="130" dirty="0">
                  <a:solidFill>
                    <a:srgbClr val="3B383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开播有动销商家</a:t>
              </a:r>
              <a:endParaRPr lang="en-US" altLang="en-US" sz="1700" dirty="0"/>
            </a:p>
            <a:p>
              <a:pPr marL="534035" algn="l" rtl="0" eaLnBrk="0">
                <a:lnSpc>
                  <a:spcPts val="4285"/>
                </a:lnSpc>
                <a:spcBef>
                  <a:spcPts val="100"/>
                </a:spcBef>
              </a:pPr>
              <a:r>
                <a:rPr sz="3100" kern="0" spc="20" dirty="0">
                  <a:solidFill>
                    <a:srgbClr val="06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432%</a:t>
              </a:r>
              <a:endParaRPr lang="en-US" altLang="en-US" sz="3100" dirty="0"/>
            </a:p>
            <a:p>
              <a:pPr marL="12700" algn="l" rtl="0" eaLnBrk="0">
                <a:lnSpc>
                  <a:spcPct val="92000"/>
                </a:lnSpc>
                <a:spcBef>
                  <a:spcPts val="275"/>
                </a:spcBef>
              </a:pPr>
              <a:r>
                <a:rPr sz="1100" kern="0" spc="-5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抖音生活服务开播有动销的商家增长</a:t>
              </a:r>
              <a:endParaRPr lang="en-US" altLang="en-US" sz="1100" dirty="0"/>
            </a:p>
            <a:p>
              <a:pPr marL="518160" algn="l" rtl="0" eaLnBrk="0">
                <a:lnSpc>
                  <a:spcPct val="91000"/>
                </a:lnSpc>
                <a:spcBef>
                  <a:spcPts val="205"/>
                </a:spcBef>
              </a:pP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*2023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年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1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月 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vs 2022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年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1</a:t>
              </a:r>
              <a:r>
                <a:rPr sz="800" kern="0" spc="-20" dirty="0">
                  <a:solidFill>
                    <a:srgbClr val="8E8F9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月</a:t>
              </a:r>
              <a:endParaRPr lang="en-US" altLang="en-US" sz="800" dirty="0"/>
            </a:p>
            <a:p>
              <a:pPr algn="l" rtl="0" eaLnBrk="0">
                <a:lnSpc>
                  <a:spcPct val="14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41000"/>
                </a:lnSpc>
              </a:pPr>
              <a:endParaRPr lang="en-US" altLang="en-US" sz="1000" dirty="0"/>
            </a:p>
            <a:p>
              <a:pPr marL="450850" algn="l" rtl="0" eaLnBrk="0">
                <a:lnSpc>
                  <a:spcPct val="93000"/>
                </a:lnSpc>
                <a:spcBef>
                  <a:spcPts val="520"/>
                </a:spcBef>
              </a:pPr>
              <a:r>
                <a:rPr sz="1700" kern="0" spc="130" dirty="0">
                  <a:solidFill>
                    <a:srgbClr val="3B383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种草直播间</a:t>
              </a:r>
              <a:endParaRPr lang="en-US" altLang="en-US" sz="1700" dirty="0"/>
            </a:p>
            <a:p>
              <a:pPr marL="440055" algn="l" rtl="0" eaLnBrk="0">
                <a:lnSpc>
                  <a:spcPct val="90000"/>
                </a:lnSpc>
                <a:spcBef>
                  <a:spcPts val="995"/>
                </a:spcBef>
              </a:pPr>
              <a:r>
                <a:rPr sz="2800" kern="0" spc="-80" dirty="0">
                  <a:solidFill>
                    <a:srgbClr val="16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235万个</a:t>
              </a:r>
              <a:endParaRPr lang="en-US" altLang="en-US" sz="2800" dirty="0"/>
            </a:p>
            <a:p>
              <a:pPr algn="l" rtl="0" eaLnBrk="0">
                <a:lnSpc>
                  <a:spcPct val="121000"/>
                </a:lnSpc>
              </a:pPr>
              <a:endParaRPr lang="en-US" altLang="en-US" sz="400" dirty="0"/>
            </a:p>
            <a:p>
              <a:pPr marL="66675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1200" kern="0" spc="-3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2022年抖音生活服务种草不断</a:t>
              </a:r>
              <a:endParaRPr lang="en-US" altLang="en-US" sz="1200" dirty="0"/>
            </a:p>
          </p:txBody>
        </p:sp>
        <p:pic>
          <p:nvPicPr>
            <p:cNvPr id="408" name="picture 40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1074419" y="3218091"/>
              <a:ext cx="1973579" cy="11265"/>
            </a:xfrm>
            <a:prstGeom prst="rect">
              <a:avLst/>
            </a:prstGeom>
          </p:spPr>
        </p:pic>
        <p:pic>
          <p:nvPicPr>
            <p:cNvPr id="410" name="picture 4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074419" y="1607731"/>
              <a:ext cx="1973579" cy="10756"/>
            </a:xfrm>
            <a:prstGeom prst="rect">
              <a:avLst/>
            </a:prstGeom>
          </p:spPr>
        </p:pic>
      </p:grpSp>
      <p:pic>
        <p:nvPicPr>
          <p:cNvPr id="412" name="picture 4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379720" y="1597152"/>
            <a:ext cx="2071115" cy="4101083"/>
          </a:xfrm>
          <a:prstGeom prst="rect">
            <a:avLst/>
          </a:prstGeom>
        </p:spPr>
      </p:pic>
      <p:pic>
        <p:nvPicPr>
          <p:cNvPr id="414" name="picture 4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467344" y="1642871"/>
            <a:ext cx="1938528" cy="405079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8485631" y="1001267"/>
            <a:ext cx="1920240" cy="281940"/>
            <a:chOff x="0" y="0"/>
            <a:chExt cx="1920240" cy="281940"/>
          </a:xfrm>
        </p:grpSpPr>
        <p:pic>
          <p:nvPicPr>
            <p:cNvPr id="418" name="picture 4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1920240" cy="281940"/>
            </a:xfrm>
            <a:prstGeom prst="rect">
              <a:avLst/>
            </a:prstGeom>
          </p:spPr>
        </p:pic>
        <p:sp>
          <p:nvSpPr>
            <p:cNvPr id="420" name="textbox 420"/>
            <p:cNvSpPr/>
            <p:nvPr/>
          </p:nvSpPr>
          <p:spPr>
            <a:xfrm>
              <a:off x="-12700" y="-12700"/>
              <a:ext cx="1946275" cy="32765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lang="en-US" altLang="en-US" sz="400" dirty="0"/>
            </a:p>
            <a:p>
              <a:pPr marL="607060" algn="l" rtl="0" eaLnBrk="0">
                <a:lnSpc>
                  <a:spcPct val="90000"/>
                </a:lnSpc>
                <a:spcBef>
                  <a:spcPts val="0"/>
                </a:spcBef>
              </a:pPr>
              <a:r>
                <a:rPr sz="1500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品牌直播</a:t>
              </a:r>
              <a:endParaRPr lang="en-US" altLang="en-US" sz="1500" dirty="0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1834895" y="964691"/>
            <a:ext cx="1920239" cy="281940"/>
            <a:chOff x="0" y="0"/>
            <a:chExt cx="1920239" cy="281940"/>
          </a:xfrm>
        </p:grpSpPr>
        <p:pic>
          <p:nvPicPr>
            <p:cNvPr id="422" name="picture 42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1920239" cy="281940"/>
            </a:xfrm>
            <a:prstGeom prst="rect">
              <a:avLst/>
            </a:prstGeom>
          </p:spPr>
        </p:pic>
        <p:sp>
          <p:nvSpPr>
            <p:cNvPr id="424" name="textbox 424"/>
            <p:cNvSpPr/>
            <p:nvPr/>
          </p:nvSpPr>
          <p:spPr>
            <a:xfrm>
              <a:off x="-12700" y="-12700"/>
              <a:ext cx="1945639" cy="3282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lang="en-US" altLang="en-US" sz="400" dirty="0"/>
            </a:p>
            <a:p>
              <a:pPr marL="582930" algn="l" rtl="0" eaLnBrk="0">
                <a:lnSpc>
                  <a:spcPct val="90000"/>
                </a:lnSpc>
                <a:spcBef>
                  <a:spcPts val="0"/>
                </a:spcBef>
              </a:pPr>
              <a:r>
                <a:rPr sz="1500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直播涨幅</a:t>
              </a:r>
              <a:endParaRPr lang="en-US" altLang="en-US" sz="1500" dirty="0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5393435" y="999743"/>
            <a:ext cx="1918716" cy="281940"/>
            <a:chOff x="0" y="0"/>
            <a:chExt cx="1918716" cy="281940"/>
          </a:xfrm>
        </p:grpSpPr>
        <p:pic>
          <p:nvPicPr>
            <p:cNvPr id="426" name="picture 4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918716" cy="281940"/>
            </a:xfrm>
            <a:prstGeom prst="rect">
              <a:avLst/>
            </a:prstGeom>
          </p:spPr>
        </p:pic>
        <p:sp>
          <p:nvSpPr>
            <p:cNvPr id="428" name="textbox 428"/>
            <p:cNvSpPr/>
            <p:nvPr/>
          </p:nvSpPr>
          <p:spPr>
            <a:xfrm>
              <a:off x="-12700" y="-12700"/>
              <a:ext cx="1944370" cy="3282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lang="en-US" altLang="en-US" sz="400" dirty="0"/>
            </a:p>
            <a:p>
              <a:pPr marL="57912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1500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达人直播</a:t>
              </a:r>
              <a:endParaRPr lang="en-US" altLang="en-US" sz="1500" dirty="0"/>
            </a:p>
          </p:txBody>
        </p:sp>
      </p:grpSp>
      <p:sp>
        <p:nvSpPr>
          <p:cNvPr id="430" name="textbox 430"/>
          <p:cNvSpPr/>
          <p:nvPr/>
        </p:nvSpPr>
        <p:spPr>
          <a:xfrm>
            <a:off x="4037933" y="3629945"/>
            <a:ext cx="474980" cy="5568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  <a:p>
            <a:pPr marL="12700" indent="18415" algn="l" rtl="0" eaLnBrk="0">
              <a:lnSpc>
                <a:spcPct val="103000"/>
              </a:lnSpc>
            </a:pP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即时 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转化</a:t>
            </a:r>
            <a:endParaRPr lang="en-US" altLang="en-US" sz="1700" dirty="0"/>
          </a:p>
        </p:txBody>
      </p:sp>
      <p:sp>
        <p:nvSpPr>
          <p:cNvPr id="432" name="textbox 432"/>
          <p:cNvSpPr/>
          <p:nvPr/>
        </p:nvSpPr>
        <p:spPr>
          <a:xfrm>
            <a:off x="730618" y="3623836"/>
            <a:ext cx="475615" cy="549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indent="8890" algn="l" rtl="0" eaLnBrk="0">
              <a:lnSpc>
                <a:spcPct val="101000"/>
              </a:lnSpc>
            </a:pP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长时</a:t>
            </a: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看播</a:t>
            </a:r>
            <a:endParaRPr lang="en-US" altLang="en-US" sz="1700" dirty="0"/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843915" y="234950"/>
            <a:ext cx="24968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直播工作</a:t>
            </a:r>
            <a:endParaRPr lang="en-US" altLang="zh-CN" sz="2000" b="1" i="1">
              <a:solidFill>
                <a:srgbClr val="C0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843915" y="234950"/>
            <a:ext cx="24968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合作要点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5280" y="2541905"/>
            <a:ext cx="4064000" cy="1306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l" rtl="0" eaLnBrk="0">
              <a:lnSpc>
                <a:spcPct val="97000"/>
              </a:lnSpc>
              <a:spcBef>
                <a:spcPts val="360"/>
              </a:spcBef>
            </a:pPr>
            <a:r>
              <a:rPr lang="zh-CN" sz="1400" b="1" kern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门店：门店定位打造</a:t>
            </a:r>
            <a:endParaRPr lang="en-US" altLang="en-US" sz="1400" b="1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6000"/>
              </a:lnSpc>
              <a:spcBef>
                <a:spcPts val="1475"/>
              </a:spcBef>
            </a:pPr>
            <a:r>
              <a:rPr lang="zh-CN" sz="1400" b="1" kern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费用：</a:t>
            </a:r>
            <a:r>
              <a:rPr sz="1400" b="1" kern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代运营费用+抖音套餐售卖合作佣金。</a:t>
            </a:r>
          </a:p>
          <a:p>
            <a:pPr marL="12700" algn="l" rtl="0" eaLnBrk="0">
              <a:lnSpc>
                <a:spcPct val="96000"/>
              </a:lnSpc>
              <a:spcBef>
                <a:spcPts val="1475"/>
              </a:spcBef>
            </a:pPr>
            <a:r>
              <a:rPr lang="en-US" sz="1400" b="1" kern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1400" b="1" kern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合作期间内产生的所有核销订单）</a:t>
            </a:r>
            <a:endParaRPr lang="en-US" altLang="en-US" sz="1400" b="1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en-US" sz="1400" b="1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64000" y="2423795"/>
            <a:ext cx="4064000" cy="212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eaLnBrk="0">
              <a:lnSpc>
                <a:spcPct val="151000"/>
              </a:lnSpc>
            </a:pPr>
            <a:r>
              <a:rPr sz="1400" b="1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增加曝光:</a:t>
            </a:r>
            <a:r>
              <a:rPr sz="1400" b="1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sz="1400" b="1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获得高密度</a:t>
            </a:r>
            <a:r>
              <a:rPr sz="1400" b="1" kern="0" spc="-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400" b="1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、大范围、</a:t>
            </a:r>
            <a:r>
              <a:rPr sz="1400" b="1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高频次的品牌曝光</a:t>
            </a:r>
            <a:r>
              <a:rPr sz="1400" b="1" kern="0" spc="-1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400" b="1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，提</a:t>
            </a:r>
            <a:r>
              <a:rPr sz="1400" b="1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升品牌影</a:t>
            </a:r>
            <a:r>
              <a:rPr sz="1400" b="1" kern="0" spc="-5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响力；</a:t>
            </a:r>
            <a:endParaRPr lang="en-US" altLang="en-US" sz="1400" b="1" dirty="0"/>
          </a:p>
          <a:p>
            <a:pPr algn="l" rtl="0" eaLnBrk="0">
              <a:lnSpc>
                <a:spcPct val="126000"/>
              </a:lnSpc>
            </a:pPr>
            <a:endParaRPr lang="en-US" altLang="en-US" sz="1400" b="1" dirty="0"/>
          </a:p>
          <a:p>
            <a:pPr marL="12700" algn="l" rtl="0" eaLnBrk="0">
              <a:lnSpc>
                <a:spcPct val="91000"/>
              </a:lnSpc>
              <a:spcBef>
                <a:spcPts val="370"/>
              </a:spcBef>
            </a:pPr>
            <a:r>
              <a:rPr sz="1400" b="1" kern="0" spc="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人气提升：   获得海量下单用户的</a:t>
            </a:r>
            <a:r>
              <a:rPr sz="1400" b="1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到店消费</a:t>
            </a:r>
            <a:r>
              <a:rPr sz="1400" b="1" kern="0" spc="-2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400" b="1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，提升门店人</a:t>
            </a:r>
            <a:r>
              <a:rPr sz="1400" b="1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气；</a:t>
            </a:r>
            <a:endParaRPr lang="en-US" altLang="en-US" sz="1400" b="1" dirty="0"/>
          </a:p>
          <a:p>
            <a:pPr algn="l" rtl="0" eaLnBrk="0">
              <a:lnSpc>
                <a:spcPct val="101000"/>
              </a:lnSpc>
            </a:pPr>
            <a:endParaRPr lang="en-US" altLang="en-US" sz="1400" b="1" dirty="0"/>
          </a:p>
          <a:p>
            <a:pPr marL="12700" algn="l" rtl="0" eaLnBrk="0">
              <a:lnSpc>
                <a:spcPct val="91000"/>
              </a:lnSpc>
              <a:spcBef>
                <a:spcPts val="370"/>
              </a:spcBef>
            </a:pPr>
            <a:r>
              <a:rPr sz="1400" b="1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榜单排名:</a:t>
            </a:r>
            <a:r>
              <a:rPr sz="1400" b="1" kern="0" spc="1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sz="1400" b="1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冲击抖音热门榜单，</a:t>
            </a:r>
            <a:r>
              <a:rPr lang="zh-CN" sz="1400" b="1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持续品牌热度。</a:t>
            </a:r>
            <a:endParaRPr lang="en-US" altLang="en-US" sz="1400" b="1" dirty="0"/>
          </a:p>
          <a:p>
            <a:endParaRPr lang="en-US" altLang="en-US" sz="14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8230870" y="2423795"/>
            <a:ext cx="4064000" cy="2661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l" rtl="0" eaLnBrk="0">
              <a:lnSpc>
                <a:spcPct val="150000"/>
              </a:lnSpc>
              <a:spcBef>
                <a:spcPts val="365"/>
              </a:spcBef>
            </a:pPr>
            <a:r>
              <a:rPr sz="1400" b="1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技术支持:</a:t>
            </a:r>
            <a:r>
              <a:rPr sz="1400" b="1" kern="0" spc="1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sz="1400" b="1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提供带货数据查询 、统</a:t>
            </a:r>
            <a:r>
              <a:rPr sz="1400" b="1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计整理排名；</a:t>
            </a:r>
            <a:endParaRPr lang="en-US" altLang="en-US" sz="1400" b="1" dirty="0"/>
          </a:p>
          <a:p>
            <a:pPr algn="l" rtl="0" eaLnBrk="0">
              <a:lnSpc>
                <a:spcPct val="150000"/>
              </a:lnSpc>
            </a:pPr>
            <a:endParaRPr lang="en-US" altLang="en-US" sz="1400" b="1" dirty="0"/>
          </a:p>
          <a:p>
            <a:pPr marL="12700" algn="l" rtl="0" eaLnBrk="0">
              <a:lnSpc>
                <a:spcPct val="150000"/>
              </a:lnSpc>
              <a:spcBef>
                <a:spcPts val="360"/>
              </a:spcBef>
            </a:pPr>
            <a:r>
              <a:rPr sz="1400" b="1" kern="0" spc="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运营支持：   抖音团购上</a:t>
            </a:r>
            <a:r>
              <a:rPr sz="1400" b="1" kern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架配置 、抖</a:t>
            </a:r>
            <a:r>
              <a:rPr sz="1400" b="1" kern="0" spc="-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音达人组织整合 、内容策划</a:t>
            </a:r>
            <a:r>
              <a:rPr sz="1400" b="1" kern="0" spc="-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400" b="1" kern="0" spc="-5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、矩阵</a:t>
            </a:r>
            <a:r>
              <a:rPr sz="1400" b="1" kern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400" b="1" kern="0" spc="-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推广；</a:t>
            </a:r>
            <a:endParaRPr lang="en-US" altLang="en-US" sz="1400" b="1" dirty="0"/>
          </a:p>
          <a:p>
            <a:pPr algn="l" rtl="0" eaLnBrk="0">
              <a:lnSpc>
                <a:spcPct val="150000"/>
              </a:lnSpc>
            </a:pPr>
            <a:endParaRPr lang="en-US" altLang="en-US" sz="1400" b="1" dirty="0"/>
          </a:p>
          <a:p>
            <a:pPr marL="12700" algn="l" rtl="0" eaLnBrk="0">
              <a:lnSpc>
                <a:spcPct val="150000"/>
              </a:lnSpc>
              <a:spcBef>
                <a:spcPts val="365"/>
              </a:spcBef>
            </a:pPr>
            <a:r>
              <a:rPr sz="1400" b="1" kern="0" spc="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投流支持：   挑选流量高</a:t>
            </a:r>
            <a:r>
              <a:rPr sz="1400" b="1" kern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、带货量多</a:t>
            </a:r>
            <a:r>
              <a:rPr sz="1400" b="1" kern="0" spc="-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的达人进行 抖+</a:t>
            </a:r>
            <a:r>
              <a:rPr sz="1400" b="1" kern="0" spc="1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1400" b="1" kern="0" spc="-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推流；</a:t>
            </a:r>
            <a:endParaRPr lang="en-US" altLang="en-US" sz="1400" b="1" dirty="0"/>
          </a:p>
          <a:p>
            <a:endParaRPr lang="en-US" altLang="en-US" sz="14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958215" y="1835150"/>
            <a:ext cx="1370965" cy="36830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门店定位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5410200" y="1835150"/>
            <a:ext cx="1370965" cy="36830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流量曝光</a:t>
            </a: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9500870" y="1835150"/>
            <a:ext cx="1370965" cy="36830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技术支持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6" name="table 546"/>
          <p:cNvGraphicFramePr>
            <a:graphicFrameLocks noGrp="1"/>
          </p:cNvGraphicFramePr>
          <p:nvPr/>
        </p:nvGraphicFramePr>
        <p:xfrm>
          <a:off x="577469" y="977900"/>
          <a:ext cx="11099798" cy="4827266"/>
        </p:xfrm>
        <a:graphic>
          <a:graphicData uri="http://schemas.openxmlformats.org/drawingml/2006/table">
            <a:tbl>
              <a:tblPr/>
              <a:tblGrid>
                <a:gridCol w="2459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4219">
                <a:tc gridSpan="2">
                  <a:txBody>
                    <a:bodyPr/>
                    <a:lstStyle/>
                    <a:p>
                      <a:pPr algn="ctr" rtl="0" eaLnBrk="0">
                        <a:lnSpc>
                          <a:spcPct val="150000"/>
                        </a:lnSpc>
                      </a:pPr>
                      <a:r>
                        <a:rPr lang="zh-CN" altLang="en-US" sz="2800" b="1" dirty="0"/>
                        <a:t>团购服务内容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419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89471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40" dirty="0">
                          <a:solidFill>
                            <a:schemeClr val="bg1">
                              <a:alpha val="10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团购服务</a:t>
                      </a:r>
                      <a:endParaRPr lang="en-US" altLang="en-US" sz="1400" kern="0" spc="40" dirty="0">
                        <a:solidFill>
                          <a:schemeClr val="bg1">
                            <a:alpha val="10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25971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提供抖音团购达人对门店进行实探拍摄</a:t>
                      </a:r>
                      <a:endParaRPr lang="en-US" altLang="en-US" sz="1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91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10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2418715" algn="l" rtl="0" eaLnBrk="0">
                        <a:lnSpc>
                          <a:spcPct val="95000"/>
                        </a:lnSpc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提供抖音带货达人对门店进行视频矩阵发片</a:t>
                      </a:r>
                      <a:endParaRPr lang="en-US" altLang="en-US" sz="1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31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789430" algn="l" rtl="0" eaLnBrk="0">
                        <a:lnSpc>
                          <a:spcPct val="95000"/>
                        </a:lnSpc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提供素材或辅助商家拍摄素材通过门店自身员工发出员工</a:t>
                      </a: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视频矩阵</a:t>
                      </a:r>
                      <a:endParaRPr lang="en-US" altLang="en-US" sz="14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349885" algn="ctr" rtl="0" eaLnBrk="0">
                        <a:lnSpc>
                          <a:spcPct val="95000"/>
                        </a:lnSpc>
                        <a:spcBef>
                          <a:spcPts val="90"/>
                        </a:spcBef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旨在打造门店抖音POI地址热度，制造</a:t>
                      </a:r>
                      <a:r>
                        <a:rPr lang="zh-CN"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话题</a:t>
                      </a:r>
                      <a:r>
                        <a:rPr sz="13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（需商家协助）</a:t>
                      </a:r>
                      <a:endParaRPr lang="en-US" altLang="en-US" sz="13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30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89471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直播服务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lang="en-US" altLang="en-US" sz="10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70878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提供专业直播团队直播/专业技能达人直播（需商家提前告知需求）</a:t>
                      </a:r>
                      <a:endParaRPr lang="en-US" altLang="en-US" sz="14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37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8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9404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教会并辅助商家内部指定员工进行自播，达成随时开播，低成本直播，快回报订单收</a:t>
                      </a: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益。</a:t>
                      </a:r>
                      <a:endParaRPr lang="en-US" altLang="en-US" sz="14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907030" algn="l" rtl="0" eaLnBrk="0">
                        <a:lnSpc>
                          <a:spcPct val="95000"/>
                        </a:lnSpc>
                        <a:spcBef>
                          <a:spcPts val="70"/>
                        </a:spcBef>
                      </a:pPr>
                      <a:r>
                        <a:rPr sz="14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（可提供教程+安排人员协助商家完成）</a:t>
                      </a:r>
                      <a:endParaRPr lang="en-US" altLang="en-US" sz="14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9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</a:pPr>
                      <a:endParaRPr lang="en-US" altLang="en-US" sz="1000" dirty="0"/>
                    </a:p>
                    <a:p>
                      <a:pPr marL="79248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企业号服务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6000"/>
                        </a:lnSpc>
                      </a:pPr>
                      <a:endParaRPr lang="en-US" altLang="en-US" sz="10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329565" algn="l" rtl="0" eaLnBrk="0">
                        <a:lnSpc>
                          <a:spcPct val="95000"/>
                        </a:lnSpc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提供素材或辅助商家指定员工，定期定时，商家自用企业号发片，导入团购或直播流量。（需商家协助</a:t>
                      </a: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）</a:t>
                      </a:r>
                      <a:endParaRPr lang="en-US" altLang="en-US" sz="1400" b="1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843915" y="234950"/>
            <a:ext cx="24968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合作要点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567180" y="1517650"/>
            <a:ext cx="8493760" cy="382206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常规基础费用：</a:t>
            </a:r>
          </a:p>
          <a:p>
            <a:pPr>
              <a:lnSpc>
                <a:spcPct val="150000"/>
              </a:lnSpc>
            </a:pP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门店日常维护费用：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6000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元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/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月，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10%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服务商抽佣，平台费率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5%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1.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团品上下线</a:t>
            </a:r>
          </a:p>
          <a:p>
            <a:pPr>
              <a:lnSpc>
                <a:spcPct val="150000"/>
              </a:lnSpc>
            </a:pP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2.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店铺图片更新及优化</a:t>
            </a:r>
          </a:p>
          <a:p>
            <a:pPr>
              <a:lnSpc>
                <a:spcPct val="150000"/>
              </a:lnSpc>
            </a:pP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3.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后台评分优化</a:t>
            </a:r>
          </a:p>
          <a:p>
            <a:pPr>
              <a:lnSpc>
                <a:spcPct val="150000"/>
              </a:lnSpc>
            </a:pP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4.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每月至少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4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场直播</a:t>
            </a:r>
          </a:p>
          <a:p>
            <a:pPr>
              <a:lnSpc>
                <a:spcPct val="150000"/>
              </a:lnSpc>
            </a:pP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5.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每月邀请达人或职人发布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200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条视频</a:t>
            </a:r>
            <a:endParaRPr lang="en-US" altLang="zh-CN" spc="200">
              <a:solidFill>
                <a:srgbClr val="C00000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汉仪铸字招牌黑W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 6.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每月帮助商家拍摄、剪辑、宣发</a:t>
            </a:r>
            <a:r>
              <a:rPr lang="en-US" altLang="zh-CN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20</a:t>
            </a:r>
            <a:r>
              <a:rPr lang="zh-CN" altLang="en-US" spc="20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汉仪铸字招牌黑W" panose="00020600040101010101" charset="-122"/>
              </a:rPr>
              <a:t>条视频</a:t>
            </a: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843915" y="234950"/>
            <a:ext cx="249682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i="1">
                <a:solidFill>
                  <a:srgbClr val="C00000"/>
                </a:solidFill>
              </a:rPr>
              <a:t>基础费用</a:t>
            </a: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415" y="104775"/>
            <a:ext cx="571500" cy="59055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88060" y="1398905"/>
            <a:ext cx="9904730" cy="443738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39440" y="2168525"/>
            <a:ext cx="63988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/>
              <a:t>Thank You For Watching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064000" y="32448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......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BkYjg4ZDFjYzIyNDI4NmZlNzRmZGVkODllOTU1ND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999</Words>
  <Application>Microsoft Office PowerPoint</Application>
  <PresentationFormat>宽屏</PresentationFormat>
  <Paragraphs>165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微软雅黑</vt:lpstr>
      <vt:lpstr>Arial</vt:lpstr>
      <vt:lpstr>Calibri</vt:lpstr>
      <vt:lpstr>Wingdings</vt:lpstr>
      <vt:lpstr>1</vt:lpstr>
      <vt:lpstr>抚州汝水森林宾馆酒店抖音运营方案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2025-02-07T01:32:01Z</dcterms:created>
  <dcterms:modified xsi:type="dcterms:W3CDTF">2025-02-07T01:32:11Z</dcterms:modified>
</cp:coreProperties>
</file>