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gs" Target="tags/tag15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jpeg"/><Relationship Id="rId8" Type="http://schemas.openxmlformats.org/officeDocument/2006/relationships/image" Target="../media/image28.jpeg"/><Relationship Id="rId7" Type="http://schemas.openxmlformats.org/officeDocument/2006/relationships/image" Target="../media/image27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tags" Target="../tags/tag4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tags" Target="../tags/tag7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4.png"/><Relationship Id="rId3" Type="http://schemas.openxmlformats.org/officeDocument/2006/relationships/image" Target="../media/image32.png"/><Relationship Id="rId2" Type="http://schemas.openxmlformats.org/officeDocument/2006/relationships/tags" Target="../tags/tag8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tags" Target="../tags/tag9.xml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7.jpeg"/><Relationship Id="rId2" Type="http://schemas.openxmlformats.org/officeDocument/2006/relationships/tags" Target="../tags/tag10.xml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8.png"/><Relationship Id="rId2" Type="http://schemas.openxmlformats.org/officeDocument/2006/relationships/tags" Target="../tags/tag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png"/><Relationship Id="rId8" Type="http://schemas.openxmlformats.org/officeDocument/2006/relationships/image" Target="../media/image44.jpeg"/><Relationship Id="rId7" Type="http://schemas.openxmlformats.org/officeDocument/2006/relationships/image" Target="../media/image43.jpeg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Relationship Id="rId3" Type="http://schemas.openxmlformats.org/officeDocument/2006/relationships/image" Target="../media/image39.jpeg"/><Relationship Id="rId2" Type="http://schemas.openxmlformats.org/officeDocument/2006/relationships/tags" Target="../tags/tag13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jpeg"/><Relationship Id="rId3" Type="http://schemas.openxmlformats.org/officeDocument/2006/relationships/image" Target="../media/image46.png"/><Relationship Id="rId2" Type="http://schemas.openxmlformats.org/officeDocument/2006/relationships/tags" Target="../tags/tag14.xml"/><Relationship Id="rId1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8" Type="http://schemas.openxmlformats.org/officeDocument/2006/relationships/image" Target="../media/image9.png"/><Relationship Id="rId7" Type="http://schemas.openxmlformats.org/officeDocument/2006/relationships/image" Target="../media/image8.jpeg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tags" Target="../tags/tag2.xml"/><Relationship Id="rId2" Type="http://schemas.openxmlformats.org/officeDocument/2006/relationships/image" Target="../media/image1.jpe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png"/><Relationship Id="rId2" Type="http://schemas.openxmlformats.org/officeDocument/2006/relationships/tags" Target="../tags/tag3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3" name="group 2"/>
          <p:cNvGrpSpPr/>
          <p:nvPr/>
        </p:nvGrpSpPr>
        <p:grpSpPr>
          <a:xfrm rot="21600000">
            <a:off x="4211637" y="1541462"/>
            <a:ext cx="3776662" cy="3776662"/>
            <a:chOff x="0" y="0"/>
            <a:chExt cx="3776662" cy="3776662"/>
          </a:xfrm>
        </p:grpSpPr>
        <p:sp>
          <p:nvSpPr>
            <p:cNvPr id="6" name="path"/>
            <p:cNvSpPr/>
            <p:nvPr/>
          </p:nvSpPr>
          <p:spPr>
            <a:xfrm>
              <a:off x="0" y="0"/>
              <a:ext cx="3776662" cy="3776662"/>
            </a:xfrm>
            <a:custGeom>
              <a:avLst/>
              <a:gdLst/>
              <a:ahLst/>
              <a:cxnLst/>
              <a:rect l="0" t="0" r="0" b="0"/>
              <a:pathLst>
                <a:path w="5947" h="5947">
                  <a:moveTo>
                    <a:pt x="1" y="2974"/>
                  </a:moveTo>
                  <a:cubicBezTo>
                    <a:pt x="0" y="1331"/>
                    <a:pt x="1331" y="0"/>
                    <a:pt x="2973" y="0"/>
                  </a:cubicBezTo>
                  <a:cubicBezTo>
                    <a:pt x="4616" y="0"/>
                    <a:pt x="5947" y="1331"/>
                    <a:pt x="5947" y="2973"/>
                  </a:cubicBezTo>
                  <a:cubicBezTo>
                    <a:pt x="5947" y="4616"/>
                    <a:pt x="4616" y="5947"/>
                    <a:pt x="2973" y="5947"/>
                  </a:cubicBezTo>
                  <a:cubicBezTo>
                    <a:pt x="1331" y="5947"/>
                    <a:pt x="0" y="4616"/>
                    <a:pt x="1" y="2974"/>
                  </a:cubicBezTo>
                </a:path>
              </a:pathLst>
            </a:custGeom>
            <a:solidFill>
              <a:srgbClr val="BF9000">
                <a:alpha val="65098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" name="textbox 8"/>
            <p:cNvSpPr/>
            <p:nvPr/>
          </p:nvSpPr>
          <p:spPr>
            <a:xfrm>
              <a:off x="-12700" y="-12700"/>
              <a:ext cx="3802379" cy="382206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9000"/>
                </a:lnSpc>
              </a:pPr>
              <a:endParaRPr lang="en-US" altLang="en-US" sz="1000" dirty="0"/>
            </a:p>
            <a:p>
              <a:pPr marL="254000" algn="l" rtl="0" eaLnBrk="0">
                <a:lnSpc>
                  <a:spcPct val="93000"/>
                </a:lnSpc>
                <a:spcBef>
                  <a:spcPts val="5"/>
                </a:spcBef>
              </a:pPr>
              <a:r>
                <a:rPr sz="3500" b="1" kern="0" spc="2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公众号运营方案</a:t>
              </a:r>
              <a:endParaRPr lang="en-US" altLang="en-US" sz="3500" dirty="0"/>
            </a:p>
            <a:p>
              <a:pPr algn="l" rtl="0" eaLnBrk="0">
                <a:lnSpc>
                  <a:spcPct val="105000"/>
                </a:lnSpc>
              </a:pPr>
              <a:endParaRPr lang="en-US" altLang="en-US" sz="1200" dirty="0"/>
            </a:p>
            <a:p>
              <a:pPr algn="l" rtl="0" eaLnBrk="0">
                <a:lnSpc>
                  <a:spcPct val="9000"/>
                </a:lnSpc>
              </a:pPr>
              <a:endParaRPr lang="en-US" altLang="en-US" sz="100" dirty="0"/>
            </a:p>
            <a:p>
              <a:pPr marL="1143000" algn="l" rtl="0" eaLnBrk="0">
                <a:lnSpc>
                  <a:spcPct val="96000"/>
                </a:lnSpc>
              </a:pPr>
              <a:r>
                <a:rPr sz="1500" kern="0" spc="1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抚仙湖</a:t>
              </a:r>
              <a:r>
                <a:rPr sz="1500" kern="0" spc="-2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kern="0" spc="1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·广龙小镇</a:t>
              </a:r>
              <a:endParaRPr lang="en-US" altLang="en-US" sz="1500" dirty="0"/>
            </a:p>
          </p:txBody>
        </p:sp>
      </p:grpSp>
      <p:sp>
        <p:nvSpPr>
          <p:cNvPr id="10" name="textbox 10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18" name="picture 2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220" name="table 220"/>
          <p:cNvGraphicFramePr>
            <a:graphicFrameLocks noGrp="1"/>
          </p:cNvGraphicFramePr>
          <p:nvPr/>
        </p:nvGraphicFramePr>
        <p:xfrm>
          <a:off x="7652004" y="2246376"/>
          <a:ext cx="2915285" cy="1849754"/>
        </p:xfrm>
        <a:graphic>
          <a:graphicData uri="http://schemas.openxmlformats.org/drawingml/2006/table">
            <a:tbl>
              <a:tblPr/>
              <a:tblGrid>
                <a:gridCol w="1508760"/>
                <a:gridCol w="1406525"/>
              </a:tblGrid>
              <a:tr h="18497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22" name="table 222"/>
          <p:cNvGraphicFramePr>
            <a:graphicFrameLocks noGrp="1"/>
          </p:cNvGraphicFramePr>
          <p:nvPr/>
        </p:nvGraphicFramePr>
        <p:xfrm>
          <a:off x="7652004" y="4165091"/>
          <a:ext cx="2915284" cy="1560194"/>
        </p:xfrm>
        <a:graphic>
          <a:graphicData uri="http://schemas.openxmlformats.org/drawingml/2006/table">
            <a:tbl>
              <a:tblPr/>
              <a:tblGrid>
                <a:gridCol w="2915284"/>
              </a:tblGrid>
              <a:tr h="15538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24" name="picture 2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659623" y="4172712"/>
            <a:ext cx="2900171" cy="1545335"/>
          </a:xfrm>
          <a:prstGeom prst="rect">
            <a:avLst/>
          </a:prstGeom>
        </p:spPr>
      </p:pic>
      <p:sp>
        <p:nvSpPr>
          <p:cNvPr id="226" name="textbox 226"/>
          <p:cNvSpPr/>
          <p:nvPr/>
        </p:nvSpPr>
        <p:spPr>
          <a:xfrm>
            <a:off x="3991856" y="242339"/>
            <a:ext cx="4201159" cy="10528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marL="625475" algn="l" rtl="0" eaLnBrk="0">
              <a:lnSpc>
                <a:spcPct val="90000"/>
              </a:lnSpc>
              <a:tabLst>
                <a:tab pos="1251585" algn="l"/>
              </a:tabLst>
            </a:pPr>
            <a:r>
              <a:rPr sz="3200" kern="0" spc="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200" b="1" kern="0" spc="2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引导图选择</a:t>
            </a:r>
            <a:endParaRPr lang="en-US" altLang="en-US" sz="3200" dirty="0"/>
          </a:p>
          <a:p>
            <a:pPr algn="l" rtl="0" eaLnBrk="0">
              <a:lnSpc>
                <a:spcPct val="143000"/>
              </a:lnSpc>
            </a:pPr>
            <a:endParaRPr lang="en-US" altLang="en-US" sz="1000" dirty="0"/>
          </a:p>
          <a:p>
            <a:pPr algn="l" rtl="0" eaLnBrk="0">
              <a:lnSpc>
                <a:spcPct val="113000"/>
              </a:lnSpc>
            </a:pPr>
            <a:endParaRPr lang="en-US" altLang="en-US" sz="200" dirty="0"/>
          </a:p>
          <a:p>
            <a:pPr marL="22225" indent="-9525" algn="l" rtl="0" eaLnBrk="0">
              <a:lnSpc>
                <a:spcPct val="122000"/>
              </a:lnSpc>
              <a:spcBef>
                <a:spcPts val="0"/>
              </a:spcBef>
            </a:pPr>
            <a:r>
              <a:rPr sz="900" kern="0" spc="11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公众号引导图作为用户打开推</a:t>
            </a:r>
            <a:r>
              <a:rPr sz="900" kern="0" spc="10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 ，最先和最后看到的信息 ，是一个公号的</a:t>
            </a:r>
            <a:r>
              <a:rPr sz="900" kern="0" spc="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门面担当 ，要符合品牌公众号的</a:t>
            </a:r>
            <a:r>
              <a:rPr sz="900" kern="0" spc="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调性。</a:t>
            </a:r>
            <a:endParaRPr lang="en-US" altLang="en-US" sz="900" dirty="0"/>
          </a:p>
        </p:txBody>
      </p:sp>
      <p:sp>
        <p:nvSpPr>
          <p:cNvPr id="228" name="path"/>
          <p:cNvSpPr/>
          <p:nvPr/>
        </p:nvSpPr>
        <p:spPr>
          <a:xfrm>
            <a:off x="4232148" y="278892"/>
            <a:ext cx="385571" cy="385571"/>
          </a:xfrm>
          <a:custGeom>
            <a:avLst/>
            <a:gdLst/>
            <a:ahLst/>
            <a:cxnLst/>
            <a:rect l="0" t="0" r="0" b="0"/>
            <a:pathLst>
              <a:path w="607" h="607">
                <a:moveTo>
                  <a:pt x="100" y="0"/>
                </a:moveTo>
                <a:moveTo>
                  <a:pt x="100" y="0"/>
                </a:moveTo>
                <a:lnTo>
                  <a:pt x="506" y="0"/>
                </a:lnTo>
                <a:lnTo>
                  <a:pt x="607" y="103"/>
                </a:lnTo>
                <a:lnTo>
                  <a:pt x="607" y="607"/>
                </a:lnTo>
                <a:lnTo>
                  <a:pt x="0" y="607"/>
                </a:lnTo>
                <a:lnTo>
                  <a:pt x="0" y="103"/>
                </a:lnTo>
                <a:cubicBezTo>
                  <a:pt x="0" y="46"/>
                  <a:pt x="45" y="0"/>
                  <a:pt x="100" y="0"/>
                </a:cubicBezTo>
              </a:path>
            </a:pathLst>
          </a:custGeom>
          <a:solidFill>
            <a:srgbClr val="BF9000">
              <a:alpha val="50196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230" name="table 230"/>
          <p:cNvGraphicFramePr>
            <a:graphicFrameLocks noGrp="1"/>
          </p:cNvGraphicFramePr>
          <p:nvPr/>
        </p:nvGraphicFramePr>
        <p:xfrm>
          <a:off x="1865376" y="4718303"/>
          <a:ext cx="2788284" cy="1029969"/>
        </p:xfrm>
        <a:graphic>
          <a:graphicData uri="http://schemas.openxmlformats.org/drawingml/2006/table">
            <a:tbl>
              <a:tblPr/>
              <a:tblGrid>
                <a:gridCol w="2788284"/>
              </a:tblGrid>
              <a:tr h="10236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32" name="picture 2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872995" y="4725923"/>
            <a:ext cx="2773680" cy="1014983"/>
          </a:xfrm>
          <a:prstGeom prst="rect">
            <a:avLst/>
          </a:prstGeom>
        </p:spPr>
      </p:pic>
      <p:pic>
        <p:nvPicPr>
          <p:cNvPr id="234" name="picture 2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659623" y="2253995"/>
            <a:ext cx="1496568" cy="1833372"/>
          </a:xfrm>
          <a:prstGeom prst="rect">
            <a:avLst/>
          </a:prstGeom>
        </p:spPr>
      </p:pic>
      <p:graphicFrame>
        <p:nvGraphicFramePr>
          <p:cNvPr id="236" name="table 236"/>
          <p:cNvGraphicFramePr>
            <a:graphicFrameLocks noGrp="1"/>
          </p:cNvGraphicFramePr>
          <p:nvPr/>
        </p:nvGraphicFramePr>
        <p:xfrm>
          <a:off x="9221723" y="2246376"/>
          <a:ext cx="1345565" cy="1849754"/>
        </p:xfrm>
        <a:graphic>
          <a:graphicData uri="http://schemas.openxmlformats.org/drawingml/2006/table">
            <a:tbl>
              <a:tblPr/>
              <a:tblGrid>
                <a:gridCol w="1345565"/>
              </a:tblGrid>
              <a:tr h="18434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38" name="table 238"/>
          <p:cNvGraphicFramePr>
            <a:graphicFrameLocks noGrp="1"/>
          </p:cNvGraphicFramePr>
          <p:nvPr/>
        </p:nvGraphicFramePr>
        <p:xfrm>
          <a:off x="1863470" y="2986659"/>
          <a:ext cx="2792730" cy="885825"/>
        </p:xfrm>
        <a:graphic>
          <a:graphicData uri="http://schemas.openxmlformats.org/drawingml/2006/table">
            <a:tbl>
              <a:tblPr/>
              <a:tblGrid>
                <a:gridCol w="2792730"/>
              </a:tblGrid>
              <a:tr h="8794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40" name="picture 2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229344" y="2253995"/>
            <a:ext cx="1330452" cy="1834896"/>
          </a:xfrm>
          <a:prstGeom prst="rect">
            <a:avLst/>
          </a:prstGeom>
        </p:spPr>
      </p:pic>
      <p:pic>
        <p:nvPicPr>
          <p:cNvPr id="242" name="picture 2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872995" y="2996184"/>
            <a:ext cx="2773680" cy="867155"/>
          </a:xfrm>
          <a:prstGeom prst="rect">
            <a:avLst/>
          </a:prstGeom>
        </p:spPr>
      </p:pic>
      <p:graphicFrame>
        <p:nvGraphicFramePr>
          <p:cNvPr id="244" name="table 244"/>
          <p:cNvGraphicFramePr>
            <a:graphicFrameLocks noGrp="1"/>
          </p:cNvGraphicFramePr>
          <p:nvPr/>
        </p:nvGraphicFramePr>
        <p:xfrm>
          <a:off x="1865376" y="4002023"/>
          <a:ext cx="2788284" cy="581660"/>
        </p:xfrm>
        <a:graphic>
          <a:graphicData uri="http://schemas.openxmlformats.org/drawingml/2006/table">
            <a:tbl>
              <a:tblPr/>
              <a:tblGrid>
                <a:gridCol w="2788284"/>
              </a:tblGrid>
              <a:tr h="5753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46" name="table 246"/>
          <p:cNvGraphicFramePr>
            <a:graphicFrameLocks noGrp="1"/>
          </p:cNvGraphicFramePr>
          <p:nvPr/>
        </p:nvGraphicFramePr>
        <p:xfrm>
          <a:off x="1865376" y="2246376"/>
          <a:ext cx="2788284" cy="569595"/>
        </p:xfrm>
        <a:graphic>
          <a:graphicData uri="http://schemas.openxmlformats.org/drawingml/2006/table">
            <a:tbl>
              <a:tblPr/>
              <a:tblGrid>
                <a:gridCol w="2788284"/>
              </a:tblGrid>
              <a:tr h="5632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48" name="picture 2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872995" y="4009643"/>
            <a:ext cx="2773680" cy="566927"/>
          </a:xfrm>
          <a:prstGeom prst="rect">
            <a:avLst/>
          </a:prstGeom>
        </p:spPr>
      </p:pic>
      <p:pic>
        <p:nvPicPr>
          <p:cNvPr id="250" name="picture 2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872995" y="2253996"/>
            <a:ext cx="2773680" cy="554735"/>
          </a:xfrm>
          <a:prstGeom prst="rect">
            <a:avLst/>
          </a:prstGeom>
        </p:spPr>
      </p:pic>
      <p:sp>
        <p:nvSpPr>
          <p:cNvPr id="252" name="rect"/>
          <p:cNvSpPr/>
          <p:nvPr/>
        </p:nvSpPr>
        <p:spPr>
          <a:xfrm>
            <a:off x="7988807" y="1837944"/>
            <a:ext cx="1824228" cy="158496"/>
          </a:xfrm>
          <a:prstGeom prst="rect">
            <a:avLst/>
          </a:prstGeom>
          <a:solidFill>
            <a:srgbClr val="BF9000">
              <a:alpha val="34509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54" name="textbox 254"/>
          <p:cNvSpPr/>
          <p:nvPr/>
        </p:nvSpPr>
        <p:spPr>
          <a:xfrm>
            <a:off x="7976107" y="1806824"/>
            <a:ext cx="1849754" cy="2457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  <a:tabLst>
                <a:tab pos="25717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底   部   尾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en-US" altLang="en-US" sz="1500" dirty="0"/>
          </a:p>
        </p:txBody>
      </p:sp>
      <p:sp>
        <p:nvSpPr>
          <p:cNvPr id="256" name="rect"/>
          <p:cNvSpPr/>
          <p:nvPr/>
        </p:nvSpPr>
        <p:spPr>
          <a:xfrm>
            <a:off x="2346960" y="1837944"/>
            <a:ext cx="1824227" cy="158496"/>
          </a:xfrm>
          <a:prstGeom prst="rect">
            <a:avLst/>
          </a:prstGeom>
          <a:solidFill>
            <a:srgbClr val="BF9000">
              <a:alpha val="34509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58" name="textbox 258"/>
          <p:cNvSpPr/>
          <p:nvPr/>
        </p:nvSpPr>
        <p:spPr>
          <a:xfrm>
            <a:off x="2334260" y="1807432"/>
            <a:ext cx="1849754" cy="2451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  <a:tabLst>
                <a:tab pos="25717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顶   部   头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en-US" altLang="en-US" sz="1500" dirty="0"/>
          </a:p>
        </p:txBody>
      </p:sp>
      <p:sp>
        <p:nvSpPr>
          <p:cNvPr id="260" name="textbox 260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262" name="textbox 262"/>
          <p:cNvSpPr/>
          <p:nvPr/>
        </p:nvSpPr>
        <p:spPr>
          <a:xfrm>
            <a:off x="2868411" y="5958492"/>
            <a:ext cx="725805" cy="1625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示</a:t>
            </a:r>
            <a:r>
              <a:rPr sz="900" kern="0" spc="2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r>
              <a:rPr sz="900" kern="0" spc="2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</a:t>
            </a:r>
            <a:endParaRPr lang="en-US" altLang="en-US" sz="900" dirty="0"/>
          </a:p>
        </p:txBody>
      </p:sp>
      <p:sp>
        <p:nvSpPr>
          <p:cNvPr id="264" name="textbox 264"/>
          <p:cNvSpPr/>
          <p:nvPr/>
        </p:nvSpPr>
        <p:spPr>
          <a:xfrm>
            <a:off x="8748511" y="5958492"/>
            <a:ext cx="725805" cy="1625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示</a:t>
            </a:r>
            <a:r>
              <a:rPr sz="900" kern="0" spc="2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r>
              <a:rPr sz="900" kern="0" spc="2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</a:t>
            </a:r>
            <a:endParaRPr lang="en-US" altLang="en-US" sz="900" dirty="0"/>
          </a:p>
        </p:txBody>
      </p:sp>
      <p:sp>
        <p:nvSpPr>
          <p:cNvPr id="266" name="rect"/>
          <p:cNvSpPr/>
          <p:nvPr/>
        </p:nvSpPr>
        <p:spPr>
          <a:xfrm>
            <a:off x="6200140" y="2995612"/>
            <a:ext cx="7619" cy="2060575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70" name="picture 27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72" name="textbox 272"/>
          <p:cNvSpPr/>
          <p:nvPr/>
        </p:nvSpPr>
        <p:spPr>
          <a:xfrm>
            <a:off x="6825996" y="4640262"/>
            <a:ext cx="3944620" cy="992505"/>
          </a:xfrm>
          <a:prstGeom prst="rect">
            <a:avLst/>
          </a:prstGeom>
          <a:solidFill>
            <a:srgbClr val="BF9000">
              <a:alpha val="50196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</a:pPr>
            <a:endParaRPr lang="en-US" altLang="en-US" sz="1000" dirty="0"/>
          </a:p>
          <a:p>
            <a:pPr algn="l" rtl="0" eaLnBrk="0">
              <a:lnSpc>
                <a:spcPct val="115000"/>
              </a:lnSpc>
            </a:pPr>
            <a:endParaRPr lang="en-US" altLang="en-US" sz="10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marL="246380" indent="1270" algn="l" rtl="0" eaLnBrk="0">
              <a:lnSpc>
                <a:spcPct val="117000"/>
              </a:lnSpc>
            </a:pPr>
            <a:r>
              <a:rPr sz="9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主打产品类推文 ：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以产品效果图+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产品关键信息的方式呈现</a:t>
            </a:r>
            <a:r>
              <a:rPr sz="900" kern="0" spc="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      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参考上页右图2-3</a:t>
            </a:r>
            <a:endParaRPr lang="en-US" altLang="en-US" sz="900" dirty="0"/>
          </a:p>
        </p:txBody>
      </p:sp>
      <p:sp>
        <p:nvSpPr>
          <p:cNvPr id="274" name="textbox 274"/>
          <p:cNvSpPr/>
          <p:nvPr/>
        </p:nvSpPr>
        <p:spPr>
          <a:xfrm>
            <a:off x="6827519" y="3389312"/>
            <a:ext cx="3944620" cy="992505"/>
          </a:xfrm>
          <a:prstGeom prst="rect">
            <a:avLst/>
          </a:prstGeom>
          <a:solidFill>
            <a:srgbClr val="BF9000">
              <a:alpha val="50196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lang="en-US" altLang="en-US" sz="1000" dirty="0"/>
          </a:p>
          <a:p>
            <a:pPr algn="l" rtl="0" eaLnBrk="0">
              <a:lnSpc>
                <a:spcPct val="116000"/>
              </a:lnSpc>
            </a:pPr>
            <a:endParaRPr lang="en-US" altLang="en-US" sz="1000" dirty="0"/>
          </a:p>
          <a:p>
            <a:pPr marL="243840" indent="3810" algn="l" rtl="0" eaLnBrk="0">
              <a:lnSpc>
                <a:spcPct val="116000"/>
              </a:lnSpc>
              <a:spcBef>
                <a:spcPts val="5"/>
              </a:spcBef>
            </a:pPr>
            <a:r>
              <a:rPr sz="900" b="1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常规类推文 ：</a:t>
            </a:r>
            <a:r>
              <a:rPr sz="9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以项目形象插画结合动态导航图的形式呈现 ，参       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考上页右图1</a:t>
            </a:r>
            <a:endParaRPr lang="en-US" altLang="en-US" sz="900" dirty="0"/>
          </a:p>
        </p:txBody>
      </p:sp>
      <p:sp>
        <p:nvSpPr>
          <p:cNvPr id="276" name="textbox 276"/>
          <p:cNvSpPr/>
          <p:nvPr/>
        </p:nvSpPr>
        <p:spPr>
          <a:xfrm>
            <a:off x="1782762" y="5022850"/>
            <a:ext cx="3943350" cy="610234"/>
          </a:xfrm>
          <a:prstGeom prst="rect">
            <a:avLst/>
          </a:prstGeom>
          <a:solidFill>
            <a:srgbClr val="BF9000">
              <a:alpha val="50196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lang="en-US" altLang="en-US" sz="9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marL="245110" indent="635" algn="l" rtl="0" eaLnBrk="0">
              <a:lnSpc>
                <a:spcPct val="114000"/>
              </a:lnSpc>
            </a:pPr>
            <a:r>
              <a:rPr sz="900" b="1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节气节日类推文 ：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以抚仙湖春夏秋冬美景图+项目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logo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呈现,参   </a:t>
            </a:r>
            <a:r>
              <a:rPr sz="9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考上页左图4</a:t>
            </a:r>
            <a:endParaRPr lang="en-US" altLang="en-US" sz="900" dirty="0"/>
          </a:p>
        </p:txBody>
      </p:sp>
      <p:sp>
        <p:nvSpPr>
          <p:cNvPr id="278" name="textbox 278"/>
          <p:cNvSpPr/>
          <p:nvPr/>
        </p:nvSpPr>
        <p:spPr>
          <a:xfrm>
            <a:off x="1782762" y="4206240"/>
            <a:ext cx="3943350" cy="608965"/>
          </a:xfrm>
          <a:prstGeom prst="rect">
            <a:avLst/>
          </a:prstGeom>
          <a:solidFill>
            <a:srgbClr val="BF9000">
              <a:alpha val="50196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lang="en-US" altLang="en-US" sz="1000" dirty="0"/>
          </a:p>
          <a:p>
            <a:pPr algn="l" rtl="0" eaLnBrk="0">
              <a:lnSpc>
                <a:spcPct val="9000"/>
              </a:lnSpc>
            </a:pPr>
            <a:endParaRPr lang="en-US" altLang="en-US" sz="100" dirty="0"/>
          </a:p>
          <a:p>
            <a:pPr marL="246380" algn="l" rtl="0" eaLnBrk="0">
              <a:lnSpc>
                <a:spcPct val="116000"/>
              </a:lnSpc>
            </a:pPr>
            <a:r>
              <a:rPr sz="900" b="1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产品类推文 ：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以项目形象+产品关键信息的方式呈现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，参考上</a:t>
            </a:r>
            <a:r>
              <a:rPr sz="9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页左图2</a:t>
            </a:r>
            <a:endParaRPr lang="en-US" altLang="en-US" sz="900" dirty="0"/>
          </a:p>
        </p:txBody>
      </p:sp>
      <p:sp>
        <p:nvSpPr>
          <p:cNvPr id="280" name="textbox 280"/>
          <p:cNvSpPr/>
          <p:nvPr/>
        </p:nvSpPr>
        <p:spPr>
          <a:xfrm>
            <a:off x="1782762" y="3389312"/>
            <a:ext cx="3943350" cy="608330"/>
          </a:xfrm>
          <a:prstGeom prst="rect">
            <a:avLst/>
          </a:prstGeom>
          <a:solidFill>
            <a:srgbClr val="BF9000">
              <a:alpha val="50196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lang="en-US" altLang="en-US" sz="900" dirty="0"/>
          </a:p>
          <a:p>
            <a:pPr marL="252095" indent="-3175" algn="l" rtl="0" eaLnBrk="0">
              <a:lnSpc>
                <a:spcPct val="124000"/>
              </a:lnSpc>
              <a:spcBef>
                <a:spcPts val="5"/>
              </a:spcBef>
            </a:pPr>
            <a:r>
              <a:rPr sz="9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常规类推文 ：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以项目形象+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slogan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的方式呈现 ，参考上页左图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sz="9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3-4</a:t>
            </a:r>
            <a:endParaRPr lang="en-US" altLang="en-US" sz="900" dirty="0"/>
          </a:p>
        </p:txBody>
      </p:sp>
      <p:sp>
        <p:nvSpPr>
          <p:cNvPr id="282" name="textbox 282"/>
          <p:cNvSpPr/>
          <p:nvPr/>
        </p:nvSpPr>
        <p:spPr>
          <a:xfrm>
            <a:off x="7903781" y="2741244"/>
            <a:ext cx="1743075" cy="2743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17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底部引导图</a:t>
            </a:r>
            <a:r>
              <a:rPr sz="800" kern="0" spc="2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 2种选</a:t>
            </a:r>
            <a:r>
              <a:rPr sz="800" kern="0" spc="1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择）</a:t>
            </a:r>
            <a:endParaRPr lang="en-US" altLang="en-US" sz="800" dirty="0"/>
          </a:p>
        </p:txBody>
      </p:sp>
      <p:sp>
        <p:nvSpPr>
          <p:cNvPr id="284" name="textbox 284"/>
          <p:cNvSpPr/>
          <p:nvPr/>
        </p:nvSpPr>
        <p:spPr>
          <a:xfrm>
            <a:off x="2860294" y="2741930"/>
            <a:ext cx="1743075" cy="2730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17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顶部引导图</a:t>
            </a:r>
            <a:r>
              <a:rPr sz="800" kern="0" spc="2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 3种选</a:t>
            </a:r>
            <a:r>
              <a:rPr sz="800" kern="0" spc="1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择）</a:t>
            </a:r>
            <a:endParaRPr lang="en-US" altLang="en-US" sz="800" dirty="0"/>
          </a:p>
        </p:txBody>
      </p:sp>
      <p:sp>
        <p:nvSpPr>
          <p:cNvPr id="286" name="textbox 286"/>
          <p:cNvSpPr/>
          <p:nvPr/>
        </p:nvSpPr>
        <p:spPr>
          <a:xfrm>
            <a:off x="5341599" y="1291325"/>
            <a:ext cx="1521460" cy="2438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5000"/>
              </a:lnSpc>
            </a:pP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</a:t>
            </a:r>
            <a:r>
              <a:rPr sz="15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议</a:t>
            </a:r>
            <a:endParaRPr lang="en-US" altLang="en-US" sz="1500" dirty="0"/>
          </a:p>
        </p:txBody>
      </p:sp>
      <p:sp>
        <p:nvSpPr>
          <p:cNvPr id="288" name="textbox 288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290" name="rect"/>
          <p:cNvSpPr/>
          <p:nvPr/>
        </p:nvSpPr>
        <p:spPr>
          <a:xfrm>
            <a:off x="5832475" y="1636712"/>
            <a:ext cx="527050" cy="28575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picture 2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94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6" name="textbox 296"/>
          <p:cNvSpPr/>
          <p:nvPr/>
        </p:nvSpPr>
        <p:spPr>
          <a:xfrm>
            <a:off x="5722366" y="3597115"/>
            <a:ext cx="1899285" cy="14979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7780" algn="l" rtl="0" eaLnBrk="0">
              <a:lnSpc>
                <a:spcPct val="91000"/>
              </a:lnSpc>
            </a:pPr>
            <a:r>
              <a:rPr sz="2000" kern="0" spc="42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自定义菜单</a:t>
            </a:r>
            <a:endParaRPr lang="en-US" altLang="en-US" sz="2000" dirty="0"/>
          </a:p>
          <a:p>
            <a:pPr algn="l" rtl="0" eaLnBrk="0">
              <a:lnSpc>
                <a:spcPct val="168000"/>
              </a:lnSpc>
            </a:pPr>
            <a:endParaRPr lang="en-US" altLang="en-US" sz="1000" dirty="0"/>
          </a:p>
          <a:p>
            <a:pPr marL="17780" algn="l" rtl="0" eaLnBrk="0">
              <a:lnSpc>
                <a:spcPct val="82000"/>
              </a:lnSpc>
              <a:spcBef>
                <a:spcPts val="610"/>
              </a:spcBef>
            </a:pPr>
            <a:r>
              <a:rPr sz="2000" kern="0" spc="-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 动</a:t>
            </a:r>
            <a:r>
              <a:rPr sz="2000" kern="0" spc="19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 复</a:t>
            </a:r>
            <a:r>
              <a:rPr sz="2000" kern="0" spc="3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</a:t>
            </a:r>
            <a:r>
              <a:rPr sz="2000" kern="0" spc="3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</a:t>
            </a:r>
            <a:endParaRPr lang="en-US" altLang="en-US" sz="2000" dirty="0"/>
          </a:p>
          <a:p>
            <a:pPr marL="12700" algn="l" rtl="0" eaLnBrk="0">
              <a:lnSpc>
                <a:spcPts val="4815"/>
              </a:lnSpc>
            </a:pPr>
            <a:r>
              <a:rPr sz="2000" kern="0" spc="39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内容规划</a:t>
            </a:r>
            <a:endParaRPr lang="en-US" altLang="en-US" sz="2000" dirty="0"/>
          </a:p>
        </p:txBody>
      </p:sp>
      <p:grpSp>
        <p:nvGrpSpPr>
          <p:cNvPr id="6" name="group 6"/>
          <p:cNvGrpSpPr/>
          <p:nvPr/>
        </p:nvGrpSpPr>
        <p:grpSpPr>
          <a:xfrm rot="21600000">
            <a:off x="3730625" y="1311275"/>
            <a:ext cx="1512887" cy="1520825"/>
            <a:chOff x="0" y="0"/>
            <a:chExt cx="1512887" cy="1520825"/>
          </a:xfrm>
        </p:grpSpPr>
        <p:sp>
          <p:nvSpPr>
            <p:cNvPr id="298" name="path"/>
            <p:cNvSpPr/>
            <p:nvPr/>
          </p:nvSpPr>
          <p:spPr>
            <a:xfrm>
              <a:off x="0" y="0"/>
              <a:ext cx="1512887" cy="1520825"/>
            </a:xfrm>
            <a:custGeom>
              <a:avLst/>
              <a:gdLst/>
              <a:ahLst/>
              <a:cxnLst/>
              <a:rect l="0" t="0" r="0" b="0"/>
              <a:pathLst>
                <a:path w="2382" h="2395">
                  <a:moveTo>
                    <a:pt x="0" y="1191"/>
                  </a:moveTo>
                  <a:cubicBezTo>
                    <a:pt x="0" y="533"/>
                    <a:pt x="533" y="0"/>
                    <a:pt x="1191" y="0"/>
                  </a:cubicBezTo>
                  <a:cubicBezTo>
                    <a:pt x="1849" y="0"/>
                    <a:pt x="2382" y="533"/>
                    <a:pt x="2382" y="1191"/>
                  </a:cubicBezTo>
                  <a:cubicBezTo>
                    <a:pt x="2382" y="1849"/>
                    <a:pt x="1849" y="2382"/>
                    <a:pt x="1191" y="2382"/>
                  </a:cubicBezTo>
                  <a:cubicBezTo>
                    <a:pt x="533" y="2382"/>
                    <a:pt x="0" y="1849"/>
                    <a:pt x="0" y="1191"/>
                  </a:cubicBezTo>
                </a:path>
                <a:path w="2382" h="2395">
                  <a:moveTo>
                    <a:pt x="0" y="1203"/>
                  </a:moveTo>
                  <a:cubicBezTo>
                    <a:pt x="0" y="545"/>
                    <a:pt x="533" y="12"/>
                    <a:pt x="1191" y="12"/>
                  </a:cubicBezTo>
                  <a:cubicBezTo>
                    <a:pt x="1849" y="12"/>
                    <a:pt x="2382" y="545"/>
                    <a:pt x="2382" y="1203"/>
                  </a:cubicBezTo>
                  <a:cubicBezTo>
                    <a:pt x="2382" y="1861"/>
                    <a:pt x="1849" y="2395"/>
                    <a:pt x="1191" y="2395"/>
                  </a:cubicBezTo>
                  <a:cubicBezTo>
                    <a:pt x="533" y="2395"/>
                    <a:pt x="0" y="1861"/>
                    <a:pt x="0" y="1203"/>
                  </a:cubicBezTo>
                </a:path>
              </a:pathLst>
            </a:cu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0" name="textbox 300"/>
            <p:cNvSpPr/>
            <p:nvPr/>
          </p:nvSpPr>
          <p:spPr>
            <a:xfrm>
              <a:off x="-12700" y="-12700"/>
              <a:ext cx="1538605" cy="184531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0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0000"/>
                </a:lnSpc>
              </a:pPr>
              <a:endParaRPr lang="en-US" altLang="en-US" sz="1000" dirty="0"/>
            </a:p>
            <a:p>
              <a:pPr marL="525780" algn="l" rtl="0" eaLnBrk="0">
                <a:lnSpc>
                  <a:spcPct val="78000"/>
                </a:lnSpc>
                <a:spcBef>
                  <a:spcPts val="5"/>
                </a:spcBef>
              </a:pPr>
              <a:r>
                <a:rPr sz="9500" kern="0" spc="-10" dirty="0">
                  <a:solidFill>
                    <a:srgbClr val="F2F2F2">
                      <a:alpha val="100000"/>
                    </a:srgbClr>
                  </a:solidFill>
                  <a:latin typeface="MS Gothic" panose="020B0609070205080204" charset="-128"/>
                  <a:ea typeface="MS Gothic" panose="020B0609070205080204" charset="-128"/>
                  <a:cs typeface="MS Gothic" panose="020B0609070205080204" charset="-128"/>
                </a:rPr>
                <a:t>2</a:t>
              </a:r>
              <a:endParaRPr lang="en-US" altLang="en-US" sz="9500" dirty="0"/>
            </a:p>
          </p:txBody>
        </p:sp>
      </p:grpSp>
      <p:sp>
        <p:nvSpPr>
          <p:cNvPr id="302" name="textbox 302"/>
          <p:cNvSpPr/>
          <p:nvPr/>
        </p:nvSpPr>
        <p:spPr>
          <a:xfrm>
            <a:off x="5547606" y="2206973"/>
            <a:ext cx="3325495" cy="3600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22000"/>
              </a:lnSpc>
            </a:pPr>
            <a:r>
              <a:rPr sz="900" kern="0" spc="8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针对公众号在品牌新媒体建设上的规划 ，</a:t>
            </a:r>
            <a:r>
              <a:rPr sz="900" kern="0" spc="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包括三大板块</a:t>
            </a:r>
            <a:r>
              <a:rPr sz="900" kern="0" spc="-1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sz="900" kern="0" spc="-14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900" kern="0" spc="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定义菜单、</a:t>
            </a:r>
            <a:r>
              <a:rPr sz="900" kern="0" spc="-3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自动回复设置、</a:t>
            </a:r>
            <a:r>
              <a:rPr sz="900" kern="0" spc="-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内容规划</a:t>
            </a:r>
            <a:endParaRPr lang="en-US" altLang="en-US" sz="900" dirty="0"/>
          </a:p>
        </p:txBody>
      </p:sp>
      <p:sp>
        <p:nvSpPr>
          <p:cNvPr id="304" name="textbox 304"/>
          <p:cNvSpPr/>
          <p:nvPr/>
        </p:nvSpPr>
        <p:spPr>
          <a:xfrm>
            <a:off x="5552033" y="1563827"/>
            <a:ext cx="2256154" cy="5219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3000"/>
              </a:lnSpc>
            </a:pPr>
            <a:r>
              <a:rPr sz="3500" b="1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 营</a:t>
            </a:r>
            <a:r>
              <a:rPr sz="3500" b="1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</a:t>
            </a:r>
            <a:r>
              <a:rPr sz="3500" b="1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</a:t>
            </a:r>
            <a:endParaRPr lang="en-US" altLang="en-US" sz="3500" dirty="0"/>
          </a:p>
        </p:txBody>
      </p:sp>
      <p:sp>
        <p:nvSpPr>
          <p:cNvPr id="306" name="textbox 306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308" name="rect"/>
          <p:cNvSpPr/>
          <p:nvPr/>
        </p:nvSpPr>
        <p:spPr>
          <a:xfrm>
            <a:off x="4924044" y="3636263"/>
            <a:ext cx="213359" cy="213360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10" name="rect"/>
          <p:cNvSpPr/>
          <p:nvPr/>
        </p:nvSpPr>
        <p:spPr>
          <a:xfrm>
            <a:off x="4924044" y="4206240"/>
            <a:ext cx="213359" cy="213359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12" name="path"/>
          <p:cNvSpPr/>
          <p:nvPr/>
        </p:nvSpPr>
        <p:spPr>
          <a:xfrm>
            <a:off x="4924044" y="4860925"/>
            <a:ext cx="213359" cy="212470"/>
          </a:xfrm>
          <a:custGeom>
            <a:avLst/>
            <a:gdLst/>
            <a:ahLst/>
            <a:cxnLst/>
            <a:rect l="0" t="0" r="0" b="0"/>
            <a:pathLst>
              <a:path w="335" h="334">
                <a:moveTo>
                  <a:pt x="57" y="0"/>
                </a:moveTo>
                <a:lnTo>
                  <a:pt x="280" y="0"/>
                </a:lnTo>
                <a:lnTo>
                  <a:pt x="335" y="56"/>
                </a:lnTo>
                <a:lnTo>
                  <a:pt x="335" y="334"/>
                </a:lnTo>
                <a:lnTo>
                  <a:pt x="0" y="334"/>
                </a:lnTo>
                <a:lnTo>
                  <a:pt x="0" y="56"/>
                </a:lnTo>
                <a:cubicBezTo>
                  <a:pt x="0" y="25"/>
                  <a:pt x="25" y="0"/>
                  <a:pt x="57" y="0"/>
                </a:cubicBezTo>
              </a:path>
            </a:pathLst>
          </a:cu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16" name="picture 3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18" name="path"/>
          <p:cNvSpPr/>
          <p:nvPr/>
        </p:nvSpPr>
        <p:spPr>
          <a:xfrm>
            <a:off x="514350" y="2608262"/>
            <a:ext cx="3324225" cy="3324225"/>
          </a:xfrm>
          <a:custGeom>
            <a:avLst/>
            <a:gdLst/>
            <a:ahLst/>
            <a:cxnLst/>
            <a:rect l="0" t="0" r="0" b="0"/>
            <a:pathLst>
              <a:path w="5235" h="5235">
                <a:moveTo>
                  <a:pt x="1" y="2617"/>
                </a:moveTo>
                <a:cubicBezTo>
                  <a:pt x="0" y="1171"/>
                  <a:pt x="1171" y="0"/>
                  <a:pt x="2617" y="0"/>
                </a:cubicBezTo>
                <a:cubicBezTo>
                  <a:pt x="4063" y="0"/>
                  <a:pt x="5235" y="1171"/>
                  <a:pt x="5235" y="2617"/>
                </a:cubicBezTo>
                <a:cubicBezTo>
                  <a:pt x="5235" y="4063"/>
                  <a:pt x="4063" y="5235"/>
                  <a:pt x="2617" y="5235"/>
                </a:cubicBezTo>
                <a:cubicBezTo>
                  <a:pt x="1171" y="5235"/>
                  <a:pt x="0" y="4063"/>
                  <a:pt x="1" y="2617"/>
                </a:cubicBezTo>
              </a:path>
            </a:pathLst>
          </a:custGeom>
          <a:solidFill>
            <a:srgbClr val="BF900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0" name="path"/>
          <p:cNvSpPr/>
          <p:nvPr/>
        </p:nvSpPr>
        <p:spPr>
          <a:xfrm>
            <a:off x="4486275" y="2608262"/>
            <a:ext cx="3324225" cy="3324225"/>
          </a:xfrm>
          <a:custGeom>
            <a:avLst/>
            <a:gdLst/>
            <a:ahLst/>
            <a:cxnLst/>
            <a:rect l="0" t="0" r="0" b="0"/>
            <a:pathLst>
              <a:path w="5235" h="5235">
                <a:moveTo>
                  <a:pt x="0" y="2617"/>
                </a:moveTo>
                <a:cubicBezTo>
                  <a:pt x="0" y="1171"/>
                  <a:pt x="1171" y="0"/>
                  <a:pt x="2617" y="0"/>
                </a:cubicBezTo>
                <a:cubicBezTo>
                  <a:pt x="4063" y="0"/>
                  <a:pt x="5235" y="1171"/>
                  <a:pt x="5235" y="2617"/>
                </a:cubicBezTo>
                <a:cubicBezTo>
                  <a:pt x="5235" y="4063"/>
                  <a:pt x="4063" y="5235"/>
                  <a:pt x="2617" y="5235"/>
                </a:cubicBezTo>
                <a:cubicBezTo>
                  <a:pt x="1171" y="5235"/>
                  <a:pt x="0" y="4063"/>
                  <a:pt x="0" y="2617"/>
                </a:cubicBezTo>
              </a:path>
            </a:pathLst>
          </a:custGeom>
          <a:solidFill>
            <a:srgbClr val="BF900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2" name="path"/>
          <p:cNvSpPr/>
          <p:nvPr/>
        </p:nvSpPr>
        <p:spPr>
          <a:xfrm>
            <a:off x="8458200" y="2608262"/>
            <a:ext cx="3324225" cy="3324225"/>
          </a:xfrm>
          <a:custGeom>
            <a:avLst/>
            <a:gdLst/>
            <a:ahLst/>
            <a:cxnLst/>
            <a:rect l="0" t="0" r="0" b="0"/>
            <a:pathLst>
              <a:path w="5235" h="5235">
                <a:moveTo>
                  <a:pt x="0" y="2617"/>
                </a:moveTo>
                <a:cubicBezTo>
                  <a:pt x="0" y="1171"/>
                  <a:pt x="1171" y="0"/>
                  <a:pt x="2617" y="0"/>
                </a:cubicBezTo>
                <a:cubicBezTo>
                  <a:pt x="4063" y="0"/>
                  <a:pt x="5235" y="1171"/>
                  <a:pt x="5235" y="2617"/>
                </a:cubicBezTo>
                <a:cubicBezTo>
                  <a:pt x="5235" y="4063"/>
                  <a:pt x="4063" y="5235"/>
                  <a:pt x="2617" y="5235"/>
                </a:cubicBezTo>
                <a:cubicBezTo>
                  <a:pt x="1171" y="5235"/>
                  <a:pt x="0" y="4063"/>
                  <a:pt x="0" y="2617"/>
                </a:cubicBezTo>
              </a:path>
            </a:pathLst>
          </a:custGeom>
          <a:solidFill>
            <a:srgbClr val="BF900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4" name="textbox 324"/>
          <p:cNvSpPr/>
          <p:nvPr/>
        </p:nvSpPr>
        <p:spPr>
          <a:xfrm>
            <a:off x="4219448" y="589920"/>
            <a:ext cx="3674745" cy="1061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398145" algn="l" rtl="0" eaLnBrk="0">
              <a:lnSpc>
                <a:spcPct val="91000"/>
              </a:lnSpc>
              <a:tabLst>
                <a:tab pos="865505" algn="l"/>
              </a:tabLst>
            </a:pPr>
            <a:r>
              <a:rPr sz="3200" kern="0" spc="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200" b="1" kern="0" spc="-10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3200" b="1" kern="0" spc="69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10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</a:t>
            </a:r>
            <a:r>
              <a:rPr sz="3200" b="1" kern="0" spc="68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10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义</a:t>
            </a:r>
            <a:r>
              <a:rPr sz="3200" b="1" kern="0" spc="6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10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菜</a:t>
            </a:r>
            <a:r>
              <a:rPr sz="3200" b="1" kern="0" spc="69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10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</a:t>
            </a:r>
            <a:endParaRPr lang="en-US" altLang="en-US" sz="3200" dirty="0"/>
          </a:p>
          <a:p>
            <a:pPr algn="l" rtl="0" eaLnBrk="0">
              <a:lnSpc>
                <a:spcPct val="146000"/>
              </a:lnSpc>
            </a:pPr>
            <a:endParaRPr lang="en-US" altLang="en-US" sz="1000" dirty="0"/>
          </a:p>
          <a:p>
            <a:pPr algn="l" rtl="0" eaLnBrk="0">
              <a:lnSpc>
                <a:spcPct val="114000"/>
              </a:lnSpc>
            </a:pPr>
            <a:endParaRPr lang="en-US" altLang="en-US" sz="200" dirty="0"/>
          </a:p>
          <a:p>
            <a:pPr marL="408940" indent="-146050" algn="l" rtl="0" eaLnBrk="0">
              <a:lnSpc>
                <a:spcPct val="122000"/>
              </a:lnSpc>
              <a:spcBef>
                <a:spcPts val="0"/>
              </a:spcBef>
            </a:pPr>
            <a:r>
              <a:rPr sz="900" kern="0" spc="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导航菜单栏分为三栏 ：</a:t>
            </a:r>
            <a:r>
              <a:rPr sz="900" kern="0" spc="-13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寻见广龙、</a:t>
            </a:r>
            <a:r>
              <a:rPr sz="900" kern="0" spc="-15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初见广龙、</a:t>
            </a:r>
            <a:r>
              <a:rPr sz="900" kern="0" spc="-14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遇见广龙          </a:t>
            </a:r>
            <a:r>
              <a:rPr sz="900" kern="0" spc="8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并在每栏设置多个子栏目 ，点击跳转相应内容页面</a:t>
            </a:r>
            <a:endParaRPr lang="en-US" altLang="en-US" sz="900" dirty="0"/>
          </a:p>
        </p:txBody>
      </p:sp>
      <p:sp>
        <p:nvSpPr>
          <p:cNvPr id="326" name="path"/>
          <p:cNvSpPr/>
          <p:nvPr/>
        </p:nvSpPr>
        <p:spPr>
          <a:xfrm>
            <a:off x="4232148" y="638175"/>
            <a:ext cx="385571" cy="385953"/>
          </a:xfrm>
          <a:custGeom>
            <a:avLst/>
            <a:gdLst/>
            <a:ahLst/>
            <a:cxnLst/>
            <a:rect l="0" t="0" r="0" b="0"/>
            <a:pathLst>
              <a:path w="607" h="607">
                <a:moveTo>
                  <a:pt x="100" y="0"/>
                </a:moveTo>
                <a:moveTo>
                  <a:pt x="100" y="0"/>
                </a:moveTo>
                <a:lnTo>
                  <a:pt x="506" y="0"/>
                </a:lnTo>
                <a:lnTo>
                  <a:pt x="607" y="101"/>
                </a:lnTo>
                <a:lnTo>
                  <a:pt x="607" y="607"/>
                </a:lnTo>
                <a:lnTo>
                  <a:pt x="0" y="607"/>
                </a:lnTo>
                <a:lnTo>
                  <a:pt x="0" y="101"/>
                </a:lnTo>
                <a:cubicBezTo>
                  <a:pt x="0" y="45"/>
                  <a:pt x="45" y="0"/>
                  <a:pt x="100" y="0"/>
                </a:cubicBezTo>
              </a:path>
            </a:pathLst>
          </a:custGeom>
          <a:solidFill>
            <a:srgbClr val="BF9000">
              <a:alpha val="50196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8" name="textbox 328"/>
          <p:cNvSpPr/>
          <p:nvPr/>
        </p:nvSpPr>
        <p:spPr>
          <a:xfrm>
            <a:off x="9273702" y="3068187"/>
            <a:ext cx="1645285" cy="18865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32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遇见广龙</a:t>
            </a:r>
            <a:endParaRPr lang="en-US" altLang="en-US" sz="3200" dirty="0"/>
          </a:p>
          <a:p>
            <a:pPr algn="l" rtl="0" eaLnBrk="0">
              <a:lnSpc>
                <a:spcPct val="149000"/>
              </a:lnSpc>
            </a:pPr>
            <a:endParaRPr lang="en-US" altLang="en-US" sz="1000" dirty="0"/>
          </a:p>
          <a:p>
            <a:pPr algn="l" rtl="0" eaLnBrk="0">
              <a:lnSpc>
                <a:spcPct val="149000"/>
              </a:lnSpc>
            </a:pPr>
            <a:endParaRPr lang="en-US" altLang="en-US" sz="1000" dirty="0"/>
          </a:p>
          <a:p>
            <a:pPr algn="l" rtl="0" eaLnBrk="0">
              <a:lnSpc>
                <a:spcPct val="101000"/>
              </a:lnSpc>
            </a:pPr>
            <a:endParaRPr lang="en-US" altLang="en-US" sz="500" dirty="0"/>
          </a:p>
          <a:p>
            <a:pPr marL="109855" algn="l" rtl="0" eaLnBrk="0">
              <a:lnSpc>
                <a:spcPct val="97000"/>
              </a:lnSpc>
              <a:spcBef>
                <a:spcPts val="5"/>
              </a:spcBef>
            </a:pP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0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键</a:t>
            </a:r>
            <a:r>
              <a:rPr sz="20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拨</a:t>
            </a:r>
            <a:r>
              <a:rPr sz="20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号</a:t>
            </a:r>
            <a:r>
              <a:rPr sz="2000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0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键</a:t>
            </a:r>
            <a:r>
              <a:rPr sz="20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</a:t>
            </a:r>
            <a:r>
              <a:rPr sz="20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航</a:t>
            </a:r>
            <a:r>
              <a:rPr sz="2000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</a:t>
            </a:r>
            <a:r>
              <a:rPr sz="20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</a:t>
            </a:r>
            <a:r>
              <a:rPr sz="20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顾</a:t>
            </a:r>
            <a:r>
              <a:rPr sz="2000" kern="0" spc="1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</a:t>
            </a:r>
            <a:endParaRPr lang="en-US" altLang="en-US" sz="2000" dirty="0"/>
          </a:p>
        </p:txBody>
      </p:sp>
      <p:sp>
        <p:nvSpPr>
          <p:cNvPr id="330" name="textbox 330"/>
          <p:cNvSpPr/>
          <p:nvPr/>
        </p:nvSpPr>
        <p:spPr>
          <a:xfrm>
            <a:off x="5298575" y="4043777"/>
            <a:ext cx="1703704" cy="12160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5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20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</a:t>
            </a:r>
            <a:r>
              <a:rPr sz="2000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sz="20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楼</a:t>
            </a:r>
            <a:r>
              <a:rPr sz="20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sz="20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书</a:t>
            </a:r>
            <a:r>
              <a:rPr sz="20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</a:t>
            </a:r>
            <a:r>
              <a:rPr sz="20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景   看   房</a:t>
            </a:r>
            <a:r>
              <a:rPr sz="20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近   期   活   动</a:t>
            </a:r>
            <a:r>
              <a:rPr sz="2000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往   期</a:t>
            </a:r>
            <a:r>
              <a:rPr sz="20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   顾</a:t>
            </a:r>
            <a:endParaRPr lang="en-US" altLang="en-US" sz="2000" dirty="0"/>
          </a:p>
        </p:txBody>
      </p:sp>
      <p:sp>
        <p:nvSpPr>
          <p:cNvPr id="332" name="textbox 332"/>
          <p:cNvSpPr/>
          <p:nvPr/>
        </p:nvSpPr>
        <p:spPr>
          <a:xfrm>
            <a:off x="1401322" y="4042505"/>
            <a:ext cx="1629410" cy="12172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3000"/>
              </a:lnSpc>
            </a:pPr>
            <a:endParaRPr lang="en-US" altLang="en-US" sz="100" dirty="0"/>
          </a:p>
          <a:p>
            <a:pPr marL="12700" indent="1270" algn="l" rtl="0" eaLnBrk="0">
              <a:lnSpc>
                <a:spcPct val="98000"/>
              </a:lnSpc>
            </a:pPr>
            <a:r>
              <a:rPr sz="2000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</a:t>
            </a:r>
            <a:r>
              <a:rPr sz="2000" kern="0" spc="2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诚</a:t>
            </a:r>
            <a:r>
              <a:rPr sz="2000" kern="0" spc="1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集</a:t>
            </a:r>
            <a:r>
              <a:rPr sz="2000" kern="0" spc="2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团</a:t>
            </a:r>
            <a:r>
              <a:rPr sz="2000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</a:t>
            </a:r>
            <a:r>
              <a:rPr sz="20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</a:t>
            </a:r>
            <a:r>
              <a:rPr sz="2000" kern="0" spc="2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</a:t>
            </a:r>
            <a:r>
              <a:rPr sz="2000" kern="0" spc="1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介</a:t>
            </a: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赏</a:t>
            </a:r>
            <a:r>
              <a:rPr sz="2000" kern="0" spc="1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sz="20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20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</a:t>
            </a:r>
            <a:r>
              <a:rPr sz="20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仙</a:t>
            </a:r>
            <a:r>
              <a:rPr sz="2000" kern="0" spc="1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湖</a:t>
            </a:r>
            <a:r>
              <a:rPr sz="20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0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sz="2000" kern="0" spc="2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历</a:t>
            </a:r>
            <a:endParaRPr lang="en-US" altLang="en-US" sz="2000" dirty="0"/>
          </a:p>
        </p:txBody>
      </p:sp>
      <p:sp>
        <p:nvSpPr>
          <p:cNvPr id="334" name="textbox 334"/>
          <p:cNvSpPr/>
          <p:nvPr/>
        </p:nvSpPr>
        <p:spPr>
          <a:xfrm>
            <a:off x="5301370" y="3067780"/>
            <a:ext cx="1645920" cy="4686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32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初见广龙</a:t>
            </a:r>
            <a:endParaRPr lang="en-US" altLang="en-US" sz="3200" dirty="0"/>
          </a:p>
        </p:txBody>
      </p:sp>
      <p:sp>
        <p:nvSpPr>
          <p:cNvPr id="336" name="textbox 336"/>
          <p:cNvSpPr/>
          <p:nvPr/>
        </p:nvSpPr>
        <p:spPr>
          <a:xfrm>
            <a:off x="1367138" y="3068187"/>
            <a:ext cx="1646554" cy="4686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32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寻见广龙</a:t>
            </a:r>
            <a:endParaRPr lang="en-US" altLang="en-US" sz="3200" dirty="0"/>
          </a:p>
        </p:txBody>
      </p:sp>
      <p:sp>
        <p:nvSpPr>
          <p:cNvPr id="338" name="textbox 338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340" name="rect"/>
          <p:cNvSpPr/>
          <p:nvPr/>
        </p:nvSpPr>
        <p:spPr>
          <a:xfrm>
            <a:off x="8132127" y="3394075"/>
            <a:ext cx="7620" cy="1744979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2" name="rect"/>
          <p:cNvSpPr/>
          <p:nvPr/>
        </p:nvSpPr>
        <p:spPr>
          <a:xfrm>
            <a:off x="4123690" y="3394075"/>
            <a:ext cx="7619" cy="1744979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46" name="picture 3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8" name="group 8"/>
          <p:cNvGrpSpPr/>
          <p:nvPr/>
        </p:nvGrpSpPr>
        <p:grpSpPr>
          <a:xfrm rot="21600000">
            <a:off x="1272539" y="3253740"/>
            <a:ext cx="1798320" cy="2388108"/>
            <a:chOff x="0" y="0"/>
            <a:chExt cx="1798320" cy="2388108"/>
          </a:xfrm>
        </p:grpSpPr>
        <p:sp>
          <p:nvSpPr>
            <p:cNvPr id="348" name="rect"/>
            <p:cNvSpPr/>
            <p:nvPr/>
          </p:nvSpPr>
          <p:spPr>
            <a:xfrm>
              <a:off x="0" y="0"/>
              <a:ext cx="1795272" cy="2385059"/>
            </a:xfrm>
            <a:prstGeom prst="rect">
              <a:avLst/>
            </a:pr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50" name="textbox 350"/>
            <p:cNvSpPr/>
            <p:nvPr/>
          </p:nvSpPr>
          <p:spPr>
            <a:xfrm>
              <a:off x="199953" y="204692"/>
              <a:ext cx="1402714" cy="129413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1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1000"/>
                </a:lnSpc>
              </a:pP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海诚集团发展简史</a:t>
              </a:r>
              <a:r>
                <a:rPr sz="900" kern="0" spc="-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sz="900" kern="0" spc="-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品</a:t>
              </a:r>
              <a:endParaRPr lang="en-US" altLang="en-US" sz="900" dirty="0"/>
            </a:p>
            <a:p>
              <a:pPr marL="12700" algn="l" rtl="0" eaLnBrk="0">
                <a:lnSpc>
                  <a:spcPct val="171000"/>
                </a:lnSpc>
              </a:pP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牌大事记 ，以及子项目</a:t>
              </a:r>
              <a:r>
                <a:rPr sz="900" kern="0" spc="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基本情况描述等</a:t>
              </a:r>
              <a:endParaRPr lang="en-US" altLang="en-US" sz="900" dirty="0"/>
            </a:p>
            <a:p>
              <a:pPr algn="l" rtl="0" eaLnBrk="0">
                <a:lnSpc>
                  <a:spcPct val="187000"/>
                </a:lnSpc>
              </a:pPr>
              <a:endParaRPr lang="en-US" altLang="en-US" sz="1000" dirty="0"/>
            </a:p>
            <a:p>
              <a:pPr marL="12700" algn="l" rtl="0" eaLnBrk="0">
                <a:lnSpc>
                  <a:spcPct val="92000"/>
                </a:lnSpc>
                <a:spcBef>
                  <a:spcPts val="270"/>
                </a:spcBef>
              </a:pP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形式可以是长图文</a:t>
              </a:r>
              <a:r>
                <a:rPr sz="900" kern="0" spc="-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sz="900" kern="0" spc="-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轻</a:t>
              </a:r>
              <a:endParaRPr lang="en-US" altLang="en-US" sz="900" dirty="0"/>
            </a:p>
            <a:p>
              <a:pPr marL="13335" algn="l" rtl="0" eaLnBrk="0">
                <a:lnSpc>
                  <a:spcPts val="1800"/>
                </a:lnSpc>
              </a:pPr>
              <a:r>
                <a:rPr sz="900" kern="0" spc="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量级H5、</a:t>
              </a:r>
              <a:r>
                <a:rPr sz="900" kern="0" spc="-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视频等</a:t>
              </a:r>
              <a:endParaRPr lang="en-US" altLang="en-US" sz="900" dirty="0"/>
            </a:p>
          </p:txBody>
        </p:sp>
        <p:pic>
          <p:nvPicPr>
            <p:cNvPr id="352" name="picture 35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491996" y="2083308"/>
              <a:ext cx="306323" cy="304800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rot="21600000">
            <a:off x="3869435" y="3253740"/>
            <a:ext cx="1796796" cy="2388108"/>
            <a:chOff x="0" y="0"/>
            <a:chExt cx="1796796" cy="2388108"/>
          </a:xfrm>
        </p:grpSpPr>
        <p:sp>
          <p:nvSpPr>
            <p:cNvPr id="354" name="rect"/>
            <p:cNvSpPr/>
            <p:nvPr/>
          </p:nvSpPr>
          <p:spPr>
            <a:xfrm>
              <a:off x="0" y="0"/>
              <a:ext cx="1793747" cy="2385059"/>
            </a:xfrm>
            <a:prstGeom prst="rect">
              <a:avLst/>
            </a:pr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56" name="textbox 356"/>
            <p:cNvSpPr/>
            <p:nvPr/>
          </p:nvSpPr>
          <p:spPr>
            <a:xfrm>
              <a:off x="217417" y="204566"/>
              <a:ext cx="1358900" cy="152273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0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2000"/>
                </a:lnSpc>
              </a:pP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广龙小镇项目各板块基</a:t>
              </a:r>
              <a:endParaRPr lang="en-US" altLang="en-US" sz="900" dirty="0"/>
            </a:p>
            <a:p>
              <a:pPr marL="12700" algn="l" rtl="0" eaLnBrk="0">
                <a:lnSpc>
                  <a:spcPct val="169000"/>
                </a:lnSpc>
                <a:spcBef>
                  <a:spcPts val="10"/>
                </a:spcBef>
              </a:pP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本情况介绍 ：资源篇</a:t>
              </a:r>
              <a:r>
                <a:rPr sz="900" kern="0" spc="-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sz="9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区位篇</a:t>
              </a:r>
              <a:r>
                <a:rPr sz="900" kern="0" spc="-1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sz="900" kern="0" spc="-1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规划篇</a:t>
              </a:r>
              <a:r>
                <a:rPr sz="900" kern="0" spc="-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sz="900" kern="0" spc="-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产业</a:t>
              </a:r>
              <a:r>
                <a:rPr sz="9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篇、</a:t>
              </a:r>
              <a:r>
                <a:rPr sz="900" kern="0" spc="-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政策篇.....</a:t>
              </a:r>
              <a:endParaRPr lang="en-US" altLang="en-US" sz="900" dirty="0"/>
            </a:p>
            <a:p>
              <a:pPr algn="l" rtl="0" eaLnBrk="0">
                <a:lnSpc>
                  <a:spcPct val="187000"/>
                </a:lnSpc>
              </a:pPr>
              <a:endParaRPr lang="en-US" altLang="en-US" sz="1000" dirty="0"/>
            </a:p>
            <a:p>
              <a:pPr marL="12700" algn="l" rtl="0" eaLnBrk="0">
                <a:lnSpc>
                  <a:spcPct val="92000"/>
                </a:lnSpc>
                <a:spcBef>
                  <a:spcPts val="270"/>
                </a:spcBef>
              </a:pPr>
              <a:r>
                <a:rPr sz="900" kern="0" spc="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形式可以是长图文</a:t>
              </a:r>
              <a:r>
                <a:rPr sz="900" kern="0" spc="-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sz="900" kern="0" spc="-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轻</a:t>
              </a:r>
              <a:endParaRPr lang="en-US" altLang="en-US" sz="900" dirty="0"/>
            </a:p>
            <a:p>
              <a:pPr marL="13335" algn="l" rtl="0" eaLnBrk="0">
                <a:lnSpc>
                  <a:spcPts val="1800"/>
                </a:lnSpc>
              </a:pPr>
              <a:r>
                <a:rPr sz="900" kern="0" spc="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量级H5、</a:t>
              </a:r>
              <a:r>
                <a:rPr sz="900" kern="0" spc="-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视频等</a:t>
              </a:r>
              <a:endParaRPr lang="en-US" altLang="en-US" sz="900" dirty="0"/>
            </a:p>
          </p:txBody>
        </p:sp>
        <p:pic>
          <p:nvPicPr>
            <p:cNvPr id="358" name="picture 35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1490472" y="2083308"/>
              <a:ext cx="306323" cy="304800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 rot="21600000">
            <a:off x="6440423" y="3253740"/>
            <a:ext cx="1796795" cy="2388108"/>
            <a:chOff x="0" y="0"/>
            <a:chExt cx="1796795" cy="2388108"/>
          </a:xfrm>
        </p:grpSpPr>
        <p:sp>
          <p:nvSpPr>
            <p:cNvPr id="360" name="rect"/>
            <p:cNvSpPr/>
            <p:nvPr/>
          </p:nvSpPr>
          <p:spPr>
            <a:xfrm>
              <a:off x="0" y="0"/>
              <a:ext cx="1793747" cy="2385059"/>
            </a:xfrm>
            <a:prstGeom prst="rect">
              <a:avLst/>
            </a:pr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62" name="textbox 362"/>
            <p:cNvSpPr/>
            <p:nvPr/>
          </p:nvSpPr>
          <p:spPr>
            <a:xfrm>
              <a:off x="162617" y="204692"/>
              <a:ext cx="1447800" cy="174180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1000"/>
                </a:lnSpc>
              </a:pPr>
              <a:endParaRPr lang="en-US" altLang="en-US" sz="100" dirty="0"/>
            </a:p>
            <a:p>
              <a:pPr algn="r" rtl="0" eaLnBrk="0">
                <a:lnSpc>
                  <a:spcPct val="92000"/>
                </a:lnSpc>
              </a:pPr>
              <a:r>
                <a:rPr sz="900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抚海湾湿地公园的介绍 ，</a:t>
              </a:r>
              <a:endParaRPr lang="en-US" altLang="en-US" sz="900" dirty="0"/>
            </a:p>
            <a:p>
              <a:pPr marL="12700" algn="l" rtl="0" eaLnBrk="0">
                <a:lnSpc>
                  <a:spcPct val="170000"/>
                </a:lnSpc>
                <a:spcBef>
                  <a:spcPts val="10"/>
                </a:spcBef>
              </a:pPr>
              <a:r>
                <a:rPr sz="900" kern="0" spc="1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包含景区规划、游园观花</a:t>
              </a:r>
              <a:r>
                <a:rPr sz="900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攻略、</a:t>
              </a:r>
              <a:r>
                <a:rPr sz="900" kern="0" spc="-1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花海美图鉴赏等</a:t>
              </a:r>
              <a:endParaRPr lang="en-US" altLang="en-US" sz="900" dirty="0"/>
            </a:p>
            <a:p>
              <a:pPr algn="l" rtl="0" eaLnBrk="0">
                <a:lnSpc>
                  <a:spcPct val="187000"/>
                </a:lnSpc>
              </a:pPr>
              <a:endParaRPr lang="en-US" altLang="en-US" sz="1000" dirty="0"/>
            </a:p>
            <a:p>
              <a:pPr marL="12700" algn="l" rtl="0" eaLnBrk="0">
                <a:lnSpc>
                  <a:spcPct val="92000"/>
                </a:lnSpc>
                <a:spcBef>
                  <a:spcPts val="270"/>
                </a:spcBef>
              </a:pPr>
              <a:r>
                <a:rPr sz="900" kern="0" spc="1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形式可以是长图文、</a:t>
              </a:r>
              <a:r>
                <a:rPr sz="900" kern="0" spc="-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轻量</a:t>
              </a:r>
              <a:endParaRPr lang="en-US" altLang="en-US" sz="900" dirty="0"/>
            </a:p>
            <a:p>
              <a:pPr marL="13335" algn="l" rtl="0" eaLnBrk="0">
                <a:lnSpc>
                  <a:spcPts val="1800"/>
                </a:lnSpc>
              </a:pPr>
              <a:r>
                <a:rPr sz="900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级H5、</a:t>
              </a:r>
              <a:r>
                <a:rPr sz="900" kern="0" spc="-1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视频等</a:t>
              </a:r>
              <a:endParaRPr lang="en-US" altLang="en-US" sz="900" dirty="0"/>
            </a:p>
            <a:p>
              <a:pPr algn="l" rtl="0" eaLnBrk="0">
                <a:lnSpc>
                  <a:spcPct val="18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4000"/>
                </a:lnSpc>
              </a:pPr>
              <a:endParaRPr lang="en-US" altLang="en-US" sz="200" dirty="0"/>
            </a:p>
            <a:p>
              <a:pPr marL="15875" algn="l" rtl="0" eaLnBrk="0">
                <a:lnSpc>
                  <a:spcPct val="91000"/>
                </a:lnSpc>
                <a:spcBef>
                  <a:spcPts val="0"/>
                </a:spcBef>
              </a:pPr>
              <a:r>
                <a:rPr sz="900" kern="0" spc="-1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* 纳入每月排期推文计划</a:t>
              </a:r>
              <a:endParaRPr lang="en-US" altLang="en-US" sz="900" dirty="0"/>
            </a:p>
          </p:txBody>
        </p:sp>
        <p:pic>
          <p:nvPicPr>
            <p:cNvPr id="364" name="picture 36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1491995" y="2083308"/>
              <a:ext cx="304800" cy="304800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 rot="21600000">
            <a:off x="9028176" y="3253740"/>
            <a:ext cx="1796795" cy="2388108"/>
            <a:chOff x="0" y="0"/>
            <a:chExt cx="1796795" cy="2388108"/>
          </a:xfrm>
        </p:grpSpPr>
        <p:sp>
          <p:nvSpPr>
            <p:cNvPr id="366" name="rect"/>
            <p:cNvSpPr/>
            <p:nvPr/>
          </p:nvSpPr>
          <p:spPr>
            <a:xfrm>
              <a:off x="0" y="0"/>
              <a:ext cx="1793747" cy="2385059"/>
            </a:xfrm>
            <a:prstGeom prst="rect">
              <a:avLst/>
            </a:pr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68" name="textbox 368"/>
            <p:cNvSpPr/>
            <p:nvPr/>
          </p:nvSpPr>
          <p:spPr>
            <a:xfrm>
              <a:off x="178617" y="204186"/>
              <a:ext cx="1483360" cy="61975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0000"/>
                </a:lnSpc>
              </a:pPr>
              <a:endParaRPr lang="en-US" altLang="en-US" sz="100" dirty="0"/>
            </a:p>
            <a:p>
              <a:pPr marL="14605" algn="l" rtl="0" eaLnBrk="0">
                <a:lnSpc>
                  <a:spcPct val="92000"/>
                </a:lnSpc>
              </a:pP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多视角为大众展示抚仙湖</a:t>
              </a:r>
              <a:endParaRPr lang="en-US" altLang="en-US" sz="900" dirty="0"/>
            </a:p>
            <a:p>
              <a:pPr marL="12700" algn="l" rtl="0" eaLnBrk="0">
                <a:lnSpc>
                  <a:spcPct val="170000"/>
                </a:lnSpc>
                <a:spcBef>
                  <a:spcPts val="15"/>
                </a:spcBef>
              </a:pP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在不同天气情况下的自然</a:t>
              </a:r>
              <a:r>
                <a:rPr sz="900" kern="0" spc="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风光魅力</a:t>
              </a:r>
              <a:endParaRPr lang="en-US" altLang="en-US" sz="900" dirty="0"/>
            </a:p>
          </p:txBody>
        </p:sp>
        <p:pic>
          <p:nvPicPr>
            <p:cNvPr id="370" name="picture 37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1491995" y="2083308"/>
              <a:ext cx="304800" cy="304800"/>
            </a:xfrm>
            <a:prstGeom prst="rect">
              <a:avLst/>
            </a:prstGeom>
          </p:spPr>
        </p:pic>
      </p:grpSp>
      <p:pic>
        <p:nvPicPr>
          <p:cNvPr id="372" name="picture 3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054100" y="2740025"/>
            <a:ext cx="10125075" cy="173037"/>
          </a:xfrm>
          <a:prstGeom prst="rect">
            <a:avLst/>
          </a:prstGeom>
        </p:spPr>
      </p:pic>
      <p:sp>
        <p:nvSpPr>
          <p:cNvPr id="374" name="textbox 374"/>
          <p:cNvSpPr/>
          <p:nvPr/>
        </p:nvSpPr>
        <p:spPr>
          <a:xfrm>
            <a:off x="1805441" y="2385790"/>
            <a:ext cx="8488044" cy="2203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1400" b="1" kern="0" spc="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海诚集团                                   项目简介                                    赏</a:t>
            </a:r>
            <a:r>
              <a:rPr sz="1400" b="1" kern="0" spc="10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花海      </a:t>
            </a:r>
            <a:r>
              <a:rPr sz="1400" b="1" kern="0" spc="-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仙湖日历</a:t>
            </a:r>
            <a:endParaRPr lang="en-US" altLang="en-US" sz="1400" dirty="0"/>
          </a:p>
        </p:txBody>
      </p:sp>
      <p:sp>
        <p:nvSpPr>
          <p:cNvPr id="376" name="rect"/>
          <p:cNvSpPr/>
          <p:nvPr/>
        </p:nvSpPr>
        <p:spPr>
          <a:xfrm>
            <a:off x="5356859" y="868679"/>
            <a:ext cx="1478280" cy="184403"/>
          </a:xfrm>
          <a:prstGeom prst="rect">
            <a:avLst/>
          </a:prstGeom>
          <a:solidFill>
            <a:srgbClr val="BF9000">
              <a:alpha val="34509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8" name="textbox 378"/>
          <p:cNvSpPr/>
          <p:nvPr/>
        </p:nvSpPr>
        <p:spPr>
          <a:xfrm>
            <a:off x="4710023" y="746442"/>
            <a:ext cx="2803525" cy="4565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646430" algn="l" rtl="0" eaLnBrk="0">
              <a:lnSpc>
                <a:spcPct val="87000"/>
              </a:lnSpc>
              <a:tabLst>
                <a:tab pos="887730" algn="l"/>
              </a:tabLst>
            </a:pPr>
            <a:r>
              <a:rPr sz="1700" kern="0" spc="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700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寻 见 广</a:t>
            </a:r>
            <a:r>
              <a:rPr sz="1700" kern="0" spc="10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龙  </a:t>
            </a:r>
            <a:endParaRPr lang="en-US" altLang="en-US" sz="1700" dirty="0"/>
          </a:p>
          <a:p>
            <a:pPr marL="12700" algn="l" rtl="0" eaLnBrk="0">
              <a:lnSpc>
                <a:spcPct val="91000"/>
              </a:lnSpc>
              <a:spcBef>
                <a:spcPts val="310"/>
              </a:spcBef>
            </a:pPr>
            <a:r>
              <a:rPr sz="12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海诚集团、项目简介</a:t>
            </a: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、赏</a:t>
            </a:r>
            <a:r>
              <a:rPr sz="1200" kern="0" spc="-2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·花海、往期回顾</a:t>
            </a:r>
            <a:endParaRPr lang="en-US" altLang="en-US" sz="1200" dirty="0"/>
          </a:p>
        </p:txBody>
      </p:sp>
      <p:sp>
        <p:nvSpPr>
          <p:cNvPr id="380" name="textbox 380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84" name="picture 3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6" name="group 16"/>
          <p:cNvGrpSpPr/>
          <p:nvPr/>
        </p:nvGrpSpPr>
        <p:grpSpPr>
          <a:xfrm rot="21600000">
            <a:off x="3930395" y="3253740"/>
            <a:ext cx="1796796" cy="2388108"/>
            <a:chOff x="0" y="0"/>
            <a:chExt cx="1796796" cy="2388108"/>
          </a:xfrm>
        </p:grpSpPr>
        <p:sp>
          <p:nvSpPr>
            <p:cNvPr id="386" name="rect"/>
            <p:cNvSpPr/>
            <p:nvPr/>
          </p:nvSpPr>
          <p:spPr>
            <a:xfrm>
              <a:off x="0" y="0"/>
              <a:ext cx="1793748" cy="2385059"/>
            </a:xfrm>
            <a:prstGeom prst="rect">
              <a:avLst/>
            </a:pr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88" name="textbox 388"/>
            <p:cNvSpPr/>
            <p:nvPr/>
          </p:nvSpPr>
          <p:spPr>
            <a:xfrm>
              <a:off x="162934" y="204439"/>
              <a:ext cx="1443989" cy="151066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5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1000"/>
                </a:lnSpc>
              </a:pPr>
              <a:r>
                <a:rPr sz="900" kern="0" spc="2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依托第三方工具实现</a:t>
              </a:r>
              <a:r>
                <a:rPr sz="9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VR</a:t>
              </a:r>
              <a:endParaRPr lang="en-US" altLang="en-US" sz="900" dirty="0"/>
            </a:p>
            <a:p>
              <a:pPr marL="12700" algn="l" rtl="0" eaLnBrk="0">
                <a:lnSpc>
                  <a:spcPct val="170000"/>
                </a:lnSpc>
                <a:spcBef>
                  <a:spcPts val="20"/>
                </a:spcBef>
              </a:pPr>
              <a:r>
                <a:rPr sz="9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看房的效果 ，给客户更直</a:t>
              </a:r>
              <a:r>
                <a:rPr sz="900" kern="0" spc="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观的了解和体验。</a:t>
              </a:r>
              <a:endParaRPr lang="en-US" altLang="en-US" sz="900" dirty="0"/>
            </a:p>
            <a:p>
              <a:pPr algn="l" rtl="0" eaLnBrk="0">
                <a:lnSpc>
                  <a:spcPct val="173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6000"/>
                </a:lnSpc>
              </a:pPr>
              <a:endParaRPr lang="en-US" altLang="en-US" sz="200" dirty="0"/>
            </a:p>
            <a:p>
              <a:pPr marL="12700" algn="l" rtl="0" eaLnBrk="0">
                <a:lnSpc>
                  <a:spcPct val="144000"/>
                </a:lnSpc>
              </a:pPr>
              <a:r>
                <a:rPr sz="900" kern="0" spc="1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形式可参考目前菜单栏已</a:t>
              </a:r>
              <a:r>
                <a:rPr sz="900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添加的「全景看房」跳转</a:t>
              </a:r>
              <a:r>
                <a:rPr sz="900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链接</a:t>
              </a:r>
              <a:endParaRPr lang="en-US" altLang="en-US" sz="900" dirty="0"/>
            </a:p>
          </p:txBody>
        </p:sp>
        <p:pic>
          <p:nvPicPr>
            <p:cNvPr id="390" name="picture 39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491996" y="2083308"/>
              <a:ext cx="304800" cy="304800"/>
            </a:xfrm>
            <a:prstGeom prst="rect">
              <a:avLst/>
            </a:prstGeom>
          </p:spPr>
        </p:pic>
      </p:grpSp>
      <p:grpSp>
        <p:nvGrpSpPr>
          <p:cNvPr id="18" name="group 18"/>
          <p:cNvGrpSpPr/>
          <p:nvPr/>
        </p:nvGrpSpPr>
        <p:grpSpPr>
          <a:xfrm rot="21600000">
            <a:off x="1243583" y="3253740"/>
            <a:ext cx="1796795" cy="2388108"/>
            <a:chOff x="0" y="0"/>
            <a:chExt cx="1796795" cy="2388108"/>
          </a:xfrm>
        </p:grpSpPr>
        <p:sp>
          <p:nvSpPr>
            <p:cNvPr id="392" name="rect"/>
            <p:cNvSpPr/>
            <p:nvPr/>
          </p:nvSpPr>
          <p:spPr>
            <a:xfrm>
              <a:off x="0" y="0"/>
              <a:ext cx="1793748" cy="2385059"/>
            </a:xfrm>
            <a:prstGeom prst="rect">
              <a:avLst/>
            </a:pr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94" name="textbox 394"/>
            <p:cNvSpPr/>
            <p:nvPr/>
          </p:nvSpPr>
          <p:spPr>
            <a:xfrm>
              <a:off x="198368" y="204566"/>
              <a:ext cx="1424939" cy="170878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lang="en-US" altLang="en-US" sz="100" dirty="0"/>
            </a:p>
            <a:p>
              <a:pPr algn="r" rtl="0" eaLnBrk="0">
                <a:lnSpc>
                  <a:spcPct val="92000"/>
                </a:lnSpc>
              </a:pPr>
              <a:r>
                <a:rPr sz="900" kern="0" spc="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广龙小镇产品介绍宣传 ，</a:t>
              </a:r>
              <a:endParaRPr lang="en-US" altLang="en-US" sz="900" dirty="0"/>
            </a:p>
            <a:p>
              <a:pPr marL="12700" algn="l" rtl="0" eaLnBrk="0">
                <a:lnSpc>
                  <a:spcPct val="169000"/>
                </a:lnSpc>
                <a:spcBef>
                  <a:spcPts val="5"/>
                </a:spcBef>
              </a:pPr>
              <a:r>
                <a:rPr sz="900" kern="0" spc="1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从而进行转化销售的</a:t>
              </a:r>
              <a:r>
                <a:rPr sz="900" kern="0" spc="-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一</a:t>
              </a:r>
              <a:r>
                <a:rPr sz="9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种形式； 并及时更新产</a:t>
              </a:r>
              <a:r>
                <a:rPr sz="900" kern="0" spc="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sz="900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品动态。</a:t>
              </a:r>
              <a:endParaRPr lang="en-US" altLang="en-US" sz="900" dirty="0"/>
            </a:p>
            <a:p>
              <a:pPr algn="l" rtl="0" eaLnBrk="0">
                <a:lnSpc>
                  <a:spcPct val="18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7000"/>
                </a:lnSpc>
              </a:pPr>
              <a:endParaRPr lang="en-US" altLang="en-US" sz="200" dirty="0"/>
            </a:p>
            <a:p>
              <a:pPr marL="12700" indent="3175" algn="l" rtl="0" eaLnBrk="0">
                <a:lnSpc>
                  <a:spcPct val="130000"/>
                </a:lnSpc>
                <a:spcBef>
                  <a:spcPts val="0"/>
                </a:spcBef>
              </a:pPr>
              <a:r>
                <a:rPr sz="900" kern="0" spc="3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*</a:t>
              </a:r>
              <a:r>
                <a:rPr sz="900" kern="0" spc="15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3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建议以H5形式呈现 ，</a:t>
              </a:r>
              <a:r>
                <a:rPr sz="900" kern="0" spc="2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并</a:t>
              </a:r>
              <a:r>
                <a:rPr sz="900" kern="0" spc="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sz="900" u="sng" kern="0" spc="-2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保证简单明了 ，展现项目核</a:t>
              </a:r>
              <a:r>
                <a:rPr sz="900" kern="0" spc="1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sz="900" u="sng" kern="0" spc="-1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心价值点</a:t>
              </a:r>
              <a:endParaRPr lang="en-US" altLang="en-US" sz="900" dirty="0"/>
            </a:p>
          </p:txBody>
        </p:sp>
        <p:pic>
          <p:nvPicPr>
            <p:cNvPr id="396" name="picture 39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1491995" y="2083308"/>
              <a:ext cx="304800" cy="304800"/>
            </a:xfrm>
            <a:prstGeom prst="rect">
              <a:avLst/>
            </a:prstGeom>
          </p:spPr>
        </p:pic>
      </p:grpSp>
      <p:grpSp>
        <p:nvGrpSpPr>
          <p:cNvPr id="20" name="group 20"/>
          <p:cNvGrpSpPr/>
          <p:nvPr/>
        </p:nvGrpSpPr>
        <p:grpSpPr>
          <a:xfrm rot="21600000">
            <a:off x="6600444" y="3253740"/>
            <a:ext cx="1796795" cy="2388108"/>
            <a:chOff x="0" y="0"/>
            <a:chExt cx="1796795" cy="2388108"/>
          </a:xfrm>
        </p:grpSpPr>
        <p:sp>
          <p:nvSpPr>
            <p:cNvPr id="398" name="rect"/>
            <p:cNvSpPr/>
            <p:nvPr/>
          </p:nvSpPr>
          <p:spPr>
            <a:xfrm>
              <a:off x="0" y="0"/>
              <a:ext cx="1793747" cy="2385059"/>
            </a:xfrm>
            <a:prstGeom prst="rect">
              <a:avLst/>
            </a:pr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00" name="textbox 400"/>
            <p:cNvSpPr/>
            <p:nvPr/>
          </p:nvSpPr>
          <p:spPr>
            <a:xfrm>
              <a:off x="179061" y="204818"/>
              <a:ext cx="1483360" cy="175069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4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1000"/>
                </a:lnSpc>
              </a:pP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公众号近期发布的活动互</a:t>
              </a:r>
              <a:endParaRPr lang="en-US" altLang="en-US" sz="900" dirty="0"/>
            </a:p>
            <a:p>
              <a:pPr marL="13335" algn="l" rtl="0" eaLnBrk="0">
                <a:lnSpc>
                  <a:spcPts val="1800"/>
                </a:lnSpc>
              </a:pPr>
              <a:r>
                <a:rPr sz="900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动推文 ，并保证及时更新</a:t>
              </a:r>
              <a:endParaRPr lang="en-US" altLang="en-US" sz="900" dirty="0"/>
            </a:p>
            <a:p>
              <a:pPr algn="l" rtl="0" eaLnBrk="0">
                <a:lnSpc>
                  <a:spcPct val="195000"/>
                </a:lnSpc>
              </a:pPr>
              <a:endParaRPr lang="en-US" altLang="en-US" sz="1000" dirty="0"/>
            </a:p>
            <a:p>
              <a:pPr marL="12700" algn="l" rtl="0" eaLnBrk="0">
                <a:lnSpc>
                  <a:spcPct val="91000"/>
                </a:lnSpc>
                <a:spcBef>
                  <a:spcPts val="280"/>
                </a:spcBef>
              </a:pP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形式可以是活动互动推文</a:t>
              </a:r>
              <a:endParaRPr lang="en-US" altLang="en-US" sz="900" dirty="0"/>
            </a:p>
            <a:p>
              <a:pPr marL="12700" algn="l" rtl="0" eaLnBrk="0">
                <a:lnSpc>
                  <a:spcPts val="1800"/>
                </a:lnSpc>
              </a:pPr>
              <a:r>
                <a:rPr sz="900" kern="0" spc="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合集 ，点击可跳转；</a:t>
              </a:r>
              <a:endParaRPr lang="en-US" altLang="en-US" sz="900" dirty="0"/>
            </a:p>
            <a:p>
              <a:pPr algn="l" rtl="0" eaLnBrk="0">
                <a:lnSpc>
                  <a:spcPct val="195000"/>
                </a:lnSpc>
              </a:pPr>
              <a:endParaRPr lang="en-US" altLang="en-US" sz="1000" dirty="0"/>
            </a:p>
            <a:p>
              <a:pPr marL="12700" algn="l" rtl="0" eaLnBrk="0">
                <a:lnSpc>
                  <a:spcPct val="91000"/>
                </a:lnSpc>
                <a:spcBef>
                  <a:spcPts val="280"/>
                </a:spcBef>
              </a:pP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也可以是单独活动互动推</a:t>
              </a:r>
              <a:endParaRPr lang="en-US" altLang="en-US" sz="900" dirty="0"/>
            </a:p>
            <a:p>
              <a:pPr marL="13335" algn="l" rtl="0" eaLnBrk="0">
                <a:lnSpc>
                  <a:spcPts val="1800"/>
                </a:lnSpc>
              </a:pPr>
              <a:r>
                <a:rPr sz="9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文页</a:t>
              </a:r>
              <a:endParaRPr lang="en-US" altLang="en-US" sz="900" dirty="0"/>
            </a:p>
          </p:txBody>
        </p:sp>
        <p:pic>
          <p:nvPicPr>
            <p:cNvPr id="402" name="picture 40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491995" y="2083308"/>
              <a:ext cx="304800" cy="304800"/>
            </a:xfrm>
            <a:prstGeom prst="rect">
              <a:avLst/>
            </a:prstGeom>
          </p:spPr>
        </p:pic>
      </p:grpSp>
      <p:grpSp>
        <p:nvGrpSpPr>
          <p:cNvPr id="22" name="group 22"/>
          <p:cNvGrpSpPr/>
          <p:nvPr/>
        </p:nvGrpSpPr>
        <p:grpSpPr>
          <a:xfrm rot="21600000">
            <a:off x="9028176" y="3253740"/>
            <a:ext cx="1796795" cy="2388108"/>
            <a:chOff x="0" y="0"/>
            <a:chExt cx="1796795" cy="2388108"/>
          </a:xfrm>
        </p:grpSpPr>
        <p:sp>
          <p:nvSpPr>
            <p:cNvPr id="404" name="rect"/>
            <p:cNvSpPr/>
            <p:nvPr/>
          </p:nvSpPr>
          <p:spPr>
            <a:xfrm>
              <a:off x="0" y="0"/>
              <a:ext cx="1793747" cy="2385059"/>
            </a:xfrm>
            <a:prstGeom prst="rect">
              <a:avLst/>
            </a:pr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06" name="textbox 406"/>
            <p:cNvSpPr/>
            <p:nvPr/>
          </p:nvSpPr>
          <p:spPr>
            <a:xfrm>
              <a:off x="178617" y="204818"/>
              <a:ext cx="1488439" cy="61912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lang="en-US" altLang="en-US" sz="100" dirty="0"/>
            </a:p>
            <a:p>
              <a:pPr algn="r" rtl="0" eaLnBrk="0">
                <a:lnSpc>
                  <a:spcPct val="91000"/>
                </a:lnSpc>
              </a:pPr>
              <a:r>
                <a:rPr sz="900" kern="0" spc="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公众号以往发布的推文 ：</a:t>
              </a:r>
              <a:endParaRPr lang="en-US" altLang="en-US" sz="900" dirty="0"/>
            </a:p>
            <a:p>
              <a:pPr marL="12700" indent="635" algn="l" rtl="0" eaLnBrk="0">
                <a:lnSpc>
                  <a:spcPct val="170000"/>
                </a:lnSpc>
                <a:spcBef>
                  <a:spcPts val="15"/>
                </a:spcBef>
              </a:pPr>
              <a:r>
                <a:rPr sz="900" kern="0" spc="1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嵌入链接</a:t>
              </a:r>
              <a:r>
                <a:rPr sz="900" kern="0" spc="-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-点击进入</a:t>
              </a:r>
              <a:r>
                <a:rPr sz="900" kern="0" spc="-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-历史 </a:t>
              </a:r>
              <a:r>
                <a:rPr sz="9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消息</a:t>
              </a:r>
              <a:endParaRPr lang="en-US" altLang="en-US" sz="900" dirty="0"/>
            </a:p>
          </p:txBody>
        </p:sp>
        <p:pic>
          <p:nvPicPr>
            <p:cNvPr id="408" name="picture 40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491995" y="2083308"/>
              <a:ext cx="304800" cy="304800"/>
            </a:xfrm>
            <a:prstGeom prst="rect">
              <a:avLst/>
            </a:prstGeom>
          </p:spPr>
        </p:pic>
      </p:grpSp>
      <p:pic>
        <p:nvPicPr>
          <p:cNvPr id="410" name="picture 4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054100" y="2740025"/>
            <a:ext cx="10125075" cy="173037"/>
          </a:xfrm>
          <a:prstGeom prst="rect">
            <a:avLst/>
          </a:prstGeom>
        </p:spPr>
      </p:pic>
      <p:sp>
        <p:nvSpPr>
          <p:cNvPr id="412" name="textbox 412"/>
          <p:cNvSpPr/>
          <p:nvPr/>
        </p:nvSpPr>
        <p:spPr>
          <a:xfrm>
            <a:off x="1860628" y="2385790"/>
            <a:ext cx="8434705" cy="2197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1400" b="1" kern="0" spc="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微楼书                                      全景看房                                   近期活动                                    </a:t>
            </a:r>
            <a:r>
              <a:rPr sz="1400" b="1" kern="0" spc="-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往期回顾</a:t>
            </a:r>
            <a:endParaRPr lang="en-US" altLang="en-US" sz="1400" dirty="0"/>
          </a:p>
        </p:txBody>
      </p:sp>
      <p:sp>
        <p:nvSpPr>
          <p:cNvPr id="414" name="rect"/>
          <p:cNvSpPr/>
          <p:nvPr/>
        </p:nvSpPr>
        <p:spPr>
          <a:xfrm>
            <a:off x="5356859" y="926591"/>
            <a:ext cx="1478280" cy="184403"/>
          </a:xfrm>
          <a:prstGeom prst="rect">
            <a:avLst/>
          </a:prstGeom>
          <a:solidFill>
            <a:srgbClr val="BF9000">
              <a:alpha val="34509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16" name="textbox 416"/>
          <p:cNvSpPr/>
          <p:nvPr/>
        </p:nvSpPr>
        <p:spPr>
          <a:xfrm>
            <a:off x="4713681" y="767080"/>
            <a:ext cx="2766695" cy="4565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892810" algn="l" rtl="0" eaLnBrk="0">
              <a:lnSpc>
                <a:spcPct val="96000"/>
              </a:lnSpc>
            </a:pPr>
            <a:r>
              <a:rPr sz="1700" kern="0" spc="8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初见广 龙</a:t>
            </a:r>
            <a:endParaRPr lang="en-US" altLang="en-US" sz="1700" dirty="0"/>
          </a:p>
          <a:p>
            <a:pPr marL="12700" algn="l" rtl="0" eaLnBrk="0">
              <a:lnSpc>
                <a:spcPct val="91000"/>
              </a:lnSpc>
              <a:spcBef>
                <a:spcPts val="130"/>
              </a:spcBef>
            </a:pPr>
            <a:r>
              <a:rPr sz="12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微楼书、户型鉴赏、全景看房、近</a:t>
            </a: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期活动</a:t>
            </a:r>
            <a:endParaRPr lang="en-US" altLang="en-US" sz="1200" dirty="0"/>
          </a:p>
        </p:txBody>
      </p:sp>
      <p:sp>
        <p:nvSpPr>
          <p:cNvPr id="418" name="textbox 418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22" name="picture 4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24" name="group 24"/>
          <p:cNvGrpSpPr/>
          <p:nvPr/>
        </p:nvGrpSpPr>
        <p:grpSpPr>
          <a:xfrm rot="21600000">
            <a:off x="2500883" y="3244595"/>
            <a:ext cx="1796795" cy="2388108"/>
            <a:chOff x="0" y="0"/>
            <a:chExt cx="1796795" cy="2388108"/>
          </a:xfrm>
        </p:grpSpPr>
        <p:sp>
          <p:nvSpPr>
            <p:cNvPr id="424" name="rect"/>
            <p:cNvSpPr/>
            <p:nvPr/>
          </p:nvSpPr>
          <p:spPr>
            <a:xfrm>
              <a:off x="0" y="0"/>
              <a:ext cx="1793748" cy="2385060"/>
            </a:xfrm>
            <a:prstGeom prst="rect">
              <a:avLst/>
            </a:pr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26" name="textbox 426"/>
            <p:cNvSpPr/>
            <p:nvPr/>
          </p:nvSpPr>
          <p:spPr>
            <a:xfrm>
              <a:off x="198115" y="204437"/>
              <a:ext cx="1402080" cy="148971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8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150000"/>
                </a:lnSpc>
              </a:pPr>
              <a:r>
                <a:rPr sz="900" kern="0" spc="1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通过第三方工具或链接</a:t>
              </a:r>
              <a:r>
                <a:rPr sz="900" kern="0" spc="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的形式实现「一键拨号」</a:t>
              </a:r>
              <a:r>
                <a:rPr sz="9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功能 ，更方便客户了解</a:t>
              </a:r>
              <a:r>
                <a:rPr sz="900" kern="0" spc="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项目具体情况</a:t>
              </a:r>
              <a:endParaRPr lang="en-US" altLang="en-US" sz="900" dirty="0"/>
            </a:p>
            <a:p>
              <a:pPr algn="l" rtl="0" eaLnBrk="0">
                <a:lnSpc>
                  <a:spcPct val="18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6000"/>
                </a:lnSpc>
              </a:pPr>
              <a:endParaRPr lang="en-US" altLang="en-US" sz="200" dirty="0"/>
            </a:p>
            <a:p>
              <a:pPr marL="13970" indent="1905" algn="l" rtl="0" eaLnBrk="0">
                <a:lnSpc>
                  <a:spcPct val="120000"/>
                </a:lnSpc>
                <a:spcBef>
                  <a:spcPts val="0"/>
                </a:spcBef>
              </a:pPr>
              <a:r>
                <a:rPr sz="900" kern="0" spc="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* 具体实现形式有</a:t>
              </a:r>
              <a:r>
                <a:rPr sz="900" kern="0" spc="-1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几种 ，简</a:t>
              </a:r>
              <a:r>
                <a:rPr sz="900" kern="0" spc="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单代码、链接、第三</a:t>
              </a:r>
              <a:r>
                <a:rPr sz="900" kern="0" spc="-1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方工具</a:t>
              </a:r>
              <a:endParaRPr lang="en-US" altLang="en-US" sz="900" dirty="0"/>
            </a:p>
          </p:txBody>
        </p:sp>
        <p:pic>
          <p:nvPicPr>
            <p:cNvPr id="428" name="picture 4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491995" y="2083308"/>
              <a:ext cx="304800" cy="304800"/>
            </a:xfrm>
            <a:prstGeom prst="rect">
              <a:avLst/>
            </a:prstGeom>
          </p:spPr>
        </p:pic>
      </p:grpSp>
      <p:grpSp>
        <p:nvGrpSpPr>
          <p:cNvPr id="26" name="group 26"/>
          <p:cNvGrpSpPr/>
          <p:nvPr/>
        </p:nvGrpSpPr>
        <p:grpSpPr>
          <a:xfrm rot="21600000">
            <a:off x="7667244" y="3244595"/>
            <a:ext cx="1796795" cy="2388108"/>
            <a:chOff x="0" y="0"/>
            <a:chExt cx="1796795" cy="2388108"/>
          </a:xfrm>
        </p:grpSpPr>
        <p:sp>
          <p:nvSpPr>
            <p:cNvPr id="430" name="rect"/>
            <p:cNvSpPr/>
            <p:nvPr/>
          </p:nvSpPr>
          <p:spPr>
            <a:xfrm>
              <a:off x="0" y="0"/>
              <a:ext cx="1793747" cy="2385060"/>
            </a:xfrm>
            <a:prstGeom prst="rect">
              <a:avLst/>
            </a:pr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32" name="textbox 432"/>
            <p:cNvSpPr/>
            <p:nvPr/>
          </p:nvSpPr>
          <p:spPr>
            <a:xfrm>
              <a:off x="162176" y="180807"/>
              <a:ext cx="1528444" cy="108902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7000"/>
                </a:lnSpc>
              </a:pPr>
              <a:endParaRPr lang="en-US" altLang="en-US" sz="100" dirty="0"/>
            </a:p>
            <a:p>
              <a:pPr marL="13335" algn="l" rtl="0" eaLnBrk="0">
                <a:lnSpc>
                  <a:spcPct val="142000"/>
                </a:lnSpc>
              </a:pP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通过现有「金牌置业顾问</a:t>
              </a:r>
              <a:r>
                <a:rPr sz="9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」</a:t>
              </a:r>
              <a:r>
                <a:rPr sz="9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功能实现实时沟通。</a:t>
              </a:r>
              <a:endParaRPr lang="en-US" altLang="en-US" sz="900" dirty="0"/>
            </a:p>
            <a:p>
              <a:pPr algn="l" rtl="0" eaLnBrk="0">
                <a:lnSpc>
                  <a:spcPct val="187000"/>
                </a:lnSpc>
              </a:pPr>
              <a:endParaRPr lang="en-US" altLang="en-US" sz="1000" dirty="0"/>
            </a:p>
            <a:p>
              <a:pPr marL="12700" algn="l" rtl="0" eaLnBrk="0">
                <a:lnSpc>
                  <a:spcPct val="92000"/>
                </a:lnSpc>
                <a:spcBef>
                  <a:spcPts val="275"/>
                </a:spcBef>
              </a:pPr>
              <a:r>
                <a:rPr sz="900" kern="0" spc="1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客户可以选择相应的置业</a:t>
              </a:r>
              <a:endParaRPr lang="en-US" altLang="en-US" sz="900" dirty="0"/>
            </a:p>
            <a:p>
              <a:pPr marL="13335" algn="l" rtl="0" eaLnBrk="0">
                <a:lnSpc>
                  <a:spcPts val="1800"/>
                </a:lnSpc>
              </a:pP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顾问进行咨询</a:t>
              </a:r>
              <a:endParaRPr lang="en-US" altLang="en-US" sz="900" dirty="0"/>
            </a:p>
          </p:txBody>
        </p:sp>
        <p:pic>
          <p:nvPicPr>
            <p:cNvPr id="434" name="picture 4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491995" y="2083308"/>
              <a:ext cx="304800" cy="304800"/>
            </a:xfrm>
            <a:prstGeom prst="rect">
              <a:avLst/>
            </a:prstGeom>
          </p:spPr>
        </p:pic>
      </p:grpSp>
      <p:grpSp>
        <p:nvGrpSpPr>
          <p:cNvPr id="28" name="group 28"/>
          <p:cNvGrpSpPr/>
          <p:nvPr/>
        </p:nvGrpSpPr>
        <p:grpSpPr>
          <a:xfrm rot="21600000">
            <a:off x="5094732" y="3244595"/>
            <a:ext cx="1796795" cy="2388108"/>
            <a:chOff x="0" y="0"/>
            <a:chExt cx="1796795" cy="2388108"/>
          </a:xfrm>
        </p:grpSpPr>
        <p:sp>
          <p:nvSpPr>
            <p:cNvPr id="436" name="rect"/>
            <p:cNvSpPr/>
            <p:nvPr/>
          </p:nvSpPr>
          <p:spPr>
            <a:xfrm>
              <a:off x="0" y="0"/>
              <a:ext cx="1793748" cy="2385060"/>
            </a:xfrm>
            <a:prstGeom prst="rect">
              <a:avLst/>
            </a:pr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38" name="textbox 438"/>
            <p:cNvSpPr/>
            <p:nvPr/>
          </p:nvSpPr>
          <p:spPr>
            <a:xfrm>
              <a:off x="218879" y="204437"/>
              <a:ext cx="1400810" cy="169545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8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150000"/>
                </a:lnSpc>
              </a:pPr>
              <a:r>
                <a:rPr sz="900" kern="0" spc="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通过第三方工具或链接 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的形式实现「一键导</a:t>
              </a:r>
              <a:r>
                <a:rPr sz="9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航」</a:t>
              </a:r>
              <a:r>
                <a:rPr sz="9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功能 ，更方便客户了解  </a:t>
              </a:r>
              <a:r>
                <a:rPr sz="9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项目具体情况</a:t>
              </a:r>
              <a:endParaRPr lang="en-US" altLang="en-US" sz="900" dirty="0"/>
            </a:p>
            <a:p>
              <a:pPr algn="l" rtl="0" eaLnBrk="0">
                <a:lnSpc>
                  <a:spcPct val="18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17000"/>
                </a:lnSpc>
              </a:pPr>
              <a:endParaRPr lang="en-US" altLang="en-US" sz="200" dirty="0"/>
            </a:p>
            <a:p>
              <a:pPr marL="13335" indent="2540" algn="l" rtl="0" eaLnBrk="0">
                <a:lnSpc>
                  <a:spcPct val="130000"/>
                </a:lnSpc>
              </a:pPr>
              <a:r>
                <a:rPr sz="900" kern="0" spc="5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*</a:t>
              </a:r>
              <a:r>
                <a:rPr sz="900" kern="0" spc="16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5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具体实现形式有几</a:t>
              </a:r>
              <a:r>
                <a:rPr sz="900" kern="0" spc="4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</a:t>
              </a:r>
              <a:r>
                <a:rPr sz="900" kern="0" spc="17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4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r>
                <a:rPr sz="900" kern="0" spc="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3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简单代码</a:t>
              </a:r>
              <a:r>
                <a:rPr sz="900" kern="0" spc="-15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3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、链接</a:t>
              </a:r>
              <a:r>
                <a:rPr sz="900" kern="0" spc="-15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900" kern="0" spc="3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、第三方</a:t>
              </a:r>
              <a:r>
                <a:rPr sz="900" kern="0" spc="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</a:t>
              </a:r>
              <a:r>
                <a:rPr sz="900" kern="0" spc="-20" dirty="0">
                  <a:solidFill>
                    <a:srgbClr val="D9D9D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工具</a:t>
              </a:r>
              <a:endParaRPr lang="en-US" altLang="en-US" sz="900" dirty="0"/>
            </a:p>
          </p:txBody>
        </p:sp>
        <p:pic>
          <p:nvPicPr>
            <p:cNvPr id="440" name="picture 44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1491995" y="2083308"/>
              <a:ext cx="304800" cy="304800"/>
            </a:xfrm>
            <a:prstGeom prst="rect">
              <a:avLst/>
            </a:prstGeom>
          </p:spPr>
        </p:pic>
      </p:grpSp>
      <p:pic>
        <p:nvPicPr>
          <p:cNvPr id="442" name="picture 4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279650" y="2730500"/>
            <a:ext cx="7633969" cy="173037"/>
          </a:xfrm>
          <a:prstGeom prst="rect">
            <a:avLst/>
          </a:prstGeom>
        </p:spPr>
      </p:pic>
      <p:sp>
        <p:nvSpPr>
          <p:cNvPr id="444" name="rect"/>
          <p:cNvSpPr/>
          <p:nvPr/>
        </p:nvSpPr>
        <p:spPr>
          <a:xfrm>
            <a:off x="5356859" y="926591"/>
            <a:ext cx="1478280" cy="184403"/>
          </a:xfrm>
          <a:prstGeom prst="rect">
            <a:avLst/>
          </a:prstGeom>
          <a:solidFill>
            <a:srgbClr val="BF9000">
              <a:alpha val="34509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46" name="textbox 446"/>
          <p:cNvSpPr/>
          <p:nvPr/>
        </p:nvSpPr>
        <p:spPr>
          <a:xfrm>
            <a:off x="5018938" y="767080"/>
            <a:ext cx="2157095" cy="4565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588010" algn="l" rtl="0" eaLnBrk="0">
              <a:lnSpc>
                <a:spcPct val="96000"/>
              </a:lnSpc>
            </a:pPr>
            <a:r>
              <a:rPr sz="1700" kern="0" spc="7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遇见广 龙</a:t>
            </a:r>
            <a:endParaRPr lang="en-US" altLang="en-US" sz="1700" dirty="0"/>
          </a:p>
          <a:p>
            <a:pPr marL="12700" algn="l" rtl="0" eaLnBrk="0">
              <a:lnSpc>
                <a:spcPct val="91000"/>
              </a:lnSpc>
              <a:spcBef>
                <a:spcPts val="130"/>
              </a:spcBef>
            </a:pPr>
            <a:r>
              <a:rPr sz="12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一键拨号、一键导航、预</a:t>
            </a: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约亲鉴</a:t>
            </a:r>
            <a:endParaRPr lang="en-US" altLang="en-US" sz="1200" dirty="0"/>
          </a:p>
        </p:txBody>
      </p:sp>
      <p:sp>
        <p:nvSpPr>
          <p:cNvPr id="448" name="textbox 448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450" name="textbox 450"/>
          <p:cNvSpPr/>
          <p:nvPr/>
        </p:nvSpPr>
        <p:spPr>
          <a:xfrm>
            <a:off x="8194772" y="2376265"/>
            <a:ext cx="735330" cy="2197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1400" b="1" kern="0" spc="-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置业顾问</a:t>
            </a:r>
            <a:endParaRPr lang="en-US" altLang="en-US" sz="1400" dirty="0"/>
          </a:p>
        </p:txBody>
      </p:sp>
      <p:sp>
        <p:nvSpPr>
          <p:cNvPr id="452" name="textbox 452"/>
          <p:cNvSpPr/>
          <p:nvPr/>
        </p:nvSpPr>
        <p:spPr>
          <a:xfrm>
            <a:off x="5627464" y="2375908"/>
            <a:ext cx="732155" cy="2203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1400" b="1" kern="0" spc="-2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一键导航</a:t>
            </a:r>
            <a:endParaRPr lang="en-US" altLang="en-US" sz="1400" dirty="0"/>
          </a:p>
        </p:txBody>
      </p:sp>
      <p:sp>
        <p:nvSpPr>
          <p:cNvPr id="454" name="textbox 454"/>
          <p:cNvSpPr/>
          <p:nvPr/>
        </p:nvSpPr>
        <p:spPr>
          <a:xfrm>
            <a:off x="3035077" y="2376265"/>
            <a:ext cx="732155" cy="2197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1400" b="1" kern="0" spc="-2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一键拨号</a:t>
            </a:r>
            <a:endParaRPr lang="en-US" alt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58" name="picture 4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460" name="table 460"/>
          <p:cNvGraphicFramePr>
            <a:graphicFrameLocks noGrp="1"/>
          </p:cNvGraphicFramePr>
          <p:nvPr/>
        </p:nvGraphicFramePr>
        <p:xfrm>
          <a:off x="7843646" y="2099691"/>
          <a:ext cx="2370455" cy="3686809"/>
        </p:xfrm>
        <a:graphic>
          <a:graphicData uri="http://schemas.openxmlformats.org/drawingml/2006/table">
            <a:tbl>
              <a:tblPr/>
              <a:tblGrid>
                <a:gridCol w="2370455"/>
              </a:tblGrid>
              <a:tr h="36804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62" name="picture 4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853171" y="2109215"/>
            <a:ext cx="2351532" cy="3668267"/>
          </a:xfrm>
          <a:prstGeom prst="rect">
            <a:avLst/>
          </a:prstGeom>
        </p:spPr>
      </p:pic>
      <p:sp>
        <p:nvSpPr>
          <p:cNvPr id="464" name="textbox 464"/>
          <p:cNvSpPr/>
          <p:nvPr/>
        </p:nvSpPr>
        <p:spPr>
          <a:xfrm>
            <a:off x="2706399" y="2885653"/>
            <a:ext cx="3820159" cy="134429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285"/>
              </a:lnSpc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欢迎词+项目简介</a:t>
            </a:r>
            <a:r>
              <a:rPr sz="900" kern="0" spc="-1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（建议20字内</a:t>
            </a:r>
            <a:r>
              <a:rPr sz="9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9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endParaRPr lang="en-US" altLang="en-US" sz="900" dirty="0"/>
          </a:p>
          <a:p>
            <a:pPr marL="177800" indent="-165100" algn="l" rtl="0" eaLnBrk="0">
              <a:lnSpc>
                <a:spcPct val="142000"/>
              </a:lnSpc>
              <a:spcBef>
                <a:spcPts val="510"/>
              </a:spcBef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  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</a:t>
            </a:r>
            <a:r>
              <a:rPr sz="900" kern="0" spc="9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「关键词」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设置 ，用户回复</a:t>
            </a:r>
            <a:r>
              <a:rPr sz="900" kern="0" spc="-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9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“微楼书</a:t>
            </a:r>
            <a:r>
              <a:rPr sz="900" kern="0" spc="-19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9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</a:t>
            </a:r>
            <a:r>
              <a:rPr sz="900" kern="0" spc="-1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9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“历史</a:t>
            </a:r>
            <a:r>
              <a:rPr sz="900" kern="0" spc="8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消息</a:t>
            </a:r>
            <a:r>
              <a:rPr sz="900" kern="0" spc="-17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8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得到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项目最新产品信息和动态</a:t>
            </a:r>
            <a:endParaRPr lang="en-US" altLang="en-US" sz="900" dirty="0"/>
          </a:p>
          <a:p>
            <a:pPr marL="12700" algn="l" rtl="0" eaLnBrk="0">
              <a:lnSpc>
                <a:spcPct val="99000"/>
              </a:lnSpc>
              <a:spcBef>
                <a:spcPts val="730"/>
              </a:spcBef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  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展现形式可是提前预设好的</a:t>
            </a:r>
            <a:r>
              <a:rPr sz="900" kern="0" spc="-1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9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“历史图文”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或直接跳转获得</a:t>
            </a:r>
            <a:endParaRPr lang="en-US" altLang="en-US" sz="900" dirty="0"/>
          </a:p>
          <a:p>
            <a:pPr algn="l" rtl="0" eaLnBrk="0">
              <a:lnSpc>
                <a:spcPct val="109000"/>
              </a:lnSpc>
            </a:pPr>
            <a:endParaRPr lang="en-US" altLang="en-US" sz="400" dirty="0"/>
          </a:p>
          <a:p>
            <a:pPr marL="253365" indent="-240665" algn="l" rtl="0" eaLnBrk="0">
              <a:lnSpc>
                <a:spcPct val="148000"/>
              </a:lnSpc>
              <a:spcBef>
                <a:spcPts val="0"/>
              </a:spcBef>
            </a:pP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  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最后 ，</a:t>
            </a:r>
            <a:r>
              <a:rPr sz="900" kern="0" spc="8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附加咨询热线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，名称可用强引导词 ，比如</a:t>
            </a:r>
            <a:r>
              <a:rPr sz="9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「幸福秘钥」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「买房秘籍 ：0877-</a:t>
            </a:r>
            <a:r>
              <a:rPr sz="900" b="1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6916666」</a:t>
            </a:r>
            <a:r>
              <a:rPr sz="9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来呈现</a:t>
            </a:r>
            <a:endParaRPr lang="en-US" altLang="en-US" sz="900" dirty="0"/>
          </a:p>
        </p:txBody>
      </p:sp>
      <p:sp>
        <p:nvSpPr>
          <p:cNvPr id="466" name="textbox 466"/>
          <p:cNvSpPr/>
          <p:nvPr/>
        </p:nvSpPr>
        <p:spPr>
          <a:xfrm>
            <a:off x="2706399" y="4801457"/>
            <a:ext cx="3820159" cy="8591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77800" indent="-165100" algn="l" rtl="0" eaLnBrk="0">
              <a:lnSpc>
                <a:spcPct val="137000"/>
              </a:lnSpc>
            </a:pP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900" kern="0" spc="3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回复关键词</a:t>
            </a:r>
            <a:r>
              <a:rPr sz="900" kern="0" spc="-1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8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“活动</a:t>
            </a:r>
            <a:r>
              <a:rPr sz="900" kern="0" spc="-18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8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获取每周最新活动 ，建议及时更新 ，保证时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效性。</a:t>
            </a:r>
            <a:r>
              <a:rPr sz="900" kern="0" spc="10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（建议）</a:t>
            </a:r>
            <a:endParaRPr lang="en-US" altLang="en-US" sz="900" dirty="0"/>
          </a:p>
          <a:p>
            <a:pPr algn="l" rtl="0" eaLnBrk="0">
              <a:lnSpc>
                <a:spcPct val="106000"/>
              </a:lnSpc>
            </a:pPr>
            <a:endParaRPr lang="en-US" altLang="en-US" sz="500" dirty="0"/>
          </a:p>
          <a:p>
            <a:pPr marL="184150" indent="-171450" algn="l" rtl="0" eaLnBrk="0">
              <a:lnSpc>
                <a:spcPct val="137000"/>
              </a:lnSpc>
              <a:spcBef>
                <a:spcPts val="5"/>
              </a:spcBef>
            </a:pPr>
            <a:r>
              <a:rPr sz="900" kern="0" spc="10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900" kern="0" spc="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9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回复关键词</a:t>
            </a:r>
            <a:r>
              <a:rPr sz="900" kern="0" spc="-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10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“优惠</a:t>
            </a:r>
            <a:r>
              <a:rPr sz="900" kern="0" spc="-18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10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获取项目最新优惠政策 ，部门间进行配合及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时沟通 ，保证准确。</a:t>
            </a:r>
            <a:r>
              <a:rPr sz="900" kern="0" spc="7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（建议）</a:t>
            </a:r>
            <a:endParaRPr lang="en-US" altLang="en-US" sz="900" dirty="0"/>
          </a:p>
        </p:txBody>
      </p:sp>
      <p:sp>
        <p:nvSpPr>
          <p:cNvPr id="468" name="textbox 468"/>
          <p:cNvSpPr/>
          <p:nvPr/>
        </p:nvSpPr>
        <p:spPr>
          <a:xfrm>
            <a:off x="4219448" y="734423"/>
            <a:ext cx="3203575" cy="8388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lang="en-US" altLang="en-US" sz="100" dirty="0"/>
          </a:p>
          <a:p>
            <a:pPr marL="398145" algn="l" rtl="0" eaLnBrk="0">
              <a:lnSpc>
                <a:spcPct val="91000"/>
              </a:lnSpc>
              <a:tabLst>
                <a:tab pos="865505" algn="l"/>
              </a:tabLst>
            </a:pPr>
            <a:r>
              <a:rPr sz="3200" kern="0" spc="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200" b="1" kern="0" spc="44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自动回复设</a:t>
            </a:r>
            <a:endParaRPr lang="en-US" altLang="en-US" sz="3200" dirty="0"/>
          </a:p>
          <a:p>
            <a:pPr algn="l" rtl="0" eaLnBrk="0">
              <a:lnSpc>
                <a:spcPct val="132000"/>
              </a:lnSpc>
            </a:pPr>
            <a:endParaRPr lang="en-US" altLang="en-US" sz="1000" dirty="0"/>
          </a:p>
          <a:p>
            <a:pPr algn="l" rtl="0" eaLnBrk="0">
              <a:lnSpc>
                <a:spcPct val="113000"/>
              </a:lnSpc>
            </a:pPr>
            <a:endParaRPr lang="en-US" altLang="en-US" sz="200" dirty="0"/>
          </a:p>
          <a:p>
            <a:pPr marL="20955" algn="l" rtl="0" eaLnBrk="0">
              <a:lnSpc>
                <a:spcPct val="99000"/>
              </a:lnSpc>
              <a:spcBef>
                <a:spcPts val="0"/>
              </a:spcBef>
            </a:pPr>
            <a:r>
              <a:rPr sz="900" kern="0" spc="3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   注</a:t>
            </a:r>
            <a:r>
              <a:rPr sz="900" kern="0" spc="5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900" kern="0" spc="3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   动</a:t>
            </a:r>
            <a:r>
              <a:rPr sz="900" kern="0" spc="5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900" kern="0" spc="3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   复</a:t>
            </a:r>
            <a:r>
              <a:rPr sz="900" kern="0" spc="4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900" kern="0" spc="3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900" kern="0" spc="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900" kern="0" spc="3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   复   关  </a:t>
            </a:r>
            <a:r>
              <a:rPr sz="900" kern="0" spc="2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键   词    自   动</a:t>
            </a:r>
            <a:endParaRPr lang="en-US" altLang="en-US" sz="900" dirty="0"/>
          </a:p>
        </p:txBody>
      </p:sp>
      <p:sp>
        <p:nvSpPr>
          <p:cNvPr id="470" name="path"/>
          <p:cNvSpPr/>
          <p:nvPr/>
        </p:nvSpPr>
        <p:spPr>
          <a:xfrm>
            <a:off x="4232148" y="781050"/>
            <a:ext cx="385571" cy="387858"/>
          </a:xfrm>
          <a:custGeom>
            <a:avLst/>
            <a:gdLst/>
            <a:ahLst/>
            <a:cxnLst/>
            <a:rect l="0" t="0" r="0" b="0"/>
            <a:pathLst>
              <a:path w="607" h="610">
                <a:moveTo>
                  <a:pt x="100" y="1"/>
                </a:moveTo>
                <a:moveTo>
                  <a:pt x="100" y="1"/>
                </a:moveTo>
                <a:lnTo>
                  <a:pt x="506" y="1"/>
                </a:lnTo>
                <a:lnTo>
                  <a:pt x="607" y="102"/>
                </a:lnTo>
                <a:lnTo>
                  <a:pt x="607" y="610"/>
                </a:lnTo>
                <a:lnTo>
                  <a:pt x="0" y="610"/>
                </a:lnTo>
                <a:lnTo>
                  <a:pt x="0" y="102"/>
                </a:lnTo>
                <a:cubicBezTo>
                  <a:pt x="0" y="45"/>
                  <a:pt x="45" y="0"/>
                  <a:pt x="100" y="1"/>
                </a:cubicBezTo>
              </a:path>
            </a:pathLst>
          </a:custGeom>
          <a:solidFill>
            <a:srgbClr val="BF9000">
              <a:alpha val="50196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72" name="textbox 472"/>
          <p:cNvSpPr/>
          <p:nvPr/>
        </p:nvSpPr>
        <p:spPr>
          <a:xfrm>
            <a:off x="8665961" y="5958492"/>
            <a:ext cx="3049270" cy="7340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示</a:t>
            </a:r>
            <a:r>
              <a:rPr sz="900" kern="0" spc="2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r>
              <a:rPr sz="900" kern="0" spc="2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</a:t>
            </a:r>
            <a:endParaRPr lang="en-US" altLang="en-US" sz="900" dirty="0"/>
          </a:p>
          <a:p>
            <a:pPr algn="l" rtl="0" eaLnBrk="0">
              <a:lnSpc>
                <a:spcPct val="118000"/>
              </a:lnSpc>
            </a:pPr>
            <a:endParaRPr lang="en-US" altLang="en-US" sz="1000" dirty="0"/>
          </a:p>
          <a:p>
            <a:pPr algn="l" rtl="0" eaLnBrk="0">
              <a:lnSpc>
                <a:spcPct val="118000"/>
              </a:lnSpc>
            </a:pPr>
            <a:endParaRPr lang="en-US" altLang="en-US" sz="1000" dirty="0"/>
          </a:p>
          <a:p>
            <a:pPr algn="l" rtl="0" eaLnBrk="0">
              <a:lnSpc>
                <a:spcPct val="118000"/>
              </a:lnSpc>
            </a:pPr>
            <a:endParaRPr lang="en-US" altLang="en-US" sz="300" dirty="0"/>
          </a:p>
          <a:p>
            <a:pPr algn="r" rtl="0" eaLnBrk="0">
              <a:lnSpc>
                <a:spcPct val="74000"/>
              </a:lnSpc>
              <a:spcBef>
                <a:spcPts val="0"/>
              </a:spcBef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474" name="textbox 474"/>
          <p:cNvSpPr/>
          <p:nvPr/>
        </p:nvSpPr>
        <p:spPr>
          <a:xfrm>
            <a:off x="1851863" y="3221939"/>
            <a:ext cx="401954" cy="24593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7000"/>
              </a:lnSpc>
            </a:pPr>
            <a:endParaRPr lang="en-US" altLang="en-US" sz="100" dirty="0"/>
          </a:p>
          <a:p>
            <a:pPr algn="r" rtl="0" eaLnBrk="0">
              <a:lnSpc>
                <a:spcPct val="87000"/>
              </a:lnSpc>
            </a:pPr>
            <a:r>
              <a:rPr sz="5600" kern="0" spc="-260" dirty="0">
                <a:solidFill>
                  <a:srgbClr val="FFFFFF">
                    <a:alpha val="100000"/>
                  </a:srgbClr>
                </a:solidFill>
                <a:latin typeface="MS Gothic" panose="020B0609070205080204" charset="-128"/>
                <a:ea typeface="MS Gothic" panose="020B0609070205080204" charset="-128"/>
                <a:cs typeface="MS Gothic" panose="020B0609070205080204" charset="-128"/>
              </a:rPr>
              <a:t>1</a:t>
            </a:r>
            <a:endParaRPr lang="en-US" altLang="en-US" sz="56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600" dirty="0"/>
          </a:p>
          <a:p>
            <a:pPr algn="r" rtl="0" eaLnBrk="0">
              <a:lnSpc>
                <a:spcPct val="78000"/>
              </a:lnSpc>
              <a:spcBef>
                <a:spcPts val="0"/>
              </a:spcBef>
            </a:pPr>
            <a:r>
              <a:rPr sz="6500" kern="0" spc="-300" dirty="0">
                <a:solidFill>
                  <a:srgbClr val="FFFFFF">
                    <a:alpha val="100000"/>
                  </a:srgbClr>
                </a:solidFill>
                <a:latin typeface="MS Gothic" panose="020B0609070205080204" charset="-128"/>
                <a:ea typeface="MS Gothic" panose="020B0609070205080204" charset="-128"/>
                <a:cs typeface="MS Gothic" panose="020B0609070205080204" charset="-128"/>
              </a:rPr>
              <a:t>2</a:t>
            </a:r>
            <a:endParaRPr lang="en-US" altLang="en-US" sz="6500" dirty="0"/>
          </a:p>
        </p:txBody>
      </p:sp>
      <p:sp>
        <p:nvSpPr>
          <p:cNvPr id="476" name="textbox 476"/>
          <p:cNvSpPr/>
          <p:nvPr/>
        </p:nvSpPr>
        <p:spPr>
          <a:xfrm>
            <a:off x="3581674" y="2293207"/>
            <a:ext cx="2254885" cy="2451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1500" b="1" kern="0" spc="5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用户关注 ，自动回复设</a:t>
            </a:r>
            <a:r>
              <a:rPr sz="1500" b="1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</a:t>
            </a:r>
            <a:endParaRPr lang="en-US" altLang="en-US" sz="1500" dirty="0"/>
          </a:p>
        </p:txBody>
      </p:sp>
      <p:sp>
        <p:nvSpPr>
          <p:cNvPr id="478" name="textbox 478"/>
          <p:cNvSpPr/>
          <p:nvPr/>
        </p:nvSpPr>
        <p:spPr>
          <a:xfrm>
            <a:off x="7466858" y="749484"/>
            <a:ext cx="427355" cy="8242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8000"/>
              </a:lnSpc>
            </a:pPr>
            <a:r>
              <a:rPr sz="3200" b="1" kern="0" spc="-1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</a:t>
            </a:r>
            <a:endParaRPr lang="en-US" altLang="en-US" sz="3200" dirty="0"/>
          </a:p>
          <a:p>
            <a:pPr algn="l" rtl="0" eaLnBrk="0">
              <a:lnSpc>
                <a:spcPct val="132000"/>
              </a:lnSpc>
            </a:pPr>
            <a:endParaRPr lang="en-US" altLang="en-US" sz="1000" dirty="0"/>
          </a:p>
          <a:p>
            <a:pPr algn="l" rtl="0" eaLnBrk="0">
              <a:lnSpc>
                <a:spcPct val="113000"/>
              </a:lnSpc>
            </a:pPr>
            <a:endParaRPr lang="en-US" altLang="en-US" sz="200" dirty="0"/>
          </a:p>
          <a:p>
            <a:pPr marL="59690" algn="l" rtl="0" eaLnBrk="0">
              <a:lnSpc>
                <a:spcPct val="99000"/>
              </a:lnSpc>
              <a:spcBef>
                <a:spcPts val="0"/>
              </a:spcBef>
            </a:pPr>
            <a:r>
              <a:rPr sz="900" kern="0" spc="3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   复</a:t>
            </a:r>
            <a:endParaRPr lang="en-US" alt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82" name="picture 4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30" name="group 30"/>
          <p:cNvGrpSpPr/>
          <p:nvPr/>
        </p:nvGrpSpPr>
        <p:grpSpPr>
          <a:xfrm rot="21600000">
            <a:off x="4105275" y="3278123"/>
            <a:ext cx="3962781" cy="1591055"/>
            <a:chOff x="0" y="0"/>
            <a:chExt cx="3962781" cy="1591055"/>
          </a:xfrm>
        </p:grpSpPr>
        <p:sp>
          <p:nvSpPr>
            <p:cNvPr id="484" name="path"/>
            <p:cNvSpPr/>
            <p:nvPr/>
          </p:nvSpPr>
          <p:spPr>
            <a:xfrm>
              <a:off x="0" y="0"/>
              <a:ext cx="3962781" cy="1591055"/>
            </a:xfrm>
            <a:custGeom>
              <a:avLst/>
              <a:gdLst/>
              <a:ahLst/>
              <a:cxnLst/>
              <a:rect l="0" t="0" r="0" b="0"/>
              <a:pathLst>
                <a:path w="6240" h="2505">
                  <a:moveTo>
                    <a:pt x="0" y="1468"/>
                  </a:moveTo>
                  <a:moveTo>
                    <a:pt x="0" y="1468"/>
                  </a:moveTo>
                  <a:cubicBezTo>
                    <a:pt x="0" y="1355"/>
                    <a:pt x="92" y="1262"/>
                    <a:pt x="207" y="1262"/>
                  </a:cubicBezTo>
                  <a:lnTo>
                    <a:pt x="6003" y="1262"/>
                  </a:lnTo>
                  <a:cubicBezTo>
                    <a:pt x="6117" y="1262"/>
                    <a:pt x="6210" y="1355"/>
                    <a:pt x="6209" y="1468"/>
                  </a:cubicBezTo>
                  <a:lnTo>
                    <a:pt x="6209" y="2299"/>
                  </a:lnTo>
                  <a:cubicBezTo>
                    <a:pt x="6210" y="2412"/>
                    <a:pt x="6117" y="2505"/>
                    <a:pt x="6003" y="2505"/>
                  </a:cubicBezTo>
                  <a:lnTo>
                    <a:pt x="207" y="2505"/>
                  </a:lnTo>
                  <a:cubicBezTo>
                    <a:pt x="92" y="2505"/>
                    <a:pt x="0" y="2412"/>
                    <a:pt x="0" y="2299"/>
                  </a:cubicBezTo>
                  <a:lnTo>
                    <a:pt x="0" y="1468"/>
                  </a:lnTo>
                </a:path>
                <a:path w="6240" h="2505">
                  <a:moveTo>
                    <a:pt x="29" y="196"/>
                  </a:moveTo>
                  <a:moveTo>
                    <a:pt x="29" y="196"/>
                  </a:moveTo>
                  <a:cubicBezTo>
                    <a:pt x="30" y="87"/>
                    <a:pt x="117" y="0"/>
                    <a:pt x="226" y="0"/>
                  </a:cubicBezTo>
                  <a:lnTo>
                    <a:pt x="6043" y="0"/>
                  </a:lnTo>
                  <a:cubicBezTo>
                    <a:pt x="6152" y="0"/>
                    <a:pt x="6240" y="87"/>
                    <a:pt x="6240" y="196"/>
                  </a:cubicBezTo>
                  <a:lnTo>
                    <a:pt x="6240" y="979"/>
                  </a:lnTo>
                  <a:cubicBezTo>
                    <a:pt x="6240" y="1087"/>
                    <a:pt x="6152" y="1175"/>
                    <a:pt x="6043" y="1175"/>
                  </a:cubicBezTo>
                  <a:lnTo>
                    <a:pt x="226" y="1175"/>
                  </a:lnTo>
                  <a:cubicBezTo>
                    <a:pt x="117" y="1175"/>
                    <a:pt x="30" y="1087"/>
                    <a:pt x="29" y="979"/>
                  </a:cubicBezTo>
                  <a:lnTo>
                    <a:pt x="29" y="196"/>
                  </a:lnTo>
                </a:path>
              </a:pathLst>
            </a:cu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86" name="textbox 486"/>
            <p:cNvSpPr/>
            <p:nvPr/>
          </p:nvSpPr>
          <p:spPr>
            <a:xfrm>
              <a:off x="-12700" y="-12700"/>
              <a:ext cx="3988434" cy="162687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3000"/>
                </a:lnSpc>
              </a:pPr>
              <a:endParaRPr lang="en-US" altLang="en-US" sz="200" dirty="0"/>
            </a:p>
            <a:p>
              <a:pPr marL="1595120" algn="l" rtl="0" eaLnBrk="0">
                <a:lnSpc>
                  <a:spcPts val="1855"/>
                </a:lnSpc>
                <a:spcBef>
                  <a:spcPts val="0"/>
                </a:spcBef>
              </a:pPr>
              <a:r>
                <a:rPr sz="1300" b="1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《</a:t>
              </a:r>
              <a:r>
                <a:rPr sz="1300" b="1" kern="0" spc="-1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b="1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品</a:t>
              </a:r>
              <a:r>
                <a:rPr sz="1300" b="1" kern="0" spc="-1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b="1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·</a:t>
              </a:r>
              <a:r>
                <a:rPr sz="1300" b="1" kern="0" spc="-1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b="1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生</a:t>
              </a:r>
              <a:r>
                <a:rPr sz="1300" b="1" kern="0" spc="-2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b="1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活</a:t>
              </a:r>
              <a:r>
                <a:rPr sz="1300" b="1" kern="0" spc="-2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b="1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》</a:t>
              </a:r>
              <a:endParaRPr lang="en-US" altLang="en-US" sz="1300" dirty="0"/>
            </a:p>
            <a:p>
              <a:pPr marL="324485" algn="l" rtl="0" eaLnBrk="0">
                <a:lnSpc>
                  <a:spcPct val="96000"/>
                </a:lnSpc>
                <a:spcBef>
                  <a:spcPts val="600"/>
                </a:spcBef>
              </a:pPr>
              <a:r>
                <a:rPr sz="8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搭接生活、新闻热点 ，根据项目特性进行再次创作 ，有观点、有针对性地阐   </a:t>
              </a:r>
              <a:r>
                <a:rPr sz="8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</a:t>
              </a:r>
              <a:r>
                <a:rPr sz="8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述项目价值观 ，与粉丝寻找价值观</a:t>
              </a:r>
              <a:r>
                <a:rPr sz="8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的契合点 ，最终实现价值观的统一。</a:t>
              </a:r>
              <a:endParaRPr lang="en-US" altLang="en-US" sz="800" dirty="0"/>
            </a:p>
            <a:p>
              <a:pPr algn="l" rtl="0" eaLnBrk="0">
                <a:lnSpc>
                  <a:spcPct val="132000"/>
                </a:lnSpc>
              </a:pPr>
              <a:endParaRPr lang="en-US" altLang="en-US" sz="1000" dirty="0"/>
            </a:p>
            <a:p>
              <a:pPr marL="1588770" algn="l" rtl="0" eaLnBrk="0">
                <a:lnSpc>
                  <a:spcPts val="1855"/>
                </a:lnSpc>
                <a:spcBef>
                  <a:spcPts val="430"/>
                </a:spcBef>
              </a:pPr>
              <a:r>
                <a:rPr sz="1400" b="1" kern="0" spc="-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《</a:t>
              </a:r>
              <a:r>
                <a:rPr sz="1400" b="1" kern="0" spc="-20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鉴</a:t>
              </a:r>
              <a:r>
                <a:rPr sz="1400" b="1" kern="0" spc="-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·</a:t>
              </a:r>
              <a:r>
                <a:rPr sz="1400" b="1" kern="0" spc="-2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广</a:t>
              </a:r>
              <a:r>
                <a:rPr sz="1400" b="1" kern="0" spc="-2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b="1" kern="0" spc="-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龙》</a:t>
              </a:r>
              <a:endParaRPr lang="en-US" altLang="en-US" sz="1400" dirty="0"/>
            </a:p>
            <a:p>
              <a:pPr algn="l" rtl="0" eaLnBrk="0">
                <a:lnSpc>
                  <a:spcPct val="100000"/>
                </a:lnSpc>
              </a:pPr>
              <a:endParaRPr lang="en-US" altLang="en-US" sz="700" dirty="0"/>
            </a:p>
            <a:p>
              <a:pPr marL="372745" indent="-3810" algn="l" rtl="0" eaLnBrk="0">
                <a:lnSpc>
                  <a:spcPct val="101000"/>
                </a:lnSpc>
                <a:spcBef>
                  <a:spcPts val="5"/>
                </a:spcBef>
              </a:pPr>
              <a:r>
                <a:rPr sz="8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根据项目的营销节点铺排 ，对当月主推产品进行包装宣传</a:t>
              </a:r>
              <a:r>
                <a:rPr sz="8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，以比较直接明了        </a:t>
              </a:r>
              <a:r>
                <a:rPr sz="8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的叙述方式 ，让大众对产品有比</a:t>
              </a:r>
              <a:r>
                <a:rPr sz="8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较清晰的认识。</a:t>
              </a:r>
              <a:endParaRPr lang="en-US" altLang="en-US" sz="800" dirty="0"/>
            </a:p>
          </p:txBody>
        </p:sp>
      </p:grpSp>
      <p:sp>
        <p:nvSpPr>
          <p:cNvPr id="488" name="textbox 488"/>
          <p:cNvSpPr/>
          <p:nvPr/>
        </p:nvSpPr>
        <p:spPr>
          <a:xfrm>
            <a:off x="4123944" y="2419350"/>
            <a:ext cx="3944620" cy="803909"/>
          </a:xfrm>
          <a:prstGeom prst="rect">
            <a:avLst/>
          </a:prstGeom>
          <a:solidFill>
            <a:srgbClr val="BF9000">
              <a:alpha val="50196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lang="en-US" altLang="en-US" sz="200" dirty="0"/>
          </a:p>
          <a:p>
            <a:pPr marL="1557655" algn="l" rtl="0" eaLnBrk="0">
              <a:lnSpc>
                <a:spcPts val="1855"/>
              </a:lnSpc>
              <a:spcBef>
                <a:spcPts val="0"/>
              </a:spcBef>
            </a:pPr>
            <a:r>
              <a:rPr sz="13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</a:t>
            </a:r>
            <a:r>
              <a:rPr sz="1300" b="1" kern="0" spc="-2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</a:t>
            </a:r>
            <a:r>
              <a:rPr sz="1300" b="1" kern="0" spc="-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sz="1300" b="1" kern="0" spc="-1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</a:t>
            </a:r>
            <a:r>
              <a:rPr sz="1300" b="1" kern="0" spc="-1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季</a:t>
            </a:r>
            <a:r>
              <a:rPr sz="1300" b="1" kern="0" spc="-2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</a:t>
            </a:r>
            <a:endParaRPr lang="en-US" altLang="en-US" sz="1300" dirty="0"/>
          </a:p>
          <a:p>
            <a:pPr algn="l" rtl="0" eaLnBrk="0">
              <a:lnSpc>
                <a:spcPct val="116000"/>
              </a:lnSpc>
            </a:pPr>
            <a:endParaRPr lang="en-US" altLang="en-US" sz="500" dirty="0"/>
          </a:p>
          <a:p>
            <a:pPr marL="237490" indent="3810" algn="l" rtl="0" eaLnBrk="0">
              <a:lnSpc>
                <a:spcPct val="109000"/>
              </a:lnSpc>
              <a:spcBef>
                <a:spcPts val="5"/>
              </a:spcBef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24节气是中国传统文化的典型代表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，《观·</a:t>
            </a:r>
            <a:r>
              <a:rPr sz="800" kern="0" spc="-1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四季》涉及二十四节气含义、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形成、        </a:t>
            </a:r>
            <a:r>
              <a:rPr sz="800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传说、谚语、文化内涵及养生知识等诸多方面 ，集趣味性、知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识性与文化性         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于一体 ，犹如畅游浩瀚的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中华民族文化长河 ，彰显小镇文化调性。</a:t>
            </a:r>
            <a:endParaRPr lang="en-US" altLang="en-US" sz="800" dirty="0"/>
          </a:p>
        </p:txBody>
      </p:sp>
      <p:sp>
        <p:nvSpPr>
          <p:cNvPr id="490" name="textbox 490"/>
          <p:cNvSpPr/>
          <p:nvPr/>
        </p:nvSpPr>
        <p:spPr>
          <a:xfrm>
            <a:off x="4105275" y="4956048"/>
            <a:ext cx="3943350" cy="746759"/>
          </a:xfrm>
          <a:prstGeom prst="rect">
            <a:avLst/>
          </a:prstGeom>
          <a:solidFill>
            <a:srgbClr val="BF9000">
              <a:alpha val="50196"/>
            </a:srgbClr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lang="en-US" altLang="en-US" sz="200" dirty="0"/>
          </a:p>
          <a:p>
            <a:pPr marL="1557020" algn="l" rtl="0" eaLnBrk="0">
              <a:lnSpc>
                <a:spcPts val="1855"/>
              </a:lnSpc>
              <a:spcBef>
                <a:spcPts val="0"/>
              </a:spcBef>
            </a:pPr>
            <a:r>
              <a:rPr sz="1300" b="1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</a:t>
            </a:r>
            <a:r>
              <a:rPr sz="1300" b="1" kern="0" spc="-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阅</a:t>
            </a:r>
            <a:r>
              <a:rPr sz="1300" b="1" kern="0" spc="-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sz="1300" b="1" kern="0" spc="-2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抚</a:t>
            </a:r>
            <a:r>
              <a:rPr sz="1300" b="1" kern="0" spc="-1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仙</a:t>
            </a:r>
            <a:r>
              <a:rPr sz="1300" b="1" kern="0" spc="-2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</a:t>
            </a:r>
            <a:endParaRPr lang="en-US" altLang="en-US" sz="1300" dirty="0"/>
          </a:p>
          <a:p>
            <a:pPr algn="l" rtl="0" eaLnBrk="0">
              <a:lnSpc>
                <a:spcPct val="101000"/>
              </a:lnSpc>
            </a:pPr>
            <a:endParaRPr lang="en-US" altLang="en-US" sz="700" dirty="0"/>
          </a:p>
          <a:p>
            <a:pPr algn="l" rtl="0" eaLnBrk="0">
              <a:lnSpc>
                <a:spcPct val="6000"/>
              </a:lnSpc>
            </a:pPr>
            <a:endParaRPr lang="en-US" altLang="en-US" sz="100" dirty="0"/>
          </a:p>
          <a:p>
            <a:pPr marL="288925" indent="3810" algn="l" rtl="0" eaLnBrk="0">
              <a:lnSpc>
                <a:spcPct val="101000"/>
              </a:lnSpc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以抚仙湖的稀缺自然环境优势为依托 ，提升项目的环境资源大价值 ，让人人         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都向往这个离尘不离城的人间天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堂。</a:t>
            </a:r>
            <a:endParaRPr lang="en-US" altLang="en-US" sz="800" dirty="0"/>
          </a:p>
        </p:txBody>
      </p:sp>
      <p:sp>
        <p:nvSpPr>
          <p:cNvPr id="492" name="textbox 492"/>
          <p:cNvSpPr/>
          <p:nvPr/>
        </p:nvSpPr>
        <p:spPr>
          <a:xfrm>
            <a:off x="4219448" y="662172"/>
            <a:ext cx="3674745" cy="8401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398145" algn="l" rtl="0" eaLnBrk="0">
              <a:lnSpc>
                <a:spcPct val="91000"/>
              </a:lnSpc>
              <a:tabLst>
                <a:tab pos="854075" algn="l"/>
              </a:tabLst>
            </a:pPr>
            <a:r>
              <a:rPr sz="3200" kern="0" spc="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200" b="1" kern="0" spc="-9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3200" b="1" kern="0" spc="13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3200" b="1" kern="0" spc="-9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</a:t>
            </a:r>
            <a:r>
              <a:rPr sz="3200" b="1" kern="0" spc="11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3200" b="1" kern="0" spc="-9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</a:t>
            </a:r>
            <a:r>
              <a:rPr sz="3200" b="1" kern="0" spc="12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3200" b="1" kern="0" spc="-9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</a:t>
            </a:r>
            <a:endParaRPr lang="en-US" altLang="en-US" sz="3200" dirty="0"/>
          </a:p>
          <a:p>
            <a:pPr algn="l" rtl="0" eaLnBrk="0">
              <a:lnSpc>
                <a:spcPct val="131000"/>
              </a:lnSpc>
            </a:pPr>
            <a:endParaRPr lang="en-US" altLang="en-US" sz="1000" dirty="0"/>
          </a:p>
          <a:p>
            <a:pPr algn="l" rtl="0" eaLnBrk="0">
              <a:lnSpc>
                <a:spcPct val="114000"/>
              </a:lnSpc>
            </a:pPr>
            <a:endParaRPr lang="en-US" altLang="en-US" sz="200" dirty="0"/>
          </a:p>
          <a:p>
            <a:pPr marL="22860" algn="l" rtl="0" eaLnBrk="0">
              <a:lnSpc>
                <a:spcPct val="100000"/>
              </a:lnSpc>
              <a:spcBef>
                <a:spcPts val="0"/>
              </a:spcBef>
            </a:pPr>
            <a:r>
              <a:rPr sz="900" kern="0" spc="15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为公众号内容设置栏目 ，形</a:t>
            </a:r>
            <a:r>
              <a:rPr sz="900" kern="0" spc="14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成规范化；且对用户形成强记忆化</a:t>
            </a:r>
            <a:endParaRPr lang="en-US" altLang="en-US" sz="900" dirty="0"/>
          </a:p>
        </p:txBody>
      </p:sp>
      <p:sp>
        <p:nvSpPr>
          <p:cNvPr id="494" name="path"/>
          <p:cNvSpPr/>
          <p:nvPr/>
        </p:nvSpPr>
        <p:spPr>
          <a:xfrm>
            <a:off x="4232148" y="709612"/>
            <a:ext cx="385571" cy="386143"/>
          </a:xfrm>
          <a:custGeom>
            <a:avLst/>
            <a:gdLst/>
            <a:ahLst/>
            <a:cxnLst/>
            <a:rect l="0" t="0" r="0" b="0"/>
            <a:pathLst>
              <a:path w="607" h="608">
                <a:moveTo>
                  <a:pt x="100" y="0"/>
                </a:moveTo>
                <a:moveTo>
                  <a:pt x="100" y="0"/>
                </a:moveTo>
                <a:lnTo>
                  <a:pt x="506" y="0"/>
                </a:lnTo>
                <a:lnTo>
                  <a:pt x="607" y="101"/>
                </a:lnTo>
                <a:lnTo>
                  <a:pt x="607" y="608"/>
                </a:lnTo>
                <a:lnTo>
                  <a:pt x="0" y="608"/>
                </a:lnTo>
                <a:lnTo>
                  <a:pt x="0" y="101"/>
                </a:lnTo>
                <a:cubicBezTo>
                  <a:pt x="0" y="45"/>
                  <a:pt x="45" y="0"/>
                  <a:pt x="100" y="0"/>
                </a:cubicBezTo>
              </a:path>
            </a:pathLst>
          </a:custGeom>
          <a:solidFill>
            <a:srgbClr val="BF9000">
              <a:alpha val="50196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96" name="textbox 496"/>
          <p:cNvSpPr/>
          <p:nvPr/>
        </p:nvSpPr>
        <p:spPr>
          <a:xfrm>
            <a:off x="5363758" y="2001310"/>
            <a:ext cx="1564639" cy="2451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1500" b="1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</a:t>
            </a:r>
            <a:r>
              <a:rPr sz="1500" b="1" kern="0" spc="1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</a:t>
            </a:r>
            <a:r>
              <a:rPr sz="1500" b="1" kern="0" spc="20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1500" b="1" kern="0" spc="10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</a:t>
            </a:r>
            <a:r>
              <a:rPr sz="1500" b="1" kern="0" spc="9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</a:t>
            </a:r>
            <a:r>
              <a:rPr sz="1500" b="1" kern="0" spc="1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</a:t>
            </a:r>
            <a:endParaRPr lang="en-US" altLang="en-US" sz="1500" dirty="0"/>
          </a:p>
        </p:txBody>
      </p:sp>
      <p:sp>
        <p:nvSpPr>
          <p:cNvPr id="498" name="textbox 498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02" name="picture 5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04" name="textbox 504"/>
          <p:cNvSpPr/>
          <p:nvPr/>
        </p:nvSpPr>
        <p:spPr>
          <a:xfrm>
            <a:off x="2048487" y="4171263"/>
            <a:ext cx="3004185" cy="134238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lang="en-US" altLang="en-US" sz="100" dirty="0"/>
          </a:p>
          <a:p>
            <a:pPr algn="r" rtl="0" eaLnBrk="0">
              <a:lnSpc>
                <a:spcPct val="74000"/>
              </a:lnSpc>
            </a:pPr>
            <a:r>
              <a:rPr sz="10100" kern="0" spc="-390" baseline="-11000" dirty="0">
                <a:solidFill>
                  <a:srgbClr val="BF9000">
                    <a:alpha val="100000"/>
                  </a:srgbClr>
                </a:solidFill>
                <a:latin typeface="MS Gothic" panose="020B0609070205080204" charset="-128"/>
                <a:ea typeface="MS Gothic" panose="020B0609070205080204" charset="-128"/>
                <a:cs typeface="MS Gothic" panose="020B0609070205080204" charset="-128"/>
              </a:rPr>
              <a:t>3</a:t>
            </a:r>
            <a:r>
              <a:rPr sz="6500" kern="0" spc="2140" dirty="0">
                <a:solidFill>
                  <a:srgbClr val="BF9000">
                    <a:alpha val="100000"/>
                  </a:srgbClr>
                </a:solidFill>
                <a:latin typeface="MS Gothic" panose="020B0609070205080204" charset="-128"/>
                <a:ea typeface="MS Gothic" panose="020B0609070205080204" charset="-128"/>
                <a:cs typeface="MS Gothic" panose="020B0609070205080204" charset="-128"/>
              </a:rPr>
              <a:t> </a:t>
            </a:r>
            <a:r>
              <a:rPr sz="2700" b="1" kern="0" spc="0" baseline="46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700" b="1" kern="0" spc="1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700" b="1" kern="0" spc="0" baseline="46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</a:t>
            </a:r>
            <a:r>
              <a:rPr sz="1700" b="1" kern="0" spc="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700" b="1" kern="0" spc="0" baseline="46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载</a:t>
            </a:r>
            <a:r>
              <a:rPr sz="1700" b="1" kern="0" spc="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2700" b="1" kern="0" spc="0" baseline="46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lang="en-US" altLang="en-US" sz="2700" baseline="46000" dirty="0"/>
          </a:p>
          <a:p>
            <a:pPr marL="14605" algn="l" rtl="0" eaLnBrk="0">
              <a:lnSpc>
                <a:spcPct val="91000"/>
              </a:lnSpc>
              <a:spcBef>
                <a:spcPts val="1180"/>
              </a:spcBef>
            </a:pP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 ：根据景兰文化的推文类别和推出时间来定</a:t>
            </a:r>
            <a:endParaRPr lang="en-US" altLang="en-US" sz="900" dirty="0"/>
          </a:p>
          <a:p>
            <a:pPr marL="12700" algn="l" rtl="0" eaLnBrk="0">
              <a:lnSpc>
                <a:spcPts val="2395"/>
              </a:lnSpc>
            </a:pPr>
            <a:r>
              <a:rPr sz="9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呈现形式 ：转载</a:t>
            </a:r>
            <a:endParaRPr lang="en-US" altLang="en-US" sz="900" dirty="0"/>
          </a:p>
        </p:txBody>
      </p:sp>
      <p:sp>
        <p:nvSpPr>
          <p:cNvPr id="506" name="textbox 506"/>
          <p:cNvSpPr/>
          <p:nvPr/>
        </p:nvSpPr>
        <p:spPr>
          <a:xfrm>
            <a:off x="7008063" y="1918601"/>
            <a:ext cx="2583179" cy="7626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0100" kern="0" spc="-340" baseline="-12000" dirty="0">
                <a:solidFill>
                  <a:srgbClr val="BF9000">
                    <a:alpha val="100000"/>
                  </a:srgbClr>
                </a:solidFill>
                <a:latin typeface="MS Gothic" panose="020B0609070205080204" charset="-128"/>
                <a:ea typeface="MS Gothic" panose="020B0609070205080204" charset="-128"/>
                <a:cs typeface="MS Gothic" panose="020B0609070205080204" charset="-128"/>
              </a:rPr>
              <a:t>2</a:t>
            </a:r>
            <a:r>
              <a:rPr sz="6500" kern="0" spc="2250" dirty="0">
                <a:solidFill>
                  <a:srgbClr val="BF9000">
                    <a:alpha val="100000"/>
                  </a:srgbClr>
                </a:solidFill>
                <a:latin typeface="MS Gothic" panose="020B0609070205080204" charset="-128"/>
                <a:ea typeface="MS Gothic" panose="020B0609070205080204" charset="-128"/>
                <a:cs typeface="MS Gothic" panose="020B0609070205080204" charset="-128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7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7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7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宣</a:t>
            </a:r>
            <a:r>
              <a:rPr sz="1700" b="1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</a:t>
            </a:r>
            <a:r>
              <a:rPr sz="17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lang="en-US" altLang="en-US" sz="2700" baseline="41000" dirty="0"/>
          </a:p>
        </p:txBody>
      </p:sp>
      <p:sp>
        <p:nvSpPr>
          <p:cNvPr id="508" name="textbox 508"/>
          <p:cNvSpPr/>
          <p:nvPr/>
        </p:nvSpPr>
        <p:spPr>
          <a:xfrm>
            <a:off x="2530894" y="1918601"/>
            <a:ext cx="2521585" cy="7626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0100" kern="0" spc="-750" baseline="-12000" dirty="0">
                <a:solidFill>
                  <a:srgbClr val="BF9000">
                    <a:alpha val="100000"/>
                  </a:srgbClr>
                </a:solidFill>
                <a:latin typeface="MS Gothic" panose="020B0609070205080204" charset="-128"/>
                <a:ea typeface="MS Gothic" panose="020B0609070205080204" charset="-128"/>
                <a:cs typeface="MS Gothic" panose="020B0609070205080204" charset="-128"/>
              </a:rPr>
              <a:t>1</a:t>
            </a:r>
            <a:r>
              <a:rPr sz="6500" kern="0" spc="2180" dirty="0">
                <a:solidFill>
                  <a:srgbClr val="BF9000">
                    <a:alpha val="100000"/>
                  </a:srgbClr>
                </a:solidFill>
                <a:latin typeface="MS Gothic" panose="020B0609070205080204" charset="-128"/>
                <a:ea typeface="MS Gothic" panose="020B0609070205080204" charset="-128"/>
                <a:cs typeface="MS Gothic" panose="020B0609070205080204" charset="-128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7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</a:t>
            </a:r>
            <a:r>
              <a:rPr sz="17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镇</a:t>
            </a:r>
            <a:r>
              <a:rPr sz="17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</a:t>
            </a:r>
            <a:r>
              <a:rPr sz="17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闻</a:t>
            </a:r>
            <a:r>
              <a:rPr sz="17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10" baseline="410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lang="en-US" altLang="en-US" sz="2700" baseline="41000" dirty="0"/>
          </a:p>
        </p:txBody>
      </p:sp>
      <p:sp>
        <p:nvSpPr>
          <p:cNvPr id="510" name="textbox 510"/>
          <p:cNvSpPr/>
          <p:nvPr/>
        </p:nvSpPr>
        <p:spPr>
          <a:xfrm>
            <a:off x="2048487" y="2848706"/>
            <a:ext cx="3195954" cy="4667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4605" algn="l" rtl="0" eaLnBrk="0">
              <a:lnSpc>
                <a:spcPct val="100000"/>
              </a:lnSpc>
            </a:pP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 ：根据新闻发生时间定 ，如政府领导莅临指导工作等</a:t>
            </a:r>
            <a:endParaRPr lang="en-US" altLang="en-US" sz="900" dirty="0"/>
          </a:p>
          <a:p>
            <a:pPr algn="l" rtl="0" eaLnBrk="0">
              <a:lnSpc>
                <a:spcPct val="109000"/>
              </a:lnSpc>
            </a:pPr>
            <a:endParaRPr lang="en-US" altLang="en-US" sz="1000" dirty="0"/>
          </a:p>
          <a:p>
            <a:pPr algn="l" rtl="0" eaLnBrk="0">
              <a:lnSpc>
                <a:spcPct val="1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呈现形式 ：以标准的新闻体式进行撰写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900" kern="0" spc="-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排版和传播</a:t>
            </a:r>
            <a:endParaRPr lang="en-US" altLang="en-US" sz="900" dirty="0"/>
          </a:p>
        </p:txBody>
      </p:sp>
      <p:sp>
        <p:nvSpPr>
          <p:cNvPr id="512" name="textbox 512"/>
          <p:cNvSpPr/>
          <p:nvPr/>
        </p:nvSpPr>
        <p:spPr>
          <a:xfrm>
            <a:off x="6649063" y="2849085"/>
            <a:ext cx="2858135" cy="4699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4605" algn="l" rtl="0" eaLnBrk="0">
              <a:lnSpc>
                <a:spcPct val="99000"/>
              </a:lnSpc>
            </a:pPr>
            <a:r>
              <a:rPr sz="9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 ：根据具体活动时间定</a:t>
            </a:r>
            <a:endParaRPr lang="en-US" altLang="en-US" sz="900" dirty="0"/>
          </a:p>
          <a:p>
            <a:pPr algn="l" rtl="0" eaLnBrk="0">
              <a:lnSpc>
                <a:spcPct val="105000"/>
              </a:lnSpc>
            </a:pPr>
            <a:endParaRPr lang="en-US" altLang="en-US" sz="900" dirty="0"/>
          </a:p>
          <a:p>
            <a:pPr algn="l" rtl="0" eaLnBrk="0">
              <a:lnSpc>
                <a:spcPct val="6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285"/>
              </a:lnSpc>
            </a:pP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呈现形式 ：主标题</a:t>
            </a:r>
            <a:r>
              <a:rPr sz="900" kern="0" spc="1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| 副标题+正文短文案+活动海报</a:t>
            </a:r>
            <a:endParaRPr lang="en-US" altLang="en-US" sz="900" dirty="0"/>
          </a:p>
        </p:txBody>
      </p:sp>
      <p:sp>
        <p:nvSpPr>
          <p:cNvPr id="514" name="textbox 514"/>
          <p:cNvSpPr/>
          <p:nvPr/>
        </p:nvSpPr>
        <p:spPr>
          <a:xfrm>
            <a:off x="5118713" y="912285"/>
            <a:ext cx="1790064" cy="2451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1500" b="1" kern="0" spc="1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不固定内容规划</a:t>
            </a:r>
            <a:r>
              <a:rPr sz="800" kern="0" spc="11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(建议)</a:t>
            </a:r>
            <a:endParaRPr lang="en-US" altLang="en-US" sz="800" dirty="0"/>
          </a:p>
        </p:txBody>
      </p:sp>
      <p:sp>
        <p:nvSpPr>
          <p:cNvPr id="516" name="textbox 516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pic>
        <p:nvPicPr>
          <p:cNvPr id="518" name="picture 5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936614" y="1587500"/>
            <a:ext cx="7620" cy="44243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175" y="0"/>
            <a:ext cx="7783512" cy="6854825"/>
          </a:xfrm>
          <a:prstGeom prst="rect">
            <a:avLst/>
          </a:prstGeom>
        </p:spPr>
      </p:pic>
      <p:sp>
        <p:nvSpPr>
          <p:cNvPr id="18" name="textbox 18"/>
          <p:cNvSpPr/>
          <p:nvPr/>
        </p:nvSpPr>
        <p:spPr>
          <a:xfrm>
            <a:off x="745166" y="2921000"/>
            <a:ext cx="4667250" cy="272033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marL="579755" algn="l" rtl="0" eaLnBrk="0">
              <a:lnSpc>
                <a:spcPct val="76000"/>
              </a:lnSpc>
            </a:pPr>
            <a:r>
              <a:rPr sz="39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1  </a:t>
            </a:r>
            <a:r>
              <a:rPr sz="35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 觉</a:t>
            </a:r>
            <a:r>
              <a:rPr sz="3500" b="1" kern="0" spc="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</a:t>
            </a:r>
            <a:r>
              <a:rPr sz="3500" b="1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</a:t>
            </a:r>
            <a:endParaRPr lang="en-US" altLang="en-US" sz="3500" dirty="0"/>
          </a:p>
          <a:p>
            <a:pPr marL="552450" algn="l" rtl="0" eaLnBrk="0">
              <a:lnSpc>
                <a:spcPts val="5765"/>
              </a:lnSpc>
            </a:pPr>
            <a:r>
              <a:rPr sz="3900" b="1" kern="0" spc="4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r>
              <a:rPr sz="3900" b="1" kern="0" spc="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3500" b="1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框 架 规</a:t>
            </a:r>
            <a:r>
              <a:rPr sz="3500" b="1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</a:t>
            </a:r>
            <a:endParaRPr lang="en-US" altLang="en-US" sz="3500" dirty="0"/>
          </a:p>
          <a:p>
            <a:pPr marL="574675" algn="l" rtl="0" eaLnBrk="0">
              <a:lnSpc>
                <a:spcPts val="5440"/>
              </a:lnSpc>
            </a:pPr>
            <a:r>
              <a:rPr sz="35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  推</a:t>
            </a:r>
            <a:r>
              <a:rPr sz="3500" b="1" kern="0" spc="1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广</a:t>
            </a:r>
            <a:r>
              <a:rPr sz="3500" b="1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互</a:t>
            </a:r>
            <a:r>
              <a:rPr sz="35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endParaRPr lang="en-US" altLang="en-US" sz="3500" dirty="0"/>
          </a:p>
          <a:p>
            <a:pPr algn="l" rtl="0" eaLnBrk="0">
              <a:lnSpc>
                <a:spcPct val="103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algn="l" rtl="0" eaLnBrk="0">
              <a:lnSpc>
                <a:spcPct val="112000"/>
              </a:lnSpc>
            </a:pPr>
            <a:endParaRPr lang="en-US" altLang="en-US" sz="200" dirty="0"/>
          </a:p>
          <a:p>
            <a:pPr marL="12700" algn="l" rtl="0" eaLnBrk="0">
              <a:lnSpc>
                <a:spcPct val="114000"/>
              </a:lnSpc>
              <a:spcBef>
                <a:spcPts val="0"/>
              </a:spcBef>
            </a:pPr>
            <a:r>
              <a:rPr sz="9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针对广龙小镇「微信公众平台」的整</a:t>
            </a:r>
            <a:r>
              <a:rPr sz="9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体视觉调整统一化及最终呈现效果 ，以及在内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容展现样式、</a:t>
            </a:r>
            <a:r>
              <a:rPr sz="9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菜单栏、</a:t>
            </a:r>
            <a:r>
              <a:rPr sz="9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自动回复等规划。</a:t>
            </a:r>
            <a:endParaRPr lang="en-US" altLang="en-US" sz="900" dirty="0"/>
          </a:p>
        </p:txBody>
      </p:sp>
      <p:sp>
        <p:nvSpPr>
          <p:cNvPr id="20" name="textbox 20"/>
          <p:cNvSpPr/>
          <p:nvPr/>
        </p:nvSpPr>
        <p:spPr>
          <a:xfrm>
            <a:off x="8819172" y="669673"/>
            <a:ext cx="2543810" cy="12223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50165" algn="l" rtl="0" eaLnBrk="0">
              <a:lnSpc>
                <a:spcPct val="89000"/>
              </a:lnSpc>
            </a:pPr>
            <a:r>
              <a:rPr sz="3900" b="1" kern="0" spc="-17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</a:t>
            </a:r>
            <a:r>
              <a:rPr sz="3900" b="1" kern="0" spc="5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900" b="1" kern="0" spc="-17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录</a:t>
            </a:r>
            <a:endParaRPr lang="en-US" altLang="en-US" sz="3900" dirty="0"/>
          </a:p>
          <a:p>
            <a:pPr algn="l" rtl="0" eaLnBrk="0">
              <a:lnSpc>
                <a:spcPct val="110000"/>
              </a:lnSpc>
            </a:pPr>
            <a:endParaRPr lang="en-US" altLang="en-US" sz="900" dirty="0"/>
          </a:p>
          <a:p>
            <a:pPr algn="l" rtl="0" eaLnBrk="0">
              <a:lnSpc>
                <a:spcPct val="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7000"/>
              </a:lnSpc>
            </a:pPr>
            <a:r>
              <a:rPr sz="3900" b="1" kern="0" spc="3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</a:t>
            </a:r>
            <a:endParaRPr lang="en-US" altLang="en-US" sz="3900" dirty="0"/>
          </a:p>
        </p:txBody>
      </p:sp>
      <p:sp>
        <p:nvSpPr>
          <p:cNvPr id="22" name="textbox 22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24" name="rect"/>
          <p:cNvSpPr/>
          <p:nvPr/>
        </p:nvSpPr>
        <p:spPr>
          <a:xfrm>
            <a:off x="8829675" y="2091690"/>
            <a:ext cx="1338262" cy="7619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picture 5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522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32" name="group 32"/>
          <p:cNvGrpSpPr/>
          <p:nvPr/>
        </p:nvGrpSpPr>
        <p:grpSpPr>
          <a:xfrm rot="21600000">
            <a:off x="3730625" y="1311275"/>
            <a:ext cx="1512887" cy="1512887"/>
            <a:chOff x="0" y="0"/>
            <a:chExt cx="1512887" cy="1512887"/>
          </a:xfrm>
        </p:grpSpPr>
        <p:sp>
          <p:nvSpPr>
            <p:cNvPr id="524" name="path"/>
            <p:cNvSpPr/>
            <p:nvPr/>
          </p:nvSpPr>
          <p:spPr>
            <a:xfrm>
              <a:off x="0" y="0"/>
              <a:ext cx="1512887" cy="1512887"/>
            </a:xfrm>
            <a:custGeom>
              <a:avLst/>
              <a:gdLst/>
              <a:ahLst/>
              <a:cxnLst/>
              <a:rect l="0" t="0" r="0" b="0"/>
              <a:pathLst>
                <a:path w="2382" h="2382">
                  <a:moveTo>
                    <a:pt x="0" y="1191"/>
                  </a:moveTo>
                  <a:cubicBezTo>
                    <a:pt x="0" y="533"/>
                    <a:pt x="533" y="0"/>
                    <a:pt x="1191" y="0"/>
                  </a:cubicBezTo>
                  <a:cubicBezTo>
                    <a:pt x="1849" y="0"/>
                    <a:pt x="2382" y="533"/>
                    <a:pt x="2382" y="1191"/>
                  </a:cubicBezTo>
                  <a:cubicBezTo>
                    <a:pt x="2382" y="1849"/>
                    <a:pt x="1849" y="2382"/>
                    <a:pt x="1191" y="2382"/>
                  </a:cubicBezTo>
                  <a:cubicBezTo>
                    <a:pt x="533" y="2382"/>
                    <a:pt x="0" y="1849"/>
                    <a:pt x="0" y="1191"/>
                  </a:cubicBezTo>
                </a:path>
              </a:pathLst>
            </a:custGeom>
            <a:solidFill>
              <a:srgbClr val="BF9000">
                <a:alpha val="50196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26" name="textbox 526"/>
            <p:cNvSpPr/>
            <p:nvPr/>
          </p:nvSpPr>
          <p:spPr>
            <a:xfrm>
              <a:off x="-12700" y="-12700"/>
              <a:ext cx="1538605" cy="183768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marL="535305" algn="l" rtl="0" eaLnBrk="0">
                <a:lnSpc>
                  <a:spcPct val="78000"/>
                </a:lnSpc>
                <a:spcBef>
                  <a:spcPts val="5"/>
                </a:spcBef>
              </a:pPr>
              <a:r>
                <a:rPr sz="9500" kern="0" spc="-10" dirty="0">
                  <a:solidFill>
                    <a:srgbClr val="F2F2F2">
                      <a:alpha val="100000"/>
                    </a:srgbClr>
                  </a:solidFill>
                  <a:latin typeface="MS Gothic" panose="020B0609070205080204" charset="-128"/>
                  <a:ea typeface="MS Gothic" panose="020B0609070205080204" charset="-128"/>
                  <a:cs typeface="MS Gothic" panose="020B0609070205080204" charset="-128"/>
                </a:rPr>
                <a:t>3</a:t>
              </a:r>
              <a:endParaRPr lang="en-US" altLang="en-US" sz="9500" dirty="0"/>
            </a:p>
          </p:txBody>
        </p:sp>
      </p:grpSp>
      <p:sp>
        <p:nvSpPr>
          <p:cNvPr id="528" name="textbox 528"/>
          <p:cNvSpPr/>
          <p:nvPr/>
        </p:nvSpPr>
        <p:spPr>
          <a:xfrm>
            <a:off x="5706324" y="3597115"/>
            <a:ext cx="1915795" cy="8864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lang="en-US" altLang="en-US" sz="100" dirty="0"/>
          </a:p>
          <a:p>
            <a:pPr marL="18415" algn="l" rtl="0" eaLnBrk="0">
              <a:lnSpc>
                <a:spcPct val="82000"/>
              </a:lnSpc>
            </a:pPr>
            <a:r>
              <a:rPr sz="2000" kern="0" spc="4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吸粉互动玩法</a:t>
            </a:r>
            <a:endParaRPr lang="en-US" altLang="en-US" sz="2000" dirty="0"/>
          </a:p>
          <a:p>
            <a:pPr marL="12700" algn="l" rtl="0" eaLnBrk="0">
              <a:lnSpc>
                <a:spcPts val="4795"/>
              </a:lnSpc>
            </a:pPr>
            <a:r>
              <a:rPr sz="2000" kern="0" spc="-2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互 动 活 动</a:t>
            </a:r>
            <a:r>
              <a:rPr sz="2000" kern="0" spc="9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2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示</a:t>
            </a:r>
            <a:r>
              <a:rPr sz="2000" kern="0" spc="2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-2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endParaRPr lang="en-US" altLang="en-US" sz="2000" dirty="0"/>
          </a:p>
        </p:txBody>
      </p:sp>
      <p:sp>
        <p:nvSpPr>
          <p:cNvPr id="530" name="textbox 530"/>
          <p:cNvSpPr/>
          <p:nvPr/>
        </p:nvSpPr>
        <p:spPr>
          <a:xfrm>
            <a:off x="5547606" y="2206721"/>
            <a:ext cx="3456304" cy="3600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22000"/>
              </a:lnSpc>
            </a:pPr>
            <a:r>
              <a:rPr sz="900" kern="0" spc="8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通过推广互动吸引更多粉丝和曝光 ，提升粉丝活跃性</a:t>
            </a:r>
            <a:r>
              <a:rPr sz="900" kern="0" spc="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和粘性 ，</a:t>
            </a:r>
            <a:r>
              <a:rPr sz="900" kern="0" spc="-1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9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最终实现产品销售</a:t>
            </a:r>
            <a:endParaRPr lang="en-US" altLang="en-US" sz="900" dirty="0"/>
          </a:p>
        </p:txBody>
      </p:sp>
      <p:sp>
        <p:nvSpPr>
          <p:cNvPr id="532" name="textbox 532"/>
          <p:cNvSpPr/>
          <p:nvPr/>
        </p:nvSpPr>
        <p:spPr>
          <a:xfrm>
            <a:off x="5551119" y="1563827"/>
            <a:ext cx="2257425" cy="5219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3000"/>
              </a:lnSpc>
            </a:pPr>
            <a:r>
              <a:rPr sz="3500" b="1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 广</a:t>
            </a:r>
            <a:r>
              <a:rPr sz="3500" b="1" kern="0" spc="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互</a:t>
            </a:r>
            <a:r>
              <a:rPr sz="35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endParaRPr lang="en-US" altLang="en-US" sz="3500" dirty="0"/>
          </a:p>
        </p:txBody>
      </p:sp>
      <p:sp>
        <p:nvSpPr>
          <p:cNvPr id="534" name="textbox 534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536" name="rect"/>
          <p:cNvSpPr/>
          <p:nvPr/>
        </p:nvSpPr>
        <p:spPr>
          <a:xfrm>
            <a:off x="4924044" y="3636263"/>
            <a:ext cx="213359" cy="213360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38" name="rect"/>
          <p:cNvSpPr/>
          <p:nvPr/>
        </p:nvSpPr>
        <p:spPr>
          <a:xfrm>
            <a:off x="4924044" y="4206240"/>
            <a:ext cx="213359" cy="213359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42" name="picture 5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544" name="table 544"/>
          <p:cNvGraphicFramePr>
            <a:graphicFrameLocks noGrp="1"/>
          </p:cNvGraphicFramePr>
          <p:nvPr/>
        </p:nvGraphicFramePr>
        <p:xfrm>
          <a:off x="4824983" y="3255263"/>
          <a:ext cx="1071245" cy="1674495"/>
        </p:xfrm>
        <a:graphic>
          <a:graphicData uri="http://schemas.openxmlformats.org/drawingml/2006/table">
            <a:tbl>
              <a:tblPr/>
              <a:tblGrid>
                <a:gridCol w="1071245"/>
              </a:tblGrid>
              <a:tr h="16681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46" name="table 546"/>
          <p:cNvGraphicFramePr>
            <a:graphicFrameLocks noGrp="1"/>
          </p:cNvGraphicFramePr>
          <p:nvPr/>
        </p:nvGraphicFramePr>
        <p:xfrm>
          <a:off x="6042659" y="3255263"/>
          <a:ext cx="1068069" cy="1677670"/>
        </p:xfrm>
        <a:graphic>
          <a:graphicData uri="http://schemas.openxmlformats.org/drawingml/2006/table">
            <a:tbl>
              <a:tblPr/>
              <a:tblGrid>
                <a:gridCol w="1068069"/>
              </a:tblGrid>
              <a:tr h="16713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48" name="table 548"/>
          <p:cNvGraphicFramePr>
            <a:graphicFrameLocks noGrp="1"/>
          </p:cNvGraphicFramePr>
          <p:nvPr/>
        </p:nvGraphicFramePr>
        <p:xfrm>
          <a:off x="1446276" y="3256788"/>
          <a:ext cx="1071245" cy="1670050"/>
        </p:xfrm>
        <a:graphic>
          <a:graphicData uri="http://schemas.openxmlformats.org/drawingml/2006/table">
            <a:tbl>
              <a:tblPr/>
              <a:tblGrid>
                <a:gridCol w="1071245"/>
              </a:tblGrid>
              <a:tr h="16637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50" name="table 550"/>
          <p:cNvGraphicFramePr>
            <a:graphicFrameLocks noGrp="1"/>
          </p:cNvGraphicFramePr>
          <p:nvPr/>
        </p:nvGraphicFramePr>
        <p:xfrm>
          <a:off x="2663951" y="3262883"/>
          <a:ext cx="1068069" cy="1665604"/>
        </p:xfrm>
        <a:graphic>
          <a:graphicData uri="http://schemas.openxmlformats.org/drawingml/2006/table">
            <a:tbl>
              <a:tblPr/>
              <a:tblGrid>
                <a:gridCol w="1068069"/>
              </a:tblGrid>
              <a:tr h="16592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52" name="picture 5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560052" y="3264407"/>
            <a:ext cx="1065276" cy="1664208"/>
          </a:xfrm>
          <a:prstGeom prst="rect">
            <a:avLst/>
          </a:prstGeom>
        </p:spPr>
      </p:pic>
      <p:pic>
        <p:nvPicPr>
          <p:cNvPr id="554" name="picture 5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314944" y="3264407"/>
            <a:ext cx="1065276" cy="1661160"/>
          </a:xfrm>
          <a:prstGeom prst="rect">
            <a:avLst/>
          </a:prstGeom>
        </p:spPr>
      </p:pic>
      <p:pic>
        <p:nvPicPr>
          <p:cNvPr id="556" name="picture 5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832603" y="3262883"/>
            <a:ext cx="1056132" cy="1659636"/>
          </a:xfrm>
          <a:prstGeom prst="rect">
            <a:avLst/>
          </a:prstGeom>
        </p:spPr>
      </p:pic>
      <p:pic>
        <p:nvPicPr>
          <p:cNvPr id="558" name="picture 5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050279" y="3262883"/>
            <a:ext cx="1053084" cy="1662684"/>
          </a:xfrm>
          <a:prstGeom prst="rect">
            <a:avLst/>
          </a:prstGeom>
        </p:spPr>
      </p:pic>
      <p:pic>
        <p:nvPicPr>
          <p:cNvPr id="560" name="picture 5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453896" y="3264407"/>
            <a:ext cx="1056131" cy="1655064"/>
          </a:xfrm>
          <a:prstGeom prst="rect">
            <a:avLst/>
          </a:prstGeom>
        </p:spPr>
      </p:pic>
      <p:pic>
        <p:nvPicPr>
          <p:cNvPr id="562" name="picture 56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2671572" y="3270503"/>
            <a:ext cx="1053083" cy="1650491"/>
          </a:xfrm>
          <a:prstGeom prst="rect">
            <a:avLst/>
          </a:prstGeom>
        </p:spPr>
      </p:pic>
      <p:sp>
        <p:nvSpPr>
          <p:cNvPr id="564" name="textbox 564"/>
          <p:cNvSpPr/>
          <p:nvPr/>
        </p:nvSpPr>
        <p:spPr>
          <a:xfrm>
            <a:off x="4754432" y="5397722"/>
            <a:ext cx="2393314" cy="5886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indent="-635" algn="l" rtl="0" eaLnBrk="0">
              <a:lnSpc>
                <a:spcPct val="137000"/>
              </a:lnSpc>
            </a:pPr>
            <a:r>
              <a:rPr sz="900" kern="0" spc="1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将收集到的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UGC</a:t>
            </a:r>
            <a:r>
              <a:rPr sz="900" kern="0" spc="1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内容做二次加</a:t>
            </a:r>
            <a:r>
              <a:rPr sz="9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 ，成为精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良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BGC</a:t>
            </a:r>
            <a:r>
              <a:rPr sz="9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 ，在扩充内容丰富度的同</a:t>
            </a:r>
            <a:r>
              <a:rPr sz="9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 ，</a:t>
            </a:r>
            <a:r>
              <a:rPr sz="9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增强参与感</a:t>
            </a:r>
            <a:endParaRPr lang="en-US" altLang="en-US" sz="900" dirty="0"/>
          </a:p>
        </p:txBody>
      </p:sp>
      <p:grpSp>
        <p:nvGrpSpPr>
          <p:cNvPr id="34" name="group 34"/>
          <p:cNvGrpSpPr/>
          <p:nvPr/>
        </p:nvGrpSpPr>
        <p:grpSpPr>
          <a:xfrm rot="21600000">
            <a:off x="1597025" y="2144712"/>
            <a:ext cx="960437" cy="960437"/>
            <a:chOff x="0" y="0"/>
            <a:chExt cx="960437" cy="960437"/>
          </a:xfrm>
        </p:grpSpPr>
        <p:sp>
          <p:nvSpPr>
            <p:cNvPr id="566" name="path"/>
            <p:cNvSpPr/>
            <p:nvPr/>
          </p:nvSpPr>
          <p:spPr>
            <a:xfrm>
              <a:off x="0" y="0"/>
              <a:ext cx="960437" cy="960437"/>
            </a:xfrm>
            <a:custGeom>
              <a:avLst/>
              <a:gdLst/>
              <a:ahLst/>
              <a:cxnLst/>
              <a:rect l="0" t="0" r="0" b="0"/>
              <a:pathLst>
                <a:path w="1512" h="1512">
                  <a:moveTo>
                    <a:pt x="0" y="755"/>
                  </a:moveTo>
                  <a:cubicBezTo>
                    <a:pt x="0" y="338"/>
                    <a:pt x="338" y="0"/>
                    <a:pt x="756" y="0"/>
                  </a:cubicBezTo>
                  <a:cubicBezTo>
                    <a:pt x="1173" y="0"/>
                    <a:pt x="1512" y="338"/>
                    <a:pt x="1512" y="756"/>
                  </a:cubicBezTo>
                  <a:cubicBezTo>
                    <a:pt x="1512" y="1173"/>
                    <a:pt x="1173" y="1512"/>
                    <a:pt x="756" y="1512"/>
                  </a:cubicBezTo>
                  <a:cubicBezTo>
                    <a:pt x="338" y="1512"/>
                    <a:pt x="0" y="1173"/>
                    <a:pt x="0" y="755"/>
                  </a:cubicBezTo>
                </a:path>
              </a:pathLst>
            </a:custGeom>
            <a:solidFill>
              <a:srgbClr val="BF9000">
                <a:alpha val="34901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68" name="textbox 568"/>
            <p:cNvSpPr/>
            <p:nvPr/>
          </p:nvSpPr>
          <p:spPr>
            <a:xfrm>
              <a:off x="-12700" y="-12700"/>
              <a:ext cx="986155" cy="100583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9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30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9000"/>
                </a:lnSpc>
              </a:pPr>
              <a:endParaRPr lang="en-US" altLang="en-US" sz="100" dirty="0"/>
            </a:p>
            <a:p>
              <a:pPr marL="106680" algn="l" rtl="0" eaLnBrk="0">
                <a:lnSpc>
                  <a:spcPct val="96000"/>
                </a:lnSpc>
              </a:pPr>
              <a:r>
                <a:rPr sz="1500" kern="0" spc="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促使分享</a:t>
              </a:r>
              <a:endParaRPr lang="en-US" altLang="en-US" sz="1500" dirty="0"/>
            </a:p>
          </p:txBody>
        </p:sp>
      </p:grpSp>
      <p:grpSp>
        <p:nvGrpSpPr>
          <p:cNvPr id="36" name="group 36"/>
          <p:cNvGrpSpPr/>
          <p:nvPr/>
        </p:nvGrpSpPr>
        <p:grpSpPr>
          <a:xfrm rot="21600000">
            <a:off x="5018087" y="2144712"/>
            <a:ext cx="960437" cy="960437"/>
            <a:chOff x="0" y="0"/>
            <a:chExt cx="960437" cy="960437"/>
          </a:xfrm>
        </p:grpSpPr>
        <p:sp>
          <p:nvSpPr>
            <p:cNvPr id="570" name="path"/>
            <p:cNvSpPr/>
            <p:nvPr/>
          </p:nvSpPr>
          <p:spPr>
            <a:xfrm>
              <a:off x="0" y="0"/>
              <a:ext cx="960437" cy="960437"/>
            </a:xfrm>
            <a:custGeom>
              <a:avLst/>
              <a:gdLst/>
              <a:ahLst/>
              <a:cxnLst/>
              <a:rect l="0" t="0" r="0" b="0"/>
              <a:pathLst>
                <a:path w="1512" h="1512">
                  <a:moveTo>
                    <a:pt x="0" y="755"/>
                  </a:moveTo>
                  <a:cubicBezTo>
                    <a:pt x="0" y="338"/>
                    <a:pt x="338" y="0"/>
                    <a:pt x="756" y="0"/>
                  </a:cubicBezTo>
                  <a:cubicBezTo>
                    <a:pt x="1173" y="0"/>
                    <a:pt x="1512" y="338"/>
                    <a:pt x="1512" y="756"/>
                  </a:cubicBezTo>
                  <a:cubicBezTo>
                    <a:pt x="1512" y="1173"/>
                    <a:pt x="1173" y="1512"/>
                    <a:pt x="756" y="1512"/>
                  </a:cubicBezTo>
                  <a:cubicBezTo>
                    <a:pt x="338" y="1512"/>
                    <a:pt x="0" y="1173"/>
                    <a:pt x="0" y="755"/>
                  </a:cubicBezTo>
                </a:path>
              </a:pathLst>
            </a:custGeom>
            <a:solidFill>
              <a:srgbClr val="BF9000">
                <a:alpha val="34901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72" name="textbox 572"/>
            <p:cNvSpPr/>
            <p:nvPr/>
          </p:nvSpPr>
          <p:spPr>
            <a:xfrm>
              <a:off x="-12700" y="-12700"/>
              <a:ext cx="986155" cy="100901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1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32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8000"/>
                </a:lnSpc>
              </a:pPr>
              <a:endParaRPr lang="en-US" altLang="en-US" sz="100" dirty="0"/>
            </a:p>
            <a:p>
              <a:pPr marL="86995" algn="l" rtl="0" eaLnBrk="0">
                <a:lnSpc>
                  <a:spcPct val="94000"/>
                </a:lnSpc>
              </a:pPr>
              <a:r>
                <a:rPr sz="15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UGC</a:t>
              </a:r>
              <a:r>
                <a:rPr sz="1500" kern="0" spc="1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共创</a:t>
              </a:r>
              <a:endParaRPr lang="en-US" altLang="en-US" sz="1500" dirty="0"/>
            </a:p>
          </p:txBody>
        </p:sp>
      </p:grpSp>
      <p:sp>
        <p:nvSpPr>
          <p:cNvPr id="574" name="path"/>
          <p:cNvSpPr/>
          <p:nvPr/>
        </p:nvSpPr>
        <p:spPr>
          <a:xfrm>
            <a:off x="8599487" y="2144712"/>
            <a:ext cx="960437" cy="960437"/>
          </a:xfrm>
          <a:custGeom>
            <a:avLst/>
            <a:gdLst/>
            <a:ahLst/>
            <a:cxnLst/>
            <a:rect l="0" t="0" r="0" b="0"/>
            <a:pathLst>
              <a:path w="1512" h="1512">
                <a:moveTo>
                  <a:pt x="0" y="755"/>
                </a:moveTo>
                <a:cubicBezTo>
                  <a:pt x="0" y="338"/>
                  <a:pt x="338" y="0"/>
                  <a:pt x="756" y="0"/>
                </a:cubicBezTo>
                <a:cubicBezTo>
                  <a:pt x="1173" y="0"/>
                  <a:pt x="1512" y="338"/>
                  <a:pt x="1512" y="756"/>
                </a:cubicBezTo>
                <a:cubicBezTo>
                  <a:pt x="1512" y="1173"/>
                  <a:pt x="1173" y="1512"/>
                  <a:pt x="756" y="1512"/>
                </a:cubicBezTo>
                <a:cubicBezTo>
                  <a:pt x="338" y="1512"/>
                  <a:pt x="0" y="1173"/>
                  <a:pt x="0" y="755"/>
                </a:cubicBezTo>
              </a:path>
            </a:pathLst>
          </a:custGeom>
          <a:solidFill>
            <a:srgbClr val="BF9000">
              <a:alpha val="34901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76" name="textbox 576"/>
          <p:cNvSpPr/>
          <p:nvPr/>
        </p:nvSpPr>
        <p:spPr>
          <a:xfrm>
            <a:off x="8311207" y="5397090"/>
            <a:ext cx="2334260" cy="3911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indent="3175" algn="l" rtl="0" eaLnBrk="0">
              <a:lnSpc>
                <a:spcPct val="133000"/>
              </a:lnSpc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针对大型互动活动 ，联合更多第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三方平台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/品牌加入 ，扩大品牌信息的渗透率</a:t>
            </a:r>
            <a:endParaRPr lang="en-US" altLang="en-US" sz="900" dirty="0"/>
          </a:p>
        </p:txBody>
      </p:sp>
      <p:sp>
        <p:nvSpPr>
          <p:cNvPr id="578" name="textbox 578"/>
          <p:cNvSpPr/>
          <p:nvPr/>
        </p:nvSpPr>
        <p:spPr>
          <a:xfrm>
            <a:off x="1391531" y="5396964"/>
            <a:ext cx="2413635" cy="3759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5240" indent="-2540" algn="l" rtl="0" eaLnBrk="0">
              <a:lnSpc>
                <a:spcPct val="128000"/>
              </a:lnSpc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利用轻量级H5、</a:t>
            </a:r>
            <a:r>
              <a:rPr sz="900" kern="0" spc="-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生成海报模版等形式 ，为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互动内容增加更多可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以分享的机制</a:t>
            </a:r>
            <a:endParaRPr lang="en-US" altLang="en-US" sz="900" dirty="0"/>
          </a:p>
        </p:txBody>
      </p:sp>
      <p:sp>
        <p:nvSpPr>
          <p:cNvPr id="580" name="textbox 580"/>
          <p:cNvSpPr/>
          <p:nvPr/>
        </p:nvSpPr>
        <p:spPr>
          <a:xfrm>
            <a:off x="8552645" y="2517449"/>
            <a:ext cx="1842770" cy="2444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第三方合作  影响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UP</a:t>
            </a:r>
            <a:endParaRPr lang="en-US" altLang="en-US" sz="1500" dirty="0"/>
          </a:p>
        </p:txBody>
      </p:sp>
      <p:sp>
        <p:nvSpPr>
          <p:cNvPr id="582" name="textbox 582"/>
          <p:cNvSpPr/>
          <p:nvPr/>
        </p:nvSpPr>
        <p:spPr>
          <a:xfrm>
            <a:off x="5339168" y="984904"/>
            <a:ext cx="1523364" cy="2451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吸 粉 互</a:t>
            </a:r>
            <a:r>
              <a:rPr sz="15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 玩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法</a:t>
            </a:r>
            <a:endParaRPr lang="en-US" altLang="en-US" sz="1500" dirty="0"/>
          </a:p>
        </p:txBody>
      </p:sp>
      <p:sp>
        <p:nvSpPr>
          <p:cNvPr id="584" name="textbox 584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586" name="textbox 586"/>
          <p:cNvSpPr/>
          <p:nvPr/>
        </p:nvSpPr>
        <p:spPr>
          <a:xfrm>
            <a:off x="6031383" y="2517247"/>
            <a:ext cx="704215" cy="2444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1500" kern="0" spc="1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好感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UP</a:t>
            </a:r>
            <a:endParaRPr lang="en-US" altLang="en-US" sz="1500" dirty="0"/>
          </a:p>
        </p:txBody>
      </p:sp>
      <p:sp>
        <p:nvSpPr>
          <p:cNvPr id="588" name="textbox 588"/>
          <p:cNvSpPr/>
          <p:nvPr/>
        </p:nvSpPr>
        <p:spPr>
          <a:xfrm>
            <a:off x="2619545" y="2517077"/>
            <a:ext cx="697230" cy="2432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5000"/>
              </a:lnSpc>
            </a:pPr>
            <a:r>
              <a:rPr sz="15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曝光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UP</a:t>
            </a:r>
            <a:endParaRPr lang="en-US" altLang="en-US" sz="1500" dirty="0"/>
          </a:p>
        </p:txBody>
      </p:sp>
      <p:sp>
        <p:nvSpPr>
          <p:cNvPr id="590" name="rect"/>
          <p:cNvSpPr/>
          <p:nvPr/>
        </p:nvSpPr>
        <p:spPr>
          <a:xfrm>
            <a:off x="5832475" y="1389062"/>
            <a:ext cx="527050" cy="28575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92" name="picture 59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2333625" y="5100637"/>
            <a:ext cx="528637" cy="19050"/>
          </a:xfrm>
          <a:prstGeom prst="rect">
            <a:avLst/>
          </a:prstGeom>
        </p:spPr>
      </p:pic>
      <p:pic>
        <p:nvPicPr>
          <p:cNvPr id="594" name="picture 59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9215437" y="5100637"/>
            <a:ext cx="528637" cy="19050"/>
          </a:xfrm>
          <a:prstGeom prst="rect">
            <a:avLst/>
          </a:prstGeom>
        </p:spPr>
      </p:pic>
      <p:pic>
        <p:nvPicPr>
          <p:cNvPr id="596" name="picture 59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5686425" y="5100637"/>
            <a:ext cx="527050" cy="19050"/>
          </a:xfrm>
          <a:prstGeom prst="rect">
            <a:avLst/>
          </a:prstGeom>
        </p:spPr>
      </p:pic>
      <p:sp>
        <p:nvSpPr>
          <p:cNvPr id="598" name="rect"/>
          <p:cNvSpPr/>
          <p:nvPr/>
        </p:nvSpPr>
        <p:spPr>
          <a:xfrm>
            <a:off x="4274502" y="3444875"/>
            <a:ext cx="7620" cy="1293812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00" name="rect"/>
          <p:cNvSpPr/>
          <p:nvPr/>
        </p:nvSpPr>
        <p:spPr>
          <a:xfrm>
            <a:off x="7705090" y="3448050"/>
            <a:ext cx="7619" cy="1293812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604" name="picture 6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06" name="textbox 606"/>
          <p:cNvSpPr/>
          <p:nvPr/>
        </p:nvSpPr>
        <p:spPr>
          <a:xfrm>
            <a:off x="7367463" y="3052762"/>
            <a:ext cx="2116454" cy="114173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algn="r" rtl="0" eaLnBrk="0">
              <a:lnSpc>
                <a:spcPts val="900"/>
              </a:lnSpc>
            </a:pPr>
            <a:r>
              <a:rPr sz="1800" kern="0" spc="380" dirty="0">
                <a:solidFill>
                  <a:srgbClr val="BF9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endParaRPr lang="en-US" altLang="en-US" sz="1800" dirty="0"/>
          </a:p>
          <a:p>
            <a:pPr marL="13335" algn="l" rtl="0" eaLnBrk="0">
              <a:lnSpc>
                <a:spcPct val="84000"/>
              </a:lnSpc>
              <a:spcBef>
                <a:spcPts val="445"/>
              </a:spcBef>
            </a:pPr>
            <a:r>
              <a:rPr sz="8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跟风随大流搞促销 ，</a:t>
            </a:r>
            <a:endParaRPr lang="en-US" altLang="en-US" sz="800" dirty="0"/>
          </a:p>
          <a:p>
            <a:pPr marL="13335" algn="l" rtl="0" eaLnBrk="0">
              <a:lnSpc>
                <a:spcPct val="99000"/>
              </a:lnSpc>
              <a:spcBef>
                <a:spcPts val="5"/>
              </a:spcBef>
            </a:pPr>
            <a:r>
              <a:rPr sz="8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最好能发三轮促销倒</a:t>
            </a:r>
            <a:endParaRPr lang="en-US" altLang="en-US" sz="800" dirty="0"/>
          </a:p>
          <a:p>
            <a:pPr marL="13335" algn="l" rtl="0" eaLnBrk="0">
              <a:lnSpc>
                <a:spcPct val="99000"/>
              </a:lnSpc>
              <a:spcBef>
                <a:spcPts val="10"/>
              </a:spcBef>
            </a:pPr>
            <a:r>
              <a:rPr sz="8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计时海报</a:t>
            </a:r>
            <a:r>
              <a:rPr sz="800" kern="0" spc="-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。前两天告</a:t>
            </a:r>
            <a:endParaRPr lang="en-US" altLang="en-US" sz="800" dirty="0"/>
          </a:p>
          <a:p>
            <a:pPr marL="12700" algn="l" rtl="0" eaLnBrk="0">
              <a:lnSpc>
                <a:spcPct val="100000"/>
              </a:lnSpc>
              <a:spcBef>
                <a:spcPts val="5"/>
              </a:spcBef>
            </a:pPr>
            <a:r>
              <a:rPr sz="800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知促销开始 ，前一天</a:t>
            </a:r>
            <a:endParaRPr lang="en-US" altLang="en-US" sz="800" dirty="0"/>
          </a:p>
          <a:p>
            <a:pPr marL="13335" algn="l" rtl="0" eaLnBrk="0">
              <a:lnSpc>
                <a:spcPts val="1040"/>
              </a:lnSpc>
            </a:pP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推购物攻略。</a:t>
            </a:r>
            <a:endParaRPr lang="en-US" altLang="en-US" sz="800" dirty="0"/>
          </a:p>
          <a:p>
            <a:pPr algn="l" rtl="0" eaLnBrk="0">
              <a:lnSpc>
                <a:spcPct val="106000"/>
              </a:lnSpc>
            </a:pPr>
            <a:endParaRPr lang="en-US" altLang="en-US" sz="1000" dirty="0"/>
          </a:p>
          <a:p>
            <a:pPr algn="l" rtl="0" eaLnBrk="0">
              <a:lnSpc>
                <a:spcPct val="113000"/>
              </a:lnSpc>
            </a:pPr>
            <a:endParaRPr lang="en-US" altLang="en-US" sz="400" dirty="0"/>
          </a:p>
          <a:p>
            <a:pPr marL="461645" algn="l" rtl="0" eaLnBrk="0">
              <a:lnSpc>
                <a:spcPts val="900"/>
              </a:lnSpc>
              <a:spcBef>
                <a:spcPts val="0"/>
              </a:spcBef>
            </a:pPr>
            <a:r>
              <a:rPr sz="1800" kern="0" spc="370" dirty="0">
                <a:solidFill>
                  <a:srgbClr val="BF9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endParaRPr lang="en-US" altLang="en-US" sz="1800" dirty="0"/>
          </a:p>
        </p:txBody>
      </p:sp>
      <p:graphicFrame>
        <p:nvGraphicFramePr>
          <p:cNvPr id="608" name="table 608"/>
          <p:cNvGraphicFramePr>
            <a:graphicFrameLocks noGrp="1"/>
          </p:cNvGraphicFramePr>
          <p:nvPr/>
        </p:nvGraphicFramePr>
        <p:xfrm>
          <a:off x="2935061" y="4960114"/>
          <a:ext cx="2542540" cy="875030"/>
        </p:xfrm>
        <a:graphic>
          <a:graphicData uri="http://schemas.openxmlformats.org/drawingml/2006/table">
            <a:tbl>
              <a:tblPr/>
              <a:tblGrid>
                <a:gridCol w="1245235"/>
                <a:gridCol w="1297305"/>
              </a:tblGrid>
              <a:tr h="8750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/>
                    </a:p>
                    <a:p>
                      <a:pPr indent="444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2019年广龙小镇日历</a:t>
                      </a:r>
                      <a:r>
                        <a:rPr sz="800" kern="0" spc="1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</a:t>
                      </a: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加入产品促销信息</a:t>
                      </a:r>
                      <a:endParaRPr lang="en-US" altLang="en-US" sz="800" dirty="0"/>
                    </a:p>
                    <a:p>
                      <a:pPr marL="424815" algn="l" rtl="0" eaLnBrk="0">
                        <a:lnSpc>
                          <a:spcPts val="845"/>
                        </a:lnSpc>
                        <a:spcBef>
                          <a:spcPts val="360"/>
                        </a:spcBef>
                      </a:pPr>
                      <a:r>
                        <a:rPr sz="1800" kern="0" spc="370" dirty="0">
                          <a:solidFill>
                            <a:srgbClr val="BF9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23000"/>
                        </a:lnSpc>
                      </a:pPr>
                      <a:endParaRPr lang="en-US" altLang="en-US" sz="100" dirty="0"/>
                    </a:p>
                    <a:p>
                      <a:pPr marL="240030" algn="just" rtl="0" eaLnBrk="0">
                        <a:lnSpc>
                          <a:spcPct val="101000"/>
                        </a:lnSpc>
                      </a:pPr>
                      <a:r>
                        <a:rPr sz="800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可以在微博/抖音发起</a:t>
                      </a:r>
                      <a:r>
                        <a:rPr sz="800" kern="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酒桶挑战 ，被一桶酒当</a:t>
                      </a:r>
                      <a:r>
                        <a:rPr sz="800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头浇下 ，就可获品牌祝</a:t>
                      </a:r>
                      <a:r>
                        <a:rPr sz="800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福礼。</a:t>
                      </a:r>
                      <a:endParaRPr lang="en-US" altLang="en-US" sz="800" dirty="0"/>
                    </a:p>
                    <a:p>
                      <a:pPr marL="734060" algn="l" rtl="0" eaLnBrk="0">
                        <a:lnSpc>
                          <a:spcPts val="900"/>
                        </a:lnSpc>
                        <a:spcBef>
                          <a:spcPts val="315"/>
                        </a:spcBef>
                      </a:pPr>
                      <a:r>
                        <a:rPr sz="1800" kern="0" spc="380" dirty="0">
                          <a:solidFill>
                            <a:srgbClr val="BF9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lang="en-US" altLang="en-US" sz="1800" dirty="0"/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10" name="textbox 610"/>
          <p:cNvSpPr/>
          <p:nvPr/>
        </p:nvSpPr>
        <p:spPr>
          <a:xfrm>
            <a:off x="2921043" y="2834520"/>
            <a:ext cx="2426970" cy="2705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lang="en-US" altLang="en-US" sz="100" dirty="0"/>
          </a:p>
          <a:p>
            <a:pPr marL="62865" indent="-47625" algn="l" rtl="0" eaLnBrk="0">
              <a:lnSpc>
                <a:spcPct val="100000"/>
              </a:lnSpc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借节促销。可以推H5互动小活动配合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促销信息 ，比如 </a:t>
            </a:r>
            <a:r>
              <a:rPr sz="8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《广龙小镇圣诞小屋大比拼》</a:t>
            </a:r>
            <a:endParaRPr lang="en-US" altLang="en-US" sz="800" dirty="0"/>
          </a:p>
        </p:txBody>
      </p:sp>
      <p:sp>
        <p:nvSpPr>
          <p:cNvPr id="612" name="textbox 612"/>
          <p:cNvSpPr/>
          <p:nvPr/>
        </p:nvSpPr>
        <p:spPr>
          <a:xfrm>
            <a:off x="5834960" y="4111742"/>
            <a:ext cx="1083310" cy="5429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lang="en-US" altLang="en-US" sz="100" dirty="0"/>
          </a:p>
          <a:p>
            <a:pPr marL="12700" indent="3175" algn="l" rtl="0" eaLnBrk="0">
              <a:lnSpc>
                <a:spcPct val="97000"/>
              </a:lnSpc>
            </a:pPr>
            <a:r>
              <a:rPr sz="8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以缅怀之名送顾客麦</a:t>
            </a:r>
            <a:r>
              <a:rPr sz="8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劳礼券 ，实现潜在“跨 </a:t>
            </a:r>
            <a:r>
              <a:rPr sz="8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界合作”</a:t>
            </a:r>
            <a:endParaRPr lang="en-US" altLang="en-US" sz="800" dirty="0"/>
          </a:p>
          <a:p>
            <a:pPr marL="508635" algn="l" rtl="0" eaLnBrk="0">
              <a:lnSpc>
                <a:spcPts val="900"/>
              </a:lnSpc>
              <a:spcBef>
                <a:spcPts val="375"/>
              </a:spcBef>
            </a:pPr>
            <a:r>
              <a:rPr sz="1800" kern="0" spc="370" dirty="0">
                <a:solidFill>
                  <a:srgbClr val="BF9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.</a:t>
            </a:r>
            <a:endParaRPr lang="en-US" altLang="en-US" sz="1800" dirty="0"/>
          </a:p>
        </p:txBody>
      </p:sp>
      <p:sp>
        <p:nvSpPr>
          <p:cNvPr id="614" name="textbox 614"/>
          <p:cNvSpPr/>
          <p:nvPr/>
        </p:nvSpPr>
        <p:spPr>
          <a:xfrm>
            <a:off x="8896942" y="2394066"/>
            <a:ext cx="1082675" cy="5035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</a:pPr>
            <a:r>
              <a:rPr sz="8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轻量级H5 ，融入产品 ，</a:t>
            </a:r>
            <a:r>
              <a:rPr sz="8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选择户型图放贝多芬  </a:t>
            </a:r>
            <a:r>
              <a:rPr sz="8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8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音乐 ，列ABCD选</a:t>
            </a:r>
            <a:r>
              <a:rPr sz="8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</a:t>
            </a:r>
            <a:r>
              <a:rPr sz="8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选对享受优惠。</a:t>
            </a:r>
            <a:endParaRPr lang="en-US" altLang="en-US" sz="800" dirty="0"/>
          </a:p>
        </p:txBody>
      </p:sp>
      <p:pic>
        <p:nvPicPr>
          <p:cNvPr id="616" name="picture 6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457513" y="1289050"/>
            <a:ext cx="98297" cy="4762500"/>
          </a:xfrm>
          <a:prstGeom prst="rect">
            <a:avLst/>
          </a:prstGeom>
        </p:spPr>
      </p:pic>
      <p:sp>
        <p:nvSpPr>
          <p:cNvPr id="618" name="textbox 618"/>
          <p:cNvSpPr/>
          <p:nvPr/>
        </p:nvSpPr>
        <p:spPr>
          <a:xfrm>
            <a:off x="5339168" y="697567"/>
            <a:ext cx="1663064" cy="24510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15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吸粉互动活动示例</a:t>
            </a:r>
            <a:endParaRPr lang="en-US" altLang="en-US" sz="1500" dirty="0"/>
          </a:p>
        </p:txBody>
      </p:sp>
      <p:sp>
        <p:nvSpPr>
          <p:cNvPr id="620" name="textbox 620"/>
          <p:cNvSpPr/>
          <p:nvPr/>
        </p:nvSpPr>
        <p:spPr>
          <a:xfrm>
            <a:off x="2923281" y="4053413"/>
            <a:ext cx="1122680" cy="2590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indent="5080" algn="l" rtl="0" eaLnBrk="0">
              <a:lnSpc>
                <a:spcPct val="96000"/>
              </a:lnSpc>
            </a:pPr>
            <a:r>
              <a:rPr sz="8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电影院包场 ，并宴请老</a:t>
            </a:r>
            <a:r>
              <a:rPr sz="800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800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顾客 ，来回顾经典爱情。</a:t>
            </a:r>
            <a:endParaRPr lang="en-US" altLang="en-US" sz="800" dirty="0"/>
          </a:p>
        </p:txBody>
      </p:sp>
      <p:sp>
        <p:nvSpPr>
          <p:cNvPr id="622" name="textbox 622"/>
          <p:cNvSpPr/>
          <p:nvPr/>
        </p:nvSpPr>
        <p:spPr>
          <a:xfrm>
            <a:off x="4493059" y="6272643"/>
            <a:ext cx="911860" cy="3054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354965" algn="l" rtl="0" eaLnBrk="0">
              <a:lnSpc>
                <a:spcPct val="93000"/>
              </a:lnSpc>
            </a:pPr>
            <a:r>
              <a:rPr sz="9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4日</a:t>
            </a:r>
            <a:endParaRPr lang="en-US" altLang="en-US" sz="900" dirty="0"/>
          </a:p>
          <a:p>
            <a:pPr marL="12700" algn="l" rtl="0" eaLnBrk="0">
              <a:lnSpc>
                <a:spcPct val="100000"/>
              </a:lnSpc>
              <a:spcBef>
                <a:spcPts val="120"/>
              </a:spcBef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美国解除禁酒令</a:t>
            </a:r>
            <a:endParaRPr lang="en-US" altLang="en-US" sz="900" dirty="0"/>
          </a:p>
        </p:txBody>
      </p:sp>
      <p:sp>
        <p:nvSpPr>
          <p:cNvPr id="624" name="textbox 624"/>
          <p:cNvSpPr/>
          <p:nvPr/>
        </p:nvSpPr>
        <p:spPr>
          <a:xfrm>
            <a:off x="1327781" y="4068434"/>
            <a:ext cx="913764" cy="3060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329565" algn="l" rtl="0" eaLnBrk="0">
              <a:lnSpc>
                <a:spcPct val="93000"/>
              </a:lnSpc>
            </a:pPr>
            <a:r>
              <a:rPr sz="9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19日</a:t>
            </a:r>
            <a:endParaRPr lang="en-US" altLang="en-US" sz="900" dirty="0"/>
          </a:p>
          <a:p>
            <a:pPr marL="12700" algn="l" rtl="0" eaLnBrk="0">
              <a:lnSpc>
                <a:spcPct val="99000"/>
              </a:lnSpc>
              <a:spcBef>
                <a:spcPts val="130"/>
              </a:spcBef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泰坦尼克号公演</a:t>
            </a:r>
            <a:endParaRPr lang="en-US" altLang="en-US" sz="900" dirty="0"/>
          </a:p>
        </p:txBody>
      </p:sp>
      <p:sp>
        <p:nvSpPr>
          <p:cNvPr id="626" name="textbox 626"/>
          <p:cNvSpPr/>
          <p:nvPr/>
        </p:nvSpPr>
        <p:spPr>
          <a:xfrm>
            <a:off x="5921232" y="6272263"/>
            <a:ext cx="911225" cy="3054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360045" algn="l" rtl="0" eaLnBrk="0">
              <a:lnSpc>
                <a:spcPct val="93000"/>
              </a:lnSpc>
            </a:pPr>
            <a:r>
              <a:rPr sz="9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6日</a:t>
            </a:r>
            <a:endParaRPr lang="en-US" altLang="en-US" sz="900" dirty="0"/>
          </a:p>
          <a:p>
            <a:pPr marL="12700" algn="l" rtl="0" eaLnBrk="0">
              <a:lnSpc>
                <a:spcPct val="99000"/>
              </a:lnSpc>
              <a:spcBef>
                <a:spcPts val="130"/>
              </a:spcBef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麦当劳叔叔逝世</a:t>
            </a:r>
            <a:endParaRPr lang="en-US" altLang="en-US" sz="900" dirty="0"/>
          </a:p>
        </p:txBody>
      </p:sp>
      <p:sp>
        <p:nvSpPr>
          <p:cNvPr id="628" name="textbox 628"/>
          <p:cNvSpPr/>
          <p:nvPr/>
        </p:nvSpPr>
        <p:spPr>
          <a:xfrm>
            <a:off x="1330435" y="2806751"/>
            <a:ext cx="910589" cy="3054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233045" algn="l" rtl="0" eaLnBrk="0">
              <a:lnSpc>
                <a:spcPct val="93000"/>
              </a:lnSpc>
            </a:pPr>
            <a:r>
              <a:rPr sz="9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24.25日</a:t>
            </a:r>
            <a:endParaRPr lang="en-US" altLang="en-US" sz="900" dirty="0"/>
          </a:p>
          <a:p>
            <a:pPr marL="12700" algn="l" rtl="0" eaLnBrk="0">
              <a:lnSpc>
                <a:spcPct val="100000"/>
              </a:lnSpc>
              <a:spcBef>
                <a:spcPts val="120"/>
              </a:spcBef>
            </a:pP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平安夜、</a:t>
            </a:r>
            <a:r>
              <a:rPr sz="900" kern="0" spc="-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圣诞节</a:t>
            </a:r>
            <a:endParaRPr lang="en-US" altLang="en-US" sz="900" dirty="0"/>
          </a:p>
        </p:txBody>
      </p:sp>
      <p:sp>
        <p:nvSpPr>
          <p:cNvPr id="630" name="textbox 630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632" name="textbox 632"/>
          <p:cNvSpPr/>
          <p:nvPr/>
        </p:nvSpPr>
        <p:spPr>
          <a:xfrm>
            <a:off x="9087845" y="6271884"/>
            <a:ext cx="655955" cy="3060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98755" algn="l" rtl="0" eaLnBrk="0">
              <a:lnSpc>
                <a:spcPct val="93000"/>
              </a:lnSpc>
            </a:pPr>
            <a:r>
              <a:rPr sz="9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16日</a:t>
            </a:r>
            <a:endParaRPr lang="en-US" altLang="en-US" sz="900" dirty="0"/>
          </a:p>
          <a:p>
            <a:pPr marL="12700" algn="l" rtl="0" eaLnBrk="0">
              <a:lnSpc>
                <a:spcPct val="99000"/>
              </a:lnSpc>
              <a:spcBef>
                <a:spcPts val="130"/>
              </a:spcBef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贝多芬诞辰</a:t>
            </a:r>
            <a:endParaRPr lang="en-US" altLang="en-US" sz="900" dirty="0"/>
          </a:p>
        </p:txBody>
      </p:sp>
      <p:sp>
        <p:nvSpPr>
          <p:cNvPr id="634" name="path"/>
          <p:cNvSpPr/>
          <p:nvPr/>
        </p:nvSpPr>
        <p:spPr>
          <a:xfrm>
            <a:off x="2728912" y="2889250"/>
            <a:ext cx="114300" cy="1346200"/>
          </a:xfrm>
          <a:custGeom>
            <a:avLst/>
            <a:gdLst/>
            <a:ahLst/>
            <a:cxnLst/>
            <a:rect l="0" t="0" r="0" b="0"/>
            <a:pathLst>
              <a:path w="180" h="2120">
                <a:moveTo>
                  <a:pt x="0" y="2030"/>
                </a:moveTo>
                <a:cubicBezTo>
                  <a:pt x="0" y="1980"/>
                  <a:pt x="40" y="1940"/>
                  <a:pt x="90" y="1940"/>
                </a:cubicBezTo>
                <a:cubicBezTo>
                  <a:pt x="139" y="1940"/>
                  <a:pt x="180" y="1980"/>
                  <a:pt x="180" y="2030"/>
                </a:cubicBezTo>
                <a:cubicBezTo>
                  <a:pt x="180" y="2079"/>
                  <a:pt x="139" y="2120"/>
                  <a:pt x="90" y="2120"/>
                </a:cubicBezTo>
                <a:cubicBezTo>
                  <a:pt x="40" y="2120"/>
                  <a:pt x="0" y="2079"/>
                  <a:pt x="0" y="2030"/>
                </a:cubicBezTo>
              </a:path>
              <a:path w="180" h="2120">
                <a:moveTo>
                  <a:pt x="0" y="89"/>
                </a:moveTo>
                <a:cubicBezTo>
                  <a:pt x="0" y="40"/>
                  <a:pt x="40" y="0"/>
                  <a:pt x="90" y="0"/>
                </a:cubicBezTo>
                <a:cubicBezTo>
                  <a:pt x="139" y="0"/>
                  <a:pt x="180" y="40"/>
                  <a:pt x="180" y="90"/>
                </a:cubicBezTo>
                <a:cubicBezTo>
                  <a:pt x="180" y="139"/>
                  <a:pt x="139" y="180"/>
                  <a:pt x="90" y="180"/>
                </a:cubicBezTo>
                <a:cubicBezTo>
                  <a:pt x="40" y="180"/>
                  <a:pt x="0" y="139"/>
                  <a:pt x="0" y="89"/>
                </a:cubicBezTo>
              </a:path>
            </a:pathLst>
          </a:cu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36" name="textbox 636"/>
          <p:cNvSpPr/>
          <p:nvPr/>
        </p:nvSpPr>
        <p:spPr>
          <a:xfrm>
            <a:off x="7561382" y="6271884"/>
            <a:ext cx="553084" cy="3060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49225" algn="l" rtl="0" eaLnBrk="0">
              <a:lnSpc>
                <a:spcPct val="93000"/>
              </a:lnSpc>
            </a:pPr>
            <a:r>
              <a:rPr sz="9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12日</a:t>
            </a:r>
            <a:endParaRPr lang="en-US" altLang="en-US" sz="900" dirty="0"/>
          </a:p>
          <a:p>
            <a:pPr marL="12700" algn="l" rtl="0" eaLnBrk="0">
              <a:lnSpc>
                <a:spcPct val="99000"/>
              </a:lnSpc>
              <a:spcBef>
                <a:spcPts val="130"/>
              </a:spcBef>
            </a:pP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双12购物</a:t>
            </a:r>
            <a:endParaRPr lang="en-US" altLang="en-US" sz="900" dirty="0"/>
          </a:p>
        </p:txBody>
      </p:sp>
      <p:sp>
        <p:nvSpPr>
          <p:cNvPr id="638" name="textbox 638"/>
          <p:cNvSpPr/>
          <p:nvPr/>
        </p:nvSpPr>
        <p:spPr>
          <a:xfrm>
            <a:off x="2928523" y="6339492"/>
            <a:ext cx="950594" cy="1625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2018年最后一月</a:t>
            </a:r>
            <a:endParaRPr lang="en-US" altLang="en-US" sz="900" dirty="0"/>
          </a:p>
        </p:txBody>
      </p:sp>
      <p:pic>
        <p:nvPicPr>
          <p:cNvPr id="640" name="picture 6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902325" y="1111250"/>
            <a:ext cx="527050" cy="285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picture 6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644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46" name="textbox 646"/>
          <p:cNvSpPr/>
          <p:nvPr/>
        </p:nvSpPr>
        <p:spPr>
          <a:xfrm>
            <a:off x="3128530" y="2225662"/>
            <a:ext cx="5958840" cy="17100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57000"/>
              </a:lnSpc>
            </a:pPr>
            <a:endParaRPr lang="en-US" altLang="en-US" sz="100" dirty="0"/>
          </a:p>
          <a:p>
            <a:pPr algn="r" rtl="0" eaLnBrk="0">
              <a:lnSpc>
                <a:spcPct val="86000"/>
              </a:lnSpc>
            </a:pPr>
            <a:r>
              <a:rPr sz="9500" kern="0" spc="3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THANK</a:t>
            </a:r>
            <a:r>
              <a:rPr sz="9500" kern="0" spc="-116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500" kern="0" spc="3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'</a:t>
            </a:r>
            <a:r>
              <a:rPr sz="9500" kern="0" spc="-13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500" kern="0" spc="3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endParaRPr lang="en-US" altLang="en-US" sz="9500" dirty="0"/>
          </a:p>
          <a:p>
            <a:pPr algn="l" rtl="0" eaLnBrk="0">
              <a:lnSpc>
                <a:spcPct val="106000"/>
              </a:lnSpc>
            </a:pPr>
            <a:endParaRPr lang="en-US" altLang="en-US" sz="1200" dirty="0"/>
          </a:p>
          <a:p>
            <a:pPr algn="l" rtl="0" eaLnBrk="0">
              <a:lnSpc>
                <a:spcPct val="7000"/>
              </a:lnSpc>
            </a:pPr>
            <a:endParaRPr lang="en-US" altLang="en-US" sz="100" dirty="0"/>
          </a:p>
          <a:p>
            <a:pPr marL="2466340" algn="l" rtl="0" eaLnBrk="0">
              <a:lnSpc>
                <a:spcPct val="96000"/>
              </a:lnSpc>
            </a:pPr>
            <a:r>
              <a:rPr sz="1700" kern="0" spc="27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感谢阅读</a:t>
            </a:r>
            <a:endParaRPr lang="en-US" altLang="en-US" sz="1700" dirty="0"/>
          </a:p>
        </p:txBody>
      </p:sp>
      <p:sp>
        <p:nvSpPr>
          <p:cNvPr id="650" name="textbox 650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" name="textbox 30"/>
          <p:cNvSpPr/>
          <p:nvPr/>
        </p:nvSpPr>
        <p:spPr>
          <a:xfrm>
            <a:off x="5979867" y="3409475"/>
            <a:ext cx="1280794" cy="21259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29845" algn="l" rtl="0" eaLnBrk="0">
              <a:lnSpc>
                <a:spcPct val="82000"/>
              </a:lnSpc>
            </a:pPr>
            <a:r>
              <a:rPr sz="2000" kern="0" spc="4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推送展示</a:t>
            </a:r>
            <a:endParaRPr lang="en-US" altLang="en-US" sz="2000" dirty="0"/>
          </a:p>
          <a:p>
            <a:pPr marL="12700" indent="16510" algn="l" rtl="0" eaLnBrk="0">
              <a:lnSpc>
                <a:spcPct val="202000"/>
              </a:lnSpc>
              <a:spcBef>
                <a:spcPts val="30"/>
              </a:spcBef>
            </a:pPr>
            <a:r>
              <a:rPr sz="2000" kern="0" spc="4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排版风格</a:t>
            </a:r>
            <a:r>
              <a:rPr sz="2000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4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版式选择</a:t>
            </a:r>
            <a:r>
              <a:rPr sz="2000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kern="0" spc="4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引导选择</a:t>
            </a:r>
            <a:endParaRPr lang="en-US" altLang="en-US" sz="2000" dirty="0"/>
          </a:p>
        </p:txBody>
      </p:sp>
      <p:grpSp>
        <p:nvGrpSpPr>
          <p:cNvPr id="4" name="group 4"/>
          <p:cNvGrpSpPr/>
          <p:nvPr/>
        </p:nvGrpSpPr>
        <p:grpSpPr>
          <a:xfrm rot="21600000">
            <a:off x="3596640" y="1333500"/>
            <a:ext cx="1513522" cy="1512887"/>
            <a:chOff x="0" y="0"/>
            <a:chExt cx="1513522" cy="1512887"/>
          </a:xfrm>
        </p:grpSpPr>
        <p:sp>
          <p:nvSpPr>
            <p:cNvPr id="32" name="path"/>
            <p:cNvSpPr/>
            <p:nvPr/>
          </p:nvSpPr>
          <p:spPr>
            <a:xfrm>
              <a:off x="0" y="0"/>
              <a:ext cx="1513522" cy="1512887"/>
            </a:xfrm>
            <a:custGeom>
              <a:avLst/>
              <a:gdLst/>
              <a:ahLst/>
              <a:cxnLst/>
              <a:rect l="0" t="0" r="0" b="0"/>
              <a:pathLst>
                <a:path w="2383" h="2382">
                  <a:moveTo>
                    <a:pt x="0" y="1190"/>
                  </a:moveTo>
                  <a:cubicBezTo>
                    <a:pt x="0" y="533"/>
                    <a:pt x="534" y="0"/>
                    <a:pt x="1192" y="0"/>
                  </a:cubicBezTo>
                  <a:cubicBezTo>
                    <a:pt x="1850" y="0"/>
                    <a:pt x="2383" y="533"/>
                    <a:pt x="2383" y="1191"/>
                  </a:cubicBezTo>
                  <a:cubicBezTo>
                    <a:pt x="2383" y="1849"/>
                    <a:pt x="1850" y="2382"/>
                    <a:pt x="1192" y="2382"/>
                  </a:cubicBezTo>
                  <a:cubicBezTo>
                    <a:pt x="534" y="2382"/>
                    <a:pt x="0" y="1849"/>
                    <a:pt x="0" y="1190"/>
                  </a:cubicBezTo>
                </a:path>
              </a:pathLst>
            </a:custGeom>
            <a:solidFill>
              <a:srgbClr val="BF9000">
                <a:alpha val="65098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4" name="textbox 34"/>
            <p:cNvSpPr/>
            <p:nvPr/>
          </p:nvSpPr>
          <p:spPr>
            <a:xfrm>
              <a:off x="-12700" y="-12700"/>
              <a:ext cx="1539239" cy="183768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algn="l" rtl="0" eaLnBrk="0">
                <a:lnSpc>
                  <a:spcPct val="108000"/>
                </a:lnSpc>
              </a:pPr>
              <a:endParaRPr lang="en-US" altLang="en-US" sz="1000" dirty="0"/>
            </a:p>
            <a:p>
              <a:pPr marL="601980" algn="l" rtl="0" eaLnBrk="0">
                <a:lnSpc>
                  <a:spcPct val="78000"/>
                </a:lnSpc>
                <a:spcBef>
                  <a:spcPts val="5"/>
                </a:spcBef>
              </a:pPr>
              <a:r>
                <a:rPr sz="9500" kern="0" spc="-10" dirty="0">
                  <a:solidFill>
                    <a:srgbClr val="FFFFFF">
                      <a:alpha val="100000"/>
                    </a:srgbClr>
                  </a:solidFill>
                  <a:latin typeface="MS Gothic" panose="020B0609070205080204" charset="-128"/>
                  <a:ea typeface="MS Gothic" panose="020B0609070205080204" charset="-128"/>
                  <a:cs typeface="MS Gothic" panose="020B0609070205080204" charset="-128"/>
                </a:rPr>
                <a:t>1</a:t>
              </a:r>
              <a:endParaRPr lang="en-US" altLang="en-US" sz="9500" dirty="0"/>
            </a:p>
          </p:txBody>
        </p:sp>
      </p:grpSp>
      <p:sp>
        <p:nvSpPr>
          <p:cNvPr id="36" name="textbox 36"/>
          <p:cNvSpPr/>
          <p:nvPr/>
        </p:nvSpPr>
        <p:spPr>
          <a:xfrm>
            <a:off x="5414256" y="2228566"/>
            <a:ext cx="3415665" cy="36067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9050" indent="-6350" algn="l" rtl="0" eaLnBrk="0">
              <a:lnSpc>
                <a:spcPct val="122000"/>
              </a:lnSpc>
            </a:pPr>
            <a:r>
              <a:rPr sz="9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公众号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VI</a:t>
            </a:r>
            <a:r>
              <a:rPr sz="9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视觉的重要性主要体现在 ：良好的阅读体验、</a:t>
            </a:r>
            <a:r>
              <a:rPr sz="9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塑造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品牌形象、</a:t>
            </a:r>
            <a:r>
              <a:rPr sz="900" kern="0" spc="-1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形象暗示。</a:t>
            </a:r>
            <a:endParaRPr lang="en-US" altLang="en-US" sz="900" dirty="0"/>
          </a:p>
        </p:txBody>
      </p:sp>
      <p:sp>
        <p:nvSpPr>
          <p:cNvPr id="38" name="textbox 38"/>
          <p:cNvSpPr/>
          <p:nvPr/>
        </p:nvSpPr>
        <p:spPr>
          <a:xfrm>
            <a:off x="5419598" y="1585595"/>
            <a:ext cx="2255520" cy="5219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3000"/>
              </a:lnSpc>
            </a:pPr>
            <a:r>
              <a:rPr sz="3500" b="1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 觉</a:t>
            </a:r>
            <a:r>
              <a:rPr sz="3500" b="1" kern="0" spc="12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</a:t>
            </a:r>
            <a:r>
              <a:rPr sz="3500" b="1" kern="0" spc="10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500" b="1" kern="0" spc="4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</a:t>
            </a:r>
            <a:endParaRPr lang="en-US" altLang="en-US" sz="3500" dirty="0"/>
          </a:p>
        </p:txBody>
      </p:sp>
      <p:sp>
        <p:nvSpPr>
          <p:cNvPr id="40" name="textbox 40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42" name="rect"/>
          <p:cNvSpPr/>
          <p:nvPr/>
        </p:nvSpPr>
        <p:spPr>
          <a:xfrm>
            <a:off x="5221223" y="3407663"/>
            <a:ext cx="211835" cy="213360"/>
          </a:xfrm>
          <a:prstGeom prst="rect">
            <a:avLst/>
          </a:prstGeom>
          <a:solidFill>
            <a:srgbClr val="BF9000">
              <a:alpha val="99215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4" name="rect"/>
          <p:cNvSpPr/>
          <p:nvPr/>
        </p:nvSpPr>
        <p:spPr>
          <a:xfrm>
            <a:off x="5202237" y="5276850"/>
            <a:ext cx="212534" cy="212598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6" name="rect"/>
          <p:cNvSpPr/>
          <p:nvPr/>
        </p:nvSpPr>
        <p:spPr>
          <a:xfrm>
            <a:off x="5202237" y="4713287"/>
            <a:ext cx="212534" cy="212280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8" name="rect"/>
          <p:cNvSpPr/>
          <p:nvPr/>
        </p:nvSpPr>
        <p:spPr>
          <a:xfrm>
            <a:off x="5221223" y="4057650"/>
            <a:ext cx="211835" cy="212598"/>
          </a:xfrm>
          <a:prstGeom prst="rect">
            <a:avLst/>
          </a:prstGeom>
          <a:solidFill>
            <a:srgbClr val="BF9000">
              <a:alpha val="96078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2" name="picture 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p>
            <a:pPr algn="ctr"/>
            <a:endParaRPr lang="zh-CN" altLang="en-US"/>
          </a:p>
        </p:txBody>
      </p:sp>
      <p:graphicFrame>
        <p:nvGraphicFramePr>
          <p:cNvPr id="54" name="table 54"/>
          <p:cNvGraphicFramePr>
            <a:graphicFrameLocks noGrp="1"/>
          </p:cNvGraphicFramePr>
          <p:nvPr/>
        </p:nvGraphicFramePr>
        <p:xfrm>
          <a:off x="1787270" y="2928746"/>
          <a:ext cx="3772534" cy="2100579"/>
        </p:xfrm>
        <a:graphic>
          <a:graphicData uri="http://schemas.openxmlformats.org/drawingml/2006/table">
            <a:tbl>
              <a:tblPr/>
              <a:tblGrid>
                <a:gridCol w="3772534"/>
              </a:tblGrid>
              <a:tr h="20942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6" name="picture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796795" y="2938271"/>
            <a:ext cx="3753611" cy="2081784"/>
          </a:xfrm>
          <a:prstGeom prst="rect">
            <a:avLst/>
          </a:prstGeom>
        </p:spPr>
      </p:pic>
      <p:sp>
        <p:nvSpPr>
          <p:cNvPr id="58" name="textbox 58"/>
          <p:cNvSpPr/>
          <p:nvPr/>
        </p:nvSpPr>
        <p:spPr>
          <a:xfrm>
            <a:off x="5911351" y="3227577"/>
            <a:ext cx="4337050" cy="8083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40"/>
              </a:lnSpc>
            </a:pPr>
            <a:r>
              <a:rPr sz="900" kern="0" spc="40" dirty="0">
                <a:solidFill>
                  <a:srgbClr val="BF9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.</a:t>
            </a:r>
            <a:r>
              <a:rPr sz="900" kern="0" spc="-200" dirty="0">
                <a:solidFill>
                  <a:srgbClr val="BF9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9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头条封面图尺寸控制在900 *</a:t>
            </a:r>
            <a:r>
              <a:rPr sz="9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383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px</a:t>
            </a:r>
            <a:r>
              <a:rPr sz="9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，或等比例以上。</a:t>
            </a:r>
            <a:endParaRPr lang="en-US" altLang="en-US" sz="900" dirty="0"/>
          </a:p>
          <a:p>
            <a:pPr marL="191135" algn="l" rtl="0" eaLnBrk="0">
              <a:lnSpc>
                <a:spcPct val="100000"/>
              </a:lnSpc>
              <a:spcBef>
                <a:spcPts val="100"/>
              </a:spcBef>
            </a:pPr>
            <a:r>
              <a:rPr sz="900" kern="0" spc="90" dirty="0">
                <a:solidFill>
                  <a:srgbClr val="BFBFB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核心元素建议在图中心位置</a:t>
            </a:r>
            <a:r>
              <a:rPr sz="900" kern="0" spc="80" dirty="0">
                <a:solidFill>
                  <a:srgbClr val="BFBFB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，保证分享到朋友圈之后依然完整可见</a:t>
            </a:r>
            <a:r>
              <a:rPr sz="900" kern="0" spc="8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900" dirty="0"/>
          </a:p>
          <a:p>
            <a:pPr algn="l" rtl="0" eaLnBrk="0">
              <a:lnSpc>
                <a:spcPct val="104000"/>
              </a:lnSpc>
            </a:pPr>
            <a:endParaRPr lang="en-US" altLang="en-US" sz="1000" dirty="0"/>
          </a:p>
          <a:p>
            <a:pPr marL="12700" algn="l" rtl="0" eaLnBrk="0">
              <a:lnSpc>
                <a:spcPts val="1140"/>
              </a:lnSpc>
              <a:spcBef>
                <a:spcPts val="270"/>
              </a:spcBef>
            </a:pPr>
            <a:r>
              <a:rPr sz="900" kern="0" spc="50" dirty="0">
                <a:solidFill>
                  <a:srgbClr val="BF9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.</a:t>
            </a:r>
            <a:r>
              <a:rPr sz="900" kern="0" spc="-290" dirty="0">
                <a:solidFill>
                  <a:srgbClr val="BF9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9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次条封面图尺寸控制在200 </a:t>
            </a:r>
            <a:r>
              <a:rPr sz="9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 200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px</a:t>
            </a:r>
            <a:r>
              <a:rPr sz="9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，或等比例以上。</a:t>
            </a:r>
            <a:endParaRPr lang="en-US" altLang="en-US" sz="900" dirty="0"/>
          </a:p>
          <a:p>
            <a:pPr algn="r" rtl="0" eaLnBrk="0">
              <a:lnSpc>
                <a:spcPct val="100000"/>
              </a:lnSpc>
              <a:spcBef>
                <a:spcPts val="100"/>
              </a:spcBef>
            </a:pPr>
            <a:r>
              <a:rPr sz="900" kern="0" spc="50" dirty="0">
                <a:solidFill>
                  <a:srgbClr val="BFBFB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次条封面图 ：遵从头条封面图原则 ，但在多图文情况下 ，应保持风格一致</a:t>
            </a:r>
            <a:r>
              <a:rPr sz="900" kern="0" spc="40" dirty="0">
                <a:solidFill>
                  <a:srgbClr val="BFBFB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en-US" sz="900" dirty="0"/>
          </a:p>
        </p:txBody>
      </p:sp>
      <p:sp>
        <p:nvSpPr>
          <p:cNvPr id="60" name="textbox 60"/>
          <p:cNvSpPr/>
          <p:nvPr/>
        </p:nvSpPr>
        <p:spPr>
          <a:xfrm>
            <a:off x="5911351" y="4400394"/>
            <a:ext cx="4380865" cy="7327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15240" algn="l" rtl="0" eaLnBrk="0">
              <a:lnSpc>
                <a:spcPct val="96000"/>
              </a:lnSpc>
            </a:pPr>
            <a:r>
              <a:rPr sz="1500" kern="0" spc="7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图片素材精度</a:t>
            </a:r>
            <a:endParaRPr lang="en-US" altLang="en-US" sz="15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14000"/>
              </a:lnSpc>
            </a:pPr>
            <a:endParaRPr lang="en-US" altLang="en-US" sz="200" dirty="0"/>
          </a:p>
          <a:p>
            <a:pPr marL="174625" indent="-161925" algn="l" rtl="0" eaLnBrk="0">
              <a:lnSpc>
                <a:spcPct val="108000"/>
              </a:lnSpc>
              <a:spcBef>
                <a:spcPts val="0"/>
              </a:spcBef>
            </a:pPr>
            <a:r>
              <a:rPr sz="900" kern="0" spc="60" dirty="0">
                <a:solidFill>
                  <a:srgbClr val="BF9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.</a:t>
            </a:r>
            <a:r>
              <a:rPr sz="900" kern="0" spc="-290" dirty="0">
                <a:solidFill>
                  <a:srgbClr val="BF9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</a:t>
            </a:r>
            <a:r>
              <a:rPr sz="9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务必保证图片素材在手机端显示效果 ，避免出现模糊、</a:t>
            </a:r>
            <a:r>
              <a:rPr sz="900" kern="0" spc="-1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低精度的情况</a:t>
            </a:r>
            <a:r>
              <a:rPr sz="9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出现 ，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给用户良好的阅读体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验。</a:t>
            </a:r>
            <a:endParaRPr lang="en-US" altLang="en-US" sz="900" dirty="0"/>
          </a:p>
        </p:txBody>
      </p:sp>
      <p:sp>
        <p:nvSpPr>
          <p:cNvPr id="62" name="textbox 62"/>
          <p:cNvSpPr/>
          <p:nvPr/>
        </p:nvSpPr>
        <p:spPr>
          <a:xfrm>
            <a:off x="4336217" y="498659"/>
            <a:ext cx="3452495" cy="8559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513080" algn="l" rtl="0" eaLnBrk="0">
              <a:lnSpc>
                <a:spcPct val="91000"/>
              </a:lnSpc>
              <a:tabLst>
                <a:tab pos="1119505" algn="l"/>
              </a:tabLst>
            </a:pPr>
            <a:r>
              <a:rPr sz="3200" kern="0" spc="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200" b="1" kern="0" spc="-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 送 展</a:t>
            </a:r>
            <a:r>
              <a:rPr sz="3200" b="1" kern="0" spc="5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示</a:t>
            </a:r>
            <a:endParaRPr lang="en-US" altLang="en-US" sz="3200" dirty="0"/>
          </a:p>
          <a:p>
            <a:pPr algn="l" rtl="0" eaLnBrk="0">
              <a:lnSpc>
                <a:spcPct val="141000"/>
              </a:lnSpc>
            </a:pPr>
            <a:endParaRPr lang="en-US" altLang="en-US" sz="1000" dirty="0"/>
          </a:p>
          <a:p>
            <a:pPr algn="l" rtl="0" eaLnBrk="0">
              <a:lnSpc>
                <a:spcPct val="116000"/>
              </a:lnSpc>
            </a:pPr>
            <a:endParaRPr lang="en-US" altLang="en-US" sz="200" dirty="0"/>
          </a:p>
          <a:p>
            <a:pPr marL="12700" algn="l" rtl="0" eaLnBrk="0">
              <a:lnSpc>
                <a:spcPct val="100000"/>
              </a:lnSpc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保证封面图片尺寸规范以及精度要求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，保证核心元素置于中心</a:t>
            </a:r>
            <a:endParaRPr lang="en-US" altLang="en-US" sz="900" dirty="0"/>
          </a:p>
        </p:txBody>
      </p:sp>
      <p:sp>
        <p:nvSpPr>
          <p:cNvPr id="64" name="path"/>
          <p:cNvSpPr/>
          <p:nvPr/>
        </p:nvSpPr>
        <p:spPr>
          <a:xfrm>
            <a:off x="4463795" y="536447"/>
            <a:ext cx="385572" cy="387096"/>
          </a:xfrm>
          <a:custGeom>
            <a:avLst/>
            <a:gdLst/>
            <a:ahLst/>
            <a:cxnLst/>
            <a:rect l="0" t="0" r="0" b="0"/>
            <a:pathLst>
              <a:path w="607" h="609">
                <a:moveTo>
                  <a:pt x="100" y="0"/>
                </a:moveTo>
                <a:moveTo>
                  <a:pt x="100" y="0"/>
                </a:moveTo>
                <a:lnTo>
                  <a:pt x="506" y="0"/>
                </a:lnTo>
                <a:lnTo>
                  <a:pt x="607" y="100"/>
                </a:lnTo>
                <a:lnTo>
                  <a:pt x="607" y="609"/>
                </a:lnTo>
                <a:lnTo>
                  <a:pt x="0" y="609"/>
                </a:lnTo>
                <a:lnTo>
                  <a:pt x="0" y="100"/>
                </a:lnTo>
                <a:cubicBezTo>
                  <a:pt x="0" y="45"/>
                  <a:pt x="45" y="0"/>
                  <a:pt x="100" y="0"/>
                </a:cubicBezTo>
              </a:path>
            </a:pathLst>
          </a:custGeom>
          <a:solidFill>
            <a:srgbClr val="BF9000">
              <a:alpha val="50196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6" name="textbox 66"/>
          <p:cNvSpPr/>
          <p:nvPr/>
        </p:nvSpPr>
        <p:spPr>
          <a:xfrm>
            <a:off x="5904181" y="2725817"/>
            <a:ext cx="1240789" cy="2444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1500" kern="0" spc="9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封面尺寸规范</a:t>
            </a:r>
            <a:endParaRPr lang="en-US" altLang="en-US" sz="1500" dirty="0"/>
          </a:p>
        </p:txBody>
      </p:sp>
      <p:sp>
        <p:nvSpPr>
          <p:cNvPr id="68" name="textbox 68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7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72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4" name="textbox 74"/>
          <p:cNvSpPr/>
          <p:nvPr/>
        </p:nvSpPr>
        <p:spPr>
          <a:xfrm>
            <a:off x="3847515" y="1669453"/>
            <a:ext cx="4305300" cy="20764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394970" algn="l" rtl="0" eaLnBrk="0">
              <a:lnSpc>
                <a:spcPct val="86000"/>
              </a:lnSpc>
              <a:tabLst>
                <a:tab pos="867410" algn="l"/>
              </a:tabLst>
            </a:pPr>
            <a:r>
              <a:rPr sz="1700" kern="0" spc="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700" kern="0" spc="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 字                    </a:t>
            </a:r>
            <a:r>
              <a:rPr sz="1700" kern="0" spc="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留</a:t>
            </a:r>
            <a:r>
              <a:rPr sz="1700" kern="0" spc="20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白        </a:t>
            </a:r>
            <a:endParaRPr lang="en-US" altLang="en-US" sz="1700" dirty="0"/>
          </a:p>
          <a:p>
            <a:pPr marL="518795" algn="l" rtl="0" eaLnBrk="0">
              <a:lnSpc>
                <a:spcPct val="91000"/>
              </a:lnSpc>
              <a:spcBef>
                <a:spcPts val="330"/>
              </a:spcBef>
            </a:pPr>
            <a:r>
              <a:rPr sz="12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字体、字号、颜色</a:t>
            </a:r>
            <a:r>
              <a:rPr sz="1200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</a:t>
            </a:r>
            <a:r>
              <a:rPr sz="12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字间距、行</a:t>
            </a: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间距、页边距</a:t>
            </a:r>
            <a:endParaRPr lang="en-US" altLang="en-US" sz="12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1000"/>
              </a:lnSpc>
            </a:pPr>
            <a:endParaRPr lang="en-US" altLang="en-US" sz="1000" dirty="0"/>
          </a:p>
          <a:p>
            <a:pPr algn="l" rtl="0" eaLnBrk="0">
              <a:lnSpc>
                <a:spcPct val="111000"/>
              </a:lnSpc>
            </a:pPr>
            <a:endParaRPr lang="en-US" altLang="en-US" sz="1000" dirty="0"/>
          </a:p>
          <a:p>
            <a:pPr algn="l" rtl="0" eaLnBrk="0">
              <a:lnSpc>
                <a:spcPct val="111000"/>
              </a:lnSpc>
            </a:pPr>
            <a:endParaRPr lang="en-US" altLang="en-US" sz="1000" dirty="0"/>
          </a:p>
          <a:p>
            <a:pPr marL="12700" algn="l" rtl="0" eaLnBrk="0">
              <a:lnSpc>
                <a:spcPct val="91000"/>
              </a:lnSpc>
              <a:spcBef>
                <a:spcPts val="365"/>
              </a:spcBef>
              <a:tabLst>
                <a:tab pos="73660" algn="l"/>
              </a:tabLst>
            </a:pPr>
            <a:r>
              <a:rPr sz="12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2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2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排版风格是品牌不可或缺的重</a:t>
            </a: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要一环</a:t>
            </a:r>
            <a:endParaRPr lang="en-US" altLang="en-US" sz="1200" dirty="0"/>
          </a:p>
          <a:p>
            <a:pPr algn="l" rtl="0" eaLnBrk="0">
              <a:lnSpc>
                <a:spcPct val="100000"/>
              </a:lnSpc>
            </a:pPr>
            <a:endParaRPr lang="en-US" altLang="en-US" sz="1000" dirty="0"/>
          </a:p>
          <a:p>
            <a:pPr marL="12700" algn="l" rtl="0" eaLnBrk="0">
              <a:lnSpc>
                <a:spcPct val="91000"/>
              </a:lnSpc>
              <a:spcBef>
                <a:spcPts val="370"/>
              </a:spcBef>
              <a:tabLst>
                <a:tab pos="73660" algn="l"/>
              </a:tabLst>
            </a:pPr>
            <a:r>
              <a:rPr sz="12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2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制定统一的样式风格</a:t>
            </a: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规范 ，能够让读者养成阅读习惯</a:t>
            </a:r>
            <a:endParaRPr lang="en-US" altLang="en-US" sz="1200" dirty="0"/>
          </a:p>
          <a:p>
            <a:pPr algn="l" rtl="0" eaLnBrk="0">
              <a:lnSpc>
                <a:spcPct val="100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300" dirty="0"/>
          </a:p>
          <a:p>
            <a:pPr marL="12700" algn="l" rtl="0" eaLnBrk="0">
              <a:lnSpc>
                <a:spcPct val="91000"/>
              </a:lnSpc>
              <a:spcBef>
                <a:spcPts val="5"/>
              </a:spcBef>
              <a:tabLst>
                <a:tab pos="73660" algn="l"/>
              </a:tabLst>
            </a:pPr>
            <a:r>
              <a:rPr sz="12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2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样式规范包括 ：标题、字体、字号、</a:t>
            </a: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颜色、间距、小符号等等</a:t>
            </a:r>
            <a:endParaRPr lang="en-US" altLang="en-US" sz="1200" dirty="0"/>
          </a:p>
        </p:txBody>
      </p:sp>
      <p:pic>
        <p:nvPicPr>
          <p:cNvPr id="76" name="picture 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860215" y="3640721"/>
            <a:ext cx="61493" cy="55930"/>
          </a:xfrm>
          <a:prstGeom prst="rect">
            <a:avLst/>
          </a:prstGeom>
        </p:spPr>
      </p:pic>
      <p:pic>
        <p:nvPicPr>
          <p:cNvPr id="78" name="picture 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860215" y="3274962"/>
            <a:ext cx="61493" cy="55930"/>
          </a:xfrm>
          <a:prstGeom prst="rect">
            <a:avLst/>
          </a:prstGeom>
        </p:spPr>
      </p:pic>
      <p:pic>
        <p:nvPicPr>
          <p:cNvPr id="80" name="picture 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860215" y="2909201"/>
            <a:ext cx="61493" cy="55930"/>
          </a:xfrm>
          <a:prstGeom prst="rect">
            <a:avLst/>
          </a:prstGeom>
        </p:spPr>
      </p:pic>
      <p:sp>
        <p:nvSpPr>
          <p:cNvPr id="82" name="textbox 82"/>
          <p:cNvSpPr/>
          <p:nvPr/>
        </p:nvSpPr>
        <p:spPr>
          <a:xfrm>
            <a:off x="4063870" y="498252"/>
            <a:ext cx="3961765" cy="9734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643255" algn="l" rtl="0" eaLnBrk="0">
              <a:lnSpc>
                <a:spcPct val="91000"/>
              </a:lnSpc>
              <a:tabLst>
                <a:tab pos="1251585" algn="l"/>
              </a:tabLst>
            </a:pPr>
            <a:r>
              <a:rPr sz="3200" kern="0" spc="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200" b="1" kern="0" spc="-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 版 风 格</a:t>
            </a:r>
            <a:endParaRPr lang="en-US" altLang="en-US" sz="3200" dirty="0"/>
          </a:p>
          <a:p>
            <a:pPr algn="l" rtl="0" eaLnBrk="0">
              <a:lnSpc>
                <a:spcPct val="101000"/>
              </a:lnSpc>
            </a:pPr>
            <a:endParaRPr lang="en-US" altLang="en-US" sz="1100" dirty="0"/>
          </a:p>
          <a:p>
            <a:pPr marL="12700" indent="-635" algn="l" rtl="0" eaLnBrk="0">
              <a:lnSpc>
                <a:spcPct val="122000"/>
              </a:lnSpc>
              <a:spcBef>
                <a:spcPts val="5"/>
              </a:spcBef>
            </a:pP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整体风格干净简洁 ，保持调性统一化；加入项目颜色元</a:t>
            </a:r>
            <a:r>
              <a:rPr sz="900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素及高审美配图</a:t>
            </a:r>
            <a:r>
              <a:rPr sz="9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提升视觉感受</a:t>
            </a:r>
            <a:endParaRPr lang="en-US" altLang="en-US" sz="900" dirty="0"/>
          </a:p>
        </p:txBody>
      </p:sp>
      <p:sp>
        <p:nvSpPr>
          <p:cNvPr id="84" name="path"/>
          <p:cNvSpPr/>
          <p:nvPr/>
        </p:nvSpPr>
        <p:spPr>
          <a:xfrm>
            <a:off x="4320540" y="536447"/>
            <a:ext cx="387095" cy="387096"/>
          </a:xfrm>
          <a:custGeom>
            <a:avLst/>
            <a:gdLst/>
            <a:ahLst/>
            <a:cxnLst/>
            <a:rect l="0" t="0" r="0" b="0"/>
            <a:pathLst>
              <a:path w="609" h="609">
                <a:moveTo>
                  <a:pt x="103" y="0"/>
                </a:moveTo>
                <a:moveTo>
                  <a:pt x="103" y="0"/>
                </a:moveTo>
                <a:lnTo>
                  <a:pt x="506" y="0"/>
                </a:lnTo>
                <a:lnTo>
                  <a:pt x="609" y="100"/>
                </a:lnTo>
                <a:lnTo>
                  <a:pt x="609" y="609"/>
                </a:lnTo>
                <a:lnTo>
                  <a:pt x="0" y="609"/>
                </a:lnTo>
                <a:lnTo>
                  <a:pt x="0" y="100"/>
                </a:lnTo>
                <a:cubicBezTo>
                  <a:pt x="0" y="45"/>
                  <a:pt x="46" y="0"/>
                  <a:pt x="103" y="0"/>
                </a:cubicBezTo>
              </a:path>
            </a:pathLst>
          </a:custGeom>
          <a:solidFill>
            <a:srgbClr val="BF9000">
              <a:alpha val="50196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6" name="picture 8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012947" y="3877055"/>
            <a:ext cx="1481328" cy="2324100"/>
          </a:xfrm>
          <a:prstGeom prst="rect">
            <a:avLst/>
          </a:prstGeom>
        </p:spPr>
      </p:pic>
      <p:pic>
        <p:nvPicPr>
          <p:cNvPr id="88" name="picture 8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7726680" y="3877055"/>
            <a:ext cx="1481328" cy="2324100"/>
          </a:xfrm>
          <a:prstGeom prst="rect">
            <a:avLst/>
          </a:prstGeom>
        </p:spPr>
      </p:pic>
      <p:pic>
        <p:nvPicPr>
          <p:cNvPr id="90" name="picture 9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156959" y="3877055"/>
            <a:ext cx="1479804" cy="2324100"/>
          </a:xfrm>
          <a:prstGeom prst="rect">
            <a:avLst/>
          </a:prstGeom>
        </p:spPr>
      </p:pic>
      <p:pic>
        <p:nvPicPr>
          <p:cNvPr id="92" name="picture 9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584191" y="3877055"/>
            <a:ext cx="1479803" cy="2324100"/>
          </a:xfrm>
          <a:prstGeom prst="rect">
            <a:avLst/>
          </a:prstGeom>
        </p:spPr>
      </p:pic>
      <p:sp>
        <p:nvSpPr>
          <p:cNvPr id="94" name="path"/>
          <p:cNvSpPr/>
          <p:nvPr/>
        </p:nvSpPr>
        <p:spPr>
          <a:xfrm>
            <a:off x="2239962" y="2254250"/>
            <a:ext cx="666750" cy="666750"/>
          </a:xfrm>
          <a:custGeom>
            <a:avLst/>
            <a:gdLst/>
            <a:ahLst/>
            <a:cxnLst/>
            <a:rect l="0" t="0" r="0" b="0"/>
            <a:pathLst>
              <a:path w="1050" h="1050">
                <a:moveTo>
                  <a:pt x="0" y="525"/>
                </a:moveTo>
                <a:cubicBezTo>
                  <a:pt x="0" y="235"/>
                  <a:pt x="235" y="0"/>
                  <a:pt x="525" y="0"/>
                </a:cubicBezTo>
                <a:cubicBezTo>
                  <a:pt x="814" y="0"/>
                  <a:pt x="1050" y="235"/>
                  <a:pt x="1050" y="525"/>
                </a:cubicBezTo>
                <a:cubicBezTo>
                  <a:pt x="1050" y="814"/>
                  <a:pt x="814" y="1050"/>
                  <a:pt x="525" y="1050"/>
                </a:cubicBezTo>
                <a:cubicBezTo>
                  <a:pt x="235" y="1050"/>
                  <a:pt x="0" y="814"/>
                  <a:pt x="0" y="525"/>
                </a:cubicBezTo>
              </a:path>
            </a:pathLst>
          </a:custGeom>
          <a:solidFill>
            <a:srgbClr val="BF9000">
              <a:alpha val="34901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6" name="path"/>
          <p:cNvSpPr/>
          <p:nvPr/>
        </p:nvSpPr>
        <p:spPr>
          <a:xfrm>
            <a:off x="9337547" y="6073775"/>
            <a:ext cx="665289" cy="666750"/>
          </a:xfrm>
          <a:custGeom>
            <a:avLst/>
            <a:gdLst/>
            <a:ahLst/>
            <a:cxnLst/>
            <a:rect l="0" t="0" r="0" b="0"/>
            <a:pathLst>
              <a:path w="1047" h="1050">
                <a:moveTo>
                  <a:pt x="0" y="524"/>
                </a:moveTo>
                <a:cubicBezTo>
                  <a:pt x="0" y="235"/>
                  <a:pt x="234" y="0"/>
                  <a:pt x="523" y="0"/>
                </a:cubicBezTo>
                <a:cubicBezTo>
                  <a:pt x="813" y="0"/>
                  <a:pt x="1047" y="235"/>
                  <a:pt x="1047" y="525"/>
                </a:cubicBezTo>
                <a:cubicBezTo>
                  <a:pt x="1047" y="814"/>
                  <a:pt x="813" y="1050"/>
                  <a:pt x="523" y="1050"/>
                </a:cubicBezTo>
                <a:cubicBezTo>
                  <a:pt x="234" y="1050"/>
                  <a:pt x="0" y="814"/>
                  <a:pt x="0" y="524"/>
                </a:cubicBezTo>
              </a:path>
            </a:pathLst>
          </a:custGeom>
          <a:solidFill>
            <a:srgbClr val="BF9000">
              <a:alpha val="34901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8" name="textbox 98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2" name="picture 1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rect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4" name="picture 1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220912" y="1255014"/>
            <a:ext cx="5340413" cy="5215127"/>
          </a:xfrm>
          <a:prstGeom prst="rect">
            <a:avLst/>
          </a:prstGeom>
        </p:spPr>
      </p:pic>
      <p:sp>
        <p:nvSpPr>
          <p:cNvPr id="106" name="textbox 106"/>
          <p:cNvSpPr/>
          <p:nvPr/>
        </p:nvSpPr>
        <p:spPr>
          <a:xfrm>
            <a:off x="941306" y="1478096"/>
            <a:ext cx="8035925" cy="6978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标题样式设计</a:t>
            </a:r>
            <a:endParaRPr lang="en-US" altLang="en-US" sz="1400" dirty="0"/>
          </a:p>
          <a:p>
            <a:pPr algn="l" rtl="0" eaLnBrk="0">
              <a:lnSpc>
                <a:spcPct val="110000"/>
              </a:lnSpc>
            </a:pPr>
            <a:endParaRPr lang="en-US" altLang="en-US" sz="1000" dirty="0"/>
          </a:p>
          <a:p>
            <a:pPr algn="l" rtl="0" eaLnBrk="0">
              <a:lnSpc>
                <a:spcPct val="111000"/>
              </a:lnSpc>
            </a:pPr>
            <a:endParaRPr lang="en-US" altLang="en-US" sz="1000" dirty="0"/>
          </a:p>
          <a:p>
            <a:pPr algn="l" rtl="0" eaLnBrk="0">
              <a:lnSpc>
                <a:spcPct val="100000"/>
              </a:lnSpc>
            </a:pPr>
            <a:endParaRPr lang="en-US" altLang="en-US" sz="200" dirty="0"/>
          </a:p>
          <a:p>
            <a:pPr algn="r" rtl="0" eaLnBrk="0">
              <a:lnSpc>
                <a:spcPct val="91000"/>
              </a:lnSpc>
              <a:spcBef>
                <a:spcPts val="0"/>
              </a:spcBef>
            </a:pPr>
            <a:r>
              <a:rPr sz="800" kern="0" spc="-2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常</a:t>
            </a:r>
            <a:r>
              <a:rPr sz="800" kern="0" spc="7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800" kern="0" spc="-2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</a:t>
            </a:r>
            <a:r>
              <a:rPr sz="800" kern="0" spc="6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800" kern="0" spc="-2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</a:t>
            </a:r>
            <a:r>
              <a:rPr sz="800" kern="0" spc="7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800" kern="0" spc="-2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题</a:t>
            </a:r>
            <a:endParaRPr lang="en-US" altLang="en-US" sz="800" dirty="0"/>
          </a:p>
        </p:txBody>
      </p:sp>
      <p:sp>
        <p:nvSpPr>
          <p:cNvPr id="108" name="rect"/>
          <p:cNvSpPr/>
          <p:nvPr/>
        </p:nvSpPr>
        <p:spPr>
          <a:xfrm>
            <a:off x="5356859" y="469391"/>
            <a:ext cx="1478280" cy="184404"/>
          </a:xfrm>
          <a:prstGeom prst="rect">
            <a:avLst/>
          </a:prstGeom>
          <a:solidFill>
            <a:srgbClr val="BF9000">
              <a:alpha val="34509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0" name="textbox 110"/>
          <p:cNvSpPr/>
          <p:nvPr/>
        </p:nvSpPr>
        <p:spPr>
          <a:xfrm>
            <a:off x="1114183" y="347065"/>
            <a:ext cx="5734050" cy="6762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lang="en-US" altLang="en-US" sz="100" dirty="0"/>
          </a:p>
          <a:p>
            <a:pPr marL="4242435" algn="l" rtl="0" eaLnBrk="0">
              <a:lnSpc>
                <a:spcPct val="86000"/>
              </a:lnSpc>
              <a:tabLst>
                <a:tab pos="4722495" algn="l"/>
              </a:tabLst>
            </a:pPr>
            <a:r>
              <a:rPr sz="1700" kern="0" spc="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700" kern="0" spc="6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 字</a:t>
            </a:r>
            <a:r>
              <a:rPr sz="1700" kern="0" spc="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endParaRPr lang="en-US" altLang="en-US" sz="1700" dirty="0"/>
          </a:p>
          <a:p>
            <a:pPr marL="4374515" algn="l" rtl="0" eaLnBrk="0">
              <a:lnSpc>
                <a:spcPct val="91000"/>
              </a:lnSpc>
              <a:spcBef>
                <a:spcPts val="335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字体、字号、颜色</a:t>
            </a:r>
            <a:endParaRPr lang="en-US" altLang="en-US" sz="1200" dirty="0"/>
          </a:p>
          <a:p>
            <a:pPr marL="12700" algn="l" rtl="0" eaLnBrk="0">
              <a:lnSpc>
                <a:spcPct val="91000"/>
              </a:lnSpc>
              <a:spcBef>
                <a:spcPts val="195"/>
              </a:spcBef>
            </a:pPr>
            <a:r>
              <a:rPr sz="1400" kern="0" spc="-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字号选择</a:t>
            </a:r>
            <a:endParaRPr lang="en-US" altLang="en-US" sz="1400" dirty="0"/>
          </a:p>
        </p:txBody>
      </p:sp>
      <p:sp>
        <p:nvSpPr>
          <p:cNvPr id="112" name="textbox 112"/>
          <p:cNvSpPr/>
          <p:nvPr/>
        </p:nvSpPr>
        <p:spPr>
          <a:xfrm>
            <a:off x="9748042" y="802339"/>
            <a:ext cx="1530985" cy="11633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277495" algn="l" rtl="0" eaLnBrk="0">
              <a:lnSpc>
                <a:spcPct val="91000"/>
              </a:lnSpc>
            </a:pPr>
            <a:r>
              <a:rPr sz="1400" kern="0" spc="-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颜色选择</a:t>
            </a:r>
            <a:endParaRPr lang="en-US" altLang="en-US" sz="1400" dirty="0"/>
          </a:p>
          <a:p>
            <a:pPr algn="l" rtl="0" eaLnBrk="0">
              <a:lnSpc>
                <a:spcPct val="126000"/>
              </a:lnSpc>
            </a:pPr>
            <a:endParaRPr lang="en-US" altLang="en-US" sz="1000" dirty="0"/>
          </a:p>
          <a:p>
            <a:pPr algn="l" rtl="0" eaLnBrk="0">
              <a:lnSpc>
                <a:spcPct val="127000"/>
              </a:lnSpc>
            </a:pPr>
            <a:endParaRPr lang="en-US" altLang="en-US" sz="1000" dirty="0"/>
          </a:p>
          <a:p>
            <a:pPr marL="40640" algn="l" rtl="0" eaLnBrk="0">
              <a:lnSpc>
                <a:spcPct val="91000"/>
              </a:lnSpc>
              <a:spcBef>
                <a:spcPts val="42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推荐16号加粗</a:t>
            </a:r>
            <a:endParaRPr lang="en-US" altLang="en-US" sz="1400" dirty="0"/>
          </a:p>
          <a:p>
            <a:pPr algn="l" rtl="0" eaLnBrk="0">
              <a:lnSpc>
                <a:spcPct val="103000"/>
              </a:lnSpc>
            </a:pPr>
            <a:endParaRPr lang="en-US" altLang="en-US" sz="500" dirty="0"/>
          </a:p>
          <a:p>
            <a:pPr marL="12700" algn="l" rtl="0" eaLnBrk="0">
              <a:lnSpc>
                <a:spcPts val="1815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金色加粗 #d1a520</a:t>
            </a:r>
            <a:endParaRPr lang="en-US" altLang="en-US" sz="1400" dirty="0"/>
          </a:p>
        </p:txBody>
      </p:sp>
      <p:sp>
        <p:nvSpPr>
          <p:cNvPr id="114" name="textbox 114"/>
          <p:cNvSpPr/>
          <p:nvPr/>
        </p:nvSpPr>
        <p:spPr>
          <a:xfrm>
            <a:off x="9687557" y="5913363"/>
            <a:ext cx="2027554" cy="7791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815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浅灰色 #b2b2b2</a:t>
            </a:r>
            <a:endParaRPr lang="en-US" altLang="en-US" sz="14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02000"/>
              </a:lnSpc>
            </a:pPr>
            <a:endParaRPr lang="en-US" altLang="en-US" sz="1000" dirty="0"/>
          </a:p>
          <a:p>
            <a:pPr algn="l" rtl="0" eaLnBrk="0">
              <a:lnSpc>
                <a:spcPct val="118000"/>
              </a:lnSpc>
            </a:pPr>
            <a:endParaRPr lang="en-US" altLang="en-US" sz="300" dirty="0"/>
          </a:p>
          <a:p>
            <a:pPr algn="r" rtl="0" eaLnBrk="0">
              <a:lnSpc>
                <a:spcPct val="74000"/>
              </a:lnSpc>
              <a:spcBef>
                <a:spcPts val="5"/>
              </a:spcBef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116" name="textbox 116"/>
          <p:cNvSpPr/>
          <p:nvPr/>
        </p:nvSpPr>
        <p:spPr>
          <a:xfrm>
            <a:off x="9698670" y="3013001"/>
            <a:ext cx="1530985" cy="81661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815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金色加粗 #d1a520</a:t>
            </a:r>
            <a:endParaRPr lang="en-US" altLang="en-US" sz="1400" dirty="0"/>
          </a:p>
          <a:p>
            <a:pPr marL="12700" algn="l" rtl="0" eaLnBrk="0">
              <a:lnSpc>
                <a:spcPts val="441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深灰色 #262626</a:t>
            </a:r>
            <a:endParaRPr lang="en-US" altLang="en-US" sz="1400" dirty="0"/>
          </a:p>
        </p:txBody>
      </p:sp>
      <p:graphicFrame>
        <p:nvGraphicFramePr>
          <p:cNvPr id="118" name="table 118"/>
          <p:cNvGraphicFramePr>
            <a:graphicFrameLocks noGrp="1"/>
          </p:cNvGraphicFramePr>
          <p:nvPr/>
        </p:nvGraphicFramePr>
        <p:xfrm>
          <a:off x="1499235" y="2102739"/>
          <a:ext cx="1949449" cy="506095"/>
        </p:xfrm>
        <a:graphic>
          <a:graphicData uri="http://schemas.openxmlformats.org/drawingml/2006/table">
            <a:tbl>
              <a:tblPr/>
              <a:tblGrid>
                <a:gridCol w="1949449"/>
              </a:tblGrid>
              <a:tr h="4965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0" name="picture 1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508760" y="2112264"/>
            <a:ext cx="1930907" cy="487679"/>
          </a:xfrm>
          <a:prstGeom prst="rect">
            <a:avLst/>
          </a:prstGeom>
        </p:spPr>
      </p:pic>
      <p:graphicFrame>
        <p:nvGraphicFramePr>
          <p:cNvPr id="122" name="table 122"/>
          <p:cNvGraphicFramePr>
            <a:graphicFrameLocks noGrp="1"/>
          </p:cNvGraphicFramePr>
          <p:nvPr/>
        </p:nvGraphicFramePr>
        <p:xfrm>
          <a:off x="7912227" y="1464182"/>
          <a:ext cx="1466850" cy="428625"/>
        </p:xfrm>
        <a:graphic>
          <a:graphicData uri="http://schemas.openxmlformats.org/drawingml/2006/table">
            <a:tbl>
              <a:tblPr/>
              <a:tblGrid>
                <a:gridCol w="1466850"/>
              </a:tblGrid>
              <a:tr h="4191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4" name="picture 1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921752" y="1473708"/>
            <a:ext cx="1447800" cy="409955"/>
          </a:xfrm>
          <a:prstGeom prst="rect">
            <a:avLst/>
          </a:prstGeom>
        </p:spPr>
      </p:pic>
      <p:sp>
        <p:nvSpPr>
          <p:cNvPr id="126" name="textbox 126"/>
          <p:cNvSpPr/>
          <p:nvPr/>
        </p:nvSpPr>
        <p:spPr>
          <a:xfrm>
            <a:off x="1071838" y="5947266"/>
            <a:ext cx="765809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推荐12号</a:t>
            </a:r>
            <a:endParaRPr lang="en-US" altLang="en-US" sz="1400" dirty="0"/>
          </a:p>
        </p:txBody>
      </p:sp>
      <p:sp>
        <p:nvSpPr>
          <p:cNvPr id="128" name="textbox 128"/>
          <p:cNvSpPr/>
          <p:nvPr/>
        </p:nvSpPr>
        <p:spPr>
          <a:xfrm>
            <a:off x="1055963" y="3613641"/>
            <a:ext cx="765809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100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推荐14号</a:t>
            </a:r>
            <a:endParaRPr lang="en-US" altLang="en-US" sz="1400" dirty="0"/>
          </a:p>
        </p:txBody>
      </p:sp>
      <p:sp>
        <p:nvSpPr>
          <p:cNvPr id="130" name="textbox 130"/>
          <p:cNvSpPr/>
          <p:nvPr/>
        </p:nvSpPr>
        <p:spPr>
          <a:xfrm>
            <a:off x="1833066" y="2687959"/>
            <a:ext cx="1237614" cy="1371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2000"/>
              </a:lnSpc>
            </a:pPr>
            <a:r>
              <a:rPr sz="800" kern="0" spc="-30" dirty="0">
                <a:solidFill>
                  <a:srgbClr val="D9D9D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已做好模板 ，替换文字即可</a:t>
            </a:r>
            <a:endParaRPr lang="en-US" altLang="en-US" sz="800" dirty="0"/>
          </a:p>
        </p:txBody>
      </p:sp>
      <p:sp>
        <p:nvSpPr>
          <p:cNvPr id="132" name="path"/>
          <p:cNvSpPr/>
          <p:nvPr/>
        </p:nvSpPr>
        <p:spPr>
          <a:xfrm>
            <a:off x="6867144" y="3103562"/>
            <a:ext cx="82930" cy="84137"/>
          </a:xfrm>
          <a:custGeom>
            <a:avLst/>
            <a:gdLst/>
            <a:ahLst/>
            <a:cxnLst/>
            <a:rect l="0" t="0" r="0" b="0"/>
            <a:pathLst>
              <a:path w="130" h="132">
                <a:moveTo>
                  <a:pt x="0" y="66"/>
                </a:moveTo>
                <a:cubicBezTo>
                  <a:pt x="0" y="29"/>
                  <a:pt x="29" y="0"/>
                  <a:pt x="65" y="0"/>
                </a:cubicBezTo>
                <a:cubicBezTo>
                  <a:pt x="101" y="0"/>
                  <a:pt x="130" y="29"/>
                  <a:pt x="130" y="66"/>
                </a:cubicBezTo>
                <a:cubicBezTo>
                  <a:pt x="130" y="102"/>
                  <a:pt x="101" y="132"/>
                  <a:pt x="65" y="132"/>
                </a:cubicBezTo>
                <a:cubicBezTo>
                  <a:pt x="29" y="132"/>
                  <a:pt x="0" y="102"/>
                  <a:pt x="0" y="66"/>
                </a:cubicBezTo>
              </a:path>
            </a:pathLst>
          </a:cu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4" name="rect"/>
          <p:cNvSpPr/>
          <p:nvPr/>
        </p:nvSpPr>
        <p:spPr>
          <a:xfrm>
            <a:off x="6896100" y="3141027"/>
            <a:ext cx="2276475" cy="7620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6" name="path"/>
          <p:cNvSpPr/>
          <p:nvPr/>
        </p:nvSpPr>
        <p:spPr>
          <a:xfrm>
            <a:off x="7351712" y="6002337"/>
            <a:ext cx="84137" cy="84137"/>
          </a:xfrm>
          <a:custGeom>
            <a:avLst/>
            <a:gdLst/>
            <a:ahLst/>
            <a:cxnLst/>
            <a:rect l="0" t="0" r="0" b="0"/>
            <a:pathLst>
              <a:path w="132" h="132">
                <a:moveTo>
                  <a:pt x="0" y="65"/>
                </a:moveTo>
                <a:cubicBezTo>
                  <a:pt x="0" y="29"/>
                  <a:pt x="29" y="0"/>
                  <a:pt x="66" y="0"/>
                </a:cubicBezTo>
                <a:cubicBezTo>
                  <a:pt x="102" y="0"/>
                  <a:pt x="132" y="29"/>
                  <a:pt x="132" y="66"/>
                </a:cubicBezTo>
                <a:cubicBezTo>
                  <a:pt x="132" y="102"/>
                  <a:pt x="102" y="132"/>
                  <a:pt x="66" y="132"/>
                </a:cubicBezTo>
                <a:cubicBezTo>
                  <a:pt x="29" y="132"/>
                  <a:pt x="0" y="102"/>
                  <a:pt x="0" y="65"/>
                </a:cubicBezTo>
              </a:path>
            </a:pathLst>
          </a:cu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8" name="rect"/>
          <p:cNvSpPr/>
          <p:nvPr/>
        </p:nvSpPr>
        <p:spPr>
          <a:xfrm>
            <a:off x="7408862" y="6044564"/>
            <a:ext cx="1874837" cy="7620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0" name="rect"/>
          <p:cNvSpPr/>
          <p:nvPr/>
        </p:nvSpPr>
        <p:spPr>
          <a:xfrm>
            <a:off x="7408862" y="3706177"/>
            <a:ext cx="1779587" cy="7620"/>
          </a:xfrm>
          <a:prstGeom prst="rect">
            <a:avLst/>
          </a:pr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2" name="path"/>
          <p:cNvSpPr/>
          <p:nvPr/>
        </p:nvSpPr>
        <p:spPr>
          <a:xfrm>
            <a:off x="7324344" y="3668712"/>
            <a:ext cx="84518" cy="84137"/>
          </a:xfrm>
          <a:custGeom>
            <a:avLst/>
            <a:gdLst/>
            <a:ahLst/>
            <a:cxnLst/>
            <a:rect l="0" t="0" r="0" b="0"/>
            <a:pathLst>
              <a:path w="133" h="132">
                <a:moveTo>
                  <a:pt x="0" y="66"/>
                </a:moveTo>
                <a:cubicBezTo>
                  <a:pt x="0" y="29"/>
                  <a:pt x="30" y="0"/>
                  <a:pt x="66" y="0"/>
                </a:cubicBezTo>
                <a:cubicBezTo>
                  <a:pt x="103" y="0"/>
                  <a:pt x="133" y="29"/>
                  <a:pt x="133" y="66"/>
                </a:cubicBezTo>
                <a:cubicBezTo>
                  <a:pt x="133" y="102"/>
                  <a:pt x="103" y="132"/>
                  <a:pt x="66" y="132"/>
                </a:cubicBezTo>
                <a:cubicBezTo>
                  <a:pt x="30" y="132"/>
                  <a:pt x="0" y="102"/>
                  <a:pt x="0" y="66"/>
                </a:cubicBezTo>
              </a:path>
            </a:pathLst>
          </a:custGeom>
          <a:solidFill>
            <a:srgbClr val="BF900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46" name="picture 1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48" name="rect"/>
          <p:cNvSpPr/>
          <p:nvPr/>
        </p:nvSpPr>
        <p:spPr>
          <a:xfrm>
            <a:off x="0" y="1975104"/>
            <a:ext cx="12192000" cy="3610355"/>
          </a:xfrm>
          <a:prstGeom prst="rect">
            <a:avLst/>
          </a:prstGeom>
          <a:solidFill>
            <a:srgbClr val="BF9000">
              <a:alpha val="50196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0" name="textbox 150"/>
          <p:cNvSpPr/>
          <p:nvPr/>
        </p:nvSpPr>
        <p:spPr>
          <a:xfrm>
            <a:off x="661370" y="2795092"/>
            <a:ext cx="2512060" cy="21342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37160" algn="l" rtl="0" eaLnBrk="0">
              <a:lnSpc>
                <a:spcPct val="95000"/>
              </a:lnSpc>
              <a:tabLst>
                <a:tab pos="31559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5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页边距</a:t>
            </a:r>
            <a:endParaRPr lang="en-US" altLang="en-US" sz="1500" dirty="0"/>
          </a:p>
          <a:p>
            <a:pPr marL="13335" algn="l" rtl="0" eaLnBrk="0">
              <a:lnSpc>
                <a:spcPct val="95000"/>
              </a:lnSpc>
              <a:spcBef>
                <a:spcPts val="1615"/>
              </a:spcBef>
            </a:pPr>
            <a:r>
              <a:rPr sz="14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页边距是阅读时正文与左右两</a:t>
            </a:r>
            <a:r>
              <a:rPr sz="14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边的距离。</a:t>
            </a:r>
            <a:endParaRPr lang="en-US" altLang="en-US" sz="1400" dirty="0"/>
          </a:p>
          <a:p>
            <a:pPr algn="l" rtl="0" eaLnBrk="0">
              <a:lnSpc>
                <a:spcPct val="117000"/>
              </a:lnSpc>
            </a:pPr>
            <a:endParaRPr lang="en-US" altLang="en-US" sz="1000" dirty="0"/>
          </a:p>
          <a:p>
            <a:pPr marL="12700" indent="635" algn="l" rtl="0" eaLnBrk="0">
              <a:lnSpc>
                <a:spcPct val="97000"/>
              </a:lnSpc>
              <a:spcBef>
                <a:spcPts val="430"/>
              </a:spcBef>
            </a:pPr>
            <a:r>
              <a:rPr sz="14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微信默认比较窄 ，可</a:t>
            </a:r>
            <a:r>
              <a:rPr sz="14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以用编辑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器进行调整 ，给读者更</a:t>
            </a:r>
            <a:r>
              <a:rPr sz="14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舒适的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阅读空间。</a:t>
            </a:r>
            <a:endParaRPr lang="en-US" altLang="en-US" sz="1400" dirty="0"/>
          </a:p>
          <a:p>
            <a:pPr algn="l" rtl="0" eaLnBrk="0">
              <a:lnSpc>
                <a:spcPct val="117000"/>
              </a:lnSpc>
            </a:pPr>
            <a:endParaRPr lang="en-US" altLang="en-US" sz="1000" dirty="0"/>
          </a:p>
          <a:p>
            <a:pPr algn="l" rtl="0" eaLnBrk="0">
              <a:lnSpc>
                <a:spcPct val="118000"/>
              </a:lnSpc>
            </a:pPr>
            <a:endParaRPr lang="en-US" altLang="en-US" sz="300" dirty="0"/>
          </a:p>
          <a:p>
            <a:pPr marL="13335" algn="l" rtl="0" eaLnBrk="0">
              <a:lnSpc>
                <a:spcPct val="91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页边距推荐设置为 </a:t>
            </a:r>
            <a:r>
              <a:rPr sz="14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endParaRPr lang="en-US" altLang="en-US" sz="1400" dirty="0"/>
          </a:p>
        </p:txBody>
      </p:sp>
      <p:sp>
        <p:nvSpPr>
          <p:cNvPr id="152" name="path"/>
          <p:cNvSpPr/>
          <p:nvPr/>
        </p:nvSpPr>
        <p:spPr>
          <a:xfrm>
            <a:off x="679450" y="2879725"/>
            <a:ext cx="119126" cy="119507"/>
          </a:xfrm>
          <a:custGeom>
            <a:avLst/>
            <a:gdLst/>
            <a:ahLst/>
            <a:cxnLst/>
            <a:rect l="0" t="0" r="0" b="0"/>
            <a:pathLst>
              <a:path w="187" h="188">
                <a:moveTo>
                  <a:pt x="31" y="0"/>
                </a:moveTo>
                <a:lnTo>
                  <a:pt x="156" y="0"/>
                </a:lnTo>
                <a:lnTo>
                  <a:pt x="187" y="32"/>
                </a:lnTo>
                <a:lnTo>
                  <a:pt x="187" y="188"/>
                </a:lnTo>
                <a:lnTo>
                  <a:pt x="0" y="188"/>
                </a:lnTo>
                <a:lnTo>
                  <a:pt x="0" y="32"/>
                </a:lnTo>
                <a:cubicBezTo>
                  <a:pt x="0" y="14"/>
                  <a:pt x="14" y="0"/>
                  <a:pt x="31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4" name="textbox 154"/>
          <p:cNvSpPr/>
          <p:nvPr/>
        </p:nvSpPr>
        <p:spPr>
          <a:xfrm>
            <a:off x="9128125" y="2793674"/>
            <a:ext cx="2335529" cy="19831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30175" algn="l" rtl="0" eaLnBrk="0">
              <a:lnSpc>
                <a:spcPct val="96000"/>
              </a:lnSpc>
              <a:tabLst>
                <a:tab pos="31686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5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字间距</a:t>
            </a:r>
            <a:endParaRPr lang="en-US" altLang="en-US" sz="1500" dirty="0"/>
          </a:p>
          <a:p>
            <a:pPr algn="l" rtl="0" eaLnBrk="0">
              <a:lnSpc>
                <a:spcPct val="137000"/>
              </a:lnSpc>
            </a:pPr>
            <a:endParaRPr lang="en-US" altLang="en-US" sz="1000" dirty="0"/>
          </a:p>
          <a:p>
            <a:pPr marL="14605" indent="-635" algn="l" rtl="0" eaLnBrk="0">
              <a:lnSpc>
                <a:spcPct val="96000"/>
              </a:lnSpc>
              <a:spcBef>
                <a:spcPts val="42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文字太过密集 ，容易让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读者失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去阅读兴趣 ，且阅读疲劳。</a:t>
            </a:r>
            <a:endParaRPr lang="en-US" altLang="en-US" sz="1400" dirty="0"/>
          </a:p>
          <a:p>
            <a:pPr algn="l" rtl="0" eaLnBrk="0">
              <a:lnSpc>
                <a:spcPct val="116000"/>
              </a:lnSpc>
            </a:pPr>
            <a:endParaRPr lang="en-US" altLang="en-US" sz="1000" dirty="0"/>
          </a:p>
          <a:p>
            <a:pPr marL="12700" algn="l" rtl="0" eaLnBrk="0">
              <a:lnSpc>
                <a:spcPct val="96000"/>
              </a:lnSpc>
              <a:spcBef>
                <a:spcPts val="42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根据具体情况调整 ，字间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距推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荐设置为</a:t>
            </a:r>
            <a:r>
              <a:rPr sz="14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altLang="en-US" sz="1400" dirty="0"/>
          </a:p>
          <a:p>
            <a:pPr algn="l" rtl="0" eaLnBrk="0">
              <a:lnSpc>
                <a:spcPct val="117000"/>
              </a:lnSpc>
            </a:pPr>
            <a:endParaRPr lang="en-US" altLang="en-US" sz="1000" dirty="0"/>
          </a:p>
          <a:p>
            <a:pPr algn="l" rtl="0" eaLnBrk="0">
              <a:lnSpc>
                <a:spcPct val="118000"/>
              </a:lnSpc>
            </a:pPr>
            <a:endParaRPr lang="en-US" altLang="en-US" sz="300" dirty="0"/>
          </a:p>
          <a:p>
            <a:pPr marL="12700" algn="l" rtl="0" eaLnBrk="0">
              <a:lnSpc>
                <a:spcPct val="91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行间距推荐设置为</a:t>
            </a:r>
            <a:r>
              <a:rPr sz="14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.75</a:t>
            </a:r>
            <a:endParaRPr lang="en-US" altLang="en-US" sz="1400" dirty="0"/>
          </a:p>
        </p:txBody>
      </p:sp>
      <p:sp>
        <p:nvSpPr>
          <p:cNvPr id="156" name="path"/>
          <p:cNvSpPr/>
          <p:nvPr/>
        </p:nvSpPr>
        <p:spPr>
          <a:xfrm>
            <a:off x="9140825" y="2879725"/>
            <a:ext cx="117475" cy="119507"/>
          </a:xfrm>
          <a:custGeom>
            <a:avLst/>
            <a:gdLst/>
            <a:ahLst/>
            <a:cxnLst/>
            <a:rect l="0" t="0" r="0" b="0"/>
            <a:pathLst>
              <a:path w="185" h="188">
                <a:moveTo>
                  <a:pt x="31" y="0"/>
                </a:moveTo>
                <a:lnTo>
                  <a:pt x="153" y="0"/>
                </a:lnTo>
                <a:lnTo>
                  <a:pt x="185" y="29"/>
                </a:lnTo>
                <a:lnTo>
                  <a:pt x="185" y="188"/>
                </a:lnTo>
                <a:lnTo>
                  <a:pt x="0" y="188"/>
                </a:lnTo>
                <a:lnTo>
                  <a:pt x="0" y="29"/>
                </a:lnTo>
                <a:cubicBezTo>
                  <a:pt x="0" y="13"/>
                  <a:pt x="13" y="0"/>
                  <a:pt x="31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8" name="textbox 158"/>
          <p:cNvSpPr/>
          <p:nvPr/>
        </p:nvSpPr>
        <p:spPr>
          <a:xfrm>
            <a:off x="4878662" y="2793674"/>
            <a:ext cx="2372995" cy="19526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lang="en-US" altLang="en-US" sz="100" dirty="0"/>
          </a:p>
          <a:p>
            <a:pPr marL="133350" algn="l" rtl="0" eaLnBrk="0">
              <a:lnSpc>
                <a:spcPct val="96000"/>
              </a:lnSpc>
              <a:tabLst>
                <a:tab pos="31432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5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段间距</a:t>
            </a:r>
            <a:endParaRPr lang="en-US" altLang="en-US" sz="1500" dirty="0"/>
          </a:p>
          <a:p>
            <a:pPr algn="l" rtl="0" eaLnBrk="0">
              <a:lnSpc>
                <a:spcPct val="119000"/>
              </a:lnSpc>
            </a:pPr>
            <a:endParaRPr lang="en-US" altLang="en-US" sz="1000" dirty="0"/>
          </a:p>
          <a:p>
            <a:pPr marL="12700" algn="l" rtl="0" eaLnBrk="0">
              <a:lnSpc>
                <a:spcPct val="82000"/>
              </a:lnSpc>
              <a:spcBef>
                <a:spcPts val="420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段间距也有不同层次的划分 ：</a:t>
            </a:r>
            <a:endParaRPr lang="en-US" altLang="en-US" sz="1400" dirty="0"/>
          </a:p>
          <a:p>
            <a:pPr marL="12700" indent="635" algn="l" rtl="0" eaLnBrk="0">
              <a:lnSpc>
                <a:spcPct val="202000"/>
              </a:lnSpc>
              <a:spcBef>
                <a:spcPts val="45"/>
              </a:spcBef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小标题与小标题间建议空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段落与段落间建议上下空</a:t>
            </a:r>
            <a:r>
              <a:rPr sz="14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图片与正文间建议上下空</a:t>
            </a:r>
            <a:r>
              <a:rPr sz="1400" kern="0" spc="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endParaRPr lang="en-US" altLang="en-US" sz="1400" dirty="0"/>
          </a:p>
        </p:txBody>
      </p:sp>
      <p:sp>
        <p:nvSpPr>
          <p:cNvPr id="160" name="path"/>
          <p:cNvSpPr/>
          <p:nvPr/>
        </p:nvSpPr>
        <p:spPr>
          <a:xfrm>
            <a:off x="4892040" y="2879725"/>
            <a:ext cx="120395" cy="119507"/>
          </a:xfrm>
          <a:custGeom>
            <a:avLst/>
            <a:gdLst/>
            <a:ahLst/>
            <a:cxnLst/>
            <a:rect l="0" t="0" r="0" b="0"/>
            <a:pathLst>
              <a:path w="189" h="188">
                <a:moveTo>
                  <a:pt x="31" y="0"/>
                </a:moveTo>
                <a:lnTo>
                  <a:pt x="158" y="0"/>
                </a:lnTo>
                <a:lnTo>
                  <a:pt x="189" y="32"/>
                </a:lnTo>
                <a:lnTo>
                  <a:pt x="189" y="188"/>
                </a:lnTo>
                <a:lnTo>
                  <a:pt x="0" y="188"/>
                </a:lnTo>
                <a:lnTo>
                  <a:pt x="0" y="32"/>
                </a:lnTo>
                <a:cubicBezTo>
                  <a:pt x="0" y="14"/>
                  <a:pt x="14" y="0"/>
                  <a:pt x="31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2" name="rect"/>
          <p:cNvSpPr/>
          <p:nvPr/>
        </p:nvSpPr>
        <p:spPr>
          <a:xfrm>
            <a:off x="5356859" y="886967"/>
            <a:ext cx="1478280" cy="184403"/>
          </a:xfrm>
          <a:prstGeom prst="rect">
            <a:avLst/>
          </a:prstGeom>
          <a:solidFill>
            <a:srgbClr val="BF9000">
              <a:alpha val="34509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4" name="textbox 164"/>
          <p:cNvSpPr/>
          <p:nvPr/>
        </p:nvSpPr>
        <p:spPr>
          <a:xfrm>
            <a:off x="5276088" y="699719"/>
            <a:ext cx="1699260" cy="4572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621030" algn="l" rtl="0" eaLnBrk="0">
              <a:lnSpc>
                <a:spcPct val="86000"/>
              </a:lnSpc>
            </a:pPr>
            <a:r>
              <a:rPr sz="1700" kern="0" spc="-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留</a:t>
            </a:r>
            <a:r>
              <a:rPr sz="1700" kern="0" spc="22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-10" dirty="0">
                <a:solidFill>
                  <a:srgbClr val="BF9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白</a:t>
            </a:r>
            <a:endParaRPr lang="en-US" altLang="en-US" sz="1700" dirty="0"/>
          </a:p>
          <a:p>
            <a:pPr marL="12700" algn="l" rtl="0" eaLnBrk="0">
              <a:lnSpc>
                <a:spcPct val="91000"/>
              </a:lnSpc>
              <a:spcBef>
                <a:spcPts val="33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字间距、行间距、页边距</a:t>
            </a:r>
            <a:endParaRPr lang="en-US" altLang="en-US" sz="1200" dirty="0"/>
          </a:p>
        </p:txBody>
      </p:sp>
      <p:sp>
        <p:nvSpPr>
          <p:cNvPr id="166" name="textbox 166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sp>
        <p:nvSpPr>
          <p:cNvPr id="168" name="rect"/>
          <p:cNvSpPr/>
          <p:nvPr/>
        </p:nvSpPr>
        <p:spPr>
          <a:xfrm>
            <a:off x="3818890" y="3200400"/>
            <a:ext cx="7619" cy="1357312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0" name="rect"/>
          <p:cNvSpPr/>
          <p:nvPr/>
        </p:nvSpPr>
        <p:spPr>
          <a:xfrm>
            <a:off x="8073390" y="3200400"/>
            <a:ext cx="7619" cy="1357312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icture 1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74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76" name="picture 1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915155" y="2717291"/>
            <a:ext cx="2174747" cy="3403091"/>
          </a:xfrm>
          <a:prstGeom prst="rect">
            <a:avLst/>
          </a:prstGeom>
        </p:spPr>
      </p:pic>
      <p:pic>
        <p:nvPicPr>
          <p:cNvPr id="178" name="picture 1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163055" y="2715767"/>
            <a:ext cx="2170176" cy="3406140"/>
          </a:xfrm>
          <a:prstGeom prst="rect">
            <a:avLst/>
          </a:prstGeom>
        </p:spPr>
      </p:pic>
      <p:graphicFrame>
        <p:nvGraphicFramePr>
          <p:cNvPr id="180" name="table 180"/>
          <p:cNvGraphicFramePr>
            <a:graphicFrameLocks noGrp="1"/>
          </p:cNvGraphicFramePr>
          <p:nvPr/>
        </p:nvGraphicFramePr>
        <p:xfrm>
          <a:off x="1693164" y="2709671"/>
          <a:ext cx="2155825" cy="3419475"/>
        </p:xfrm>
        <a:graphic>
          <a:graphicData uri="http://schemas.openxmlformats.org/drawingml/2006/table">
            <a:tbl>
              <a:tblPr/>
              <a:tblGrid>
                <a:gridCol w="2155825"/>
              </a:tblGrid>
              <a:tr h="34131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2" name="picture 1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414004" y="2717292"/>
            <a:ext cx="2164080" cy="3404615"/>
          </a:xfrm>
          <a:prstGeom prst="rect">
            <a:avLst/>
          </a:prstGeom>
        </p:spPr>
      </p:pic>
      <p:pic>
        <p:nvPicPr>
          <p:cNvPr id="184" name="picture 18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700783" y="2717292"/>
            <a:ext cx="2141220" cy="3404615"/>
          </a:xfrm>
          <a:prstGeom prst="rect">
            <a:avLst/>
          </a:prstGeom>
        </p:spPr>
      </p:pic>
      <p:sp>
        <p:nvSpPr>
          <p:cNvPr id="186" name="textbox 186"/>
          <p:cNvSpPr/>
          <p:nvPr/>
        </p:nvSpPr>
        <p:spPr>
          <a:xfrm>
            <a:off x="3993246" y="600300"/>
            <a:ext cx="3959225" cy="8559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8000"/>
              </a:lnSpc>
            </a:pPr>
            <a:endParaRPr lang="en-US" altLang="en-US" sz="100" dirty="0"/>
          </a:p>
          <a:p>
            <a:pPr marL="624205" algn="l" rtl="0" eaLnBrk="0">
              <a:lnSpc>
                <a:spcPct val="90000"/>
              </a:lnSpc>
              <a:tabLst>
                <a:tab pos="1233805" algn="l"/>
              </a:tabLst>
            </a:pPr>
            <a:r>
              <a:rPr sz="3200" kern="0" spc="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200" b="1" kern="0" spc="-5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</a:t>
            </a:r>
            <a:r>
              <a:rPr sz="3200" b="1" kern="0" spc="27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式</a:t>
            </a:r>
            <a:r>
              <a:rPr sz="3200" b="1" kern="0" spc="28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</a:t>
            </a:r>
            <a:r>
              <a:rPr sz="3200" b="1" kern="0" spc="26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b="1" kern="0" spc="-5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择</a:t>
            </a:r>
            <a:endParaRPr lang="en-US" altLang="en-US" sz="3200" dirty="0"/>
          </a:p>
          <a:p>
            <a:pPr algn="l" rtl="0" eaLnBrk="0">
              <a:lnSpc>
                <a:spcPct val="142000"/>
              </a:lnSpc>
            </a:pPr>
            <a:endParaRPr lang="en-US" altLang="en-US" sz="1000" dirty="0"/>
          </a:p>
          <a:p>
            <a:pPr algn="l" rtl="0" eaLnBrk="0">
              <a:lnSpc>
                <a:spcPct val="116000"/>
              </a:lnSpc>
            </a:pPr>
            <a:endParaRPr lang="en-US" altLang="en-US" sz="200" dirty="0"/>
          </a:p>
          <a:p>
            <a:pPr marL="12700" algn="l" rtl="0" eaLnBrk="0">
              <a:lnSpc>
                <a:spcPct val="100000"/>
              </a:lnSpc>
              <a:spcBef>
                <a:spcPts val="0"/>
              </a:spcBef>
            </a:pPr>
            <a:r>
              <a:rPr sz="900" kern="0" spc="8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主要体现在标题样式美化、</a:t>
            </a:r>
            <a:r>
              <a:rPr sz="900" kern="0" spc="-4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kern="0" spc="80" dirty="0">
                <a:solidFill>
                  <a:srgbClr val="F2F2F2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内容排版美化上 ，要求符合项目调性的风格</a:t>
            </a:r>
            <a:endParaRPr lang="en-US" altLang="en-US" sz="900" dirty="0"/>
          </a:p>
        </p:txBody>
      </p:sp>
      <p:sp>
        <p:nvSpPr>
          <p:cNvPr id="188" name="path"/>
          <p:cNvSpPr/>
          <p:nvPr/>
        </p:nvSpPr>
        <p:spPr>
          <a:xfrm>
            <a:off x="4232148" y="638175"/>
            <a:ext cx="385571" cy="385953"/>
          </a:xfrm>
          <a:custGeom>
            <a:avLst/>
            <a:gdLst/>
            <a:ahLst/>
            <a:cxnLst/>
            <a:rect l="0" t="0" r="0" b="0"/>
            <a:pathLst>
              <a:path w="607" h="607">
                <a:moveTo>
                  <a:pt x="100" y="0"/>
                </a:moveTo>
                <a:moveTo>
                  <a:pt x="100" y="0"/>
                </a:moveTo>
                <a:lnTo>
                  <a:pt x="506" y="0"/>
                </a:lnTo>
                <a:lnTo>
                  <a:pt x="607" y="101"/>
                </a:lnTo>
                <a:lnTo>
                  <a:pt x="607" y="607"/>
                </a:lnTo>
                <a:lnTo>
                  <a:pt x="0" y="607"/>
                </a:lnTo>
                <a:lnTo>
                  <a:pt x="0" y="101"/>
                </a:lnTo>
                <a:cubicBezTo>
                  <a:pt x="0" y="45"/>
                  <a:pt x="45" y="0"/>
                  <a:pt x="100" y="0"/>
                </a:cubicBezTo>
              </a:path>
            </a:pathLst>
          </a:custGeom>
          <a:solidFill>
            <a:srgbClr val="BF9000">
              <a:alpha val="50196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0" name="rect"/>
          <p:cNvSpPr/>
          <p:nvPr/>
        </p:nvSpPr>
        <p:spPr>
          <a:xfrm>
            <a:off x="5183123" y="1981200"/>
            <a:ext cx="1825752" cy="158495"/>
          </a:xfrm>
          <a:prstGeom prst="rect">
            <a:avLst/>
          </a:prstGeom>
          <a:solidFill>
            <a:srgbClr val="BF9000">
              <a:alpha val="34509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2" name="textbox 192"/>
          <p:cNvSpPr/>
          <p:nvPr/>
        </p:nvSpPr>
        <p:spPr>
          <a:xfrm>
            <a:off x="5170423" y="1950712"/>
            <a:ext cx="1851660" cy="2444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  <a:tabLst>
                <a:tab pos="17970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500" kern="0" spc="1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常规版式示例一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en-US" sz="1500" dirty="0"/>
          </a:p>
        </p:txBody>
      </p:sp>
      <p:sp>
        <p:nvSpPr>
          <p:cNvPr id="194" name="textbox 194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1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98" name="rect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04040">
              <a:alpha val="6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00" name="picture 2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421623" y="2343912"/>
            <a:ext cx="2164080" cy="3404615"/>
          </a:xfrm>
          <a:prstGeom prst="rect">
            <a:avLst/>
          </a:prstGeom>
        </p:spPr>
      </p:pic>
      <p:pic>
        <p:nvPicPr>
          <p:cNvPr id="202" name="picture 2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175248" y="2340864"/>
            <a:ext cx="2161032" cy="3404615"/>
          </a:xfrm>
          <a:prstGeom prst="rect">
            <a:avLst/>
          </a:prstGeom>
        </p:spPr>
      </p:pic>
      <p:graphicFrame>
        <p:nvGraphicFramePr>
          <p:cNvPr id="204" name="table 204"/>
          <p:cNvGraphicFramePr>
            <a:graphicFrameLocks noGrp="1"/>
          </p:cNvGraphicFramePr>
          <p:nvPr/>
        </p:nvGraphicFramePr>
        <p:xfrm>
          <a:off x="3939540" y="2336291"/>
          <a:ext cx="2143759" cy="3420745"/>
        </p:xfrm>
        <a:graphic>
          <a:graphicData uri="http://schemas.openxmlformats.org/drawingml/2006/table">
            <a:tbl>
              <a:tblPr/>
              <a:tblGrid>
                <a:gridCol w="2143759"/>
              </a:tblGrid>
              <a:tr h="34143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9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6" name="picture 2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708404" y="2340863"/>
            <a:ext cx="2141219" cy="3406140"/>
          </a:xfrm>
          <a:prstGeom prst="rect">
            <a:avLst/>
          </a:prstGeom>
        </p:spPr>
      </p:pic>
      <p:pic>
        <p:nvPicPr>
          <p:cNvPr id="208" name="picture 2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947159" y="2343911"/>
            <a:ext cx="2129028" cy="3406140"/>
          </a:xfrm>
          <a:prstGeom prst="rect">
            <a:avLst/>
          </a:prstGeom>
        </p:spPr>
      </p:pic>
      <p:sp>
        <p:nvSpPr>
          <p:cNvPr id="210" name="textbox 210"/>
          <p:cNvSpPr/>
          <p:nvPr/>
        </p:nvSpPr>
        <p:spPr>
          <a:xfrm>
            <a:off x="5338358" y="1290312"/>
            <a:ext cx="1524635" cy="2444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6000"/>
              </a:lnSpc>
            </a:pPr>
            <a:r>
              <a:rPr sz="1500" kern="0" spc="1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常规版式示例二</a:t>
            </a:r>
            <a:endParaRPr lang="en-US" altLang="en-US" sz="1500" dirty="0"/>
          </a:p>
        </p:txBody>
      </p:sp>
      <p:sp>
        <p:nvSpPr>
          <p:cNvPr id="212" name="textbox 212"/>
          <p:cNvSpPr/>
          <p:nvPr/>
        </p:nvSpPr>
        <p:spPr>
          <a:xfrm>
            <a:off x="10227738" y="6508158"/>
            <a:ext cx="1487169" cy="1841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1400" i="1" kern="0" spc="-2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GUANGLONG</a:t>
            </a:r>
            <a:r>
              <a:rPr sz="1400" i="1" kern="0" spc="11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400" i="1" kern="0" spc="-30" dirty="0">
                <a:solidFill>
                  <a:srgbClr val="A6A6A6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TOWN</a:t>
            </a:r>
            <a:endParaRPr lang="en-US" altLang="en-US" sz="1400" dirty="0"/>
          </a:p>
        </p:txBody>
      </p:sp>
      <p:pic>
        <p:nvPicPr>
          <p:cNvPr id="214" name="picture 2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832475" y="1636712"/>
            <a:ext cx="527050" cy="28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commondata" val="eyJoZGlkIjoiOGI4NjI5OTBmMDM1ODFlMDkzNDFlZTFiMWNhZWU5ZTM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4579</Words>
  <Application>WPS 演示</Application>
  <PresentationFormat/>
  <Paragraphs>492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Calibri</vt:lpstr>
      <vt:lpstr>Arial</vt:lpstr>
      <vt:lpstr>MS Gothic</vt:lpstr>
      <vt:lpstr>Wingdings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蛋蛋警长</cp:lastModifiedBy>
  <cp:revision>1</cp:revision>
  <dcterms:created xsi:type="dcterms:W3CDTF">2024-01-26T08:00:47Z</dcterms:created>
  <dcterms:modified xsi:type="dcterms:W3CDTF">2024-01-26T08:00:48Z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wqlLaW5nc29mdCBQREYgdG8gV1BTIDkw</vt:lpwstr>
  </property>
  <property fmtid="{D5CDD505-2E9C-101B-9397-08002B2CF9AE}" pid="3" name="Created">
    <vt:filetime>2024-01-26T15:56:00Z</vt:filetime>
  </property>
  <property fmtid="{D5CDD505-2E9C-101B-9397-08002B2CF9AE}" pid="4" name="ICV">
    <vt:lpwstr>072B662A1CD646DDBB6C13E053184E6F_13</vt:lpwstr>
  </property>
  <property fmtid="{D5CDD505-2E9C-101B-9397-08002B2CF9AE}" pid="5" name="KSOProductBuildVer">
    <vt:lpwstr>2052-12.1.0.16120</vt:lpwstr>
  </property>
</Properties>
</file>