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63" r:id="rId2"/>
    <p:sldId id="264" r:id="rId3"/>
    <p:sldId id="265" r:id="rId4"/>
    <p:sldId id="281" r:id="rId5"/>
    <p:sldId id="330" r:id="rId6"/>
    <p:sldId id="334" r:id="rId7"/>
    <p:sldId id="333" r:id="rId8"/>
    <p:sldId id="292" r:id="rId9"/>
    <p:sldId id="274" r:id="rId10"/>
    <p:sldId id="286" r:id="rId11"/>
    <p:sldId id="294" r:id="rId12"/>
    <p:sldId id="279" r:id="rId13"/>
    <p:sldId id="336" r:id="rId14"/>
    <p:sldId id="335" r:id="rId15"/>
    <p:sldId id="298" r:id="rId16"/>
    <p:sldId id="299" r:id="rId17"/>
    <p:sldId id="275" r:id="rId18"/>
    <p:sldId id="306" r:id="rId19"/>
    <p:sldId id="307" r:id="rId20"/>
    <p:sldId id="314" r:id="rId21"/>
    <p:sldId id="317" r:id="rId22"/>
    <p:sldId id="324" r:id="rId23"/>
    <p:sldId id="325" r:id="rId24"/>
    <p:sldId id="273" r:id="rId25"/>
    <p:sldId id="276" r:id="rId26"/>
    <p:sldId id="277" r:id="rId27"/>
    <p:sldId id="288" r:id="rId28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64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2066"/>
  </p:normalViewPr>
  <p:slideViewPr>
    <p:cSldViewPr>
      <p:cViewPr varScale="1">
        <p:scale>
          <a:sx n="141" d="100"/>
          <a:sy n="141" d="100"/>
        </p:scale>
        <p:origin x="56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cuments\AI&#34892;&#19994;\AI&#28040;&#32791;&#36235;&#21183;&#21450;&#25628;&#32034;&#27969;&#37327;&#36235;&#2118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cuments\AI&#34892;&#19994;\AI&#28040;&#32791;&#36235;&#21183;&#21450;&#25628;&#32034;&#27969;&#37327;&#36235;&#2118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cuments\AI&#34892;&#19994;\AI&#28040;&#32791;&#36235;&#21183;&#21450;&#25628;&#32034;&#27969;&#37327;&#36235;&#21183;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cuments\AI&#34892;&#19994;\AI&#28040;&#32791;&#36235;&#21183;&#21450;&#25628;&#32034;&#27969;&#37327;&#36235;&#21183;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wnloads\AI&#27700;&#20301;.csv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wnloads\AI&#27700;&#20301;.csv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wnloads\AI&#23458;&#25143;&#20851;&#38190;&#35789;&#35302;&#21457;.csv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wnloads\AI&#27700;&#20301;-3.csv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wnloads\AI&#27700;&#20301;-3.csv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cuments\AI&#34892;&#19994;\AI&#28040;&#32791;&#36235;&#21183;&#21450;&#25628;&#32034;&#27969;&#37327;&#36235;&#21183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cuments\AI&#34892;&#19994;\AI&#28040;&#32791;&#36235;&#21183;&#21450;&#25628;&#32034;&#27969;&#37327;&#36235;&#21183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caizuyi\Downloads\c&#807;&#153;&#190;a&#778;&#186;&#166;&#230;&#150;&#135;a&#778;&#186;&#147;_1272194.csv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ixiuyuan\Desktop\kimi1030\02&#25353;&#26376;&#20449;&#24687;&#27969;cpm2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ixiuyuan\Desktop\&#26679;&#24335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ixiuyuan\Desktop\&#23450;&#21521;&#21344;&#27604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ixiuyuan\Desktop\kimi1030\&#35910;&#21253;-1_1272151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26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26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b="1"/>
              <a:t>AI</a:t>
            </a:r>
            <a:r>
              <a:rPr lang="zh-CN" b="1"/>
              <a:t>行业客户百度消费趋势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3.8295442262488197E-2"/>
          <c:y val="0.138483288533052"/>
          <c:w val="0.94550263985722804"/>
          <c:h val="0.77252474628108903"/>
        </c:manualLayout>
      </c:layout>
      <c:lineChart>
        <c:grouping val="standard"/>
        <c:varyColors val="0"/>
        <c:ser>
          <c:idx val="0"/>
          <c:order val="0"/>
          <c:tx>
            <c:strRef>
              <c:f>消费趋势!$B$1</c:f>
              <c:strCache>
                <c:ptCount val="1"/>
                <c:pt idx="0">
                  <c:v>求和(消费(元))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消费趋势!$A$154:$A$305</c:f>
              <c:numCache>
                <c:formatCode>m/d/yy</c:formatCode>
                <c:ptCount val="152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  <c:pt idx="30">
                  <c:v>45474</c:v>
                </c:pt>
                <c:pt idx="31">
                  <c:v>45475</c:v>
                </c:pt>
                <c:pt idx="32">
                  <c:v>45476</c:v>
                </c:pt>
                <c:pt idx="33">
                  <c:v>45477</c:v>
                </c:pt>
                <c:pt idx="34">
                  <c:v>45478</c:v>
                </c:pt>
                <c:pt idx="35">
                  <c:v>45479</c:v>
                </c:pt>
                <c:pt idx="36">
                  <c:v>45480</c:v>
                </c:pt>
                <c:pt idx="37">
                  <c:v>45481</c:v>
                </c:pt>
                <c:pt idx="38">
                  <c:v>45482</c:v>
                </c:pt>
                <c:pt idx="39">
                  <c:v>45483</c:v>
                </c:pt>
                <c:pt idx="40">
                  <c:v>45484</c:v>
                </c:pt>
                <c:pt idx="41">
                  <c:v>45485</c:v>
                </c:pt>
                <c:pt idx="42">
                  <c:v>45486</c:v>
                </c:pt>
                <c:pt idx="43">
                  <c:v>45487</c:v>
                </c:pt>
                <c:pt idx="44">
                  <c:v>45488</c:v>
                </c:pt>
                <c:pt idx="45">
                  <c:v>45489</c:v>
                </c:pt>
                <c:pt idx="46">
                  <c:v>45490</c:v>
                </c:pt>
                <c:pt idx="47">
                  <c:v>45491</c:v>
                </c:pt>
                <c:pt idx="48">
                  <c:v>45492</c:v>
                </c:pt>
                <c:pt idx="49">
                  <c:v>45493</c:v>
                </c:pt>
                <c:pt idx="50">
                  <c:v>45494</c:v>
                </c:pt>
                <c:pt idx="51">
                  <c:v>45495</c:v>
                </c:pt>
                <c:pt idx="52">
                  <c:v>45496</c:v>
                </c:pt>
                <c:pt idx="53">
                  <c:v>45497</c:v>
                </c:pt>
                <c:pt idx="54">
                  <c:v>45498</c:v>
                </c:pt>
                <c:pt idx="55">
                  <c:v>45499</c:v>
                </c:pt>
                <c:pt idx="56">
                  <c:v>45500</c:v>
                </c:pt>
                <c:pt idx="57">
                  <c:v>45501</c:v>
                </c:pt>
                <c:pt idx="58">
                  <c:v>45502</c:v>
                </c:pt>
                <c:pt idx="59">
                  <c:v>45503</c:v>
                </c:pt>
                <c:pt idx="60">
                  <c:v>45504</c:v>
                </c:pt>
                <c:pt idx="61">
                  <c:v>45505</c:v>
                </c:pt>
                <c:pt idx="62">
                  <c:v>45506</c:v>
                </c:pt>
                <c:pt idx="63">
                  <c:v>45507</c:v>
                </c:pt>
                <c:pt idx="64">
                  <c:v>45508</c:v>
                </c:pt>
                <c:pt idx="65">
                  <c:v>45509</c:v>
                </c:pt>
                <c:pt idx="66">
                  <c:v>45510</c:v>
                </c:pt>
                <c:pt idx="67">
                  <c:v>45511</c:v>
                </c:pt>
                <c:pt idx="68">
                  <c:v>45512</c:v>
                </c:pt>
                <c:pt idx="69">
                  <c:v>45513</c:v>
                </c:pt>
                <c:pt idx="70">
                  <c:v>45514</c:v>
                </c:pt>
                <c:pt idx="71">
                  <c:v>45515</c:v>
                </c:pt>
                <c:pt idx="72">
                  <c:v>45516</c:v>
                </c:pt>
                <c:pt idx="73">
                  <c:v>45517</c:v>
                </c:pt>
                <c:pt idx="74">
                  <c:v>45518</c:v>
                </c:pt>
                <c:pt idx="75">
                  <c:v>45519</c:v>
                </c:pt>
                <c:pt idx="76">
                  <c:v>45520</c:v>
                </c:pt>
                <c:pt idx="77">
                  <c:v>45521</c:v>
                </c:pt>
                <c:pt idx="78">
                  <c:v>45522</c:v>
                </c:pt>
                <c:pt idx="79">
                  <c:v>45523</c:v>
                </c:pt>
                <c:pt idx="80">
                  <c:v>45524</c:v>
                </c:pt>
                <c:pt idx="81">
                  <c:v>45525</c:v>
                </c:pt>
                <c:pt idx="82">
                  <c:v>45526</c:v>
                </c:pt>
                <c:pt idx="83">
                  <c:v>45527</c:v>
                </c:pt>
                <c:pt idx="84">
                  <c:v>45528</c:v>
                </c:pt>
                <c:pt idx="85">
                  <c:v>45529</c:v>
                </c:pt>
                <c:pt idx="86">
                  <c:v>45530</c:v>
                </c:pt>
                <c:pt idx="87">
                  <c:v>45531</c:v>
                </c:pt>
                <c:pt idx="88">
                  <c:v>45532</c:v>
                </c:pt>
                <c:pt idx="89">
                  <c:v>45533</c:v>
                </c:pt>
                <c:pt idx="90">
                  <c:v>45534</c:v>
                </c:pt>
                <c:pt idx="91">
                  <c:v>45535</c:v>
                </c:pt>
                <c:pt idx="92">
                  <c:v>45536</c:v>
                </c:pt>
                <c:pt idx="93">
                  <c:v>45537</c:v>
                </c:pt>
                <c:pt idx="94">
                  <c:v>45538</c:v>
                </c:pt>
                <c:pt idx="95">
                  <c:v>45539</c:v>
                </c:pt>
                <c:pt idx="96">
                  <c:v>45540</c:v>
                </c:pt>
                <c:pt idx="97">
                  <c:v>45541</c:v>
                </c:pt>
                <c:pt idx="98">
                  <c:v>45542</c:v>
                </c:pt>
                <c:pt idx="99">
                  <c:v>45543</c:v>
                </c:pt>
                <c:pt idx="100">
                  <c:v>45544</c:v>
                </c:pt>
                <c:pt idx="101">
                  <c:v>45545</c:v>
                </c:pt>
                <c:pt idx="102">
                  <c:v>45546</c:v>
                </c:pt>
                <c:pt idx="103">
                  <c:v>45547</c:v>
                </c:pt>
                <c:pt idx="104">
                  <c:v>45548</c:v>
                </c:pt>
                <c:pt idx="105">
                  <c:v>45549</c:v>
                </c:pt>
                <c:pt idx="106">
                  <c:v>45550</c:v>
                </c:pt>
                <c:pt idx="107">
                  <c:v>45551</c:v>
                </c:pt>
                <c:pt idx="108">
                  <c:v>45552</c:v>
                </c:pt>
                <c:pt idx="109">
                  <c:v>45553</c:v>
                </c:pt>
                <c:pt idx="110">
                  <c:v>45554</c:v>
                </c:pt>
                <c:pt idx="111">
                  <c:v>45555</c:v>
                </c:pt>
                <c:pt idx="112">
                  <c:v>45556</c:v>
                </c:pt>
                <c:pt idx="113">
                  <c:v>45557</c:v>
                </c:pt>
                <c:pt idx="114">
                  <c:v>45558</c:v>
                </c:pt>
                <c:pt idx="115">
                  <c:v>45559</c:v>
                </c:pt>
                <c:pt idx="116">
                  <c:v>45560</c:v>
                </c:pt>
                <c:pt idx="117">
                  <c:v>45561</c:v>
                </c:pt>
                <c:pt idx="118">
                  <c:v>45562</c:v>
                </c:pt>
                <c:pt idx="119">
                  <c:v>45563</c:v>
                </c:pt>
                <c:pt idx="120">
                  <c:v>45564</c:v>
                </c:pt>
                <c:pt idx="121">
                  <c:v>45565</c:v>
                </c:pt>
                <c:pt idx="122">
                  <c:v>45566</c:v>
                </c:pt>
                <c:pt idx="123">
                  <c:v>45567</c:v>
                </c:pt>
                <c:pt idx="124">
                  <c:v>45568</c:v>
                </c:pt>
                <c:pt idx="125">
                  <c:v>45569</c:v>
                </c:pt>
                <c:pt idx="126">
                  <c:v>45570</c:v>
                </c:pt>
                <c:pt idx="127">
                  <c:v>45571</c:v>
                </c:pt>
                <c:pt idx="128">
                  <c:v>45572</c:v>
                </c:pt>
                <c:pt idx="129">
                  <c:v>45573</c:v>
                </c:pt>
                <c:pt idx="130">
                  <c:v>45574</c:v>
                </c:pt>
                <c:pt idx="131">
                  <c:v>45575</c:v>
                </c:pt>
                <c:pt idx="132">
                  <c:v>45576</c:v>
                </c:pt>
                <c:pt idx="133">
                  <c:v>45577</c:v>
                </c:pt>
                <c:pt idx="134">
                  <c:v>45578</c:v>
                </c:pt>
                <c:pt idx="135">
                  <c:v>45579</c:v>
                </c:pt>
                <c:pt idx="136">
                  <c:v>45580</c:v>
                </c:pt>
                <c:pt idx="137">
                  <c:v>45581</c:v>
                </c:pt>
                <c:pt idx="138">
                  <c:v>45582</c:v>
                </c:pt>
                <c:pt idx="139">
                  <c:v>45583</c:v>
                </c:pt>
                <c:pt idx="140">
                  <c:v>45584</c:v>
                </c:pt>
                <c:pt idx="141">
                  <c:v>45585</c:v>
                </c:pt>
                <c:pt idx="142">
                  <c:v>45586</c:v>
                </c:pt>
                <c:pt idx="143">
                  <c:v>45587</c:v>
                </c:pt>
                <c:pt idx="144">
                  <c:v>45588</c:v>
                </c:pt>
                <c:pt idx="145">
                  <c:v>45589</c:v>
                </c:pt>
                <c:pt idx="146">
                  <c:v>45590</c:v>
                </c:pt>
                <c:pt idx="147">
                  <c:v>45591</c:v>
                </c:pt>
                <c:pt idx="148">
                  <c:v>45592</c:v>
                </c:pt>
                <c:pt idx="149">
                  <c:v>45593</c:v>
                </c:pt>
                <c:pt idx="150">
                  <c:v>45594</c:v>
                </c:pt>
                <c:pt idx="151">
                  <c:v>45595</c:v>
                </c:pt>
              </c:numCache>
            </c:numRef>
          </c:cat>
          <c:val>
            <c:numRef>
              <c:f>消费趋势!$B$154:$B$305</c:f>
              <c:numCache>
                <c:formatCode>#,##0.00</c:formatCode>
                <c:ptCount val="152"/>
                <c:pt idx="0">
                  <c:v>83876.990000000005</c:v>
                </c:pt>
                <c:pt idx="1">
                  <c:v>102096.44</c:v>
                </c:pt>
                <c:pt idx="2">
                  <c:v>140128.32999999999</c:v>
                </c:pt>
                <c:pt idx="3">
                  <c:v>140880.99</c:v>
                </c:pt>
                <c:pt idx="4">
                  <c:v>139971.95000000001</c:v>
                </c:pt>
                <c:pt idx="5">
                  <c:v>173728.12</c:v>
                </c:pt>
                <c:pt idx="6">
                  <c:v>146428.51</c:v>
                </c:pt>
                <c:pt idx="7">
                  <c:v>112359.34</c:v>
                </c:pt>
                <c:pt idx="8">
                  <c:v>114512.33</c:v>
                </c:pt>
                <c:pt idx="9">
                  <c:v>138452.6</c:v>
                </c:pt>
                <c:pt idx="10">
                  <c:v>173082.52</c:v>
                </c:pt>
                <c:pt idx="11">
                  <c:v>171454.43</c:v>
                </c:pt>
                <c:pt idx="12">
                  <c:v>178512.25</c:v>
                </c:pt>
                <c:pt idx="13">
                  <c:v>161156.72</c:v>
                </c:pt>
                <c:pt idx="14">
                  <c:v>127436.5</c:v>
                </c:pt>
                <c:pt idx="15">
                  <c:v>144045.69</c:v>
                </c:pt>
                <c:pt idx="16">
                  <c:v>178871.14</c:v>
                </c:pt>
                <c:pt idx="17">
                  <c:v>169254.18</c:v>
                </c:pt>
                <c:pt idx="18">
                  <c:v>178068.81</c:v>
                </c:pt>
                <c:pt idx="19">
                  <c:v>191901.75</c:v>
                </c:pt>
                <c:pt idx="20">
                  <c:v>182286.3</c:v>
                </c:pt>
                <c:pt idx="21">
                  <c:v>154400.60999999999</c:v>
                </c:pt>
                <c:pt idx="22">
                  <c:v>175521.62</c:v>
                </c:pt>
                <c:pt idx="23">
                  <c:v>238153.82</c:v>
                </c:pt>
                <c:pt idx="24">
                  <c:v>262354.51</c:v>
                </c:pt>
                <c:pt idx="25">
                  <c:v>274177.23</c:v>
                </c:pt>
                <c:pt idx="26">
                  <c:v>281587.78000000003</c:v>
                </c:pt>
                <c:pt idx="27">
                  <c:v>253245.19</c:v>
                </c:pt>
                <c:pt idx="28">
                  <c:v>207805.37</c:v>
                </c:pt>
                <c:pt idx="29">
                  <c:v>189974.06</c:v>
                </c:pt>
                <c:pt idx="30">
                  <c:v>240299.51999999999</c:v>
                </c:pt>
                <c:pt idx="31">
                  <c:v>235213.51</c:v>
                </c:pt>
                <c:pt idx="32">
                  <c:v>234327.04000000001</c:v>
                </c:pt>
                <c:pt idx="33">
                  <c:v>274278.45</c:v>
                </c:pt>
                <c:pt idx="34">
                  <c:v>252218.15</c:v>
                </c:pt>
                <c:pt idx="35">
                  <c:v>167218.14000000001</c:v>
                </c:pt>
                <c:pt idx="36">
                  <c:v>154726.59</c:v>
                </c:pt>
                <c:pt idx="37">
                  <c:v>237086.38</c:v>
                </c:pt>
                <c:pt idx="38">
                  <c:v>229750.6</c:v>
                </c:pt>
                <c:pt idx="39">
                  <c:v>239368.39</c:v>
                </c:pt>
                <c:pt idx="40">
                  <c:v>246247.82</c:v>
                </c:pt>
                <c:pt idx="41">
                  <c:v>258943.98</c:v>
                </c:pt>
                <c:pt idx="42">
                  <c:v>213594.29</c:v>
                </c:pt>
                <c:pt idx="43">
                  <c:v>211751.76</c:v>
                </c:pt>
                <c:pt idx="44">
                  <c:v>265830.28999999998</c:v>
                </c:pt>
                <c:pt idx="45">
                  <c:v>277674.92</c:v>
                </c:pt>
                <c:pt idx="46">
                  <c:v>272565.74</c:v>
                </c:pt>
                <c:pt idx="47">
                  <c:v>268546.13</c:v>
                </c:pt>
                <c:pt idx="48">
                  <c:v>257439.11</c:v>
                </c:pt>
                <c:pt idx="49">
                  <c:v>192606.42</c:v>
                </c:pt>
                <c:pt idx="50">
                  <c:v>188034.99</c:v>
                </c:pt>
                <c:pt idx="51">
                  <c:v>277286.07</c:v>
                </c:pt>
                <c:pt idx="52">
                  <c:v>255948.79</c:v>
                </c:pt>
                <c:pt idx="53">
                  <c:v>212389.57</c:v>
                </c:pt>
                <c:pt idx="54">
                  <c:v>213070.3</c:v>
                </c:pt>
                <c:pt idx="55">
                  <c:v>236807.16</c:v>
                </c:pt>
                <c:pt idx="56">
                  <c:v>196368.21</c:v>
                </c:pt>
                <c:pt idx="57">
                  <c:v>203877.15</c:v>
                </c:pt>
                <c:pt idx="58">
                  <c:v>281630.12</c:v>
                </c:pt>
                <c:pt idx="59">
                  <c:v>278566.62</c:v>
                </c:pt>
                <c:pt idx="60">
                  <c:v>272160.13</c:v>
                </c:pt>
                <c:pt idx="61">
                  <c:v>266053.49</c:v>
                </c:pt>
                <c:pt idx="62">
                  <c:v>245251.6</c:v>
                </c:pt>
                <c:pt idx="63">
                  <c:v>209765.35</c:v>
                </c:pt>
                <c:pt idx="64">
                  <c:v>203016.31</c:v>
                </c:pt>
                <c:pt idx="65">
                  <c:v>277298.87</c:v>
                </c:pt>
                <c:pt idx="66">
                  <c:v>273165.59999999998</c:v>
                </c:pt>
                <c:pt idx="67">
                  <c:v>317300.78000000003</c:v>
                </c:pt>
                <c:pt idx="68">
                  <c:v>318696.36</c:v>
                </c:pt>
                <c:pt idx="69">
                  <c:v>318853.78000000003</c:v>
                </c:pt>
                <c:pt idx="70">
                  <c:v>235922.51</c:v>
                </c:pt>
                <c:pt idx="71">
                  <c:v>258238.01</c:v>
                </c:pt>
                <c:pt idx="72">
                  <c:v>365249.74</c:v>
                </c:pt>
                <c:pt idx="73">
                  <c:v>391404.76</c:v>
                </c:pt>
                <c:pt idx="74">
                  <c:v>390258.83</c:v>
                </c:pt>
                <c:pt idx="75">
                  <c:v>369578.8</c:v>
                </c:pt>
                <c:pt idx="76">
                  <c:v>357020.67</c:v>
                </c:pt>
                <c:pt idx="77">
                  <c:v>314067.5</c:v>
                </c:pt>
                <c:pt idx="78">
                  <c:v>328214.90999999997</c:v>
                </c:pt>
                <c:pt idx="79">
                  <c:v>451840.45</c:v>
                </c:pt>
                <c:pt idx="80">
                  <c:v>456115.16</c:v>
                </c:pt>
                <c:pt idx="81">
                  <c:v>519425.85</c:v>
                </c:pt>
                <c:pt idx="82">
                  <c:v>589454.28</c:v>
                </c:pt>
                <c:pt idx="83">
                  <c:v>533180.39</c:v>
                </c:pt>
                <c:pt idx="84">
                  <c:v>478103.15</c:v>
                </c:pt>
                <c:pt idx="85">
                  <c:v>468532.13</c:v>
                </c:pt>
                <c:pt idx="86">
                  <c:v>621207.96</c:v>
                </c:pt>
                <c:pt idx="87">
                  <c:v>580141.12</c:v>
                </c:pt>
                <c:pt idx="88">
                  <c:v>638671.78</c:v>
                </c:pt>
                <c:pt idx="89">
                  <c:v>623128.99</c:v>
                </c:pt>
                <c:pt idx="90">
                  <c:v>693541.07</c:v>
                </c:pt>
                <c:pt idx="91">
                  <c:v>605966.25</c:v>
                </c:pt>
                <c:pt idx="92">
                  <c:v>594509.79</c:v>
                </c:pt>
                <c:pt idx="93">
                  <c:v>641118.04</c:v>
                </c:pt>
                <c:pt idx="94">
                  <c:v>646129.78</c:v>
                </c:pt>
                <c:pt idx="95">
                  <c:v>458326.23</c:v>
                </c:pt>
                <c:pt idx="96">
                  <c:v>486620.97</c:v>
                </c:pt>
                <c:pt idx="97">
                  <c:v>472357.68</c:v>
                </c:pt>
                <c:pt idx="98">
                  <c:v>535711.02</c:v>
                </c:pt>
                <c:pt idx="99">
                  <c:v>566458.85</c:v>
                </c:pt>
                <c:pt idx="100">
                  <c:v>537430.79</c:v>
                </c:pt>
                <c:pt idx="101">
                  <c:v>529316.44999999995</c:v>
                </c:pt>
                <c:pt idx="102">
                  <c:v>578341.05000000005</c:v>
                </c:pt>
                <c:pt idx="103">
                  <c:v>542859.23</c:v>
                </c:pt>
                <c:pt idx="104">
                  <c:v>519400.73</c:v>
                </c:pt>
                <c:pt idx="105">
                  <c:v>637611.43000000005</c:v>
                </c:pt>
                <c:pt idx="106">
                  <c:v>683358.45</c:v>
                </c:pt>
                <c:pt idx="107">
                  <c:v>660698.27</c:v>
                </c:pt>
                <c:pt idx="108">
                  <c:v>719791.28</c:v>
                </c:pt>
                <c:pt idx="109">
                  <c:v>762566.51</c:v>
                </c:pt>
                <c:pt idx="110">
                  <c:v>753822.73</c:v>
                </c:pt>
                <c:pt idx="111">
                  <c:v>672227.97</c:v>
                </c:pt>
                <c:pt idx="112">
                  <c:v>802805.02</c:v>
                </c:pt>
                <c:pt idx="113">
                  <c:v>791484.92</c:v>
                </c:pt>
                <c:pt idx="114">
                  <c:v>1019244.96</c:v>
                </c:pt>
                <c:pt idx="115">
                  <c:v>922521.09</c:v>
                </c:pt>
                <c:pt idx="116">
                  <c:v>1484476.44</c:v>
                </c:pt>
                <c:pt idx="117">
                  <c:v>1466069.17</c:v>
                </c:pt>
                <c:pt idx="118">
                  <c:v>890707.87</c:v>
                </c:pt>
                <c:pt idx="119">
                  <c:v>1079372.0900000001</c:v>
                </c:pt>
                <c:pt idx="120">
                  <c:v>1240072.04</c:v>
                </c:pt>
                <c:pt idx="121">
                  <c:v>801823.49</c:v>
                </c:pt>
                <c:pt idx="122">
                  <c:v>684266.78</c:v>
                </c:pt>
                <c:pt idx="123">
                  <c:v>571176.06999999995</c:v>
                </c:pt>
                <c:pt idx="124">
                  <c:v>798152.98</c:v>
                </c:pt>
                <c:pt idx="125">
                  <c:v>685401.71</c:v>
                </c:pt>
                <c:pt idx="126">
                  <c:v>841774.6</c:v>
                </c:pt>
                <c:pt idx="127">
                  <c:v>987666.03</c:v>
                </c:pt>
                <c:pt idx="128">
                  <c:v>1186550.73</c:v>
                </c:pt>
                <c:pt idx="129">
                  <c:v>1327993.69</c:v>
                </c:pt>
                <c:pt idx="130">
                  <c:v>1254460.79</c:v>
                </c:pt>
                <c:pt idx="131">
                  <c:v>1115242.54</c:v>
                </c:pt>
                <c:pt idx="132">
                  <c:v>1223940.1100000001</c:v>
                </c:pt>
                <c:pt idx="133">
                  <c:v>1172780.52</c:v>
                </c:pt>
                <c:pt idx="134">
                  <c:v>1219977.33</c:v>
                </c:pt>
                <c:pt idx="135">
                  <c:v>1234274.57</c:v>
                </c:pt>
                <c:pt idx="136">
                  <c:v>1330710.27</c:v>
                </c:pt>
                <c:pt idx="137">
                  <c:v>1476355.7</c:v>
                </c:pt>
                <c:pt idx="138">
                  <c:v>1475796.31</c:v>
                </c:pt>
                <c:pt idx="139">
                  <c:v>1429573.53</c:v>
                </c:pt>
                <c:pt idx="140">
                  <c:v>1398766.41</c:v>
                </c:pt>
                <c:pt idx="141">
                  <c:v>1671302.39</c:v>
                </c:pt>
                <c:pt idx="142">
                  <c:v>1861664.06</c:v>
                </c:pt>
                <c:pt idx="143">
                  <c:v>1699369.72</c:v>
                </c:pt>
                <c:pt idx="144">
                  <c:v>1806391.32</c:v>
                </c:pt>
                <c:pt idx="145">
                  <c:v>1818726.86</c:v>
                </c:pt>
                <c:pt idx="146">
                  <c:v>1610640.03</c:v>
                </c:pt>
                <c:pt idx="147">
                  <c:v>1674917.79</c:v>
                </c:pt>
                <c:pt idx="148">
                  <c:v>1734071.39</c:v>
                </c:pt>
                <c:pt idx="149">
                  <c:v>1755461.59</c:v>
                </c:pt>
                <c:pt idx="150">
                  <c:v>1686101.1</c:v>
                </c:pt>
                <c:pt idx="151">
                  <c:v>1756973.22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E7-5F4E-B07D-E4721ADCA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0478800"/>
        <c:axId val="636268640"/>
      </c:lineChart>
      <c:dateAx>
        <c:axId val="700478800"/>
        <c:scaling>
          <c:orientation val="minMax"/>
        </c:scaling>
        <c:delete val="0"/>
        <c:axPos val="b"/>
        <c:numFmt formatCode="yyyy&quot;年&quot;m&quot;月&quot;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636268640"/>
        <c:crosses val="autoZero"/>
        <c:auto val="0"/>
        <c:lblOffset val="100"/>
        <c:baseTimeUnit val="days"/>
        <c:majorUnit val="1"/>
        <c:majorTimeUnit val="months"/>
        <c:minorUnit val="1"/>
        <c:minorTimeUnit val="days"/>
      </c:dateAx>
      <c:valAx>
        <c:axId val="63626864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700478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dirty="0"/>
              <a:t>AI</a:t>
            </a:r>
            <a:r>
              <a:rPr lang="zh-CN" dirty="0"/>
              <a:t>行业</a:t>
            </a:r>
            <a:r>
              <a:rPr lang="en-US" dirty="0"/>
              <a:t>-PC</a:t>
            </a:r>
            <a:r>
              <a:rPr lang="zh-CN" dirty="0"/>
              <a:t>搜索流量趋势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2494928"/>
        <c:axId val="639497856"/>
      </c:lineChart>
      <c:catAx>
        <c:axId val="205249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639497856"/>
        <c:crosses val="autoZero"/>
        <c:auto val="1"/>
        <c:lblAlgn val="ctr"/>
        <c:lblOffset val="100"/>
        <c:noMultiLvlLbl val="0"/>
      </c:catAx>
      <c:valAx>
        <c:axId val="6394978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249492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b="1" dirty="0"/>
              <a:t>AI</a:t>
            </a:r>
            <a:r>
              <a:rPr lang="zh-CN" b="1" dirty="0"/>
              <a:t>行业</a:t>
            </a:r>
            <a:r>
              <a:rPr lang="en-US" b="1" dirty="0"/>
              <a:t>-</a:t>
            </a:r>
            <a:r>
              <a:rPr lang="zh-CN" b="1" dirty="0"/>
              <a:t>搜索</a:t>
            </a:r>
            <a:r>
              <a:rPr lang="en-US" b="1" dirty="0"/>
              <a:t>PC</a:t>
            </a:r>
            <a:r>
              <a:rPr lang="zh-CN" b="1" dirty="0"/>
              <a:t>流量趋势及</a:t>
            </a:r>
            <a:r>
              <a:rPr lang="zh-CN" altLang="en-US" b="1" dirty="0"/>
              <a:t>走势</a:t>
            </a:r>
            <a:r>
              <a:rPr lang="zh-CN" b="1" dirty="0"/>
              <a:t>预估</a:t>
            </a:r>
          </a:p>
        </c:rich>
      </c:tx>
      <c:layout>
        <c:manualLayout>
          <c:xMode val="edge"/>
          <c:yMode val="edge"/>
          <c:x val="0.27983236729306998"/>
          <c:y val="5.273803853531099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6.8971233705819798E-2"/>
          <c:y val="0.13287369571978899"/>
          <c:w val="0.909142007459527"/>
          <c:h val="0.66435809709529703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25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69-8445-9551-7B1A3E9B5612}"/>
              </c:ext>
            </c:extLst>
          </c:dPt>
          <c:dPt>
            <c:idx val="26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F69-8445-9551-7B1A3E9B5612}"/>
              </c:ext>
            </c:extLst>
          </c:dPt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Sheet4!$B$4565:$AB$4565</c:f>
              <c:numCache>
                <c:formatCode>mmm\-yy</c:formatCode>
                <c:ptCount val="27"/>
                <c:pt idx="0">
                  <c:v>44835</c:v>
                </c:pt>
                <c:pt idx="1">
                  <c:v>44866</c:v>
                </c:pt>
                <c:pt idx="2">
                  <c:v>44896</c:v>
                </c:pt>
                <c:pt idx="3">
                  <c:v>44927</c:v>
                </c:pt>
                <c:pt idx="4">
                  <c:v>44958</c:v>
                </c:pt>
                <c:pt idx="5">
                  <c:v>44986</c:v>
                </c:pt>
                <c:pt idx="6">
                  <c:v>45017</c:v>
                </c:pt>
                <c:pt idx="7">
                  <c:v>45047</c:v>
                </c:pt>
                <c:pt idx="8">
                  <c:v>45078</c:v>
                </c:pt>
                <c:pt idx="9">
                  <c:v>45108</c:v>
                </c:pt>
                <c:pt idx="10">
                  <c:v>45139</c:v>
                </c:pt>
                <c:pt idx="11">
                  <c:v>45170</c:v>
                </c:pt>
                <c:pt idx="12">
                  <c:v>45200</c:v>
                </c:pt>
                <c:pt idx="13">
                  <c:v>45231</c:v>
                </c:pt>
                <c:pt idx="14">
                  <c:v>45261</c:v>
                </c:pt>
                <c:pt idx="15">
                  <c:v>45292</c:v>
                </c:pt>
                <c:pt idx="16">
                  <c:v>45323</c:v>
                </c:pt>
                <c:pt idx="17">
                  <c:v>45352</c:v>
                </c:pt>
                <c:pt idx="18">
                  <c:v>45383</c:v>
                </c:pt>
                <c:pt idx="19">
                  <c:v>45413</c:v>
                </c:pt>
                <c:pt idx="20">
                  <c:v>45444</c:v>
                </c:pt>
                <c:pt idx="21">
                  <c:v>45474</c:v>
                </c:pt>
                <c:pt idx="22">
                  <c:v>45505</c:v>
                </c:pt>
                <c:pt idx="23">
                  <c:v>45536</c:v>
                </c:pt>
                <c:pt idx="24">
                  <c:v>45566</c:v>
                </c:pt>
                <c:pt idx="25">
                  <c:v>45597</c:v>
                </c:pt>
                <c:pt idx="26">
                  <c:v>45627</c:v>
                </c:pt>
              </c:numCache>
            </c:numRef>
          </c:cat>
          <c:val>
            <c:numRef>
              <c:f>Sheet4!$B$4566:$AB$4566</c:f>
              <c:numCache>
                <c:formatCode>General</c:formatCode>
                <c:ptCount val="27"/>
                <c:pt idx="0">
                  <c:v>732223</c:v>
                </c:pt>
                <c:pt idx="1">
                  <c:v>747594</c:v>
                </c:pt>
                <c:pt idx="2">
                  <c:v>802941</c:v>
                </c:pt>
                <c:pt idx="3">
                  <c:v>572910</c:v>
                </c:pt>
                <c:pt idx="4">
                  <c:v>1374546</c:v>
                </c:pt>
                <c:pt idx="5">
                  <c:v>1588629</c:v>
                </c:pt>
                <c:pt idx="6">
                  <c:v>1476280</c:v>
                </c:pt>
                <c:pt idx="7">
                  <c:v>1278190</c:v>
                </c:pt>
                <c:pt idx="8">
                  <c:v>1094207</c:v>
                </c:pt>
                <c:pt idx="9">
                  <c:v>1020318</c:v>
                </c:pt>
                <c:pt idx="10">
                  <c:v>973294</c:v>
                </c:pt>
                <c:pt idx="11">
                  <c:v>975183</c:v>
                </c:pt>
                <c:pt idx="12">
                  <c:v>1047412</c:v>
                </c:pt>
                <c:pt idx="13">
                  <c:v>1429405</c:v>
                </c:pt>
                <c:pt idx="14">
                  <c:v>1214477</c:v>
                </c:pt>
                <c:pt idx="15">
                  <c:v>1090673</c:v>
                </c:pt>
                <c:pt idx="16">
                  <c:v>987739</c:v>
                </c:pt>
                <c:pt idx="17">
                  <c:v>1641071</c:v>
                </c:pt>
                <c:pt idx="18">
                  <c:v>1610205</c:v>
                </c:pt>
                <c:pt idx="19">
                  <c:v>1553567</c:v>
                </c:pt>
                <c:pt idx="20">
                  <c:v>1493711</c:v>
                </c:pt>
                <c:pt idx="21">
                  <c:v>1326253</c:v>
                </c:pt>
                <c:pt idx="22">
                  <c:v>1153073</c:v>
                </c:pt>
                <c:pt idx="23">
                  <c:v>1261129</c:v>
                </c:pt>
                <c:pt idx="24">
                  <c:v>1333112</c:v>
                </c:pt>
                <c:pt idx="25">
                  <c:v>1700000</c:v>
                </c:pt>
                <c:pt idx="26">
                  <c:v>1695000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F69-8445-9551-7B1A3E9B5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5265791"/>
        <c:axId val="1842729807"/>
      </c:lineChart>
      <c:dateAx>
        <c:axId val="1845265791"/>
        <c:scaling>
          <c:orientation val="minMax"/>
        </c:scaling>
        <c:delete val="0"/>
        <c:axPos val="b"/>
        <c:numFmt formatCode="yyyy&quot;年&quot;m&quot;月&quot;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1842729807"/>
        <c:crosses val="autoZero"/>
        <c:auto val="1"/>
        <c:lblOffset val="100"/>
        <c:baseTimeUnit val="months"/>
        <c:majorUnit val="2"/>
        <c:majorTimeUnit val="months"/>
      </c:dateAx>
      <c:valAx>
        <c:axId val="1842729807"/>
        <c:scaling>
          <c:orientation val="minMax"/>
          <c:min val="300000"/>
        </c:scaling>
        <c:delete val="1"/>
        <c:axPos val="l"/>
        <c:numFmt formatCode="General" sourceLinked="1"/>
        <c:majorTickMark val="none"/>
        <c:minorTickMark val="none"/>
        <c:tickLblPos val="nextTo"/>
        <c:crossAx val="1845265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b="1" dirty="0"/>
              <a:t>AI</a:t>
            </a:r>
            <a:r>
              <a:rPr lang="zh-CN" b="1" dirty="0"/>
              <a:t>行业</a:t>
            </a:r>
            <a:r>
              <a:rPr lang="en-US" b="1" dirty="0"/>
              <a:t>-</a:t>
            </a:r>
            <a:r>
              <a:rPr lang="zh-CN" b="1" dirty="0"/>
              <a:t>搜索移动端流量双年同比趋势</a:t>
            </a:r>
          </a:p>
        </c:rich>
      </c:tx>
      <c:layout>
        <c:manualLayout>
          <c:xMode val="edge"/>
          <c:yMode val="edge"/>
          <c:x val="0.26626747866170902"/>
          <c:y val="5.273004624466580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7.6788354599698003E-2"/>
          <c:y val="0.129023818906711"/>
          <c:w val="0.89089420223916005"/>
          <c:h val="0.66307286694359002"/>
        </c:manualLayout>
      </c:layout>
      <c:lineChart>
        <c:grouping val="standard"/>
        <c:varyColors val="0"/>
        <c:ser>
          <c:idx val="0"/>
          <c:order val="0"/>
          <c:tx>
            <c:strRef>
              <c:f>Sheet5!$A$4565</c:f>
              <c:strCache>
                <c:ptCount val="1"/>
                <c:pt idx="0">
                  <c:v>22.10-23.10流量趋势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25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173-A444-B140-338FA5A2D440}"/>
              </c:ext>
            </c:extLst>
          </c:dPt>
          <c:dPt>
            <c:idx val="26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173-A444-B140-338FA5A2D440}"/>
              </c:ext>
            </c:extLst>
          </c:dPt>
          <c:trendline>
            <c:spPr>
              <a:ln w="19050" cap="rnd">
                <a:solidFill>
                  <a:srgbClr val="C0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Sheet5!$B$4564:$AB$4564</c:f>
              <c:numCache>
                <c:formatCode>m/d/yy</c:formatCode>
                <c:ptCount val="27"/>
                <c:pt idx="0">
                  <c:v>44835</c:v>
                </c:pt>
                <c:pt idx="1">
                  <c:v>44866</c:v>
                </c:pt>
                <c:pt idx="2">
                  <c:v>44896</c:v>
                </c:pt>
                <c:pt idx="3">
                  <c:v>44927</c:v>
                </c:pt>
                <c:pt idx="4">
                  <c:v>44958</c:v>
                </c:pt>
                <c:pt idx="5">
                  <c:v>44986</c:v>
                </c:pt>
                <c:pt idx="6">
                  <c:v>45017</c:v>
                </c:pt>
                <c:pt idx="7">
                  <c:v>45047</c:v>
                </c:pt>
                <c:pt idx="8">
                  <c:v>45078</c:v>
                </c:pt>
                <c:pt idx="9">
                  <c:v>45108</c:v>
                </c:pt>
                <c:pt idx="10">
                  <c:v>45139</c:v>
                </c:pt>
                <c:pt idx="11">
                  <c:v>45170</c:v>
                </c:pt>
                <c:pt idx="12">
                  <c:v>45200</c:v>
                </c:pt>
                <c:pt idx="13">
                  <c:v>45231</c:v>
                </c:pt>
                <c:pt idx="14">
                  <c:v>45261</c:v>
                </c:pt>
                <c:pt idx="15">
                  <c:v>45292</c:v>
                </c:pt>
                <c:pt idx="16">
                  <c:v>45323</c:v>
                </c:pt>
                <c:pt idx="17">
                  <c:v>45352</c:v>
                </c:pt>
                <c:pt idx="18">
                  <c:v>45383</c:v>
                </c:pt>
                <c:pt idx="19">
                  <c:v>45413</c:v>
                </c:pt>
                <c:pt idx="20">
                  <c:v>45444</c:v>
                </c:pt>
                <c:pt idx="21">
                  <c:v>45474</c:v>
                </c:pt>
                <c:pt idx="22">
                  <c:v>45505</c:v>
                </c:pt>
                <c:pt idx="23">
                  <c:v>45536</c:v>
                </c:pt>
                <c:pt idx="24">
                  <c:v>45566</c:v>
                </c:pt>
                <c:pt idx="25">
                  <c:v>45597</c:v>
                </c:pt>
                <c:pt idx="26">
                  <c:v>45627</c:v>
                </c:pt>
              </c:numCache>
            </c:numRef>
          </c:cat>
          <c:val>
            <c:numRef>
              <c:f>Sheet5!$B$4565:$AB$4565</c:f>
              <c:numCache>
                <c:formatCode>General</c:formatCode>
                <c:ptCount val="27"/>
                <c:pt idx="0">
                  <c:v>760498</c:v>
                </c:pt>
                <c:pt idx="1">
                  <c:v>912479</c:v>
                </c:pt>
                <c:pt idx="2">
                  <c:v>962497</c:v>
                </c:pt>
                <c:pt idx="3">
                  <c:v>843892</c:v>
                </c:pt>
                <c:pt idx="4">
                  <c:v>1442803</c:v>
                </c:pt>
                <c:pt idx="5">
                  <c:v>1374631</c:v>
                </c:pt>
                <c:pt idx="6">
                  <c:v>1376861</c:v>
                </c:pt>
                <c:pt idx="7">
                  <c:v>1151331</c:v>
                </c:pt>
                <c:pt idx="8">
                  <c:v>1122525</c:v>
                </c:pt>
                <c:pt idx="9">
                  <c:v>1115907</c:v>
                </c:pt>
                <c:pt idx="10">
                  <c:v>1144178</c:v>
                </c:pt>
                <c:pt idx="11">
                  <c:v>1125597</c:v>
                </c:pt>
                <c:pt idx="12">
                  <c:v>1288468</c:v>
                </c:pt>
                <c:pt idx="13">
                  <c:v>1902463</c:v>
                </c:pt>
                <c:pt idx="14">
                  <c:v>1854732</c:v>
                </c:pt>
                <c:pt idx="15">
                  <c:v>1430155</c:v>
                </c:pt>
                <c:pt idx="16">
                  <c:v>1671373</c:v>
                </c:pt>
                <c:pt idx="17">
                  <c:v>2150084</c:v>
                </c:pt>
                <c:pt idx="18">
                  <c:v>2364611</c:v>
                </c:pt>
                <c:pt idx="19">
                  <c:v>2637637</c:v>
                </c:pt>
                <c:pt idx="20">
                  <c:v>2510733</c:v>
                </c:pt>
                <c:pt idx="21">
                  <c:v>1723515</c:v>
                </c:pt>
                <c:pt idx="22">
                  <c:v>1670347</c:v>
                </c:pt>
                <c:pt idx="23">
                  <c:v>1834863</c:v>
                </c:pt>
                <c:pt idx="24">
                  <c:v>2146338</c:v>
                </c:pt>
                <c:pt idx="25">
                  <c:v>2700000</c:v>
                </c:pt>
                <c:pt idx="26">
                  <c:v>2690000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73-A444-B140-338FA5A2D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2072863"/>
        <c:axId val="1937051583"/>
      </c:lineChart>
      <c:dateAx>
        <c:axId val="1542072863"/>
        <c:scaling>
          <c:orientation val="minMax"/>
        </c:scaling>
        <c:delete val="0"/>
        <c:axPos val="b"/>
        <c:numFmt formatCode="yyyy&quot;年&quot;m&quot;月&quot;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1937051583"/>
        <c:crosses val="autoZero"/>
        <c:auto val="1"/>
        <c:lblOffset val="100"/>
        <c:baseTimeUnit val="months"/>
        <c:majorUnit val="2"/>
        <c:majorTimeUnit val="months"/>
      </c:dateAx>
      <c:valAx>
        <c:axId val="193705158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42072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zh-CN" altLang="en-US" sz="800" dirty="0"/>
              <a:t>移动端</a:t>
            </a:r>
            <a:r>
              <a:rPr lang="en-US" sz="800" dirty="0"/>
              <a:t>-</a:t>
            </a:r>
            <a:r>
              <a:rPr lang="en-US" sz="800" dirty="0" err="1"/>
              <a:t>AI行业</a:t>
            </a:r>
            <a:r>
              <a:rPr lang="zh-CN" altLang="en-US" sz="800" dirty="0"/>
              <a:t>营销目标</a:t>
            </a:r>
            <a:r>
              <a:rPr lang="zh-CN" sz="800" dirty="0"/>
              <a:t>分布</a:t>
            </a:r>
          </a:p>
        </c:rich>
      </c:tx>
      <c:layout>
        <c:manualLayout>
          <c:xMode val="edge"/>
          <c:yMode val="edge"/>
          <c:x val="0.2588166635721059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9146475248001902"/>
          <c:y val="0.24953056184634301"/>
          <c:w val="0.42157095497201402"/>
          <c:h val="0.67698045999248901"/>
        </c:manualLayout>
      </c:layout>
      <c:doughnutChart>
        <c:varyColors val="1"/>
        <c:ser>
          <c:idx val="0"/>
          <c:order val="0"/>
          <c:tx>
            <c:strRef>
              <c:f>Sheet1!$G$2</c:f>
              <c:strCache>
                <c:ptCount val="1"/>
                <c:pt idx="0">
                  <c:v>求和项:消费（元）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13A-9149-B712-4EC033FF01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13A-9149-B712-4EC033FF01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13A-9149-B712-4EC033FF01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Sheet1!$F$3:$F$5</c:f>
              <c:strCache>
                <c:ptCount val="3"/>
                <c:pt idx="0">
                  <c:v>网站链接</c:v>
                </c:pt>
                <c:pt idx="1">
                  <c:v>销售线索</c:v>
                </c:pt>
                <c:pt idx="2">
                  <c:v>应用推广</c:v>
                </c:pt>
              </c:strCache>
            </c:strRef>
          </c:cat>
          <c:val>
            <c:numRef>
              <c:f>Sheet1!$G$3:$G$5</c:f>
              <c:numCache>
                <c:formatCode>0.00%</c:formatCode>
                <c:ptCount val="3"/>
                <c:pt idx="0">
                  <c:v>0.42699025985598998</c:v>
                </c:pt>
                <c:pt idx="1">
                  <c:v>0.32213934808182998</c:v>
                </c:pt>
                <c:pt idx="2">
                  <c:v>0.25087039206217798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3A-9149-B712-4EC033FF01F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789416318587601"/>
          <c:y val="0.112326023375175"/>
          <c:w val="0.50421167362824704"/>
          <c:h val="0.1143003224482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zh-CN" sz="1400" b="1" i="0" u="none" strike="noStrike" kern="1200" cap="all" spc="5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altLang="zh-CN" sz="800" b="1" i="0" u="none" strike="noStrike" kern="1200" cap="all" spc="5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r>
              <a:rPr lang="zh-CN" altLang="en-US" sz="800" b="1" i="0" u="none" strike="noStrike" kern="1200" cap="all" spc="5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端</a:t>
            </a:r>
            <a:r>
              <a:rPr lang="en-US" altLang="zh-CN" sz="800" b="1" i="0" u="none" strike="noStrike" kern="1200" cap="all" spc="5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-AI</a:t>
            </a:r>
            <a:r>
              <a:rPr lang="zh-CN" altLang="zh-CN" sz="800" b="1" i="0" u="none" strike="noStrike" kern="1200" cap="all" spc="5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行业</a:t>
            </a:r>
            <a:r>
              <a:rPr lang="zh-CN" altLang="en-US" sz="800" b="1" i="0" u="none" strike="noStrike" kern="1200" cap="all" spc="5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营销目标</a:t>
            </a:r>
            <a:r>
              <a:rPr lang="zh-CN" altLang="zh-CN" sz="800" b="1" i="0" u="none" strike="noStrike" kern="1200" cap="all" spc="5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分布</a:t>
            </a:r>
          </a:p>
        </c:rich>
      </c:tx>
      <c:layout>
        <c:manualLayout>
          <c:xMode val="edge"/>
          <c:yMode val="edge"/>
          <c:x val="0.257365290933598"/>
          <c:y val="2.3127913752913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 lang="zh-CN" sz="1400" b="1" i="0" u="none" strike="noStrike" kern="1200" cap="all" spc="5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30140360773819702"/>
          <c:y val="0.26984933469308497"/>
          <c:w val="0.39719278452360501"/>
          <c:h val="0.68044628982128996"/>
        </c:manualLayout>
      </c:layout>
      <c:doughnutChart>
        <c:varyColors val="1"/>
        <c:ser>
          <c:idx val="0"/>
          <c:order val="0"/>
          <c:tx>
            <c:strRef>
              <c:f>Sheet1!$J$2</c:f>
              <c:strCache>
                <c:ptCount val="1"/>
                <c:pt idx="0">
                  <c:v>求和项:消费（元）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431-B145-B3D1-35505B8B02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431-B145-B3D1-35505B8B02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Sheet1!$I$3:$I$4</c:f>
              <c:strCache>
                <c:ptCount val="2"/>
                <c:pt idx="0">
                  <c:v>网站链接</c:v>
                </c:pt>
                <c:pt idx="1">
                  <c:v>销售线索</c:v>
                </c:pt>
              </c:strCache>
            </c:strRef>
          </c:cat>
          <c:val>
            <c:numRef>
              <c:f>Sheet1!$J$3:$J$4</c:f>
              <c:numCache>
                <c:formatCode>0.00%</c:formatCode>
                <c:ptCount val="2"/>
                <c:pt idx="0">
                  <c:v>0.84530305524472105</c:v>
                </c:pt>
                <c:pt idx="1">
                  <c:v>0.15469694475527901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31-B145-B3D1-35505B8B02B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3192920589790198"/>
          <c:y val="0.128899572649573"/>
          <c:w val="0.33614123386517297"/>
          <c:h val="0.1066639957264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zh-CN"/>
              <a:t>分触发模式消费占比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Sheet1!$H$3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CF4-8349-9165-6584F53FA0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CF4-8349-9165-6584F53FA0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CF4-8349-9165-6584F53FA02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CF4-8349-9165-6584F53FA0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Sheet1!$G$4:$G$7</c:f>
              <c:strCache>
                <c:ptCount val="4"/>
                <c:pt idx="0">
                  <c:v>精确</c:v>
                </c:pt>
                <c:pt idx="1">
                  <c:v>智能</c:v>
                </c:pt>
                <c:pt idx="2">
                  <c:v>短语</c:v>
                </c:pt>
                <c:pt idx="3">
                  <c:v>自动定向</c:v>
                </c:pt>
              </c:strCache>
            </c:strRef>
          </c:cat>
          <c:val>
            <c:numRef>
              <c:f>Sheet1!$H$4:$H$7</c:f>
              <c:numCache>
                <c:formatCode>General</c:formatCode>
                <c:ptCount val="4"/>
                <c:pt idx="0">
                  <c:v>6619348.7000000002</c:v>
                </c:pt>
                <c:pt idx="1">
                  <c:v>4859361.1500000097</c:v>
                </c:pt>
                <c:pt idx="2">
                  <c:v>4373920.1999999899</c:v>
                </c:pt>
                <c:pt idx="3">
                  <c:v>2407320.4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F4-8349-9165-6584F53FA02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altLang="zh-CN" sz="600" b="1" dirty="0"/>
              <a:t>AI</a:t>
            </a:r>
            <a:r>
              <a:rPr lang="zh-CN" altLang="en-US" sz="600" b="1" dirty="0"/>
              <a:t>行业</a:t>
            </a:r>
            <a:r>
              <a:rPr lang="en-US" altLang="zh-CN" sz="600" b="1" dirty="0"/>
              <a:t>-</a:t>
            </a:r>
            <a:r>
              <a:rPr lang="zh-CN" altLang="en-US" sz="600" b="1" dirty="0"/>
              <a:t>搜索</a:t>
            </a:r>
            <a:r>
              <a:rPr lang="en-US" altLang="zh-CN" sz="600" b="1" dirty="0"/>
              <a:t>PC</a:t>
            </a:r>
            <a:r>
              <a:rPr lang="zh-CN" altLang="en-US" sz="600" b="1" dirty="0"/>
              <a:t>端分地域消费及转化率</a:t>
            </a:r>
            <a:endParaRPr lang="zh-CN" sz="600" b="1" dirty="0"/>
          </a:p>
        </c:rich>
      </c:tx>
      <c:layout>
        <c:manualLayout>
          <c:xMode val="edge"/>
          <c:yMode val="edge"/>
          <c:x val="0.3397803114369700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7.3161228004753706E-2"/>
          <c:y val="7.4193657904289695E-2"/>
          <c:w val="0.90261668098370595"/>
          <c:h val="0.7480429336010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Sheet1!$G$3</c:f>
              <c:strCache>
                <c:ptCount val="1"/>
                <c:pt idx="0">
                  <c:v>消费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Sheet1!$F$4:$F$40</c:f>
              <c:strCache>
                <c:ptCount val="37"/>
                <c:pt idx="0">
                  <c:v>广东</c:v>
                </c:pt>
                <c:pt idx="1">
                  <c:v>江苏</c:v>
                </c:pt>
                <c:pt idx="2">
                  <c:v>浙江</c:v>
                </c:pt>
                <c:pt idx="3">
                  <c:v>四川</c:v>
                </c:pt>
                <c:pt idx="4">
                  <c:v>山东</c:v>
                </c:pt>
                <c:pt idx="5">
                  <c:v>北京</c:v>
                </c:pt>
                <c:pt idx="6">
                  <c:v>上海</c:v>
                </c:pt>
                <c:pt idx="7">
                  <c:v>河南</c:v>
                </c:pt>
                <c:pt idx="8">
                  <c:v>湖北</c:v>
                </c:pt>
                <c:pt idx="9">
                  <c:v>湖南</c:v>
                </c:pt>
                <c:pt idx="10">
                  <c:v>河北</c:v>
                </c:pt>
                <c:pt idx="11">
                  <c:v>福建</c:v>
                </c:pt>
                <c:pt idx="12">
                  <c:v>安徽</c:v>
                </c:pt>
                <c:pt idx="13">
                  <c:v>重庆</c:v>
                </c:pt>
                <c:pt idx="14">
                  <c:v>陕西</c:v>
                </c:pt>
                <c:pt idx="15">
                  <c:v>辽宁</c:v>
                </c:pt>
                <c:pt idx="16">
                  <c:v>江西</c:v>
                </c:pt>
                <c:pt idx="17">
                  <c:v>广西</c:v>
                </c:pt>
                <c:pt idx="18">
                  <c:v>云南</c:v>
                </c:pt>
                <c:pt idx="19">
                  <c:v>新疆</c:v>
                </c:pt>
                <c:pt idx="20">
                  <c:v>山西</c:v>
                </c:pt>
                <c:pt idx="21">
                  <c:v>黑龙江</c:v>
                </c:pt>
                <c:pt idx="22">
                  <c:v>贵州</c:v>
                </c:pt>
                <c:pt idx="23">
                  <c:v>天津</c:v>
                </c:pt>
                <c:pt idx="24">
                  <c:v>吉林</c:v>
                </c:pt>
                <c:pt idx="25">
                  <c:v>内蒙古</c:v>
                </c:pt>
                <c:pt idx="26">
                  <c:v>甘肃</c:v>
                </c:pt>
                <c:pt idx="27">
                  <c:v>海南</c:v>
                </c:pt>
                <c:pt idx="28">
                  <c:v>其他国家</c:v>
                </c:pt>
                <c:pt idx="29">
                  <c:v>宁夏</c:v>
                </c:pt>
                <c:pt idx="30">
                  <c:v>青海</c:v>
                </c:pt>
                <c:pt idx="31">
                  <c:v>西藏</c:v>
                </c:pt>
                <c:pt idx="32">
                  <c:v>香港</c:v>
                </c:pt>
                <c:pt idx="33">
                  <c:v>日本</c:v>
                </c:pt>
                <c:pt idx="34">
                  <c:v>其他</c:v>
                </c:pt>
                <c:pt idx="35">
                  <c:v>澳门</c:v>
                </c:pt>
                <c:pt idx="36">
                  <c:v>台湾</c:v>
                </c:pt>
              </c:strCache>
            </c:strRef>
          </c:cat>
          <c:val>
            <c:numRef>
              <c:f>Sheet1!$G$4:$G$40</c:f>
              <c:numCache>
                <c:formatCode>General</c:formatCode>
                <c:ptCount val="37"/>
                <c:pt idx="0">
                  <c:v>830654.50000000198</c:v>
                </c:pt>
                <c:pt idx="1">
                  <c:v>609615.09000000299</c:v>
                </c:pt>
                <c:pt idx="2">
                  <c:v>521204.09</c:v>
                </c:pt>
                <c:pt idx="3">
                  <c:v>441420.12000000098</c:v>
                </c:pt>
                <c:pt idx="4">
                  <c:v>429668.16000000201</c:v>
                </c:pt>
                <c:pt idx="5">
                  <c:v>426191.71</c:v>
                </c:pt>
                <c:pt idx="6">
                  <c:v>357426.390000001</c:v>
                </c:pt>
                <c:pt idx="7">
                  <c:v>316157.799999999</c:v>
                </c:pt>
                <c:pt idx="8">
                  <c:v>289597.59999999899</c:v>
                </c:pt>
                <c:pt idx="9">
                  <c:v>263272.989999999</c:v>
                </c:pt>
                <c:pt idx="10">
                  <c:v>248417.33</c:v>
                </c:pt>
                <c:pt idx="11">
                  <c:v>228561.53</c:v>
                </c:pt>
                <c:pt idx="12">
                  <c:v>223175.25999999899</c:v>
                </c:pt>
                <c:pt idx="13">
                  <c:v>220990.549999999</c:v>
                </c:pt>
                <c:pt idx="14">
                  <c:v>205074.49999999901</c:v>
                </c:pt>
                <c:pt idx="15">
                  <c:v>186661.78</c:v>
                </c:pt>
                <c:pt idx="16">
                  <c:v>175912.64</c:v>
                </c:pt>
                <c:pt idx="17">
                  <c:v>156649.07</c:v>
                </c:pt>
                <c:pt idx="18">
                  <c:v>144588.87</c:v>
                </c:pt>
                <c:pt idx="19">
                  <c:v>125612.33</c:v>
                </c:pt>
                <c:pt idx="20">
                  <c:v>120896.92</c:v>
                </c:pt>
                <c:pt idx="21">
                  <c:v>116871</c:v>
                </c:pt>
                <c:pt idx="22">
                  <c:v>116535</c:v>
                </c:pt>
                <c:pt idx="23">
                  <c:v>113031.21</c:v>
                </c:pt>
                <c:pt idx="24">
                  <c:v>106815.92</c:v>
                </c:pt>
                <c:pt idx="25">
                  <c:v>101356.27</c:v>
                </c:pt>
                <c:pt idx="26">
                  <c:v>84922.489999999903</c:v>
                </c:pt>
                <c:pt idx="27">
                  <c:v>46421.979999999799</c:v>
                </c:pt>
                <c:pt idx="28">
                  <c:v>38237.570000000102</c:v>
                </c:pt>
                <c:pt idx="29">
                  <c:v>34252.140000000101</c:v>
                </c:pt>
                <c:pt idx="30">
                  <c:v>24564.610000000099</c:v>
                </c:pt>
                <c:pt idx="31">
                  <c:v>13220.59</c:v>
                </c:pt>
                <c:pt idx="32">
                  <c:v>7770.09</c:v>
                </c:pt>
                <c:pt idx="33">
                  <c:v>3860.84</c:v>
                </c:pt>
                <c:pt idx="34">
                  <c:v>2413.1799999999998</c:v>
                </c:pt>
                <c:pt idx="35">
                  <c:v>2262.89</c:v>
                </c:pt>
                <c:pt idx="36">
                  <c:v>1676.6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C-3041-BC14-D9033AD64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611584"/>
        <c:axId val="105589376"/>
      </c:barChart>
      <c:lineChart>
        <c:grouping val="standard"/>
        <c:varyColors val="0"/>
        <c:ser>
          <c:idx val="1"/>
          <c:order val="1"/>
          <c:tx>
            <c:strRef>
              <c:f>Sheet1!$H$3</c:f>
              <c:strCache>
                <c:ptCount val="1"/>
                <c:pt idx="0">
                  <c:v>转化率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Sheet1!$F$4:$F$40</c:f>
              <c:strCache>
                <c:ptCount val="37"/>
                <c:pt idx="0">
                  <c:v>广东</c:v>
                </c:pt>
                <c:pt idx="1">
                  <c:v>江苏</c:v>
                </c:pt>
                <c:pt idx="2">
                  <c:v>浙江</c:v>
                </c:pt>
                <c:pt idx="3">
                  <c:v>四川</c:v>
                </c:pt>
                <c:pt idx="4">
                  <c:v>山东</c:v>
                </c:pt>
                <c:pt idx="5">
                  <c:v>北京</c:v>
                </c:pt>
                <c:pt idx="6">
                  <c:v>上海</c:v>
                </c:pt>
                <c:pt idx="7">
                  <c:v>河南</c:v>
                </c:pt>
                <c:pt idx="8">
                  <c:v>湖北</c:v>
                </c:pt>
                <c:pt idx="9">
                  <c:v>湖南</c:v>
                </c:pt>
                <c:pt idx="10">
                  <c:v>河北</c:v>
                </c:pt>
                <c:pt idx="11">
                  <c:v>福建</c:v>
                </c:pt>
                <c:pt idx="12">
                  <c:v>安徽</c:v>
                </c:pt>
                <c:pt idx="13">
                  <c:v>重庆</c:v>
                </c:pt>
                <c:pt idx="14">
                  <c:v>陕西</c:v>
                </c:pt>
                <c:pt idx="15">
                  <c:v>辽宁</c:v>
                </c:pt>
                <c:pt idx="16">
                  <c:v>江西</c:v>
                </c:pt>
                <c:pt idx="17">
                  <c:v>广西</c:v>
                </c:pt>
                <c:pt idx="18">
                  <c:v>云南</c:v>
                </c:pt>
                <c:pt idx="19">
                  <c:v>新疆</c:v>
                </c:pt>
                <c:pt idx="20">
                  <c:v>山西</c:v>
                </c:pt>
                <c:pt idx="21">
                  <c:v>黑龙江</c:v>
                </c:pt>
                <c:pt idx="22">
                  <c:v>贵州</c:v>
                </c:pt>
                <c:pt idx="23">
                  <c:v>天津</c:v>
                </c:pt>
                <c:pt idx="24">
                  <c:v>吉林</c:v>
                </c:pt>
                <c:pt idx="25">
                  <c:v>内蒙古</c:v>
                </c:pt>
                <c:pt idx="26">
                  <c:v>甘肃</c:v>
                </c:pt>
                <c:pt idx="27">
                  <c:v>海南</c:v>
                </c:pt>
                <c:pt idx="28">
                  <c:v>其他国家</c:v>
                </c:pt>
                <c:pt idx="29">
                  <c:v>宁夏</c:v>
                </c:pt>
                <c:pt idx="30">
                  <c:v>青海</c:v>
                </c:pt>
                <c:pt idx="31">
                  <c:v>西藏</c:v>
                </c:pt>
                <c:pt idx="32">
                  <c:v>香港</c:v>
                </c:pt>
                <c:pt idx="33">
                  <c:v>日本</c:v>
                </c:pt>
                <c:pt idx="34">
                  <c:v>其他</c:v>
                </c:pt>
                <c:pt idx="35">
                  <c:v>澳门</c:v>
                </c:pt>
                <c:pt idx="36">
                  <c:v>台湾</c:v>
                </c:pt>
              </c:strCache>
            </c:strRef>
          </c:cat>
          <c:val>
            <c:numRef>
              <c:f>Sheet1!$H$4:$H$40</c:f>
              <c:numCache>
                <c:formatCode>0.0%</c:formatCode>
                <c:ptCount val="37"/>
                <c:pt idx="0">
                  <c:v>5.6625536207370902E-2</c:v>
                </c:pt>
                <c:pt idx="1">
                  <c:v>5.87258129935819E-2</c:v>
                </c:pt>
                <c:pt idx="2">
                  <c:v>6.16718700719735E-2</c:v>
                </c:pt>
                <c:pt idx="3">
                  <c:v>5.4359339419955501E-2</c:v>
                </c:pt>
                <c:pt idx="4">
                  <c:v>5.4332103435206003E-2</c:v>
                </c:pt>
                <c:pt idx="5">
                  <c:v>4.5586704630497799E-2</c:v>
                </c:pt>
                <c:pt idx="6">
                  <c:v>5.3120647755016903E-2</c:v>
                </c:pt>
                <c:pt idx="7">
                  <c:v>5.9036713091109E-2</c:v>
                </c:pt>
                <c:pt idx="8">
                  <c:v>3.6157005988750601E-2</c:v>
                </c:pt>
                <c:pt idx="9">
                  <c:v>6.3252503562047105E-2</c:v>
                </c:pt>
                <c:pt idx="10">
                  <c:v>5.3860873110332302E-2</c:v>
                </c:pt>
                <c:pt idx="11">
                  <c:v>6.0733410674636397E-2</c:v>
                </c:pt>
                <c:pt idx="12">
                  <c:v>5.7167933594156797E-2</c:v>
                </c:pt>
                <c:pt idx="13">
                  <c:v>5.4524718164670798E-2</c:v>
                </c:pt>
                <c:pt idx="14">
                  <c:v>5.1695871744807803E-2</c:v>
                </c:pt>
                <c:pt idx="15">
                  <c:v>5.8771717562793403E-2</c:v>
                </c:pt>
                <c:pt idx="16">
                  <c:v>5.2912100136391298E-2</c:v>
                </c:pt>
                <c:pt idx="17">
                  <c:v>5.3208499683222901E-2</c:v>
                </c:pt>
                <c:pt idx="18">
                  <c:v>4.6810253445119E-2</c:v>
                </c:pt>
                <c:pt idx="19">
                  <c:v>4.2189144890262903E-2</c:v>
                </c:pt>
                <c:pt idx="20">
                  <c:v>5.1137699521931097E-2</c:v>
                </c:pt>
                <c:pt idx="21">
                  <c:v>5.5666601541952798E-2</c:v>
                </c:pt>
                <c:pt idx="22">
                  <c:v>4.53359937290672E-2</c:v>
                </c:pt>
                <c:pt idx="23">
                  <c:v>5.2745023456320497E-2</c:v>
                </c:pt>
                <c:pt idx="24">
                  <c:v>5.5167417067743099E-2</c:v>
                </c:pt>
                <c:pt idx="25">
                  <c:v>4.6593794854808399E-2</c:v>
                </c:pt>
                <c:pt idx="26">
                  <c:v>4.2744274427442698E-2</c:v>
                </c:pt>
                <c:pt idx="27">
                  <c:v>5.4240742837730699E-2</c:v>
                </c:pt>
                <c:pt idx="28">
                  <c:v>4.65519805661593E-2</c:v>
                </c:pt>
                <c:pt idx="29">
                  <c:v>5.0120981679917E-2</c:v>
                </c:pt>
                <c:pt idx="30">
                  <c:v>4.48399030488583E-2</c:v>
                </c:pt>
                <c:pt idx="31">
                  <c:v>4.1892940263770398E-2</c:v>
                </c:pt>
                <c:pt idx="32">
                  <c:v>4.8277596178023602E-2</c:v>
                </c:pt>
                <c:pt idx="33">
                  <c:v>4.0173724212812199E-2</c:v>
                </c:pt>
                <c:pt idx="34">
                  <c:v>5.1663747810858099E-2</c:v>
                </c:pt>
                <c:pt idx="35">
                  <c:v>4.0451552210724398E-2</c:v>
                </c:pt>
                <c:pt idx="36">
                  <c:v>4.8133595284872301E-2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FC-3041-BC14-D9033AD64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129792"/>
        <c:axId val="1879871119"/>
      </c:lineChart>
      <c:catAx>
        <c:axId val="10561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105589376"/>
        <c:crosses val="autoZero"/>
        <c:auto val="1"/>
        <c:lblAlgn val="ctr"/>
        <c:lblOffset val="100"/>
        <c:noMultiLvlLbl val="0"/>
      </c:catAx>
      <c:valAx>
        <c:axId val="105589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00" b="0" i="0" u="none" strike="noStrike" kern="1200" baseline="0">
                <a:noFill/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105611584"/>
        <c:crosses val="autoZero"/>
        <c:crossBetween val="between"/>
      </c:valAx>
      <c:catAx>
        <c:axId val="67129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79871119"/>
        <c:crosses val="autoZero"/>
        <c:auto val="1"/>
        <c:lblAlgn val="ctr"/>
        <c:lblOffset val="100"/>
        <c:noMultiLvlLbl val="0"/>
      </c:catAx>
      <c:valAx>
        <c:axId val="1879871119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00" b="0" i="0" u="none" strike="noStrike" kern="1200" baseline="0">
                <a:noFill/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67129792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315298811998101"/>
          <c:y val="0.19868034226092601"/>
          <c:w val="0.32860981537516898"/>
          <c:h val="9.44326250973940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30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3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altLang="zh-CN" sz="600" b="1" dirty="0"/>
              <a:t>AI</a:t>
            </a:r>
            <a:r>
              <a:rPr lang="zh-CN" altLang="en-US" sz="600" b="1" dirty="0"/>
              <a:t>行业</a:t>
            </a:r>
            <a:r>
              <a:rPr lang="en-US" altLang="zh-CN" sz="600" b="1" dirty="0"/>
              <a:t>-</a:t>
            </a:r>
            <a:r>
              <a:rPr lang="zh-CN" altLang="en-US" sz="600" b="1" dirty="0"/>
              <a:t>搜索移动端分地域消费及转化率</a:t>
            </a:r>
            <a:endParaRPr lang="zh-CN" sz="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3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5.5453883639774E-2"/>
          <c:y val="0.16151258870419"/>
          <c:w val="0.90110158008865504"/>
          <c:h val="0.655316418780986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Sheet1!$K$21</c:f>
              <c:strCache>
                <c:ptCount val="1"/>
                <c:pt idx="0">
                  <c:v>消费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Sheet1!$J$22:$J$58</c:f>
              <c:strCache>
                <c:ptCount val="37"/>
                <c:pt idx="0">
                  <c:v>广东</c:v>
                </c:pt>
                <c:pt idx="1">
                  <c:v>四川</c:v>
                </c:pt>
                <c:pt idx="2">
                  <c:v>江苏</c:v>
                </c:pt>
                <c:pt idx="3">
                  <c:v>山东</c:v>
                </c:pt>
                <c:pt idx="4">
                  <c:v>河南</c:v>
                </c:pt>
                <c:pt idx="5">
                  <c:v>浙江</c:v>
                </c:pt>
                <c:pt idx="6">
                  <c:v>湖南</c:v>
                </c:pt>
                <c:pt idx="7">
                  <c:v>云南</c:v>
                </c:pt>
                <c:pt idx="8">
                  <c:v>河北</c:v>
                </c:pt>
                <c:pt idx="9">
                  <c:v>湖北</c:v>
                </c:pt>
                <c:pt idx="10">
                  <c:v>陕西</c:v>
                </c:pt>
                <c:pt idx="11">
                  <c:v>安徽</c:v>
                </c:pt>
                <c:pt idx="12">
                  <c:v>贵州</c:v>
                </c:pt>
                <c:pt idx="13">
                  <c:v>辽宁</c:v>
                </c:pt>
                <c:pt idx="14">
                  <c:v>重庆</c:v>
                </c:pt>
                <c:pt idx="15">
                  <c:v>广西</c:v>
                </c:pt>
                <c:pt idx="16">
                  <c:v>福建</c:v>
                </c:pt>
                <c:pt idx="17">
                  <c:v>江西</c:v>
                </c:pt>
                <c:pt idx="18">
                  <c:v>新疆</c:v>
                </c:pt>
                <c:pt idx="19">
                  <c:v>黑龙江</c:v>
                </c:pt>
                <c:pt idx="20">
                  <c:v>山西</c:v>
                </c:pt>
                <c:pt idx="21">
                  <c:v>北京</c:v>
                </c:pt>
                <c:pt idx="22">
                  <c:v>甘肃</c:v>
                </c:pt>
                <c:pt idx="23">
                  <c:v>内蒙古</c:v>
                </c:pt>
                <c:pt idx="24">
                  <c:v>上海</c:v>
                </c:pt>
                <c:pt idx="25">
                  <c:v>吉林</c:v>
                </c:pt>
                <c:pt idx="26">
                  <c:v>天津</c:v>
                </c:pt>
                <c:pt idx="27">
                  <c:v>海南</c:v>
                </c:pt>
                <c:pt idx="28">
                  <c:v>宁夏</c:v>
                </c:pt>
                <c:pt idx="29">
                  <c:v>青海</c:v>
                </c:pt>
                <c:pt idx="30">
                  <c:v>西藏</c:v>
                </c:pt>
                <c:pt idx="31">
                  <c:v>其他国家</c:v>
                </c:pt>
                <c:pt idx="32">
                  <c:v>香港</c:v>
                </c:pt>
                <c:pt idx="33">
                  <c:v>其他</c:v>
                </c:pt>
                <c:pt idx="34">
                  <c:v>日本</c:v>
                </c:pt>
                <c:pt idx="35">
                  <c:v>澳门</c:v>
                </c:pt>
                <c:pt idx="36">
                  <c:v>台湾</c:v>
                </c:pt>
              </c:strCache>
            </c:strRef>
          </c:cat>
          <c:val>
            <c:numRef>
              <c:f>Sheet1!$K$22:$K$58</c:f>
              <c:numCache>
                <c:formatCode>General</c:formatCode>
                <c:ptCount val="37"/>
                <c:pt idx="0">
                  <c:v>797832.39000001096</c:v>
                </c:pt>
                <c:pt idx="1">
                  <c:v>743383.85000001104</c:v>
                </c:pt>
                <c:pt idx="2">
                  <c:v>702194.36000000895</c:v>
                </c:pt>
                <c:pt idx="3">
                  <c:v>618609.61000000802</c:v>
                </c:pt>
                <c:pt idx="4">
                  <c:v>551019.23000000406</c:v>
                </c:pt>
                <c:pt idx="5">
                  <c:v>530735.70000000403</c:v>
                </c:pt>
                <c:pt idx="6">
                  <c:v>486457.76000000298</c:v>
                </c:pt>
                <c:pt idx="7">
                  <c:v>443613.35000000102</c:v>
                </c:pt>
                <c:pt idx="8">
                  <c:v>439158.140000001</c:v>
                </c:pt>
                <c:pt idx="9">
                  <c:v>425678.840000002</c:v>
                </c:pt>
                <c:pt idx="10">
                  <c:v>357821.17000000097</c:v>
                </c:pt>
                <c:pt idx="11">
                  <c:v>338680.16000000102</c:v>
                </c:pt>
                <c:pt idx="12">
                  <c:v>332371.62999999902</c:v>
                </c:pt>
                <c:pt idx="13">
                  <c:v>326949.169999998</c:v>
                </c:pt>
                <c:pt idx="14">
                  <c:v>320734.78000000102</c:v>
                </c:pt>
                <c:pt idx="15">
                  <c:v>307755.02999999799</c:v>
                </c:pt>
                <c:pt idx="16">
                  <c:v>303681.38999999902</c:v>
                </c:pt>
                <c:pt idx="17">
                  <c:v>299755.289999998</c:v>
                </c:pt>
                <c:pt idx="18">
                  <c:v>273407.14999999799</c:v>
                </c:pt>
                <c:pt idx="19">
                  <c:v>259591.71999999799</c:v>
                </c:pt>
                <c:pt idx="20">
                  <c:v>256660.599999998</c:v>
                </c:pt>
                <c:pt idx="21">
                  <c:v>246190.74999999901</c:v>
                </c:pt>
                <c:pt idx="22">
                  <c:v>228669.429999997</c:v>
                </c:pt>
                <c:pt idx="23">
                  <c:v>222904.73999999699</c:v>
                </c:pt>
                <c:pt idx="24">
                  <c:v>216448.91999999899</c:v>
                </c:pt>
                <c:pt idx="25">
                  <c:v>205949.629999998</c:v>
                </c:pt>
                <c:pt idx="26">
                  <c:v>138963.90999999901</c:v>
                </c:pt>
                <c:pt idx="27">
                  <c:v>87468.770000000295</c:v>
                </c:pt>
                <c:pt idx="28">
                  <c:v>82725.910000000207</c:v>
                </c:pt>
                <c:pt idx="29">
                  <c:v>62642.470000000598</c:v>
                </c:pt>
                <c:pt idx="30">
                  <c:v>43558.090000000397</c:v>
                </c:pt>
                <c:pt idx="31">
                  <c:v>22892.14</c:v>
                </c:pt>
                <c:pt idx="32">
                  <c:v>4620.6000000000104</c:v>
                </c:pt>
                <c:pt idx="33">
                  <c:v>3948.5800000000099</c:v>
                </c:pt>
                <c:pt idx="34">
                  <c:v>2436.4400000000101</c:v>
                </c:pt>
                <c:pt idx="35">
                  <c:v>2254.63</c:v>
                </c:pt>
                <c:pt idx="36">
                  <c:v>1068.68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16-5641-B3C5-C0B358353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3210336"/>
        <c:axId val="370826448"/>
      </c:barChart>
      <c:lineChart>
        <c:grouping val="standard"/>
        <c:varyColors val="0"/>
        <c:ser>
          <c:idx val="1"/>
          <c:order val="1"/>
          <c:tx>
            <c:strRef>
              <c:f>Sheet1!$L$21</c:f>
              <c:strCache>
                <c:ptCount val="1"/>
                <c:pt idx="0">
                  <c:v>转化率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Sheet1!$J$22:$J$58</c:f>
              <c:strCache>
                <c:ptCount val="37"/>
                <c:pt idx="0">
                  <c:v>广东</c:v>
                </c:pt>
                <c:pt idx="1">
                  <c:v>四川</c:v>
                </c:pt>
                <c:pt idx="2">
                  <c:v>江苏</c:v>
                </c:pt>
                <c:pt idx="3">
                  <c:v>山东</c:v>
                </c:pt>
                <c:pt idx="4">
                  <c:v>河南</c:v>
                </c:pt>
                <c:pt idx="5">
                  <c:v>浙江</c:v>
                </c:pt>
                <c:pt idx="6">
                  <c:v>湖南</c:v>
                </c:pt>
                <c:pt idx="7">
                  <c:v>云南</c:v>
                </c:pt>
                <c:pt idx="8">
                  <c:v>河北</c:v>
                </c:pt>
                <c:pt idx="9">
                  <c:v>湖北</c:v>
                </c:pt>
                <c:pt idx="10">
                  <c:v>陕西</c:v>
                </c:pt>
                <c:pt idx="11">
                  <c:v>安徽</c:v>
                </c:pt>
                <c:pt idx="12">
                  <c:v>贵州</c:v>
                </c:pt>
                <c:pt idx="13">
                  <c:v>辽宁</c:v>
                </c:pt>
                <c:pt idx="14">
                  <c:v>重庆</c:v>
                </c:pt>
                <c:pt idx="15">
                  <c:v>广西</c:v>
                </c:pt>
                <c:pt idx="16">
                  <c:v>福建</c:v>
                </c:pt>
                <c:pt idx="17">
                  <c:v>江西</c:v>
                </c:pt>
                <c:pt idx="18">
                  <c:v>新疆</c:v>
                </c:pt>
                <c:pt idx="19">
                  <c:v>黑龙江</c:v>
                </c:pt>
                <c:pt idx="20">
                  <c:v>山西</c:v>
                </c:pt>
                <c:pt idx="21">
                  <c:v>北京</c:v>
                </c:pt>
                <c:pt idx="22">
                  <c:v>甘肃</c:v>
                </c:pt>
                <c:pt idx="23">
                  <c:v>内蒙古</c:v>
                </c:pt>
                <c:pt idx="24">
                  <c:v>上海</c:v>
                </c:pt>
                <c:pt idx="25">
                  <c:v>吉林</c:v>
                </c:pt>
                <c:pt idx="26">
                  <c:v>天津</c:v>
                </c:pt>
                <c:pt idx="27">
                  <c:v>海南</c:v>
                </c:pt>
                <c:pt idx="28">
                  <c:v>宁夏</c:v>
                </c:pt>
                <c:pt idx="29">
                  <c:v>青海</c:v>
                </c:pt>
                <c:pt idx="30">
                  <c:v>西藏</c:v>
                </c:pt>
                <c:pt idx="31">
                  <c:v>其他国家</c:v>
                </c:pt>
                <c:pt idx="32">
                  <c:v>香港</c:v>
                </c:pt>
                <c:pt idx="33">
                  <c:v>其他</c:v>
                </c:pt>
                <c:pt idx="34">
                  <c:v>日本</c:v>
                </c:pt>
                <c:pt idx="35">
                  <c:v>澳门</c:v>
                </c:pt>
                <c:pt idx="36">
                  <c:v>台湾</c:v>
                </c:pt>
              </c:strCache>
            </c:strRef>
          </c:cat>
          <c:val>
            <c:numRef>
              <c:f>Sheet1!$L$22:$L$58</c:f>
              <c:numCache>
                <c:formatCode>0.0%</c:formatCode>
                <c:ptCount val="37"/>
                <c:pt idx="0">
                  <c:v>5.7183895927343603E-2</c:v>
                </c:pt>
                <c:pt idx="1">
                  <c:v>5.8379583442881001E-2</c:v>
                </c:pt>
                <c:pt idx="2">
                  <c:v>5.5708725267596501E-2</c:v>
                </c:pt>
                <c:pt idx="3">
                  <c:v>6.1686776742873303E-2</c:v>
                </c:pt>
                <c:pt idx="4">
                  <c:v>5.8347798036896499E-2</c:v>
                </c:pt>
                <c:pt idx="5">
                  <c:v>5.7339045253699199E-2</c:v>
                </c:pt>
                <c:pt idx="6">
                  <c:v>6.2342946887492902E-2</c:v>
                </c:pt>
                <c:pt idx="7">
                  <c:v>5.6320199731086401E-2</c:v>
                </c:pt>
                <c:pt idx="8">
                  <c:v>6.2026954411718599E-2</c:v>
                </c:pt>
                <c:pt idx="9">
                  <c:v>5.5916906733885503E-2</c:v>
                </c:pt>
                <c:pt idx="10">
                  <c:v>5.7278657596853903E-2</c:v>
                </c:pt>
                <c:pt idx="11">
                  <c:v>5.6292976306767002E-2</c:v>
                </c:pt>
                <c:pt idx="12">
                  <c:v>5.8148861380832202E-2</c:v>
                </c:pt>
                <c:pt idx="13">
                  <c:v>5.7389568503758003E-2</c:v>
                </c:pt>
                <c:pt idx="14">
                  <c:v>5.6704288146600897E-2</c:v>
                </c:pt>
                <c:pt idx="15">
                  <c:v>5.5566933137481997E-2</c:v>
                </c:pt>
                <c:pt idx="16">
                  <c:v>5.4887314095150998E-2</c:v>
                </c:pt>
                <c:pt idx="17">
                  <c:v>5.5236255089833902E-2</c:v>
                </c:pt>
                <c:pt idx="18">
                  <c:v>4.3086205608717697E-2</c:v>
                </c:pt>
                <c:pt idx="19">
                  <c:v>6.0817154660327999E-2</c:v>
                </c:pt>
                <c:pt idx="20">
                  <c:v>5.56533113910163E-2</c:v>
                </c:pt>
                <c:pt idx="21">
                  <c:v>5.6235363785631598E-2</c:v>
                </c:pt>
                <c:pt idx="22">
                  <c:v>5.4309846609014702E-2</c:v>
                </c:pt>
                <c:pt idx="23">
                  <c:v>5.7542768273717002E-2</c:v>
                </c:pt>
                <c:pt idx="24">
                  <c:v>5.416522341531E-2</c:v>
                </c:pt>
                <c:pt idx="25">
                  <c:v>5.9530241678454103E-2</c:v>
                </c:pt>
                <c:pt idx="26">
                  <c:v>5.3175636326264902E-2</c:v>
                </c:pt>
                <c:pt idx="27">
                  <c:v>5.96794601433994E-2</c:v>
                </c:pt>
                <c:pt idx="28">
                  <c:v>5.3977141626543997E-2</c:v>
                </c:pt>
                <c:pt idx="29">
                  <c:v>5.0778810641069101E-2</c:v>
                </c:pt>
                <c:pt idx="30">
                  <c:v>4.3117149448859297E-2</c:v>
                </c:pt>
                <c:pt idx="31">
                  <c:v>7.5585815995023203E-2</c:v>
                </c:pt>
                <c:pt idx="32">
                  <c:v>5.8188021228203199E-2</c:v>
                </c:pt>
                <c:pt idx="33">
                  <c:v>4.3440736478711203E-2</c:v>
                </c:pt>
                <c:pt idx="34">
                  <c:v>8.0196399345335498E-2</c:v>
                </c:pt>
                <c:pt idx="35">
                  <c:v>5.9186824498198697E-2</c:v>
                </c:pt>
                <c:pt idx="36">
                  <c:v>6.7785668173014804E-2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16-5641-B3C5-C0B358353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2563232"/>
        <c:axId val="1866034271"/>
      </c:lineChart>
      <c:catAx>
        <c:axId val="96321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370826448"/>
        <c:crosses val="autoZero"/>
        <c:auto val="1"/>
        <c:lblAlgn val="ctr"/>
        <c:lblOffset val="100"/>
        <c:noMultiLvlLbl val="0"/>
      </c:catAx>
      <c:valAx>
        <c:axId val="370826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00" b="0" i="0" u="none" strike="noStrike" kern="1200" baseline="0">
                <a:noFill/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963210336"/>
        <c:crosses val="autoZero"/>
        <c:crossBetween val="between"/>
      </c:valAx>
      <c:catAx>
        <c:axId val="962563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66034271"/>
        <c:crosses val="autoZero"/>
        <c:auto val="1"/>
        <c:lblAlgn val="ctr"/>
        <c:lblOffset val="100"/>
        <c:noMultiLvlLbl val="0"/>
      </c:catAx>
      <c:valAx>
        <c:axId val="1866034271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300" b="0" i="0" u="none" strike="noStrike" kern="1200" baseline="0">
                <a:noFill/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962563232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259851413233498"/>
          <c:y val="0.21708471008516"/>
          <c:w val="0.34748626461073001"/>
          <c:h val="0.1274380524928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30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sz="600" b="1"/>
              <a:t>AI</a:t>
            </a:r>
            <a:r>
              <a:rPr lang="zh-CN" sz="600" b="1"/>
              <a:t>行业</a:t>
            </a:r>
            <a:r>
              <a:rPr lang="en-US" sz="600" b="1"/>
              <a:t>-PC</a:t>
            </a:r>
            <a:r>
              <a:rPr lang="zh-CN" sz="600" b="1"/>
              <a:t>端周维度流量趋势</a:t>
            </a:r>
          </a:p>
        </c:rich>
      </c:tx>
      <c:layout>
        <c:manualLayout>
          <c:xMode val="edge"/>
          <c:yMode val="edge"/>
          <c:x val="0.2940595072892739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5.2380932740557697E-2"/>
          <c:y val="0.20933671763804901"/>
          <c:w val="0.89523813451888501"/>
          <c:h val="0.68205469646361105"/>
        </c:manualLayout>
      </c:layout>
      <c:lineChart>
        <c:grouping val="standard"/>
        <c:varyColors val="0"/>
        <c:ser>
          <c:idx val="1"/>
          <c:order val="0"/>
          <c:tx>
            <c:strRef>
              <c:f>流量</c:f>
              <c:strCache>
                <c:ptCount val="1"/>
                <c:pt idx="0">
                  <c:v>流量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'PC-流量趋势'!$MN$4563:$NC$4563</c:f>
              <c:numCache>
                <c:formatCode>[$-804]aaa;@</c:formatCode>
                <c:ptCount val="16"/>
                <c:pt idx="0">
                  <c:v>45578</c:v>
                </c:pt>
                <c:pt idx="1">
                  <c:v>45579</c:v>
                </c:pt>
                <c:pt idx="2">
                  <c:v>45580</c:v>
                </c:pt>
                <c:pt idx="3">
                  <c:v>45581</c:v>
                </c:pt>
                <c:pt idx="4">
                  <c:v>45582</c:v>
                </c:pt>
                <c:pt idx="5">
                  <c:v>45583</c:v>
                </c:pt>
                <c:pt idx="6">
                  <c:v>45584</c:v>
                </c:pt>
                <c:pt idx="7">
                  <c:v>45585</c:v>
                </c:pt>
                <c:pt idx="8">
                  <c:v>45586</c:v>
                </c:pt>
                <c:pt idx="9">
                  <c:v>45587</c:v>
                </c:pt>
                <c:pt idx="10">
                  <c:v>45588</c:v>
                </c:pt>
                <c:pt idx="11">
                  <c:v>45589</c:v>
                </c:pt>
                <c:pt idx="12">
                  <c:v>45590</c:v>
                </c:pt>
                <c:pt idx="13">
                  <c:v>45591</c:v>
                </c:pt>
                <c:pt idx="14">
                  <c:v>45592</c:v>
                </c:pt>
                <c:pt idx="15">
                  <c:v>45593</c:v>
                </c:pt>
              </c:numCache>
            </c:numRef>
          </c:cat>
          <c:val>
            <c:numRef>
              <c:f>'PC-流量趋势'!$MN$4564:$NC$4564</c:f>
              <c:numCache>
                <c:formatCode>General</c:formatCode>
                <c:ptCount val="16"/>
                <c:pt idx="0">
                  <c:v>35685</c:v>
                </c:pt>
                <c:pt idx="1">
                  <c:v>57902</c:v>
                </c:pt>
                <c:pt idx="2">
                  <c:v>57843</c:v>
                </c:pt>
                <c:pt idx="3">
                  <c:v>58052</c:v>
                </c:pt>
                <c:pt idx="4">
                  <c:v>57451</c:v>
                </c:pt>
                <c:pt idx="5">
                  <c:v>49911</c:v>
                </c:pt>
                <c:pt idx="6">
                  <c:v>32802</c:v>
                </c:pt>
                <c:pt idx="7">
                  <c:v>33395</c:v>
                </c:pt>
                <c:pt idx="8">
                  <c:v>56207</c:v>
                </c:pt>
                <c:pt idx="9">
                  <c:v>56907</c:v>
                </c:pt>
                <c:pt idx="10">
                  <c:v>55693</c:v>
                </c:pt>
                <c:pt idx="11">
                  <c:v>54193</c:v>
                </c:pt>
                <c:pt idx="12">
                  <c:v>50273</c:v>
                </c:pt>
                <c:pt idx="13">
                  <c:v>33416</c:v>
                </c:pt>
                <c:pt idx="14">
                  <c:v>34112</c:v>
                </c:pt>
                <c:pt idx="15">
                  <c:v>56942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A5-1245-AB6D-1728EA62A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639504"/>
        <c:axId val="825279968"/>
      </c:lineChart>
      <c:dateAx>
        <c:axId val="246639504"/>
        <c:scaling>
          <c:orientation val="minMax"/>
        </c:scaling>
        <c:delete val="0"/>
        <c:axPos val="b"/>
        <c:numFmt formatCode="[$-804]aaa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825279968"/>
        <c:crosses val="autoZero"/>
        <c:auto val="1"/>
        <c:lblOffset val="100"/>
        <c:baseTimeUnit val="days"/>
      </c:dateAx>
      <c:valAx>
        <c:axId val="8252799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6639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40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sz="600" b="1" dirty="0"/>
              <a:t>AI</a:t>
            </a:r>
            <a:r>
              <a:rPr lang="zh-CN" sz="600" b="1" dirty="0"/>
              <a:t>行业</a:t>
            </a:r>
            <a:r>
              <a:rPr lang="en-US" sz="600" b="1" dirty="0"/>
              <a:t>-</a:t>
            </a:r>
            <a:r>
              <a:rPr lang="zh-CN" sz="600" b="1" dirty="0"/>
              <a:t>移动端周维度流量取数</a:t>
            </a:r>
          </a:p>
        </c:rich>
      </c:tx>
      <c:layout>
        <c:manualLayout>
          <c:xMode val="edge"/>
          <c:yMode val="edge"/>
          <c:x val="0.29954254689266202"/>
          <c:y val="2.35209577289497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4.9470660392592403E-2"/>
          <c:y val="0.203280340183426"/>
          <c:w val="0.90105867921481497"/>
          <c:h val="0.6652958454950880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'wise-流量趋势'!$MK$4563:$NC$4563</c:f>
              <c:numCache>
                <c:formatCode>[$-804]aaa;@</c:formatCode>
                <c:ptCount val="19"/>
                <c:pt idx="0">
                  <c:v>45575</c:v>
                </c:pt>
                <c:pt idx="1">
                  <c:v>45576</c:v>
                </c:pt>
                <c:pt idx="2">
                  <c:v>45577</c:v>
                </c:pt>
                <c:pt idx="3">
                  <c:v>45578</c:v>
                </c:pt>
                <c:pt idx="4">
                  <c:v>45579</c:v>
                </c:pt>
                <c:pt idx="5">
                  <c:v>45580</c:v>
                </c:pt>
                <c:pt idx="6">
                  <c:v>45581</c:v>
                </c:pt>
                <c:pt idx="7">
                  <c:v>45582</c:v>
                </c:pt>
                <c:pt idx="8">
                  <c:v>45583</c:v>
                </c:pt>
                <c:pt idx="9">
                  <c:v>45584</c:v>
                </c:pt>
                <c:pt idx="10">
                  <c:v>45585</c:v>
                </c:pt>
                <c:pt idx="11">
                  <c:v>45586</c:v>
                </c:pt>
                <c:pt idx="12">
                  <c:v>45587</c:v>
                </c:pt>
                <c:pt idx="13">
                  <c:v>45588</c:v>
                </c:pt>
                <c:pt idx="14">
                  <c:v>45589</c:v>
                </c:pt>
                <c:pt idx="15">
                  <c:v>45590</c:v>
                </c:pt>
                <c:pt idx="16">
                  <c:v>45591</c:v>
                </c:pt>
                <c:pt idx="17">
                  <c:v>45592</c:v>
                </c:pt>
                <c:pt idx="18">
                  <c:v>45593</c:v>
                </c:pt>
              </c:numCache>
            </c:numRef>
          </c:cat>
          <c:val>
            <c:numRef>
              <c:f>'wise-流量趋势'!$MK$4564:$NC$4564</c:f>
              <c:numCache>
                <c:formatCode>General</c:formatCode>
                <c:ptCount val="19"/>
                <c:pt idx="0">
                  <c:v>75132</c:v>
                </c:pt>
                <c:pt idx="1">
                  <c:v>71647</c:v>
                </c:pt>
                <c:pt idx="2">
                  <c:v>73224</c:v>
                </c:pt>
                <c:pt idx="3">
                  <c:v>81919</c:v>
                </c:pt>
                <c:pt idx="4">
                  <c:v>78019</c:v>
                </c:pt>
                <c:pt idx="5">
                  <c:v>77311</c:v>
                </c:pt>
                <c:pt idx="6">
                  <c:v>76490</c:v>
                </c:pt>
                <c:pt idx="7">
                  <c:v>75778</c:v>
                </c:pt>
                <c:pt idx="8">
                  <c:v>68315</c:v>
                </c:pt>
                <c:pt idx="9">
                  <c:v>71427</c:v>
                </c:pt>
                <c:pt idx="10">
                  <c:v>77895</c:v>
                </c:pt>
                <c:pt idx="11">
                  <c:v>72721</c:v>
                </c:pt>
                <c:pt idx="12">
                  <c:v>74030</c:v>
                </c:pt>
                <c:pt idx="13">
                  <c:v>73328</c:v>
                </c:pt>
                <c:pt idx="14">
                  <c:v>70835</c:v>
                </c:pt>
                <c:pt idx="15">
                  <c:v>65418</c:v>
                </c:pt>
                <c:pt idx="16">
                  <c:v>73333</c:v>
                </c:pt>
                <c:pt idx="17">
                  <c:v>83944</c:v>
                </c:pt>
                <c:pt idx="18">
                  <c:v>74229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28-FE46-8E3A-054AA3AAA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934656"/>
        <c:axId val="134364384"/>
      </c:lineChart>
      <c:dateAx>
        <c:axId val="102934656"/>
        <c:scaling>
          <c:orientation val="minMax"/>
        </c:scaling>
        <c:delete val="0"/>
        <c:axPos val="b"/>
        <c:numFmt formatCode="[$-804]aaa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134364384"/>
        <c:crosses val="autoZero"/>
        <c:auto val="1"/>
        <c:lblOffset val="100"/>
        <c:baseTimeUnit val="days"/>
      </c:dateAx>
      <c:valAx>
        <c:axId val="134364384"/>
        <c:scaling>
          <c:orientation val="minMax"/>
          <c:min val="30000"/>
        </c:scaling>
        <c:delete val="1"/>
        <c:axPos val="l"/>
        <c:numFmt formatCode="General" sourceLinked="1"/>
        <c:majorTickMark val="none"/>
        <c:minorTickMark val="none"/>
        <c:tickLblPos val="nextTo"/>
        <c:crossAx val="10293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40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95219849175698E-2"/>
          <c:y val="0"/>
          <c:w val="0.880630667772766"/>
          <c:h val="0.82343103205722201"/>
        </c:manualLayout>
      </c:layout>
      <c:lineChart>
        <c:grouping val="standard"/>
        <c:varyColors val="0"/>
        <c:ser>
          <c:idx val="0"/>
          <c:order val="0"/>
          <c:tx>
            <c:strRef>
              <c:f>'ç¾åº¦æåº_1272194'!$B$1</c:f>
              <c:strCache>
                <c:ptCount val="1"/>
                <c:pt idx="0">
                  <c:v>消费（元）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41275" cap="rnd">
                <a:solidFill>
                  <a:srgbClr val="FF0000"/>
                </a:solidFill>
                <a:prstDash val="sysDot"/>
                <a:tailEnd type="stealth" w="lg" len="lg"/>
              </a:ln>
              <a:effectLst/>
            </c:spPr>
            <c:trendlineType val="linear"/>
            <c:forward val="2"/>
            <c:dispRSqr val="0"/>
            <c:dispEq val="0"/>
          </c:trendline>
          <c:cat>
            <c:numRef>
              <c:f>'ç¾åº¦æåº_1272194'!$A$276:$A$367</c:f>
              <c:numCache>
                <c:formatCode>m/d/yy</c:formatCode>
                <c:ptCount val="92"/>
                <c:pt idx="0">
                  <c:v>45505</c:v>
                </c:pt>
                <c:pt idx="1">
                  <c:v>45506</c:v>
                </c:pt>
                <c:pt idx="2">
                  <c:v>45507</c:v>
                </c:pt>
                <c:pt idx="3">
                  <c:v>45508</c:v>
                </c:pt>
                <c:pt idx="4">
                  <c:v>45509</c:v>
                </c:pt>
                <c:pt idx="5">
                  <c:v>45510</c:v>
                </c:pt>
                <c:pt idx="6">
                  <c:v>45511</c:v>
                </c:pt>
                <c:pt idx="7">
                  <c:v>45512</c:v>
                </c:pt>
                <c:pt idx="8">
                  <c:v>45513</c:v>
                </c:pt>
                <c:pt idx="9">
                  <c:v>45514</c:v>
                </c:pt>
                <c:pt idx="10">
                  <c:v>45515</c:v>
                </c:pt>
                <c:pt idx="11">
                  <c:v>45516</c:v>
                </c:pt>
                <c:pt idx="12">
                  <c:v>45517</c:v>
                </c:pt>
                <c:pt idx="13">
                  <c:v>45518</c:v>
                </c:pt>
                <c:pt idx="14">
                  <c:v>45519</c:v>
                </c:pt>
                <c:pt idx="15">
                  <c:v>45520</c:v>
                </c:pt>
                <c:pt idx="16">
                  <c:v>45521</c:v>
                </c:pt>
                <c:pt idx="17">
                  <c:v>45522</c:v>
                </c:pt>
                <c:pt idx="18">
                  <c:v>45523</c:v>
                </c:pt>
                <c:pt idx="19">
                  <c:v>45524</c:v>
                </c:pt>
                <c:pt idx="20">
                  <c:v>45525</c:v>
                </c:pt>
                <c:pt idx="21">
                  <c:v>45526</c:v>
                </c:pt>
                <c:pt idx="22">
                  <c:v>45527</c:v>
                </c:pt>
                <c:pt idx="23">
                  <c:v>45528</c:v>
                </c:pt>
                <c:pt idx="24">
                  <c:v>45529</c:v>
                </c:pt>
                <c:pt idx="25">
                  <c:v>45530</c:v>
                </c:pt>
                <c:pt idx="26">
                  <c:v>45531</c:v>
                </c:pt>
                <c:pt idx="27">
                  <c:v>45532</c:v>
                </c:pt>
                <c:pt idx="28">
                  <c:v>45533</c:v>
                </c:pt>
                <c:pt idx="29">
                  <c:v>45534</c:v>
                </c:pt>
                <c:pt idx="30">
                  <c:v>45535</c:v>
                </c:pt>
                <c:pt idx="31">
                  <c:v>45536</c:v>
                </c:pt>
                <c:pt idx="32">
                  <c:v>45537</c:v>
                </c:pt>
                <c:pt idx="33">
                  <c:v>45538</c:v>
                </c:pt>
                <c:pt idx="34">
                  <c:v>45539</c:v>
                </c:pt>
                <c:pt idx="35">
                  <c:v>45540</c:v>
                </c:pt>
                <c:pt idx="36">
                  <c:v>45541</c:v>
                </c:pt>
                <c:pt idx="37">
                  <c:v>45542</c:v>
                </c:pt>
                <c:pt idx="38">
                  <c:v>45543</c:v>
                </c:pt>
                <c:pt idx="39">
                  <c:v>45544</c:v>
                </c:pt>
                <c:pt idx="40">
                  <c:v>45545</c:v>
                </c:pt>
                <c:pt idx="41">
                  <c:v>45546</c:v>
                </c:pt>
                <c:pt idx="42">
                  <c:v>45547</c:v>
                </c:pt>
                <c:pt idx="43">
                  <c:v>45548</c:v>
                </c:pt>
                <c:pt idx="44">
                  <c:v>45549</c:v>
                </c:pt>
                <c:pt idx="45">
                  <c:v>45550</c:v>
                </c:pt>
                <c:pt idx="46">
                  <c:v>45551</c:v>
                </c:pt>
                <c:pt idx="47">
                  <c:v>45552</c:v>
                </c:pt>
                <c:pt idx="48">
                  <c:v>45553</c:v>
                </c:pt>
                <c:pt idx="49">
                  <c:v>45554</c:v>
                </c:pt>
                <c:pt idx="50">
                  <c:v>45555</c:v>
                </c:pt>
                <c:pt idx="51">
                  <c:v>45556</c:v>
                </c:pt>
                <c:pt idx="52">
                  <c:v>45557</c:v>
                </c:pt>
                <c:pt idx="53">
                  <c:v>45558</c:v>
                </c:pt>
                <c:pt idx="54">
                  <c:v>45559</c:v>
                </c:pt>
                <c:pt idx="55">
                  <c:v>45560</c:v>
                </c:pt>
                <c:pt idx="56">
                  <c:v>45561</c:v>
                </c:pt>
                <c:pt idx="57">
                  <c:v>45562</c:v>
                </c:pt>
                <c:pt idx="58">
                  <c:v>45563</c:v>
                </c:pt>
                <c:pt idx="59">
                  <c:v>45564</c:v>
                </c:pt>
                <c:pt idx="60">
                  <c:v>45565</c:v>
                </c:pt>
                <c:pt idx="61">
                  <c:v>45566</c:v>
                </c:pt>
                <c:pt idx="62">
                  <c:v>45567</c:v>
                </c:pt>
                <c:pt idx="63">
                  <c:v>45568</c:v>
                </c:pt>
                <c:pt idx="64">
                  <c:v>45569</c:v>
                </c:pt>
                <c:pt idx="65">
                  <c:v>45570</c:v>
                </c:pt>
                <c:pt idx="66">
                  <c:v>45571</c:v>
                </c:pt>
                <c:pt idx="67">
                  <c:v>45572</c:v>
                </c:pt>
                <c:pt idx="68">
                  <c:v>45573</c:v>
                </c:pt>
                <c:pt idx="69">
                  <c:v>45574</c:v>
                </c:pt>
                <c:pt idx="70">
                  <c:v>45575</c:v>
                </c:pt>
                <c:pt idx="71">
                  <c:v>45576</c:v>
                </c:pt>
                <c:pt idx="72">
                  <c:v>45577</c:v>
                </c:pt>
                <c:pt idx="73">
                  <c:v>45578</c:v>
                </c:pt>
                <c:pt idx="74">
                  <c:v>45579</c:v>
                </c:pt>
                <c:pt idx="75">
                  <c:v>45580</c:v>
                </c:pt>
                <c:pt idx="76">
                  <c:v>45581</c:v>
                </c:pt>
                <c:pt idx="77">
                  <c:v>45582</c:v>
                </c:pt>
                <c:pt idx="78">
                  <c:v>45583</c:v>
                </c:pt>
                <c:pt idx="79">
                  <c:v>45584</c:v>
                </c:pt>
                <c:pt idx="80">
                  <c:v>45585</c:v>
                </c:pt>
                <c:pt idx="81">
                  <c:v>45586</c:v>
                </c:pt>
                <c:pt idx="82">
                  <c:v>45587</c:v>
                </c:pt>
                <c:pt idx="83">
                  <c:v>45588</c:v>
                </c:pt>
                <c:pt idx="84">
                  <c:v>45589</c:v>
                </c:pt>
                <c:pt idx="85">
                  <c:v>45590</c:v>
                </c:pt>
                <c:pt idx="86">
                  <c:v>45591</c:v>
                </c:pt>
                <c:pt idx="87">
                  <c:v>45592</c:v>
                </c:pt>
                <c:pt idx="88">
                  <c:v>45593</c:v>
                </c:pt>
                <c:pt idx="89">
                  <c:v>45594</c:v>
                </c:pt>
                <c:pt idx="90">
                  <c:v>45595</c:v>
                </c:pt>
                <c:pt idx="91">
                  <c:v>45596</c:v>
                </c:pt>
              </c:numCache>
            </c:numRef>
          </c:cat>
          <c:val>
            <c:numRef>
              <c:f>'ç¾åº¦æåº_1272194'!$B$276:$B$367</c:f>
              <c:numCache>
                <c:formatCode>General</c:formatCode>
                <c:ptCount val="92"/>
                <c:pt idx="0">
                  <c:v>1113009.7</c:v>
                </c:pt>
                <c:pt idx="1">
                  <c:v>1043945.56</c:v>
                </c:pt>
                <c:pt idx="2">
                  <c:v>874942.24</c:v>
                </c:pt>
                <c:pt idx="3">
                  <c:v>865457.15</c:v>
                </c:pt>
                <c:pt idx="4">
                  <c:v>1226403.08</c:v>
                </c:pt>
                <c:pt idx="5">
                  <c:v>1171277.27</c:v>
                </c:pt>
                <c:pt idx="6">
                  <c:v>1065531.01</c:v>
                </c:pt>
                <c:pt idx="7">
                  <c:v>1129769.69</c:v>
                </c:pt>
                <c:pt idx="8">
                  <c:v>1037648.47</c:v>
                </c:pt>
                <c:pt idx="9">
                  <c:v>762602.31</c:v>
                </c:pt>
                <c:pt idx="10">
                  <c:v>800057.49</c:v>
                </c:pt>
                <c:pt idx="11">
                  <c:v>1185640.42</c:v>
                </c:pt>
                <c:pt idx="12">
                  <c:v>1113933.56</c:v>
                </c:pt>
                <c:pt idx="13">
                  <c:v>1133383.9099999999</c:v>
                </c:pt>
                <c:pt idx="14">
                  <c:v>1105120.3600000001</c:v>
                </c:pt>
                <c:pt idx="15">
                  <c:v>976364.85</c:v>
                </c:pt>
                <c:pt idx="16">
                  <c:v>883818.65</c:v>
                </c:pt>
                <c:pt idx="17">
                  <c:v>977750.33</c:v>
                </c:pt>
                <c:pt idx="18">
                  <c:v>1348867.9</c:v>
                </c:pt>
                <c:pt idx="19">
                  <c:v>1235162.3500000001</c:v>
                </c:pt>
                <c:pt idx="20">
                  <c:v>1341700.01</c:v>
                </c:pt>
                <c:pt idx="21">
                  <c:v>1371880.38</c:v>
                </c:pt>
                <c:pt idx="22">
                  <c:v>1306691.9099999999</c:v>
                </c:pt>
                <c:pt idx="23">
                  <c:v>1179288.68</c:v>
                </c:pt>
                <c:pt idx="24">
                  <c:v>1205907.56</c:v>
                </c:pt>
                <c:pt idx="25">
                  <c:v>1658637.13</c:v>
                </c:pt>
                <c:pt idx="26">
                  <c:v>1552916.38</c:v>
                </c:pt>
                <c:pt idx="27">
                  <c:v>1501575.89</c:v>
                </c:pt>
                <c:pt idx="28">
                  <c:v>1575777.94</c:v>
                </c:pt>
                <c:pt idx="29">
                  <c:v>1483781.47</c:v>
                </c:pt>
                <c:pt idx="30">
                  <c:v>1344333.22</c:v>
                </c:pt>
                <c:pt idx="31">
                  <c:v>1505030.04</c:v>
                </c:pt>
                <c:pt idx="32">
                  <c:v>1720270.17</c:v>
                </c:pt>
                <c:pt idx="33">
                  <c:v>1621891.44</c:v>
                </c:pt>
                <c:pt idx="34">
                  <c:v>1625804.38</c:v>
                </c:pt>
                <c:pt idx="35">
                  <c:v>1613950.96</c:v>
                </c:pt>
                <c:pt idx="36">
                  <c:v>1283965.18</c:v>
                </c:pt>
                <c:pt idx="37">
                  <c:v>1181052.44</c:v>
                </c:pt>
                <c:pt idx="38">
                  <c:v>1509939.19</c:v>
                </c:pt>
                <c:pt idx="39">
                  <c:v>1782389.94</c:v>
                </c:pt>
                <c:pt idx="40">
                  <c:v>1541153.85</c:v>
                </c:pt>
                <c:pt idx="41">
                  <c:v>1552846.89</c:v>
                </c:pt>
                <c:pt idx="42">
                  <c:v>1525430.36</c:v>
                </c:pt>
                <c:pt idx="43">
                  <c:v>1386208.91</c:v>
                </c:pt>
                <c:pt idx="44">
                  <c:v>643742.25</c:v>
                </c:pt>
                <c:pt idx="45">
                  <c:v>756137.29</c:v>
                </c:pt>
                <c:pt idx="46">
                  <c:v>665844.47</c:v>
                </c:pt>
                <c:pt idx="47">
                  <c:v>1035369.09</c:v>
                </c:pt>
                <c:pt idx="48">
                  <c:v>1283455.51</c:v>
                </c:pt>
                <c:pt idx="49">
                  <c:v>1208096.7</c:v>
                </c:pt>
                <c:pt idx="50">
                  <c:v>1026987.82</c:v>
                </c:pt>
                <c:pt idx="51">
                  <c:v>851239.2</c:v>
                </c:pt>
                <c:pt idx="52">
                  <c:v>1052243.4099999999</c:v>
                </c:pt>
                <c:pt idx="53">
                  <c:v>1238521.97</c:v>
                </c:pt>
                <c:pt idx="54">
                  <c:v>1238075.5</c:v>
                </c:pt>
                <c:pt idx="55">
                  <c:v>1251476.04</c:v>
                </c:pt>
                <c:pt idx="56">
                  <c:v>1499791.93</c:v>
                </c:pt>
                <c:pt idx="57">
                  <c:v>1267424.3400000001</c:v>
                </c:pt>
                <c:pt idx="58">
                  <c:v>1135603.43</c:v>
                </c:pt>
                <c:pt idx="59">
                  <c:v>1307660.23</c:v>
                </c:pt>
                <c:pt idx="60">
                  <c:v>970596.79</c:v>
                </c:pt>
                <c:pt idx="61">
                  <c:v>571536.49</c:v>
                </c:pt>
                <c:pt idx="62">
                  <c:v>617485.69999999995</c:v>
                </c:pt>
                <c:pt idx="63">
                  <c:v>682228.44</c:v>
                </c:pt>
                <c:pt idx="64">
                  <c:v>687606.29</c:v>
                </c:pt>
                <c:pt idx="65">
                  <c:v>778481.61</c:v>
                </c:pt>
                <c:pt idx="66">
                  <c:v>1203373.8400000001</c:v>
                </c:pt>
                <c:pt idx="67">
                  <c:v>1683920.1</c:v>
                </c:pt>
                <c:pt idx="68">
                  <c:v>1787524.88</c:v>
                </c:pt>
                <c:pt idx="69">
                  <c:v>1954256.4</c:v>
                </c:pt>
                <c:pt idx="70">
                  <c:v>1849338.78</c:v>
                </c:pt>
                <c:pt idx="71">
                  <c:v>1695512.82</c:v>
                </c:pt>
                <c:pt idx="72">
                  <c:v>1729133.22</c:v>
                </c:pt>
                <c:pt idx="73">
                  <c:v>1836581.46</c:v>
                </c:pt>
                <c:pt idx="74">
                  <c:v>2132846.87</c:v>
                </c:pt>
                <c:pt idx="75">
                  <c:v>2001166.31</c:v>
                </c:pt>
                <c:pt idx="76">
                  <c:v>2091138.37</c:v>
                </c:pt>
                <c:pt idx="77">
                  <c:v>2023275.89</c:v>
                </c:pt>
                <c:pt idx="78">
                  <c:v>1686196.83</c:v>
                </c:pt>
                <c:pt idx="79">
                  <c:v>1537542.3</c:v>
                </c:pt>
                <c:pt idx="80">
                  <c:v>1951903.23</c:v>
                </c:pt>
                <c:pt idx="81">
                  <c:v>2291927.2599999998</c:v>
                </c:pt>
                <c:pt idx="82">
                  <c:v>2086155.19</c:v>
                </c:pt>
                <c:pt idx="83">
                  <c:v>2008947.83</c:v>
                </c:pt>
                <c:pt idx="84">
                  <c:v>2008355.89</c:v>
                </c:pt>
                <c:pt idx="85">
                  <c:v>1714433.99</c:v>
                </c:pt>
                <c:pt idx="86">
                  <c:v>1505177.43</c:v>
                </c:pt>
                <c:pt idx="87">
                  <c:v>2045327.11</c:v>
                </c:pt>
                <c:pt idx="88">
                  <c:v>2355341.02</c:v>
                </c:pt>
                <c:pt idx="89">
                  <c:v>2111980.2999999998</c:v>
                </c:pt>
                <c:pt idx="90">
                  <c:v>2246846.87</c:v>
                </c:pt>
                <c:pt idx="91">
                  <c:v>2187684.7599999998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3D-0A47-94BA-0BD149C5E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2217151"/>
        <c:axId val="1882331743"/>
      </c:lineChart>
      <c:dateAx>
        <c:axId val="1882217151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1882331743"/>
        <c:crosses val="autoZero"/>
        <c:auto val="1"/>
        <c:lblOffset val="100"/>
        <c:baseTimeUnit val="days"/>
        <c:majorUnit val="7"/>
        <c:majorTimeUnit val="days"/>
      </c:dateAx>
      <c:valAx>
        <c:axId val="1882331743"/>
        <c:scaling>
          <c:orientation val="minMax"/>
          <c:min val="200000"/>
        </c:scaling>
        <c:delete val="1"/>
        <c:axPos val="l"/>
        <c:numFmt formatCode="General" sourceLinked="1"/>
        <c:majorTickMark val="none"/>
        <c:minorTickMark val="none"/>
        <c:tickLblPos val="nextTo"/>
        <c:crossAx val="1882217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96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96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AI</a:t>
            </a:r>
            <a:r>
              <a:rPr lang="zh-CN" altLang="en-US" sz="96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应用行业流量</a:t>
            </a:r>
            <a:r>
              <a:rPr lang="en-US" altLang="zh-CN" sz="96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&amp;</a:t>
            </a:r>
            <a:r>
              <a:rPr lang="zh-CN" altLang="en-US" sz="96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竞争趋势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96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10108446133143"/>
          <c:y val="0.231122448979592"/>
          <c:w val="0.64244439167260303"/>
          <c:h val="0.518265306122449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流量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5"/>
                <c:pt idx="0">
                  <c:v>6月</c:v>
                </c:pt>
                <c:pt idx="1">
                  <c:v>7月</c:v>
                </c:pt>
                <c:pt idx="2">
                  <c:v>8月</c:v>
                </c:pt>
                <c:pt idx="3">
                  <c:v>9月</c:v>
                </c:pt>
                <c:pt idx="4">
                  <c:v>10月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5"/>
                <c:pt idx="0">
                  <c:v>46094593</c:v>
                </c:pt>
                <c:pt idx="1">
                  <c:v>13804747</c:v>
                </c:pt>
                <c:pt idx="2">
                  <c:v>106853616</c:v>
                </c:pt>
                <c:pt idx="3">
                  <c:v>402431955</c:v>
                </c:pt>
                <c:pt idx="4">
                  <c:v>618851587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C6-7C45-979E-C6C2FD587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0630447"/>
        <c:axId val="57148969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cpm2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5"/>
                <c:pt idx="0">
                  <c:v>6月</c:v>
                </c:pt>
                <c:pt idx="1">
                  <c:v>7月</c:v>
                </c:pt>
                <c:pt idx="2">
                  <c:v>8月</c:v>
                </c:pt>
                <c:pt idx="3">
                  <c:v>9月</c:v>
                </c:pt>
                <c:pt idx="4">
                  <c:v>10月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5"/>
                <c:pt idx="0">
                  <c:v>11.9018477937315</c:v>
                </c:pt>
                <c:pt idx="1">
                  <c:v>21.329565112638399</c:v>
                </c:pt>
                <c:pt idx="2">
                  <c:v>21.635281205644901</c:v>
                </c:pt>
                <c:pt idx="3">
                  <c:v>25.969243023954199</c:v>
                </c:pt>
                <c:pt idx="4">
                  <c:v>44.997436323937201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C6-7C45-979E-C6C2FD587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1813580"/>
        <c:axId val="685216711"/>
      </c:lineChart>
      <c:catAx>
        <c:axId val="51063044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57148969"/>
        <c:crosses val="autoZero"/>
        <c:auto val="1"/>
        <c:lblAlgn val="ctr"/>
        <c:lblOffset val="100"/>
        <c:noMultiLvlLbl val="0"/>
      </c:catAx>
      <c:valAx>
        <c:axId val="5714896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510630447"/>
        <c:crosses val="autoZero"/>
        <c:crossBetween val="between"/>
      </c:valAx>
      <c:catAx>
        <c:axId val="6918135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85216711"/>
        <c:crosses val="autoZero"/>
        <c:auto val="1"/>
        <c:lblAlgn val="ctr"/>
        <c:lblOffset val="100"/>
        <c:noMultiLvlLbl val="0"/>
      </c:catAx>
      <c:valAx>
        <c:axId val="685216711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691813580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 sz="800" b="0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样式占比</a:t>
            </a:r>
          </a:p>
        </c:rich>
      </c:tx>
      <c:layout>
        <c:manualLayout>
          <c:xMode val="edge"/>
          <c:yMode val="edge"/>
          <c:x val="0.3834873443149859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2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36560867818400999"/>
          <c:y val="0.37906423473433781"/>
          <c:w val="0.30855765367617516"/>
          <c:h val="0.60904044409199043"/>
        </c:manualLayout>
      </c:layout>
      <c:doughnutChart>
        <c:varyColors val="1"/>
        <c:ser>
          <c:idx val="0"/>
          <c:order val="0"/>
          <c:tx>
            <c:strRef>
              <c:f>[样式.xlsx]Sheet1!$E$4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37-2A4F-9492-F5EDFAD310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37-2A4F-9492-F5EDFAD310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37-2A4F-9492-F5EDFAD310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37-2A4F-9492-F5EDFAD31051}"/>
              </c:ext>
            </c:extLst>
          </c:dPt>
          <c:dLbls>
            <c:dLbl>
              <c:idx val="1"/>
              <c:layout>
                <c:manualLayout>
                  <c:x val="-6.2073121735636803E-2"/>
                  <c:y val="-4.08406026962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37-2A4F-9492-F5EDFAD31051}"/>
                </c:ext>
              </c:extLst>
            </c:dLbl>
            <c:dLbl>
              <c:idx val="2"/>
              <c:layout>
                <c:manualLayout>
                  <c:x val="-7.3523503415026101E-2"/>
                  <c:y val="-9.0800951625693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37-2A4F-9492-F5EDFAD31051}"/>
                </c:ext>
              </c:extLst>
            </c:dLbl>
            <c:dLbl>
              <c:idx val="3"/>
              <c:layout>
                <c:manualLayout>
                  <c:x val="-2.7521092808356799E-2"/>
                  <c:y val="-9.0800951625693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937-2A4F-9492-F5EDFAD310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[样式.xlsx]Sheet1!$D$5:$D$8</c:f>
              <c:strCache>
                <c:ptCount val="4"/>
                <c:pt idx="0">
                  <c:v>竖版视频</c:v>
                </c:pt>
                <c:pt idx="1">
                  <c:v>大图</c:v>
                </c:pt>
                <c:pt idx="2">
                  <c:v>横版视频</c:v>
                </c:pt>
                <c:pt idx="3">
                  <c:v>其他</c:v>
                </c:pt>
              </c:strCache>
            </c:strRef>
          </c:cat>
          <c:val>
            <c:numRef>
              <c:f>[样式.xlsx]Sheet1!$E$5:$E$8</c:f>
              <c:numCache>
                <c:formatCode>0%</c:formatCode>
                <c:ptCount val="4"/>
                <c:pt idx="0">
                  <c:v>0.85250750841349598</c:v>
                </c:pt>
                <c:pt idx="1">
                  <c:v>9.6681408847456199E-2</c:v>
                </c:pt>
                <c:pt idx="2">
                  <c:v>3.3567814827416498E-2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37-2A4F-9492-F5EDFAD31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ayout>
        <c:manualLayout>
          <c:xMode val="edge"/>
          <c:yMode val="edge"/>
          <c:x val="0.16251506629168341"/>
          <c:y val="0.19429024583663759"/>
          <c:w val="0.68200080353555603"/>
          <c:h val="0.12450436161776368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 sz="1000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AI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行业定向占比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2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33630748112560099"/>
          <c:y val="0.38817077947512701"/>
          <c:w val="0.335163578128575"/>
          <c:h val="0.57383470426948702"/>
        </c:manualLayout>
      </c:layout>
      <c:doughnutChart>
        <c:varyColors val="1"/>
        <c:ser>
          <c:idx val="0"/>
          <c:order val="0"/>
          <c:tx>
            <c:strRef>
              <c:f>[定向占比.xlsx]Sheet1!$B$1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1C-B54B-AC0B-B2575D274C7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1C-B54B-AC0B-B2575D274C7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1C-B54B-AC0B-B2575D274C75}"/>
              </c:ext>
            </c:extLst>
          </c:dPt>
          <c:dLbls>
            <c:dLbl>
              <c:idx val="1"/>
              <c:layout>
                <c:manualLayout>
                  <c:x val="-7.9255088783022995E-2"/>
                  <c:y val="-3.2428621783574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1C-B54B-AC0B-B2575D274C75}"/>
                </c:ext>
              </c:extLst>
            </c:dLbl>
            <c:dLbl>
              <c:idx val="2"/>
              <c:layout>
                <c:manualLayout>
                  <c:x val="1.49415331312256E-2"/>
                  <c:y val="-0.1089178709904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41C-B54B-AC0B-B2575D274C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[定向占比.xlsx]Sheet1!$A$2:$A$4</c:f>
              <c:strCache>
                <c:ptCount val="3"/>
                <c:pt idx="0">
                  <c:v>媒体包定向</c:v>
                </c:pt>
                <c:pt idx="1">
                  <c:v>自动定向</c:v>
                </c:pt>
                <c:pt idx="2">
                  <c:v>其他</c:v>
                </c:pt>
              </c:strCache>
            </c:strRef>
          </c:cat>
          <c:val>
            <c:numRef>
              <c:f>[定向占比.xlsx]Sheet1!$B$2:$B$4</c:f>
              <c:numCache>
                <c:formatCode>0%</c:formatCode>
                <c:ptCount val="3"/>
                <c:pt idx="0">
                  <c:v>0.85002376551516201</c:v>
                </c:pt>
                <c:pt idx="1">
                  <c:v>0.14494432389985101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1C-B54B-AC0B-B2575D274C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ayout>
        <c:manualLayout>
          <c:xMode val="edge"/>
          <c:yMode val="edge"/>
          <c:x val="0.21398104265402801"/>
          <c:y val="0.1958806221101299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8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08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某</a:t>
            </a:r>
            <a:r>
              <a:rPr lang="en" altLang="zh-CN" sz="108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AI</a:t>
            </a:r>
            <a:r>
              <a:rPr lang="zh-CN" altLang="en-US" sz="108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产品在百度消费（元</a:t>
            </a:r>
            <a:r>
              <a:rPr lang="en-US" altLang="zh-CN" sz="108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/</a:t>
            </a:r>
            <a:r>
              <a:rPr lang="zh-CN" altLang="en-US" sz="108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月）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08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'豆包-1_1272151.xlsx'!$B$1</c:f>
              <c:strCache>
                <c:ptCount val="1"/>
                <c:pt idx="0">
                  <c:v>某AI产品消费（元）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dirty="0"/>
                      <a:t>&lt;10w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E9F-3542-8BD3-9177BF21976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9F-3542-8BD3-9177BF21976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9F-3542-8BD3-9177BF21976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CN"/>
                      <a:t>&gt;2000w</a:t>
                    </a:r>
                    <a:endParaRPr lang="en-US" altLang="zh-CN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E9F-3542-8BD3-9177BF2197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'豆包-1_1272151.xlsx'!$A$2:$A$5</c:f>
              <c:strCache>
                <c:ptCount val="4"/>
                <c:pt idx="0">
                  <c:v>7月</c:v>
                </c:pt>
                <c:pt idx="1">
                  <c:v>8月</c:v>
                </c:pt>
                <c:pt idx="2">
                  <c:v>9月</c:v>
                </c:pt>
                <c:pt idx="3">
                  <c:v>10月</c:v>
                </c:pt>
              </c:strCache>
            </c:strRef>
          </c:cat>
          <c:val>
            <c:numRef>
              <c:f>'豆包-1_1272151.xlsx'!$B$2:$B$5</c:f>
              <c:numCache>
                <c:formatCode>0\.0,"万"</c:formatCode>
                <c:ptCount val="4"/>
                <c:pt idx="0">
                  <c:v>76588.44</c:v>
                </c:pt>
                <c:pt idx="1">
                  <c:v>1928011.28</c:v>
                </c:pt>
                <c:pt idx="2">
                  <c:v>6562826.0199999996</c:v>
                </c:pt>
                <c:pt idx="3">
                  <c:v>22474235.890000001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F-3542-8BD3-9177BF2197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6"/>
        <c:overlap val="-28"/>
        <c:axId val="918741522"/>
        <c:axId val="499731441"/>
      </c:barChart>
      <c:catAx>
        <c:axId val="91874152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499731441"/>
        <c:crosses val="autoZero"/>
        <c:auto val="1"/>
        <c:lblAlgn val="ctr"/>
        <c:lblOffset val="100"/>
        <c:noMultiLvlLbl val="0"/>
      </c:catAx>
      <c:valAx>
        <c:axId val="499731441"/>
        <c:scaling>
          <c:orientation val="minMax"/>
        </c:scaling>
        <c:delete val="1"/>
        <c:axPos val="l"/>
        <c:numFmt formatCode="0\.0,&quot;万&quot;" sourceLinked="1"/>
        <c:majorTickMark val="none"/>
        <c:minorTickMark val="none"/>
        <c:tickLblPos val="nextTo"/>
        <c:crossAx val="91874152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 sz="900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52150682793997E-2"/>
          <c:y val="0.11492189986109801"/>
          <c:w val="0.81909569863441201"/>
          <c:h val="0.78930985025465294"/>
        </c:manualLayout>
      </c:layout>
      <c:lineChart>
        <c:grouping val="standard"/>
        <c:varyColors val="0"/>
        <c:ser>
          <c:idx val="0"/>
          <c:order val="0"/>
          <c:tx>
            <c:strRef>
              <c:f>Sheet1!$F$6</c:f>
              <c:strCache>
                <c:ptCount val="1"/>
                <c:pt idx="0">
                  <c:v>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Sheet1!$E$7:$E$11</c:f>
              <c:strCache>
                <c:ptCount val="5"/>
                <c:pt idx="0">
                  <c:v>1月份</c:v>
                </c:pt>
                <c:pt idx="1">
                  <c:v>2月份</c:v>
                </c:pt>
                <c:pt idx="2">
                  <c:v>3月份</c:v>
                </c:pt>
                <c:pt idx="3">
                  <c:v>4月份</c:v>
                </c:pt>
                <c:pt idx="4">
                  <c:v>5月份</c:v>
                </c:pt>
              </c:strCache>
            </c:strRef>
          </c:cat>
          <c:val>
            <c:numRef>
              <c:f>Sheet1!$F$7:$F$11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E-8944-B99F-031D92611541}"/>
            </c:ext>
          </c:extLst>
        </c:ser>
        <c:ser>
          <c:idx val="1"/>
          <c:order val="1"/>
          <c:tx>
            <c:strRef>
              <c:f>Sheet1!$G$6</c:f>
              <c:strCache>
                <c:ptCount val="1"/>
                <c:pt idx="0">
                  <c:v>B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Sheet1!$E$7:$E$11</c:f>
              <c:strCache>
                <c:ptCount val="5"/>
                <c:pt idx="0">
                  <c:v>1月份</c:v>
                </c:pt>
                <c:pt idx="1">
                  <c:v>2月份</c:v>
                </c:pt>
                <c:pt idx="2">
                  <c:v>3月份</c:v>
                </c:pt>
                <c:pt idx="3">
                  <c:v>4月份</c:v>
                </c:pt>
                <c:pt idx="4">
                  <c:v>5月份</c:v>
                </c:pt>
              </c:strCache>
            </c:strRef>
          </c:cat>
          <c:val>
            <c:numRef>
              <c:f>Sheet1!$G$7:$G$11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5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F97E-8944-B99F-031D92611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6155888"/>
        <c:axId val="621172991"/>
      </c:lineChart>
      <c:catAx>
        <c:axId val="1896155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21172991"/>
        <c:crosses val="autoZero"/>
        <c:auto val="1"/>
        <c:lblAlgn val="ctr"/>
        <c:lblOffset val="100"/>
        <c:noMultiLvlLbl val="0"/>
      </c:catAx>
      <c:valAx>
        <c:axId val="62117299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615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99083421561493E-2"/>
          <c:y val="0.176447023826523"/>
          <c:w val="0.82640183315687699"/>
          <c:h val="0.78434252643424995"/>
        </c:manualLayout>
      </c:layout>
      <c:lineChart>
        <c:grouping val="standard"/>
        <c:varyColors val="0"/>
        <c:ser>
          <c:idx val="0"/>
          <c:order val="0"/>
          <c:tx>
            <c:strRef>
              <c:f>Sheet1!$K$6</c:f>
              <c:strCache>
                <c:ptCount val="1"/>
                <c:pt idx="0">
                  <c:v>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Sheet1!$J$7:$J$15</c:f>
              <c:strCache>
                <c:ptCount val="9"/>
                <c:pt idx="0">
                  <c:v>1月份</c:v>
                </c:pt>
                <c:pt idx="1">
                  <c:v>2月份</c:v>
                </c:pt>
                <c:pt idx="2">
                  <c:v>3月份</c:v>
                </c:pt>
                <c:pt idx="3">
                  <c:v>4月份</c:v>
                </c:pt>
                <c:pt idx="4">
                  <c:v>5月份</c:v>
                </c:pt>
                <c:pt idx="5">
                  <c:v>6月份</c:v>
                </c:pt>
                <c:pt idx="6">
                  <c:v>7月份</c:v>
                </c:pt>
                <c:pt idx="7">
                  <c:v>8月份</c:v>
                </c:pt>
                <c:pt idx="8">
                  <c:v>9月份</c:v>
                </c:pt>
              </c:strCache>
            </c:strRef>
          </c:cat>
          <c:val>
            <c:numRef>
              <c:f>Sheet1!$K$7:$K$15</c:f>
              <c:numCache>
                <c:formatCode>General</c:formatCode>
                <c:ptCount val="9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58-A344-B006-524D708F5C93}"/>
            </c:ext>
          </c:extLst>
        </c:ser>
        <c:ser>
          <c:idx val="1"/>
          <c:order val="1"/>
          <c:tx>
            <c:strRef>
              <c:f>Sheet1!$L$6</c:f>
              <c:strCache>
                <c:ptCount val="1"/>
                <c:pt idx="0">
                  <c:v>B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Sheet1!$J$7:$J$15</c:f>
              <c:strCache>
                <c:ptCount val="9"/>
                <c:pt idx="0">
                  <c:v>1月份</c:v>
                </c:pt>
                <c:pt idx="1">
                  <c:v>2月份</c:v>
                </c:pt>
                <c:pt idx="2">
                  <c:v>3月份</c:v>
                </c:pt>
                <c:pt idx="3">
                  <c:v>4月份</c:v>
                </c:pt>
                <c:pt idx="4">
                  <c:v>5月份</c:v>
                </c:pt>
                <c:pt idx="5">
                  <c:v>6月份</c:v>
                </c:pt>
                <c:pt idx="6">
                  <c:v>7月份</c:v>
                </c:pt>
                <c:pt idx="7">
                  <c:v>8月份</c:v>
                </c:pt>
                <c:pt idx="8">
                  <c:v>9月份</c:v>
                </c:pt>
              </c:strCache>
            </c:strRef>
          </c:cat>
          <c:val>
            <c:numRef>
              <c:f>Sheet1!$L$7:$L$15</c:f>
              <c:numCache>
                <c:formatCode>General</c:formatCode>
                <c:ptCount val="9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4.5</c:v>
                </c:pt>
                <c:pt idx="4">
                  <c:v>5.5</c:v>
                </c:pt>
                <c:pt idx="5">
                  <c:v>5</c:v>
                </c:pt>
                <c:pt idx="6">
                  <c:v>4.8</c:v>
                </c:pt>
                <c:pt idx="7">
                  <c:v>5.2</c:v>
                </c:pt>
                <c:pt idx="8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A58-A344-B006-524D708F5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575279"/>
        <c:axId val="1922403680"/>
      </c:lineChart>
      <c:catAx>
        <c:axId val="27357527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2403680"/>
        <c:crosses val="autoZero"/>
        <c:auto val="1"/>
        <c:lblAlgn val="ctr"/>
        <c:lblOffset val="100"/>
        <c:noMultiLvlLbl val="0"/>
      </c:catAx>
      <c:valAx>
        <c:axId val="19224036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3575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1002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28575" cap="rnd">
        <a:solidFill>
          <a:schemeClr val="phClr"/>
        </a:solidFill>
        <a:round/>
      </a:ln>
      <a:effectLst/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1010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1010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0.36451</cdr:x>
      <cdr:y>0.58861</cdr:y>
    </cdr:from>
    <cdr:to>
      <cdr:x>0.79317</cdr:x>
      <cdr:y>0.6771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1587531" y="1417449"/>
          <a:ext cx="1866901" cy="213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r>
            <a:rPr lang="zh-CN" altLang="en-US" sz="800" dirty="0">
              <a:latin typeface="微软雅黑" panose="020B0503020204020204" charset="-122"/>
              <a:ea typeface="微软雅黑" panose="020B0503020204020204" charset="-122"/>
            </a:rPr>
            <a:t>暑期、春节节点流量短暂下降</a:t>
          </a:r>
        </a:p>
      </cdr:txBody>
    </cdr:sp>
  </cdr:relSizeAnchor>
  <cdr:relSizeAnchor xmlns:cdr="http://schemas.openxmlformats.org/drawingml/2006/chartDrawing">
    <cdr:from>
      <cdr:x>0.71403</cdr:x>
      <cdr:y>0.07012</cdr:y>
    </cdr:from>
    <cdr:to>
      <cdr:x>1</cdr:x>
      <cdr:y>0.14243</cdr:y>
    </cdr:to>
    <cdr:sp macro="" textlink="">
      <cdr:nvSpPr>
        <cdr:cNvPr id="3" name="矩形 2"/>
        <cdr:cNvSpPr/>
      </cdr:nvSpPr>
      <cdr:spPr>
        <a:xfrm xmlns:a="http://schemas.openxmlformats.org/drawingml/2006/main">
          <a:off x="3109771" y="168863"/>
          <a:ext cx="1245465" cy="174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45720" tIns="45720" rIns="45720" bIns="45720" rtlCol="0" anchor="t" anchorCtr="0">
          <a:norm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zh-CN" altLang="en-US" sz="8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rPr>
            <a:t>春节后流量大幅攀升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0.18278</cdr:x>
      <cdr:y>0.1652</cdr:y>
    </cdr:from>
    <cdr:to>
      <cdr:x>0.49174</cdr:x>
      <cdr:y>0.51826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842842" y="397895"/>
          <a:ext cx="1424655" cy="850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pPr algn="ctr"/>
          <a:r>
            <a:rPr lang="en-US" altLang="zh-CN" sz="1100" dirty="0">
              <a:latin typeface="微软雅黑" panose="020B0503020204020204" charset="-122"/>
              <a:ea typeface="微软雅黑" panose="020B0503020204020204" charset="-122"/>
            </a:rPr>
            <a:t>24</a:t>
          </a:r>
          <a:r>
            <a:rPr lang="zh-CN" altLang="en-US" dirty="0">
              <a:latin typeface="微软雅黑" panose="020B0503020204020204" charset="-122"/>
              <a:ea typeface="微软雅黑" panose="020B0503020204020204" charset="-122"/>
            </a:rPr>
            <a:t>年流量同比</a:t>
          </a:r>
          <a:r>
            <a:rPr lang="en-US" altLang="zh-CN" dirty="0">
              <a:latin typeface="微软雅黑" panose="020B0503020204020204" charset="-122"/>
              <a:ea typeface="微软雅黑" panose="020B0503020204020204" charset="-122"/>
            </a:rPr>
            <a:t>23</a:t>
          </a:r>
          <a:r>
            <a:rPr lang="zh-CN" altLang="en-US" dirty="0">
              <a:latin typeface="微软雅黑" panose="020B0503020204020204" charset="-122"/>
              <a:ea typeface="微软雅黑" panose="020B0503020204020204" charset="-122"/>
            </a:rPr>
            <a:t>年</a:t>
          </a:r>
          <a:endParaRPr lang="en-US" altLang="zh-CN" dirty="0">
            <a:latin typeface="微软雅黑" panose="020B0503020204020204" charset="-122"/>
            <a:ea typeface="微软雅黑" panose="020B0503020204020204" charset="-122"/>
          </a:endParaRPr>
        </a:p>
        <a:p xmlns:a="http://schemas.openxmlformats.org/drawingml/2006/main">
          <a:pPr algn="ctr"/>
          <a:r>
            <a:rPr lang="en-US" altLang="zh-CN" sz="1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rPr>
            <a:t>+130%</a:t>
          </a:r>
          <a:endParaRPr lang="zh-CN" altLang="en-US" sz="1600" b="1" dirty="0">
            <a:solidFill>
              <a:srgbClr val="C00000"/>
            </a:solidFill>
            <a:latin typeface="微软雅黑" panose="020B0503020204020204" charset="-122"/>
            <a:ea typeface="微软雅黑" panose="020B0503020204020204" charset="-122"/>
          </a:endParaRPr>
        </a:p>
      </cdr:txBody>
    </cdr:sp>
  </cdr:relSizeAnchor>
  <cdr:relSizeAnchor xmlns:cdr="http://schemas.openxmlformats.org/drawingml/2006/chartDrawing">
    <cdr:from>
      <cdr:x>0.69104</cdr:x>
      <cdr:y>0.54446</cdr:y>
    </cdr:from>
    <cdr:to>
      <cdr:x>1</cdr:x>
      <cdr:y>0.89751</cdr:y>
    </cdr:to>
    <cdr:sp macro="" textlink="">
      <cdr:nvSpPr>
        <cdr:cNvPr id="3" name="矩形 2"/>
        <cdr:cNvSpPr/>
      </cdr:nvSpPr>
      <cdr:spPr>
        <a:xfrm xmlns:a="http://schemas.openxmlformats.org/drawingml/2006/main">
          <a:off x="3186539" y="1311320"/>
          <a:ext cx="1424655" cy="850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45720" tIns="45720" rIns="45720" bIns="45720" rtlCol="0" anchor="t" anchorCtr="0">
          <a:norm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zh-CN" altLang="en-US" sz="9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rPr>
            <a:t>年末预估趋势向上</a:t>
          </a:r>
          <a:endParaRPr lang="zh-CN" altLang="en-US" sz="900" b="1" dirty="0">
            <a:solidFill>
              <a:srgbClr val="C00000"/>
            </a:solidFill>
            <a:latin typeface="微软雅黑" panose="020B0503020204020204" charset="-122"/>
            <a:ea typeface="微软雅黑" panose="020B0503020204020204" charset="-122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9AB55-3570-5B4E-8121-CFF71397AF6F}" type="datetimeFigureOut">
              <a:rPr kumimoji="1" lang="zh-CN" altLang="en-US" smtClean="0"/>
              <a:t>2024/11/21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A64AD-F189-7F47-8BBC-BE4E39AD02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改为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月起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改为</a:t>
            </a:r>
            <a:r>
              <a:rPr kumimoji="1" lang="en-US" altLang="zh-CN" dirty="0"/>
              <a:t>6</a:t>
            </a:r>
            <a:r>
              <a:rPr kumimoji="1" lang="zh-CN" altLang="en-US" dirty="0"/>
              <a:t>月起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拉一条线，画趋势线、预估曲线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A64AD-F189-7F47-8BBC-BE4E39AD023C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55575" y="625397"/>
            <a:ext cx="7849234" cy="0"/>
          </a:xfrm>
          <a:custGeom>
            <a:avLst/>
            <a:gdLst/>
            <a:ahLst/>
            <a:cxnLst/>
            <a:rect l="l" t="t" r="r" b="b"/>
            <a:pathLst>
              <a:path w="7849234">
                <a:moveTo>
                  <a:pt x="0" y="0"/>
                </a:moveTo>
                <a:lnTo>
                  <a:pt x="7848872" y="1"/>
                </a:lnTo>
              </a:path>
            </a:pathLst>
          </a:custGeom>
          <a:ln w="952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1519" y="208003"/>
            <a:ext cx="324485" cy="324485"/>
          </a:xfrm>
          <a:custGeom>
            <a:avLst/>
            <a:gdLst/>
            <a:ahLst/>
            <a:cxnLst/>
            <a:rect l="l" t="t" r="r" b="b"/>
            <a:pathLst>
              <a:path w="324484" h="324484">
                <a:moveTo>
                  <a:pt x="0" y="0"/>
                </a:moveTo>
                <a:lnTo>
                  <a:pt x="324036" y="0"/>
                </a:lnTo>
                <a:lnTo>
                  <a:pt x="324036" y="324036"/>
                </a:lnTo>
                <a:lnTo>
                  <a:pt x="0" y="32403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21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13538" y="357503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09">
                <a:moveTo>
                  <a:pt x="270029" y="0"/>
                </a:moveTo>
                <a:lnTo>
                  <a:pt x="0" y="0"/>
                </a:lnTo>
                <a:lnTo>
                  <a:pt x="0" y="270029"/>
                </a:lnTo>
                <a:lnTo>
                  <a:pt x="270029" y="270029"/>
                </a:lnTo>
                <a:lnTo>
                  <a:pt x="270029" y="0"/>
                </a:lnTo>
                <a:close/>
              </a:path>
            </a:pathLst>
          </a:custGeom>
          <a:solidFill>
            <a:srgbClr val="00216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" y="1527633"/>
            <a:ext cx="9143594" cy="20882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34314" y="248411"/>
            <a:ext cx="2779395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55575" y="625397"/>
            <a:ext cx="7849234" cy="0"/>
          </a:xfrm>
          <a:custGeom>
            <a:avLst/>
            <a:gdLst/>
            <a:ahLst/>
            <a:cxnLst/>
            <a:rect l="l" t="t" r="r" b="b"/>
            <a:pathLst>
              <a:path w="7849234">
                <a:moveTo>
                  <a:pt x="0" y="0"/>
                </a:moveTo>
                <a:lnTo>
                  <a:pt x="7848872" y="1"/>
                </a:lnTo>
              </a:path>
            </a:pathLst>
          </a:custGeom>
          <a:ln w="952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1519" y="208003"/>
            <a:ext cx="324485" cy="324485"/>
          </a:xfrm>
          <a:custGeom>
            <a:avLst/>
            <a:gdLst/>
            <a:ahLst/>
            <a:cxnLst/>
            <a:rect l="l" t="t" r="r" b="b"/>
            <a:pathLst>
              <a:path w="324484" h="324484">
                <a:moveTo>
                  <a:pt x="0" y="0"/>
                </a:moveTo>
                <a:lnTo>
                  <a:pt x="324036" y="0"/>
                </a:lnTo>
                <a:lnTo>
                  <a:pt x="324036" y="324036"/>
                </a:lnTo>
                <a:lnTo>
                  <a:pt x="0" y="32403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21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13538" y="357503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09">
                <a:moveTo>
                  <a:pt x="270029" y="0"/>
                </a:moveTo>
                <a:lnTo>
                  <a:pt x="0" y="0"/>
                </a:lnTo>
                <a:lnTo>
                  <a:pt x="0" y="270029"/>
                </a:lnTo>
                <a:lnTo>
                  <a:pt x="270029" y="270029"/>
                </a:lnTo>
                <a:lnTo>
                  <a:pt x="270029" y="0"/>
                </a:lnTo>
                <a:close/>
              </a:path>
            </a:pathLst>
          </a:custGeom>
          <a:solidFill>
            <a:srgbClr val="00216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3637"/>
            <a:ext cx="9144000" cy="208823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795044" y="1615498"/>
            <a:ext cx="922655" cy="489584"/>
          </a:xfrm>
          <a:custGeom>
            <a:avLst/>
            <a:gdLst/>
            <a:ahLst/>
            <a:cxnLst/>
            <a:rect l="l" t="t" r="r" b="b"/>
            <a:pathLst>
              <a:path w="922655" h="489585">
                <a:moveTo>
                  <a:pt x="0" y="0"/>
                </a:moveTo>
                <a:lnTo>
                  <a:pt x="653426" y="0"/>
                </a:lnTo>
                <a:lnTo>
                  <a:pt x="922121" y="244632"/>
                </a:lnTo>
                <a:lnTo>
                  <a:pt x="653426" y="489265"/>
                </a:lnTo>
                <a:lnTo>
                  <a:pt x="0" y="48926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720226" y="1615498"/>
            <a:ext cx="4650740" cy="489584"/>
          </a:xfrm>
          <a:custGeom>
            <a:avLst/>
            <a:gdLst/>
            <a:ahLst/>
            <a:cxnLst/>
            <a:rect l="l" t="t" r="r" b="b"/>
            <a:pathLst>
              <a:path w="4650740" h="489585">
                <a:moveTo>
                  <a:pt x="0" y="0"/>
                </a:moveTo>
                <a:lnTo>
                  <a:pt x="4650455" y="0"/>
                </a:lnTo>
                <a:lnTo>
                  <a:pt x="4650455" y="489265"/>
                </a:lnTo>
                <a:lnTo>
                  <a:pt x="0" y="489265"/>
                </a:lnTo>
                <a:lnTo>
                  <a:pt x="285034" y="24463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795044" y="2364280"/>
            <a:ext cx="922655" cy="489584"/>
          </a:xfrm>
          <a:custGeom>
            <a:avLst/>
            <a:gdLst/>
            <a:ahLst/>
            <a:cxnLst/>
            <a:rect l="l" t="t" r="r" b="b"/>
            <a:pathLst>
              <a:path w="922655" h="489585">
                <a:moveTo>
                  <a:pt x="0" y="0"/>
                </a:moveTo>
                <a:lnTo>
                  <a:pt x="653426" y="0"/>
                </a:lnTo>
                <a:lnTo>
                  <a:pt x="922121" y="244632"/>
                </a:lnTo>
                <a:lnTo>
                  <a:pt x="653426" y="489265"/>
                </a:lnTo>
                <a:lnTo>
                  <a:pt x="0" y="48926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720226" y="2364280"/>
            <a:ext cx="4650740" cy="489584"/>
          </a:xfrm>
          <a:custGeom>
            <a:avLst/>
            <a:gdLst/>
            <a:ahLst/>
            <a:cxnLst/>
            <a:rect l="l" t="t" r="r" b="b"/>
            <a:pathLst>
              <a:path w="4650740" h="489585">
                <a:moveTo>
                  <a:pt x="0" y="0"/>
                </a:moveTo>
                <a:lnTo>
                  <a:pt x="4650456" y="0"/>
                </a:lnTo>
                <a:lnTo>
                  <a:pt x="4650456" y="489265"/>
                </a:lnTo>
                <a:lnTo>
                  <a:pt x="0" y="489265"/>
                </a:lnTo>
                <a:lnTo>
                  <a:pt x="285034" y="24463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795044" y="3110743"/>
            <a:ext cx="922655" cy="489584"/>
          </a:xfrm>
          <a:custGeom>
            <a:avLst/>
            <a:gdLst/>
            <a:ahLst/>
            <a:cxnLst/>
            <a:rect l="l" t="t" r="r" b="b"/>
            <a:pathLst>
              <a:path w="922655" h="489585">
                <a:moveTo>
                  <a:pt x="0" y="0"/>
                </a:moveTo>
                <a:lnTo>
                  <a:pt x="653426" y="0"/>
                </a:lnTo>
                <a:lnTo>
                  <a:pt x="922121" y="244632"/>
                </a:lnTo>
                <a:lnTo>
                  <a:pt x="653426" y="489265"/>
                </a:lnTo>
                <a:lnTo>
                  <a:pt x="0" y="48926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720226" y="3110743"/>
            <a:ext cx="4650740" cy="489584"/>
          </a:xfrm>
          <a:custGeom>
            <a:avLst/>
            <a:gdLst/>
            <a:ahLst/>
            <a:cxnLst/>
            <a:rect l="l" t="t" r="r" b="b"/>
            <a:pathLst>
              <a:path w="4650740" h="489585">
                <a:moveTo>
                  <a:pt x="0" y="0"/>
                </a:moveTo>
                <a:lnTo>
                  <a:pt x="4650455" y="0"/>
                </a:lnTo>
                <a:lnTo>
                  <a:pt x="4650455" y="489265"/>
                </a:lnTo>
                <a:lnTo>
                  <a:pt x="0" y="489265"/>
                </a:lnTo>
                <a:lnTo>
                  <a:pt x="285034" y="24463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55575" y="625397"/>
            <a:ext cx="7849234" cy="0"/>
          </a:xfrm>
          <a:custGeom>
            <a:avLst/>
            <a:gdLst/>
            <a:ahLst/>
            <a:cxnLst/>
            <a:rect l="l" t="t" r="r" b="b"/>
            <a:pathLst>
              <a:path w="7849234">
                <a:moveTo>
                  <a:pt x="0" y="0"/>
                </a:moveTo>
                <a:lnTo>
                  <a:pt x="7848872" y="1"/>
                </a:lnTo>
              </a:path>
            </a:pathLst>
          </a:custGeom>
          <a:ln w="952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1519" y="208003"/>
            <a:ext cx="324485" cy="324485"/>
          </a:xfrm>
          <a:custGeom>
            <a:avLst/>
            <a:gdLst/>
            <a:ahLst/>
            <a:cxnLst/>
            <a:rect l="l" t="t" r="r" b="b"/>
            <a:pathLst>
              <a:path w="324484" h="324484">
                <a:moveTo>
                  <a:pt x="0" y="0"/>
                </a:moveTo>
                <a:lnTo>
                  <a:pt x="324036" y="0"/>
                </a:lnTo>
                <a:lnTo>
                  <a:pt x="324036" y="324036"/>
                </a:lnTo>
                <a:lnTo>
                  <a:pt x="0" y="32403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21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13538" y="357503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09">
                <a:moveTo>
                  <a:pt x="270029" y="0"/>
                </a:moveTo>
                <a:lnTo>
                  <a:pt x="0" y="0"/>
                </a:lnTo>
                <a:lnTo>
                  <a:pt x="0" y="270029"/>
                </a:lnTo>
                <a:lnTo>
                  <a:pt x="270029" y="270029"/>
                </a:lnTo>
                <a:lnTo>
                  <a:pt x="270029" y="0"/>
                </a:lnTo>
                <a:close/>
              </a:path>
            </a:pathLst>
          </a:custGeom>
          <a:solidFill>
            <a:srgbClr val="0021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8400" y="2003043"/>
            <a:ext cx="68072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3154" y="2427732"/>
            <a:ext cx="4327525" cy="2233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hart" Target="../charts/chart8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chart" Target="../charts/chart14.xml"/><Relationship Id="rId4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image" Target="../media/image24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2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6.png"/><Relationship Id="rId2" Type="http://schemas.openxmlformats.org/officeDocument/2006/relationships/image" Target="../media/image38.png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chart" Target="../charts/chart18.xml"/><Relationship Id="rId5" Type="http://schemas.openxmlformats.org/officeDocument/2006/relationships/image" Target="../media/image41.png"/><Relationship Id="rId15" Type="http://schemas.openxmlformats.org/officeDocument/2006/relationships/image" Target="../media/image49.png"/><Relationship Id="rId10" Type="http://schemas.openxmlformats.org/officeDocument/2006/relationships/chart" Target="../charts/chart17.xml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4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331640" y="2767235"/>
            <a:ext cx="6624955" cy="0"/>
          </a:xfrm>
          <a:custGeom>
            <a:avLst/>
            <a:gdLst/>
            <a:ahLst/>
            <a:cxnLst/>
            <a:rect l="l" t="t" r="r" b="b"/>
            <a:pathLst>
              <a:path w="6624955">
                <a:moveTo>
                  <a:pt x="0" y="0"/>
                </a:moveTo>
                <a:lnTo>
                  <a:pt x="6624736" y="1"/>
                </a:lnTo>
              </a:path>
            </a:pathLst>
          </a:custGeom>
          <a:ln w="9525">
            <a:solidFill>
              <a:srgbClr val="002F8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1996373"/>
            <a:ext cx="9144000" cy="6280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altLang="zh-CN" b="1" dirty="0">
                <a:solidFill>
                  <a:srgbClr val="002F8A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b="1" dirty="0">
                <a:solidFill>
                  <a:srgbClr val="002F8A"/>
                </a:solidFill>
                <a:latin typeface="微软雅黑" panose="020B0503020204020204" charset="-122"/>
                <a:ea typeface="微软雅黑" panose="020B0503020204020204" charset="-122"/>
              </a:rPr>
              <a:t>应用行业营销通案</a:t>
            </a:r>
            <a:endParaRPr b="1" dirty="0">
              <a:solidFill>
                <a:srgbClr val="002F8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43300" y="3052573"/>
            <a:ext cx="2057400" cy="6642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0" b="1" spc="-10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在线行业业务团队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1005"/>
              </a:spcBef>
            </a:pPr>
            <a:r>
              <a:rPr sz="1400" b="1" spc="-10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202</a:t>
            </a:r>
            <a:r>
              <a:rPr lang="en-US" altLang="zh-CN" sz="1400" b="1" spc="-10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4</a:t>
            </a:r>
            <a:r>
              <a:rPr sz="1400" b="1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400" b="1" spc="-10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10</a:t>
            </a:r>
            <a:r>
              <a:rPr sz="1400" b="1" spc="-50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月</a:t>
            </a:r>
            <a:endParaRPr sz="14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314" y="248412"/>
            <a:ext cx="5334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25" dirty="0">
                <a:latin typeface="微软雅黑" panose="020B0503020204020204" charset="-122"/>
                <a:cs typeface="微软雅黑" panose="020B0503020204020204" charset="-122"/>
              </a:rPr>
              <a:t>目录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57181" y="1703323"/>
            <a:ext cx="430484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en-US" altLang="zh-CN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行业市场</a:t>
            </a:r>
            <a:r>
              <a:rPr b="1" spc="-15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趋势</a:t>
            </a:r>
            <a:endParaRPr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29384" y="1669464"/>
            <a:ext cx="439420" cy="1918970"/>
            <a:chOff x="1929383" y="1642872"/>
            <a:chExt cx="439420" cy="19189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8544" y="2413861"/>
              <a:ext cx="360000" cy="359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8544" y="3201319"/>
              <a:ext cx="360000" cy="359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9383" y="1642872"/>
              <a:ext cx="438912" cy="438911"/>
            </a:xfrm>
            <a:prstGeom prst="rect">
              <a:avLst/>
            </a:prstGeom>
          </p:spPr>
        </p:pic>
      </p:grpSp>
      <p:sp>
        <p:nvSpPr>
          <p:cNvPr id="8" name="object 3"/>
          <p:cNvSpPr txBox="1"/>
          <p:nvPr/>
        </p:nvSpPr>
        <p:spPr>
          <a:xfrm>
            <a:off x="3057181" y="2484038"/>
            <a:ext cx="430484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分产品线行业投放现状及投放建议</a:t>
            </a:r>
            <a:endParaRPr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3057181" y="3201320"/>
            <a:ext cx="430484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通用产品推荐</a:t>
            </a:r>
            <a:endParaRPr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801" y="2038350"/>
            <a:ext cx="7238999" cy="168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600" b="1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一、</a:t>
            </a:r>
            <a:r>
              <a:rPr lang="en-US" altLang="zh-CN" sz="3600" b="1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行业市场</a:t>
            </a:r>
            <a:r>
              <a:rPr lang="zh-CN" altLang="en-US" sz="36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趋势</a:t>
            </a:r>
            <a:endParaRPr lang="en-US" altLang="zh-CN" sz="3600" b="1" spc="-1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spcBef>
                <a:spcPts val="100"/>
              </a:spcBef>
            </a:pPr>
            <a:endParaRPr lang="en-US" altLang="zh-CN" sz="2000" b="1" spc="-1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spcBef>
                <a:spcPts val="100"/>
              </a:spcBef>
            </a:pPr>
            <a:r>
              <a:rPr lang="zh-CN" altLang="en-US"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市场发展情况    搜索行为分析</a:t>
            </a:r>
            <a:r>
              <a:rPr lang="en-US" altLang="zh-CN"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 用户画像分析</a:t>
            </a:r>
            <a:endParaRPr lang="zh-CN" altLang="en-US" sz="14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0"/>
              </a:spcBef>
            </a:pPr>
            <a:endParaRPr sz="36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87823" y="2789109"/>
            <a:ext cx="2880360" cy="0"/>
          </a:xfrm>
          <a:custGeom>
            <a:avLst/>
            <a:gdLst/>
            <a:ahLst/>
            <a:cxnLst/>
            <a:rect l="l" t="t" r="r" b="b"/>
            <a:pathLst>
              <a:path w="2880360">
                <a:moveTo>
                  <a:pt x="0" y="0"/>
                </a:moveTo>
                <a:lnTo>
                  <a:pt x="2880320" y="1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4315" y="248412"/>
            <a:ext cx="3128086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zh-CN" altLang="en-US" sz="2000" spc="-10" dirty="0">
                <a:latin typeface="微软雅黑" panose="020B0503020204020204" charset="-122"/>
              </a:rPr>
              <a:t>行业流量趋势及投放分析</a:t>
            </a:r>
          </a:p>
          <a:p>
            <a:pPr marL="12700">
              <a:spcBef>
                <a:spcPts val="100"/>
              </a:spcBef>
            </a:pP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814578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行业市场趋势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6764" y="659752"/>
            <a:ext cx="8772242" cy="2940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p"/>
            </a:pPr>
            <a:r>
              <a:rPr lang="en-US" altLang="zh-CN" sz="1200" b="1" dirty="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b="1" dirty="0">
                <a:latin typeface="微软雅黑" panose="020B0503020204020204" charset="-122"/>
                <a:cs typeface="微软雅黑" panose="020B0503020204020204" charset="-122"/>
              </a:rPr>
              <a:t>行业趋势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：目前底层大模型加速发展，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dirty="0">
                <a:latin typeface="微软雅黑" panose="020B0503020204020204" charset="-122"/>
                <a:ea typeface="宋体" panose="02010600030101010101" pitchFamily="2" charset="-122"/>
                <a:cs typeface="微软雅黑" panose="020B0503020204020204" charset="-122"/>
              </a:rPr>
              <a:t>原生应用即将迎来爆发式增长</a:t>
            </a:r>
            <a:r>
              <a:rPr lang="zh-CN" altLang="en-US" sz="1200" dirty="0">
                <a:solidFill>
                  <a:srgbClr val="1C1D1F"/>
                </a:solidFill>
              </a:rPr>
              <a:t>。</a:t>
            </a:r>
            <a:endParaRPr lang="en-US" altLang="zh-CN" sz="1200" b="0" i="0" u="none" strike="noStrike" dirty="0">
              <a:solidFill>
                <a:srgbClr val="1C1D1F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0" y="1123950"/>
            <a:ext cx="5967730" cy="38792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814578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行业百度消费趋势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6764" y="659752"/>
            <a:ext cx="8772242" cy="29559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p"/>
            </a:pPr>
            <a:r>
              <a:rPr lang="en-US" altLang="zh-CN" sz="1200" b="1" dirty="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b="1" dirty="0">
                <a:latin typeface="微软雅黑" panose="020B0503020204020204" charset="-122"/>
                <a:cs typeface="微软雅黑" panose="020B0503020204020204" charset="-122"/>
              </a:rPr>
              <a:t>行业趋势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200" b="0" i="0" u="none" strike="noStrike" dirty="0">
                <a:solidFill>
                  <a:srgbClr val="1C1D1F"/>
                </a:solidFill>
                <a:effectLst/>
              </a:rPr>
              <a:t>24</a:t>
            </a:r>
            <a:r>
              <a:rPr lang="zh-CN" altLang="en-US" sz="1200" b="0" i="0" u="none" strike="noStrike" dirty="0">
                <a:solidFill>
                  <a:srgbClr val="1C1D1F"/>
                </a:solidFill>
                <a:effectLst/>
              </a:rPr>
              <a:t>年</a:t>
            </a:r>
            <a:r>
              <a:rPr lang="en-US" altLang="zh-CN" sz="1200" b="0" i="0" u="none" strike="noStrike" dirty="0">
                <a:solidFill>
                  <a:srgbClr val="1C1D1F"/>
                </a:solidFill>
                <a:effectLst/>
              </a:rPr>
              <a:t>AI</a:t>
            </a:r>
            <a:r>
              <a:rPr lang="zh-CN" altLang="en-US" sz="1200" b="0" i="0" u="none" strike="noStrike" dirty="0">
                <a:solidFill>
                  <a:srgbClr val="1C1D1F"/>
                </a:solidFill>
                <a:effectLst/>
              </a:rPr>
              <a:t>行业客户消费逐步上涨，</a:t>
            </a:r>
            <a:r>
              <a:rPr lang="en-US" altLang="zh-CN" sz="1200" b="0" i="0" u="none" strike="noStrike" dirty="0">
                <a:solidFill>
                  <a:srgbClr val="1C1D1F"/>
                </a:solidFill>
                <a:effectLst/>
              </a:rPr>
              <a:t>6</a:t>
            </a:r>
            <a:r>
              <a:rPr lang="zh-CN" altLang="en-US" sz="1200" b="0" i="0" u="none" strike="noStrike" dirty="0">
                <a:solidFill>
                  <a:srgbClr val="1C1D1F"/>
                </a:solidFill>
                <a:effectLst/>
              </a:rPr>
              <a:t>月起涨势加剧，</a:t>
            </a:r>
            <a:r>
              <a:rPr lang="en-US" altLang="zh-CN" sz="1200" b="0" i="0" u="none" strike="noStrike" dirty="0">
                <a:solidFill>
                  <a:srgbClr val="1C1D1F"/>
                </a:solidFill>
                <a:effectLst/>
              </a:rPr>
              <a:t>9</a:t>
            </a:r>
            <a:r>
              <a:rPr lang="zh-CN" altLang="en-US" sz="1200" b="0" i="0" u="none" strike="noStrike" dirty="0">
                <a:solidFill>
                  <a:srgbClr val="1C1D1F"/>
                </a:solidFill>
                <a:effectLst/>
              </a:rPr>
              <a:t>月后呈现爆发式增长趋势</a:t>
            </a:r>
            <a:r>
              <a:rPr lang="zh-CN" altLang="en-US" sz="1200" dirty="0">
                <a:solidFill>
                  <a:srgbClr val="1C1D1F"/>
                </a:solidFill>
              </a:rPr>
              <a:t>。</a:t>
            </a:r>
            <a:endParaRPr lang="en-US" altLang="zh-CN" sz="1200" b="0" i="0" u="none" strike="noStrike" dirty="0">
              <a:solidFill>
                <a:srgbClr val="1C1D1F"/>
              </a:solidFill>
              <a:effectLst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207620" y="955346"/>
          <a:ext cx="8622436" cy="4036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814578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行业用户搜索趋势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6764" y="602822"/>
            <a:ext cx="8772242" cy="173996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200" b="1" dirty="0">
                <a:latin typeface="微软雅黑" panose="020B0503020204020204" charset="-122"/>
                <a:cs typeface="微软雅黑" panose="020B0503020204020204" charset="-122"/>
              </a:rPr>
              <a:t>百度搜索</a:t>
            </a:r>
            <a:r>
              <a:rPr lang="en-US" altLang="zh-CN" sz="1200" b="1" dirty="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b="1" dirty="0">
                <a:latin typeface="微软雅黑" panose="020B0503020204020204" charset="-122"/>
                <a:cs typeface="微软雅黑" panose="020B0503020204020204" charset="-122"/>
              </a:rPr>
              <a:t>行业流量趋势解读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2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71450" lvl="1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latin typeface="微软雅黑" panose="020B0503020204020204" charset="-122"/>
                <a:cs typeface="微软雅黑" panose="020B0503020204020204" charset="-122"/>
              </a:rPr>
              <a:t>增长性趋势：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随着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行业快速发展，该领域越来越受到网民关注，百度作为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TOP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搜索平台，近一年也涌入了大量对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领域关注的用户，因此在搜索流量上呈现年同比大幅上涨的趋势，尤其在移动端年同比</a:t>
            </a: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上涨</a:t>
            </a:r>
            <a:r>
              <a:rPr lang="en-US" altLang="zh-CN" sz="1200" b="1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130%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 。</a:t>
            </a:r>
            <a:endParaRPr lang="en-US" altLang="zh-CN" sz="1200" b="1" dirty="0">
              <a:solidFill>
                <a:srgbClr val="C0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71450" lvl="2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latin typeface="微软雅黑" panose="020B0503020204020204" charset="-122"/>
                <a:cs typeface="微软雅黑" panose="020B0503020204020204" charset="-122"/>
              </a:rPr>
              <a:t>周期性规律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PC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和移动端在春节后均呈现大幅增长趋势，增长旺季持续至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月初，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7-8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月由于行业用户学生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教师迎来暑期，搜索意图向文娱游戏偏移，</a:t>
            </a:r>
            <a:r>
              <a:rPr lang="en-US" altLang="zh-CN" sz="1200" dirty="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行业暂时下降，</a:t>
            </a:r>
            <a:r>
              <a:rPr lang="en-US" altLang="zh-CN" sz="12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200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月后又呈现上升趋势，预估会持续增长，在年末达到旺季，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rPr>
              <a:t>建议后续做好账户基建提升竞争力承接流量高峰</a:t>
            </a:r>
            <a:r>
              <a:rPr lang="zh-CN" altLang="en-US" sz="1200" dirty="0"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200" dirty="0">
              <a:solidFill>
                <a:srgbClr val="1C1D1F"/>
              </a:solidFill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217169" y="2343152"/>
          <a:ext cx="4355236" cy="2551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381000" y="2486959"/>
          <a:ext cx="4355236" cy="2408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4532806" y="2486593"/>
          <a:ext cx="4611194" cy="2408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椭圆 10"/>
          <p:cNvSpPr/>
          <p:nvPr/>
        </p:nvSpPr>
        <p:spPr>
          <a:xfrm>
            <a:off x="1905000" y="3409950"/>
            <a:ext cx="685800" cy="4572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754631" y="3538440"/>
            <a:ext cx="508114" cy="32871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222367" y="2852457"/>
            <a:ext cx="685800" cy="4572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74173" y="2688102"/>
            <a:ext cx="1769827" cy="101469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983798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AI</a:t>
            </a:r>
            <a:r>
              <a:rPr lang="zh-CN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用户人群画像</a:t>
            </a:r>
            <a:endParaRPr 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152400" y="1047750"/>
            <a:ext cx="8827770" cy="884555"/>
          </a:xfrm>
          <a:prstGeom prst="rect">
            <a:avLst/>
          </a:prstGeom>
        </p:spPr>
        <p:txBody>
          <a:bodyPr vert="horz" wrap="square" lIns="0" tIns="146473" rIns="0" bIns="0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p"/>
            </a:pPr>
            <a:r>
              <a:rPr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用户画像分析：行业用户普遍高净值人群</a:t>
            </a:r>
          </a:p>
          <a:p>
            <a:pPr marL="171450" indent="-171450" algn="l">
              <a:buFont typeface="Wingdings" panose="05000000000000000000" pitchFamily="2" charset="2"/>
              <a:buChar char="p"/>
            </a:pPr>
            <a:endParaRPr sz="12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l">
              <a:buFont typeface="Wingdings" panose="05000000000000000000" pitchFamily="2" charset="2"/>
              <a:buChar char="p"/>
            </a:pPr>
            <a:r>
              <a:rPr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GC工具三线城市用户占比约20%，其次是新一线城市用户用户占比19%。其中男性比例显著高于女性，年龄集中在24-30岁、31-35岁区间，其中31-35岁36-40岁付费意愿更高。IOS：安卓=2:8，其中华为用户、OPPO用户占比最高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038350"/>
            <a:ext cx="3731260" cy="22085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2038350"/>
            <a:ext cx="3731895" cy="22085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987823" y="2789109"/>
            <a:ext cx="2880360" cy="0"/>
          </a:xfrm>
          <a:custGeom>
            <a:avLst/>
            <a:gdLst/>
            <a:ahLst/>
            <a:cxnLst/>
            <a:rect l="l" t="t" r="r" b="b"/>
            <a:pathLst>
              <a:path w="2880360">
                <a:moveTo>
                  <a:pt x="0" y="0"/>
                </a:moveTo>
                <a:lnTo>
                  <a:pt x="2880320" y="1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4315" y="248413"/>
            <a:ext cx="312808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zh-CN" altLang="en-US" sz="2000" spc="-10" dirty="0">
                <a:latin typeface="微软雅黑" panose="020B0503020204020204" charset="-122"/>
              </a:rPr>
              <a:t>分产品线投放策略及建议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0" y="2056348"/>
            <a:ext cx="9143999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zh-CN" altLang="en-US"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二、</a:t>
            </a:r>
            <a:r>
              <a:rPr lang="zh-CN" altLang="en-US" sz="36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分产品线行业投放现状及投放建议</a:t>
            </a:r>
            <a:endParaRPr lang="zh-CN" altLang="en-US" sz="36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spcBef>
                <a:spcPts val="100"/>
              </a:spcBef>
            </a:pPr>
            <a:endParaRPr lang="zh-CN" altLang="en-US" sz="36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987823" y="2789109"/>
            <a:ext cx="2880360" cy="0"/>
          </a:xfrm>
          <a:custGeom>
            <a:avLst/>
            <a:gdLst/>
            <a:ahLst/>
            <a:cxnLst/>
            <a:rect l="l" t="t" r="r" b="b"/>
            <a:pathLst>
              <a:path w="2880360">
                <a:moveTo>
                  <a:pt x="0" y="0"/>
                </a:moveTo>
                <a:lnTo>
                  <a:pt x="2880320" y="1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4315" y="248413"/>
            <a:ext cx="312808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zh-CN" altLang="en-US" sz="2000" spc="-10" dirty="0">
                <a:latin typeface="微软雅黑" panose="020B0503020204020204" charset="-122"/>
              </a:rPr>
              <a:t>搜索产品线投放策略及建议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0" y="2056348"/>
            <a:ext cx="9143999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altLang="zh-CN"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2.1</a:t>
            </a:r>
            <a:r>
              <a:rPr lang="zh-CN" altLang="en-US"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36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搜索投放现状及投放建议</a:t>
            </a:r>
            <a:endParaRPr lang="zh-CN" altLang="en-US" sz="36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spcBef>
                <a:spcPts val="100"/>
              </a:spcBef>
            </a:pPr>
            <a:endParaRPr lang="zh-CN" altLang="en-US" sz="36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814578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搜索</a:t>
            </a: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- AI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行业投放概览及分目标水位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852" y="575564"/>
            <a:ext cx="8402748" cy="1054776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97815" indent="-285115" algn="l">
              <a:spcBef>
                <a:spcPts val="770"/>
              </a:spcBef>
              <a:buFont typeface="Wingdings" panose="05000000000000000000"/>
              <a:buChar char=""/>
              <a:tabLst>
                <a:tab pos="297815" algn="l"/>
              </a:tabLst>
            </a:pP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推广设备：</a:t>
            </a:r>
            <a:r>
              <a:rPr lang="zh-CN" altLang="en-US" sz="1200" b="0" i="0" u="none" strike="noStrike" dirty="0">
                <a:solidFill>
                  <a:srgbClr val="1C1D1F"/>
                </a:solidFill>
                <a:effectLst/>
              </a:rPr>
              <a:t>推广设备移动端占</a:t>
            </a:r>
            <a:r>
              <a:rPr lang="en-US" altLang="zh-CN" sz="1200" dirty="0">
                <a:solidFill>
                  <a:srgbClr val="1C1D1F"/>
                </a:solidFill>
              </a:rPr>
              <a:t>59</a:t>
            </a:r>
            <a:r>
              <a:rPr lang="en-US" altLang="zh-CN" sz="1200" b="0" i="0" u="none" strike="noStrike" dirty="0">
                <a:solidFill>
                  <a:srgbClr val="1C1D1F"/>
                </a:solidFill>
                <a:effectLst/>
              </a:rPr>
              <a:t>%</a:t>
            </a:r>
            <a:r>
              <a:rPr lang="zh-CN" altLang="en-US" sz="1200" b="0" i="0" u="none" strike="noStrike" dirty="0">
                <a:solidFill>
                  <a:srgbClr val="1C1D1F"/>
                </a:solidFill>
                <a:effectLst/>
              </a:rPr>
              <a:t>，</a:t>
            </a:r>
            <a:r>
              <a:rPr lang="en-US" altLang="zh-CN" sz="1200" b="0" i="0" u="none" strike="noStrike" dirty="0">
                <a:solidFill>
                  <a:srgbClr val="1C1D1F"/>
                </a:solidFill>
                <a:effectLst/>
              </a:rPr>
              <a:t>PC</a:t>
            </a:r>
            <a:r>
              <a:rPr lang="zh-CN" altLang="en-US" sz="1200" dirty="0">
                <a:solidFill>
                  <a:srgbClr val="1C1D1F"/>
                </a:solidFill>
              </a:rPr>
              <a:t>端占</a:t>
            </a:r>
            <a:r>
              <a:rPr lang="en-US" altLang="zh-CN" sz="1200" dirty="0">
                <a:solidFill>
                  <a:srgbClr val="1C1D1F"/>
                </a:solidFill>
              </a:rPr>
              <a:t>41%</a:t>
            </a:r>
            <a:r>
              <a:rPr lang="zh-CN" altLang="en-US" sz="1200" b="0" i="0" u="none" strike="noStrike" dirty="0">
                <a:solidFill>
                  <a:srgbClr val="1C1D1F"/>
                </a:solidFill>
                <a:effectLst/>
              </a:rPr>
              <a:t>，行业</a:t>
            </a:r>
            <a:r>
              <a:rPr lang="en-US" altLang="zh-CN" sz="1200" b="0" i="0" u="none" strike="noStrike" dirty="0">
                <a:solidFill>
                  <a:srgbClr val="1C1D1F"/>
                </a:solidFill>
                <a:effectLst/>
              </a:rPr>
              <a:t>PC</a:t>
            </a:r>
            <a:r>
              <a:rPr lang="zh-CN" altLang="en-US" sz="1200" b="0" i="0" u="none" strike="noStrike" dirty="0">
                <a:solidFill>
                  <a:srgbClr val="1C1D1F"/>
                </a:solidFill>
                <a:effectLst/>
              </a:rPr>
              <a:t>占比大于大盘，建议分设备看目标水位情况，合理调整出价。</a:t>
            </a:r>
            <a:endParaRPr lang="en-US" altLang="zh-CN" sz="1200" spc="-5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297815" indent="-285115">
              <a:lnSpc>
                <a:spcPct val="100000"/>
              </a:lnSpc>
              <a:spcBef>
                <a:spcPts val="770"/>
              </a:spcBef>
              <a:buFont typeface="Wingdings" panose="05000000000000000000"/>
              <a:buChar char=""/>
              <a:tabLst>
                <a:tab pos="297815" algn="l"/>
              </a:tabLst>
            </a:pP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营销目标</a:t>
            </a:r>
            <a:r>
              <a:rPr sz="1200" spc="-5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200" spc="-5" dirty="0"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行业营销目标在</a:t>
            </a:r>
            <a:r>
              <a:rPr lang="en-US" altLang="zh-CN" sz="1200" spc="-5" dirty="0">
                <a:latin typeface="微软雅黑" panose="020B0503020204020204" charset="-122"/>
                <a:cs typeface="微软雅黑" panose="020B0503020204020204" charset="-122"/>
              </a:rPr>
              <a:t>PC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端主要为网站链接占比</a:t>
            </a:r>
            <a:r>
              <a:rPr lang="en-US" altLang="zh-CN" sz="1200" spc="-5" dirty="0">
                <a:latin typeface="微软雅黑" panose="020B0503020204020204" charset="-122"/>
                <a:cs typeface="微软雅黑" panose="020B0503020204020204" charset="-122"/>
              </a:rPr>
              <a:t>85%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，在移动端网站链接占比</a:t>
            </a:r>
            <a:r>
              <a:rPr lang="en-US" altLang="zh-CN" sz="1200" spc="-5" dirty="0">
                <a:latin typeface="微软雅黑" panose="020B0503020204020204" charset="-122"/>
                <a:cs typeface="微软雅黑" panose="020B0503020204020204" charset="-122"/>
              </a:rPr>
              <a:t>43%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，应用推广占</a:t>
            </a:r>
            <a:r>
              <a:rPr lang="en-US" altLang="zh-CN" sz="1200" spc="-5" dirty="0">
                <a:latin typeface="微软雅黑" panose="020B0503020204020204" charset="-122"/>
                <a:cs typeface="微软雅黑" panose="020B0503020204020204" charset="-122"/>
              </a:rPr>
              <a:t>25%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sz="1200" spc="-5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297815" indent="-285115" algn="l">
              <a:spcBef>
                <a:spcPts val="770"/>
              </a:spcBef>
              <a:buFont typeface="Wingdings" panose="05000000000000000000"/>
              <a:buChar char=""/>
              <a:tabLst>
                <a:tab pos="297815" algn="l"/>
              </a:tabLst>
            </a:pP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转化目标：</a:t>
            </a:r>
            <a:r>
              <a:rPr lang="en-US" altLang="zh-CN" sz="1200" spc="-5" dirty="0">
                <a:latin typeface="微软雅黑" panose="020B0503020204020204" charset="-122"/>
                <a:cs typeface="微软雅黑" panose="020B0503020204020204" charset="-122"/>
              </a:rPr>
              <a:t>PC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以表单提交和激活为主要目标，移动端以激活为主，广告曝光竞争力和</a:t>
            </a:r>
            <a:r>
              <a:rPr lang="en-US" altLang="zh-CN" sz="1200" spc="-5" dirty="0">
                <a:latin typeface="微软雅黑" panose="020B0503020204020204" charset="-122"/>
                <a:cs typeface="微软雅黑" panose="020B0503020204020204" charset="-122"/>
              </a:rPr>
              <a:t>CTR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200" spc="-5" dirty="0">
                <a:latin typeface="微软雅黑" panose="020B0503020204020204" charset="-122"/>
                <a:cs typeface="微软雅黑" panose="020B0503020204020204" charset="-122"/>
              </a:rPr>
              <a:t>CVR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相关，可参考水位，提升竞争力。</a:t>
            </a:r>
            <a:endParaRPr lang="en-US" sz="1200" spc="-5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657600" y="1114769"/>
            <a:ext cx="1046561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﻿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2726137" y="2888661"/>
            <a:ext cx="2082366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﻿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3543298" y="1785783"/>
          <a:ext cx="5181600" cy="15373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6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16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PC</a:t>
                      </a:r>
                      <a:r>
                        <a:rPr lang="zh-CN" altLang="en-US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端</a:t>
                      </a:r>
                      <a:r>
                        <a:rPr lang="en-US" altLang="zh-CN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转化目标</a:t>
                      </a:r>
                      <a:endParaRPr lang="zh-CN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消费占比</a:t>
                      </a:r>
                      <a:endParaRPr lang="zh-CN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CPM</a:t>
                      </a:r>
                      <a:endParaRPr lang="en-GB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ACP</a:t>
                      </a:r>
                      <a:endParaRPr lang="en-GB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CTR</a:t>
                      </a:r>
                      <a:endParaRPr lang="en-GB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CVR</a:t>
                      </a:r>
                      <a:endParaRPr lang="en-GB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转化成本</a:t>
                      </a:r>
                      <a:endParaRPr lang="zh-CN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客户自定义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67%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143-150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1.9-2.6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7%-10%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2%-5%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76-85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表单提交成功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170-180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2.3-2.9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7%-10%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8%-12%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29-35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激活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15-20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1.0-2.0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1%-3%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19%-25%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5-9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订单提交成功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120-130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1.2-2.0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10%-13%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1%-3%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78-83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注册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23-28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1.6-2.2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1%-3%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12%-15%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13-19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9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下载（预约）按钮点击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58-65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3.1-3.9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2%-4%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14%-18%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21-28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咨询按钮点击</a:t>
                      </a:r>
                      <a:endParaRPr lang="zh-CN" altLang="en-US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130-140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2.2-3.0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5%-8%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40%-45%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5-10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3543298" y="3571501"/>
          <a:ext cx="5181600" cy="115392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6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3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5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4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16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移动端</a:t>
                      </a:r>
                      <a:r>
                        <a:rPr lang="en-US" altLang="zh-CN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转化目标</a:t>
                      </a:r>
                      <a:endParaRPr lang="zh-CN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消费占比</a:t>
                      </a:r>
                      <a:endParaRPr lang="zh-CN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CPM</a:t>
                      </a:r>
                      <a:endParaRPr lang="en-GB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ACP</a:t>
                      </a:r>
                      <a:endParaRPr lang="en-GB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CTR</a:t>
                      </a:r>
                      <a:endParaRPr lang="en-GB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CVR</a:t>
                      </a:r>
                      <a:endParaRPr lang="en-GB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1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转化成本</a:t>
                      </a:r>
                      <a:endParaRPr lang="zh-CN" alt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客户自定义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69%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145-155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1.7-2.5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8%-11%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2%-5%</a:t>
                      </a:r>
                      <a:endParaRPr lang="en-US" altLang="zh-CN" sz="7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85-90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激活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25%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38-45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0.5-1.0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6%-10%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9%-15%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5-10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注册</a:t>
                      </a: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200-230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2.0-3.0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9%-15%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13%-20%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15-20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留线索</a:t>
                      </a: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260-290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6.0-7.0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4%-8%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2%-4%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300-330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45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激活</a:t>
                      </a:r>
                      <a:r>
                        <a:rPr lang="en-US" altLang="zh-CN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次留</a:t>
                      </a:r>
                    </a:p>
                  </a:txBody>
                  <a:tcPr marL="6776" marR="6776" marT="677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64-70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1.1-2.0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5%-9%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9%-15%/19%-25%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700" b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11-17/55-62</a:t>
                      </a:r>
                      <a:endParaRPr lang="en-US" altLang="zh-CN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776" marR="6776" marT="6776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图表 15"/>
          <p:cNvGraphicFramePr/>
          <p:nvPr/>
        </p:nvGraphicFramePr>
        <p:xfrm>
          <a:off x="419102" y="3390000"/>
          <a:ext cx="2822156" cy="175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图表 16"/>
          <p:cNvGraphicFramePr/>
          <p:nvPr/>
        </p:nvGraphicFramePr>
        <p:xfrm>
          <a:off x="419102" y="1675723"/>
          <a:ext cx="2822156" cy="164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814578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搜素</a:t>
            </a: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-AI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行业基建水位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852" y="655759"/>
            <a:ext cx="8145780" cy="90896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200" b="1" spc="-5" dirty="0">
                <a:latin typeface="微软雅黑" panose="020B0503020204020204" charset="-122"/>
                <a:cs typeface="微软雅黑" panose="020B0503020204020204" charset="-122"/>
              </a:rPr>
              <a:t>基建重要性</a:t>
            </a:r>
            <a:r>
              <a:rPr sz="1200" spc="-5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lang="en-US" sz="1200" spc="-5" dirty="0">
              <a:latin typeface="微软雅黑" panose="020B0503020204020204" charset="-122"/>
              <a:cs typeface="微软雅黑" panose="020B0503020204020204" charset="-122"/>
            </a:endParaRPr>
          </a:p>
          <a:p>
            <a:pPr lvl="1" algn="l">
              <a:lnSpc>
                <a:spcPct val="150000"/>
              </a:lnSpc>
            </a:pPr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</a:rPr>
              <a:t>      </a:t>
            </a:r>
            <a:r>
              <a:rPr lang="en-US" altLang="zh-CN" sz="1200" b="0" i="0" u="none" strike="noStrike" dirty="0">
                <a:solidFill>
                  <a:srgbClr val="000000"/>
                </a:solidFill>
                <a:effectLst/>
              </a:rPr>
              <a:t>1</a:t>
            </a:r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</a:rPr>
              <a:t>、有效基建数量一定程度上决定消耗量级，建议有潜力的客户可以多增加基建来扩量。</a:t>
            </a:r>
          </a:p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rgbClr val="000000"/>
                </a:solidFill>
              </a:rPr>
              <a:t>      </a:t>
            </a:r>
            <a:r>
              <a:rPr lang="en-US" altLang="zh-CN" sz="1200" b="0" i="0" u="none" strike="noStrike" dirty="0">
                <a:solidFill>
                  <a:srgbClr val="000000"/>
                </a:solidFill>
                <a:effectLst/>
              </a:rPr>
              <a:t>2</a:t>
            </a:r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</a:rPr>
              <a:t>、在基建、词量保障的前提下，可酌情开启自动定向以扩宽流量覆盖范围，可进一步提升量级。</a:t>
            </a:r>
            <a:endParaRPr lang="en-US" altLang="zh-CN" sz="12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3588" y="2582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﻿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3588" y="2963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﻿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95800" y="351473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﻿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573588" y="2582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﻿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509052" y="3176764"/>
            <a:ext cx="95187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﻿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207852" y="1608234"/>
            <a:ext cx="8145780" cy="35496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200" b="1" spc="-5" dirty="0">
                <a:latin typeface="微软雅黑" panose="020B0503020204020204" charset="-122"/>
                <a:cs typeface="微软雅黑" panose="020B0503020204020204" charset="-122"/>
              </a:rPr>
              <a:t>行业基建参考</a:t>
            </a:r>
            <a:r>
              <a:rPr sz="1200" spc="-5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200" b="0" i="0" u="none" strike="noStrike" dirty="0">
                <a:solidFill>
                  <a:srgbClr val="000000"/>
                </a:solidFill>
                <a:effectLst/>
              </a:rPr>
              <a:t>可按目标消耗区间，增加相应基建量，提升基建频次。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609600" y="2266953"/>
          <a:ext cx="8291514" cy="2133590"/>
        </p:xfrm>
        <a:graphic>
          <a:graphicData uri="http://schemas.openxmlformats.org/drawingml/2006/table">
            <a:tbl>
              <a:tblPr/>
              <a:tblGrid>
                <a:gridCol w="909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9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7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99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807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6718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消费梯度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7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有消费账户数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7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有消费计划数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7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有消费单元数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7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有消费创意数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7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有效关键词数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7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有消费关键词数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5E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18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日消费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&gt;50</a:t>
                      </a: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w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50-100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2300+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110000+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240000+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59000W+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650000+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18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日消费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10-50</a:t>
                      </a: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w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20-50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200-400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1000-4000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2000-15000 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800W-2000W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4000-80000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18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日消费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3-10</a:t>
                      </a: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w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6-20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80-200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400-1000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800-2000 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10W-800W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1500-4000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18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日消费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1-3</a:t>
                      </a: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w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3-6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30-80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200-400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400-800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5W-10W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1000-1500</a:t>
                      </a:r>
                    </a:p>
                  </a:txBody>
                  <a:tcPr marL="3097" marR="3097" marT="309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98379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0" spc="-1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搜索</a:t>
            </a:r>
            <a:r>
              <a:rPr sz="2000" b="0" spc="-1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行业投放策略概览</a:t>
            </a:r>
            <a:endParaRPr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1752600" y="682551"/>
            <a:ext cx="6781800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投放策略</a:t>
            </a:r>
          </a:p>
        </p:txBody>
      </p:sp>
      <p:sp>
        <p:nvSpPr>
          <p:cNvPr id="44" name="圆角矩形 43"/>
          <p:cNvSpPr/>
          <p:nvPr/>
        </p:nvSpPr>
        <p:spPr>
          <a:xfrm>
            <a:off x="430613" y="1237489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营销目标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430612" y="1775725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关键词</a:t>
            </a:r>
          </a:p>
        </p:txBody>
      </p:sp>
      <p:sp>
        <p:nvSpPr>
          <p:cNvPr id="46" name="圆角矩形 45"/>
          <p:cNvSpPr/>
          <p:nvPr/>
        </p:nvSpPr>
        <p:spPr>
          <a:xfrm>
            <a:off x="430613" y="2320851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出价目标</a:t>
            </a:r>
          </a:p>
        </p:txBody>
      </p:sp>
      <p:sp>
        <p:nvSpPr>
          <p:cNvPr id="47" name="圆角矩形 46"/>
          <p:cNvSpPr/>
          <p:nvPr/>
        </p:nvSpPr>
        <p:spPr>
          <a:xfrm>
            <a:off x="430612" y="2865977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定向</a:t>
            </a:r>
            <a:r>
              <a:rPr kumimoji="1" lang="en-US" altLang="zh-CN" sz="1200" b="1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kumimoji="1"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匹配模式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30612" y="3411103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创意样式</a:t>
            </a:r>
          </a:p>
        </p:txBody>
      </p:sp>
      <p:sp>
        <p:nvSpPr>
          <p:cNvPr id="49" name="圆角矩形 48"/>
          <p:cNvSpPr/>
          <p:nvPr/>
        </p:nvSpPr>
        <p:spPr>
          <a:xfrm>
            <a:off x="430612" y="3959151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落地页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1828800" y="1237489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网站链接（</a:t>
            </a:r>
            <a:r>
              <a:rPr kumimoji="1"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端占</a:t>
            </a:r>
            <a:r>
              <a:rPr kumimoji="1"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85%</a:t>
            </a:r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）、销售线索、应用推广（移动端占</a:t>
            </a:r>
            <a:r>
              <a:rPr kumimoji="1"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25%</a:t>
            </a:r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1828800" y="1765913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核心通用词（</a:t>
            </a:r>
            <a:r>
              <a:rPr kumimoji="1"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类、写作</a:t>
            </a:r>
            <a:r>
              <a:rPr kumimoji="1"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文书类、教育类居多）、品牌词、拓量词、竞品词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1844566" y="2320851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PC</a:t>
            </a:r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端：表单提交成功为主；移动端：激活为主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1844566" y="2865977"/>
            <a:ext cx="6689834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打开自动定向、扩大匹配模式</a:t>
            </a:r>
            <a:endParaRPr kumimoji="1" lang="zh-CN" altLang="en-US" sz="1200" dirty="0"/>
          </a:p>
        </p:txBody>
      </p:sp>
      <p:sp>
        <p:nvSpPr>
          <p:cNvPr id="56" name="圆角矩形 55"/>
          <p:cNvSpPr/>
          <p:nvPr/>
        </p:nvSpPr>
        <p:spPr>
          <a:xfrm>
            <a:off x="1849822" y="3444522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突出业务场景、功能实用性、操作简易性</a:t>
            </a:r>
            <a:endParaRPr kumimoji="1" lang="en-US" altLang="zh-CN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1844566" y="3949040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注意与关键词、创意相关性，列举使用场景和模块引导用户转化，降低转化门槛</a:t>
            </a:r>
          </a:p>
        </p:txBody>
      </p:sp>
      <p:sp>
        <p:nvSpPr>
          <p:cNvPr id="58" name="object 3"/>
          <p:cNvSpPr txBox="1"/>
          <p:nvPr/>
        </p:nvSpPr>
        <p:spPr>
          <a:xfrm>
            <a:off x="685800" y="4420571"/>
            <a:ext cx="3314700" cy="55964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ct val="149000"/>
              </a:lnSpc>
              <a:spcBef>
                <a:spcPts val="155"/>
              </a:spcBef>
            </a:pPr>
            <a:r>
              <a:rPr lang="zh-CN" altLang="en-US" sz="1200" b="1" dirty="0">
                <a:solidFill>
                  <a:srgbClr val="002F8A"/>
                </a:solidFill>
                <a:latin typeface="微软雅黑" panose="020B0503020204020204" charset="-122"/>
              </a:rPr>
              <a:t>搜索起量</a:t>
            </a:r>
            <a:r>
              <a:rPr lang="en-US" altLang="zh-CN" sz="1200" b="1" dirty="0" err="1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Tips</a:t>
            </a:r>
            <a:r>
              <a:rPr sz="1200" b="1" dirty="0" err="1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200" dirty="0" err="1">
                <a:latin typeface="微软雅黑" panose="020B0503020204020204" charset="-122"/>
                <a:cs typeface="微软雅黑" panose="020B0503020204020204" charset="-122"/>
              </a:rPr>
              <a:t>可借助</a:t>
            </a:r>
            <a:r>
              <a:rPr lang="zh-CN" altLang="en-US" sz="1250" b="1" i="1" spc="-40" dirty="0">
                <a:solidFill>
                  <a:srgbClr val="4164A7"/>
                </a:solidFill>
                <a:latin typeface="微软雅黑" panose="020B0503020204020204" charset="-122"/>
                <a:cs typeface="微软雅黑" panose="020B0503020204020204" charset="-122"/>
              </a:rPr>
              <a:t>自动定向</a:t>
            </a:r>
            <a:r>
              <a:rPr sz="1250" b="1" i="1" spc="-55" dirty="0">
                <a:solidFill>
                  <a:srgbClr val="4164A7"/>
                </a:solidFill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sz="1250" b="1" i="1" spc="-55" dirty="0" err="1">
                <a:solidFill>
                  <a:srgbClr val="4164A7"/>
                </a:solidFill>
                <a:latin typeface="微软雅黑" panose="020B0503020204020204" charset="-122"/>
                <a:cs typeface="微软雅黑" panose="020B0503020204020204" charset="-122"/>
              </a:rPr>
              <a:t>一键起量</a:t>
            </a:r>
            <a:r>
              <a:rPr sz="1250" b="1" i="1" spc="-55" dirty="0">
                <a:solidFill>
                  <a:srgbClr val="4164A7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spc="-15" dirty="0" err="1">
                <a:latin typeface="微软雅黑" panose="020B0503020204020204" charset="-122"/>
                <a:cs typeface="微软雅黑" panose="020B0503020204020204" charset="-122"/>
              </a:rPr>
              <a:t>工具，通</a:t>
            </a:r>
            <a:r>
              <a:rPr sz="1200" spc="-5" dirty="0" err="1">
                <a:latin typeface="微软雅黑" panose="020B0503020204020204" charset="-122"/>
                <a:cs typeface="微软雅黑" panose="020B0503020204020204" charset="-122"/>
              </a:rPr>
              <a:t>过系统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拓流</a:t>
            </a:r>
            <a:r>
              <a:rPr sz="1200" spc="-5" dirty="0" err="1">
                <a:latin typeface="微软雅黑" panose="020B0503020204020204" charset="-122"/>
                <a:cs typeface="微软雅黑" panose="020B0503020204020204" charset="-122"/>
              </a:rPr>
              <a:t>调优</a:t>
            </a: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起量</a:t>
            </a:r>
            <a:r>
              <a:rPr sz="1200" spc="-5" dirty="0"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sz="1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" name="圆角矩形 73"/>
          <p:cNvSpPr/>
          <p:nvPr/>
        </p:nvSpPr>
        <p:spPr>
          <a:xfrm>
            <a:off x="466358" y="4416381"/>
            <a:ext cx="8144241" cy="647485"/>
          </a:xfrm>
          <a:prstGeom prst="roundRect">
            <a:avLst/>
          </a:prstGeom>
          <a:noFill/>
          <a:ln w="19050">
            <a:solidFill>
              <a:srgbClr val="4164A7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5105400" y="4426193"/>
            <a:ext cx="3200400" cy="604862"/>
            <a:chOff x="5225527" y="1565248"/>
            <a:chExt cx="3007692" cy="878247"/>
          </a:xfrm>
        </p:grpSpPr>
        <p:sp>
          <p:nvSpPr>
            <p:cNvPr id="76" name="任意多边形 8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<p:cNvSpPr/>
            <p:nvPr/>
          </p:nvSpPr>
          <p:spPr>
            <a:xfrm>
              <a:off x="5225527" y="1684404"/>
              <a:ext cx="2726176" cy="638421"/>
            </a:xfrm>
            <a:custGeom>
              <a:avLst/>
              <a:gdLst>
                <a:gd name="connsiteX0" fmla="*/ 0 w 11165305"/>
                <a:gd name="connsiteY0" fmla="*/ 946484 h 2716265"/>
                <a:gd name="connsiteX1" fmla="*/ 737937 w 11165305"/>
                <a:gd name="connsiteY1" fmla="*/ 1796715 h 2716265"/>
                <a:gd name="connsiteX2" fmla="*/ 1860884 w 11165305"/>
                <a:gd name="connsiteY2" fmla="*/ 2711115 h 2716265"/>
                <a:gd name="connsiteX3" fmla="*/ 3609474 w 11165305"/>
                <a:gd name="connsiteY3" fmla="*/ 2117558 h 2716265"/>
                <a:gd name="connsiteX4" fmla="*/ 5775158 w 11165305"/>
                <a:gd name="connsiteY4" fmla="*/ 1074821 h 2716265"/>
                <a:gd name="connsiteX5" fmla="*/ 8373979 w 11165305"/>
                <a:gd name="connsiteY5" fmla="*/ 1876926 h 2716265"/>
                <a:gd name="connsiteX6" fmla="*/ 11165305 w 11165305"/>
                <a:gd name="connsiteY6" fmla="*/ 0 h 2716265"/>
                <a:gd name="connsiteX0-1" fmla="*/ 0 w 11165305"/>
                <a:gd name="connsiteY0-2" fmla="*/ 946484 h 2714967"/>
                <a:gd name="connsiteX1-3" fmla="*/ 609600 w 11165305"/>
                <a:gd name="connsiteY1-4" fmla="*/ 1844842 h 2714967"/>
                <a:gd name="connsiteX2-5" fmla="*/ 1860884 w 11165305"/>
                <a:gd name="connsiteY2-6" fmla="*/ 2711115 h 2714967"/>
                <a:gd name="connsiteX3-7" fmla="*/ 3609474 w 11165305"/>
                <a:gd name="connsiteY3-8" fmla="*/ 2117558 h 2714967"/>
                <a:gd name="connsiteX4-9" fmla="*/ 5775158 w 11165305"/>
                <a:gd name="connsiteY4-10" fmla="*/ 1074821 h 2714967"/>
                <a:gd name="connsiteX5-11" fmla="*/ 8373979 w 11165305"/>
                <a:gd name="connsiteY5-12" fmla="*/ 1876926 h 2714967"/>
                <a:gd name="connsiteX6-13" fmla="*/ 11165305 w 11165305"/>
                <a:gd name="connsiteY6-14" fmla="*/ 0 h 2714967"/>
                <a:gd name="connsiteX0-15" fmla="*/ 0 w 11373852"/>
                <a:gd name="connsiteY0-16" fmla="*/ 288758 h 2714967"/>
                <a:gd name="connsiteX1-17" fmla="*/ 818147 w 11373852"/>
                <a:gd name="connsiteY1-18" fmla="*/ 1844842 h 2714967"/>
                <a:gd name="connsiteX2-19" fmla="*/ 2069431 w 11373852"/>
                <a:gd name="connsiteY2-20" fmla="*/ 2711115 h 2714967"/>
                <a:gd name="connsiteX3-21" fmla="*/ 3818021 w 11373852"/>
                <a:gd name="connsiteY3-22" fmla="*/ 2117558 h 2714967"/>
                <a:gd name="connsiteX4-23" fmla="*/ 5983705 w 11373852"/>
                <a:gd name="connsiteY4-24" fmla="*/ 1074821 h 2714967"/>
                <a:gd name="connsiteX5-25" fmla="*/ 8582526 w 11373852"/>
                <a:gd name="connsiteY5-26" fmla="*/ 1876926 h 2714967"/>
                <a:gd name="connsiteX6-27" fmla="*/ 11373852 w 11373852"/>
                <a:gd name="connsiteY6-28" fmla="*/ 0 h 2714967"/>
                <a:gd name="connsiteX0-29" fmla="*/ 0 w 11373852"/>
                <a:gd name="connsiteY0-30" fmla="*/ 288758 h 2714187"/>
                <a:gd name="connsiteX1-31" fmla="*/ 609600 w 11373852"/>
                <a:gd name="connsiteY1-32" fmla="*/ 1876926 h 2714187"/>
                <a:gd name="connsiteX2-33" fmla="*/ 2069431 w 11373852"/>
                <a:gd name="connsiteY2-34" fmla="*/ 2711115 h 2714187"/>
                <a:gd name="connsiteX3-35" fmla="*/ 3818021 w 11373852"/>
                <a:gd name="connsiteY3-36" fmla="*/ 2117558 h 2714187"/>
                <a:gd name="connsiteX4-37" fmla="*/ 5983705 w 11373852"/>
                <a:gd name="connsiteY4-38" fmla="*/ 1074821 h 2714187"/>
                <a:gd name="connsiteX5-39" fmla="*/ 8582526 w 11373852"/>
                <a:gd name="connsiteY5-40" fmla="*/ 1876926 h 2714187"/>
                <a:gd name="connsiteX6-41" fmla="*/ 11373852 w 11373852"/>
                <a:gd name="connsiteY6-42" fmla="*/ 0 h 2714187"/>
                <a:gd name="connsiteX0-43" fmla="*/ 0 w 11373852"/>
                <a:gd name="connsiteY0-44" fmla="*/ 288758 h 2714187"/>
                <a:gd name="connsiteX1-45" fmla="*/ 609600 w 11373852"/>
                <a:gd name="connsiteY1-46" fmla="*/ 1876926 h 2714187"/>
                <a:gd name="connsiteX2-47" fmla="*/ 2069431 w 11373852"/>
                <a:gd name="connsiteY2-48" fmla="*/ 2711115 h 2714187"/>
                <a:gd name="connsiteX3-49" fmla="*/ 3818021 w 11373852"/>
                <a:gd name="connsiteY3-50" fmla="*/ 2117558 h 2714187"/>
                <a:gd name="connsiteX4-51" fmla="*/ 5983705 w 11373852"/>
                <a:gd name="connsiteY4-52" fmla="*/ 1074821 h 2714187"/>
                <a:gd name="connsiteX5-53" fmla="*/ 8582526 w 11373852"/>
                <a:gd name="connsiteY5-54" fmla="*/ 1876926 h 2714187"/>
                <a:gd name="connsiteX6-55" fmla="*/ 11373852 w 11373852"/>
                <a:gd name="connsiteY6-56" fmla="*/ 0 h 2714187"/>
                <a:gd name="connsiteX0-57" fmla="*/ 0 w 11373852"/>
                <a:gd name="connsiteY0-58" fmla="*/ 288758 h 2714187"/>
                <a:gd name="connsiteX1-59" fmla="*/ 609600 w 11373852"/>
                <a:gd name="connsiteY1-60" fmla="*/ 1876926 h 2714187"/>
                <a:gd name="connsiteX2-61" fmla="*/ 2069431 w 11373852"/>
                <a:gd name="connsiteY2-62" fmla="*/ 2711115 h 2714187"/>
                <a:gd name="connsiteX3-63" fmla="*/ 3818021 w 11373852"/>
                <a:gd name="connsiteY3-64" fmla="*/ 2117558 h 2714187"/>
                <a:gd name="connsiteX4-65" fmla="*/ 5983705 w 11373852"/>
                <a:gd name="connsiteY4-66" fmla="*/ 1074821 h 2714187"/>
                <a:gd name="connsiteX5-67" fmla="*/ 8582526 w 11373852"/>
                <a:gd name="connsiteY5-68" fmla="*/ 1876926 h 2714187"/>
                <a:gd name="connsiteX6-69" fmla="*/ 11373852 w 11373852"/>
                <a:gd name="connsiteY6-70" fmla="*/ 0 h 2714187"/>
                <a:gd name="connsiteX0-71" fmla="*/ 0 w 11373852"/>
                <a:gd name="connsiteY0-72" fmla="*/ 288758 h 2857848"/>
                <a:gd name="connsiteX1-73" fmla="*/ 609600 w 11373852"/>
                <a:gd name="connsiteY1-74" fmla="*/ 1876926 h 2857848"/>
                <a:gd name="connsiteX2-75" fmla="*/ 2069431 w 11373852"/>
                <a:gd name="connsiteY2-76" fmla="*/ 2855493 h 2857848"/>
                <a:gd name="connsiteX3-77" fmla="*/ 3818021 w 11373852"/>
                <a:gd name="connsiteY3-78" fmla="*/ 2117558 h 2857848"/>
                <a:gd name="connsiteX4-79" fmla="*/ 5983705 w 11373852"/>
                <a:gd name="connsiteY4-80" fmla="*/ 1074821 h 2857848"/>
                <a:gd name="connsiteX5-81" fmla="*/ 8582526 w 11373852"/>
                <a:gd name="connsiteY5-82" fmla="*/ 1876926 h 2857848"/>
                <a:gd name="connsiteX6-83" fmla="*/ 11373852 w 11373852"/>
                <a:gd name="connsiteY6-84" fmla="*/ 0 h 2857848"/>
                <a:gd name="connsiteX0-85" fmla="*/ 0 w 11373852"/>
                <a:gd name="connsiteY0-86" fmla="*/ 288758 h 2859122"/>
                <a:gd name="connsiteX1-87" fmla="*/ 609600 w 11373852"/>
                <a:gd name="connsiteY1-88" fmla="*/ 1876926 h 2859122"/>
                <a:gd name="connsiteX2-89" fmla="*/ 2069431 w 11373852"/>
                <a:gd name="connsiteY2-90" fmla="*/ 2855493 h 2859122"/>
                <a:gd name="connsiteX3-91" fmla="*/ 3962400 w 11373852"/>
                <a:gd name="connsiteY3-92" fmla="*/ 2165685 h 2859122"/>
                <a:gd name="connsiteX4-93" fmla="*/ 5983705 w 11373852"/>
                <a:gd name="connsiteY4-94" fmla="*/ 1074821 h 2859122"/>
                <a:gd name="connsiteX5-95" fmla="*/ 8582526 w 11373852"/>
                <a:gd name="connsiteY5-96" fmla="*/ 1876926 h 2859122"/>
                <a:gd name="connsiteX6-97" fmla="*/ 11373852 w 11373852"/>
                <a:gd name="connsiteY6-98" fmla="*/ 0 h 2859122"/>
                <a:gd name="connsiteX0-99" fmla="*/ 0 w 11373852"/>
                <a:gd name="connsiteY0-100" fmla="*/ 288758 h 2859823"/>
                <a:gd name="connsiteX1-101" fmla="*/ 609600 w 11373852"/>
                <a:gd name="connsiteY1-102" fmla="*/ 1876926 h 2859823"/>
                <a:gd name="connsiteX2-103" fmla="*/ 2069431 w 11373852"/>
                <a:gd name="connsiteY2-104" fmla="*/ 2855493 h 2859823"/>
                <a:gd name="connsiteX3-105" fmla="*/ 3962400 w 11373852"/>
                <a:gd name="connsiteY3-106" fmla="*/ 2165685 h 2859823"/>
                <a:gd name="connsiteX4-107" fmla="*/ 5983705 w 11373852"/>
                <a:gd name="connsiteY4-108" fmla="*/ 1074821 h 2859823"/>
                <a:gd name="connsiteX5-109" fmla="*/ 8582526 w 11373852"/>
                <a:gd name="connsiteY5-110" fmla="*/ 1876926 h 2859823"/>
                <a:gd name="connsiteX6-111" fmla="*/ 11373852 w 11373852"/>
                <a:gd name="connsiteY6-112" fmla="*/ 0 h 2859823"/>
                <a:gd name="connsiteX0-113" fmla="*/ 0 w 11373852"/>
                <a:gd name="connsiteY0-114" fmla="*/ 288758 h 2862816"/>
                <a:gd name="connsiteX1-115" fmla="*/ 609600 w 11373852"/>
                <a:gd name="connsiteY1-116" fmla="*/ 1876926 h 2862816"/>
                <a:gd name="connsiteX2-117" fmla="*/ 2069431 w 11373852"/>
                <a:gd name="connsiteY2-118" fmla="*/ 2855493 h 2862816"/>
                <a:gd name="connsiteX3-119" fmla="*/ 3962400 w 11373852"/>
                <a:gd name="connsiteY3-120" fmla="*/ 2165685 h 2862816"/>
                <a:gd name="connsiteX4-121" fmla="*/ 5983705 w 11373852"/>
                <a:gd name="connsiteY4-122" fmla="*/ 1074821 h 2862816"/>
                <a:gd name="connsiteX5-123" fmla="*/ 8582526 w 11373852"/>
                <a:gd name="connsiteY5-124" fmla="*/ 1876926 h 2862816"/>
                <a:gd name="connsiteX6-125" fmla="*/ 11373852 w 11373852"/>
                <a:gd name="connsiteY6-126" fmla="*/ 0 h 2862816"/>
                <a:gd name="connsiteX0-127" fmla="*/ 0 w 11373852"/>
                <a:gd name="connsiteY0-128" fmla="*/ 288758 h 2862816"/>
                <a:gd name="connsiteX1-129" fmla="*/ 609600 w 11373852"/>
                <a:gd name="connsiteY1-130" fmla="*/ 1876926 h 2862816"/>
                <a:gd name="connsiteX2-131" fmla="*/ 2069431 w 11373852"/>
                <a:gd name="connsiteY2-132" fmla="*/ 2855493 h 2862816"/>
                <a:gd name="connsiteX3-133" fmla="*/ 3962400 w 11373852"/>
                <a:gd name="connsiteY3-134" fmla="*/ 2165685 h 2862816"/>
                <a:gd name="connsiteX4-135" fmla="*/ 5983705 w 11373852"/>
                <a:gd name="connsiteY4-136" fmla="*/ 1074821 h 2862816"/>
                <a:gd name="connsiteX5-137" fmla="*/ 8582526 w 11373852"/>
                <a:gd name="connsiteY5-138" fmla="*/ 1876926 h 2862816"/>
                <a:gd name="connsiteX6-139" fmla="*/ 11373852 w 11373852"/>
                <a:gd name="connsiteY6-140" fmla="*/ 0 h 2862816"/>
                <a:gd name="connsiteX0-141" fmla="*/ 0 w 11373852"/>
                <a:gd name="connsiteY0-142" fmla="*/ 288758 h 2859352"/>
                <a:gd name="connsiteX1-143" fmla="*/ 609600 w 11373852"/>
                <a:gd name="connsiteY1-144" fmla="*/ 1876926 h 2859352"/>
                <a:gd name="connsiteX2-145" fmla="*/ 2069431 w 11373852"/>
                <a:gd name="connsiteY2-146" fmla="*/ 2855493 h 2859352"/>
                <a:gd name="connsiteX3-147" fmla="*/ 3962400 w 11373852"/>
                <a:gd name="connsiteY3-148" fmla="*/ 2165685 h 2859352"/>
                <a:gd name="connsiteX4-149" fmla="*/ 5951621 w 11373852"/>
                <a:gd name="connsiteY4-150" fmla="*/ 898358 h 2859352"/>
                <a:gd name="connsiteX5-151" fmla="*/ 8582526 w 11373852"/>
                <a:gd name="connsiteY5-152" fmla="*/ 1876926 h 2859352"/>
                <a:gd name="connsiteX6-153" fmla="*/ 11373852 w 11373852"/>
                <a:gd name="connsiteY6-154" fmla="*/ 0 h 2859352"/>
                <a:gd name="connsiteX0-155" fmla="*/ 0 w 11373852"/>
                <a:gd name="connsiteY0-156" fmla="*/ 288758 h 2879275"/>
                <a:gd name="connsiteX1-157" fmla="*/ 609600 w 11373852"/>
                <a:gd name="connsiteY1-158" fmla="*/ 1876926 h 2879275"/>
                <a:gd name="connsiteX2-159" fmla="*/ 2069431 w 11373852"/>
                <a:gd name="connsiteY2-160" fmla="*/ 2855493 h 2879275"/>
                <a:gd name="connsiteX3-161" fmla="*/ 5951621 w 11373852"/>
                <a:gd name="connsiteY3-162" fmla="*/ 898358 h 2879275"/>
                <a:gd name="connsiteX4-163" fmla="*/ 8582526 w 11373852"/>
                <a:gd name="connsiteY4-164" fmla="*/ 1876926 h 2879275"/>
                <a:gd name="connsiteX5-165" fmla="*/ 11373852 w 11373852"/>
                <a:gd name="connsiteY5-166" fmla="*/ 0 h 2879275"/>
                <a:gd name="connsiteX0-167" fmla="*/ 0 w 11373852"/>
                <a:gd name="connsiteY0-168" fmla="*/ 288758 h 3115360"/>
                <a:gd name="connsiteX1-169" fmla="*/ 609600 w 11373852"/>
                <a:gd name="connsiteY1-170" fmla="*/ 1876926 h 3115360"/>
                <a:gd name="connsiteX2-171" fmla="*/ 2550695 w 11373852"/>
                <a:gd name="connsiteY2-172" fmla="*/ 3096125 h 3115360"/>
                <a:gd name="connsiteX3-173" fmla="*/ 5951621 w 11373852"/>
                <a:gd name="connsiteY3-174" fmla="*/ 898358 h 3115360"/>
                <a:gd name="connsiteX4-175" fmla="*/ 8582526 w 11373852"/>
                <a:gd name="connsiteY4-176" fmla="*/ 1876926 h 3115360"/>
                <a:gd name="connsiteX5-177" fmla="*/ 11373852 w 11373852"/>
                <a:gd name="connsiteY5-178" fmla="*/ 0 h 3115360"/>
                <a:gd name="connsiteX0-179" fmla="*/ 5118 w 11378970"/>
                <a:gd name="connsiteY0-180" fmla="*/ 288758 h 3115360"/>
                <a:gd name="connsiteX1-181" fmla="*/ 614718 w 11378970"/>
                <a:gd name="connsiteY1-182" fmla="*/ 1876926 h 3115360"/>
                <a:gd name="connsiteX2-183" fmla="*/ 2555813 w 11378970"/>
                <a:gd name="connsiteY2-184" fmla="*/ 3096125 h 3115360"/>
                <a:gd name="connsiteX3-185" fmla="*/ 5956739 w 11378970"/>
                <a:gd name="connsiteY3-186" fmla="*/ 898358 h 3115360"/>
                <a:gd name="connsiteX4-187" fmla="*/ 8587644 w 11378970"/>
                <a:gd name="connsiteY4-188" fmla="*/ 1876926 h 3115360"/>
                <a:gd name="connsiteX5-189" fmla="*/ 11378970 w 11378970"/>
                <a:gd name="connsiteY5-190" fmla="*/ 0 h 3115360"/>
                <a:gd name="connsiteX0-191" fmla="*/ 4670 w 11410606"/>
                <a:gd name="connsiteY0-192" fmla="*/ 593558 h 3114496"/>
                <a:gd name="connsiteX1-193" fmla="*/ 646354 w 11410606"/>
                <a:gd name="connsiteY1-194" fmla="*/ 1876926 h 3114496"/>
                <a:gd name="connsiteX2-195" fmla="*/ 2587449 w 11410606"/>
                <a:gd name="connsiteY2-196" fmla="*/ 3096125 h 3114496"/>
                <a:gd name="connsiteX3-197" fmla="*/ 5988375 w 11410606"/>
                <a:gd name="connsiteY3-198" fmla="*/ 898358 h 3114496"/>
                <a:gd name="connsiteX4-199" fmla="*/ 8619280 w 11410606"/>
                <a:gd name="connsiteY4-200" fmla="*/ 1876926 h 3114496"/>
                <a:gd name="connsiteX5-201" fmla="*/ 11410606 w 11410606"/>
                <a:gd name="connsiteY5-202" fmla="*/ 0 h 3114496"/>
                <a:gd name="connsiteX0-203" fmla="*/ 0 w 11405936"/>
                <a:gd name="connsiteY0-204" fmla="*/ 593558 h 3097055"/>
                <a:gd name="connsiteX1-205" fmla="*/ 2582779 w 11405936"/>
                <a:gd name="connsiteY1-206" fmla="*/ 3096125 h 3097055"/>
                <a:gd name="connsiteX2-207" fmla="*/ 5983705 w 11405936"/>
                <a:gd name="connsiteY2-208" fmla="*/ 898358 h 3097055"/>
                <a:gd name="connsiteX3-209" fmla="*/ 8614610 w 11405936"/>
                <a:gd name="connsiteY3-210" fmla="*/ 1876926 h 3097055"/>
                <a:gd name="connsiteX4-211" fmla="*/ 11405936 w 11405936"/>
                <a:gd name="connsiteY4-212" fmla="*/ 0 h 3097055"/>
                <a:gd name="connsiteX0-213" fmla="*/ 0 w 11405936"/>
                <a:gd name="connsiteY0-214" fmla="*/ 593558 h 3097055"/>
                <a:gd name="connsiteX1-215" fmla="*/ 2582779 w 11405936"/>
                <a:gd name="connsiteY1-216" fmla="*/ 3096125 h 3097055"/>
                <a:gd name="connsiteX2-217" fmla="*/ 5983705 w 11405936"/>
                <a:gd name="connsiteY2-218" fmla="*/ 898358 h 3097055"/>
                <a:gd name="connsiteX3-219" fmla="*/ 8614610 w 11405936"/>
                <a:gd name="connsiteY3-220" fmla="*/ 1876926 h 3097055"/>
                <a:gd name="connsiteX4-221" fmla="*/ 11405936 w 11405936"/>
                <a:gd name="connsiteY4-222" fmla="*/ 0 h 3097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405936" h="3097055">
                  <a:moveTo>
                    <a:pt x="0" y="593558"/>
                  </a:moveTo>
                  <a:cubicBezTo>
                    <a:pt x="504828" y="1331057"/>
                    <a:pt x="1585495" y="3045325"/>
                    <a:pt x="2582779" y="3096125"/>
                  </a:cubicBezTo>
                  <a:cubicBezTo>
                    <a:pt x="3580063" y="3146925"/>
                    <a:pt x="4978400" y="1101558"/>
                    <a:pt x="5983705" y="898358"/>
                  </a:cubicBezTo>
                  <a:cubicBezTo>
                    <a:pt x="6989010" y="695158"/>
                    <a:pt x="7710905" y="2026652"/>
                    <a:pt x="8614610" y="1876926"/>
                  </a:cubicBezTo>
                  <a:cubicBezTo>
                    <a:pt x="9518315" y="1727200"/>
                    <a:pt x="10459452" y="848894"/>
                    <a:pt x="11405936" y="0"/>
                  </a:cubicBezTo>
                </a:path>
              </a:pathLst>
            </a:custGeom>
            <a:noFill/>
            <a:ln w="38100">
              <a:solidFill>
                <a:srgbClr val="ADAD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5678930" y="1565248"/>
              <a:ext cx="2554289" cy="878247"/>
              <a:chOff x="5664697" y="1575893"/>
              <a:chExt cx="2554289" cy="878247"/>
            </a:xfrm>
          </p:grpSpPr>
          <p:grpSp>
            <p:nvGrpSpPr>
              <p:cNvPr id="78" name="Group 8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  <p:cNvGrpSpPr/>
              <p:nvPr/>
            </p:nvGrpSpPr>
            <p:grpSpPr bwMode="auto">
              <a:xfrm rot="21317530">
                <a:off x="7812875" y="1575893"/>
                <a:ext cx="406111" cy="304021"/>
                <a:chOff x="0" y="0"/>
                <a:chExt cx="5983" cy="3960"/>
              </a:xfrm>
              <a:solidFill>
                <a:srgbClr val="509F73"/>
              </a:solidFill>
            </p:grpSpPr>
            <p:sp>
              <p:nvSpPr>
                <p:cNvPr id="84" name="Freeform: Shape 9"/>
                <p:cNvSpPr/>
                <p:nvPr/>
              </p:nvSpPr>
              <p:spPr bwMode="auto">
                <a:xfrm>
                  <a:off x="1890" y="88"/>
                  <a:ext cx="3957" cy="3404"/>
                </a:xfrm>
                <a:custGeom>
                  <a:avLst/>
                  <a:gdLst>
                    <a:gd name="T0" fmla="*/ 577 w 21600"/>
                    <a:gd name="T1" fmla="*/ 11364 h 21600"/>
                    <a:gd name="T2" fmla="*/ 0 w 21600"/>
                    <a:gd name="T3" fmla="*/ 21600 h 21600"/>
                    <a:gd name="T4" fmla="*/ 21600 w 21600"/>
                    <a:gd name="T5" fmla="*/ 0 h 21600"/>
                    <a:gd name="T6" fmla="*/ 577 w 21600"/>
                    <a:gd name="T7" fmla="*/ 11364 h 21600"/>
                    <a:gd name="T8" fmla="*/ 577 w 21600"/>
                    <a:gd name="T9" fmla="*/ 11364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577" y="11364"/>
                      </a:moveTo>
                      <a:lnTo>
                        <a:pt x="0" y="21600"/>
                      </a:lnTo>
                      <a:lnTo>
                        <a:pt x="21600" y="0"/>
                      </a:lnTo>
                      <a:lnTo>
                        <a:pt x="577" y="11364"/>
                      </a:lnTo>
                      <a:close/>
                      <a:moveTo>
                        <a:pt x="577" y="11364"/>
                      </a:move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25400" cap="flat">
                  <a:solidFill>
                    <a:srgbClr val="4164A7">
                      <a:alpha val="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Freeform: Shape 10"/>
                <p:cNvSpPr/>
                <p:nvPr/>
              </p:nvSpPr>
              <p:spPr bwMode="auto">
                <a:xfrm>
                  <a:off x="1862" y="7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600" h="21600">
                      <a:moveTo>
                        <a:pt x="338" y="10512"/>
                      </a:moveTo>
                      <a:lnTo>
                        <a:pt x="0" y="21600"/>
                      </a:ln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14474" y="1859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25400" cap="flat">
                  <a:solidFill>
                    <a:srgbClr val="4164A7">
                      <a:alpha val="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Freeform: Shape 11"/>
                <p:cNvSpPr/>
                <p:nvPr/>
              </p:nvSpPr>
              <p:spPr bwMode="auto">
                <a:xfrm>
                  <a:off x="0" y="0"/>
                  <a:ext cx="5983" cy="1874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2991"/>
                      </a:moveTo>
                      <a:lnTo>
                        <a:pt x="6723" y="21600"/>
                      </a:lnTo>
                      <a:lnTo>
                        <a:pt x="21600" y="0"/>
                      </a:lnTo>
                      <a:lnTo>
                        <a:pt x="0" y="12991"/>
                      </a:lnTo>
                      <a:close/>
                      <a:moveTo>
                        <a:pt x="0" y="12991"/>
                      </a:move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25400" cap="flat">
                  <a:solidFill>
                    <a:srgbClr val="4164A7">
                      <a:alpha val="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Freeform: Shape 12"/>
                <p:cNvSpPr/>
                <p:nvPr/>
              </p:nvSpPr>
              <p:spPr bwMode="auto">
                <a:xfrm>
                  <a:off x="2341" y="30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25400" cap="flat">
                  <a:solidFill>
                    <a:srgbClr val="4164A7">
                      <a:alpha val="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9" name="椭圆 78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  <p:cNvSpPr/>
              <p:nvPr/>
            </p:nvSpPr>
            <p:spPr>
              <a:xfrm>
                <a:off x="5664697" y="2068102"/>
                <a:ext cx="341931" cy="386038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ADAD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加词</a:t>
                </a:r>
                <a:endParaRPr lang="en-US" altLang="zh-CN" sz="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椭圆 79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  <p:cNvSpPr/>
              <p:nvPr/>
            </p:nvSpPr>
            <p:spPr>
              <a:xfrm>
                <a:off x="6139395" y="1854477"/>
                <a:ext cx="383644" cy="386036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ADAD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6159922" y="1808352"/>
                <a:ext cx="487128" cy="491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自动</a:t>
                </a:r>
                <a:endParaRPr kumimoji="1" lang="en-US" altLang="zh-CN" sz="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r>
                  <a:rPr kumimoji="1" lang="zh-CN" altLang="en-US" sz="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定向</a:t>
                </a:r>
                <a:endParaRPr kumimoji="1" lang="en-US" altLang="zh-CN" sz="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2" name="椭圆 81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  <p:cNvSpPr/>
              <p:nvPr/>
            </p:nvSpPr>
            <p:spPr>
              <a:xfrm>
                <a:off x="7215012" y="1791116"/>
                <a:ext cx="404734" cy="40672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ADAD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7240262" y="1737793"/>
                <a:ext cx="4507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一键起量</a:t>
                </a: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98379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搜索</a:t>
            </a:r>
            <a:r>
              <a:rPr lang="en-US" altLang="zh-CN" sz="2000" b="0" spc="-1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sz="2000" b="0" spc="-1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投放建议</a:t>
            </a:r>
            <a:r>
              <a:rPr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买词及定向策略</a:t>
            </a:r>
            <a:endParaRPr sz="2000" b="0" spc="-1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9893" y="684464"/>
            <a:ext cx="4239694" cy="4401885"/>
            <a:chOff x="4414824" y="721197"/>
            <a:chExt cx="5184000" cy="4132070"/>
          </a:xfrm>
        </p:grpSpPr>
        <p:sp>
          <p:nvSpPr>
            <p:cNvPr id="4" name="object 4"/>
            <p:cNvSpPr/>
            <p:nvPr/>
          </p:nvSpPr>
          <p:spPr>
            <a:xfrm>
              <a:off x="4414824" y="925754"/>
              <a:ext cx="5184000" cy="3927513"/>
            </a:xfrm>
            <a:custGeom>
              <a:avLst/>
              <a:gdLst/>
              <a:ahLst/>
              <a:cxnLst/>
              <a:rect l="l" t="t" r="r" b="b"/>
              <a:pathLst>
                <a:path w="4561205" h="1085214">
                  <a:moveTo>
                    <a:pt x="0" y="28451"/>
                  </a:moveTo>
                  <a:lnTo>
                    <a:pt x="2235" y="17376"/>
                  </a:lnTo>
                  <a:lnTo>
                    <a:pt x="8333" y="8333"/>
                  </a:lnTo>
                  <a:lnTo>
                    <a:pt x="17376" y="2235"/>
                  </a:lnTo>
                  <a:lnTo>
                    <a:pt x="28451" y="0"/>
                  </a:lnTo>
                  <a:lnTo>
                    <a:pt x="4532574" y="0"/>
                  </a:lnTo>
                  <a:lnTo>
                    <a:pt x="4543649" y="2235"/>
                  </a:lnTo>
                  <a:lnTo>
                    <a:pt x="4552692" y="8333"/>
                  </a:lnTo>
                  <a:lnTo>
                    <a:pt x="4558790" y="17376"/>
                  </a:lnTo>
                  <a:lnTo>
                    <a:pt x="4561026" y="28451"/>
                  </a:lnTo>
                  <a:lnTo>
                    <a:pt x="4561026" y="1056639"/>
                  </a:lnTo>
                  <a:lnTo>
                    <a:pt x="4558790" y="1067713"/>
                  </a:lnTo>
                  <a:lnTo>
                    <a:pt x="4552692" y="1076757"/>
                  </a:lnTo>
                  <a:lnTo>
                    <a:pt x="4543649" y="1082855"/>
                  </a:lnTo>
                  <a:lnTo>
                    <a:pt x="4532574" y="1085091"/>
                  </a:lnTo>
                  <a:lnTo>
                    <a:pt x="28451" y="1085091"/>
                  </a:lnTo>
                  <a:lnTo>
                    <a:pt x="17376" y="1082855"/>
                  </a:lnTo>
                  <a:lnTo>
                    <a:pt x="8333" y="1076757"/>
                  </a:lnTo>
                  <a:lnTo>
                    <a:pt x="2235" y="1067713"/>
                  </a:lnTo>
                  <a:lnTo>
                    <a:pt x="0" y="1056639"/>
                  </a:lnTo>
                  <a:lnTo>
                    <a:pt x="0" y="28451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2833" y="721197"/>
              <a:ext cx="1316354" cy="300950"/>
            </a:xfrm>
            <a:custGeom>
              <a:avLst/>
              <a:gdLst/>
              <a:ahLst/>
              <a:cxnLst/>
              <a:rect l="l" t="t" r="r" b="b"/>
              <a:pathLst>
                <a:path w="1316354" h="354965">
                  <a:moveTo>
                    <a:pt x="1256798" y="0"/>
                  </a:moveTo>
                  <a:lnTo>
                    <a:pt x="59121" y="0"/>
                  </a:lnTo>
                  <a:lnTo>
                    <a:pt x="36108" y="4646"/>
                  </a:lnTo>
                  <a:lnTo>
                    <a:pt x="17316" y="17316"/>
                  </a:lnTo>
                  <a:lnTo>
                    <a:pt x="4646" y="36108"/>
                  </a:lnTo>
                  <a:lnTo>
                    <a:pt x="0" y="59121"/>
                  </a:lnTo>
                  <a:lnTo>
                    <a:pt x="0" y="295601"/>
                  </a:lnTo>
                  <a:lnTo>
                    <a:pt x="4646" y="318613"/>
                  </a:lnTo>
                  <a:lnTo>
                    <a:pt x="17316" y="337406"/>
                  </a:lnTo>
                  <a:lnTo>
                    <a:pt x="36108" y="350076"/>
                  </a:lnTo>
                  <a:lnTo>
                    <a:pt x="59121" y="354722"/>
                  </a:lnTo>
                  <a:lnTo>
                    <a:pt x="1256798" y="354722"/>
                  </a:lnTo>
                  <a:lnTo>
                    <a:pt x="1279810" y="350076"/>
                  </a:lnTo>
                  <a:lnTo>
                    <a:pt x="1298603" y="337406"/>
                  </a:lnTo>
                  <a:lnTo>
                    <a:pt x="1311273" y="318613"/>
                  </a:lnTo>
                  <a:lnTo>
                    <a:pt x="1315919" y="295601"/>
                  </a:lnTo>
                  <a:lnTo>
                    <a:pt x="1315919" y="59121"/>
                  </a:lnTo>
                  <a:lnTo>
                    <a:pt x="1311273" y="36108"/>
                  </a:lnTo>
                  <a:lnTo>
                    <a:pt x="1298603" y="17316"/>
                  </a:lnTo>
                  <a:lnTo>
                    <a:pt x="1279810" y="4646"/>
                  </a:lnTo>
                  <a:lnTo>
                    <a:pt x="1256798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5515" y="719356"/>
            <a:ext cx="4202264" cy="43165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  买词策略</a:t>
            </a:r>
            <a:endParaRPr sz="12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83515" indent="-170815">
              <a:spcBef>
                <a:spcPts val="1040"/>
              </a:spcBef>
              <a:buFont typeface="Wingdings" panose="05000000000000000000"/>
              <a:buChar char=""/>
              <a:tabLst>
                <a:tab pos="183515" algn="l"/>
              </a:tabLst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核心通用词</a:t>
            </a:r>
            <a:r>
              <a:rPr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聚焦于学生</a:t>
            </a:r>
            <a:r>
              <a:rPr lang="en-US" altLang="zh-CN"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上班族使用场景，列举覆盖该类场景的高消费词方向，意在获取</a:t>
            </a:r>
            <a:r>
              <a:rPr lang="zh-CN" altLang="en-US" sz="11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精准意向人群</a:t>
            </a: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方向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tabLst>
                <a:tab pos="183515" algn="l"/>
              </a:tabLst>
            </a:pP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Ai+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动词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生成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、智能制作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怎么做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 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tabLst>
                <a:tab pos="183515" algn="l"/>
              </a:tabLst>
            </a:pP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免费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免费生成、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 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免费、免费做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tabLst>
                <a:tab pos="183515" algn="l"/>
              </a:tabLst>
            </a:pP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pdf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转换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、生涯规划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、写作方向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词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写作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（人工智能作文、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000" b="0" i="0" u="none" strike="noStrike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写作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、智能写作助手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办公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文书写作模板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个人简历基础模板、租赁合同填写完整版）</a:t>
            </a:r>
            <a:endParaRPr lang="en-US" altLang="zh-CN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1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、教育方向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：第一课件网站、心得体会、大学生职业生涯规划书</a:t>
            </a:r>
            <a:endParaRPr lang="en-US" altLang="zh-CN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4150" lvl="3" indent="-171450" algn="l">
              <a:spcBef>
                <a:spcPts val="1040"/>
              </a:spcBef>
              <a:buFont typeface="Wingdings" panose="05000000000000000000" pitchFamily="2" charset="2"/>
              <a:buChar char="u"/>
              <a:tabLst>
                <a:tab pos="183515" algn="l"/>
              </a:tabLst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品牌词</a:t>
            </a:r>
            <a:r>
              <a:rPr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100" b="1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获取品牌人群用户刺激转化</a:t>
            </a:r>
            <a:endParaRPr lang="en-US" altLang="zh-CN" sz="1100" b="1" spc="-1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765"/>
              </a:spcBef>
              <a:tabLst>
                <a:tab pos="183515" algn="l"/>
              </a:tabLst>
            </a:pP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、品牌词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活动：**活动季、**优惠券、**试用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765"/>
              </a:spcBef>
              <a:tabLst>
                <a:tab pos="183515" algn="l"/>
              </a:tabLst>
            </a:pP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、品牌词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通用词：**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、**大模型、**智能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765"/>
              </a:spcBef>
              <a:tabLst>
                <a:tab pos="183515" algn="l"/>
              </a:tabLst>
            </a:pP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、品牌词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服务：**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生成、**制作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、**平台、**官网、**下载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4150" indent="-171450">
              <a:spcBef>
                <a:spcPts val="765"/>
              </a:spcBef>
              <a:buFont typeface="Wingdings" panose="05000000000000000000" pitchFamily="2" charset="2"/>
              <a:buChar char="u"/>
              <a:tabLst>
                <a:tab pos="183515" algn="l"/>
              </a:tabLst>
            </a:pPr>
            <a:r>
              <a:rPr lang="zh-CN" altLang="en-US" sz="1100" b="1" spc="8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竞品词</a:t>
            </a:r>
            <a:r>
              <a:rPr sz="1100" b="1" spc="8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100" b="1" spc="8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触达潜在客户，挖掘竞品人群（有风控，空间不大）</a:t>
            </a:r>
            <a:endParaRPr lang="en-US" sz="1100" b="1" spc="8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765"/>
              </a:spcBef>
              <a:tabLst>
                <a:tab pos="183515" algn="l"/>
              </a:tabLst>
            </a:pPr>
            <a:r>
              <a:rPr lang="zh-CN" altLang="en-US" sz="1100" b="1" spc="85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扩量建议：</a:t>
            </a:r>
            <a:r>
              <a:rPr lang="zh-CN" altLang="en-US" sz="1100" spc="85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加词、开启自动定向开关扩展关键词匹配并智能定向高意向人群</a:t>
            </a:r>
            <a:endParaRPr sz="11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grpSp>
        <p:nvGrpSpPr>
          <p:cNvPr id="56" name="object 3"/>
          <p:cNvGrpSpPr/>
          <p:nvPr/>
        </p:nvGrpSpPr>
        <p:grpSpPr>
          <a:xfrm>
            <a:off x="4415718" y="708112"/>
            <a:ext cx="4499682" cy="4372370"/>
            <a:chOff x="4414824" y="758526"/>
            <a:chExt cx="5391374" cy="3881048"/>
          </a:xfrm>
        </p:grpSpPr>
        <p:sp>
          <p:nvSpPr>
            <p:cNvPr id="57" name="object 4"/>
            <p:cNvSpPr/>
            <p:nvPr/>
          </p:nvSpPr>
          <p:spPr>
            <a:xfrm>
              <a:off x="4414824" y="925756"/>
              <a:ext cx="5391374" cy="3713818"/>
            </a:xfrm>
            <a:custGeom>
              <a:avLst/>
              <a:gdLst/>
              <a:ahLst/>
              <a:cxnLst/>
              <a:rect l="l" t="t" r="r" b="b"/>
              <a:pathLst>
                <a:path w="4561205" h="1085214">
                  <a:moveTo>
                    <a:pt x="0" y="28451"/>
                  </a:moveTo>
                  <a:lnTo>
                    <a:pt x="2235" y="17376"/>
                  </a:lnTo>
                  <a:lnTo>
                    <a:pt x="8333" y="8333"/>
                  </a:lnTo>
                  <a:lnTo>
                    <a:pt x="17376" y="2235"/>
                  </a:lnTo>
                  <a:lnTo>
                    <a:pt x="28451" y="0"/>
                  </a:lnTo>
                  <a:lnTo>
                    <a:pt x="4532574" y="0"/>
                  </a:lnTo>
                  <a:lnTo>
                    <a:pt x="4543649" y="2235"/>
                  </a:lnTo>
                  <a:lnTo>
                    <a:pt x="4552692" y="8333"/>
                  </a:lnTo>
                  <a:lnTo>
                    <a:pt x="4558790" y="17376"/>
                  </a:lnTo>
                  <a:lnTo>
                    <a:pt x="4561026" y="28451"/>
                  </a:lnTo>
                  <a:lnTo>
                    <a:pt x="4561026" y="1056639"/>
                  </a:lnTo>
                  <a:lnTo>
                    <a:pt x="4558790" y="1067713"/>
                  </a:lnTo>
                  <a:lnTo>
                    <a:pt x="4552692" y="1076757"/>
                  </a:lnTo>
                  <a:lnTo>
                    <a:pt x="4543649" y="1082855"/>
                  </a:lnTo>
                  <a:lnTo>
                    <a:pt x="4532574" y="1085091"/>
                  </a:lnTo>
                  <a:lnTo>
                    <a:pt x="28451" y="1085091"/>
                  </a:lnTo>
                  <a:lnTo>
                    <a:pt x="17376" y="1082855"/>
                  </a:lnTo>
                  <a:lnTo>
                    <a:pt x="8333" y="1076757"/>
                  </a:lnTo>
                  <a:lnTo>
                    <a:pt x="2235" y="1067713"/>
                  </a:lnTo>
                  <a:lnTo>
                    <a:pt x="0" y="1056639"/>
                  </a:lnTo>
                  <a:lnTo>
                    <a:pt x="0" y="28451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"/>
            <p:cNvSpPr/>
            <p:nvPr/>
          </p:nvSpPr>
          <p:spPr>
            <a:xfrm>
              <a:off x="4551541" y="758526"/>
              <a:ext cx="1119537" cy="300950"/>
            </a:xfrm>
            <a:custGeom>
              <a:avLst/>
              <a:gdLst/>
              <a:ahLst/>
              <a:cxnLst/>
              <a:rect l="l" t="t" r="r" b="b"/>
              <a:pathLst>
                <a:path w="1316354" h="354965">
                  <a:moveTo>
                    <a:pt x="1256798" y="0"/>
                  </a:moveTo>
                  <a:lnTo>
                    <a:pt x="59121" y="0"/>
                  </a:lnTo>
                  <a:lnTo>
                    <a:pt x="36108" y="4646"/>
                  </a:lnTo>
                  <a:lnTo>
                    <a:pt x="17316" y="17316"/>
                  </a:lnTo>
                  <a:lnTo>
                    <a:pt x="4646" y="36108"/>
                  </a:lnTo>
                  <a:lnTo>
                    <a:pt x="0" y="59121"/>
                  </a:lnTo>
                  <a:lnTo>
                    <a:pt x="0" y="295601"/>
                  </a:lnTo>
                  <a:lnTo>
                    <a:pt x="4646" y="318613"/>
                  </a:lnTo>
                  <a:lnTo>
                    <a:pt x="17316" y="337406"/>
                  </a:lnTo>
                  <a:lnTo>
                    <a:pt x="36108" y="350076"/>
                  </a:lnTo>
                  <a:lnTo>
                    <a:pt x="59121" y="354722"/>
                  </a:lnTo>
                  <a:lnTo>
                    <a:pt x="1256798" y="354722"/>
                  </a:lnTo>
                  <a:lnTo>
                    <a:pt x="1279810" y="350076"/>
                  </a:lnTo>
                  <a:lnTo>
                    <a:pt x="1298603" y="337406"/>
                  </a:lnTo>
                  <a:lnTo>
                    <a:pt x="1311273" y="318613"/>
                  </a:lnTo>
                  <a:lnTo>
                    <a:pt x="1315919" y="295601"/>
                  </a:lnTo>
                  <a:lnTo>
                    <a:pt x="1315919" y="59121"/>
                  </a:lnTo>
                  <a:lnTo>
                    <a:pt x="1311273" y="36108"/>
                  </a:lnTo>
                  <a:lnTo>
                    <a:pt x="1298603" y="17316"/>
                  </a:lnTo>
                  <a:lnTo>
                    <a:pt x="1279810" y="4646"/>
                  </a:lnTo>
                  <a:lnTo>
                    <a:pt x="1256798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6"/>
          <p:cNvSpPr txBox="1"/>
          <p:nvPr/>
        </p:nvSpPr>
        <p:spPr>
          <a:xfrm>
            <a:off x="4470698" y="756281"/>
            <a:ext cx="2321612" cy="16260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  触发模式</a:t>
            </a:r>
            <a:endParaRPr lang="en-US" altLang="zh-CN" sz="1200" b="1" spc="-70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97790">
              <a:lnSpc>
                <a:spcPct val="100000"/>
              </a:lnSpc>
              <a:spcBef>
                <a:spcPts val="100"/>
              </a:spcBef>
            </a:pPr>
            <a:endParaRPr lang="en-US" altLang="zh-CN" sz="1200" b="1" spc="-70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000" b="1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000" b="1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000" b="1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000" b="1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000" b="1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000" b="1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000" b="1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000" b="1" dirty="0">
              <a:solidFill>
                <a:srgbClr val="C0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87450" y="3355205"/>
            <a:ext cx="4200144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00" b="1" dirty="0">
                <a:solidFill>
                  <a:schemeClr val="tx1"/>
                </a:solidFill>
              </a:rPr>
              <a:t>投放建议：</a:t>
            </a:r>
            <a:r>
              <a:rPr kumimoji="1" lang="zh-CN" altLang="en-US" sz="1000" dirty="0">
                <a:solidFill>
                  <a:schemeClr val="tx1"/>
                </a:solidFill>
              </a:rPr>
              <a:t>为获取更多行业流量，建议根据关键词类型合理各个模式占比，并打开自动定向开关以具备触达更多行业流量的能力。</a:t>
            </a:r>
            <a:endParaRPr kumimoji="1" lang="en-US" altLang="zh-CN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000" b="1" dirty="0">
                <a:solidFill>
                  <a:schemeClr val="tx1"/>
                </a:solidFill>
              </a:rPr>
              <a:t>匹配模式设置建议：</a:t>
            </a:r>
            <a:endParaRPr kumimoji="1" lang="en-US" altLang="zh-CN" sz="10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000" dirty="0"/>
              <a:t>针对品牌词和核心词使用短语匹配</a:t>
            </a:r>
            <a:r>
              <a:rPr kumimoji="1" lang="en-US" altLang="zh-CN" sz="1000" dirty="0"/>
              <a:t>+</a:t>
            </a:r>
            <a:r>
              <a:rPr kumimoji="1" lang="zh-CN" altLang="en-US" sz="1000" dirty="0"/>
              <a:t>溢价投放，保证首位竞得</a:t>
            </a:r>
          </a:p>
          <a:p>
            <a:pPr>
              <a:lnSpc>
                <a:spcPct val="150000"/>
              </a:lnSpc>
            </a:pPr>
            <a:r>
              <a:rPr kumimoji="1" lang="zh-CN" altLang="en-US" sz="1000" b="1" dirty="0">
                <a:solidFill>
                  <a:schemeClr val="tx1"/>
                </a:solidFill>
                <a:sym typeface="+mn-ea"/>
              </a:rPr>
              <a:t>如：</a:t>
            </a:r>
            <a:r>
              <a:rPr kumimoji="1" lang="zh-CN" altLang="en-US" sz="1000" dirty="0">
                <a:solidFill>
                  <a:schemeClr val="tx1"/>
                </a:solidFill>
                <a:sym typeface="+mn-ea"/>
              </a:rPr>
              <a:t>“</a:t>
            </a:r>
            <a:r>
              <a:rPr kumimoji="1" lang="en-US" altLang="zh-CN" sz="1000" dirty="0">
                <a:solidFill>
                  <a:schemeClr val="tx1"/>
                </a:solidFill>
                <a:sym typeface="+mn-ea"/>
              </a:rPr>
              <a:t>ai</a:t>
            </a:r>
            <a:r>
              <a:rPr kumimoji="1" lang="zh-CN" altLang="en-US" sz="1000" dirty="0">
                <a:solidFill>
                  <a:schemeClr val="tx1"/>
                </a:solidFill>
                <a:sym typeface="+mn-ea"/>
              </a:rPr>
              <a:t>生成”、“智能写作助手”，可用短语匹配</a:t>
            </a:r>
            <a:r>
              <a:rPr kumimoji="1" lang="en-US" altLang="zh-CN" sz="1000" dirty="0">
                <a:solidFill>
                  <a:schemeClr val="tx1"/>
                </a:solidFill>
                <a:sym typeface="+mn-ea"/>
              </a:rPr>
              <a:t>+</a:t>
            </a:r>
            <a:r>
              <a:rPr kumimoji="1" lang="zh-CN" altLang="en-US" sz="1000" dirty="0">
                <a:solidFill>
                  <a:schemeClr val="tx1"/>
                </a:solidFill>
                <a:sym typeface="+mn-ea"/>
              </a:rPr>
              <a:t>溢价投放</a:t>
            </a:r>
            <a:endParaRPr kumimoji="1" lang="zh-CN" altLang="en-US" sz="1000" dirty="0"/>
          </a:p>
          <a:p>
            <a:pPr>
              <a:lnSpc>
                <a:spcPct val="150000"/>
              </a:lnSpc>
            </a:pPr>
            <a:r>
              <a:rPr kumimoji="1" lang="zh-CN" altLang="en-US" sz="1000" dirty="0"/>
              <a:t>智能匹配场景化追投意向人群：通用词、教育词、竞品词、需求词</a:t>
            </a:r>
            <a:endParaRPr kumimoji="1" lang="en-US" altLang="zh-CN" sz="1000" dirty="0">
              <a:solidFill>
                <a:schemeClr val="tx1"/>
              </a:solidFill>
            </a:endParaRPr>
          </a:p>
        </p:txBody>
      </p:sp>
      <p:graphicFrame>
        <p:nvGraphicFramePr>
          <p:cNvPr id="15" name="图表 14"/>
          <p:cNvGraphicFramePr/>
          <p:nvPr/>
        </p:nvGraphicFramePr>
        <p:xfrm>
          <a:off x="4528014" y="877636"/>
          <a:ext cx="4202264" cy="253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98379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搜索</a:t>
            </a:r>
            <a:r>
              <a:rPr lang="en-US" altLang="zh-CN" sz="2000" b="0" spc="-1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sz="2000" b="0" spc="-1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投放建议</a:t>
            </a:r>
            <a:r>
              <a:rPr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出价策略</a:t>
            </a:r>
            <a:endParaRPr sz="2000" b="0" spc="-1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9893" y="684464"/>
            <a:ext cx="3471507" cy="4325686"/>
            <a:chOff x="4414824" y="721197"/>
            <a:chExt cx="5184000" cy="3790190"/>
          </a:xfrm>
        </p:grpSpPr>
        <p:sp>
          <p:nvSpPr>
            <p:cNvPr id="4" name="object 4"/>
            <p:cNvSpPr/>
            <p:nvPr/>
          </p:nvSpPr>
          <p:spPr>
            <a:xfrm>
              <a:off x="4414824" y="925754"/>
              <a:ext cx="5184000" cy="3585633"/>
            </a:xfrm>
            <a:custGeom>
              <a:avLst/>
              <a:gdLst/>
              <a:ahLst/>
              <a:cxnLst/>
              <a:rect l="l" t="t" r="r" b="b"/>
              <a:pathLst>
                <a:path w="4561205" h="1085214">
                  <a:moveTo>
                    <a:pt x="0" y="28451"/>
                  </a:moveTo>
                  <a:lnTo>
                    <a:pt x="2235" y="17376"/>
                  </a:lnTo>
                  <a:lnTo>
                    <a:pt x="8333" y="8333"/>
                  </a:lnTo>
                  <a:lnTo>
                    <a:pt x="17376" y="2235"/>
                  </a:lnTo>
                  <a:lnTo>
                    <a:pt x="28451" y="0"/>
                  </a:lnTo>
                  <a:lnTo>
                    <a:pt x="4532574" y="0"/>
                  </a:lnTo>
                  <a:lnTo>
                    <a:pt x="4543649" y="2235"/>
                  </a:lnTo>
                  <a:lnTo>
                    <a:pt x="4552692" y="8333"/>
                  </a:lnTo>
                  <a:lnTo>
                    <a:pt x="4558790" y="17376"/>
                  </a:lnTo>
                  <a:lnTo>
                    <a:pt x="4561026" y="28451"/>
                  </a:lnTo>
                  <a:lnTo>
                    <a:pt x="4561026" y="1056639"/>
                  </a:lnTo>
                  <a:lnTo>
                    <a:pt x="4558790" y="1067713"/>
                  </a:lnTo>
                  <a:lnTo>
                    <a:pt x="4552692" y="1076757"/>
                  </a:lnTo>
                  <a:lnTo>
                    <a:pt x="4543649" y="1082855"/>
                  </a:lnTo>
                  <a:lnTo>
                    <a:pt x="4532574" y="1085091"/>
                  </a:lnTo>
                  <a:lnTo>
                    <a:pt x="28451" y="1085091"/>
                  </a:lnTo>
                  <a:lnTo>
                    <a:pt x="17376" y="1082855"/>
                  </a:lnTo>
                  <a:lnTo>
                    <a:pt x="8333" y="1076757"/>
                  </a:lnTo>
                  <a:lnTo>
                    <a:pt x="2235" y="1067713"/>
                  </a:lnTo>
                  <a:lnTo>
                    <a:pt x="0" y="1056639"/>
                  </a:lnTo>
                  <a:lnTo>
                    <a:pt x="0" y="28451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2830" y="721197"/>
              <a:ext cx="1702311" cy="300950"/>
            </a:xfrm>
            <a:custGeom>
              <a:avLst/>
              <a:gdLst/>
              <a:ahLst/>
              <a:cxnLst/>
              <a:rect l="l" t="t" r="r" b="b"/>
              <a:pathLst>
                <a:path w="1316354" h="354965">
                  <a:moveTo>
                    <a:pt x="1256798" y="0"/>
                  </a:moveTo>
                  <a:lnTo>
                    <a:pt x="59121" y="0"/>
                  </a:lnTo>
                  <a:lnTo>
                    <a:pt x="36108" y="4646"/>
                  </a:lnTo>
                  <a:lnTo>
                    <a:pt x="17316" y="17316"/>
                  </a:lnTo>
                  <a:lnTo>
                    <a:pt x="4646" y="36108"/>
                  </a:lnTo>
                  <a:lnTo>
                    <a:pt x="0" y="59121"/>
                  </a:lnTo>
                  <a:lnTo>
                    <a:pt x="0" y="295601"/>
                  </a:lnTo>
                  <a:lnTo>
                    <a:pt x="4646" y="318613"/>
                  </a:lnTo>
                  <a:lnTo>
                    <a:pt x="17316" y="337406"/>
                  </a:lnTo>
                  <a:lnTo>
                    <a:pt x="36108" y="350076"/>
                  </a:lnTo>
                  <a:lnTo>
                    <a:pt x="59121" y="354722"/>
                  </a:lnTo>
                  <a:lnTo>
                    <a:pt x="1256798" y="354722"/>
                  </a:lnTo>
                  <a:lnTo>
                    <a:pt x="1279810" y="350076"/>
                  </a:lnTo>
                  <a:lnTo>
                    <a:pt x="1298603" y="337406"/>
                  </a:lnTo>
                  <a:lnTo>
                    <a:pt x="1311273" y="318613"/>
                  </a:lnTo>
                  <a:lnTo>
                    <a:pt x="1315919" y="295601"/>
                  </a:lnTo>
                  <a:lnTo>
                    <a:pt x="1315919" y="59121"/>
                  </a:lnTo>
                  <a:lnTo>
                    <a:pt x="1311273" y="36108"/>
                  </a:lnTo>
                  <a:lnTo>
                    <a:pt x="1298603" y="17316"/>
                  </a:lnTo>
                  <a:lnTo>
                    <a:pt x="1279810" y="4646"/>
                  </a:lnTo>
                  <a:lnTo>
                    <a:pt x="1256798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8586" y="733874"/>
            <a:ext cx="3452771" cy="428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7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分地域出价策略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3515" indent="-170815">
              <a:spcBef>
                <a:spcPts val="1040"/>
              </a:spcBef>
              <a:buFont typeface="Wingdings" panose="05000000000000000000"/>
              <a:buChar char=""/>
              <a:tabLst>
                <a:tab pos="183515" algn="l"/>
              </a:tabLst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行业分地域消耗及转化数据</a:t>
            </a:r>
            <a:r>
              <a:rPr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sz="11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、数据洞察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PC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端：广东、江苏、浙江、四川、山东为主要流量来源，江苏、浙江、河南、湖南、福建等省份</a:t>
            </a:r>
            <a:r>
              <a:rPr lang="zh-CN" altLang="en-US" sz="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转化率较高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zh-CN"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移动端：广东、四川、江苏、山东、河南为主要流量来源，四川、山东、河南、湖北、黑龙江等省份转换率较高。</a:t>
            </a:r>
            <a:endParaRPr lang="en-US" altLang="zh-CN"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、投放建议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lvl="4" indent="-228600" algn="l">
              <a:spcBef>
                <a:spcPts val="1040"/>
              </a:spcBef>
              <a:buFont typeface="+mj-ea"/>
              <a:buAutoNum type="circleNumDbPlain"/>
              <a:tabLst>
                <a:tab pos="183515" algn="l"/>
              </a:tabLst>
            </a:pPr>
            <a:r>
              <a:rPr lang="zh-CN" altLang="en-US" sz="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拓流量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：针对行业消耗高但自身消耗不足的城市溢价投放；</a:t>
            </a:r>
            <a:endParaRPr lang="en-US" altLang="zh-CN"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lvl="4" indent="-228600" algn="l">
              <a:spcBef>
                <a:spcPts val="1040"/>
              </a:spcBef>
              <a:buFont typeface="+mj-ea"/>
              <a:buAutoNum type="circleNumDbPlain"/>
              <a:tabLst>
                <a:tab pos="183515" algn="l"/>
              </a:tabLst>
            </a:pPr>
            <a:r>
              <a:rPr lang="zh-CN" altLang="en-US" sz="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提效果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：针对高转化地域溢价投放，以获取更多高质流量，降低投放整体采买成本；</a:t>
            </a:r>
            <a:endParaRPr lang="en-US" altLang="zh-CN"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8" name="object 3"/>
          <p:cNvGrpSpPr/>
          <p:nvPr/>
        </p:nvGrpSpPr>
        <p:grpSpPr>
          <a:xfrm>
            <a:off x="3617349" y="684464"/>
            <a:ext cx="3014920" cy="4331867"/>
            <a:chOff x="4414824" y="727822"/>
            <a:chExt cx="5629055" cy="3582279"/>
          </a:xfrm>
        </p:grpSpPr>
        <p:sp>
          <p:nvSpPr>
            <p:cNvPr id="69" name="object 4"/>
            <p:cNvSpPr/>
            <p:nvPr/>
          </p:nvSpPr>
          <p:spPr>
            <a:xfrm>
              <a:off x="4414824" y="925755"/>
              <a:ext cx="5629055" cy="3384346"/>
            </a:xfrm>
            <a:custGeom>
              <a:avLst/>
              <a:gdLst/>
              <a:ahLst/>
              <a:cxnLst/>
              <a:rect l="l" t="t" r="r" b="b"/>
              <a:pathLst>
                <a:path w="4561205" h="1085214">
                  <a:moveTo>
                    <a:pt x="0" y="28451"/>
                  </a:moveTo>
                  <a:lnTo>
                    <a:pt x="2235" y="17376"/>
                  </a:lnTo>
                  <a:lnTo>
                    <a:pt x="8333" y="8333"/>
                  </a:lnTo>
                  <a:lnTo>
                    <a:pt x="17376" y="2235"/>
                  </a:lnTo>
                  <a:lnTo>
                    <a:pt x="28451" y="0"/>
                  </a:lnTo>
                  <a:lnTo>
                    <a:pt x="4532574" y="0"/>
                  </a:lnTo>
                  <a:lnTo>
                    <a:pt x="4543649" y="2235"/>
                  </a:lnTo>
                  <a:lnTo>
                    <a:pt x="4552692" y="8333"/>
                  </a:lnTo>
                  <a:lnTo>
                    <a:pt x="4558790" y="17376"/>
                  </a:lnTo>
                  <a:lnTo>
                    <a:pt x="4561026" y="28451"/>
                  </a:lnTo>
                  <a:lnTo>
                    <a:pt x="4561026" y="1056639"/>
                  </a:lnTo>
                  <a:lnTo>
                    <a:pt x="4558790" y="1067713"/>
                  </a:lnTo>
                  <a:lnTo>
                    <a:pt x="4552692" y="1076757"/>
                  </a:lnTo>
                  <a:lnTo>
                    <a:pt x="4543649" y="1082855"/>
                  </a:lnTo>
                  <a:lnTo>
                    <a:pt x="4532574" y="1085091"/>
                  </a:lnTo>
                  <a:lnTo>
                    <a:pt x="28451" y="1085091"/>
                  </a:lnTo>
                  <a:lnTo>
                    <a:pt x="17376" y="1082855"/>
                  </a:lnTo>
                  <a:lnTo>
                    <a:pt x="8333" y="1076757"/>
                  </a:lnTo>
                  <a:lnTo>
                    <a:pt x="2235" y="1067713"/>
                  </a:lnTo>
                  <a:lnTo>
                    <a:pt x="0" y="1056639"/>
                  </a:lnTo>
                  <a:lnTo>
                    <a:pt x="0" y="28451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5"/>
            <p:cNvSpPr/>
            <p:nvPr/>
          </p:nvSpPr>
          <p:spPr>
            <a:xfrm>
              <a:off x="4554219" y="727822"/>
              <a:ext cx="2357031" cy="300950"/>
            </a:xfrm>
            <a:custGeom>
              <a:avLst/>
              <a:gdLst/>
              <a:ahLst/>
              <a:cxnLst/>
              <a:rect l="l" t="t" r="r" b="b"/>
              <a:pathLst>
                <a:path w="1316354" h="354965">
                  <a:moveTo>
                    <a:pt x="1256798" y="0"/>
                  </a:moveTo>
                  <a:lnTo>
                    <a:pt x="59121" y="0"/>
                  </a:lnTo>
                  <a:lnTo>
                    <a:pt x="36108" y="4646"/>
                  </a:lnTo>
                  <a:lnTo>
                    <a:pt x="17316" y="17316"/>
                  </a:lnTo>
                  <a:lnTo>
                    <a:pt x="4646" y="36108"/>
                  </a:lnTo>
                  <a:lnTo>
                    <a:pt x="0" y="59121"/>
                  </a:lnTo>
                  <a:lnTo>
                    <a:pt x="0" y="295601"/>
                  </a:lnTo>
                  <a:lnTo>
                    <a:pt x="4646" y="318613"/>
                  </a:lnTo>
                  <a:lnTo>
                    <a:pt x="17316" y="337406"/>
                  </a:lnTo>
                  <a:lnTo>
                    <a:pt x="36108" y="350076"/>
                  </a:lnTo>
                  <a:lnTo>
                    <a:pt x="59121" y="354722"/>
                  </a:lnTo>
                  <a:lnTo>
                    <a:pt x="1256798" y="354722"/>
                  </a:lnTo>
                  <a:lnTo>
                    <a:pt x="1279810" y="350076"/>
                  </a:lnTo>
                  <a:lnTo>
                    <a:pt x="1298603" y="337406"/>
                  </a:lnTo>
                  <a:lnTo>
                    <a:pt x="1311273" y="318613"/>
                  </a:lnTo>
                  <a:lnTo>
                    <a:pt x="1315919" y="295601"/>
                  </a:lnTo>
                  <a:lnTo>
                    <a:pt x="1315919" y="59121"/>
                  </a:lnTo>
                  <a:lnTo>
                    <a:pt x="1311273" y="36108"/>
                  </a:lnTo>
                  <a:lnTo>
                    <a:pt x="1298603" y="17316"/>
                  </a:lnTo>
                  <a:lnTo>
                    <a:pt x="1279810" y="4646"/>
                  </a:lnTo>
                  <a:lnTo>
                    <a:pt x="1256798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 anchor="ctr"/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 分时段出价策略</a:t>
              </a:r>
              <a:endParaRPr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object 6"/>
          <p:cNvSpPr txBox="1"/>
          <p:nvPr/>
        </p:nvSpPr>
        <p:spPr>
          <a:xfrm>
            <a:off x="3699292" y="1027934"/>
            <a:ext cx="2902965" cy="3767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0815">
              <a:spcBef>
                <a:spcPts val="1040"/>
              </a:spcBef>
              <a:buFont typeface="Wingdings" panose="05000000000000000000"/>
              <a:buChar char=""/>
              <a:tabLst>
                <a:tab pos="183515" algn="l"/>
              </a:tabLst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行业时段流量数据</a:t>
            </a:r>
            <a:r>
              <a:rPr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sz="11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spcBef>
                <a:spcPts val="1040"/>
              </a:spcBef>
              <a:tabLst>
                <a:tab pos="183515" algn="l"/>
              </a:tabLst>
            </a:pPr>
            <a:endParaRPr lang="en-US" altLang="zh-CN" sz="1100" b="1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、数据洞察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800" dirty="0">
                <a:solidFill>
                  <a:srgbClr val="1C1D1F"/>
                </a:solidFill>
                <a:latin typeface="微软雅黑" panose="020B0503020204020204" charset="-122"/>
              </a:rPr>
              <a:t>PC</a:t>
            </a:r>
            <a:r>
              <a:rPr lang="zh-CN" altLang="en-US" sz="800" dirty="0">
                <a:solidFill>
                  <a:srgbClr val="1C1D1F"/>
                </a:solidFill>
                <a:latin typeface="微软雅黑" panose="020B0503020204020204" charset="-122"/>
              </a:rPr>
              <a:t>端：</a:t>
            </a:r>
            <a:r>
              <a:rPr lang="zh-CN" altLang="en-US" sz="800" b="1" dirty="0">
                <a:solidFill>
                  <a:schemeClr val="tx1"/>
                </a:solidFill>
                <a:latin typeface="微软雅黑" panose="020B0503020204020204" charset="-122"/>
              </a:rPr>
              <a:t>周中</a:t>
            </a:r>
            <a:r>
              <a:rPr lang="zh-CN" altLang="en-US" sz="800" dirty="0">
                <a:solidFill>
                  <a:srgbClr val="1C1D1F"/>
                </a:solidFill>
                <a:latin typeface="微软雅黑" panose="020B0503020204020204" charset="-122"/>
              </a:rPr>
              <a:t>流量较周末高</a:t>
            </a:r>
            <a:r>
              <a:rPr lang="en-US" altLang="zh-CN" sz="800" dirty="0">
                <a:solidFill>
                  <a:srgbClr val="C00000"/>
                </a:solidFill>
                <a:latin typeface="微软雅黑" panose="020B0503020204020204" charset="-122"/>
              </a:rPr>
              <a:t>30%-50%</a:t>
            </a:r>
            <a:r>
              <a:rPr lang="zh-CN" altLang="en-US" sz="800" dirty="0">
                <a:solidFill>
                  <a:srgbClr val="1C1D1F"/>
                </a:solidFill>
                <a:latin typeface="微软雅黑" panose="020B0503020204020204" charset="-122"/>
              </a:rPr>
              <a:t>；</a:t>
            </a:r>
            <a:endParaRPr lang="en-US" altLang="zh-CN" sz="800" dirty="0">
              <a:solidFill>
                <a:srgbClr val="1C1D1F"/>
              </a:solidFill>
              <a:latin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zh-CN" altLang="en-US" sz="800" dirty="0">
                <a:solidFill>
                  <a:srgbClr val="1C1D1F"/>
                </a:solidFill>
                <a:latin typeface="微软雅黑" panose="020B0503020204020204" charset="-122"/>
              </a:rPr>
              <a:t>移动端：</a:t>
            </a:r>
            <a:r>
              <a:rPr lang="zh-CN" altLang="en-US" sz="800" b="1" dirty="0">
                <a:solidFill>
                  <a:schemeClr val="tx1"/>
                </a:solidFill>
                <a:latin typeface="微软雅黑" panose="020B0503020204020204" charset="-122"/>
              </a:rPr>
              <a:t>周六、周日、周一</a:t>
            </a:r>
            <a:r>
              <a:rPr lang="zh-CN" altLang="en-US" sz="800" dirty="0">
                <a:solidFill>
                  <a:srgbClr val="1C1D1F"/>
                </a:solidFill>
                <a:latin typeface="微软雅黑" panose="020B0503020204020204" charset="-122"/>
              </a:rPr>
              <a:t>流量对比其他日期会有</a:t>
            </a:r>
            <a:r>
              <a:rPr lang="en-US" altLang="zh-CN" sz="800" dirty="0">
                <a:solidFill>
                  <a:srgbClr val="C00000"/>
                </a:solidFill>
                <a:latin typeface="微软雅黑" panose="020B0503020204020204" charset="-122"/>
              </a:rPr>
              <a:t>10%-20%</a:t>
            </a:r>
            <a:r>
              <a:rPr lang="zh-CN" altLang="en-US" sz="800" dirty="0">
                <a:solidFill>
                  <a:srgbClr val="1C1D1F"/>
                </a:solidFill>
                <a:latin typeface="微软雅黑" panose="020B0503020204020204" charset="-122"/>
              </a:rPr>
              <a:t>的增长，周中流量成下降趋势。</a:t>
            </a:r>
            <a:endParaRPr lang="en-US" altLang="zh-CN"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、投放建议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zh-CN" altLang="en-US" sz="800" dirty="0">
                <a:solidFill>
                  <a:srgbClr val="1C1D1F"/>
                </a:solidFill>
                <a:latin typeface="微软雅黑" panose="020B0503020204020204" charset="-122"/>
                <a:ea typeface="微软雅黑" panose="020B0503020204020204" charset="-122"/>
              </a:rPr>
              <a:t>可针对周维度差异化设置账户出价，建议高流量日溢价拿量。</a:t>
            </a:r>
            <a:endParaRPr lang="en-US" altLang="zh-CN"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91594" y="1267217"/>
          <a:ext cx="3489805" cy="988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109850" y="2162584"/>
          <a:ext cx="3471507" cy="988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0" name="object 3"/>
          <p:cNvGrpSpPr/>
          <p:nvPr/>
        </p:nvGrpSpPr>
        <p:grpSpPr>
          <a:xfrm>
            <a:off x="6668218" y="675110"/>
            <a:ext cx="2384188" cy="4331867"/>
            <a:chOff x="4414824" y="727822"/>
            <a:chExt cx="4451437" cy="3582279"/>
          </a:xfrm>
        </p:grpSpPr>
        <p:sp>
          <p:nvSpPr>
            <p:cNvPr id="11" name="object 4"/>
            <p:cNvSpPr/>
            <p:nvPr/>
          </p:nvSpPr>
          <p:spPr>
            <a:xfrm>
              <a:off x="4414824" y="925755"/>
              <a:ext cx="4451437" cy="3384346"/>
            </a:xfrm>
            <a:custGeom>
              <a:avLst/>
              <a:gdLst/>
              <a:ahLst/>
              <a:cxnLst/>
              <a:rect l="l" t="t" r="r" b="b"/>
              <a:pathLst>
                <a:path w="4561205" h="1085214">
                  <a:moveTo>
                    <a:pt x="0" y="28451"/>
                  </a:moveTo>
                  <a:lnTo>
                    <a:pt x="2235" y="17376"/>
                  </a:lnTo>
                  <a:lnTo>
                    <a:pt x="8333" y="8333"/>
                  </a:lnTo>
                  <a:lnTo>
                    <a:pt x="17376" y="2235"/>
                  </a:lnTo>
                  <a:lnTo>
                    <a:pt x="28451" y="0"/>
                  </a:lnTo>
                  <a:lnTo>
                    <a:pt x="4532574" y="0"/>
                  </a:lnTo>
                  <a:lnTo>
                    <a:pt x="4543649" y="2235"/>
                  </a:lnTo>
                  <a:lnTo>
                    <a:pt x="4552692" y="8333"/>
                  </a:lnTo>
                  <a:lnTo>
                    <a:pt x="4558790" y="17376"/>
                  </a:lnTo>
                  <a:lnTo>
                    <a:pt x="4561026" y="28451"/>
                  </a:lnTo>
                  <a:lnTo>
                    <a:pt x="4561026" y="1056639"/>
                  </a:lnTo>
                  <a:lnTo>
                    <a:pt x="4558790" y="1067713"/>
                  </a:lnTo>
                  <a:lnTo>
                    <a:pt x="4552692" y="1076757"/>
                  </a:lnTo>
                  <a:lnTo>
                    <a:pt x="4543649" y="1082855"/>
                  </a:lnTo>
                  <a:lnTo>
                    <a:pt x="4532574" y="1085091"/>
                  </a:lnTo>
                  <a:lnTo>
                    <a:pt x="28451" y="1085091"/>
                  </a:lnTo>
                  <a:lnTo>
                    <a:pt x="17376" y="1082855"/>
                  </a:lnTo>
                  <a:lnTo>
                    <a:pt x="8333" y="1076757"/>
                  </a:lnTo>
                  <a:lnTo>
                    <a:pt x="2235" y="1067713"/>
                  </a:lnTo>
                  <a:lnTo>
                    <a:pt x="0" y="1056639"/>
                  </a:lnTo>
                  <a:lnTo>
                    <a:pt x="0" y="28451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5875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/>
            <p:cNvSpPr/>
            <p:nvPr/>
          </p:nvSpPr>
          <p:spPr>
            <a:xfrm>
              <a:off x="4554723" y="727822"/>
              <a:ext cx="3930221" cy="300893"/>
            </a:xfrm>
            <a:custGeom>
              <a:avLst/>
              <a:gdLst/>
              <a:ahLst/>
              <a:cxnLst/>
              <a:rect l="l" t="t" r="r" b="b"/>
              <a:pathLst>
                <a:path w="1316354" h="354965">
                  <a:moveTo>
                    <a:pt x="1256798" y="0"/>
                  </a:moveTo>
                  <a:lnTo>
                    <a:pt x="59121" y="0"/>
                  </a:lnTo>
                  <a:lnTo>
                    <a:pt x="36108" y="4646"/>
                  </a:lnTo>
                  <a:lnTo>
                    <a:pt x="17316" y="17316"/>
                  </a:lnTo>
                  <a:lnTo>
                    <a:pt x="4646" y="36108"/>
                  </a:lnTo>
                  <a:lnTo>
                    <a:pt x="0" y="59121"/>
                  </a:lnTo>
                  <a:lnTo>
                    <a:pt x="0" y="295601"/>
                  </a:lnTo>
                  <a:lnTo>
                    <a:pt x="4646" y="318613"/>
                  </a:lnTo>
                  <a:lnTo>
                    <a:pt x="17316" y="337406"/>
                  </a:lnTo>
                  <a:lnTo>
                    <a:pt x="36108" y="350076"/>
                  </a:lnTo>
                  <a:lnTo>
                    <a:pt x="59121" y="354722"/>
                  </a:lnTo>
                  <a:lnTo>
                    <a:pt x="1256798" y="354722"/>
                  </a:lnTo>
                  <a:lnTo>
                    <a:pt x="1279810" y="350076"/>
                  </a:lnTo>
                  <a:lnTo>
                    <a:pt x="1298603" y="337406"/>
                  </a:lnTo>
                  <a:lnTo>
                    <a:pt x="1311273" y="318613"/>
                  </a:lnTo>
                  <a:lnTo>
                    <a:pt x="1315919" y="295601"/>
                  </a:lnTo>
                  <a:lnTo>
                    <a:pt x="1315919" y="59121"/>
                  </a:lnTo>
                  <a:lnTo>
                    <a:pt x="1311273" y="36108"/>
                  </a:lnTo>
                  <a:lnTo>
                    <a:pt x="1298603" y="17316"/>
                  </a:lnTo>
                  <a:lnTo>
                    <a:pt x="1279810" y="4646"/>
                  </a:lnTo>
                  <a:lnTo>
                    <a:pt x="1256798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zh-CN" altLang="en-US" sz="1200" b="1" dirty="0">
                  <a:solidFill>
                    <a:srgbClr val="4164A7"/>
                  </a:solidFill>
                  <a:latin typeface="微软雅黑" panose="020B0503020204020204" charset="-122"/>
                  <a:ea typeface="微软雅黑" panose="020B0503020204020204" charset="-122"/>
                </a:rPr>
                <a:t>  建议使用精细化出价产品</a:t>
              </a:r>
            </a:p>
          </p:txBody>
        </p:sp>
      </p:grpSp>
      <p:sp>
        <p:nvSpPr>
          <p:cNvPr id="13" name="object 6"/>
          <p:cNvSpPr txBox="1"/>
          <p:nvPr/>
        </p:nvSpPr>
        <p:spPr>
          <a:xfrm>
            <a:off x="6724285" y="1045577"/>
            <a:ext cx="2328121" cy="39356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indent="-170815">
              <a:spcBef>
                <a:spcPts val="1040"/>
              </a:spcBef>
              <a:buFont typeface="Wingdings" panose="05000000000000000000"/>
              <a:buChar char=""/>
              <a:tabLst>
                <a:tab pos="183515" algn="l"/>
              </a:tabLst>
            </a:pPr>
            <a:r>
              <a:rPr lang="zh-CN" altLang="en-US"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出价策略实现方案</a:t>
            </a:r>
            <a:r>
              <a:rPr sz="11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sz="11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50000"/>
              </a:lnSpc>
              <a:spcBef>
                <a:spcPts val="1040"/>
              </a:spcBef>
              <a:tabLst>
                <a:tab pos="183515" algn="l"/>
              </a:tabLst>
            </a:pPr>
            <a:r>
              <a:rPr lang="en-US" altLang="zh-CN" sz="800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lang="zh-CN" altLang="en-US" sz="800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为提升行业客户投放效果，满足差异化针不同地域、时段进行出价的需求，平台推出精细化出价功能，通过</a:t>
            </a:r>
            <a:r>
              <a:rPr lang="en-US" altLang="zh-CN" sz="800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8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溢价系数</a:t>
            </a:r>
            <a:r>
              <a:rPr lang="en-US" altLang="zh-CN" sz="800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r>
              <a:rPr lang="zh-CN" altLang="en-US" sz="800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的设置，即可针对不同</a:t>
            </a:r>
            <a:r>
              <a:rPr lang="zh-CN" altLang="en-US" sz="8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地域</a:t>
            </a:r>
            <a:r>
              <a:rPr lang="en-US" altLang="zh-CN" sz="8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8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年龄</a:t>
            </a:r>
            <a:r>
              <a:rPr lang="en-US" altLang="zh-CN" sz="8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8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时段</a:t>
            </a:r>
            <a:r>
              <a:rPr lang="zh-CN" altLang="en-US" sz="800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差异化出价。</a:t>
            </a:r>
            <a:endParaRPr lang="en-US" altLang="zh-CN" sz="800" spc="-1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使用方式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搜索</a:t>
            </a:r>
            <a:r>
              <a:rPr lang="en-US" altLang="zh-CN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项目层级</a:t>
            </a:r>
            <a:r>
              <a:rPr lang="en-US" altLang="zh-CN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目标转换成本出价模式</a:t>
            </a:r>
            <a:r>
              <a:rPr lang="en-US" altLang="zh-CN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出价系数</a:t>
            </a:r>
            <a:endParaRPr lang="en-US" altLang="zh-CN" sz="1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endParaRPr lang="en-US" altLang="zh-CN" sz="1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endParaRPr lang="en-US" altLang="zh-CN" sz="1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endParaRPr lang="en-US" altLang="zh-CN" sz="1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endParaRPr lang="en-US" altLang="zh-CN" sz="1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endParaRPr lang="en-US" altLang="zh-CN" sz="1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spcBef>
                <a:spcPts val="1040"/>
              </a:spcBef>
              <a:tabLst>
                <a:tab pos="183515" algn="l"/>
              </a:tabLst>
            </a:pPr>
            <a:r>
              <a:rPr lang="zh-CN" altLang="en-US" sz="1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其他建议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lvl="3" algn="l">
              <a:lnSpc>
                <a:spcPct val="150000"/>
              </a:lnSpc>
              <a:spcBef>
                <a:spcPts val="1040"/>
              </a:spcBef>
              <a:tabLst>
                <a:tab pos="183515" algn="l"/>
              </a:tabLst>
            </a:pP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除地域</a:t>
            </a:r>
            <a:r>
              <a:rPr lang="en-US" altLang="zh-CN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时段维度外，还可以利用观星盘圈选教师、学生、白领等高潜力人群，通过</a:t>
            </a:r>
            <a:r>
              <a:rPr lang="zh-CN" altLang="en-US" sz="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加白自定义人群出价</a:t>
            </a:r>
            <a:r>
              <a:rPr lang="zh-CN" altLang="en-US"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，提升对高质量人群竞争力</a:t>
            </a:r>
            <a:endParaRPr lang="en-US" altLang="zh-CN"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4" name="图表 13"/>
          <p:cNvGraphicFramePr/>
          <p:nvPr/>
        </p:nvGraphicFramePr>
        <p:xfrm>
          <a:off x="3791308" y="1267217"/>
          <a:ext cx="2667001" cy="107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3729304" y="2402021"/>
          <a:ext cx="2823896" cy="1007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4212" y="2632320"/>
            <a:ext cx="2338194" cy="82767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9513" y="3466540"/>
            <a:ext cx="1262776" cy="6271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0085" y="3466540"/>
            <a:ext cx="1112321" cy="6379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98379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搜索</a:t>
            </a: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行业投放建议</a:t>
            </a:r>
            <a:r>
              <a:rPr sz="2000" b="0" spc="-1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</a:t>
            </a: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&amp;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落地页</a:t>
            </a:r>
            <a:endParaRPr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96234" y="968265"/>
            <a:ext cx="2671997" cy="4041885"/>
          </a:xfrm>
          <a:prstGeom prst="roundRect">
            <a:avLst/>
          </a:pr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590549" y="710105"/>
            <a:ext cx="1676402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行业创意特征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5725" y="1213944"/>
            <a:ext cx="268605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kumimoji="1"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创意类型分布：</a:t>
            </a:r>
            <a:endParaRPr kumimoji="1" lang="en-US" altLang="zh-CN" sz="12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en-US" altLang="zh-CN" sz="1000" dirty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kumimoji="1"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PC</a:t>
            </a:r>
            <a:r>
              <a:rPr kumimoji="1"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端：图文为主，占</a:t>
            </a:r>
            <a:r>
              <a:rPr kumimoji="1"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99%+</a:t>
            </a:r>
          </a:p>
          <a:p>
            <a:r>
              <a:rPr kumimoji="1"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移动端：图文占</a:t>
            </a:r>
            <a:r>
              <a:rPr kumimoji="1"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96%</a:t>
            </a:r>
            <a:r>
              <a:rPr kumimoji="1"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，视频占</a:t>
            </a:r>
            <a:r>
              <a:rPr kumimoji="1"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4%</a:t>
            </a:r>
            <a:r>
              <a:rPr kumimoji="1"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kumimoji="1" lang="en-US" altLang="zh-CN" sz="10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en-US" altLang="zh-CN" sz="12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kumimoji="1"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创意特点：</a:t>
            </a:r>
            <a:endParaRPr kumimoji="1" lang="en-US" altLang="zh-CN" sz="12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1000" b="0" i="0" u="none" strike="noStrike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zh-CN" altLang="en-US" sz="1000" b="1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突出业务场景</a:t>
            </a:r>
            <a:r>
              <a:rPr lang="zh-CN" altLang="en-US" sz="1000" b="0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：核心业务场景以亮色（红色、白色等）为字体颜色，突出产品</a:t>
            </a:r>
            <a:r>
              <a:rPr lang="en-US" altLang="zh-CN" sz="1000" b="0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000" b="0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服务亮点；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zh-CN" altLang="en-US" sz="1000" b="1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突出实用性</a:t>
            </a:r>
            <a:r>
              <a:rPr lang="zh-CN" altLang="en-US" sz="1000" b="0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：罗列产品功能及核心优势；</a:t>
            </a:r>
            <a:endParaRPr lang="en-US" altLang="zh-CN" sz="1000" b="0" i="0" u="none" strike="noStrike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zh-CN" altLang="en-US" sz="1000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突出简易</a:t>
            </a:r>
            <a:r>
              <a:rPr lang="zh-CN" altLang="en-US" sz="1000" b="1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性</a:t>
            </a:r>
            <a:r>
              <a:rPr lang="zh-CN" altLang="en-US" sz="1000" b="0" i="0" u="none" strike="noStrike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：使用“一键生成”、“只需一句话”等文案，降低使用门槛，激发用户尝试体验的兴趣。</a:t>
            </a:r>
            <a:endParaRPr lang="en-US" altLang="zh-CN" sz="1000" b="0" i="0" u="none" strike="noStrike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endParaRPr lang="zh-CN" altLang="en-US" sz="1000" b="0" i="0" u="none" strike="noStrike" dirty="0">
              <a:solidFill>
                <a:srgbClr val="0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kumimoji="1" lang="zh-CN" altLang="en-US" sz="1100" b="1" dirty="0">
                <a:latin typeface="微软雅黑" panose="020B0503020204020204" charset="-122"/>
                <a:ea typeface="微软雅黑" panose="020B0503020204020204" charset="-122"/>
              </a:rPr>
              <a:t>落地页特点</a:t>
            </a:r>
            <a:r>
              <a:rPr kumimoji="1"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kumimoji="1"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kumimoji="1"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含有与关键词、创意强相关元素</a:t>
            </a:r>
            <a:r>
              <a:rPr kumimoji="1"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kumimoji="1"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文字</a:t>
            </a:r>
            <a:endParaRPr kumimoji="1"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kumimoji="1"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列举使用场景，引导用户使用</a:t>
            </a:r>
            <a:endParaRPr kumimoji="1"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kumimoji="1"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含有刺激用户转化行为的元素</a:t>
            </a:r>
            <a:r>
              <a:rPr kumimoji="1" lang="en-US" altLang="zh-CN" sz="110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kumimoji="1"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文字。</a:t>
            </a:r>
            <a:endParaRPr kumimoji="1"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kumimoji="1" lang="zh-CN" altLang="en-US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2841897" y="1009650"/>
            <a:ext cx="2976215" cy="1770715"/>
          </a:xfrm>
          <a:prstGeom prst="roundRect">
            <a:avLst/>
          </a:pr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3119753" y="676598"/>
            <a:ext cx="2390284" cy="537346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优质创意案例</a:t>
            </a:r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kumimoji="1"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方向突出操作简易性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5883771" y="996338"/>
            <a:ext cx="3174504" cy="1784027"/>
          </a:xfrm>
          <a:prstGeom prst="roundRect">
            <a:avLst/>
          </a:pr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圆角矩形 51"/>
          <p:cNvSpPr/>
          <p:nvPr/>
        </p:nvSpPr>
        <p:spPr>
          <a:xfrm>
            <a:off x="6067915" y="678817"/>
            <a:ext cx="2857729" cy="535127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PC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端</a:t>
            </a:r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优质落地页案例：</a:t>
            </a:r>
            <a:endParaRPr kumimoji="1"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2841896" y="2984659"/>
            <a:ext cx="2976215" cy="2025491"/>
          </a:xfrm>
          <a:prstGeom prst="roundRect">
            <a:avLst/>
          </a:pr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5945468" y="2907845"/>
            <a:ext cx="3112807" cy="2102306"/>
          </a:xfrm>
          <a:prstGeom prst="roundRect">
            <a:avLst/>
          </a:pr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圆角矩形 53"/>
          <p:cNvSpPr/>
          <p:nvPr/>
        </p:nvSpPr>
        <p:spPr>
          <a:xfrm>
            <a:off x="3142689" y="2815153"/>
            <a:ext cx="2320089" cy="446668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优质创意案例</a:t>
            </a:r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kumimoji="1"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助手方向突出功能多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6057245" y="2815153"/>
            <a:ext cx="2857729" cy="446668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移动端</a:t>
            </a:r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优质落地页案例：</a:t>
            </a:r>
            <a:endParaRPr kumimoji="1"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329" y="1213944"/>
            <a:ext cx="2375224" cy="149683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149" y="1123817"/>
            <a:ext cx="2891257" cy="15869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520" y="3290032"/>
            <a:ext cx="893079" cy="166951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133684" y="3456082"/>
            <a:ext cx="1961167" cy="1337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落地页关键模块拆解</a:t>
            </a:r>
            <a:r>
              <a:rPr kumimoji="1" lang="zh-CN" altLang="en-US" sz="1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</a:p>
          <a:p>
            <a:pPr>
              <a:lnSpc>
                <a:spcPct val="150000"/>
              </a:lnSpc>
            </a:pPr>
            <a:r>
              <a:rPr kumimoji="1" lang="en-US" altLang="zh-CN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kumimoji="1"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、与关键词、落地页强相关文案</a:t>
            </a:r>
            <a:endParaRPr kumimoji="1" lang="en-US" altLang="zh-CN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kumimoji="1"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、自动生成出文字，跳过用户主动操作步骤，直接让用户体验</a:t>
            </a:r>
            <a:endParaRPr kumimoji="1" lang="en-US" altLang="zh-CN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kumimoji="1"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、功能模块列举引导点击使用</a:t>
            </a:r>
            <a:endParaRPr kumimoji="1" lang="en-US" altLang="zh-CN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kumimoji="1"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、文本框引导使用</a:t>
            </a:r>
            <a:endParaRPr kumimoji="1" lang="en-US" altLang="zh-CN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588" y="3466115"/>
            <a:ext cx="2883335" cy="11730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663328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0" spc="-10" dirty="0" err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搜索AI行业投放分析</a:t>
            </a:r>
            <a:r>
              <a:rPr sz="2000" b="0" spc="-1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行业优秀投放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案例</a:t>
            </a:r>
            <a:endParaRPr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9893" y="684464"/>
            <a:ext cx="4239694" cy="2537188"/>
            <a:chOff x="4414824" y="721197"/>
            <a:chExt cx="5184000" cy="4682151"/>
          </a:xfrm>
        </p:grpSpPr>
        <p:sp>
          <p:nvSpPr>
            <p:cNvPr id="4" name="object 4"/>
            <p:cNvSpPr/>
            <p:nvPr/>
          </p:nvSpPr>
          <p:spPr>
            <a:xfrm>
              <a:off x="4414824" y="925753"/>
              <a:ext cx="5184000" cy="4477595"/>
            </a:xfrm>
            <a:custGeom>
              <a:avLst/>
              <a:gdLst/>
              <a:ahLst/>
              <a:cxnLst/>
              <a:rect l="l" t="t" r="r" b="b"/>
              <a:pathLst>
                <a:path w="4561205" h="1085214">
                  <a:moveTo>
                    <a:pt x="0" y="28451"/>
                  </a:moveTo>
                  <a:lnTo>
                    <a:pt x="2235" y="17376"/>
                  </a:lnTo>
                  <a:lnTo>
                    <a:pt x="8333" y="8333"/>
                  </a:lnTo>
                  <a:lnTo>
                    <a:pt x="17376" y="2235"/>
                  </a:lnTo>
                  <a:lnTo>
                    <a:pt x="28451" y="0"/>
                  </a:lnTo>
                  <a:lnTo>
                    <a:pt x="4532574" y="0"/>
                  </a:lnTo>
                  <a:lnTo>
                    <a:pt x="4543649" y="2235"/>
                  </a:lnTo>
                  <a:lnTo>
                    <a:pt x="4552692" y="8333"/>
                  </a:lnTo>
                  <a:lnTo>
                    <a:pt x="4558790" y="17376"/>
                  </a:lnTo>
                  <a:lnTo>
                    <a:pt x="4561026" y="28451"/>
                  </a:lnTo>
                  <a:lnTo>
                    <a:pt x="4561026" y="1056639"/>
                  </a:lnTo>
                  <a:lnTo>
                    <a:pt x="4558790" y="1067713"/>
                  </a:lnTo>
                  <a:lnTo>
                    <a:pt x="4552692" y="1076757"/>
                  </a:lnTo>
                  <a:lnTo>
                    <a:pt x="4543649" y="1082855"/>
                  </a:lnTo>
                  <a:lnTo>
                    <a:pt x="4532574" y="1085091"/>
                  </a:lnTo>
                  <a:lnTo>
                    <a:pt x="28451" y="1085091"/>
                  </a:lnTo>
                  <a:lnTo>
                    <a:pt x="17376" y="1082855"/>
                  </a:lnTo>
                  <a:lnTo>
                    <a:pt x="8333" y="1076757"/>
                  </a:lnTo>
                  <a:lnTo>
                    <a:pt x="2235" y="1067713"/>
                  </a:lnTo>
                  <a:lnTo>
                    <a:pt x="0" y="1056639"/>
                  </a:lnTo>
                  <a:lnTo>
                    <a:pt x="0" y="28451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2833" y="721197"/>
              <a:ext cx="1316354" cy="591642"/>
            </a:xfrm>
            <a:custGeom>
              <a:avLst/>
              <a:gdLst/>
              <a:ahLst/>
              <a:cxnLst/>
              <a:rect l="l" t="t" r="r" b="b"/>
              <a:pathLst>
                <a:path w="1316354" h="354965">
                  <a:moveTo>
                    <a:pt x="1256798" y="0"/>
                  </a:moveTo>
                  <a:lnTo>
                    <a:pt x="59121" y="0"/>
                  </a:lnTo>
                  <a:lnTo>
                    <a:pt x="36108" y="4646"/>
                  </a:lnTo>
                  <a:lnTo>
                    <a:pt x="17316" y="17316"/>
                  </a:lnTo>
                  <a:lnTo>
                    <a:pt x="4646" y="36108"/>
                  </a:lnTo>
                  <a:lnTo>
                    <a:pt x="0" y="59121"/>
                  </a:lnTo>
                  <a:lnTo>
                    <a:pt x="0" y="295601"/>
                  </a:lnTo>
                  <a:lnTo>
                    <a:pt x="4646" y="318613"/>
                  </a:lnTo>
                  <a:lnTo>
                    <a:pt x="17316" y="337406"/>
                  </a:lnTo>
                  <a:lnTo>
                    <a:pt x="36108" y="350076"/>
                  </a:lnTo>
                  <a:lnTo>
                    <a:pt x="59121" y="354722"/>
                  </a:lnTo>
                  <a:lnTo>
                    <a:pt x="1256798" y="354722"/>
                  </a:lnTo>
                  <a:lnTo>
                    <a:pt x="1279810" y="350076"/>
                  </a:lnTo>
                  <a:lnTo>
                    <a:pt x="1298603" y="337406"/>
                  </a:lnTo>
                  <a:lnTo>
                    <a:pt x="1311273" y="318613"/>
                  </a:lnTo>
                  <a:lnTo>
                    <a:pt x="1315919" y="295601"/>
                  </a:lnTo>
                  <a:lnTo>
                    <a:pt x="1315919" y="59121"/>
                  </a:lnTo>
                  <a:lnTo>
                    <a:pt x="1311273" y="36108"/>
                  </a:lnTo>
                  <a:lnTo>
                    <a:pt x="1298603" y="17316"/>
                  </a:lnTo>
                  <a:lnTo>
                    <a:pt x="1279810" y="4646"/>
                  </a:lnTo>
                  <a:lnTo>
                    <a:pt x="1256798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5515" y="719356"/>
            <a:ext cx="42022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  投放数据</a:t>
            </a:r>
            <a:endParaRPr sz="1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8" name="object 3"/>
          <p:cNvGrpSpPr/>
          <p:nvPr/>
        </p:nvGrpSpPr>
        <p:grpSpPr>
          <a:xfrm>
            <a:off x="4468369" y="690988"/>
            <a:ext cx="4609554" cy="2530664"/>
            <a:chOff x="4414824" y="733380"/>
            <a:chExt cx="5629055" cy="2243185"/>
          </a:xfrm>
        </p:grpSpPr>
        <p:sp>
          <p:nvSpPr>
            <p:cNvPr id="69" name="object 4"/>
            <p:cNvSpPr/>
            <p:nvPr/>
          </p:nvSpPr>
          <p:spPr>
            <a:xfrm>
              <a:off x="4414824" y="825852"/>
              <a:ext cx="5629055" cy="2150713"/>
            </a:xfrm>
            <a:custGeom>
              <a:avLst/>
              <a:gdLst/>
              <a:ahLst/>
              <a:cxnLst/>
              <a:rect l="l" t="t" r="r" b="b"/>
              <a:pathLst>
                <a:path w="4561205" h="1085214">
                  <a:moveTo>
                    <a:pt x="0" y="28451"/>
                  </a:moveTo>
                  <a:lnTo>
                    <a:pt x="2235" y="17376"/>
                  </a:lnTo>
                  <a:lnTo>
                    <a:pt x="8333" y="8333"/>
                  </a:lnTo>
                  <a:lnTo>
                    <a:pt x="17376" y="2235"/>
                  </a:lnTo>
                  <a:lnTo>
                    <a:pt x="28451" y="0"/>
                  </a:lnTo>
                  <a:lnTo>
                    <a:pt x="4532574" y="0"/>
                  </a:lnTo>
                  <a:lnTo>
                    <a:pt x="4543649" y="2235"/>
                  </a:lnTo>
                  <a:lnTo>
                    <a:pt x="4552692" y="8333"/>
                  </a:lnTo>
                  <a:lnTo>
                    <a:pt x="4558790" y="17376"/>
                  </a:lnTo>
                  <a:lnTo>
                    <a:pt x="4561026" y="28451"/>
                  </a:lnTo>
                  <a:lnTo>
                    <a:pt x="4561026" y="1056639"/>
                  </a:lnTo>
                  <a:lnTo>
                    <a:pt x="4558790" y="1067713"/>
                  </a:lnTo>
                  <a:lnTo>
                    <a:pt x="4552692" y="1076757"/>
                  </a:lnTo>
                  <a:lnTo>
                    <a:pt x="4543649" y="1082855"/>
                  </a:lnTo>
                  <a:lnTo>
                    <a:pt x="4532574" y="1085091"/>
                  </a:lnTo>
                  <a:lnTo>
                    <a:pt x="28451" y="1085091"/>
                  </a:lnTo>
                  <a:lnTo>
                    <a:pt x="17376" y="1082855"/>
                  </a:lnTo>
                  <a:lnTo>
                    <a:pt x="8333" y="1076757"/>
                  </a:lnTo>
                  <a:lnTo>
                    <a:pt x="2235" y="1067713"/>
                  </a:lnTo>
                  <a:lnTo>
                    <a:pt x="0" y="1056639"/>
                  </a:lnTo>
                  <a:lnTo>
                    <a:pt x="0" y="28451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5"/>
            <p:cNvSpPr/>
            <p:nvPr/>
          </p:nvSpPr>
          <p:spPr>
            <a:xfrm>
              <a:off x="4541375" y="733380"/>
              <a:ext cx="1119537" cy="300950"/>
            </a:xfrm>
            <a:custGeom>
              <a:avLst/>
              <a:gdLst/>
              <a:ahLst/>
              <a:cxnLst/>
              <a:rect l="l" t="t" r="r" b="b"/>
              <a:pathLst>
                <a:path w="1316354" h="354965">
                  <a:moveTo>
                    <a:pt x="1256798" y="0"/>
                  </a:moveTo>
                  <a:lnTo>
                    <a:pt x="59121" y="0"/>
                  </a:lnTo>
                  <a:lnTo>
                    <a:pt x="36108" y="4646"/>
                  </a:lnTo>
                  <a:lnTo>
                    <a:pt x="17316" y="17316"/>
                  </a:lnTo>
                  <a:lnTo>
                    <a:pt x="4646" y="36108"/>
                  </a:lnTo>
                  <a:lnTo>
                    <a:pt x="0" y="59121"/>
                  </a:lnTo>
                  <a:lnTo>
                    <a:pt x="0" y="295601"/>
                  </a:lnTo>
                  <a:lnTo>
                    <a:pt x="4646" y="318613"/>
                  </a:lnTo>
                  <a:lnTo>
                    <a:pt x="17316" y="337406"/>
                  </a:lnTo>
                  <a:lnTo>
                    <a:pt x="36108" y="350076"/>
                  </a:lnTo>
                  <a:lnTo>
                    <a:pt x="59121" y="354722"/>
                  </a:lnTo>
                  <a:lnTo>
                    <a:pt x="1256798" y="354722"/>
                  </a:lnTo>
                  <a:lnTo>
                    <a:pt x="1279810" y="350076"/>
                  </a:lnTo>
                  <a:lnTo>
                    <a:pt x="1298603" y="337406"/>
                  </a:lnTo>
                  <a:lnTo>
                    <a:pt x="1311273" y="318613"/>
                  </a:lnTo>
                  <a:lnTo>
                    <a:pt x="1315919" y="295601"/>
                  </a:lnTo>
                  <a:lnTo>
                    <a:pt x="1315919" y="59121"/>
                  </a:lnTo>
                  <a:lnTo>
                    <a:pt x="1311273" y="36108"/>
                  </a:lnTo>
                  <a:lnTo>
                    <a:pt x="1298603" y="17316"/>
                  </a:lnTo>
                  <a:lnTo>
                    <a:pt x="1279810" y="4646"/>
                  </a:lnTo>
                  <a:lnTo>
                    <a:pt x="1256798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 anchor="ctr"/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基建量级</a:t>
              </a:r>
              <a:endParaRPr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28858" y="107878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日均消费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0904" y="144812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200w</a:t>
            </a:r>
            <a:endParaRPr kumimoji="1"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07144" y="1076879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曝光量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239190" y="1446211"/>
            <a:ext cx="1650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1500w</a:t>
            </a:r>
            <a:endParaRPr kumimoji="1"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8858" y="220135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转化量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50893" y="257723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10w</a:t>
            </a:r>
            <a:endParaRPr kumimoji="1"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07144" y="2199443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转化成本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104921" y="2575321"/>
            <a:ext cx="1774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表单成本</a:t>
            </a:r>
            <a:r>
              <a:rPr kumimoji="1" lang="en-US" altLang="zh-CN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&lt;90</a:t>
            </a:r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激活成本</a:t>
            </a:r>
            <a:r>
              <a:rPr kumimoji="1" lang="en-US" altLang="zh-CN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&lt;15</a:t>
            </a:r>
            <a:endParaRPr kumimoji="1" lang="zh-CN" altLang="en-US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48097" y="1977609"/>
            <a:ext cx="1656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390w+</a:t>
            </a:r>
            <a:endParaRPr kumimoji="1"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76917" y="140654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创意数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952697" y="1977608"/>
            <a:ext cx="1480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kumimoji="1"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亿</a:t>
            </a:r>
            <a:r>
              <a:rPr kumimoji="1"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kumimoji="1"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81800" y="1395653"/>
            <a:ext cx="176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创建关键词数</a:t>
            </a:r>
          </a:p>
        </p:txBody>
      </p:sp>
      <p:sp>
        <p:nvSpPr>
          <p:cNvPr id="35" name="object 4"/>
          <p:cNvSpPr/>
          <p:nvPr/>
        </p:nvSpPr>
        <p:spPr>
          <a:xfrm>
            <a:off x="109893" y="3478955"/>
            <a:ext cx="8968030" cy="1607395"/>
          </a:xfrm>
          <a:custGeom>
            <a:avLst/>
            <a:gdLst/>
            <a:ahLst/>
            <a:cxnLst/>
            <a:rect l="l" t="t" r="r" b="b"/>
            <a:pathLst>
              <a:path w="4561205" h="1085214">
                <a:moveTo>
                  <a:pt x="0" y="28451"/>
                </a:moveTo>
                <a:lnTo>
                  <a:pt x="2235" y="17376"/>
                </a:lnTo>
                <a:lnTo>
                  <a:pt x="8333" y="8333"/>
                </a:lnTo>
                <a:lnTo>
                  <a:pt x="17376" y="2235"/>
                </a:lnTo>
                <a:lnTo>
                  <a:pt x="28451" y="0"/>
                </a:lnTo>
                <a:lnTo>
                  <a:pt x="4532574" y="0"/>
                </a:lnTo>
                <a:lnTo>
                  <a:pt x="4543649" y="2235"/>
                </a:lnTo>
                <a:lnTo>
                  <a:pt x="4552692" y="8333"/>
                </a:lnTo>
                <a:lnTo>
                  <a:pt x="4558790" y="17376"/>
                </a:lnTo>
                <a:lnTo>
                  <a:pt x="4561026" y="28451"/>
                </a:lnTo>
                <a:lnTo>
                  <a:pt x="4561026" y="1056639"/>
                </a:lnTo>
                <a:lnTo>
                  <a:pt x="4558790" y="1067713"/>
                </a:lnTo>
                <a:lnTo>
                  <a:pt x="4552692" y="1076757"/>
                </a:lnTo>
                <a:lnTo>
                  <a:pt x="4543649" y="1082855"/>
                </a:lnTo>
                <a:lnTo>
                  <a:pt x="4532574" y="1085091"/>
                </a:lnTo>
                <a:lnTo>
                  <a:pt x="28451" y="1085091"/>
                </a:lnTo>
                <a:lnTo>
                  <a:pt x="17376" y="1082855"/>
                </a:lnTo>
                <a:lnTo>
                  <a:pt x="8333" y="1076757"/>
                </a:lnTo>
                <a:lnTo>
                  <a:pt x="2235" y="1067713"/>
                </a:lnTo>
                <a:lnTo>
                  <a:pt x="0" y="1056639"/>
                </a:lnTo>
                <a:lnTo>
                  <a:pt x="0" y="28451"/>
                </a:lnTo>
                <a:close/>
              </a:path>
            </a:pathLst>
          </a:custGeom>
          <a:ln w="1587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5"/>
          <p:cNvSpPr/>
          <p:nvPr/>
        </p:nvSpPr>
        <p:spPr>
          <a:xfrm>
            <a:off x="3909392" y="3309196"/>
            <a:ext cx="916773" cy="339519"/>
          </a:xfrm>
          <a:custGeom>
            <a:avLst/>
            <a:gdLst/>
            <a:ahLst/>
            <a:cxnLst/>
            <a:rect l="l" t="t" r="r" b="b"/>
            <a:pathLst>
              <a:path w="1316354" h="354965">
                <a:moveTo>
                  <a:pt x="1256798" y="0"/>
                </a:moveTo>
                <a:lnTo>
                  <a:pt x="59121" y="0"/>
                </a:lnTo>
                <a:lnTo>
                  <a:pt x="36108" y="4646"/>
                </a:lnTo>
                <a:lnTo>
                  <a:pt x="17316" y="17316"/>
                </a:lnTo>
                <a:lnTo>
                  <a:pt x="4646" y="36108"/>
                </a:lnTo>
                <a:lnTo>
                  <a:pt x="0" y="59121"/>
                </a:lnTo>
                <a:lnTo>
                  <a:pt x="0" y="295601"/>
                </a:lnTo>
                <a:lnTo>
                  <a:pt x="4646" y="318613"/>
                </a:lnTo>
                <a:lnTo>
                  <a:pt x="17316" y="337406"/>
                </a:lnTo>
                <a:lnTo>
                  <a:pt x="36108" y="350076"/>
                </a:lnTo>
                <a:lnTo>
                  <a:pt x="59121" y="354722"/>
                </a:lnTo>
                <a:lnTo>
                  <a:pt x="1256798" y="354722"/>
                </a:lnTo>
                <a:lnTo>
                  <a:pt x="1279810" y="350076"/>
                </a:lnTo>
                <a:lnTo>
                  <a:pt x="1298603" y="337406"/>
                </a:lnTo>
                <a:lnTo>
                  <a:pt x="1311273" y="318613"/>
                </a:lnTo>
                <a:lnTo>
                  <a:pt x="1315919" y="295601"/>
                </a:lnTo>
                <a:lnTo>
                  <a:pt x="1315919" y="59121"/>
                </a:lnTo>
                <a:lnTo>
                  <a:pt x="1311273" y="36108"/>
                </a:lnTo>
                <a:lnTo>
                  <a:pt x="1298603" y="17316"/>
                </a:lnTo>
                <a:lnTo>
                  <a:pt x="1279810" y="4646"/>
                </a:lnTo>
                <a:lnTo>
                  <a:pt x="1256798" y="0"/>
                </a:lnTo>
                <a:close/>
              </a:path>
            </a:pathLst>
          </a:custGeom>
          <a:solidFill>
            <a:srgbClr val="4164A7"/>
          </a:solidFill>
        </p:spPr>
        <p:txBody>
          <a:bodyPr wrap="square" lIns="0" tIns="0" rIns="0" bIns="0"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增长趋势</a:t>
            </a:r>
            <a:endParaRPr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6" name="图表 35"/>
          <p:cNvGraphicFramePr/>
          <p:nvPr/>
        </p:nvGraphicFramePr>
        <p:xfrm>
          <a:off x="97214" y="3590984"/>
          <a:ext cx="4627186" cy="1539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7482776" y="3714234"/>
            <a:ext cx="157429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消费</a:t>
            </a:r>
            <a:endParaRPr kumimoji="1" lang="en-US" altLang="zh-CN" b="1" dirty="0">
              <a:solidFill>
                <a:srgbClr val="4164A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kumimoji="1" lang="en-US" altLang="zh-CN" b="1" dirty="0">
              <a:solidFill>
                <a:srgbClr val="4164A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en-US" altLang="zh-CN" sz="2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+200%</a:t>
            </a:r>
          </a:p>
          <a:p>
            <a:pPr algn="ctr"/>
            <a:endParaRPr kumimoji="1" lang="zh-CN" altLang="en-US" b="1" dirty="0">
              <a:solidFill>
                <a:srgbClr val="4164A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68369" y="4043788"/>
            <a:ext cx="289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扩基建 </a:t>
            </a:r>
            <a:r>
              <a:rPr kumimoji="1" lang="en-US" altLang="zh-CN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调创意 </a:t>
            </a:r>
            <a:r>
              <a:rPr kumimoji="1" lang="en-US" altLang="zh-CN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提出价</a:t>
            </a:r>
          </a:p>
        </p:txBody>
      </p:sp>
      <p:sp>
        <p:nvSpPr>
          <p:cNvPr id="39" name="右箭头 38"/>
          <p:cNvSpPr/>
          <p:nvPr/>
        </p:nvSpPr>
        <p:spPr>
          <a:xfrm>
            <a:off x="7359147" y="4079750"/>
            <a:ext cx="304800" cy="24117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987823" y="2789109"/>
            <a:ext cx="2880360" cy="0"/>
          </a:xfrm>
          <a:custGeom>
            <a:avLst/>
            <a:gdLst/>
            <a:ahLst/>
            <a:cxnLst/>
            <a:rect l="l" t="t" r="r" b="b"/>
            <a:pathLst>
              <a:path w="2880360">
                <a:moveTo>
                  <a:pt x="0" y="0"/>
                </a:moveTo>
                <a:lnTo>
                  <a:pt x="2880320" y="1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4314" y="248413"/>
            <a:ext cx="357794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zh-CN" altLang="en-US" sz="2000" spc="-10" dirty="0">
                <a:latin typeface="微软雅黑" panose="020B0503020204020204" charset="-122"/>
              </a:rPr>
              <a:t>信息流产品线投放策略及建议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0" y="2056348"/>
            <a:ext cx="9143999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altLang="zh-CN"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2.2</a:t>
            </a:r>
            <a:r>
              <a:rPr lang="zh-CN" altLang="en-US"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36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信息流投放现状及投放建议</a:t>
            </a:r>
            <a:endParaRPr lang="zh-CN" altLang="en-US" sz="36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spcBef>
                <a:spcPts val="100"/>
              </a:spcBef>
            </a:pPr>
            <a:endParaRPr lang="zh-CN" altLang="en-US" sz="36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983798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AI</a:t>
            </a:r>
            <a:r>
              <a:rPr lang="zh-CN" altLang="en-US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行业流量趋势</a:t>
            </a:r>
            <a:r>
              <a:rPr lang="en-US" altLang="zh-CN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&amp;</a:t>
            </a:r>
            <a:r>
              <a:rPr lang="zh-CN" altLang="en-US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百青藤媒体点位介绍</a:t>
            </a:r>
            <a:endParaRPr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381000" y="1206500"/>
          <a:ext cx="8021955" cy="124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ject 3"/>
          <p:cNvSpPr txBox="1"/>
          <p:nvPr/>
        </p:nvSpPr>
        <p:spPr>
          <a:xfrm>
            <a:off x="152400" y="666750"/>
            <a:ext cx="8827770" cy="514985"/>
          </a:xfrm>
          <a:prstGeom prst="rect">
            <a:avLst/>
          </a:prstGeom>
        </p:spPr>
        <p:txBody>
          <a:bodyPr vert="horz" wrap="square" lIns="0" tIns="146473" rIns="0" bIns="0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p"/>
            </a:pP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流量趋势：</a:t>
            </a: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赛道暑期后流量增长显著，竞争激烈程度加剧。建议增大投放预算，</a:t>
            </a:r>
            <a:r>
              <a:rPr lang="zh-CN" altLang="en-US" sz="1200" b="1" dirty="0">
                <a:solidFill>
                  <a:srgbClr val="1C1D1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增强基建，提升出价、</a:t>
            </a:r>
            <a:r>
              <a:rPr lang="en-GB" altLang="zh-CN" sz="1200" b="1" dirty="0">
                <a:solidFill>
                  <a:srgbClr val="1C1D1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CTR</a:t>
            </a:r>
            <a:r>
              <a:rPr lang="zh-CN" altLang="en-GB" sz="1200" b="1" dirty="0">
                <a:solidFill>
                  <a:srgbClr val="1C1D1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GB" altLang="zh-CN" sz="1200" b="1" dirty="0">
                <a:solidFill>
                  <a:srgbClr val="1C1D1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CVR</a:t>
            </a:r>
            <a:r>
              <a:rPr lang="zh-CN" altLang="en-US" sz="1200" b="1" dirty="0">
                <a:solidFill>
                  <a:srgbClr val="1C1D1F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以保证广告竞争力，抓住赛道增长机会</a:t>
            </a:r>
            <a:endParaRPr lang="en-US" altLang="zh-CN" sz="12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152676" y="2571454"/>
            <a:ext cx="11696323" cy="330200"/>
          </a:xfrm>
          <a:prstGeom prst="rect">
            <a:avLst/>
          </a:prstGeom>
        </p:spPr>
        <p:txBody>
          <a:bodyPr vert="horz" wrap="square" lIns="0" tIns="146473" rIns="0" bIns="0" rtlCol="0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p"/>
            </a:pP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百度信息流：内部</a:t>
            </a: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矩阵</a:t>
            </a: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手百、好看、贴吧、小说</a:t>
            </a: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多个场景自有流量</a:t>
            </a: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外部联盟的网盟流量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974215" y="4705350"/>
            <a:ext cx="147129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百度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</a:rPr>
              <a:t>app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自有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105150"/>
            <a:ext cx="2825750" cy="15678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5912485" y="4705350"/>
            <a:ext cx="63309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百青藤</a:t>
            </a:r>
          </a:p>
        </p:txBody>
      </p:sp>
      <p:pic>
        <p:nvPicPr>
          <p:cNvPr id="3" name="图片 2"/>
          <p:cNvPicPr/>
          <p:nvPr/>
        </p:nvPicPr>
        <p:blipFill>
          <a:blip r:embed="rId5"/>
          <a:stretch>
            <a:fillRect/>
          </a:stretch>
        </p:blipFill>
        <p:spPr>
          <a:xfrm>
            <a:off x="-1069360324" y="-1071360574"/>
            <a:ext cx="2147011200" cy="2147011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3081020"/>
            <a:ext cx="3703320" cy="14446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983798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AI</a:t>
            </a:r>
            <a:r>
              <a:rPr lang="zh-CN" altLang="en-US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行业：信息流投放策略及水位</a:t>
            </a:r>
            <a:endParaRPr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bject 3"/>
          <p:cNvSpPr txBox="1"/>
          <p:nvPr/>
        </p:nvSpPr>
        <p:spPr>
          <a:xfrm>
            <a:off x="152676" y="776309"/>
            <a:ext cx="11508464" cy="884555"/>
          </a:xfrm>
          <a:prstGeom prst="rect">
            <a:avLst/>
          </a:prstGeom>
        </p:spPr>
        <p:txBody>
          <a:bodyPr vert="horz" wrap="square" lIns="0" tIns="146473" rIns="0" bIns="0" rtlCol="0">
            <a:spAutoFit/>
          </a:bodyPr>
          <a:lstStyle/>
          <a:p>
            <a:pPr marL="297815" indent="-285115">
              <a:spcBef>
                <a:spcPts val="770"/>
              </a:spcBef>
              <a:buFont typeface="Wingdings" panose="05000000000000000000"/>
              <a:buChar char=""/>
              <a:tabLst>
                <a:tab pos="297815" algn="l"/>
              </a:tabLst>
            </a:pP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营销目标</a:t>
            </a:r>
            <a:r>
              <a:rPr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应用推广</a:t>
            </a:r>
            <a:r>
              <a:rPr lang="en-US" altLang="zh-CN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(Android)</a:t>
            </a:r>
          </a:p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转化目标：激活</a:t>
            </a:r>
            <a:r>
              <a:rPr lang="en-US" altLang="zh-CN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次留双出价占比最高（</a:t>
            </a:r>
            <a:r>
              <a:rPr lang="en-US" altLang="zh-CN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58%</a:t>
            </a: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），其次为激活</a:t>
            </a:r>
            <a:r>
              <a:rPr lang="en-US" altLang="zh-CN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七留双出价（</a:t>
            </a:r>
            <a:r>
              <a:rPr lang="en-US" altLang="zh-CN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40%</a:t>
            </a: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2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9" name="表格 28"/>
          <p:cNvGraphicFramePr/>
          <p:nvPr>
            <p:custDataLst>
              <p:tags r:id="rId1"/>
            </p:custDataLst>
          </p:nvPr>
        </p:nvGraphicFramePr>
        <p:xfrm>
          <a:off x="228600" y="3689985"/>
          <a:ext cx="8837930" cy="1205105"/>
        </p:xfrm>
        <a:graphic>
          <a:graphicData uri="http://schemas.openxmlformats.org/drawingml/2006/table">
            <a:tbl>
              <a:tblPr/>
              <a:tblGrid>
                <a:gridCol w="1032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2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1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28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102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单出价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占比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CPM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点击单价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CTR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CVR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CPA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sz="800" b="0" i="0">
                        <a:solidFill>
                          <a:srgbClr val="000000">
                            <a:alpha val="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02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激活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50-60 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2%-5%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5%-10%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20-25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sz="8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02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双出价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占比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cpm2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ACP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CTR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浅层</a:t>
                      </a:r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CVR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浅层</a:t>
                      </a:r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CPA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深层</a:t>
                      </a:r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CVR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深层</a:t>
                      </a:r>
                      <a:r>
                        <a:rPr lang="en-US" altLang="zh-CN" sz="8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CPA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02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激活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七日留存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40%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90-100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4-5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2%-3%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15%-20%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20-25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2%-3%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90-95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02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激活</a:t>
                      </a:r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次留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58%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30-40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1-2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1%-2%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5%-10%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25-30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2%-3%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60-65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52400" y="3333750"/>
            <a:ext cx="4572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1450" indent="-171450" algn="l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转化目标水位</a:t>
            </a: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4047127328"/>
              </p:ext>
            </p:extLst>
          </p:nvPr>
        </p:nvGraphicFramePr>
        <p:xfrm>
          <a:off x="990600" y="1581150"/>
          <a:ext cx="3161030" cy="1601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876800" y="1581150"/>
            <a:ext cx="2795905" cy="1727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200" b="1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基建水位</a:t>
            </a:r>
          </a:p>
        </p:txBody>
      </p: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4953000" y="2004060"/>
          <a:ext cx="2954655" cy="1139825"/>
        </p:xfrm>
        <a:graphic>
          <a:graphicData uri="http://schemas.openxmlformats.org/drawingml/2006/table">
            <a:tbl>
              <a:tblPr/>
              <a:tblGrid>
                <a:gridCol w="795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574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账户日消费梯度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有消费计划数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有消费单元数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有消费创意数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5w+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100-150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100-150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150-200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1-5w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50-100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50-100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100-150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1k-1w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30-50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30-50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30-50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100-1k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20-30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20-30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b="0" i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20-30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/>
        </p:nvSpPr>
        <p:spPr>
          <a:xfrm>
            <a:off x="834390" y="248603"/>
            <a:ext cx="6909435" cy="319405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行业信息流投放建议</a:t>
            </a:r>
            <a:r>
              <a:rPr lang="en-US" altLang="zh-CN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总体概览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1752600" y="682551"/>
            <a:ext cx="3124200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百度信息流</a:t>
            </a:r>
          </a:p>
        </p:txBody>
      </p:sp>
      <p:sp>
        <p:nvSpPr>
          <p:cNvPr id="43" name="圆角矩形 42"/>
          <p:cNvSpPr/>
          <p:nvPr/>
        </p:nvSpPr>
        <p:spPr>
          <a:xfrm>
            <a:off x="5410200" y="682551"/>
            <a:ext cx="3124200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百青藤</a:t>
            </a:r>
          </a:p>
        </p:txBody>
      </p:sp>
      <p:sp>
        <p:nvSpPr>
          <p:cNvPr id="44" name="圆角矩形 43"/>
          <p:cNvSpPr/>
          <p:nvPr/>
        </p:nvSpPr>
        <p:spPr>
          <a:xfrm>
            <a:off x="430613" y="1237489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营销目标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430612" y="1775725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流量选择</a:t>
            </a:r>
          </a:p>
        </p:txBody>
      </p:sp>
      <p:sp>
        <p:nvSpPr>
          <p:cNvPr id="46" name="圆角矩形 45"/>
          <p:cNvSpPr/>
          <p:nvPr/>
        </p:nvSpPr>
        <p:spPr>
          <a:xfrm>
            <a:off x="430613" y="2320851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出价目标</a:t>
            </a:r>
          </a:p>
        </p:txBody>
      </p:sp>
      <p:sp>
        <p:nvSpPr>
          <p:cNvPr id="47" name="圆角矩形 46"/>
          <p:cNvSpPr/>
          <p:nvPr/>
        </p:nvSpPr>
        <p:spPr>
          <a:xfrm>
            <a:off x="430612" y="2865977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定向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30612" y="3411103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创意样式</a:t>
            </a:r>
          </a:p>
        </p:txBody>
      </p:sp>
      <p:sp>
        <p:nvSpPr>
          <p:cNvPr id="49" name="圆角矩形 48"/>
          <p:cNvSpPr/>
          <p:nvPr/>
        </p:nvSpPr>
        <p:spPr>
          <a:xfrm>
            <a:off x="430612" y="3959151"/>
            <a:ext cx="1321987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落地页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1828800" y="1237489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应用推广</a:t>
            </a:r>
            <a:r>
              <a:rPr kumimoji="1"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(Android)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1828800" y="1765935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默认流量通投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1844566" y="2320851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激活</a:t>
            </a:r>
            <a:r>
              <a:rPr kumimoji="1"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次留</a:t>
            </a:r>
            <a:r>
              <a:rPr kumimoji="1"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/7</a:t>
            </a:r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留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1844566" y="2865977"/>
            <a:ext cx="6689834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自动定向</a:t>
            </a:r>
            <a:r>
              <a:rPr kumimoji="1"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百青藤精选媒体包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1828800" y="3434203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竖版视频为主，创意强调</a:t>
            </a:r>
            <a:r>
              <a:rPr kumimoji="1"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工具使用细节</a:t>
            </a:r>
          </a:p>
        </p:txBody>
      </p:sp>
      <p:sp>
        <p:nvSpPr>
          <p:cNvPr id="57" name="圆角矩形 56"/>
          <p:cNvSpPr/>
          <p:nvPr/>
        </p:nvSpPr>
        <p:spPr>
          <a:xfrm>
            <a:off x="1844566" y="3959151"/>
            <a:ext cx="6705600" cy="381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164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注意提升创意与落地页相关性，推荐使用基木鱼动态落地页</a:t>
            </a:r>
          </a:p>
        </p:txBody>
      </p:sp>
      <p:sp>
        <p:nvSpPr>
          <p:cNvPr id="58" name="object 3"/>
          <p:cNvSpPr txBox="1"/>
          <p:nvPr/>
        </p:nvSpPr>
        <p:spPr>
          <a:xfrm>
            <a:off x="685800" y="4420571"/>
            <a:ext cx="3314700" cy="580390"/>
          </a:xfrm>
          <a:prstGeom prst="rect">
            <a:avLst/>
          </a:prstGeom>
        </p:spPr>
        <p:txBody>
          <a:bodyPr vert="horz" wrap="square" lIns="0" tIns="19684" rIns="0" bIns="0" rtlCol="0">
            <a:spAutoFit/>
          </a:bodyPr>
          <a:lstStyle/>
          <a:p>
            <a:pPr marL="12700" marR="5080">
              <a:lnSpc>
                <a:spcPct val="149000"/>
              </a:lnSpc>
              <a:spcBef>
                <a:spcPts val="155"/>
              </a:spcBef>
            </a:pPr>
            <a:r>
              <a:rPr lang="zh-CN" altLang="en-US" sz="1200" b="1" dirty="0">
                <a:solidFill>
                  <a:srgbClr val="002F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信息流</a:t>
            </a:r>
            <a:r>
              <a:rPr sz="1200" b="1" dirty="0" err="1">
                <a:solidFill>
                  <a:srgbClr val="002F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过冷启</a:t>
            </a:r>
            <a:r>
              <a:rPr lang="en-US" altLang="zh-CN" sz="1200" b="1" dirty="0" err="1">
                <a:solidFill>
                  <a:srgbClr val="002F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Tips</a:t>
            </a:r>
            <a:r>
              <a:rPr sz="1200" b="1" dirty="0" err="1">
                <a:solidFill>
                  <a:srgbClr val="002F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200" b="1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可借助</a:t>
            </a:r>
            <a:r>
              <a:rPr sz="1250" b="1" i="1" spc="-40" dirty="0" err="1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sz="1250" b="1" i="1" spc="-55" dirty="0" err="1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智投+一键起量</a:t>
            </a:r>
            <a:r>
              <a:rPr sz="1250" b="1" i="1" spc="-55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工具，通</a:t>
            </a:r>
            <a:r>
              <a:rPr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过系统调优快速过冷启；</a:t>
            </a:r>
            <a:endParaRPr sz="12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" name="圆角矩形 73"/>
          <p:cNvSpPr/>
          <p:nvPr/>
        </p:nvSpPr>
        <p:spPr>
          <a:xfrm>
            <a:off x="466358" y="4416381"/>
            <a:ext cx="8144241" cy="647485"/>
          </a:xfrm>
          <a:prstGeom prst="roundRect">
            <a:avLst/>
          </a:prstGeom>
          <a:noFill/>
          <a:ln w="19050">
            <a:solidFill>
              <a:srgbClr val="4164A7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grpSp>
        <p:nvGrpSpPr>
          <p:cNvPr id="75" name="组合 74"/>
          <p:cNvGrpSpPr/>
          <p:nvPr/>
        </p:nvGrpSpPr>
        <p:grpSpPr>
          <a:xfrm>
            <a:off x="5105400" y="4426193"/>
            <a:ext cx="3200400" cy="604862"/>
            <a:chOff x="5225527" y="1565248"/>
            <a:chExt cx="3007692" cy="878247"/>
          </a:xfrm>
        </p:grpSpPr>
        <p:sp>
          <p:nvSpPr>
            <p:cNvPr id="76" name="任意多边形 8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<p:cNvSpPr/>
            <p:nvPr/>
          </p:nvSpPr>
          <p:spPr>
            <a:xfrm>
              <a:off x="5225527" y="1684404"/>
              <a:ext cx="2726176" cy="638421"/>
            </a:xfrm>
            <a:custGeom>
              <a:avLst/>
              <a:gdLst>
                <a:gd name="connsiteX0" fmla="*/ 0 w 11165305"/>
                <a:gd name="connsiteY0" fmla="*/ 946484 h 2716265"/>
                <a:gd name="connsiteX1" fmla="*/ 737937 w 11165305"/>
                <a:gd name="connsiteY1" fmla="*/ 1796715 h 2716265"/>
                <a:gd name="connsiteX2" fmla="*/ 1860884 w 11165305"/>
                <a:gd name="connsiteY2" fmla="*/ 2711115 h 2716265"/>
                <a:gd name="connsiteX3" fmla="*/ 3609474 w 11165305"/>
                <a:gd name="connsiteY3" fmla="*/ 2117558 h 2716265"/>
                <a:gd name="connsiteX4" fmla="*/ 5775158 w 11165305"/>
                <a:gd name="connsiteY4" fmla="*/ 1074821 h 2716265"/>
                <a:gd name="connsiteX5" fmla="*/ 8373979 w 11165305"/>
                <a:gd name="connsiteY5" fmla="*/ 1876926 h 2716265"/>
                <a:gd name="connsiteX6" fmla="*/ 11165305 w 11165305"/>
                <a:gd name="connsiteY6" fmla="*/ 0 h 2716265"/>
                <a:gd name="connsiteX0-1" fmla="*/ 0 w 11165305"/>
                <a:gd name="connsiteY0-2" fmla="*/ 946484 h 2714967"/>
                <a:gd name="connsiteX1-3" fmla="*/ 609600 w 11165305"/>
                <a:gd name="connsiteY1-4" fmla="*/ 1844842 h 2714967"/>
                <a:gd name="connsiteX2-5" fmla="*/ 1860884 w 11165305"/>
                <a:gd name="connsiteY2-6" fmla="*/ 2711115 h 2714967"/>
                <a:gd name="connsiteX3-7" fmla="*/ 3609474 w 11165305"/>
                <a:gd name="connsiteY3-8" fmla="*/ 2117558 h 2714967"/>
                <a:gd name="connsiteX4-9" fmla="*/ 5775158 w 11165305"/>
                <a:gd name="connsiteY4-10" fmla="*/ 1074821 h 2714967"/>
                <a:gd name="connsiteX5-11" fmla="*/ 8373979 w 11165305"/>
                <a:gd name="connsiteY5-12" fmla="*/ 1876926 h 2714967"/>
                <a:gd name="connsiteX6-13" fmla="*/ 11165305 w 11165305"/>
                <a:gd name="connsiteY6-14" fmla="*/ 0 h 2714967"/>
                <a:gd name="connsiteX0-15" fmla="*/ 0 w 11373852"/>
                <a:gd name="connsiteY0-16" fmla="*/ 288758 h 2714967"/>
                <a:gd name="connsiteX1-17" fmla="*/ 818147 w 11373852"/>
                <a:gd name="connsiteY1-18" fmla="*/ 1844842 h 2714967"/>
                <a:gd name="connsiteX2-19" fmla="*/ 2069431 w 11373852"/>
                <a:gd name="connsiteY2-20" fmla="*/ 2711115 h 2714967"/>
                <a:gd name="connsiteX3-21" fmla="*/ 3818021 w 11373852"/>
                <a:gd name="connsiteY3-22" fmla="*/ 2117558 h 2714967"/>
                <a:gd name="connsiteX4-23" fmla="*/ 5983705 w 11373852"/>
                <a:gd name="connsiteY4-24" fmla="*/ 1074821 h 2714967"/>
                <a:gd name="connsiteX5-25" fmla="*/ 8582526 w 11373852"/>
                <a:gd name="connsiteY5-26" fmla="*/ 1876926 h 2714967"/>
                <a:gd name="connsiteX6-27" fmla="*/ 11373852 w 11373852"/>
                <a:gd name="connsiteY6-28" fmla="*/ 0 h 2714967"/>
                <a:gd name="connsiteX0-29" fmla="*/ 0 w 11373852"/>
                <a:gd name="connsiteY0-30" fmla="*/ 288758 h 2714187"/>
                <a:gd name="connsiteX1-31" fmla="*/ 609600 w 11373852"/>
                <a:gd name="connsiteY1-32" fmla="*/ 1876926 h 2714187"/>
                <a:gd name="connsiteX2-33" fmla="*/ 2069431 w 11373852"/>
                <a:gd name="connsiteY2-34" fmla="*/ 2711115 h 2714187"/>
                <a:gd name="connsiteX3-35" fmla="*/ 3818021 w 11373852"/>
                <a:gd name="connsiteY3-36" fmla="*/ 2117558 h 2714187"/>
                <a:gd name="connsiteX4-37" fmla="*/ 5983705 w 11373852"/>
                <a:gd name="connsiteY4-38" fmla="*/ 1074821 h 2714187"/>
                <a:gd name="connsiteX5-39" fmla="*/ 8582526 w 11373852"/>
                <a:gd name="connsiteY5-40" fmla="*/ 1876926 h 2714187"/>
                <a:gd name="connsiteX6-41" fmla="*/ 11373852 w 11373852"/>
                <a:gd name="connsiteY6-42" fmla="*/ 0 h 2714187"/>
                <a:gd name="connsiteX0-43" fmla="*/ 0 w 11373852"/>
                <a:gd name="connsiteY0-44" fmla="*/ 288758 h 2714187"/>
                <a:gd name="connsiteX1-45" fmla="*/ 609600 w 11373852"/>
                <a:gd name="connsiteY1-46" fmla="*/ 1876926 h 2714187"/>
                <a:gd name="connsiteX2-47" fmla="*/ 2069431 w 11373852"/>
                <a:gd name="connsiteY2-48" fmla="*/ 2711115 h 2714187"/>
                <a:gd name="connsiteX3-49" fmla="*/ 3818021 w 11373852"/>
                <a:gd name="connsiteY3-50" fmla="*/ 2117558 h 2714187"/>
                <a:gd name="connsiteX4-51" fmla="*/ 5983705 w 11373852"/>
                <a:gd name="connsiteY4-52" fmla="*/ 1074821 h 2714187"/>
                <a:gd name="connsiteX5-53" fmla="*/ 8582526 w 11373852"/>
                <a:gd name="connsiteY5-54" fmla="*/ 1876926 h 2714187"/>
                <a:gd name="connsiteX6-55" fmla="*/ 11373852 w 11373852"/>
                <a:gd name="connsiteY6-56" fmla="*/ 0 h 2714187"/>
                <a:gd name="connsiteX0-57" fmla="*/ 0 w 11373852"/>
                <a:gd name="connsiteY0-58" fmla="*/ 288758 h 2714187"/>
                <a:gd name="connsiteX1-59" fmla="*/ 609600 w 11373852"/>
                <a:gd name="connsiteY1-60" fmla="*/ 1876926 h 2714187"/>
                <a:gd name="connsiteX2-61" fmla="*/ 2069431 w 11373852"/>
                <a:gd name="connsiteY2-62" fmla="*/ 2711115 h 2714187"/>
                <a:gd name="connsiteX3-63" fmla="*/ 3818021 w 11373852"/>
                <a:gd name="connsiteY3-64" fmla="*/ 2117558 h 2714187"/>
                <a:gd name="connsiteX4-65" fmla="*/ 5983705 w 11373852"/>
                <a:gd name="connsiteY4-66" fmla="*/ 1074821 h 2714187"/>
                <a:gd name="connsiteX5-67" fmla="*/ 8582526 w 11373852"/>
                <a:gd name="connsiteY5-68" fmla="*/ 1876926 h 2714187"/>
                <a:gd name="connsiteX6-69" fmla="*/ 11373852 w 11373852"/>
                <a:gd name="connsiteY6-70" fmla="*/ 0 h 2714187"/>
                <a:gd name="connsiteX0-71" fmla="*/ 0 w 11373852"/>
                <a:gd name="connsiteY0-72" fmla="*/ 288758 h 2857848"/>
                <a:gd name="connsiteX1-73" fmla="*/ 609600 w 11373852"/>
                <a:gd name="connsiteY1-74" fmla="*/ 1876926 h 2857848"/>
                <a:gd name="connsiteX2-75" fmla="*/ 2069431 w 11373852"/>
                <a:gd name="connsiteY2-76" fmla="*/ 2855493 h 2857848"/>
                <a:gd name="connsiteX3-77" fmla="*/ 3818021 w 11373852"/>
                <a:gd name="connsiteY3-78" fmla="*/ 2117558 h 2857848"/>
                <a:gd name="connsiteX4-79" fmla="*/ 5983705 w 11373852"/>
                <a:gd name="connsiteY4-80" fmla="*/ 1074821 h 2857848"/>
                <a:gd name="connsiteX5-81" fmla="*/ 8582526 w 11373852"/>
                <a:gd name="connsiteY5-82" fmla="*/ 1876926 h 2857848"/>
                <a:gd name="connsiteX6-83" fmla="*/ 11373852 w 11373852"/>
                <a:gd name="connsiteY6-84" fmla="*/ 0 h 2857848"/>
                <a:gd name="connsiteX0-85" fmla="*/ 0 w 11373852"/>
                <a:gd name="connsiteY0-86" fmla="*/ 288758 h 2859122"/>
                <a:gd name="connsiteX1-87" fmla="*/ 609600 w 11373852"/>
                <a:gd name="connsiteY1-88" fmla="*/ 1876926 h 2859122"/>
                <a:gd name="connsiteX2-89" fmla="*/ 2069431 w 11373852"/>
                <a:gd name="connsiteY2-90" fmla="*/ 2855493 h 2859122"/>
                <a:gd name="connsiteX3-91" fmla="*/ 3962400 w 11373852"/>
                <a:gd name="connsiteY3-92" fmla="*/ 2165685 h 2859122"/>
                <a:gd name="connsiteX4-93" fmla="*/ 5983705 w 11373852"/>
                <a:gd name="connsiteY4-94" fmla="*/ 1074821 h 2859122"/>
                <a:gd name="connsiteX5-95" fmla="*/ 8582526 w 11373852"/>
                <a:gd name="connsiteY5-96" fmla="*/ 1876926 h 2859122"/>
                <a:gd name="connsiteX6-97" fmla="*/ 11373852 w 11373852"/>
                <a:gd name="connsiteY6-98" fmla="*/ 0 h 2859122"/>
                <a:gd name="connsiteX0-99" fmla="*/ 0 w 11373852"/>
                <a:gd name="connsiteY0-100" fmla="*/ 288758 h 2859823"/>
                <a:gd name="connsiteX1-101" fmla="*/ 609600 w 11373852"/>
                <a:gd name="connsiteY1-102" fmla="*/ 1876926 h 2859823"/>
                <a:gd name="connsiteX2-103" fmla="*/ 2069431 w 11373852"/>
                <a:gd name="connsiteY2-104" fmla="*/ 2855493 h 2859823"/>
                <a:gd name="connsiteX3-105" fmla="*/ 3962400 w 11373852"/>
                <a:gd name="connsiteY3-106" fmla="*/ 2165685 h 2859823"/>
                <a:gd name="connsiteX4-107" fmla="*/ 5983705 w 11373852"/>
                <a:gd name="connsiteY4-108" fmla="*/ 1074821 h 2859823"/>
                <a:gd name="connsiteX5-109" fmla="*/ 8582526 w 11373852"/>
                <a:gd name="connsiteY5-110" fmla="*/ 1876926 h 2859823"/>
                <a:gd name="connsiteX6-111" fmla="*/ 11373852 w 11373852"/>
                <a:gd name="connsiteY6-112" fmla="*/ 0 h 2859823"/>
                <a:gd name="connsiteX0-113" fmla="*/ 0 w 11373852"/>
                <a:gd name="connsiteY0-114" fmla="*/ 288758 h 2862816"/>
                <a:gd name="connsiteX1-115" fmla="*/ 609600 w 11373852"/>
                <a:gd name="connsiteY1-116" fmla="*/ 1876926 h 2862816"/>
                <a:gd name="connsiteX2-117" fmla="*/ 2069431 w 11373852"/>
                <a:gd name="connsiteY2-118" fmla="*/ 2855493 h 2862816"/>
                <a:gd name="connsiteX3-119" fmla="*/ 3962400 w 11373852"/>
                <a:gd name="connsiteY3-120" fmla="*/ 2165685 h 2862816"/>
                <a:gd name="connsiteX4-121" fmla="*/ 5983705 w 11373852"/>
                <a:gd name="connsiteY4-122" fmla="*/ 1074821 h 2862816"/>
                <a:gd name="connsiteX5-123" fmla="*/ 8582526 w 11373852"/>
                <a:gd name="connsiteY5-124" fmla="*/ 1876926 h 2862816"/>
                <a:gd name="connsiteX6-125" fmla="*/ 11373852 w 11373852"/>
                <a:gd name="connsiteY6-126" fmla="*/ 0 h 2862816"/>
                <a:gd name="connsiteX0-127" fmla="*/ 0 w 11373852"/>
                <a:gd name="connsiteY0-128" fmla="*/ 288758 h 2862816"/>
                <a:gd name="connsiteX1-129" fmla="*/ 609600 w 11373852"/>
                <a:gd name="connsiteY1-130" fmla="*/ 1876926 h 2862816"/>
                <a:gd name="connsiteX2-131" fmla="*/ 2069431 w 11373852"/>
                <a:gd name="connsiteY2-132" fmla="*/ 2855493 h 2862816"/>
                <a:gd name="connsiteX3-133" fmla="*/ 3962400 w 11373852"/>
                <a:gd name="connsiteY3-134" fmla="*/ 2165685 h 2862816"/>
                <a:gd name="connsiteX4-135" fmla="*/ 5983705 w 11373852"/>
                <a:gd name="connsiteY4-136" fmla="*/ 1074821 h 2862816"/>
                <a:gd name="connsiteX5-137" fmla="*/ 8582526 w 11373852"/>
                <a:gd name="connsiteY5-138" fmla="*/ 1876926 h 2862816"/>
                <a:gd name="connsiteX6-139" fmla="*/ 11373852 w 11373852"/>
                <a:gd name="connsiteY6-140" fmla="*/ 0 h 2862816"/>
                <a:gd name="connsiteX0-141" fmla="*/ 0 w 11373852"/>
                <a:gd name="connsiteY0-142" fmla="*/ 288758 h 2859352"/>
                <a:gd name="connsiteX1-143" fmla="*/ 609600 w 11373852"/>
                <a:gd name="connsiteY1-144" fmla="*/ 1876926 h 2859352"/>
                <a:gd name="connsiteX2-145" fmla="*/ 2069431 w 11373852"/>
                <a:gd name="connsiteY2-146" fmla="*/ 2855493 h 2859352"/>
                <a:gd name="connsiteX3-147" fmla="*/ 3962400 w 11373852"/>
                <a:gd name="connsiteY3-148" fmla="*/ 2165685 h 2859352"/>
                <a:gd name="connsiteX4-149" fmla="*/ 5951621 w 11373852"/>
                <a:gd name="connsiteY4-150" fmla="*/ 898358 h 2859352"/>
                <a:gd name="connsiteX5-151" fmla="*/ 8582526 w 11373852"/>
                <a:gd name="connsiteY5-152" fmla="*/ 1876926 h 2859352"/>
                <a:gd name="connsiteX6-153" fmla="*/ 11373852 w 11373852"/>
                <a:gd name="connsiteY6-154" fmla="*/ 0 h 2859352"/>
                <a:gd name="connsiteX0-155" fmla="*/ 0 w 11373852"/>
                <a:gd name="connsiteY0-156" fmla="*/ 288758 h 2879275"/>
                <a:gd name="connsiteX1-157" fmla="*/ 609600 w 11373852"/>
                <a:gd name="connsiteY1-158" fmla="*/ 1876926 h 2879275"/>
                <a:gd name="connsiteX2-159" fmla="*/ 2069431 w 11373852"/>
                <a:gd name="connsiteY2-160" fmla="*/ 2855493 h 2879275"/>
                <a:gd name="connsiteX3-161" fmla="*/ 5951621 w 11373852"/>
                <a:gd name="connsiteY3-162" fmla="*/ 898358 h 2879275"/>
                <a:gd name="connsiteX4-163" fmla="*/ 8582526 w 11373852"/>
                <a:gd name="connsiteY4-164" fmla="*/ 1876926 h 2879275"/>
                <a:gd name="connsiteX5-165" fmla="*/ 11373852 w 11373852"/>
                <a:gd name="connsiteY5-166" fmla="*/ 0 h 2879275"/>
                <a:gd name="connsiteX0-167" fmla="*/ 0 w 11373852"/>
                <a:gd name="connsiteY0-168" fmla="*/ 288758 h 3115360"/>
                <a:gd name="connsiteX1-169" fmla="*/ 609600 w 11373852"/>
                <a:gd name="connsiteY1-170" fmla="*/ 1876926 h 3115360"/>
                <a:gd name="connsiteX2-171" fmla="*/ 2550695 w 11373852"/>
                <a:gd name="connsiteY2-172" fmla="*/ 3096125 h 3115360"/>
                <a:gd name="connsiteX3-173" fmla="*/ 5951621 w 11373852"/>
                <a:gd name="connsiteY3-174" fmla="*/ 898358 h 3115360"/>
                <a:gd name="connsiteX4-175" fmla="*/ 8582526 w 11373852"/>
                <a:gd name="connsiteY4-176" fmla="*/ 1876926 h 3115360"/>
                <a:gd name="connsiteX5-177" fmla="*/ 11373852 w 11373852"/>
                <a:gd name="connsiteY5-178" fmla="*/ 0 h 3115360"/>
                <a:gd name="connsiteX0-179" fmla="*/ 5118 w 11378970"/>
                <a:gd name="connsiteY0-180" fmla="*/ 288758 h 3115360"/>
                <a:gd name="connsiteX1-181" fmla="*/ 614718 w 11378970"/>
                <a:gd name="connsiteY1-182" fmla="*/ 1876926 h 3115360"/>
                <a:gd name="connsiteX2-183" fmla="*/ 2555813 w 11378970"/>
                <a:gd name="connsiteY2-184" fmla="*/ 3096125 h 3115360"/>
                <a:gd name="connsiteX3-185" fmla="*/ 5956739 w 11378970"/>
                <a:gd name="connsiteY3-186" fmla="*/ 898358 h 3115360"/>
                <a:gd name="connsiteX4-187" fmla="*/ 8587644 w 11378970"/>
                <a:gd name="connsiteY4-188" fmla="*/ 1876926 h 3115360"/>
                <a:gd name="connsiteX5-189" fmla="*/ 11378970 w 11378970"/>
                <a:gd name="connsiteY5-190" fmla="*/ 0 h 3115360"/>
                <a:gd name="connsiteX0-191" fmla="*/ 4670 w 11410606"/>
                <a:gd name="connsiteY0-192" fmla="*/ 593558 h 3114496"/>
                <a:gd name="connsiteX1-193" fmla="*/ 646354 w 11410606"/>
                <a:gd name="connsiteY1-194" fmla="*/ 1876926 h 3114496"/>
                <a:gd name="connsiteX2-195" fmla="*/ 2587449 w 11410606"/>
                <a:gd name="connsiteY2-196" fmla="*/ 3096125 h 3114496"/>
                <a:gd name="connsiteX3-197" fmla="*/ 5988375 w 11410606"/>
                <a:gd name="connsiteY3-198" fmla="*/ 898358 h 3114496"/>
                <a:gd name="connsiteX4-199" fmla="*/ 8619280 w 11410606"/>
                <a:gd name="connsiteY4-200" fmla="*/ 1876926 h 3114496"/>
                <a:gd name="connsiteX5-201" fmla="*/ 11410606 w 11410606"/>
                <a:gd name="connsiteY5-202" fmla="*/ 0 h 3114496"/>
                <a:gd name="connsiteX0-203" fmla="*/ 0 w 11405936"/>
                <a:gd name="connsiteY0-204" fmla="*/ 593558 h 3097055"/>
                <a:gd name="connsiteX1-205" fmla="*/ 2582779 w 11405936"/>
                <a:gd name="connsiteY1-206" fmla="*/ 3096125 h 3097055"/>
                <a:gd name="connsiteX2-207" fmla="*/ 5983705 w 11405936"/>
                <a:gd name="connsiteY2-208" fmla="*/ 898358 h 3097055"/>
                <a:gd name="connsiteX3-209" fmla="*/ 8614610 w 11405936"/>
                <a:gd name="connsiteY3-210" fmla="*/ 1876926 h 3097055"/>
                <a:gd name="connsiteX4-211" fmla="*/ 11405936 w 11405936"/>
                <a:gd name="connsiteY4-212" fmla="*/ 0 h 3097055"/>
                <a:gd name="connsiteX0-213" fmla="*/ 0 w 11405936"/>
                <a:gd name="connsiteY0-214" fmla="*/ 593558 h 3097055"/>
                <a:gd name="connsiteX1-215" fmla="*/ 2582779 w 11405936"/>
                <a:gd name="connsiteY1-216" fmla="*/ 3096125 h 3097055"/>
                <a:gd name="connsiteX2-217" fmla="*/ 5983705 w 11405936"/>
                <a:gd name="connsiteY2-218" fmla="*/ 898358 h 3097055"/>
                <a:gd name="connsiteX3-219" fmla="*/ 8614610 w 11405936"/>
                <a:gd name="connsiteY3-220" fmla="*/ 1876926 h 3097055"/>
                <a:gd name="connsiteX4-221" fmla="*/ 11405936 w 11405936"/>
                <a:gd name="connsiteY4-222" fmla="*/ 0 h 3097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405936" h="3097055">
                  <a:moveTo>
                    <a:pt x="0" y="593558"/>
                  </a:moveTo>
                  <a:cubicBezTo>
                    <a:pt x="504828" y="1331057"/>
                    <a:pt x="1585495" y="3045325"/>
                    <a:pt x="2582779" y="3096125"/>
                  </a:cubicBezTo>
                  <a:cubicBezTo>
                    <a:pt x="3580063" y="3146925"/>
                    <a:pt x="4978400" y="1101558"/>
                    <a:pt x="5983705" y="898358"/>
                  </a:cubicBezTo>
                  <a:cubicBezTo>
                    <a:pt x="6989010" y="695158"/>
                    <a:pt x="7710905" y="2026652"/>
                    <a:pt x="8614610" y="1876926"/>
                  </a:cubicBezTo>
                  <a:cubicBezTo>
                    <a:pt x="9518315" y="1727200"/>
                    <a:pt x="10459452" y="848894"/>
                    <a:pt x="11405936" y="0"/>
                  </a:cubicBezTo>
                </a:path>
              </a:pathLst>
            </a:custGeom>
            <a:noFill/>
            <a:ln w="38100">
              <a:solidFill>
                <a:srgbClr val="ADAD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5678930" y="1565248"/>
              <a:ext cx="2554289" cy="878247"/>
              <a:chOff x="5664697" y="1575893"/>
              <a:chExt cx="2554289" cy="878247"/>
            </a:xfrm>
          </p:grpSpPr>
          <p:grpSp>
            <p:nvGrpSpPr>
              <p:cNvPr id="78" name="Group 8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  <p:cNvGrpSpPr/>
              <p:nvPr/>
            </p:nvGrpSpPr>
            <p:grpSpPr bwMode="auto">
              <a:xfrm rot="21317530">
                <a:off x="7812875" y="1575893"/>
                <a:ext cx="406111" cy="304021"/>
                <a:chOff x="0" y="0"/>
                <a:chExt cx="5983" cy="3960"/>
              </a:xfrm>
              <a:solidFill>
                <a:srgbClr val="509F73"/>
              </a:solidFill>
            </p:grpSpPr>
            <p:sp>
              <p:nvSpPr>
                <p:cNvPr id="84" name="Freeform: Shape 9"/>
                <p:cNvSpPr/>
                <p:nvPr/>
              </p:nvSpPr>
              <p:spPr bwMode="auto">
                <a:xfrm>
                  <a:off x="1890" y="88"/>
                  <a:ext cx="3957" cy="3404"/>
                </a:xfrm>
                <a:custGeom>
                  <a:avLst/>
                  <a:gdLst>
                    <a:gd name="T0" fmla="*/ 577 w 21600"/>
                    <a:gd name="T1" fmla="*/ 11364 h 21600"/>
                    <a:gd name="T2" fmla="*/ 0 w 21600"/>
                    <a:gd name="T3" fmla="*/ 21600 h 21600"/>
                    <a:gd name="T4" fmla="*/ 21600 w 21600"/>
                    <a:gd name="T5" fmla="*/ 0 h 21600"/>
                    <a:gd name="T6" fmla="*/ 577 w 21600"/>
                    <a:gd name="T7" fmla="*/ 11364 h 21600"/>
                    <a:gd name="T8" fmla="*/ 577 w 21600"/>
                    <a:gd name="T9" fmla="*/ 11364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577" y="11364"/>
                      </a:moveTo>
                      <a:lnTo>
                        <a:pt x="0" y="21600"/>
                      </a:lnTo>
                      <a:lnTo>
                        <a:pt x="21600" y="0"/>
                      </a:lnTo>
                      <a:lnTo>
                        <a:pt x="577" y="11364"/>
                      </a:lnTo>
                      <a:close/>
                      <a:moveTo>
                        <a:pt x="577" y="11364"/>
                      </a:move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25400" cap="flat">
                  <a:solidFill>
                    <a:srgbClr val="4164A7">
                      <a:alpha val="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sz="18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Freeform: Shape 10"/>
                <p:cNvSpPr/>
                <p:nvPr/>
              </p:nvSpPr>
              <p:spPr bwMode="auto">
                <a:xfrm>
                  <a:off x="1862" y="79"/>
                  <a:ext cx="4051" cy="3473"/>
                </a:xfrm>
                <a:custGeom>
                  <a:avLst/>
                  <a:gdLst>
                    <a:gd name="T0" fmla="*/ 338 w 21600"/>
                    <a:gd name="T1" fmla="*/ 10512 h 21600"/>
                    <a:gd name="T2" fmla="*/ 0 w 21600"/>
                    <a:gd name="T3" fmla="*/ 21600 h 21600"/>
                    <a:gd name="T4" fmla="*/ 2612 w 21600"/>
                    <a:gd name="T5" fmla="*/ 12113 h 21600"/>
                    <a:gd name="T6" fmla="*/ 21600 w 21600"/>
                    <a:gd name="T7" fmla="*/ 0 h 21600"/>
                    <a:gd name="T8" fmla="*/ 14474 w 21600"/>
                    <a:gd name="T9" fmla="*/ 1859 h 21600"/>
                    <a:gd name="T10" fmla="*/ 338 w 21600"/>
                    <a:gd name="T11" fmla="*/ 10512 h 21600"/>
                    <a:gd name="T12" fmla="*/ 338 w 21600"/>
                    <a:gd name="T13" fmla="*/ 10512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600" h="21600">
                      <a:moveTo>
                        <a:pt x="338" y="10512"/>
                      </a:moveTo>
                      <a:lnTo>
                        <a:pt x="0" y="21600"/>
                      </a:lnTo>
                      <a:lnTo>
                        <a:pt x="2612" y="12113"/>
                      </a:lnTo>
                      <a:lnTo>
                        <a:pt x="21600" y="0"/>
                      </a:lnTo>
                      <a:lnTo>
                        <a:pt x="14474" y="1859"/>
                      </a:lnTo>
                      <a:lnTo>
                        <a:pt x="338" y="10512"/>
                      </a:lnTo>
                      <a:close/>
                      <a:moveTo>
                        <a:pt x="338" y="10512"/>
                      </a:move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25400" cap="flat">
                  <a:solidFill>
                    <a:srgbClr val="4164A7">
                      <a:alpha val="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sz="18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Freeform: Shape 11"/>
                <p:cNvSpPr/>
                <p:nvPr/>
              </p:nvSpPr>
              <p:spPr bwMode="auto">
                <a:xfrm>
                  <a:off x="0" y="0"/>
                  <a:ext cx="5983" cy="1874"/>
                </a:xfrm>
                <a:custGeom>
                  <a:avLst/>
                  <a:gdLst>
                    <a:gd name="T0" fmla="*/ 0 w 21600"/>
                    <a:gd name="T1" fmla="*/ 1 h 21600"/>
                    <a:gd name="T2" fmla="*/ 40 w 21600"/>
                    <a:gd name="T3" fmla="*/ 1 h 21600"/>
                    <a:gd name="T4" fmla="*/ 127 w 21600"/>
                    <a:gd name="T5" fmla="*/ 0 h 21600"/>
                    <a:gd name="T6" fmla="*/ 0 w 21600"/>
                    <a:gd name="T7" fmla="*/ 1 h 21600"/>
                    <a:gd name="T8" fmla="*/ 0 w 21600"/>
                    <a:gd name="T9" fmla="*/ 1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2991"/>
                      </a:moveTo>
                      <a:lnTo>
                        <a:pt x="6723" y="21600"/>
                      </a:lnTo>
                      <a:lnTo>
                        <a:pt x="21600" y="0"/>
                      </a:lnTo>
                      <a:lnTo>
                        <a:pt x="0" y="12991"/>
                      </a:lnTo>
                      <a:close/>
                      <a:moveTo>
                        <a:pt x="0" y="12991"/>
                      </a:move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25400" cap="flat">
                  <a:solidFill>
                    <a:srgbClr val="4164A7">
                      <a:alpha val="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sz="1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Freeform: Shape 12"/>
                <p:cNvSpPr/>
                <p:nvPr/>
              </p:nvSpPr>
              <p:spPr bwMode="auto">
                <a:xfrm>
                  <a:off x="2341" y="30"/>
                  <a:ext cx="3565" cy="3930"/>
                </a:xfrm>
                <a:custGeom>
                  <a:avLst/>
                  <a:gdLst>
                    <a:gd name="T0" fmla="*/ 0 w 21600"/>
                    <a:gd name="T1" fmla="*/ 12 h 21600"/>
                    <a:gd name="T2" fmla="*/ 16 w 21600"/>
                    <a:gd name="T3" fmla="*/ 0 h 21600"/>
                    <a:gd name="T4" fmla="*/ 6 w 21600"/>
                    <a:gd name="T5" fmla="*/ 24 h 21600"/>
                    <a:gd name="T6" fmla="*/ 0 w 21600"/>
                    <a:gd name="T7" fmla="*/ 12 h 21600"/>
                    <a:gd name="T8" fmla="*/ 0 w 21600"/>
                    <a:gd name="T9" fmla="*/ 12 h 21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10747"/>
                      </a:moveTo>
                      <a:lnTo>
                        <a:pt x="21600" y="0"/>
                      </a:lnTo>
                      <a:lnTo>
                        <a:pt x="7562" y="21600"/>
                      </a:lnTo>
                      <a:lnTo>
                        <a:pt x="0" y="10747"/>
                      </a:lnTo>
                      <a:close/>
                      <a:moveTo>
                        <a:pt x="0" y="10747"/>
                      </a:moveTo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25400" cap="flat">
                  <a:solidFill>
                    <a:srgbClr val="4164A7">
                      <a:alpha val="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sz="1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9" name="椭圆 78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  <p:cNvSpPr/>
              <p:nvPr/>
            </p:nvSpPr>
            <p:spPr>
              <a:xfrm>
                <a:off x="5664697" y="2068102"/>
                <a:ext cx="341931" cy="386038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ADAD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冷启</a:t>
                </a:r>
                <a:endParaRPr lang="en-US" altLang="zh-CN" sz="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椭圆 79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  <p:cNvSpPr/>
              <p:nvPr/>
            </p:nvSpPr>
            <p:spPr>
              <a:xfrm>
                <a:off x="6139395" y="1854477"/>
                <a:ext cx="383644" cy="386036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ADAD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6159922" y="1808352"/>
                <a:ext cx="487128" cy="489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AI</a:t>
                </a:r>
              </a:p>
              <a:p>
                <a:r>
                  <a:rPr kumimoji="1" lang="zh-CN" altLang="en-US" sz="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智投</a:t>
                </a:r>
              </a:p>
            </p:txBody>
          </p:sp>
          <p:sp>
            <p:nvSpPr>
              <p:cNvPr id="82" name="椭圆 81" descr="e7d195523061f1c0c1615b9df1bbdd2bfe6b1bbcaa762e9c9C6BA35F1A0C78CCDA02105FA2A3ED6FA48AA51DC85BCBAE83D32A89F2476AA5CBA224009A8F92CE7B9F49B81DAA96632FF23A8464D06BF09C32A9AB9F34BD8274C66503732A42B192E7BB20720E0874EFF1E83547F3E1DA3A397B61D3250581F993DAA4A8BADFE00000A12A69FC18A6"/>
              <p:cNvSpPr/>
              <p:nvPr/>
            </p:nvSpPr>
            <p:spPr>
              <a:xfrm>
                <a:off x="7215012" y="1791116"/>
                <a:ext cx="404734" cy="406723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solidFill>
                  <a:srgbClr val="ADAD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sz="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7240262" y="1737793"/>
                <a:ext cx="450734" cy="489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一键起量</a:t>
                </a:r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/>
        </p:nvSpPr>
        <p:spPr>
          <a:xfrm>
            <a:off x="834390" y="248603"/>
            <a:ext cx="6909435" cy="319405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行业信息流投放建议</a:t>
            </a:r>
            <a:r>
              <a:rPr lang="en-US" altLang="zh-CN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定向</a:t>
            </a:r>
          </a:p>
        </p:txBody>
      </p:sp>
      <p:graphicFrame>
        <p:nvGraphicFramePr>
          <p:cNvPr id="8" name="图表 7"/>
          <p:cNvGraphicFramePr/>
          <p:nvPr/>
        </p:nvGraphicFramePr>
        <p:xfrm>
          <a:off x="152400" y="1504950"/>
          <a:ext cx="2775585" cy="1621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圆角矩形 9"/>
          <p:cNvSpPr/>
          <p:nvPr/>
        </p:nvSpPr>
        <p:spPr>
          <a:xfrm>
            <a:off x="762000" y="819150"/>
            <a:ext cx="1405890" cy="371475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智能扩量</a:t>
            </a:r>
          </a:p>
        </p:txBody>
      </p:sp>
      <p:sp>
        <p:nvSpPr>
          <p:cNvPr id="25" name="object 3"/>
          <p:cNvSpPr txBox="1"/>
          <p:nvPr/>
        </p:nvSpPr>
        <p:spPr>
          <a:xfrm>
            <a:off x="152400" y="1189990"/>
            <a:ext cx="3168650" cy="3468370"/>
          </a:xfrm>
          <a:prstGeom prst="rect">
            <a:avLst/>
          </a:prstGeom>
        </p:spPr>
        <p:txBody>
          <a:bodyPr vert="horz" wrap="square" lIns="0" tIns="146473" rIns="0" bIns="0" rtlCol="0">
            <a:noAutofit/>
          </a:bodyPr>
          <a:lstStyle/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000" b="1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端内流量定向</a:t>
            </a:r>
            <a:r>
              <a:rPr lang="zh-CN" altLang="en-US" sz="1000" b="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：推荐自动定向</a:t>
            </a: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b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10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0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0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0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0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0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百青藤流量定向推荐媒体包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优质激活注册媒体包、优质激活注册媒体包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b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b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系统将根据转化可能性，自动推送百青藤优选媒体点位，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可以不设置媒体分类。</a:t>
            </a: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000" b="0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733800" y="819150"/>
            <a:ext cx="1405890" cy="371475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精细化扩量</a:t>
            </a:r>
          </a:p>
        </p:txBody>
      </p:sp>
      <p:sp>
        <p:nvSpPr>
          <p:cNvPr id="14" name="object 3"/>
          <p:cNvSpPr txBox="1"/>
          <p:nvPr/>
        </p:nvSpPr>
        <p:spPr>
          <a:xfrm>
            <a:off x="3357880" y="2876550"/>
            <a:ext cx="3168650" cy="1909445"/>
          </a:xfrm>
          <a:prstGeom prst="rect">
            <a:avLst/>
          </a:prstGeom>
        </p:spPr>
        <p:txBody>
          <a:bodyPr vert="horz" wrap="square" lIns="0" tIns="146473" rIns="0" bIns="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人群</a:t>
            </a:r>
            <a:r>
              <a:rPr lang="en-US" altLang="zh-CN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覆盖人群量级不低于</a:t>
            </a:r>
            <a:r>
              <a:rPr lang="en-US" altLang="zh-CN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2kw</a:t>
            </a: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、观星盘自定义人群推荐：学生、白领、教师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、实用工具行业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&amp; AI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竞品人群</a:t>
            </a:r>
          </a:p>
          <a:p>
            <a:pPr>
              <a:lnSpc>
                <a:spcPct val="150000"/>
              </a:lnSpc>
            </a:pP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意图（可参考搜索，重点在于词包覆盖</a:t>
            </a:r>
            <a:r>
              <a:rPr lang="en-US" altLang="zh-CN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pv</a:t>
            </a: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量）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、工具技能提升（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PPT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、写作、公文、简历）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、学习教育（成人教育、工作提升、职业生涯）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、品牌词（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、大模型、智能生成）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endParaRPr lang="zh-CN" altLang="en-US" sz="1000" b="0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447800"/>
            <a:ext cx="2515235" cy="1171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2043430"/>
            <a:ext cx="1769110" cy="8331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圆角矩形 16"/>
          <p:cNvSpPr/>
          <p:nvPr/>
        </p:nvSpPr>
        <p:spPr>
          <a:xfrm>
            <a:off x="6858000" y="819150"/>
            <a:ext cx="1405890" cy="371475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排除定向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9680" y="1524635"/>
            <a:ext cx="2251075" cy="13519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object 3"/>
          <p:cNvSpPr txBox="1"/>
          <p:nvPr/>
        </p:nvSpPr>
        <p:spPr>
          <a:xfrm>
            <a:off x="6405880" y="2853055"/>
            <a:ext cx="3168650" cy="1909445"/>
          </a:xfrm>
          <a:prstGeom prst="rect">
            <a:avLst/>
          </a:prstGeom>
        </p:spPr>
        <p:txBody>
          <a:bodyPr vert="horz" wrap="square" lIns="0" tIns="146473" rIns="0" bIns="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建议过滤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排除同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已转化人群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过滤时间不建议超过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个月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/>
        </p:nvSpPr>
        <p:spPr>
          <a:xfrm>
            <a:off x="834390" y="248603"/>
            <a:ext cx="6909435" cy="319405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行业信息流投放建议</a:t>
            </a:r>
            <a:r>
              <a:rPr lang="en-US" altLang="zh-CN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创意</a:t>
            </a:r>
          </a:p>
        </p:txBody>
      </p:sp>
      <p:sp>
        <p:nvSpPr>
          <p:cNvPr id="10" name="圆角矩形 9"/>
          <p:cNvSpPr/>
          <p:nvPr>
            <p:custDataLst>
              <p:tags r:id="rId1"/>
            </p:custDataLst>
          </p:nvPr>
        </p:nvSpPr>
        <p:spPr>
          <a:xfrm>
            <a:off x="762000" y="819150"/>
            <a:ext cx="1405890" cy="371475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大学开学</a:t>
            </a:r>
          </a:p>
        </p:txBody>
      </p:sp>
      <p:sp>
        <p:nvSpPr>
          <p:cNvPr id="25" name="object 3"/>
          <p:cNvSpPr txBox="1"/>
          <p:nvPr>
            <p:custDataLst>
              <p:tags r:id="rId2"/>
            </p:custDataLst>
          </p:nvPr>
        </p:nvSpPr>
        <p:spPr>
          <a:xfrm>
            <a:off x="152400" y="3132455"/>
            <a:ext cx="3168650" cy="1824990"/>
          </a:xfrm>
          <a:prstGeom prst="rect">
            <a:avLst/>
          </a:prstGeom>
        </p:spPr>
        <p:txBody>
          <a:bodyPr vert="horz" wrap="square" lIns="0" tIns="146473" rIns="0" bIns="0" rtlCol="0">
            <a:noAutofit/>
          </a:bodyPr>
          <a:lstStyle/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创意标题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：新生入学必备，校园攻略指南 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tag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#人工智能 #大一新生必看 #校园</a:t>
            </a:r>
            <a:b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素材时长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秒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创意内容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：真人口播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三段式创意，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①营造使用场景②实测手机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使用③介绍品牌与产品</a:t>
            </a:r>
          </a:p>
        </p:txBody>
      </p:sp>
      <p:sp>
        <p:nvSpPr>
          <p:cNvPr id="13" name="圆角矩形 12"/>
          <p:cNvSpPr/>
          <p:nvPr>
            <p:custDataLst>
              <p:tags r:id="rId3"/>
            </p:custDataLst>
          </p:nvPr>
        </p:nvSpPr>
        <p:spPr>
          <a:xfrm>
            <a:off x="3810000" y="819150"/>
            <a:ext cx="1405890" cy="371475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办公难题</a:t>
            </a:r>
          </a:p>
        </p:txBody>
      </p:sp>
      <p:sp>
        <p:nvSpPr>
          <p:cNvPr id="17" name="圆角矩形 16"/>
          <p:cNvSpPr/>
          <p:nvPr>
            <p:custDataLst>
              <p:tags r:id="rId4"/>
            </p:custDataLst>
          </p:nvPr>
        </p:nvSpPr>
        <p:spPr>
          <a:xfrm>
            <a:off x="6629400" y="819150"/>
            <a:ext cx="1534795" cy="371475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生活场景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科技体验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33400" y="1352550"/>
            <a:ext cx="1889760" cy="17799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object 3"/>
          <p:cNvSpPr txBox="1"/>
          <p:nvPr>
            <p:custDataLst>
              <p:tags r:id="rId6"/>
            </p:custDataLst>
          </p:nvPr>
        </p:nvSpPr>
        <p:spPr>
          <a:xfrm>
            <a:off x="3276600" y="3132455"/>
            <a:ext cx="3168650" cy="1824990"/>
          </a:xfrm>
          <a:prstGeom prst="rect">
            <a:avLst/>
          </a:prstGeom>
        </p:spPr>
        <p:txBody>
          <a:bodyPr vert="horz" wrap="square" lIns="0" tIns="146473" rIns="0" bIns="0" rtlCol="0">
            <a:noAutofit/>
          </a:bodyPr>
          <a:lstStyle/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创意标题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：工作救星来了！忘掉繁琐，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让讯飞星火成为你的高效搭子！ </a:t>
            </a:r>
            <a:b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素材时长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秒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创意内容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：情景演绎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对比反差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传统工作效率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vsAI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辅助效率，营造工具使用场景</a:t>
            </a:r>
          </a:p>
        </p:txBody>
      </p:sp>
      <p:sp>
        <p:nvSpPr>
          <p:cNvPr id="9" name="object 3"/>
          <p:cNvSpPr txBox="1"/>
          <p:nvPr>
            <p:custDataLst>
              <p:tags r:id="rId7"/>
            </p:custDataLst>
          </p:nvPr>
        </p:nvSpPr>
        <p:spPr>
          <a:xfrm>
            <a:off x="6172200" y="3105150"/>
            <a:ext cx="3168650" cy="1824990"/>
          </a:xfrm>
          <a:prstGeom prst="rect">
            <a:avLst/>
          </a:prstGeom>
        </p:spPr>
        <p:txBody>
          <a:bodyPr vert="horz" wrap="square" lIns="0" tIns="146473" rIns="0" bIns="0" rtlCol="0">
            <a:noAutofit/>
          </a:bodyPr>
          <a:lstStyle/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创意标题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：豆包教你如何体验无人驾驶汽车</a:t>
            </a:r>
            <a:b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素材时长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秒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创意内容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：互联网热门素材混剪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+AI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辅助口播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轻快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bgm</a:t>
            </a:r>
            <a:endParaRPr lang="zh-CN" altLang="en-US" sz="1000" b="0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使用场景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：武汉体验无人驾驶汽车流程，其中</a:t>
            </a:r>
            <a:r>
              <a:rPr lang="en-US" altLang="zh-CN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演示</a:t>
            </a:r>
            <a:b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0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为录屏文字生成演示</a:t>
            </a: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902075" y="1276350"/>
            <a:ext cx="1221740" cy="2031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781800" y="1276350"/>
            <a:ext cx="1264285" cy="2018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2117733067"/>
              </p:ext>
            </p:extLst>
          </p:nvPr>
        </p:nvGraphicFramePr>
        <p:xfrm>
          <a:off x="685800" y="2952750"/>
          <a:ext cx="2929255" cy="1957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983798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某</a:t>
            </a:r>
            <a:r>
              <a:rPr lang="en-US" altLang="zh-CN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AI</a:t>
            </a:r>
            <a:r>
              <a:rPr lang="zh-CN" altLang="en-US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行业头部客户</a:t>
            </a:r>
            <a:r>
              <a:rPr lang="en-US" altLang="zh-CN" sz="2000" spc="-10" dirty="0">
                <a:solidFill>
                  <a:srgbClr val="000000"/>
                </a:solidFill>
                <a:ea typeface="微软雅黑" panose="020B0503020204020204" charset="-122"/>
                <a:sym typeface="+mn-ea"/>
              </a:rPr>
              <a:t>-showcase</a:t>
            </a:r>
            <a:endParaRPr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609600" y="971550"/>
            <a:ext cx="3421380" cy="4020820"/>
          </a:xfrm>
          <a:prstGeom prst="roundRect">
            <a:avLst/>
          </a:pr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741681" y="822325"/>
            <a:ext cx="1676402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某</a:t>
            </a:r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头部客户</a:t>
            </a:r>
          </a:p>
        </p:txBody>
      </p:sp>
      <p:sp>
        <p:nvSpPr>
          <p:cNvPr id="25" name="object 3"/>
          <p:cNvSpPr txBox="1"/>
          <p:nvPr/>
        </p:nvSpPr>
        <p:spPr>
          <a:xfrm>
            <a:off x="762000" y="1143635"/>
            <a:ext cx="3140710" cy="3848735"/>
          </a:xfrm>
          <a:prstGeom prst="rect">
            <a:avLst/>
          </a:prstGeom>
        </p:spPr>
        <p:txBody>
          <a:bodyPr vert="horz" wrap="square" lIns="0" tIns="146473" rIns="0" bIns="0" rtlCol="0">
            <a:noAutofit/>
          </a:bodyPr>
          <a:lstStyle/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营销目标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：应用推广</a:t>
            </a:r>
            <a: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(Android)</a:t>
            </a: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预算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：不限</a:t>
            </a: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流量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：百青藤</a:t>
            </a:r>
            <a:b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百青藤媒体定向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：优选媒体包</a:t>
            </a:r>
            <a: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[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优质激活注册媒体包</a:t>
            </a:r>
            <a: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]</a:t>
            </a:r>
            <a:b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创意样式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：视频</a:t>
            </a:r>
            <a: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竖版</a:t>
            </a:r>
            <a: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为主</a:t>
            </a:r>
            <a:b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en-US" altLang="zh-CN" sz="1200" b="0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200" b="0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1295400" y="3333750"/>
            <a:ext cx="1524000" cy="685800"/>
          </a:xfrm>
          <a:prstGeom prst="straightConnector1">
            <a:avLst/>
          </a:prstGeom>
          <a:ln w="28575" cmpd="sng">
            <a:gradFill>
              <a:gsLst>
                <a:gs pos="28000">
                  <a:schemeClr val="accent2">
                    <a:lumMod val="40000"/>
                    <a:lumOff val="60000"/>
                  </a:schemeClr>
                </a:gs>
                <a:gs pos="0">
                  <a:srgbClr val="D3E0EF"/>
                </a:gs>
                <a:gs pos="0">
                  <a:srgbClr val="E5EDF6"/>
                </a:gs>
                <a:gs pos="100000">
                  <a:srgbClr val="C00000"/>
                </a:gs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accent2">
                    <a:lumMod val="40000"/>
                    <a:lumOff val="60000"/>
                  </a:schemeClr>
                </a:gs>
                <a:gs pos="68000">
                  <a:schemeClr val="accent2">
                    <a:lumMod val="60000"/>
                    <a:lumOff val="4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object 3"/>
          <p:cNvSpPr txBox="1"/>
          <p:nvPr/>
        </p:nvSpPr>
        <p:spPr>
          <a:xfrm>
            <a:off x="4800600" y="949960"/>
            <a:ext cx="3168650" cy="1712595"/>
          </a:xfrm>
          <a:prstGeom prst="rect">
            <a:avLst/>
          </a:prstGeom>
        </p:spPr>
        <p:txBody>
          <a:bodyPr vert="horz" wrap="square" lIns="0" tIns="146473" rIns="0" bIns="0" rtlCol="0">
            <a:noAutofit/>
          </a:bodyPr>
          <a:lstStyle/>
          <a:p>
            <a:pPr marL="0" indent="0" algn="l">
              <a:lnSpc>
                <a:spcPct val="150000"/>
              </a:lnSpc>
              <a:buFont typeface="Wingdings" panose="05000000000000000000" pitchFamily="2" charset="2"/>
              <a:buNone/>
            </a:pPr>
            <a:b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目标转化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：激活</a:t>
            </a:r>
            <a: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+7</a:t>
            </a:r>
            <a: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日留存</a:t>
            </a:r>
            <a:br>
              <a:rPr lang="zh-CN" altLang="en-US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sz="12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激活</a:t>
            </a:r>
            <a:r>
              <a:rPr lang="zh-CN" altLang="en-US" sz="1200" b="1" strike="noStrike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成本</a:t>
            </a:r>
            <a:r>
              <a:rPr lang="en-US" altLang="zh-CN" sz="1200" b="0" strike="noStrike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&lt;20</a:t>
            </a:r>
            <a:br>
              <a:rPr lang="zh-CN" altLang="en-US" sz="1200" b="0" strike="noStrike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1200" b="1" strike="noStrike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200" b="1" strike="noStrike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日留存率</a:t>
            </a:r>
            <a:r>
              <a:rPr lang="en-US" altLang="zh-CN" sz="1200" b="0" strike="noStrike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&gt;15%</a:t>
            </a:r>
            <a:br>
              <a:rPr lang="en-US" altLang="zh-CN" sz="1200" b="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1200" b="0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572000" y="971550"/>
            <a:ext cx="3320415" cy="1691005"/>
          </a:xfrm>
          <a:prstGeom prst="roundRect">
            <a:avLst/>
          </a:pr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648201" y="819150"/>
            <a:ext cx="1676402" cy="381000"/>
          </a:xfrm>
          <a:prstGeom prst="roundRect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sz="1400" b="1" dirty="0">
                <a:latin typeface="微软雅黑" panose="020B0503020204020204" charset="-122"/>
                <a:ea typeface="微软雅黑" panose="020B0503020204020204" charset="-122"/>
              </a:rPr>
              <a:t>成本</a:t>
            </a:r>
            <a:r>
              <a:rPr kumimoji="1"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kumimoji="1"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留存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724150"/>
            <a:ext cx="1208405" cy="23031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2724150"/>
            <a:ext cx="1231900" cy="2303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63637"/>
            <a:ext cx="9144000" cy="208823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00669" y="1817415"/>
            <a:ext cx="41148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三</a:t>
            </a:r>
            <a:r>
              <a:rPr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36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通用产品推荐</a:t>
            </a:r>
            <a:endParaRPr sz="36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47863" y="2439931"/>
            <a:ext cx="2448560" cy="0"/>
          </a:xfrm>
          <a:custGeom>
            <a:avLst/>
            <a:gdLst/>
            <a:ahLst/>
            <a:cxnLst/>
            <a:rect l="l" t="t" r="r" b="b"/>
            <a:pathLst>
              <a:path w="2448560">
                <a:moveTo>
                  <a:pt x="0" y="0"/>
                </a:moveTo>
                <a:lnTo>
                  <a:pt x="2448272" y="1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22783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通用策略</a:t>
            </a:r>
            <a:r>
              <a:rPr sz="2000" b="0" spc="-1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&amp;</a:t>
            </a:r>
            <a:r>
              <a:rPr sz="20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行业策略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9782" y="2566352"/>
            <a:ext cx="2667000" cy="2744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75"/>
              </a:spcBef>
            </a:pPr>
            <a:r>
              <a:rPr sz="1800" b="1" spc="-5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一键起量</a:t>
            </a:r>
            <a:r>
              <a:rPr sz="18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18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轻舸、</a:t>
            </a:r>
            <a:r>
              <a:rPr lang="en-US" altLang="zh-CN" sz="18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智投</a:t>
            </a:r>
            <a:endParaRPr lang="en-US" altLang="zh-CN" sz="1800" b="1" spc="-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标题 1"/>
          <p:cNvSpPr>
            <a:spLocks noGrp="1"/>
          </p:cNvSpPr>
          <p:nvPr>
            <p:ph type="title"/>
          </p:nvPr>
        </p:nvSpPr>
        <p:spPr>
          <a:xfrm>
            <a:off x="762000" y="244895"/>
            <a:ext cx="5480391" cy="307777"/>
          </a:xfrm>
        </p:spPr>
        <p:txBody>
          <a:bodyPr/>
          <a:lstStyle/>
          <a:p>
            <a:r>
              <a:rPr kumimoji="1" lang="zh-CN" altLang="en-US" sz="20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通用策略</a:t>
            </a:r>
            <a:r>
              <a:rPr kumimoji="1" lang="en-US" altLang="zh-CN" sz="20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kumimoji="1" lang="zh-CN" altLang="en-US" sz="20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一键起量 适合新计划冷启</a:t>
            </a:r>
            <a:r>
              <a:rPr kumimoji="1" lang="en-US" altLang="zh-CN" sz="20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kumimoji="1" lang="zh-CN" altLang="en-US" sz="20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短期冲量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763" y="1950401"/>
            <a:ext cx="3960440" cy="269849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210305" y="625397"/>
            <a:ext cx="8501622" cy="890689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8" tIns="45718" rIns="45718" bIns="45718" numCol="1" spcCol="38100" rtlCol="0" anchor="t" forceAA="0"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Char char=""/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华文楷体" panose="02010600040101010101" charset="-122"/>
              </a:rPr>
              <a:t>什么是一键起量：</a:t>
            </a:r>
            <a:r>
              <a:rPr lang="zh-CN" altLang="en-US" sz="1200" dirty="0">
                <a:effectLst/>
                <a:latin typeface="微软雅黑" panose="020B0503020204020204" charset="-122"/>
                <a:ea typeface="微软雅黑" panose="020B0503020204020204" charset="-122"/>
              </a:rPr>
              <a:t>一键起量是一款由系统自动探索，短期快速获取流量、加速模型验证与数据累积的起量工具。客户在新</a:t>
            </a:r>
            <a:r>
              <a:rPr lang="en-US" altLang="zh-CN" sz="1200" dirty="0">
                <a:effectLst/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200" dirty="0">
                <a:effectLst/>
                <a:latin typeface="微软雅黑" panose="020B0503020204020204" charset="-122"/>
                <a:ea typeface="微软雅黑" panose="020B0503020204020204" charset="-122"/>
              </a:rPr>
              <a:t>老计划预算内 独立设置一笔起量预算，用于系统在原计划探索流量基础上短时间内积极拓展探索</a:t>
            </a:r>
            <a:r>
              <a:rPr lang="en-US" altLang="zh-CN" sz="1200" dirty="0">
                <a:effectLst/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zh-CN" altLang="en-US" sz="1200" dirty="0">
                <a:effectLst/>
                <a:latin typeface="微软雅黑" panose="020B0503020204020204" charset="-122"/>
                <a:ea typeface="微软雅黑" panose="020B0503020204020204" charset="-122"/>
              </a:rPr>
              <a:t>扩大探索范围，帮助计划快速起量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  <a:sym typeface="华文楷体" panose="02010600040101010101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360788" y="1625893"/>
            <a:ext cx="4299931" cy="3173581"/>
            <a:chOff x="4360788" y="1625893"/>
            <a:chExt cx="4299931" cy="3173581"/>
          </a:xfrm>
        </p:grpSpPr>
        <p:grpSp>
          <p:nvGrpSpPr>
            <p:cNvPr id="31" name="组合 30"/>
            <p:cNvGrpSpPr/>
            <p:nvPr/>
          </p:nvGrpSpPr>
          <p:grpSpPr>
            <a:xfrm>
              <a:off x="4603930" y="1625893"/>
              <a:ext cx="4056789" cy="849618"/>
              <a:chOff x="3914414" y="3756687"/>
              <a:chExt cx="4056789" cy="849618"/>
            </a:xfrm>
          </p:grpSpPr>
          <p:sp>
            <p:nvSpPr>
              <p:cNvPr id="45" name="圆角矩形 44"/>
              <p:cNvSpPr/>
              <p:nvPr/>
            </p:nvSpPr>
            <p:spPr>
              <a:xfrm>
                <a:off x="4307090" y="3909173"/>
                <a:ext cx="3664113" cy="69713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3914414" y="3764659"/>
                <a:ext cx="1093404" cy="305058"/>
              </a:xfrm>
              <a:prstGeom prst="roundRect">
                <a:avLst/>
              </a:prstGeom>
              <a:solidFill>
                <a:srgbClr val="4164A7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000398" y="3756687"/>
                <a:ext cx="9028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限时冲量</a:t>
                </a:r>
                <a:endParaRPr kumimoji="1"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307089" y="4051540"/>
                <a:ext cx="3536655" cy="465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effectLst/>
                    <a:latin typeface="+mj-ea"/>
                    <a:ea typeface="+mj-ea"/>
                  </a:rPr>
                  <a:t>在启用一键起量的</a:t>
                </a:r>
                <a:r>
                  <a:rPr lang="en-US" altLang="zh-CN" sz="1200" dirty="0">
                    <a:solidFill>
                      <a:srgbClr val="000000"/>
                    </a:solidFill>
                    <a:effectLst/>
                    <a:latin typeface="+mj-ea"/>
                    <a:ea typeface="+mj-ea"/>
                  </a:rPr>
                  <a:t>6</a:t>
                </a:r>
                <a:r>
                  <a:rPr lang="zh-CN" altLang="en-US" sz="1200" dirty="0">
                    <a:solidFill>
                      <a:srgbClr val="000000"/>
                    </a:solidFill>
                    <a:effectLst/>
                    <a:latin typeface="+mj-ea"/>
                    <a:ea typeface="+mj-ea"/>
                  </a:rPr>
                  <a:t>小时内系统将尽可能花 完起量预算，帮助广告主增加曝光机会，尽可能多的获客</a:t>
                </a:r>
                <a:endParaRPr kumimoji="1" lang="zh-CN" altLang="en-US" sz="1200" dirty="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5602709" y="2678409"/>
              <a:ext cx="2574586" cy="975259"/>
              <a:chOff x="4559717" y="3679391"/>
              <a:chExt cx="2574586" cy="975259"/>
            </a:xfrm>
          </p:grpSpPr>
          <p:sp>
            <p:nvSpPr>
              <p:cNvPr id="41" name="圆角矩形 40"/>
              <p:cNvSpPr/>
              <p:nvPr/>
            </p:nvSpPr>
            <p:spPr>
              <a:xfrm>
                <a:off x="4559718" y="3909172"/>
                <a:ext cx="2574585" cy="745478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2" name="圆角矩形 41"/>
              <p:cNvSpPr/>
              <p:nvPr/>
            </p:nvSpPr>
            <p:spPr>
              <a:xfrm>
                <a:off x="6033826" y="3689877"/>
                <a:ext cx="1093404" cy="305058"/>
              </a:xfrm>
              <a:prstGeom prst="roundRect">
                <a:avLst/>
              </a:prstGeom>
              <a:solidFill>
                <a:srgbClr val="4164A7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6129122" y="3679391"/>
                <a:ext cx="9028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加速获量</a:t>
                </a:r>
                <a:endParaRPr kumimoji="1"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4559717" y="4052044"/>
                <a:ext cx="24604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effectLst/>
                    <a:latin typeface="+mj-ea"/>
                    <a:ea typeface="+mj-ea"/>
                  </a:rPr>
                  <a:t>在起量过程中，起量预算将与与计划原预算共同参竞，加速获量</a:t>
                </a:r>
                <a:endParaRPr kumimoji="1" lang="zh-CN" altLang="en-US" sz="1200" dirty="0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758581" y="3880281"/>
              <a:ext cx="3386846" cy="919193"/>
              <a:chOff x="3914414" y="3758646"/>
              <a:chExt cx="3386846" cy="919193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4307090" y="3909172"/>
                <a:ext cx="2994170" cy="76866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3914414" y="3764659"/>
                <a:ext cx="1093404" cy="305058"/>
              </a:xfrm>
              <a:prstGeom prst="roundRect">
                <a:avLst/>
              </a:prstGeom>
              <a:solidFill>
                <a:srgbClr val="4164A7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999673" y="3758646"/>
                <a:ext cx="9028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只拿增量</a:t>
                </a:r>
                <a:endParaRPr kumimoji="1"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4307091" y="4075730"/>
                <a:ext cx="2778147" cy="465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effectLst/>
                    <a:latin typeface="+mj-ea"/>
                    <a:ea typeface="+mj-ea"/>
                  </a:rPr>
                  <a:t>起量预算不会抢占原出价能够拿到的流量，只会探索原计划无法拿到的流量</a:t>
                </a:r>
                <a:endParaRPr kumimoji="1" lang="zh-CN" altLang="en-US" sz="1200" dirty="0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360788" y="2664995"/>
              <a:ext cx="411378" cy="657918"/>
              <a:chOff x="4360788" y="2664995"/>
              <a:chExt cx="411378" cy="657918"/>
            </a:xfrm>
          </p:grpSpPr>
          <p:sp>
            <p:nvSpPr>
              <p:cNvPr id="35" name="三角形 34"/>
              <p:cNvSpPr/>
              <p:nvPr/>
            </p:nvSpPr>
            <p:spPr>
              <a:xfrm rot="5400000">
                <a:off x="4147432" y="2878351"/>
                <a:ext cx="657918" cy="231205"/>
              </a:xfrm>
              <a:prstGeom prst="triangle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4164A7">
                      <a:alpha val="74924"/>
                    </a:srgbClr>
                  </a:gs>
                  <a:gs pos="80000">
                    <a:srgbClr val="C7D9F2"/>
                  </a:gs>
                  <a:gs pos="100000">
                    <a:srgbClr val="EAF2F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6" name="三角形 35"/>
              <p:cNvSpPr/>
              <p:nvPr/>
            </p:nvSpPr>
            <p:spPr>
              <a:xfrm rot="5400000">
                <a:off x="4459081" y="2916585"/>
                <a:ext cx="461666" cy="164505"/>
              </a:xfrm>
              <a:prstGeom prst="triangle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4164A7">
                      <a:alpha val="74924"/>
                    </a:srgbClr>
                  </a:gs>
                  <a:gs pos="80000">
                    <a:srgbClr val="C7D9F2"/>
                  </a:gs>
                  <a:gs pos="100000">
                    <a:srgbClr val="EAF2F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</p:grpSp>
      </p:grpSp>
      <p:sp>
        <p:nvSpPr>
          <p:cNvPr id="49" name="右弧形箭头 48"/>
          <p:cNvSpPr/>
          <p:nvPr/>
        </p:nvSpPr>
        <p:spPr>
          <a:xfrm rot="20216241">
            <a:off x="5003928" y="2535681"/>
            <a:ext cx="410191" cy="901010"/>
          </a:xfrm>
          <a:prstGeom prst="curvedRightArrow">
            <a:avLst>
              <a:gd name="adj1" fmla="val 10191"/>
              <a:gd name="adj2" fmla="val 29419"/>
              <a:gd name="adj3" fmla="val 18636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4164A7">
                  <a:alpha val="74924"/>
                </a:srgbClr>
              </a:gs>
              <a:gs pos="80000">
                <a:srgbClr val="C7D9F2"/>
              </a:gs>
              <a:gs pos="100000">
                <a:srgbClr val="EAF2FF"/>
              </a:gs>
            </a:gsLst>
            <a:lin ang="5400000" scaled="1"/>
          </a:gra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0" name="右弧形箭头 49"/>
          <p:cNvSpPr/>
          <p:nvPr/>
        </p:nvSpPr>
        <p:spPr>
          <a:xfrm rot="233865" flipH="1">
            <a:off x="8230793" y="3491825"/>
            <a:ext cx="343059" cy="747075"/>
          </a:xfrm>
          <a:prstGeom prst="curvedRightArrow">
            <a:avLst>
              <a:gd name="adj1" fmla="val 10191"/>
              <a:gd name="adj2" fmla="val 29419"/>
              <a:gd name="adj3" fmla="val 18636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4164A7">
                  <a:alpha val="74924"/>
                </a:srgbClr>
              </a:gs>
              <a:gs pos="80000">
                <a:srgbClr val="C7D9F2"/>
              </a:gs>
              <a:gs pos="100000">
                <a:srgbClr val="EAF2FF"/>
              </a:gs>
            </a:gsLst>
            <a:lin ang="5400000" scaled="1"/>
          </a:gra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14" y="248411"/>
            <a:ext cx="481046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通用产品</a:t>
            </a:r>
            <a:r>
              <a:rPr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en-US" altLang="zh-CN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b="0" spc="-1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轻舸</a:t>
            </a:r>
            <a:endParaRPr sz="2000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97757" y="989025"/>
            <a:ext cx="4197350" cy="1937683"/>
            <a:chOff x="4653755" y="1016202"/>
            <a:chExt cx="4197350" cy="1937683"/>
          </a:xfrm>
        </p:grpSpPr>
        <p:sp>
          <p:nvSpPr>
            <p:cNvPr id="4" name="object 4"/>
            <p:cNvSpPr/>
            <p:nvPr/>
          </p:nvSpPr>
          <p:spPr>
            <a:xfrm>
              <a:off x="4653755" y="1179191"/>
              <a:ext cx="4197350" cy="1774694"/>
            </a:xfrm>
            <a:custGeom>
              <a:avLst/>
              <a:gdLst/>
              <a:ahLst/>
              <a:cxnLst/>
              <a:rect l="l" t="t" r="r" b="b"/>
              <a:pathLst>
                <a:path w="4197350" h="3820795">
                  <a:moveTo>
                    <a:pt x="0" y="0"/>
                  </a:moveTo>
                  <a:lnTo>
                    <a:pt x="4197073" y="0"/>
                  </a:lnTo>
                  <a:lnTo>
                    <a:pt x="4197073" y="3820258"/>
                  </a:lnTo>
                  <a:lnTo>
                    <a:pt x="0" y="3820258"/>
                  </a:lnTo>
                  <a:lnTo>
                    <a:pt x="0" y="0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00778" y="1016202"/>
              <a:ext cx="2390140" cy="340995"/>
            </a:xfrm>
            <a:custGeom>
              <a:avLst/>
              <a:gdLst/>
              <a:ahLst/>
              <a:cxnLst/>
              <a:rect l="l" t="t" r="r" b="b"/>
              <a:pathLst>
                <a:path w="2390140" h="340994">
                  <a:moveTo>
                    <a:pt x="2333320" y="0"/>
                  </a:moveTo>
                  <a:lnTo>
                    <a:pt x="56753" y="0"/>
                  </a:lnTo>
                  <a:lnTo>
                    <a:pt x="34662" y="4459"/>
                  </a:lnTo>
                  <a:lnTo>
                    <a:pt x="16622" y="16622"/>
                  </a:lnTo>
                  <a:lnTo>
                    <a:pt x="4459" y="34662"/>
                  </a:lnTo>
                  <a:lnTo>
                    <a:pt x="0" y="56753"/>
                  </a:lnTo>
                  <a:lnTo>
                    <a:pt x="0" y="283759"/>
                  </a:lnTo>
                  <a:lnTo>
                    <a:pt x="4459" y="305850"/>
                  </a:lnTo>
                  <a:lnTo>
                    <a:pt x="16622" y="323890"/>
                  </a:lnTo>
                  <a:lnTo>
                    <a:pt x="34662" y="336053"/>
                  </a:lnTo>
                  <a:lnTo>
                    <a:pt x="56753" y="340513"/>
                  </a:lnTo>
                  <a:lnTo>
                    <a:pt x="2333320" y="340513"/>
                  </a:lnTo>
                  <a:lnTo>
                    <a:pt x="2355411" y="336053"/>
                  </a:lnTo>
                  <a:lnTo>
                    <a:pt x="2373450" y="323890"/>
                  </a:lnTo>
                  <a:lnTo>
                    <a:pt x="2385613" y="305850"/>
                  </a:lnTo>
                  <a:lnTo>
                    <a:pt x="2390073" y="283759"/>
                  </a:lnTo>
                  <a:lnTo>
                    <a:pt x="2390073" y="56753"/>
                  </a:lnTo>
                  <a:lnTo>
                    <a:pt x="2385613" y="34662"/>
                  </a:lnTo>
                  <a:lnTo>
                    <a:pt x="2373450" y="16622"/>
                  </a:lnTo>
                  <a:lnTo>
                    <a:pt x="2355411" y="4459"/>
                  </a:lnTo>
                  <a:lnTo>
                    <a:pt x="2333320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38589" y="1008456"/>
            <a:ext cx="4298315" cy="4013557"/>
            <a:chOff x="238589" y="1059582"/>
            <a:chExt cx="4298315" cy="3962527"/>
          </a:xfrm>
        </p:grpSpPr>
        <p:sp>
          <p:nvSpPr>
            <p:cNvPr id="8" name="object 8"/>
            <p:cNvSpPr/>
            <p:nvPr/>
          </p:nvSpPr>
          <p:spPr>
            <a:xfrm>
              <a:off x="238589" y="1201314"/>
              <a:ext cx="4298315" cy="3820795"/>
            </a:xfrm>
            <a:custGeom>
              <a:avLst/>
              <a:gdLst/>
              <a:ahLst/>
              <a:cxnLst/>
              <a:rect l="l" t="t" r="r" b="b"/>
              <a:pathLst>
                <a:path w="4298315" h="3820795">
                  <a:moveTo>
                    <a:pt x="0" y="0"/>
                  </a:moveTo>
                  <a:lnTo>
                    <a:pt x="4298139" y="0"/>
                  </a:lnTo>
                  <a:lnTo>
                    <a:pt x="4298139" y="3820258"/>
                  </a:lnTo>
                  <a:lnTo>
                    <a:pt x="0" y="3820258"/>
                  </a:lnTo>
                  <a:lnTo>
                    <a:pt x="0" y="0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4336" y="1059582"/>
              <a:ext cx="2390140" cy="340995"/>
            </a:xfrm>
            <a:custGeom>
              <a:avLst/>
              <a:gdLst/>
              <a:ahLst/>
              <a:cxnLst/>
              <a:rect l="l" t="t" r="r" b="b"/>
              <a:pathLst>
                <a:path w="2390140" h="340994">
                  <a:moveTo>
                    <a:pt x="2333320" y="0"/>
                  </a:moveTo>
                  <a:lnTo>
                    <a:pt x="56753" y="0"/>
                  </a:lnTo>
                  <a:lnTo>
                    <a:pt x="34662" y="4459"/>
                  </a:lnTo>
                  <a:lnTo>
                    <a:pt x="16622" y="16622"/>
                  </a:lnTo>
                  <a:lnTo>
                    <a:pt x="4459" y="34662"/>
                  </a:lnTo>
                  <a:lnTo>
                    <a:pt x="0" y="56753"/>
                  </a:lnTo>
                  <a:lnTo>
                    <a:pt x="0" y="283759"/>
                  </a:lnTo>
                  <a:lnTo>
                    <a:pt x="4459" y="305850"/>
                  </a:lnTo>
                  <a:lnTo>
                    <a:pt x="16622" y="323890"/>
                  </a:lnTo>
                  <a:lnTo>
                    <a:pt x="34662" y="336053"/>
                  </a:lnTo>
                  <a:lnTo>
                    <a:pt x="56753" y="340513"/>
                  </a:lnTo>
                  <a:lnTo>
                    <a:pt x="2333320" y="340513"/>
                  </a:lnTo>
                  <a:lnTo>
                    <a:pt x="2355411" y="336053"/>
                  </a:lnTo>
                  <a:lnTo>
                    <a:pt x="2373451" y="323890"/>
                  </a:lnTo>
                  <a:lnTo>
                    <a:pt x="2385614" y="305850"/>
                  </a:lnTo>
                  <a:lnTo>
                    <a:pt x="2390074" y="283759"/>
                  </a:lnTo>
                  <a:lnTo>
                    <a:pt x="2390074" y="56753"/>
                  </a:lnTo>
                  <a:lnTo>
                    <a:pt x="2385614" y="34662"/>
                  </a:lnTo>
                  <a:lnTo>
                    <a:pt x="2373451" y="16622"/>
                  </a:lnTo>
                  <a:lnTo>
                    <a:pt x="2355411" y="4459"/>
                  </a:lnTo>
                  <a:lnTo>
                    <a:pt x="2333320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04800" y="3238518"/>
            <a:ext cx="41973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3177FF"/>
                </a:solidFill>
                <a:latin typeface="微软雅黑" panose="020B0503020204020204" charset="-122"/>
                <a:cs typeface="微软雅黑" panose="020B0503020204020204" charset="-122"/>
              </a:rPr>
              <a:t>&lt;2&gt;</a:t>
            </a:r>
            <a:r>
              <a:rPr lang="zh-CN" altLang="en-US" sz="1400" b="1" spc="-10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某实用工具软件客户</a:t>
            </a:r>
            <a:r>
              <a:rPr sz="1400" b="1" spc="-10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400" spc="-10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投放应用推广链路</a:t>
            </a:r>
            <a:endParaRPr sz="14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41633" y="2970123"/>
            <a:ext cx="106698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2620" algn="l"/>
              </a:tabLst>
            </a:pPr>
            <a:r>
              <a:rPr lang="zh-CN" altLang="en-US" sz="1650" baseline="3000" dirty="0">
                <a:latin typeface="微软雅黑" panose="020B0503020204020204" charset="-122"/>
                <a:cs typeface="微软雅黑" panose="020B0503020204020204" charset="-122"/>
              </a:rPr>
              <a:t>表单量对比</a:t>
            </a:r>
            <a:endParaRPr sz="1650" baseline="3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03820" y="1767252"/>
            <a:ext cx="1051560" cy="1133856"/>
            <a:chOff x="621360" y="3503422"/>
            <a:chExt cx="1051560" cy="1133856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8575" y="4291583"/>
              <a:ext cx="216407" cy="29260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360" y="3503422"/>
              <a:ext cx="1051560" cy="113385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575" y="3587496"/>
              <a:ext cx="460248" cy="547548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705856" y="2049446"/>
            <a:ext cx="584200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00" spc="-15" dirty="0" err="1">
                <a:latin typeface="微软雅黑" panose="020B0503020204020204" charset="-122"/>
                <a:cs typeface="微软雅黑" panose="020B0503020204020204" charset="-122"/>
              </a:rPr>
              <a:t>出量能力</a:t>
            </a:r>
            <a:endParaRPr lang="en-US" sz="1100" spc="-15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100000">
                      <a:srgbClr val="2D87FF"/>
                    </a:gs>
                    <a:gs pos="0">
                      <a:srgbClr val="F06BF8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rPr>
              <a:t>+4.7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100000">
                      <a:srgbClr val="2D87FF"/>
                    </a:gs>
                    <a:gs pos="0">
                      <a:srgbClr val="F06BF8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rPr>
              <a:t>倍</a:t>
            </a:r>
            <a:endParaRPr sz="11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618651" y="1767237"/>
            <a:ext cx="2173225" cy="1138696"/>
            <a:chOff x="1536191" y="3503407"/>
            <a:chExt cx="2173225" cy="1138696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6191" y="4160519"/>
              <a:ext cx="774191" cy="29260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3303" y="3503407"/>
              <a:ext cx="239526" cy="10990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3675" y="3979151"/>
              <a:ext cx="238003" cy="58657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 flipV="1">
              <a:off x="3070212" y="3506558"/>
              <a:ext cx="439718" cy="44805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54808" y="4629911"/>
              <a:ext cx="1054608" cy="12192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2809200" y="2970122"/>
            <a:ext cx="121554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2620" algn="l"/>
              </a:tabLst>
            </a:pPr>
            <a:r>
              <a:rPr lang="zh-CN" altLang="en-US" sz="1100" dirty="0">
                <a:latin typeface="微软雅黑" panose="020B0503020204020204" charset="-122"/>
                <a:cs typeface="微软雅黑" panose="020B0503020204020204" charset="-122"/>
              </a:rPr>
              <a:t>表单成本对比</a:t>
            </a:r>
            <a:endParaRPr sz="1650" baseline="3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20011" y="2067733"/>
            <a:ext cx="584200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100" spc="-15" dirty="0">
                <a:latin typeface="微软雅黑" panose="020B0503020204020204" charset="-122"/>
                <a:cs typeface="微软雅黑" panose="020B0503020204020204" charset="-122"/>
              </a:rPr>
              <a:t>表单成本</a:t>
            </a:r>
            <a:endParaRPr lang="en-US" altLang="zh-CN" sz="1100" spc="-15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1100" dirty="0">
                <a:gradFill flip="none" rotWithShape="1">
                  <a:gsLst>
                    <a:gs pos="100000">
                      <a:srgbClr val="2D87FF"/>
                    </a:gs>
                    <a:gs pos="0">
                      <a:srgbClr val="F06BF8"/>
                    </a:gs>
                  </a:gsLst>
                  <a:lin ang="27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-87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100000">
                      <a:srgbClr val="2D87FF"/>
                    </a:gs>
                    <a:gs pos="0">
                      <a:srgbClr val="F06BF8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rPr>
              <a:t>%</a:t>
            </a:r>
            <a:endParaRPr sz="11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1" name="object 5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33379" y="2436541"/>
            <a:ext cx="701039" cy="298704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212756" y="685291"/>
            <a:ext cx="8582025" cy="94128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"/>
              <a:tabLst>
                <a:tab pos="297815" algn="l"/>
              </a:tabLst>
            </a:pPr>
            <a:r>
              <a:rPr lang="zh-CN" altLang="en-US" sz="1200" spc="-5" dirty="0">
                <a:latin typeface="微软雅黑" panose="020B0503020204020204" charset="-122"/>
                <a:cs typeface="微软雅黑" panose="020B0503020204020204" charset="-122"/>
              </a:rPr>
              <a:t>在轻舸，通过自然语言指令，即可完成所有营销诉求</a:t>
            </a:r>
            <a:r>
              <a:rPr sz="1200" spc="-5" dirty="0">
                <a:latin typeface="微软雅黑" panose="020B0503020204020204" charset="-122"/>
                <a:cs typeface="微软雅黑" panose="020B0503020204020204" charset="-122"/>
              </a:rPr>
              <a:t>；</a:t>
            </a:r>
            <a:endParaRPr sz="1200" dirty="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95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92405" algn="ctr">
              <a:lnSpc>
                <a:spcPct val="100000"/>
              </a:lnSpc>
              <a:spcBef>
                <a:spcPts val="5"/>
              </a:spcBef>
              <a:tabLst>
                <a:tab pos="4613275" algn="l"/>
              </a:tabLst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产品介绍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	</a:t>
            </a:r>
            <a:r>
              <a:rPr sz="1400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核心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功能</a:t>
            </a:r>
            <a:endParaRPr lang="zh-CN" altLang="en-US" sz="1400" dirty="0">
              <a:latin typeface="微软雅黑" panose="020B0503020204020204" charset="-122"/>
              <a:cs typeface="微软雅黑" panose="020B0503020204020204" charset="-122"/>
            </a:endParaRPr>
          </a:p>
          <a:p>
            <a:pPr marL="177165" algn="l">
              <a:lnSpc>
                <a:spcPct val="100000"/>
              </a:lnSpc>
              <a:spcBef>
                <a:spcPts val="1200"/>
              </a:spcBef>
              <a:tabLst>
                <a:tab pos="4491990" algn="l"/>
              </a:tabLst>
            </a:pPr>
            <a:r>
              <a:rPr lang="en-US" altLang="zh-CN" sz="1400" b="1" dirty="0">
                <a:solidFill>
                  <a:srgbClr val="3177FF"/>
                </a:solidFill>
                <a:latin typeface="微软雅黑" panose="020B0503020204020204" charset="-122"/>
                <a:cs typeface="微软雅黑" panose="020B0503020204020204" charset="-122"/>
              </a:rPr>
              <a:t>&lt;1&gt;</a:t>
            </a:r>
            <a:r>
              <a:rPr lang="zh-CN" altLang="en-US" sz="1400" b="1" spc="5" dirty="0">
                <a:solidFill>
                  <a:srgbClr val="3177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b="1" spc="5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商用软件客户</a:t>
            </a:r>
            <a:r>
              <a:rPr lang="zh-CN" altLang="en-US" sz="1400" b="1" dirty="0">
                <a:solidFill>
                  <a:srgbClr val="002F8A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400" dirty="0">
                <a:solidFill>
                  <a:srgbClr val="002F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投放线索收集链路，投放两周：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	</a:t>
            </a:r>
            <a:endParaRPr lang="zh-CN" altLang="en-US" sz="1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953000" y="180975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创建方案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964385" y="1616783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Prompt</a:t>
            </a:r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生成广告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4785046" y="2179082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r>
              <a:rPr kumimoji="1"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Prompt</a:t>
            </a:r>
            <a:r>
              <a: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即可智能生成广告，省去中间搭建环节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245620" y="180975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诊断优化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6362628" y="1625155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排查</a:t>
            </a:r>
            <a:r>
              <a:rPr kumimoji="1" lang="en-US" altLang="zh-CN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建议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6077666" y="2179082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r>
              <a:rPr kumimoji="1"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『</a:t>
            </a:r>
            <a:r>
              <a: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诊断账户</a:t>
            </a:r>
            <a:r>
              <a:rPr kumimoji="1"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』</a:t>
            </a:r>
            <a:r>
              <a: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，轻舸智能体账户体检，提供定制优化建议。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7539805" y="181845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b="1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数据分析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7656813" y="1633855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洞察</a:t>
            </a:r>
            <a:r>
              <a:rPr kumimoji="1" lang="en-US" altLang="zh-CN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7371851" y="2187782"/>
            <a:ext cx="1457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r>
              <a:rPr kumimoji="1"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『</a:t>
            </a:r>
            <a:r>
              <a: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查看投放效果</a:t>
            </a:r>
            <a:r>
              <a:rPr kumimoji="1"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』</a:t>
            </a:r>
            <a:r>
              <a:rPr kumimoji="1"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，快速完成复杂数据分析，并提供营销洞察。</a:t>
            </a:r>
          </a:p>
        </p:txBody>
      </p:sp>
      <p:grpSp>
        <p:nvGrpSpPr>
          <p:cNvPr id="74" name="object 3"/>
          <p:cNvGrpSpPr/>
          <p:nvPr/>
        </p:nvGrpSpPr>
        <p:grpSpPr>
          <a:xfrm>
            <a:off x="4692352" y="3032991"/>
            <a:ext cx="4197350" cy="1989021"/>
            <a:chOff x="4653755" y="1059582"/>
            <a:chExt cx="4197350" cy="1989021"/>
          </a:xfrm>
        </p:grpSpPr>
        <p:sp>
          <p:nvSpPr>
            <p:cNvPr id="75" name="object 4"/>
            <p:cNvSpPr/>
            <p:nvPr/>
          </p:nvSpPr>
          <p:spPr>
            <a:xfrm>
              <a:off x="4653755" y="1221069"/>
              <a:ext cx="4197350" cy="1827534"/>
            </a:xfrm>
            <a:custGeom>
              <a:avLst/>
              <a:gdLst/>
              <a:ahLst/>
              <a:cxnLst/>
              <a:rect l="l" t="t" r="r" b="b"/>
              <a:pathLst>
                <a:path w="4197350" h="3820795">
                  <a:moveTo>
                    <a:pt x="0" y="0"/>
                  </a:moveTo>
                  <a:lnTo>
                    <a:pt x="4197073" y="0"/>
                  </a:lnTo>
                  <a:lnTo>
                    <a:pt x="4197073" y="3820258"/>
                  </a:lnTo>
                  <a:lnTo>
                    <a:pt x="0" y="3820258"/>
                  </a:lnTo>
                  <a:lnTo>
                    <a:pt x="0" y="0"/>
                  </a:lnTo>
                  <a:close/>
                </a:path>
              </a:pathLst>
            </a:custGeom>
            <a:ln w="1587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"/>
            <p:cNvSpPr/>
            <p:nvPr/>
          </p:nvSpPr>
          <p:spPr>
            <a:xfrm>
              <a:off x="5615410" y="1059582"/>
              <a:ext cx="2390140" cy="340995"/>
            </a:xfrm>
            <a:custGeom>
              <a:avLst/>
              <a:gdLst/>
              <a:ahLst/>
              <a:cxnLst/>
              <a:rect l="l" t="t" r="r" b="b"/>
              <a:pathLst>
                <a:path w="2390140" h="340994">
                  <a:moveTo>
                    <a:pt x="2333320" y="0"/>
                  </a:moveTo>
                  <a:lnTo>
                    <a:pt x="56753" y="0"/>
                  </a:lnTo>
                  <a:lnTo>
                    <a:pt x="34662" y="4459"/>
                  </a:lnTo>
                  <a:lnTo>
                    <a:pt x="16622" y="16622"/>
                  </a:lnTo>
                  <a:lnTo>
                    <a:pt x="4459" y="34662"/>
                  </a:lnTo>
                  <a:lnTo>
                    <a:pt x="0" y="56753"/>
                  </a:lnTo>
                  <a:lnTo>
                    <a:pt x="0" y="283759"/>
                  </a:lnTo>
                  <a:lnTo>
                    <a:pt x="4459" y="305850"/>
                  </a:lnTo>
                  <a:lnTo>
                    <a:pt x="16622" y="323890"/>
                  </a:lnTo>
                  <a:lnTo>
                    <a:pt x="34662" y="336053"/>
                  </a:lnTo>
                  <a:lnTo>
                    <a:pt x="56753" y="340513"/>
                  </a:lnTo>
                  <a:lnTo>
                    <a:pt x="2333320" y="340513"/>
                  </a:lnTo>
                  <a:lnTo>
                    <a:pt x="2355411" y="336053"/>
                  </a:lnTo>
                  <a:lnTo>
                    <a:pt x="2373450" y="323890"/>
                  </a:lnTo>
                  <a:lnTo>
                    <a:pt x="2385613" y="305850"/>
                  </a:lnTo>
                  <a:lnTo>
                    <a:pt x="2390073" y="283759"/>
                  </a:lnTo>
                  <a:lnTo>
                    <a:pt x="2390073" y="56753"/>
                  </a:lnTo>
                  <a:lnTo>
                    <a:pt x="2385613" y="34662"/>
                  </a:lnTo>
                  <a:lnTo>
                    <a:pt x="2373450" y="16622"/>
                  </a:lnTo>
                  <a:lnTo>
                    <a:pt x="2355411" y="4459"/>
                  </a:lnTo>
                  <a:lnTo>
                    <a:pt x="2333320" y="0"/>
                  </a:lnTo>
                  <a:close/>
                </a:path>
              </a:pathLst>
            </a:custGeom>
            <a:solidFill>
              <a:srgbClr val="4164A7"/>
            </a:solidFill>
          </p:spPr>
          <p:txBody>
            <a:bodyPr wrap="square" lIns="0" tIns="0" rIns="0" bIns="0"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核心优势</a:t>
              </a:r>
              <a:endParaRPr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4838700" y="3560994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自然语言理解和交流营销策略无衰减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6114185" y="3550474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回归营销本质</a:t>
            </a:r>
            <a:endParaRPr kumimoji="1" lang="en-US" altLang="zh-CN" sz="1000" dirty="0">
              <a:solidFill>
                <a:srgbClr val="4164A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全流程操作高效便捷</a:t>
            </a:r>
          </a:p>
        </p:txBody>
      </p:sp>
      <p:sp>
        <p:nvSpPr>
          <p:cNvPr id="85" name="椭圆 84"/>
          <p:cNvSpPr/>
          <p:nvPr/>
        </p:nvSpPr>
        <p:spPr>
          <a:xfrm>
            <a:off x="5045052" y="3963878"/>
            <a:ext cx="925880" cy="886291"/>
          </a:xfrm>
          <a:prstGeom prst="ellipse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无损表达</a:t>
            </a:r>
          </a:p>
        </p:txBody>
      </p:sp>
      <p:sp>
        <p:nvSpPr>
          <p:cNvPr id="86" name="椭圆 85"/>
          <p:cNvSpPr/>
          <p:nvPr/>
        </p:nvSpPr>
        <p:spPr>
          <a:xfrm>
            <a:off x="6300526" y="3958330"/>
            <a:ext cx="925880" cy="886291"/>
          </a:xfrm>
          <a:prstGeom prst="ellipse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简单投放</a:t>
            </a:r>
          </a:p>
        </p:txBody>
      </p:sp>
      <p:sp>
        <p:nvSpPr>
          <p:cNvPr id="87" name="椭圆 86"/>
          <p:cNvSpPr/>
          <p:nvPr/>
        </p:nvSpPr>
        <p:spPr>
          <a:xfrm>
            <a:off x="7631081" y="3934629"/>
            <a:ext cx="925880" cy="886291"/>
          </a:xfrm>
          <a:prstGeom prst="ellipse">
            <a:avLst/>
          </a:prstGeom>
          <a:solidFill>
            <a:srgbClr val="416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无限扩展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308224" y="3561736"/>
            <a:ext cx="1635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持续扩展集成最新</a:t>
            </a:r>
            <a:r>
              <a:rPr kumimoji="1" lang="en-GB" altLang="zh-CN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能力</a:t>
            </a:r>
            <a:endParaRPr kumimoji="1" lang="en-US" altLang="zh-CN" sz="1000" dirty="0">
              <a:solidFill>
                <a:srgbClr val="4164A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zh-CN" altLang="en-US" sz="1000" dirty="0">
                <a:solidFill>
                  <a:srgbClr val="4164A7"/>
                </a:solidFill>
                <a:latin typeface="微软雅黑" panose="020B0503020204020204" charset="-122"/>
                <a:ea typeface="微软雅黑" panose="020B0503020204020204" charset="-122"/>
              </a:rPr>
              <a:t>满足多元营销需求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561494" y="3912508"/>
            <a:ext cx="1875057" cy="57682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CN"/>
            </a:defPPr>
            <a:lvl1pPr marR="0" lvl="0" indent="0" algn="ctr" defTabSz="8255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sz="1600" b="0" i="0" u="none" strike="noStrike" cap="none" spc="0" normalizeH="0" baseline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方正兰亭中黑简体" panose="02000000000000000000" pitchFamily="2" charset="-122"/>
                <a:ea typeface="方正兰亭中黑简体" panose="02000000000000000000" pitchFamily="2" charset="-122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pPr marL="0" marR="0" lvl="0" indent="0" algn="l" defTabSz="8255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835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rPr>
              <a:t>对话式创编，</a:t>
            </a:r>
            <a:r>
              <a:rPr kumimoji="0" lang="en-US" altLang="zh-CN" sz="835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rPr>
              <a:t>AI</a:t>
            </a:r>
            <a:r>
              <a:rPr kumimoji="0" lang="zh-CN" altLang="en-US" sz="835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rPr>
              <a:t>生成创意推荐、可视化智能数据分析。轻舸创编简单，搭建可以直接上手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534546" y="4458209"/>
            <a:ext cx="1043876" cy="235898"/>
          </a:xfrm>
          <a:prstGeom prst="rect">
            <a:avLst/>
          </a:prstGeom>
          <a:scene3d>
            <a:camera prst="orthographicFront"/>
            <a:lightRig rig="contrasting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indent="0" defTabSz="825500">
              <a:lnSpc>
                <a:spcPct val="15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2000"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pPr marL="0" marR="0" lvl="0" indent="0" algn="l" defTabSz="42989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8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方正兰亭黑简体" panose="02000000000000000000" pitchFamily="2" charset="-122"/>
                <a:cs typeface="+mn-cs"/>
              </a:rPr>
              <a:t>一条广告创编时长</a:t>
            </a:r>
          </a:p>
        </p:txBody>
      </p:sp>
      <p:sp>
        <p:nvSpPr>
          <p:cNvPr id="92" name="Inhaltsplatzhalter 4"/>
          <p:cNvSpPr txBox="1"/>
          <p:nvPr/>
        </p:nvSpPr>
        <p:spPr>
          <a:xfrm>
            <a:off x="426652" y="4659226"/>
            <a:ext cx="1976823" cy="348878"/>
          </a:xfrm>
          <a:prstGeom prst="rect">
            <a:avLst/>
          </a:prstGeom>
          <a:noFill/>
          <a:effectLst>
            <a:outerShdw dist="38100" algn="tl" rotWithShape="0">
              <a:srgbClr val="DFECFC">
                <a:alpha val="80000"/>
              </a:srgbClr>
            </a:outerShdw>
          </a:effectLst>
          <a:scene3d>
            <a:camera prst="orthographicFront"/>
            <a:lightRig rig="contrasting" dir="t"/>
          </a:scene3d>
        </p:spPr>
        <p:txBody>
          <a:bodyPr wrap="none" rtlCol="0">
            <a:spAutoFit/>
          </a:bodyPr>
          <a:lstStyle>
            <a:defPPr>
              <a:defRPr lang="zh-CN"/>
            </a:defPPr>
            <a:lvl1pPr algn="ctr" defTabSz="369570">
              <a:buClr>
                <a:srgbClr val="556DF3"/>
              </a:buClr>
              <a:buSzPct val="50000"/>
              <a:defRPr sz="9000" b="1" kern="0">
                <a:ln w="12700">
                  <a:noFill/>
                </a:ln>
                <a:gradFill>
                  <a:gsLst>
                    <a:gs pos="0">
                      <a:srgbClr val="8ABEFE"/>
                    </a:gs>
                    <a:gs pos="100000">
                      <a:srgbClr val="255DB9"/>
                    </a:gs>
                    <a:gs pos="49000">
                      <a:srgbClr val="1D6BDD"/>
                    </a:gs>
                  </a:gsLst>
                  <a:lin ang="2700000" scaled="0"/>
                </a:gradFill>
                <a:effectLst>
                  <a:innerShdw blurRad="76200">
                    <a:srgbClr val="E8F1FC">
                      <a:alpha val="70000"/>
                    </a:srgbClr>
                  </a:innerShdw>
                  <a:reflection blurRad="63500" stA="40000" endPos="30000" dist="25400" dir="5400000" sy="-100000" algn="bl" rotWithShape="0"/>
                </a:effectLst>
                <a:latin typeface="方正兰亭中黑简体"/>
                <a:ea typeface="方正兰亭中黑简体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pPr marL="0" marR="0" lvl="0" indent="0" algn="l" defTabSz="1924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6DF3"/>
              </a:buClr>
              <a:buSzPct val="50000"/>
              <a:buFontTx/>
              <a:buNone/>
              <a:defRPr/>
            </a:pPr>
            <a:r>
              <a:rPr kumimoji="0" lang="zh-CN" altLang="en-US" sz="1040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</a:rPr>
              <a:t>从 </a:t>
            </a:r>
            <a:r>
              <a:rPr kumimoji="0" lang="en-US" altLang="zh-CN" sz="1665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</a:rPr>
              <a:t>2</a:t>
            </a:r>
            <a:r>
              <a:rPr kumimoji="0" lang="zh-CN" altLang="en-US" sz="1665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</a:rPr>
              <a:t>小时 </a:t>
            </a:r>
            <a:r>
              <a:rPr kumimoji="0" lang="zh-CN" altLang="en-US" sz="1040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</a:rPr>
              <a:t>缩短至 </a:t>
            </a:r>
            <a:r>
              <a:rPr kumimoji="0" lang="en-US" altLang="zh-CN" sz="1665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</a:rPr>
              <a:t>5</a:t>
            </a:r>
            <a:r>
              <a:rPr kumimoji="0" lang="zh-CN" altLang="en-US" sz="1665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</a:rPr>
              <a:t>分钟</a:t>
            </a:r>
            <a:endParaRPr kumimoji="0" lang="en-US" sz="1665" b="1" i="0" u="none" strike="noStrike" kern="0" cap="none" spc="0" normalizeH="0" baseline="0" noProof="0" dirty="0">
              <a:ln w="12700">
                <a:noFill/>
              </a:ln>
              <a:gradFill>
                <a:gsLst>
                  <a:gs pos="0">
                    <a:srgbClr val="2F6AED"/>
                  </a:gs>
                  <a:gs pos="100000">
                    <a:srgbClr val="124CCC"/>
                  </a:gs>
                </a:gsLst>
                <a:lin ang="10800000" scaled="0"/>
              </a:gradFill>
              <a:effectLst>
                <a:reflection blurRad="63500" stA="40000" endPos="30000" dist="25400" dir="5400000" sy="-100000" algn="bl" rotWithShape="0"/>
              </a:effectLst>
              <a:uLnTx/>
              <a:uFillTx/>
              <a:ea typeface="方正兰亭中黑简体"/>
              <a:cs typeface="+mn-cs"/>
            </a:endParaRPr>
          </a:p>
        </p:txBody>
      </p:sp>
      <p:cxnSp>
        <p:nvCxnSpPr>
          <p:cNvPr id="95" name="直接连接符 614"/>
          <p:cNvCxnSpPr/>
          <p:nvPr/>
        </p:nvCxnSpPr>
        <p:spPr>
          <a:xfrm>
            <a:off x="534546" y="5181662"/>
            <a:ext cx="1910303" cy="0"/>
          </a:xfrm>
          <a:prstGeom prst="line">
            <a:avLst/>
          </a:prstGeom>
          <a:noFill/>
          <a:ln w="9525" cap="flat" cmpd="sng" algn="ctr">
            <a:gradFill>
              <a:gsLst>
                <a:gs pos="13000">
                  <a:srgbClr val="7DBDFE"/>
                </a:gs>
                <a:gs pos="0">
                  <a:srgbClr val="7DBDFE">
                    <a:alpha val="1000"/>
                  </a:srgbClr>
                </a:gs>
                <a:gs pos="94000">
                  <a:srgbClr val="4175FF">
                    <a:alpha val="0"/>
                  </a:srgbClr>
                </a:gs>
                <a:gs pos="64000">
                  <a:srgbClr val="4175FF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grpSp>
        <p:nvGrpSpPr>
          <p:cNvPr id="96" name="组合 95"/>
          <p:cNvGrpSpPr/>
          <p:nvPr/>
        </p:nvGrpSpPr>
        <p:grpSpPr>
          <a:xfrm>
            <a:off x="699296" y="3559588"/>
            <a:ext cx="1539243" cy="417090"/>
            <a:chOff x="8945932" y="9589985"/>
            <a:chExt cx="5334578" cy="1115624"/>
          </a:xfrm>
        </p:grpSpPr>
        <p:sp>
          <p:nvSpPr>
            <p:cNvPr id="97" name="椭圆 96"/>
            <p:cNvSpPr/>
            <p:nvPr/>
          </p:nvSpPr>
          <p:spPr>
            <a:xfrm>
              <a:off x="8945932" y="9589985"/>
              <a:ext cx="5334578" cy="1115624"/>
            </a:xfrm>
            <a:prstGeom prst="ellipse">
              <a:avLst/>
            </a:prstGeom>
            <a:gradFill flip="none" rotWithShape="1">
              <a:gsLst>
                <a:gs pos="100000">
                  <a:srgbClr val="0165FF">
                    <a:alpha val="12000"/>
                  </a:srgbClr>
                </a:gs>
                <a:gs pos="42000">
                  <a:srgbClr val="0165FF">
                    <a:alpha val="0"/>
                  </a:srgbClr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76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4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黑简体" panose="02000000000000000000" pitchFamily="2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9649486" y="9790679"/>
              <a:ext cx="3927470" cy="714236"/>
            </a:xfrm>
            <a:prstGeom prst="ellipse">
              <a:avLst/>
            </a:prstGeom>
            <a:gradFill flip="none" rotWithShape="1">
              <a:gsLst>
                <a:gs pos="100000">
                  <a:srgbClr val="0165FF">
                    <a:alpha val="17000"/>
                  </a:srgbClr>
                </a:gs>
                <a:gs pos="42000">
                  <a:srgbClr val="0165FF">
                    <a:alpha val="0"/>
                  </a:srgbClr>
                </a:gs>
              </a:gsLst>
              <a:lin ang="5400000" scaled="0"/>
              <a:tileRect/>
            </a:gradFill>
            <a:ln w="9525" cap="flat" cmpd="sng" algn="ctr">
              <a:gradFill>
                <a:gsLst>
                  <a:gs pos="15000">
                    <a:srgbClr val="0165FF">
                      <a:alpha val="0"/>
                    </a:srgbClr>
                  </a:gs>
                  <a:gs pos="100000">
                    <a:srgbClr val="0165FF">
                      <a:alpha val="4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76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4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0055FF">
                        <a:lumMod val="40000"/>
                        <a:lumOff val="60000"/>
                      </a:srgbClr>
                    </a:gs>
                    <a:gs pos="100000">
                      <a:srgbClr val="0055FF"/>
                    </a:gs>
                  </a:gsLst>
                  <a:lin ang="2700000" scaled="1"/>
                  <a:tileRect/>
                </a:gradFill>
                <a:effectLst>
                  <a:outerShdw blurRad="342900" sx="102000" sy="102000" algn="ctr" rotWithShape="0">
                    <a:srgbClr val="0055FF">
                      <a:alpha val="14000"/>
                    </a:srgbClr>
                  </a:outerShdw>
                </a:effectLst>
                <a:uLnTx/>
                <a:uFillTx/>
                <a:latin typeface="方正兰亭黑简体" panose="02000000000000000000" pitchFamily="2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10208939" y="9908734"/>
              <a:ext cx="2808564" cy="478125"/>
            </a:xfrm>
            <a:prstGeom prst="ellipse">
              <a:avLst/>
            </a:prstGeom>
            <a:gradFill flip="none" rotWithShape="1">
              <a:gsLst>
                <a:gs pos="57000">
                  <a:srgbClr val="0165FF">
                    <a:alpha val="30000"/>
                  </a:srgbClr>
                </a:gs>
                <a:gs pos="100000">
                  <a:srgbClr val="0165FF">
                    <a:alpha val="70000"/>
                  </a:srgbClr>
                </a:gs>
                <a:gs pos="15000">
                  <a:srgbClr val="0165FF">
                    <a:alpha val="0"/>
                  </a:srgbClr>
                </a:gs>
              </a:gsLst>
              <a:lin ang="5400000" scaled="0"/>
              <a:tileRect/>
            </a:gradFill>
            <a:ln w="12700" cap="flat" cmpd="sng" algn="ctr">
              <a:gradFill>
                <a:gsLst>
                  <a:gs pos="26000">
                    <a:srgbClr val="0165FF">
                      <a:alpha val="0"/>
                    </a:srgbClr>
                  </a:gs>
                  <a:gs pos="100000">
                    <a:srgbClr val="0165FF">
                      <a:alpha val="69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76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4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0055FF">
                        <a:lumMod val="40000"/>
                        <a:lumOff val="60000"/>
                      </a:srgbClr>
                    </a:gs>
                    <a:gs pos="100000">
                      <a:srgbClr val="0055FF"/>
                    </a:gs>
                  </a:gsLst>
                  <a:lin ang="2700000" scaled="1"/>
                  <a:tileRect/>
                </a:gradFill>
                <a:effectLst>
                  <a:outerShdw blurRad="342900" sx="102000" sy="102000" algn="ctr" rotWithShape="0">
                    <a:srgbClr val="0055FF">
                      <a:alpha val="14000"/>
                    </a:srgbClr>
                  </a:outerShdw>
                </a:effectLst>
                <a:uLnTx/>
                <a:uFillTx/>
                <a:latin typeface="方正兰亭黑简体" panose="02000000000000000000" pitchFamily="2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00" name="一级标题方正兰亭中黑简体"/>
          <p:cNvSpPr txBox="1"/>
          <p:nvPr/>
        </p:nvSpPr>
        <p:spPr>
          <a:xfrm>
            <a:off x="1113488" y="3539335"/>
            <a:ext cx="723275" cy="307777"/>
          </a:xfrm>
          <a:prstGeom prst="rect">
            <a:avLst/>
          </a:prstGeom>
          <a:noFill/>
          <a:effectLst>
            <a:outerShdw dist="38100" algn="tl" rotWithShape="0">
              <a:srgbClr val="DFECFC">
                <a:alpha val="80000"/>
              </a:srgb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algn="ctr" defTabSz="36957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6DF3"/>
              </a:buClr>
              <a:buSzPct val="50000"/>
              <a:buFontTx/>
              <a:buNone/>
              <a:defRPr kumimoji="0" sz="4400" b="1" i="0" u="none" strike="noStrike" kern="0" cap="none" spc="0" normalizeH="0" baseline="0">
                <a:ln w="12700">
                  <a:noFill/>
                </a:ln>
                <a:gradFill>
                  <a:gsLst>
                    <a:gs pos="0">
                      <a:srgbClr val="7DBDFE"/>
                    </a:gs>
                    <a:gs pos="100000">
                      <a:srgbClr val="4B1BFF"/>
                    </a:gs>
                    <a:gs pos="48000">
                      <a:srgbClr val="5F6AFF"/>
                    </a:gs>
                  </a:gsLst>
                  <a:lin ang="27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latin typeface="方正兰亭中黑简体"/>
                <a:ea typeface="方正兰亭中黑简体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pPr marL="0" marR="0" lvl="0" indent="0" algn="ctr" defTabSz="36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6DF3"/>
              </a:buClr>
              <a:buSzPct val="50000"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  <a:sym typeface="FZLanTingHeiS-DB-GB" panose="02000500000000000000" pitchFamily="2" charset="-122"/>
              </a:rPr>
              <a:t>提效率</a:t>
            </a:r>
          </a:p>
        </p:txBody>
      </p:sp>
      <p:grpSp>
        <p:nvGrpSpPr>
          <p:cNvPr id="105" name="组合 104"/>
          <p:cNvGrpSpPr/>
          <p:nvPr/>
        </p:nvGrpSpPr>
        <p:grpSpPr>
          <a:xfrm>
            <a:off x="2310223" y="4444639"/>
            <a:ext cx="1265090" cy="557827"/>
            <a:chOff x="17624165" y="5785821"/>
            <a:chExt cx="2428050" cy="1070622"/>
          </a:xfrm>
        </p:grpSpPr>
        <p:sp>
          <p:nvSpPr>
            <p:cNvPr id="106" name="文本框 105"/>
            <p:cNvSpPr txBox="1"/>
            <p:nvPr/>
          </p:nvSpPr>
          <p:spPr>
            <a:xfrm>
              <a:off x="17624165" y="5785821"/>
              <a:ext cx="1797349" cy="447832"/>
            </a:xfrm>
            <a:prstGeom prst="rect">
              <a:avLst/>
            </a:prstGeom>
            <a:scene3d>
              <a:camera prst="orthographicFront"/>
              <a:lightRig rig="contrasting" dir="t"/>
            </a:scene3d>
          </p:spPr>
          <p:txBody>
            <a:bodyPr wrap="none">
              <a:spAutoFit/>
            </a:bodyPr>
            <a:lstStyle>
              <a:defPPr>
                <a:defRPr lang="zh-CN"/>
              </a:defPPr>
              <a:lvl1pPr indent="0" defTabSz="825500">
                <a:lnSpc>
                  <a:spcPct val="150000"/>
                </a:lnSpc>
                <a:spcBef>
                  <a:spcPts val="0"/>
                </a:spcBef>
                <a:buSzTx/>
                <a:buFont typeface="Arial" panose="020B0604020202020204" pitchFamily="34" charset="0"/>
                <a:buNone/>
                <a:defRPr sz="2000"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9pPr>
            </a:lstStyle>
            <a:p>
              <a:pPr marL="0" marR="0" lvl="0" indent="0" algn="l" defTabSz="429895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83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方正兰亭黑简体" panose="02000000000000000000" pitchFamily="2" charset="-122"/>
                  <a:cs typeface="+mn-cs"/>
                </a:rPr>
                <a:t>整体付费转化量</a:t>
              </a:r>
            </a:p>
          </p:txBody>
        </p:sp>
        <p:sp>
          <p:nvSpPr>
            <p:cNvPr id="107" name="Inhaltsplatzhalter 4"/>
            <p:cNvSpPr txBox="1"/>
            <p:nvPr/>
          </p:nvSpPr>
          <p:spPr>
            <a:xfrm>
              <a:off x="17624165" y="6186851"/>
              <a:ext cx="2428050" cy="669592"/>
            </a:xfrm>
            <a:prstGeom prst="rect">
              <a:avLst/>
            </a:prstGeom>
            <a:noFill/>
            <a:effectLst>
              <a:outerShdw dist="38100" algn="tl" rotWithShape="0">
                <a:srgbClr val="DFECFC">
                  <a:alpha val="80000"/>
                </a:srgbClr>
              </a:outerShdw>
            </a:effectLst>
            <a:scene3d>
              <a:camera prst="orthographicFront"/>
              <a:lightRig rig="contrasting" dir="t"/>
            </a:scene3d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369570">
                <a:buClr>
                  <a:srgbClr val="556DF3"/>
                </a:buClr>
                <a:buSzPct val="50000"/>
                <a:defRPr sz="9000" b="1" kern="0">
                  <a:ln w="12700">
                    <a:noFill/>
                  </a:ln>
                  <a:gradFill>
                    <a:gsLst>
                      <a:gs pos="0">
                        <a:srgbClr val="8ABEFE"/>
                      </a:gs>
                      <a:gs pos="100000">
                        <a:srgbClr val="255DB9"/>
                      </a:gs>
                      <a:gs pos="49000">
                        <a:srgbClr val="1D6BDD"/>
                      </a:gs>
                    </a:gsLst>
                    <a:lin ang="2700000" scaled="0"/>
                  </a:gradFill>
                  <a:effectLst>
                    <a:innerShdw blurRad="76200">
                      <a:srgbClr val="E8F1FC">
                        <a:alpha val="70000"/>
                      </a:srgbClr>
                    </a:innerShdw>
                    <a:reflection blurRad="63500" stA="40000" endPos="30000" dist="25400" dir="5400000" sy="-100000" algn="bl" rotWithShape="0"/>
                  </a:effectLst>
                  <a:latin typeface="方正兰亭中黑简体"/>
                  <a:ea typeface="方正兰亭中黑简体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9pPr>
            </a:lstStyle>
            <a:p>
              <a:pPr marL="0" marR="0" lvl="0" indent="0" algn="l" defTabSz="1924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6DF3"/>
                </a:buClr>
                <a:buSzPct val="50000"/>
                <a:buFontTx/>
                <a:buNone/>
                <a:defRPr/>
              </a:pPr>
              <a:r>
                <a:rPr kumimoji="0" lang="en-US" altLang="zh-CN" sz="1665" b="1" i="0" u="none" strike="noStrike" kern="0" cap="none" spc="0" normalizeH="0" baseline="0" noProof="0" dirty="0">
                  <a:ln w="12700">
                    <a:noFill/>
                  </a:ln>
                  <a:gradFill>
                    <a:gsLst>
                      <a:gs pos="0">
                        <a:srgbClr val="2F6AED"/>
                      </a:gs>
                      <a:gs pos="100000">
                        <a:srgbClr val="124CCC"/>
                      </a:gs>
                    </a:gsLst>
                    <a:lin ang="10800000" scaled="0"/>
                  </a:gradFill>
                  <a:effectLst>
                    <a:reflection blurRad="63500" stA="40000" endPos="30000" dist="25400" dir="5400000" sy="-100000" algn="bl" rotWithShape="0"/>
                  </a:effectLst>
                  <a:uLnTx/>
                  <a:uFillTx/>
                  <a:ea typeface="方正兰亭中黑简体"/>
                  <a:cs typeface="+mn-cs"/>
                </a:rPr>
                <a:t>+227.31%</a:t>
              </a:r>
              <a:endParaRPr kumimoji="0" lang="en-US" sz="1665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678869" y="4444639"/>
            <a:ext cx="931665" cy="557827"/>
            <a:chOff x="19939959" y="7067583"/>
            <a:chExt cx="1788118" cy="1070622"/>
          </a:xfrm>
        </p:grpSpPr>
        <p:sp>
          <p:nvSpPr>
            <p:cNvPr id="109" name="文本框 108"/>
            <p:cNvSpPr txBox="1"/>
            <p:nvPr/>
          </p:nvSpPr>
          <p:spPr>
            <a:xfrm>
              <a:off x="19939959" y="7067583"/>
              <a:ext cx="1178953" cy="447832"/>
            </a:xfrm>
            <a:prstGeom prst="rect">
              <a:avLst/>
            </a:prstGeom>
            <a:scene3d>
              <a:camera prst="orthographicFront"/>
              <a:lightRig rig="contrasting" dir="t"/>
            </a:scene3d>
          </p:spPr>
          <p:txBody>
            <a:bodyPr wrap="none">
              <a:spAutoFit/>
            </a:bodyPr>
            <a:lstStyle>
              <a:defPPr>
                <a:defRPr lang="zh-CN"/>
              </a:defPPr>
              <a:lvl1pPr indent="0" defTabSz="825500">
                <a:lnSpc>
                  <a:spcPct val="150000"/>
                </a:lnSpc>
                <a:spcBef>
                  <a:spcPts val="0"/>
                </a:spcBef>
                <a:buSzTx/>
                <a:buFont typeface="Arial" panose="020B0604020202020204" pitchFamily="34" charset="0"/>
                <a:buNone/>
                <a:defRPr sz="2000"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9pPr>
            </a:lstStyle>
            <a:p>
              <a:pPr marL="0" marR="0" lvl="0" indent="0" algn="l" defTabSz="429895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83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方正兰亭黑简体" panose="02000000000000000000" pitchFamily="2" charset="-122"/>
                  <a:cs typeface="+mn-cs"/>
                </a:rPr>
                <a:t>转化成本</a:t>
              </a:r>
            </a:p>
          </p:txBody>
        </p:sp>
        <p:sp>
          <p:nvSpPr>
            <p:cNvPr id="110" name="Inhaltsplatzhalter 4"/>
            <p:cNvSpPr txBox="1"/>
            <p:nvPr/>
          </p:nvSpPr>
          <p:spPr>
            <a:xfrm>
              <a:off x="19939959" y="7468613"/>
              <a:ext cx="1788118" cy="669592"/>
            </a:xfrm>
            <a:prstGeom prst="rect">
              <a:avLst/>
            </a:prstGeom>
            <a:noFill/>
            <a:effectLst>
              <a:outerShdw dist="38100" algn="tl" rotWithShape="0">
                <a:srgbClr val="DFECFC">
                  <a:alpha val="80000"/>
                </a:srgbClr>
              </a:outerShdw>
            </a:effectLst>
            <a:scene3d>
              <a:camera prst="orthographicFront"/>
              <a:lightRig rig="contrasting" dir="t"/>
            </a:scene3d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 defTabSz="369570">
                <a:buClr>
                  <a:srgbClr val="556DF3"/>
                </a:buClr>
                <a:buSzPct val="50000"/>
                <a:defRPr sz="9000" b="1" kern="0">
                  <a:ln w="12700">
                    <a:noFill/>
                  </a:ln>
                  <a:gradFill>
                    <a:gsLst>
                      <a:gs pos="0">
                        <a:srgbClr val="8ABEFE"/>
                      </a:gs>
                      <a:gs pos="100000">
                        <a:srgbClr val="255DB9"/>
                      </a:gs>
                      <a:gs pos="49000">
                        <a:srgbClr val="1D6BDD"/>
                      </a:gs>
                    </a:gsLst>
                    <a:lin ang="2700000" scaled="0"/>
                  </a:gradFill>
                  <a:effectLst>
                    <a:innerShdw blurRad="76200">
                      <a:srgbClr val="E8F1FC">
                        <a:alpha val="70000"/>
                      </a:srgbClr>
                    </a:innerShdw>
                    <a:reflection blurRad="63500" stA="40000" endPos="30000" dist="25400" dir="5400000" sy="-100000" algn="bl" rotWithShape="0"/>
                  </a:effectLst>
                  <a:latin typeface="方正兰亭中黑简体"/>
                  <a:ea typeface="方正兰亭中黑简体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9pPr>
            </a:lstStyle>
            <a:p>
              <a:pPr marL="0" marR="0" lvl="0" indent="0" algn="l" defTabSz="1924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6DF3"/>
                </a:buClr>
                <a:buSzPct val="50000"/>
                <a:buFontTx/>
                <a:buNone/>
                <a:defRPr/>
              </a:pPr>
              <a:r>
                <a:rPr kumimoji="0" lang="en-US" altLang="zh-CN" sz="1665" b="1" i="0" u="none" strike="noStrike" kern="0" cap="none" spc="0" normalizeH="0" baseline="0" noProof="0" dirty="0">
                  <a:ln w="12700">
                    <a:noFill/>
                  </a:ln>
                  <a:gradFill>
                    <a:gsLst>
                      <a:gs pos="0">
                        <a:srgbClr val="2F6AED"/>
                      </a:gs>
                      <a:gs pos="100000">
                        <a:srgbClr val="124CCC"/>
                      </a:gs>
                    </a:gsLst>
                    <a:lin ang="10800000" scaled="0"/>
                  </a:gradFill>
                  <a:effectLst>
                    <a:reflection blurRad="63500" stA="40000" endPos="30000" dist="25400" dir="5400000" sy="-100000" algn="bl" rotWithShape="0"/>
                  </a:effectLst>
                  <a:uLnTx/>
                  <a:uFillTx/>
                  <a:ea typeface="方正兰亭中黑简体"/>
                  <a:cs typeface="+mn-cs"/>
                </a:rPr>
                <a:t>-39.3%</a:t>
              </a:r>
            </a:p>
          </p:txBody>
        </p:sp>
      </p:grpSp>
      <p:cxnSp>
        <p:nvCxnSpPr>
          <p:cNvPr id="111" name="直接连接符 62"/>
          <p:cNvCxnSpPr/>
          <p:nvPr/>
        </p:nvCxnSpPr>
        <p:spPr>
          <a:xfrm>
            <a:off x="2317791" y="4351732"/>
            <a:ext cx="2128860" cy="0"/>
          </a:xfrm>
          <a:prstGeom prst="line">
            <a:avLst/>
          </a:prstGeom>
          <a:noFill/>
          <a:ln w="9525" cap="flat" cmpd="sng" algn="ctr">
            <a:gradFill>
              <a:gsLst>
                <a:gs pos="13000">
                  <a:srgbClr val="7DBDFE"/>
                </a:gs>
                <a:gs pos="0">
                  <a:srgbClr val="7DBDFE">
                    <a:alpha val="1000"/>
                  </a:srgbClr>
                </a:gs>
                <a:gs pos="94000">
                  <a:srgbClr val="4175FF">
                    <a:alpha val="0"/>
                  </a:srgbClr>
                </a:gs>
                <a:gs pos="64000">
                  <a:srgbClr val="4175FF"/>
                </a:gs>
              </a:gsLst>
              <a:lin ang="0" scaled="0"/>
            </a:gradFill>
            <a:prstDash val="solid"/>
            <a:miter lim="800000"/>
          </a:ln>
          <a:effectLst/>
        </p:spPr>
      </p:cxnSp>
      <p:sp>
        <p:nvSpPr>
          <p:cNvPr id="112" name="文本框 111"/>
          <p:cNvSpPr txBox="1"/>
          <p:nvPr/>
        </p:nvSpPr>
        <p:spPr>
          <a:xfrm>
            <a:off x="2412989" y="3888656"/>
            <a:ext cx="2096117" cy="461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8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方正兰亭黑简体"/>
                <a:cs typeface="+mn-cs"/>
              </a:rPr>
              <a:t>买词扩量瓶颈被打破，智能提供扩词，新老平台流量重叠度低。</a:t>
            </a:r>
            <a:endParaRPr kumimoji="0" lang="en-US" altLang="zh-CN" sz="8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ea typeface="方正兰亭黑简体"/>
              <a:cs typeface="+mn-cs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2563873" y="3554862"/>
            <a:ext cx="1539243" cy="417090"/>
            <a:chOff x="8945932" y="9589985"/>
            <a:chExt cx="5334578" cy="1115624"/>
          </a:xfrm>
        </p:grpSpPr>
        <p:sp>
          <p:nvSpPr>
            <p:cNvPr id="114" name="椭圆 113"/>
            <p:cNvSpPr/>
            <p:nvPr/>
          </p:nvSpPr>
          <p:spPr>
            <a:xfrm>
              <a:off x="8945932" y="9589985"/>
              <a:ext cx="5334578" cy="1115624"/>
            </a:xfrm>
            <a:prstGeom prst="ellipse">
              <a:avLst/>
            </a:prstGeom>
            <a:gradFill flip="none" rotWithShape="1">
              <a:gsLst>
                <a:gs pos="100000">
                  <a:srgbClr val="0165FF">
                    <a:alpha val="12000"/>
                  </a:srgbClr>
                </a:gs>
                <a:gs pos="42000">
                  <a:srgbClr val="0165FF">
                    <a:alpha val="0"/>
                  </a:srgbClr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76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4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黑简体" panose="02000000000000000000" pitchFamily="2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9649486" y="9790679"/>
              <a:ext cx="3927470" cy="714236"/>
            </a:xfrm>
            <a:prstGeom prst="ellipse">
              <a:avLst/>
            </a:prstGeom>
            <a:gradFill flip="none" rotWithShape="1">
              <a:gsLst>
                <a:gs pos="100000">
                  <a:srgbClr val="0165FF">
                    <a:alpha val="17000"/>
                  </a:srgbClr>
                </a:gs>
                <a:gs pos="42000">
                  <a:srgbClr val="0165FF">
                    <a:alpha val="0"/>
                  </a:srgbClr>
                </a:gs>
              </a:gsLst>
              <a:lin ang="5400000" scaled="0"/>
              <a:tileRect/>
            </a:gradFill>
            <a:ln w="9525" cap="flat" cmpd="sng" algn="ctr">
              <a:gradFill>
                <a:gsLst>
                  <a:gs pos="15000">
                    <a:srgbClr val="0165FF">
                      <a:alpha val="0"/>
                    </a:srgbClr>
                  </a:gs>
                  <a:gs pos="100000">
                    <a:srgbClr val="0165FF">
                      <a:alpha val="4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76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4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0055FF">
                        <a:lumMod val="40000"/>
                        <a:lumOff val="60000"/>
                      </a:srgbClr>
                    </a:gs>
                    <a:gs pos="100000">
                      <a:srgbClr val="0055FF"/>
                    </a:gs>
                  </a:gsLst>
                  <a:lin ang="2700000" scaled="1"/>
                  <a:tileRect/>
                </a:gradFill>
                <a:effectLst>
                  <a:outerShdw blurRad="342900" sx="102000" sy="102000" algn="ctr" rotWithShape="0">
                    <a:srgbClr val="0055FF">
                      <a:alpha val="14000"/>
                    </a:srgbClr>
                  </a:outerShdw>
                </a:effectLst>
                <a:uLnTx/>
                <a:uFillTx/>
                <a:latin typeface="方正兰亭黑简体" panose="02000000000000000000" pitchFamily="2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10208939" y="9908734"/>
              <a:ext cx="2808564" cy="478125"/>
            </a:xfrm>
            <a:prstGeom prst="ellipse">
              <a:avLst/>
            </a:prstGeom>
            <a:gradFill flip="none" rotWithShape="1">
              <a:gsLst>
                <a:gs pos="57000">
                  <a:srgbClr val="0165FF">
                    <a:alpha val="30000"/>
                  </a:srgbClr>
                </a:gs>
                <a:gs pos="100000">
                  <a:srgbClr val="0165FF">
                    <a:alpha val="70000"/>
                  </a:srgbClr>
                </a:gs>
                <a:gs pos="15000">
                  <a:srgbClr val="0165FF">
                    <a:alpha val="0"/>
                  </a:srgbClr>
                </a:gs>
              </a:gsLst>
              <a:lin ang="5400000" scaled="0"/>
              <a:tileRect/>
            </a:gradFill>
            <a:ln w="12700" cap="flat" cmpd="sng" algn="ctr">
              <a:gradFill>
                <a:gsLst>
                  <a:gs pos="26000">
                    <a:srgbClr val="0165FF">
                      <a:alpha val="0"/>
                    </a:srgbClr>
                  </a:gs>
                  <a:gs pos="100000">
                    <a:srgbClr val="0165FF">
                      <a:alpha val="69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76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4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0055FF">
                        <a:lumMod val="40000"/>
                        <a:lumOff val="60000"/>
                      </a:srgbClr>
                    </a:gs>
                    <a:gs pos="100000">
                      <a:srgbClr val="0055FF"/>
                    </a:gs>
                  </a:gsLst>
                  <a:lin ang="2700000" scaled="1"/>
                  <a:tileRect/>
                </a:gradFill>
                <a:effectLst>
                  <a:outerShdw blurRad="342900" sx="102000" sy="102000" algn="ctr" rotWithShape="0">
                    <a:srgbClr val="0055FF">
                      <a:alpha val="14000"/>
                    </a:srgbClr>
                  </a:outerShdw>
                </a:effectLst>
                <a:uLnTx/>
                <a:uFillTx/>
                <a:latin typeface="方正兰亭黑简体" panose="02000000000000000000" pitchFamily="2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17" name="一级标题方正兰亭中黑简体"/>
          <p:cNvSpPr txBox="1"/>
          <p:nvPr/>
        </p:nvSpPr>
        <p:spPr>
          <a:xfrm>
            <a:off x="2968821" y="3534426"/>
            <a:ext cx="723275" cy="307777"/>
          </a:xfrm>
          <a:prstGeom prst="rect">
            <a:avLst/>
          </a:prstGeom>
          <a:noFill/>
          <a:effectLst>
            <a:outerShdw dist="38100" algn="tl" rotWithShape="0">
              <a:srgbClr val="DFECFC">
                <a:alpha val="80000"/>
              </a:srgb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R="0" lvl="0" indent="0" algn="ctr" defTabSz="36957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6DF3"/>
              </a:buClr>
              <a:buSzPct val="50000"/>
              <a:buFontTx/>
              <a:buNone/>
              <a:defRPr kumimoji="0" sz="4400" b="1" i="0" u="none" strike="noStrike" kern="0" cap="none" spc="0" normalizeH="0" baseline="0">
                <a:ln w="12700">
                  <a:noFill/>
                </a:ln>
                <a:gradFill>
                  <a:gsLst>
                    <a:gs pos="0">
                      <a:srgbClr val="7DBDFE"/>
                    </a:gs>
                    <a:gs pos="100000">
                      <a:srgbClr val="4B1BFF"/>
                    </a:gs>
                    <a:gs pos="48000">
                      <a:srgbClr val="5F6AFF"/>
                    </a:gs>
                  </a:gsLst>
                  <a:lin ang="27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latin typeface="方正兰亭中黑简体"/>
                <a:ea typeface="方正兰亭中黑简体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pPr marL="0" marR="0" lvl="0" indent="0" algn="ctr" defTabSz="36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6DF3"/>
              </a:buClr>
              <a:buSzPct val="50000"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 w="12700">
                  <a:noFill/>
                </a:ln>
                <a:gradFill>
                  <a:gsLst>
                    <a:gs pos="0">
                      <a:srgbClr val="2F6AED"/>
                    </a:gs>
                    <a:gs pos="100000">
                      <a:srgbClr val="124CCC"/>
                    </a:gs>
                  </a:gsLst>
                  <a:lin ang="10800000" scaled="0"/>
                </a:gradFill>
                <a:effectLst>
                  <a:reflection blurRad="63500" stA="40000" endPos="30000" dist="25400" dir="5400000" sy="-100000" algn="bl" rotWithShape="0"/>
                </a:effectLst>
                <a:uLnTx/>
                <a:uFillTx/>
                <a:ea typeface="方正兰亭中黑简体"/>
                <a:cs typeface="+mn-cs"/>
                <a:sym typeface="FZLanTingHeiS-DB-GB" panose="02000500000000000000" pitchFamily="2" charset="-122"/>
              </a:rPr>
              <a:t>提效果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object 1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900" cy="444500"/>
          </a:xfrm>
          <a:prstGeom prst="rect">
            <a:avLst/>
          </a:prstGeom>
        </p:spPr>
      </p:pic>
      <p:sp>
        <p:nvSpPr>
          <p:cNvPr id="124" name="标题 1"/>
          <p:cNvSpPr txBox="1"/>
          <p:nvPr/>
        </p:nvSpPr>
        <p:spPr>
          <a:xfrm>
            <a:off x="749456" y="233209"/>
            <a:ext cx="548039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2F8A"/>
                </a:solidFill>
                <a:latin typeface="微软雅黑" panose="020B0503020204020204" charset="-122"/>
                <a:ea typeface="+mj-ea"/>
                <a:cs typeface="微软雅黑" panose="020B0503020204020204" charset="-122"/>
              </a:defRPr>
            </a:lvl1pPr>
          </a:lstStyle>
          <a:p>
            <a:r>
              <a:rPr kumimoji="1" lang="zh-CN" altLang="en-US" sz="20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通用策略</a:t>
            </a:r>
            <a:r>
              <a:rPr kumimoji="1" lang="en-US" altLang="zh-CN" sz="20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- AI</a:t>
            </a:r>
            <a:r>
              <a:rPr kumimoji="1" lang="zh-CN" altLang="en-US" sz="20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智投</a:t>
            </a:r>
          </a:p>
        </p:txBody>
      </p:sp>
      <p:sp>
        <p:nvSpPr>
          <p:cNvPr id="125" name="圆角矩形 124"/>
          <p:cNvSpPr/>
          <p:nvPr/>
        </p:nvSpPr>
        <p:spPr>
          <a:xfrm>
            <a:off x="6590084" y="3522300"/>
            <a:ext cx="1817559" cy="13214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6" name="圆角矩形 125"/>
          <p:cNvSpPr/>
          <p:nvPr/>
        </p:nvSpPr>
        <p:spPr>
          <a:xfrm>
            <a:off x="6613191" y="1658401"/>
            <a:ext cx="1749300" cy="132142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6126940" y="771550"/>
            <a:ext cx="2527703" cy="4298105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8" name="矩形 127"/>
          <p:cNvSpPr/>
          <p:nvPr/>
        </p:nvSpPr>
        <p:spPr>
          <a:xfrm>
            <a:off x="993256" y="771551"/>
            <a:ext cx="4687196" cy="1972457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9" name="圆角矩形 128"/>
          <p:cNvSpPr/>
          <p:nvPr/>
        </p:nvSpPr>
        <p:spPr>
          <a:xfrm>
            <a:off x="799458" y="1031098"/>
            <a:ext cx="392626" cy="1634021"/>
          </a:xfrm>
          <a:prstGeom prst="roundRect">
            <a:avLst/>
          </a:prstGeom>
          <a:solidFill>
            <a:srgbClr val="4164A7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0" name="文本框 129"/>
          <p:cNvSpPr txBox="1"/>
          <p:nvPr/>
        </p:nvSpPr>
        <p:spPr>
          <a:xfrm>
            <a:off x="794042" y="1051598"/>
            <a:ext cx="4199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自动分配素材预算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131" name="圆角矩形 130"/>
          <p:cNvSpPr/>
          <p:nvPr/>
        </p:nvSpPr>
        <p:spPr>
          <a:xfrm>
            <a:off x="3608743" y="1410922"/>
            <a:ext cx="1887883" cy="127374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圆角矩形 131"/>
          <p:cNvSpPr/>
          <p:nvPr/>
        </p:nvSpPr>
        <p:spPr>
          <a:xfrm>
            <a:off x="1467188" y="1416129"/>
            <a:ext cx="1887883" cy="126853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543" y="1155800"/>
            <a:ext cx="306149" cy="285066"/>
          </a:xfrm>
          <a:prstGeom prst="rect">
            <a:avLst/>
          </a:prstGeom>
        </p:spPr>
      </p:pic>
      <p:pic>
        <p:nvPicPr>
          <p:cNvPr id="134" name="图片 1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566" y="1152271"/>
            <a:ext cx="284311" cy="281496"/>
          </a:xfrm>
          <a:prstGeom prst="rect">
            <a:avLst/>
          </a:prstGeom>
        </p:spPr>
      </p:pic>
      <p:sp>
        <p:nvSpPr>
          <p:cNvPr id="135" name="文本框 134"/>
          <p:cNvSpPr txBox="1"/>
          <p:nvPr/>
        </p:nvSpPr>
        <p:spPr>
          <a:xfrm>
            <a:off x="1933012" y="1173638"/>
            <a:ext cx="1204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 b="1" dirty="0"/>
              <a:t>纯人工手动分配</a:t>
            </a:r>
          </a:p>
        </p:txBody>
      </p:sp>
      <p:sp>
        <p:nvSpPr>
          <p:cNvPr id="136" name="文本框 135"/>
          <p:cNvSpPr txBox="1"/>
          <p:nvPr/>
        </p:nvSpPr>
        <p:spPr>
          <a:xfrm>
            <a:off x="4010583" y="1169908"/>
            <a:ext cx="1328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 b="1" dirty="0"/>
              <a:t>系统智能调优分配</a:t>
            </a:r>
          </a:p>
        </p:txBody>
      </p:sp>
      <p:pic>
        <p:nvPicPr>
          <p:cNvPr id="137" name="图片 1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860042" y="1518598"/>
            <a:ext cx="242101" cy="242101"/>
          </a:xfrm>
          <a:prstGeom prst="rect">
            <a:avLst/>
          </a:prstGeom>
        </p:spPr>
      </p:pic>
      <p:sp>
        <p:nvSpPr>
          <p:cNvPr id="138" name="文本框 137"/>
          <p:cNvSpPr txBox="1"/>
          <p:nvPr/>
        </p:nvSpPr>
        <p:spPr>
          <a:xfrm>
            <a:off x="1635175" y="1474049"/>
            <a:ext cx="172339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预算</a:t>
            </a:r>
            <a:r>
              <a:rPr kumimoji="1" lang="en-US" altLang="zh-CN" sz="680" dirty="0"/>
              <a:t>A</a:t>
            </a:r>
            <a:endParaRPr kumimoji="1" lang="zh-CN" altLang="en-US" sz="680" dirty="0"/>
          </a:p>
        </p:txBody>
      </p:sp>
      <p:sp>
        <p:nvSpPr>
          <p:cNvPr id="139" name="文本框 138"/>
          <p:cNvSpPr txBox="1"/>
          <p:nvPr/>
        </p:nvSpPr>
        <p:spPr>
          <a:xfrm>
            <a:off x="2860917" y="1474049"/>
            <a:ext cx="235727" cy="41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创意</a:t>
            </a:r>
            <a:r>
              <a:rPr kumimoji="1" lang="en-US" altLang="zh-CN" sz="680" dirty="0"/>
              <a:t>A</a:t>
            </a:r>
            <a:endParaRPr kumimoji="1" lang="zh-CN" altLang="en-US" sz="680" dirty="0"/>
          </a:p>
        </p:txBody>
      </p:sp>
      <p:sp>
        <p:nvSpPr>
          <p:cNvPr id="140" name="虚尾箭头 139"/>
          <p:cNvSpPr/>
          <p:nvPr/>
        </p:nvSpPr>
        <p:spPr>
          <a:xfrm>
            <a:off x="2231352" y="1579281"/>
            <a:ext cx="242100" cy="120734"/>
          </a:xfrm>
          <a:prstGeom prst="strip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41" name="图片 1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867023" y="1845183"/>
            <a:ext cx="242101" cy="242101"/>
          </a:xfrm>
          <a:prstGeom prst="rect">
            <a:avLst/>
          </a:prstGeom>
        </p:spPr>
      </p:pic>
      <p:sp>
        <p:nvSpPr>
          <p:cNvPr id="142" name="虚尾箭头 141"/>
          <p:cNvSpPr/>
          <p:nvPr/>
        </p:nvSpPr>
        <p:spPr>
          <a:xfrm>
            <a:off x="2238333" y="1917191"/>
            <a:ext cx="242100" cy="120734"/>
          </a:xfrm>
          <a:prstGeom prst="strip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43" name="图片 1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860042" y="2277231"/>
            <a:ext cx="242101" cy="242101"/>
          </a:xfrm>
          <a:prstGeom prst="rect">
            <a:avLst/>
          </a:prstGeom>
        </p:spPr>
      </p:pic>
      <p:sp>
        <p:nvSpPr>
          <p:cNvPr id="144" name="文本框 143"/>
          <p:cNvSpPr txBox="1"/>
          <p:nvPr/>
        </p:nvSpPr>
        <p:spPr>
          <a:xfrm>
            <a:off x="1619672" y="1848266"/>
            <a:ext cx="250853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预算</a:t>
            </a:r>
            <a:r>
              <a:rPr kumimoji="1" lang="en-US" altLang="zh-CN" sz="680" dirty="0"/>
              <a:t>B</a:t>
            </a:r>
            <a:endParaRPr kumimoji="1" lang="zh-CN" altLang="en-US" sz="680" dirty="0"/>
          </a:p>
        </p:txBody>
      </p:sp>
      <p:sp>
        <p:nvSpPr>
          <p:cNvPr id="145" name="文本框 144"/>
          <p:cNvSpPr txBox="1"/>
          <p:nvPr/>
        </p:nvSpPr>
        <p:spPr>
          <a:xfrm>
            <a:off x="2870850" y="1848632"/>
            <a:ext cx="205315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创意</a:t>
            </a:r>
            <a:r>
              <a:rPr kumimoji="1" lang="en-US" altLang="zh-CN" sz="680" dirty="0"/>
              <a:t>B</a:t>
            </a:r>
            <a:endParaRPr kumimoji="1" lang="zh-CN" altLang="en-US" sz="680" dirty="0"/>
          </a:p>
        </p:txBody>
      </p:sp>
      <p:sp>
        <p:nvSpPr>
          <p:cNvPr id="146" name="文本框 145"/>
          <p:cNvSpPr txBox="1"/>
          <p:nvPr/>
        </p:nvSpPr>
        <p:spPr>
          <a:xfrm>
            <a:off x="1633425" y="2211276"/>
            <a:ext cx="250853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预算</a:t>
            </a:r>
            <a:r>
              <a:rPr kumimoji="1" lang="en-US" altLang="zh-CN" sz="680" dirty="0"/>
              <a:t>N</a:t>
            </a:r>
            <a:endParaRPr kumimoji="1" lang="zh-CN" altLang="en-US" sz="680" dirty="0"/>
          </a:p>
        </p:txBody>
      </p:sp>
      <p:sp>
        <p:nvSpPr>
          <p:cNvPr id="147" name="文本框 146"/>
          <p:cNvSpPr txBox="1"/>
          <p:nvPr/>
        </p:nvSpPr>
        <p:spPr>
          <a:xfrm>
            <a:off x="2868839" y="2261651"/>
            <a:ext cx="295160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创意</a:t>
            </a:r>
            <a:r>
              <a:rPr kumimoji="1" lang="en-US" altLang="zh-CN" sz="680" dirty="0"/>
              <a:t>N</a:t>
            </a:r>
            <a:endParaRPr kumimoji="1" lang="zh-CN" altLang="en-US" sz="680" dirty="0"/>
          </a:p>
        </p:txBody>
      </p:sp>
      <p:sp>
        <p:nvSpPr>
          <p:cNvPr id="148" name="文本框 147"/>
          <p:cNvSpPr txBox="1"/>
          <p:nvPr/>
        </p:nvSpPr>
        <p:spPr>
          <a:xfrm>
            <a:off x="1092671" y="775002"/>
            <a:ext cx="4687195" cy="43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000" dirty="0">
                <a:effectLst/>
                <a:latin typeface="微软雅黑" panose="020B0503020204020204" charset="-122"/>
                <a:ea typeface="微软雅黑" panose="020B0503020204020204" charset="-122"/>
              </a:rPr>
              <a:t>系统自动识别优质素材，并将预算倾斜至优质素材上，减少劣质素材对预算的挤占，帮助优质素材多获量，提升起量率及跑量能力。</a:t>
            </a:r>
          </a:p>
        </p:txBody>
      </p:sp>
      <p:pic>
        <p:nvPicPr>
          <p:cNvPr id="149" name="图片 1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891913" y="1531074"/>
            <a:ext cx="242101" cy="242101"/>
          </a:xfrm>
          <a:prstGeom prst="rect">
            <a:avLst/>
          </a:prstGeom>
        </p:spPr>
      </p:pic>
      <p:sp>
        <p:nvSpPr>
          <p:cNvPr id="150" name="虚尾箭头 149"/>
          <p:cNvSpPr/>
          <p:nvPr/>
        </p:nvSpPr>
        <p:spPr>
          <a:xfrm>
            <a:off x="4359261" y="1630537"/>
            <a:ext cx="242100" cy="120734"/>
          </a:xfrm>
          <a:prstGeom prst="strip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1" name="图片 1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299" y="2420023"/>
            <a:ext cx="191154" cy="199565"/>
          </a:xfrm>
          <a:prstGeom prst="rect">
            <a:avLst/>
          </a:prstGeom>
        </p:spPr>
      </p:pic>
      <p:pic>
        <p:nvPicPr>
          <p:cNvPr id="152" name="图片 1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0534" y="1462341"/>
            <a:ext cx="359538" cy="359538"/>
          </a:xfrm>
          <a:prstGeom prst="rect">
            <a:avLst/>
          </a:prstGeom>
        </p:spPr>
      </p:pic>
      <p:pic>
        <p:nvPicPr>
          <p:cNvPr id="153" name="图片 1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6001" y="1893333"/>
            <a:ext cx="446808" cy="446808"/>
          </a:xfrm>
          <a:prstGeom prst="rect">
            <a:avLst/>
          </a:prstGeom>
        </p:spPr>
      </p:pic>
      <p:sp>
        <p:nvSpPr>
          <p:cNvPr id="154" name="文本框 153"/>
          <p:cNvSpPr txBox="1"/>
          <p:nvPr/>
        </p:nvSpPr>
        <p:spPr>
          <a:xfrm rot="13810606">
            <a:off x="3818636" y="1605310"/>
            <a:ext cx="642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2">
                    <a:lumMod val="60000"/>
                    <a:lumOff val="40000"/>
                  </a:schemeClr>
                </a:solidFill>
                <a:latin typeface="STHupo" panose="02010800040101010101" pitchFamily="2" charset="-122"/>
                <a:ea typeface="STHupo" panose="02010800040101010101" pitchFamily="2" charset="-122"/>
              </a:rPr>
              <a:t>&gt;&gt;</a:t>
            </a:r>
            <a:endParaRPr kumimoji="1" lang="zh-CN" altLang="en-US" sz="1000" dirty="0">
              <a:solidFill>
                <a:schemeClr val="bg2">
                  <a:lumMod val="60000"/>
                  <a:lumOff val="40000"/>
                </a:schemeClr>
              </a:solidFill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155" name="文本框 154"/>
          <p:cNvSpPr txBox="1"/>
          <p:nvPr/>
        </p:nvSpPr>
        <p:spPr>
          <a:xfrm rot="8044501">
            <a:off x="3786619" y="2355226"/>
            <a:ext cx="642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2">
                    <a:lumMod val="60000"/>
                    <a:lumOff val="40000"/>
                  </a:schemeClr>
                </a:solidFill>
                <a:latin typeface="STHupo" panose="02010800040101010101" pitchFamily="2" charset="-122"/>
                <a:ea typeface="STHupo" panose="02010800040101010101" pitchFamily="2" charset="-122"/>
              </a:rPr>
              <a:t>&gt;&gt;</a:t>
            </a:r>
            <a:endParaRPr kumimoji="1" lang="zh-CN" altLang="en-US" sz="1000" dirty="0">
              <a:solidFill>
                <a:schemeClr val="bg2">
                  <a:lumMod val="60000"/>
                  <a:lumOff val="40000"/>
                </a:schemeClr>
              </a:solidFill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156" name="文本框 155"/>
          <p:cNvSpPr txBox="1"/>
          <p:nvPr/>
        </p:nvSpPr>
        <p:spPr>
          <a:xfrm rot="18808202" flipH="1">
            <a:off x="4495204" y="1612262"/>
            <a:ext cx="637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2">
                    <a:lumMod val="60000"/>
                    <a:lumOff val="40000"/>
                  </a:schemeClr>
                </a:solidFill>
                <a:latin typeface="STHupo" panose="02010800040101010101" pitchFamily="2" charset="-122"/>
                <a:ea typeface="STHupo" panose="02010800040101010101" pitchFamily="2" charset="-122"/>
              </a:rPr>
              <a:t>&gt;&gt;</a:t>
            </a:r>
            <a:endParaRPr kumimoji="1" lang="zh-CN" altLang="en-US" sz="1000" dirty="0">
              <a:solidFill>
                <a:schemeClr val="bg2">
                  <a:lumMod val="60000"/>
                  <a:lumOff val="40000"/>
                </a:schemeClr>
              </a:solidFill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157" name="文本框 156"/>
          <p:cNvSpPr txBox="1"/>
          <p:nvPr/>
        </p:nvSpPr>
        <p:spPr>
          <a:xfrm rot="2882585" flipH="1">
            <a:off x="4533021" y="2382356"/>
            <a:ext cx="637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2">
                    <a:lumMod val="60000"/>
                    <a:lumOff val="40000"/>
                  </a:schemeClr>
                </a:solidFill>
                <a:latin typeface="STHupo" panose="02010800040101010101" pitchFamily="2" charset="-122"/>
                <a:ea typeface="STHupo" panose="02010800040101010101" pitchFamily="2" charset="-122"/>
              </a:rPr>
              <a:t>&gt;&gt;</a:t>
            </a:r>
            <a:endParaRPr kumimoji="1" lang="zh-CN" altLang="en-US" sz="1000" dirty="0">
              <a:solidFill>
                <a:schemeClr val="bg2">
                  <a:lumMod val="60000"/>
                  <a:lumOff val="40000"/>
                </a:schemeClr>
              </a:solidFill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3732345" y="1720983"/>
            <a:ext cx="623631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大量预算</a:t>
            </a:r>
          </a:p>
        </p:txBody>
      </p:sp>
      <p:sp>
        <p:nvSpPr>
          <p:cNvPr id="159" name="文本框 158"/>
          <p:cNvSpPr txBox="1"/>
          <p:nvPr/>
        </p:nvSpPr>
        <p:spPr>
          <a:xfrm>
            <a:off x="3742536" y="2209071"/>
            <a:ext cx="536095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少量预算</a:t>
            </a:r>
          </a:p>
        </p:txBody>
      </p:sp>
      <p:sp>
        <p:nvSpPr>
          <p:cNvPr id="160" name="文本框 159"/>
          <p:cNvSpPr txBox="1"/>
          <p:nvPr/>
        </p:nvSpPr>
        <p:spPr>
          <a:xfrm>
            <a:off x="4774939" y="1743223"/>
            <a:ext cx="589149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优质创意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4760603" y="2202590"/>
            <a:ext cx="534299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普通创意</a:t>
            </a:r>
          </a:p>
        </p:txBody>
      </p:sp>
      <p:pic>
        <p:nvPicPr>
          <p:cNvPr id="162" name="图片 16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2836" y="2349239"/>
            <a:ext cx="300097" cy="300097"/>
          </a:xfrm>
          <a:prstGeom prst="rect">
            <a:avLst/>
          </a:prstGeom>
        </p:spPr>
      </p:pic>
      <p:pic>
        <p:nvPicPr>
          <p:cNvPr id="163" name="图片 1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5438" y="1489599"/>
            <a:ext cx="300097" cy="300097"/>
          </a:xfrm>
          <a:prstGeom prst="rect">
            <a:avLst/>
          </a:prstGeom>
        </p:spPr>
      </p:pic>
      <p:pic>
        <p:nvPicPr>
          <p:cNvPr id="164" name="图片 1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0541" y="1845183"/>
            <a:ext cx="300097" cy="300097"/>
          </a:xfrm>
          <a:prstGeom prst="rect">
            <a:avLst/>
          </a:prstGeom>
        </p:spPr>
      </p:pic>
      <p:pic>
        <p:nvPicPr>
          <p:cNvPr id="165" name="图片 1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9984" y="2277231"/>
            <a:ext cx="300097" cy="300097"/>
          </a:xfrm>
          <a:prstGeom prst="rect">
            <a:avLst/>
          </a:prstGeom>
        </p:spPr>
      </p:pic>
      <p:graphicFrame>
        <p:nvGraphicFramePr>
          <p:cNvPr id="166" name="图表 165"/>
          <p:cNvGraphicFramePr/>
          <p:nvPr/>
        </p:nvGraphicFramePr>
        <p:xfrm>
          <a:off x="6710434" y="1625475"/>
          <a:ext cx="1544463" cy="1326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67" name="图表 166"/>
          <p:cNvGraphicFramePr/>
          <p:nvPr/>
        </p:nvGraphicFramePr>
        <p:xfrm>
          <a:off x="6701078" y="3574793"/>
          <a:ext cx="1609464" cy="1189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168" name="图片 1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465" y="3241125"/>
            <a:ext cx="299790" cy="296456"/>
          </a:xfrm>
          <a:prstGeom prst="rect">
            <a:avLst/>
          </a:prstGeom>
        </p:spPr>
      </p:pic>
      <p:pic>
        <p:nvPicPr>
          <p:cNvPr id="169" name="图片 1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638" y="1419622"/>
            <a:ext cx="276519" cy="273782"/>
          </a:xfrm>
          <a:prstGeom prst="rect">
            <a:avLst/>
          </a:prstGeom>
        </p:spPr>
      </p:pic>
      <p:sp>
        <p:nvSpPr>
          <p:cNvPr id="170" name="文本框 169"/>
          <p:cNvSpPr txBox="1"/>
          <p:nvPr/>
        </p:nvSpPr>
        <p:spPr>
          <a:xfrm>
            <a:off x="6954255" y="1426820"/>
            <a:ext cx="1204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 b="1" dirty="0"/>
              <a:t>纯人工手动分配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6942057" y="3274697"/>
            <a:ext cx="1314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 b="1" dirty="0"/>
              <a:t>系统智能调优分配</a:t>
            </a:r>
          </a:p>
        </p:txBody>
      </p:sp>
      <p:sp>
        <p:nvSpPr>
          <p:cNvPr id="172" name="文本框 171"/>
          <p:cNvSpPr txBox="1"/>
          <p:nvPr/>
        </p:nvSpPr>
        <p:spPr>
          <a:xfrm>
            <a:off x="6873047" y="2727796"/>
            <a:ext cx="1174572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单计划</a:t>
            </a:r>
            <a:r>
              <a:rPr kumimoji="1" lang="en-US" altLang="zh-CN" sz="680" dirty="0"/>
              <a:t>/</a:t>
            </a:r>
            <a:r>
              <a:rPr kumimoji="1" lang="zh-CN" altLang="en-US" sz="680" dirty="0"/>
              <a:t>单元分离调控模型</a:t>
            </a:r>
          </a:p>
        </p:txBody>
      </p:sp>
      <p:sp>
        <p:nvSpPr>
          <p:cNvPr id="173" name="文本框 172"/>
          <p:cNvSpPr txBox="1"/>
          <p:nvPr/>
        </p:nvSpPr>
        <p:spPr>
          <a:xfrm>
            <a:off x="6935199" y="4606983"/>
            <a:ext cx="1174572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项目级别统一调控模型</a:t>
            </a:r>
          </a:p>
        </p:txBody>
      </p:sp>
      <p:cxnSp>
        <p:nvCxnSpPr>
          <p:cNvPr id="174" name="直线箭头连接符 173"/>
          <p:cNvCxnSpPr/>
          <p:nvPr/>
        </p:nvCxnSpPr>
        <p:spPr>
          <a:xfrm flipV="1">
            <a:off x="6833743" y="1749904"/>
            <a:ext cx="10895" cy="924240"/>
          </a:xfrm>
          <a:prstGeom prst="straightConnector1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线箭头连接符 174"/>
          <p:cNvCxnSpPr/>
          <p:nvPr/>
        </p:nvCxnSpPr>
        <p:spPr>
          <a:xfrm>
            <a:off x="6818027" y="2686008"/>
            <a:ext cx="1284612" cy="0"/>
          </a:xfrm>
          <a:prstGeom prst="straightConnector1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直线箭头连接符 175"/>
          <p:cNvCxnSpPr/>
          <p:nvPr/>
        </p:nvCxnSpPr>
        <p:spPr>
          <a:xfrm flipV="1">
            <a:off x="6833743" y="3622112"/>
            <a:ext cx="6427" cy="931477"/>
          </a:xfrm>
          <a:prstGeom prst="straightConnector1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线箭头连接符 176"/>
          <p:cNvCxnSpPr/>
          <p:nvPr/>
        </p:nvCxnSpPr>
        <p:spPr>
          <a:xfrm>
            <a:off x="6810365" y="4557003"/>
            <a:ext cx="1320377" cy="0"/>
          </a:xfrm>
          <a:prstGeom prst="straightConnector1">
            <a:avLst/>
          </a:prstGeom>
          <a:ln w="25400"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文本框 177"/>
          <p:cNvSpPr txBox="1"/>
          <p:nvPr/>
        </p:nvSpPr>
        <p:spPr>
          <a:xfrm>
            <a:off x="7923811" y="2162001"/>
            <a:ext cx="573309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b="1" dirty="0">
                <a:solidFill>
                  <a:srgbClr val="C00000"/>
                </a:solidFill>
              </a:rPr>
              <a:t>预期出价</a:t>
            </a:r>
          </a:p>
        </p:txBody>
      </p:sp>
      <p:sp>
        <p:nvSpPr>
          <p:cNvPr id="179" name="文本框 178"/>
          <p:cNvSpPr txBox="1"/>
          <p:nvPr/>
        </p:nvSpPr>
        <p:spPr>
          <a:xfrm>
            <a:off x="7770116" y="1711351"/>
            <a:ext cx="573309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b="1" dirty="0">
                <a:solidFill>
                  <a:schemeClr val="accent5"/>
                </a:solidFill>
              </a:rPr>
              <a:t>实际成本</a:t>
            </a:r>
          </a:p>
        </p:txBody>
      </p:sp>
      <p:sp>
        <p:nvSpPr>
          <p:cNvPr id="180" name="文本框 179"/>
          <p:cNvSpPr txBox="1"/>
          <p:nvPr/>
        </p:nvSpPr>
        <p:spPr>
          <a:xfrm>
            <a:off x="7857823" y="4127080"/>
            <a:ext cx="573309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b="1" dirty="0">
                <a:solidFill>
                  <a:srgbClr val="C00000"/>
                </a:solidFill>
              </a:rPr>
              <a:t>预期出价</a:t>
            </a:r>
          </a:p>
        </p:txBody>
      </p:sp>
      <p:sp>
        <p:nvSpPr>
          <p:cNvPr id="181" name="文本框 180"/>
          <p:cNvSpPr txBox="1"/>
          <p:nvPr/>
        </p:nvSpPr>
        <p:spPr>
          <a:xfrm>
            <a:off x="7844087" y="3929490"/>
            <a:ext cx="573309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b="1" dirty="0">
                <a:solidFill>
                  <a:schemeClr val="accent5"/>
                </a:solidFill>
              </a:rPr>
              <a:t>实际成本</a:t>
            </a:r>
          </a:p>
        </p:txBody>
      </p:sp>
      <p:sp>
        <p:nvSpPr>
          <p:cNvPr id="182" name="文本框 181"/>
          <p:cNvSpPr txBox="1"/>
          <p:nvPr/>
        </p:nvSpPr>
        <p:spPr>
          <a:xfrm>
            <a:off x="6128933" y="793310"/>
            <a:ext cx="2527703" cy="616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以项目为</a:t>
            </a:r>
            <a:r>
              <a:rPr lang="zh-CN" altLang="en-US" sz="1000" dirty="0">
                <a:effectLst/>
                <a:latin typeface="微软雅黑" panose="020B0503020204020204" charset="-122"/>
                <a:ea typeface="微软雅黑" panose="020B0503020204020204" charset="-122"/>
              </a:rPr>
              <a:t>整体调控成本，聚合账户中同业务类型的计划</a:t>
            </a:r>
            <a:r>
              <a:rPr lang="en-US" altLang="zh-CN" sz="1000" dirty="0">
                <a:effectLst/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000" dirty="0">
                <a:effectLst/>
                <a:latin typeface="微软雅黑" panose="020B0503020204020204" charset="-122"/>
                <a:ea typeface="微软雅黑" panose="020B0503020204020204" charset="-122"/>
              </a:rPr>
              <a:t>单元集中考核成本，转化成本稳定性更高，更趋近于广告主出价。</a:t>
            </a:r>
            <a:endParaRPr lang="zh-CN" altLang="en-US" sz="1000" dirty="0"/>
          </a:p>
        </p:txBody>
      </p:sp>
      <p:sp>
        <p:nvSpPr>
          <p:cNvPr id="183" name="虚尾箭头 182"/>
          <p:cNvSpPr/>
          <p:nvPr/>
        </p:nvSpPr>
        <p:spPr>
          <a:xfrm>
            <a:off x="4359261" y="2493255"/>
            <a:ext cx="242100" cy="137504"/>
          </a:xfrm>
          <a:prstGeom prst="strip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4" name="文本框 183"/>
          <p:cNvSpPr txBox="1"/>
          <p:nvPr/>
        </p:nvSpPr>
        <p:spPr>
          <a:xfrm>
            <a:off x="8044198" y="2584734"/>
            <a:ext cx="44914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时间</a:t>
            </a:r>
          </a:p>
        </p:txBody>
      </p:sp>
      <p:sp>
        <p:nvSpPr>
          <p:cNvPr id="185" name="文本框 184"/>
          <p:cNvSpPr txBox="1"/>
          <p:nvPr/>
        </p:nvSpPr>
        <p:spPr>
          <a:xfrm>
            <a:off x="8077221" y="4507115"/>
            <a:ext cx="44914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时间</a:t>
            </a:r>
          </a:p>
        </p:txBody>
      </p:sp>
      <p:sp>
        <p:nvSpPr>
          <p:cNvPr id="186" name="文本框 185"/>
          <p:cNvSpPr txBox="1"/>
          <p:nvPr/>
        </p:nvSpPr>
        <p:spPr>
          <a:xfrm>
            <a:off x="6591356" y="3548935"/>
            <a:ext cx="2957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成本</a:t>
            </a:r>
          </a:p>
        </p:txBody>
      </p:sp>
      <p:sp>
        <p:nvSpPr>
          <p:cNvPr id="187" name="文本框 186"/>
          <p:cNvSpPr txBox="1"/>
          <p:nvPr/>
        </p:nvSpPr>
        <p:spPr>
          <a:xfrm>
            <a:off x="6588224" y="1699765"/>
            <a:ext cx="295792" cy="30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80" dirty="0"/>
              <a:t>成本</a:t>
            </a:r>
          </a:p>
        </p:txBody>
      </p:sp>
      <p:sp>
        <p:nvSpPr>
          <p:cNvPr id="188" name="圆角矩形 187"/>
          <p:cNvSpPr/>
          <p:nvPr/>
        </p:nvSpPr>
        <p:spPr>
          <a:xfrm>
            <a:off x="5868144" y="1977097"/>
            <a:ext cx="450298" cy="1397529"/>
          </a:xfrm>
          <a:prstGeom prst="roundRect">
            <a:avLst/>
          </a:prstGeom>
          <a:solidFill>
            <a:srgbClr val="4164A7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9" name="文本框 188"/>
          <p:cNvSpPr txBox="1"/>
          <p:nvPr/>
        </p:nvSpPr>
        <p:spPr>
          <a:xfrm>
            <a:off x="5896377" y="1972621"/>
            <a:ext cx="3938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长周期成本稳定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190" name="虚尾箭头 189"/>
          <p:cNvSpPr/>
          <p:nvPr/>
        </p:nvSpPr>
        <p:spPr>
          <a:xfrm>
            <a:off x="2241668" y="2300513"/>
            <a:ext cx="242100" cy="120734"/>
          </a:xfrm>
          <a:prstGeom prst="strip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1" name="文本框 190"/>
          <p:cNvSpPr txBox="1"/>
          <p:nvPr/>
        </p:nvSpPr>
        <p:spPr>
          <a:xfrm>
            <a:off x="2142312" y="2041531"/>
            <a:ext cx="39319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b="1" dirty="0">
                <a:solidFill>
                  <a:schemeClr val="bg2"/>
                </a:solidFill>
                <a:latin typeface="STHupo" panose="02010800040101010101" pitchFamily="2" charset="-122"/>
                <a:ea typeface="STHupo" panose="02010800040101010101" pitchFamily="2" charset="-122"/>
              </a:rPr>
              <a:t>……</a:t>
            </a:r>
            <a:endParaRPr kumimoji="1" lang="zh-CN" altLang="en-US" b="1" dirty="0">
              <a:solidFill>
                <a:schemeClr val="bg2"/>
              </a:solidFill>
              <a:latin typeface="STHupo" panose="02010800040101010101" pitchFamily="2" charset="-122"/>
              <a:ea typeface="STHupo" panose="02010800040101010101" pitchFamily="2" charset="-122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985605" y="2816614"/>
            <a:ext cx="4695065" cy="2253041"/>
          </a:xfrm>
          <a:prstGeom prst="rect">
            <a:avLst/>
          </a:prstGeom>
          <a:noFill/>
          <a:ln w="158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3" name="文本框 192"/>
          <p:cNvSpPr txBox="1"/>
          <p:nvPr/>
        </p:nvSpPr>
        <p:spPr>
          <a:xfrm>
            <a:off x="169361" y="3921824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搜索</a:t>
            </a:r>
          </a:p>
        </p:txBody>
      </p:sp>
      <p:sp>
        <p:nvSpPr>
          <p:cNvPr id="194" name="文本框 193"/>
          <p:cNvSpPr txBox="1"/>
          <p:nvPr/>
        </p:nvSpPr>
        <p:spPr>
          <a:xfrm>
            <a:off x="1016434" y="2826725"/>
            <a:ext cx="4572000" cy="61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关联行业产品库，系统获得对您所需要推广的产品的更准确理解、结合百度</a:t>
            </a:r>
            <a:r>
              <a:rPr lang="en-GB" altLang="zh-CN" sz="1000" dirty="0"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1000" dirty="0">
                <a:latin typeface="微软雅黑" panose="020B0503020204020204" charset="-122"/>
                <a:ea typeface="微软雅黑" panose="020B0503020204020204" charset="-122"/>
              </a:rPr>
              <a:t>用户行为大模型优化自动定向的效果，为您找到更精准而充分的潜在目标人群，优化自动创意的效果</a:t>
            </a:r>
          </a:p>
        </p:txBody>
      </p:sp>
      <p:grpSp>
        <p:nvGrpSpPr>
          <p:cNvPr id="195" name="组合 194"/>
          <p:cNvGrpSpPr/>
          <p:nvPr/>
        </p:nvGrpSpPr>
        <p:grpSpPr>
          <a:xfrm>
            <a:off x="750529" y="3335948"/>
            <a:ext cx="4894371" cy="1667479"/>
            <a:chOff x="750702" y="3276974"/>
            <a:chExt cx="4894371" cy="1667479"/>
          </a:xfrm>
        </p:grpSpPr>
        <p:sp>
          <p:nvSpPr>
            <p:cNvPr id="196" name="圆角矩形 195"/>
            <p:cNvSpPr/>
            <p:nvPr/>
          </p:nvSpPr>
          <p:spPr>
            <a:xfrm>
              <a:off x="750702" y="3276974"/>
              <a:ext cx="450298" cy="1218080"/>
            </a:xfrm>
            <a:prstGeom prst="roundRect">
              <a:avLst/>
            </a:prstGeom>
            <a:solidFill>
              <a:srgbClr val="4164A7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752765" y="3294725"/>
              <a:ext cx="41995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提升跑量能力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98" name="圆角矩形 197"/>
            <p:cNvSpPr/>
            <p:nvPr/>
          </p:nvSpPr>
          <p:spPr>
            <a:xfrm>
              <a:off x="1305384" y="3591103"/>
              <a:ext cx="2292724" cy="134183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199" name="图片 1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5776" y="3291830"/>
              <a:ext cx="306149" cy="285066"/>
            </a:xfrm>
            <a:prstGeom prst="rect">
              <a:avLst/>
            </a:prstGeom>
          </p:spPr>
        </p:pic>
        <p:sp>
          <p:nvSpPr>
            <p:cNvPr id="200" name="文本框 199"/>
            <p:cNvSpPr txBox="1"/>
            <p:nvPr/>
          </p:nvSpPr>
          <p:spPr>
            <a:xfrm>
              <a:off x="1889301" y="3334316"/>
              <a:ext cx="14140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000" b="1" dirty="0"/>
                <a:t>精细化自动定向</a:t>
              </a:r>
            </a:p>
          </p:txBody>
        </p:sp>
        <p:sp>
          <p:nvSpPr>
            <p:cNvPr id="201" name="文本框 200"/>
            <p:cNvSpPr txBox="1"/>
            <p:nvPr/>
          </p:nvSpPr>
          <p:spPr>
            <a:xfrm>
              <a:off x="4205358" y="3356994"/>
              <a:ext cx="14140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000" b="1" dirty="0"/>
                <a:t>自动生成内容</a:t>
              </a:r>
            </a:p>
          </p:txBody>
        </p:sp>
        <p:pic>
          <p:nvPicPr>
            <p:cNvPr id="202" name="图片 20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12932" y="3334316"/>
              <a:ext cx="306149" cy="285066"/>
            </a:xfrm>
            <a:prstGeom prst="rect">
              <a:avLst/>
            </a:prstGeom>
          </p:spPr>
        </p:pic>
        <p:sp>
          <p:nvSpPr>
            <p:cNvPr id="203" name="椭圆 202"/>
            <p:cNvSpPr/>
            <p:nvPr/>
          </p:nvSpPr>
          <p:spPr>
            <a:xfrm>
              <a:off x="1343605" y="4244580"/>
              <a:ext cx="338763" cy="349805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4" name="文本框 203"/>
            <p:cNvSpPr txBox="1"/>
            <p:nvPr/>
          </p:nvSpPr>
          <p:spPr>
            <a:xfrm>
              <a:off x="1302387" y="4226512"/>
              <a:ext cx="4189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900" dirty="0">
                  <a:solidFill>
                    <a:schemeClr val="bg1"/>
                  </a:solidFill>
                </a:rPr>
                <a:t>原始定向</a:t>
              </a:r>
            </a:p>
          </p:txBody>
        </p:sp>
        <p:sp>
          <p:nvSpPr>
            <p:cNvPr id="205" name="加号 204"/>
            <p:cNvSpPr/>
            <p:nvPr/>
          </p:nvSpPr>
          <p:spPr>
            <a:xfrm>
              <a:off x="1678078" y="4234345"/>
              <a:ext cx="301634" cy="330976"/>
            </a:xfrm>
            <a:prstGeom prst="mathPlus">
              <a:avLst>
                <a:gd name="adj1" fmla="val 6919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1325853" y="3679767"/>
              <a:ext cx="437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800" dirty="0"/>
                <a:t>原始定向</a:t>
              </a:r>
            </a:p>
          </p:txBody>
        </p:sp>
        <p:grpSp>
          <p:nvGrpSpPr>
            <p:cNvPr id="207" name="组合 206"/>
            <p:cNvGrpSpPr/>
            <p:nvPr/>
          </p:nvGrpSpPr>
          <p:grpSpPr>
            <a:xfrm>
              <a:off x="1979712" y="4147830"/>
              <a:ext cx="557809" cy="662579"/>
              <a:chOff x="2050456" y="4141419"/>
              <a:chExt cx="557809" cy="662579"/>
            </a:xfrm>
          </p:grpSpPr>
          <p:pic>
            <p:nvPicPr>
              <p:cNvPr id="240" name="Picture 42" descr="page8image5311219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1272" y="4147331"/>
                <a:ext cx="262913" cy="2831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1" name="Picture 42" descr="page8image5311219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1995" y="4141419"/>
                <a:ext cx="262913" cy="2831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2" name="Picture 42" descr="page8image5311219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0456" y="4513824"/>
                <a:ext cx="262913" cy="2831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3" name="Picture 42" descr="page8image5311219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5352" y="4520860"/>
                <a:ext cx="262913" cy="2831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08" name="文本框 207"/>
            <p:cNvSpPr txBox="1"/>
            <p:nvPr/>
          </p:nvSpPr>
          <p:spPr>
            <a:xfrm>
              <a:off x="1907704" y="3681393"/>
              <a:ext cx="6533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800" dirty="0"/>
                <a:t>关联行业产品库</a:t>
              </a:r>
            </a:p>
          </p:txBody>
        </p:sp>
        <p:sp>
          <p:nvSpPr>
            <p:cNvPr id="209" name="三角形 208"/>
            <p:cNvSpPr/>
            <p:nvPr/>
          </p:nvSpPr>
          <p:spPr>
            <a:xfrm rot="5400000">
              <a:off x="2444893" y="4375264"/>
              <a:ext cx="395817" cy="113980"/>
            </a:xfrm>
            <a:prstGeom prst="triangl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10" name="直线箭头连接符 209"/>
            <p:cNvCxnSpPr/>
            <p:nvPr/>
          </p:nvCxnSpPr>
          <p:spPr>
            <a:xfrm flipH="1">
              <a:off x="2825211" y="4441967"/>
              <a:ext cx="250954" cy="0"/>
            </a:xfrm>
            <a:prstGeom prst="straightConnector1">
              <a:avLst/>
            </a:prstGeom>
            <a:ln>
              <a:solidFill>
                <a:srgbClr val="4164A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文本框 210"/>
            <p:cNvSpPr txBox="1"/>
            <p:nvPr/>
          </p:nvSpPr>
          <p:spPr>
            <a:xfrm>
              <a:off x="2825211" y="3686151"/>
              <a:ext cx="6533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800" dirty="0"/>
                <a:t>精细化产品定向</a:t>
              </a:r>
            </a:p>
          </p:txBody>
        </p:sp>
        <p:cxnSp>
          <p:nvCxnSpPr>
            <p:cNvPr id="212" name="直线箭头连接符 211"/>
            <p:cNvCxnSpPr/>
            <p:nvPr/>
          </p:nvCxnSpPr>
          <p:spPr>
            <a:xfrm flipH="1" flipV="1">
              <a:off x="3151865" y="4131912"/>
              <a:ext cx="6620" cy="267921"/>
            </a:xfrm>
            <a:prstGeom prst="straightConnector1">
              <a:avLst/>
            </a:prstGeom>
            <a:ln>
              <a:solidFill>
                <a:srgbClr val="4164A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椭圆 212"/>
            <p:cNvSpPr/>
            <p:nvPr/>
          </p:nvSpPr>
          <p:spPr>
            <a:xfrm>
              <a:off x="2986744" y="4267065"/>
              <a:ext cx="338763" cy="349805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4" name="文本框 213"/>
            <p:cNvSpPr txBox="1"/>
            <p:nvPr/>
          </p:nvSpPr>
          <p:spPr>
            <a:xfrm>
              <a:off x="2946568" y="4247247"/>
              <a:ext cx="4189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900" dirty="0">
                  <a:solidFill>
                    <a:schemeClr val="bg1"/>
                  </a:solidFill>
                </a:rPr>
                <a:t>原始定向</a:t>
              </a:r>
            </a:p>
          </p:txBody>
        </p:sp>
        <p:cxnSp>
          <p:nvCxnSpPr>
            <p:cNvPr id="215" name="直线箭头连接符 214"/>
            <p:cNvCxnSpPr/>
            <p:nvPr/>
          </p:nvCxnSpPr>
          <p:spPr>
            <a:xfrm>
              <a:off x="3308447" y="4450369"/>
              <a:ext cx="170072" cy="0"/>
            </a:xfrm>
            <a:prstGeom prst="straightConnector1">
              <a:avLst/>
            </a:prstGeom>
            <a:ln>
              <a:solidFill>
                <a:srgbClr val="4164A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线箭头连接符 215"/>
            <p:cNvCxnSpPr/>
            <p:nvPr/>
          </p:nvCxnSpPr>
          <p:spPr>
            <a:xfrm>
              <a:off x="3158485" y="4617699"/>
              <a:ext cx="0" cy="139142"/>
            </a:xfrm>
            <a:prstGeom prst="straightConnector1">
              <a:avLst/>
            </a:prstGeom>
            <a:ln>
              <a:solidFill>
                <a:srgbClr val="4164A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椭圆 216"/>
            <p:cNvSpPr/>
            <p:nvPr/>
          </p:nvSpPr>
          <p:spPr>
            <a:xfrm>
              <a:off x="3124746" y="4034541"/>
              <a:ext cx="72008" cy="76097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3368827" y="4179764"/>
              <a:ext cx="72008" cy="76097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3509584" y="4419482"/>
              <a:ext cx="72008" cy="76097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0" name="椭圆 219"/>
            <p:cNvSpPr/>
            <p:nvPr/>
          </p:nvSpPr>
          <p:spPr>
            <a:xfrm>
              <a:off x="2856613" y="4175676"/>
              <a:ext cx="72008" cy="76097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1" name="椭圆 220"/>
            <p:cNvSpPr/>
            <p:nvPr/>
          </p:nvSpPr>
          <p:spPr>
            <a:xfrm>
              <a:off x="3373201" y="4611173"/>
              <a:ext cx="72008" cy="76097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2" name="椭圆 221"/>
            <p:cNvSpPr/>
            <p:nvPr/>
          </p:nvSpPr>
          <p:spPr>
            <a:xfrm>
              <a:off x="3122481" y="4774037"/>
              <a:ext cx="72008" cy="76097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3" name="椭圆 222"/>
            <p:cNvSpPr/>
            <p:nvPr/>
          </p:nvSpPr>
          <p:spPr>
            <a:xfrm>
              <a:off x="2883756" y="4611172"/>
              <a:ext cx="72008" cy="76097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4" name="椭圆 223"/>
            <p:cNvSpPr/>
            <p:nvPr/>
          </p:nvSpPr>
          <p:spPr>
            <a:xfrm>
              <a:off x="2743449" y="4403918"/>
              <a:ext cx="72008" cy="76097"/>
            </a:xfrm>
            <a:prstGeom prst="ellipse">
              <a:avLst/>
            </a:prstGeom>
            <a:solidFill>
              <a:srgbClr val="4164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5" name="圆角矩形 224"/>
            <p:cNvSpPr/>
            <p:nvPr/>
          </p:nvSpPr>
          <p:spPr>
            <a:xfrm>
              <a:off x="3691927" y="3599200"/>
              <a:ext cx="1887883" cy="133374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6" name="圆角矩形 225"/>
            <p:cNvSpPr/>
            <p:nvPr/>
          </p:nvSpPr>
          <p:spPr>
            <a:xfrm>
              <a:off x="4211960" y="4159776"/>
              <a:ext cx="843964" cy="29059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27" name="文本框 226"/>
            <p:cNvSpPr txBox="1"/>
            <p:nvPr/>
          </p:nvSpPr>
          <p:spPr>
            <a:xfrm>
              <a:off x="4077650" y="4194931"/>
              <a:ext cx="11273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800" b="1" dirty="0"/>
                <a:t>推广业务</a:t>
              </a:r>
              <a:r>
                <a:rPr kumimoji="1" lang="en-US" altLang="zh-CN" sz="800" b="1" dirty="0"/>
                <a:t>+AIGC</a:t>
              </a:r>
              <a:endParaRPr kumimoji="1" lang="zh-CN" altLang="en-US" sz="800" b="1" dirty="0"/>
            </a:p>
          </p:txBody>
        </p:sp>
        <p:sp>
          <p:nvSpPr>
            <p:cNvPr id="228" name="文本框 227"/>
            <p:cNvSpPr txBox="1"/>
            <p:nvPr/>
          </p:nvSpPr>
          <p:spPr>
            <a:xfrm rot="8044501">
              <a:off x="3718328" y="4488034"/>
              <a:ext cx="6422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00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THupo" panose="02010800040101010101" pitchFamily="2" charset="-122"/>
                  <a:ea typeface="STHupo" panose="02010800040101010101" pitchFamily="2" charset="-122"/>
                </a:rPr>
                <a:t>&gt;&gt;</a:t>
              </a:r>
              <a:endParaRPr kumimoji="1" lang="zh-CN" altLang="en-US" sz="1000" dirty="0">
                <a:solidFill>
                  <a:schemeClr val="bg2">
                    <a:lumMod val="60000"/>
                    <a:lumOff val="40000"/>
                  </a:schemeClr>
                </a:solidFill>
                <a:latin typeface="STHupo" panose="02010800040101010101" pitchFamily="2" charset="-122"/>
                <a:ea typeface="STHupo" panose="02010800040101010101" pitchFamily="2" charset="-122"/>
              </a:endParaRPr>
            </a:p>
          </p:txBody>
        </p:sp>
        <p:sp>
          <p:nvSpPr>
            <p:cNvPr id="229" name="文本框 228"/>
            <p:cNvSpPr txBox="1"/>
            <p:nvPr/>
          </p:nvSpPr>
          <p:spPr>
            <a:xfrm rot="2882585" flipH="1">
              <a:off x="4899855" y="4502590"/>
              <a:ext cx="63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00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THupo" panose="02010800040101010101" pitchFamily="2" charset="-122"/>
                  <a:ea typeface="STHupo" panose="02010800040101010101" pitchFamily="2" charset="-122"/>
                </a:rPr>
                <a:t>&gt;&gt;</a:t>
              </a:r>
              <a:endParaRPr kumimoji="1" lang="zh-CN" altLang="en-US" sz="1000" dirty="0">
                <a:solidFill>
                  <a:schemeClr val="bg2">
                    <a:lumMod val="60000"/>
                    <a:lumOff val="40000"/>
                  </a:schemeClr>
                </a:solidFill>
                <a:latin typeface="STHupo" panose="02010800040101010101" pitchFamily="2" charset="-122"/>
                <a:ea typeface="STHupo" panose="02010800040101010101" pitchFamily="2" charset="-122"/>
              </a:endParaRPr>
            </a:p>
          </p:txBody>
        </p:sp>
        <p:sp>
          <p:nvSpPr>
            <p:cNvPr id="230" name="文本框 229"/>
            <p:cNvSpPr txBox="1"/>
            <p:nvPr/>
          </p:nvSpPr>
          <p:spPr>
            <a:xfrm rot="18808202" flipH="1">
              <a:off x="4892996" y="3842463"/>
              <a:ext cx="63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00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THupo" panose="02010800040101010101" pitchFamily="2" charset="-122"/>
                  <a:ea typeface="STHupo" panose="02010800040101010101" pitchFamily="2" charset="-122"/>
                </a:rPr>
                <a:t>&gt;&gt;</a:t>
              </a:r>
              <a:endParaRPr kumimoji="1" lang="zh-CN" altLang="en-US" sz="1000" dirty="0">
                <a:solidFill>
                  <a:schemeClr val="bg2">
                    <a:lumMod val="60000"/>
                    <a:lumOff val="40000"/>
                  </a:schemeClr>
                </a:solidFill>
                <a:latin typeface="STHupo" panose="02010800040101010101" pitchFamily="2" charset="-122"/>
                <a:ea typeface="STHupo" panose="02010800040101010101" pitchFamily="2" charset="-122"/>
              </a:endParaRPr>
            </a:p>
          </p:txBody>
        </p:sp>
        <p:sp>
          <p:nvSpPr>
            <p:cNvPr id="231" name="文本框 230"/>
            <p:cNvSpPr txBox="1"/>
            <p:nvPr/>
          </p:nvSpPr>
          <p:spPr>
            <a:xfrm rot="13810606">
              <a:off x="3746642" y="3835302"/>
              <a:ext cx="6422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00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STHupo" panose="02010800040101010101" pitchFamily="2" charset="-122"/>
                  <a:ea typeface="STHupo" panose="02010800040101010101" pitchFamily="2" charset="-122"/>
                </a:rPr>
                <a:t>&gt;&gt;</a:t>
              </a:r>
              <a:endParaRPr kumimoji="1" lang="zh-CN" altLang="en-US" sz="1000" dirty="0">
                <a:solidFill>
                  <a:schemeClr val="bg2">
                    <a:lumMod val="60000"/>
                    <a:lumOff val="40000"/>
                  </a:schemeClr>
                </a:solidFill>
                <a:latin typeface="STHupo" panose="02010800040101010101" pitchFamily="2" charset="-122"/>
                <a:ea typeface="STHupo" panose="02010800040101010101" pitchFamily="2" charset="-122"/>
              </a:endParaRPr>
            </a:p>
          </p:txBody>
        </p:sp>
        <p:pic>
          <p:nvPicPr>
            <p:cNvPr id="232" name="图片 2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20117" y="3612971"/>
              <a:ext cx="359538" cy="359538"/>
            </a:xfrm>
            <a:prstGeom prst="rect">
              <a:avLst/>
            </a:prstGeom>
          </p:spPr>
        </p:pic>
        <p:sp>
          <p:nvSpPr>
            <p:cNvPr id="233" name="文本框 232"/>
            <p:cNvSpPr txBox="1"/>
            <p:nvPr/>
          </p:nvSpPr>
          <p:spPr>
            <a:xfrm>
              <a:off x="5055924" y="3893352"/>
              <a:ext cx="589149" cy="19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680" dirty="0"/>
                <a:t>创意文案</a:t>
              </a:r>
            </a:p>
          </p:txBody>
        </p:sp>
        <p:pic>
          <p:nvPicPr>
            <p:cNvPr id="234" name="图形 233" descr="图像 轮廓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167188" y="4531935"/>
              <a:ext cx="243955" cy="243955"/>
            </a:xfrm>
            <a:prstGeom prst="rect">
              <a:avLst/>
            </a:prstGeom>
          </p:spPr>
        </p:pic>
        <p:sp>
          <p:nvSpPr>
            <p:cNvPr id="235" name="文本框 234"/>
            <p:cNvSpPr txBox="1"/>
            <p:nvPr/>
          </p:nvSpPr>
          <p:spPr>
            <a:xfrm>
              <a:off x="5020428" y="4733738"/>
              <a:ext cx="589149" cy="19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680" dirty="0"/>
                <a:t>图文优选</a:t>
              </a:r>
            </a:p>
          </p:txBody>
        </p:sp>
        <p:pic>
          <p:nvPicPr>
            <p:cNvPr id="236" name="图形 235" descr="图像 轮廓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823065" y="4517642"/>
              <a:ext cx="239199" cy="239199"/>
            </a:xfrm>
            <a:prstGeom prst="rect">
              <a:avLst/>
            </a:prstGeom>
          </p:spPr>
        </p:pic>
        <p:sp>
          <p:nvSpPr>
            <p:cNvPr id="237" name="文本框 236"/>
            <p:cNvSpPr txBox="1"/>
            <p:nvPr/>
          </p:nvSpPr>
          <p:spPr>
            <a:xfrm>
              <a:off x="3679543" y="4704884"/>
              <a:ext cx="589149" cy="19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680" dirty="0"/>
                <a:t>图文优选</a:t>
              </a:r>
            </a:p>
          </p:txBody>
        </p:sp>
        <p:pic>
          <p:nvPicPr>
            <p:cNvPr id="238" name="图形 237" descr="客户评价 纯色填充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15116" y="3686151"/>
              <a:ext cx="267113" cy="267113"/>
            </a:xfrm>
            <a:prstGeom prst="rect">
              <a:avLst/>
            </a:prstGeom>
          </p:spPr>
        </p:pic>
        <p:sp>
          <p:nvSpPr>
            <p:cNvPr id="239" name="文本框 238"/>
            <p:cNvSpPr txBox="1"/>
            <p:nvPr/>
          </p:nvSpPr>
          <p:spPr>
            <a:xfrm>
              <a:off x="3688900" y="3886890"/>
              <a:ext cx="589149" cy="19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680" dirty="0"/>
                <a:t>创意文案</a:t>
              </a:r>
            </a:p>
          </p:txBody>
        </p:sp>
      </p:grpSp>
      <p:sp>
        <p:nvSpPr>
          <p:cNvPr id="244" name="三角形 243"/>
          <p:cNvSpPr/>
          <p:nvPr/>
        </p:nvSpPr>
        <p:spPr>
          <a:xfrm rot="5400000">
            <a:off x="3253936" y="1949655"/>
            <a:ext cx="471432" cy="164503"/>
          </a:xfrm>
          <a:prstGeom prst="triangle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4164A7">
                  <a:alpha val="74924"/>
                </a:srgbClr>
              </a:gs>
              <a:gs pos="80000">
                <a:srgbClr val="C7D9F2"/>
              </a:gs>
              <a:gs pos="100000">
                <a:srgbClr val="EAF2F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5" name="三角形 244"/>
          <p:cNvSpPr/>
          <p:nvPr/>
        </p:nvSpPr>
        <p:spPr>
          <a:xfrm rot="10800000">
            <a:off x="7255175" y="3059398"/>
            <a:ext cx="471432" cy="164503"/>
          </a:xfrm>
          <a:prstGeom prst="triangle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4164A7">
                  <a:alpha val="74924"/>
                </a:srgbClr>
              </a:gs>
              <a:gs pos="80000">
                <a:srgbClr val="C7D9F2"/>
              </a:gs>
              <a:gs pos="100000">
                <a:srgbClr val="EAF2F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10872" y="166243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信息流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5*54"/>
  <p:tag name="TABLE_ENDDRAG_RECT" val="12*172*695*5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222*90"/>
  <p:tag name="TABLE_ENDDRAG_RECT" val="450*148*222*9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5.7,&quot;left&quot;:12,&quot;top&quot;:64.5,&quot;width&quot;:723.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27219</TotalTime>
  <Words>3626</Words>
  <Application>Microsoft Macintosh PowerPoint</Application>
  <PresentationFormat>全屏显示(16:9)</PresentationFormat>
  <Paragraphs>591</Paragraphs>
  <Slides>27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等线</vt:lpstr>
      <vt:lpstr>方正兰亭黑简体</vt:lpstr>
      <vt:lpstr>方正兰亭中黑简体</vt:lpstr>
      <vt:lpstr>STHupo</vt:lpstr>
      <vt:lpstr>宋体</vt:lpstr>
      <vt:lpstr>微软雅黑</vt:lpstr>
      <vt:lpstr>Arial</vt:lpstr>
      <vt:lpstr>Calibri</vt:lpstr>
      <vt:lpstr>Wingdings</vt:lpstr>
      <vt:lpstr>Office Theme</vt:lpstr>
      <vt:lpstr>AI应用行业营销通案</vt:lpstr>
      <vt:lpstr>PowerPoint 演示文稿</vt:lpstr>
      <vt:lpstr>PowerPoint 演示文稿</vt:lpstr>
      <vt:lpstr>AI行业市场趋势</vt:lpstr>
      <vt:lpstr>AI行业百度消费趋势</vt:lpstr>
      <vt:lpstr>AI行业用户搜索趋势</vt:lpstr>
      <vt:lpstr>AI用户人群画像</vt:lpstr>
      <vt:lpstr>PowerPoint 演示文稿</vt:lpstr>
      <vt:lpstr>PowerPoint 演示文稿</vt:lpstr>
      <vt:lpstr>搜索- AI行业投放概览及分目标水位</vt:lpstr>
      <vt:lpstr>搜素-AI行业基建水位</vt:lpstr>
      <vt:lpstr>搜索-AI行业投放策略概览</vt:lpstr>
      <vt:lpstr>搜索AI行业投放建议-买词及定向策略</vt:lpstr>
      <vt:lpstr>搜索AI行业投放建议-出价策略</vt:lpstr>
      <vt:lpstr>搜索AI行业投放建议-创意&amp;落地页</vt:lpstr>
      <vt:lpstr>搜索AI行业投放分析-行业优秀投放案例</vt:lpstr>
      <vt:lpstr>PowerPoint 演示文稿</vt:lpstr>
      <vt:lpstr>AI行业流量趋势&amp;百青藤媒体点位介绍</vt:lpstr>
      <vt:lpstr>AI行业：信息流投放策略及水位</vt:lpstr>
      <vt:lpstr>PowerPoint 演示文稿</vt:lpstr>
      <vt:lpstr>PowerPoint 演示文稿</vt:lpstr>
      <vt:lpstr>PowerPoint 演示文稿</vt:lpstr>
      <vt:lpstr>某AI行业头部客户-showcase</vt:lpstr>
      <vt:lpstr>通用策略&amp;行业策略</vt:lpstr>
      <vt:lpstr>通用策略-一键起量 适合新计划冷启&amp;短期冲量</vt:lpstr>
      <vt:lpstr>通用产品- 轻舸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网络服务&amp;软件行业营销通案</dc:title>
  <dc:creator/>
  <cp:lastModifiedBy>caizuyi</cp:lastModifiedBy>
  <cp:revision>94</cp:revision>
  <dcterms:created xsi:type="dcterms:W3CDTF">2024-03-02T08:44:00Z</dcterms:created>
  <dcterms:modified xsi:type="dcterms:W3CDTF">2024-12-10T08:48:08Z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2023-10-11T08:00:00Z</vt:filetime>
  </property>
  <property fmtid="{D5CDD505-2E9C-101B-9397-08002B2CF9AE}" pid="3" name="LastSaved">
    <vt:filetime>2024-03-02T08:00:00Z</vt:filetime>
  </property>
  <property fmtid="{D5CDD505-2E9C-101B-9397-08002B2CF9AE}" pid="4" name="Producer">
    <vt:lpwstr>macOS 版本12.5.1（版号21G83） Quartz PDFContext</vt:lpwstr>
  </property>
  <property fmtid="{D5CDD505-2E9C-101B-9397-08002B2CF9AE}" pid="5" name="ICV">
    <vt:lpwstr>F1C17660A5DA427A807647C2ECC30E30</vt:lpwstr>
  </property>
  <property fmtid="{D5CDD505-2E9C-101B-9397-08002B2CF9AE}" pid="6" name="KSOProductBuildVer">
    <vt:lpwstr>2052-11.8.2.12195</vt:lpwstr>
  </property>
</Properties>
</file>