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13"/>
  </p:notesMasterIdLst>
  <p:handoutMasterIdLst>
    <p:handoutMasterId r:id="rId38"/>
  </p:handoutMasterIdLst>
  <p:sldIdLst>
    <p:sldId id="256" r:id="rId3"/>
    <p:sldId id="259" r:id="rId4"/>
    <p:sldId id="729" r:id="rId5"/>
    <p:sldId id="331" r:id="rId6"/>
    <p:sldId id="335" r:id="rId7"/>
    <p:sldId id="336" r:id="rId8"/>
    <p:sldId id="337" r:id="rId9"/>
    <p:sldId id="338" r:id="rId10"/>
    <p:sldId id="262" r:id="rId11"/>
    <p:sldId id="263" r:id="rId12"/>
    <p:sldId id="730" r:id="rId14"/>
    <p:sldId id="731" r:id="rId15"/>
    <p:sldId id="733" r:id="rId16"/>
    <p:sldId id="732" r:id="rId17"/>
    <p:sldId id="332" r:id="rId18"/>
    <p:sldId id="270" r:id="rId19"/>
    <p:sldId id="339" r:id="rId20"/>
    <p:sldId id="341" r:id="rId21"/>
    <p:sldId id="340" r:id="rId22"/>
    <p:sldId id="342" r:id="rId23"/>
    <p:sldId id="271" r:id="rId24"/>
    <p:sldId id="333" r:id="rId25"/>
    <p:sldId id="273" r:id="rId26"/>
    <p:sldId id="721" r:id="rId27"/>
    <p:sldId id="722" r:id="rId28"/>
    <p:sldId id="276" r:id="rId29"/>
    <p:sldId id="724" r:id="rId30"/>
    <p:sldId id="284" r:id="rId31"/>
    <p:sldId id="285" r:id="rId32"/>
    <p:sldId id="289" r:id="rId33"/>
    <p:sldId id="726" r:id="rId34"/>
    <p:sldId id="727" r:id="rId35"/>
    <p:sldId id="759" r:id="rId36"/>
    <p:sldId id="760"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8" userDrawn="1">
          <p15:clr>
            <a:srgbClr val="A4A3A4"/>
          </p15:clr>
        </p15:guide>
        <p15:guide id="2" pos="380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90DA4"/>
    <a:srgbClr val="C9C8D0"/>
    <a:srgbClr val="812CBA"/>
    <a:srgbClr val="E60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showGuides="1">
      <p:cViewPr varScale="1">
        <p:scale>
          <a:sx n="72" d="100"/>
          <a:sy n="72" d="100"/>
        </p:scale>
        <p:origin x="91" y="274"/>
      </p:cViewPr>
      <p:guideLst>
        <p:guide orient="horz" pos="2158"/>
        <p:guide pos="380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notesMaster" Target="notesMasters/notesMaster1.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handoutMaster" Target="handoutMasters/handout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ableStyles" Target="tableStyles.xml"/><Relationship Id="rId4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cs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微软雅黑" panose="020B0503020204020204" charset="-122"/>
              </a:rPr>
            </a:fld>
            <a:endParaRPr lang="zh-CN" altLang="en-US">
              <a:cs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cs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微软雅黑" panose="020B0503020204020204" charset="-122"/>
              </a:rPr>
            </a:fld>
            <a:endParaRPr lang="zh-CN" altLang="en-US">
              <a:cs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cs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cs typeface="微软雅黑" panose="020B0503020204020204" charset="-122"/>
              </a:defRPr>
            </a:lvl1pPr>
          </a:lstStyle>
          <a:p>
            <a:fld id="{F3A37955-1BE4-4B1B-9428-9D7914FA0F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cs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cs typeface="微软雅黑" panose="020B0503020204020204" charset="-122"/>
              </a:defRPr>
            </a:lvl1pPr>
          </a:lstStyle>
          <a:p>
            <a:fld id="{58BB12BD-59F0-44AA-A49D-D099A3E1384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微软雅黑" panose="020B0503020204020204" charset="-122"/>
      </a:defRPr>
    </a:lvl1pPr>
    <a:lvl2pPr marL="457200" algn="l" defTabSz="914400" rtl="0" eaLnBrk="1" latinLnBrk="0" hangingPunct="1">
      <a:defRPr sz="1200" kern="1200">
        <a:solidFill>
          <a:schemeClr val="tx1"/>
        </a:solidFill>
        <a:latin typeface="+mn-lt"/>
        <a:ea typeface="+mn-ea"/>
        <a:cs typeface="微软雅黑" panose="020B0503020204020204" charset="-122"/>
      </a:defRPr>
    </a:lvl2pPr>
    <a:lvl3pPr marL="914400" algn="l" defTabSz="914400" rtl="0" eaLnBrk="1" latinLnBrk="0" hangingPunct="1">
      <a:defRPr sz="1200" kern="1200">
        <a:solidFill>
          <a:schemeClr val="tx1"/>
        </a:solidFill>
        <a:latin typeface="+mn-lt"/>
        <a:ea typeface="+mn-ea"/>
        <a:cs typeface="微软雅黑" panose="020B0503020204020204" charset="-122"/>
      </a:defRPr>
    </a:lvl3pPr>
    <a:lvl4pPr marL="1371600" algn="l" defTabSz="914400" rtl="0" eaLnBrk="1" latinLnBrk="0" hangingPunct="1">
      <a:defRPr sz="1200" kern="1200">
        <a:solidFill>
          <a:schemeClr val="tx1"/>
        </a:solidFill>
        <a:latin typeface="+mn-lt"/>
        <a:ea typeface="+mn-ea"/>
        <a:cs typeface="微软雅黑" panose="020B0503020204020204" charset="-122"/>
      </a:defRPr>
    </a:lvl4pPr>
    <a:lvl5pPr marL="1828800" algn="l" defTabSz="914400" rtl="0" eaLnBrk="1" latinLnBrk="0" hangingPunct="1">
      <a:defRPr sz="1200" kern="1200">
        <a:solidFill>
          <a:schemeClr val="tx1"/>
        </a:solidFill>
        <a:latin typeface="+mn-lt"/>
        <a:ea typeface="+mn-ea"/>
        <a:cs typeface="微软雅黑" panose="020B0503020204020204"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BB12BD-59F0-44AA-A49D-D099A3E1384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BB12BD-59F0-44AA-A49D-D099A3E13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8BB12BD-59F0-44AA-A49D-D099A3E13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atin typeface="微软雅黑" panose="020B0503020204020204" charset="-122"/>
                <a:ea typeface="微软雅黑" panose="020B0503020204020204" charset="-122"/>
                <a:cs typeface="微软雅黑" panose="020B0503020204020204" charset="-122"/>
              </a:defRPr>
            </a:lvl1pPr>
          </a:lstStyle>
          <a:p>
            <a:r>
              <a:rPr lang="zh-CN" altLang="en-US"/>
              <a:t>方案资料加溦信：</a:t>
            </a:r>
            <a:r>
              <a:rPr lang="en-US" altLang="zh-CN"/>
              <a:t>1024780</a:t>
            </a:r>
            <a:endParaRPr lang="en-US" altLang="zh-CN"/>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atin typeface="微软雅黑" panose="020B0503020204020204" charset="-122"/>
                <a:ea typeface="微软雅黑" panose="020B0503020204020204" charset="-122"/>
                <a:cs typeface="微软雅黑" panose="020B050302020402020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atin typeface="微软雅黑" panose="020B0503020204020204" charset="-122"/>
                <a:ea typeface="微软雅黑" panose="020B0503020204020204" charset="-122"/>
                <a:cs typeface="微软雅黑" panose="020B0503020204020204" charset="-122"/>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charset="-122"/>
                <a:ea typeface="微软雅黑" panose="020B0503020204020204" charset="-122"/>
                <a:cs typeface="微软雅黑" panose="020B050302020402020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微软雅黑" panose="020B0503020204020204" charset="-122"/>
                <a:ea typeface="微软雅黑" panose="020B0503020204020204" charset="-122"/>
                <a:cs typeface="微软雅黑" panose="020B0503020204020204" charset="-122"/>
              </a:defRPr>
            </a:lvl1p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jpeg"/><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1.png"/><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image" Target="../media/image24.jpeg"/><Relationship Id="rId9" Type="http://schemas.openxmlformats.org/officeDocument/2006/relationships/image" Target="../media/image25.jpeg"/><Relationship Id="rId10" Type="http://schemas.openxmlformats.org/officeDocument/2006/relationships/image" Target="../media/image26.jpeg"/><Relationship Id="rId1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jpeg"/><Relationship Id="rId9" Type="http://schemas.openxmlformats.org/officeDocument/2006/relationships/image" Target="../media/image31.jpeg"/><Relationship Id="rId10" Type="http://schemas.openxmlformats.org/officeDocument/2006/relationships/image" Target="../media/image32.jpeg"/><Relationship Id="rId11" Type="http://schemas.openxmlformats.org/officeDocument/2006/relationships/slideLayout" Target="../slideLayouts/slideLayout2.xml"/><Relationship Id="rId1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33.jpeg"/><Relationship Id="rId6" Type="http://schemas.openxmlformats.org/officeDocument/2006/relationships/image" Target="../media/image34.jpeg"/><Relationship Id="rId7" Type="http://schemas.openxmlformats.org/officeDocument/2006/relationships/image" Target="../media/image35.jpeg"/><Relationship Id="rId8" Type="http://schemas.openxmlformats.org/officeDocument/2006/relationships/image" Target="../media/image36.jpeg"/><Relationship Id="rId9" Type="http://schemas.openxmlformats.org/officeDocument/2006/relationships/image" Target="../media/image37.jpeg"/><Relationship Id="rId10" Type="http://schemas.openxmlformats.org/officeDocument/2006/relationships/slideLayout" Target="../slideLayouts/slideLayout2.xml"/><Relationship Id="rId11"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38.jpeg"/><Relationship Id="rId6" Type="http://schemas.openxmlformats.org/officeDocument/2006/relationships/image" Target="../media/image39.jpeg"/><Relationship Id="rId7" Type="http://schemas.openxmlformats.org/officeDocument/2006/relationships/image" Target="../media/image40.jpeg"/><Relationship Id="rId8" Type="http://schemas.openxmlformats.org/officeDocument/2006/relationships/image" Target="../media/image41.jpeg"/><Relationship Id="rId9" Type="http://schemas.openxmlformats.org/officeDocument/2006/relationships/image" Target="../media/image42.jpeg"/><Relationship Id="rId10" Type="http://schemas.openxmlformats.org/officeDocument/2006/relationships/image" Target="../media/image43.jpeg"/><Relationship Id="rId1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44.jpeg"/><Relationship Id="rId6"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2.png"/><Relationship Id="rId9"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tags" Target="../tags/tag1.xml"/><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69.png"/><Relationship Id="rId9" Type="http://schemas.openxmlformats.org/officeDocument/2006/relationships/slideLayout" Target="../slideLayouts/slideLayout3.xml"/><Relationship Id="rId10" Type="http://schemas.openxmlformats.org/officeDocument/2006/relationships/notesSlide" Target="../notesSlides/notesSlide5.xml"/></Relationships>
</file>

<file path=ppt/slides/_rels/slide25.xml.rels><?xml version='1.0' encoding='UTF-8' standalone='yes'?>
<Relationships xmlns="http://schemas.openxmlformats.org/package/2006/relationships"><Relationship Id="rId1" Type="http://schemas.openxmlformats.org/officeDocument/2006/relationships/image" Target="../media/image70.png"/><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77.png"/><Relationship Id="rId9" Type="http://schemas.openxmlformats.org/officeDocument/2006/relationships/image" Target="../media/image78.png"/><Relationship Id="rId10"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image" Target="../media/image72.png"/><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82.png"/><Relationship Id="rId2" Type="http://schemas.openxmlformats.org/officeDocument/2006/relationships/image" Target="../media/image83.png"/><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image" Target="../media/image87.jpeg"/><Relationship Id="rId2" Type="http://schemas.openxmlformats.org/officeDocument/2006/relationships/image" Target="../media/image88.png"/><Relationship Id="rId3"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image" Target="../media/image89.png"/><Relationship Id="rId2" Type="http://schemas.openxmlformats.org/officeDocument/2006/relationships/image" Target="../media/image90.png"/><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7" name="图片 16" descr="免费1"/>
          <p:cNvPicPr>
            <a:picLocks noChangeAspect="1"/>
          </p:cNvPicPr>
          <p:nvPr/>
        </p:nvPicPr>
        <p:blipFill>
          <a:blip r:embed="rId1"/>
          <a:stretch>
            <a:fillRect/>
          </a:stretch>
        </p:blipFill>
        <p:spPr>
          <a:xfrm>
            <a:off x="8680450" y="5519420"/>
            <a:ext cx="3199765" cy="900430"/>
          </a:xfrm>
          <a:prstGeom prst="rect">
            <a:avLst/>
          </a:prstGeom>
        </p:spPr>
      </p:pic>
      <p:pic>
        <p:nvPicPr>
          <p:cNvPr id="4" name="1-1"/>
          <p:cNvPicPr>
            <a:picLocks noChangeAspect="1"/>
          </p:cNvPicPr>
          <p:nvPr/>
        </p:nvPicPr>
        <p:blipFill rotWithShape="1">
          <a:blip r:embed="rId2"/>
          <a:srcRect l="794" r="794"/>
          <a:stretch>
            <a:fillRect/>
          </a:stretch>
        </p:blipFill>
        <p:spPr>
          <a:xfrm>
            <a:off x="0" y="1"/>
            <a:ext cx="12192000" cy="6858000"/>
          </a:xfrm>
          <a:prstGeom prst="rect">
            <a:avLst/>
          </a:prstGeom>
        </p:spPr>
      </p:pic>
      <p:sp>
        <p:nvSpPr>
          <p:cNvPr id="6" name="1-2-1"/>
          <p:cNvSpPr txBox="1"/>
          <p:nvPr/>
        </p:nvSpPr>
        <p:spPr>
          <a:xfrm>
            <a:off x="898525" y="1791970"/>
            <a:ext cx="9760585" cy="23069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72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探路者线上</a:t>
            </a:r>
            <a:endParaRPr lang="zh-CN" altLang="en-US" sz="72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72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自媒体运营方案</a:t>
            </a:r>
            <a:endParaRPr lang="zh-CN" altLang="en-US" sz="72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8" name="1-2-3"/>
          <p:cNvSpPr txBox="1"/>
          <p:nvPr/>
        </p:nvSpPr>
        <p:spPr>
          <a:xfrm>
            <a:off x="917575" y="1388745"/>
            <a:ext cx="5549265" cy="460375"/>
          </a:xfrm>
          <a:prstGeom prst="rect">
            <a:avLst/>
          </a:prstGeom>
          <a:noFill/>
          <a:ln>
            <a:noFill/>
          </a:ln>
        </p:spPr>
        <p:txBody>
          <a:bodyPr wrap="square" rtlCol="0">
            <a:spAutoFit/>
          </a:bodyPr>
          <a:lstStyle/>
          <a:p>
            <a:pPr lvl="0" algn="dist">
              <a:defRPr/>
            </a:pPr>
            <a:r>
              <a:rPr lang="en-US" altLang="zh-CN" sz="24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WE-MEDIA OPERTION  PROGRAM</a:t>
            </a:r>
            <a:endParaRPr lang="en-US" altLang="zh-CN" sz="24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cxnSp>
        <p:nvCxnSpPr>
          <p:cNvPr id="10" name="1-2-6"/>
          <p:cNvCxnSpPr/>
          <p:nvPr/>
        </p:nvCxnSpPr>
        <p:spPr>
          <a:xfrm flipH="1">
            <a:off x="1023620" y="4315460"/>
            <a:ext cx="731393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p:nvPr/>
        </p:nvPicPr>
        <p:blipFill>
          <a:blip r:embed="rId3">
            <a:clrChange>
              <a:clrFrom>
                <a:srgbClr val="FFFFFF">
                  <a:alpha val="100000"/>
                </a:srgbClr>
              </a:clrFrom>
              <a:clrTo>
                <a:srgbClr val="FFFFFF">
                  <a:alpha val="100000"/>
                  <a:alpha val="0"/>
                </a:srgbClr>
              </a:clrTo>
            </a:clrChange>
          </a:blip>
          <a:srcRect t="4556" b="66491"/>
          <a:stretch>
            <a:fillRect/>
          </a:stretch>
        </p:blipFill>
        <p:spPr>
          <a:xfrm>
            <a:off x="845820" y="4480560"/>
            <a:ext cx="4139565" cy="11988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8"/>
          <p:cNvSpPr/>
          <p:nvPr/>
        </p:nvSpPr>
        <p:spPr>
          <a:xfrm>
            <a:off x="6096000" y="570334"/>
            <a:ext cx="5189220" cy="3878914"/>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微软雅黑" panose="020B0503020204020204" charset="-122"/>
              <a:ea typeface="微软雅黑" panose="020B0503020204020204" charset="-122"/>
              <a:cs typeface="微软雅黑" panose="020B0503020204020204" charset="-122"/>
            </a:endParaRPr>
          </a:p>
          <a:p>
            <a:pPr marL="1896745" algn="l" rtl="0" eaLnBrk="0">
              <a:lnSpc>
                <a:spcPct val="94000"/>
              </a:lnSpc>
            </a:pPr>
            <a:r>
              <a:rPr lang="zh-CN" altLang="en-US" sz="2700" b="1" kern="0" spc="140" dirty="0">
                <a:solidFill>
                  <a:srgbClr val="FFFFFF">
                    <a:alpha val="100000"/>
                  </a:srgbClr>
                </a:solidFill>
                <a:latin typeface="微软雅黑" panose="020B0503020204020204" charset="-122"/>
                <a:ea typeface="微软雅黑" panose="020B0503020204020204" charset="-122"/>
                <a:cs typeface="微软雅黑" panose="020B0503020204020204" charset="-122"/>
              </a:rPr>
              <a:t>信息理解</a:t>
            </a:r>
            <a:endParaRPr sz="2700" dirty="0">
              <a:latin typeface="微软雅黑" panose="020B0503020204020204" charset="-122"/>
              <a:ea typeface="微软雅黑" panose="020B0503020204020204" charset="-122"/>
              <a:cs typeface="微软雅黑" panose="020B0503020204020204" charset="-122"/>
            </a:endParaRPr>
          </a:p>
          <a:p>
            <a:pPr marL="2600960" algn="l" rtl="0" eaLnBrk="0">
              <a:lnSpc>
                <a:spcPct val="84000"/>
              </a:lnSpc>
              <a:spcBef>
                <a:spcPts val="1310"/>
              </a:spcBef>
            </a:pPr>
            <a:r>
              <a:rPr sz="17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lang="zh-CN" altLang="en-US" sz="17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lang="zh-CN" altLang="en-US" sz="10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lang="zh-CN" altLang="en-US" sz="1000" dirty="0">
              <a:latin typeface="微软雅黑" panose="020B0503020204020204" charset="-122"/>
              <a:ea typeface="微软雅黑" panose="020B0503020204020204" charset="-122"/>
              <a:cs typeface="微软雅黑" panose="020B0503020204020204" charset="-122"/>
            </a:endParaRPr>
          </a:p>
          <a:p>
            <a:pPr marL="12700" algn="l" rtl="0" eaLnBrk="0">
              <a:lnSpc>
                <a:spcPct val="95000"/>
              </a:lnSpc>
              <a:spcBef>
                <a:spcPts val="515"/>
              </a:spcBef>
            </a:pPr>
            <a:r>
              <a:rPr lang="zh-CN" altLang="en-US"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任务拆分：</a:t>
            </a:r>
            <a:endParaRPr lang="en-US" altLang="zh-CN"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5000"/>
              </a:lnSpc>
              <a:spcBef>
                <a:spcPts val="515"/>
              </a:spcBef>
            </a:pPr>
            <a:endParaRPr lang="zh-CN" altLang="en-US" sz="1700" dirty="0">
              <a:latin typeface="微软雅黑" panose="020B0503020204020204" charset="-122"/>
              <a:ea typeface="微软雅黑" panose="020B0503020204020204" charset="-122"/>
              <a:cs typeface="微软雅黑" panose="020B0503020204020204" charset="-122"/>
            </a:endParaRPr>
          </a:p>
          <a:p>
            <a:pPr algn="l" rtl="0" eaLnBrk="0">
              <a:lnSpc>
                <a:spcPct val="154000"/>
              </a:lnSpc>
            </a:pPr>
            <a:endParaRPr sz="1000" dirty="0">
              <a:latin typeface="微软雅黑" panose="020B0503020204020204" charset="-122"/>
              <a:ea typeface="微软雅黑" panose="020B0503020204020204" charset="-122"/>
              <a:cs typeface="微软雅黑" panose="020B0503020204020204" charset="-122"/>
            </a:endParaRPr>
          </a:p>
          <a:p>
            <a:pPr marL="19685" algn="l" rtl="0" eaLnBrk="0">
              <a:lnSpc>
                <a:spcPct val="96000"/>
              </a:lnSpc>
              <a:spcBef>
                <a:spcPts val="515"/>
              </a:spcBef>
            </a:pP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加强</a:t>
            </a:r>
            <a:r>
              <a:rPr lang="zh-CN" altLang="en-US"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各平台</a:t>
            </a:r>
            <a:r>
              <a:rPr sz="15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内容产出物</a:t>
            </a:r>
            <a:r>
              <a:rPr lang="zh-CN" altLang="en-US"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质量</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全面</a:t>
            </a:r>
            <a:r>
              <a:rPr sz="1700" b="1" kern="0" spc="80" dirty="0" err="1">
                <a:solidFill>
                  <a:schemeClr val="accent1"/>
                </a:solidFill>
                <a:latin typeface="微软雅黑" panose="020B0503020204020204" charset="-122"/>
                <a:ea typeface="微软雅黑" panose="020B0503020204020204" charset="-122"/>
                <a:cs typeface="微软雅黑" panose="020B0503020204020204" charset="-122"/>
              </a:rPr>
              <a:t>提升品牌知名度</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p>
            <a:pPr marL="297815" indent="-278130" algn="l" rtl="0" eaLnBrk="0">
              <a:lnSpc>
                <a:spcPct val="100000"/>
              </a:lnSpc>
              <a:spcBef>
                <a:spcPts val="240"/>
              </a:spcBef>
            </a:pP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通过</a:t>
            </a:r>
            <a:r>
              <a:rPr lang="zh-CN" altLang="en-US"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创意策划、内容及图片设计，直达消费者心智及</a:t>
            </a:r>
            <a:r>
              <a:rPr sz="15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痛点触达</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700" b="1" kern="0" spc="80" dirty="0">
                <a:solidFill>
                  <a:schemeClr val="accent1"/>
                </a:solidFill>
                <a:latin typeface="微软雅黑" panose="020B0503020204020204" charset="-122"/>
                <a:ea typeface="微软雅黑" panose="020B0503020204020204" charset="-122"/>
                <a:cs typeface="微软雅黑" panose="020B0503020204020204" charset="-122"/>
              </a:rPr>
              <a:t>建立品牌</a:t>
            </a:r>
            <a:r>
              <a:rPr sz="1700" b="1" kern="0" spc="50" dirty="0" err="1">
                <a:solidFill>
                  <a:schemeClr val="accent1"/>
                </a:solidFill>
                <a:latin typeface="微软雅黑" panose="020B0503020204020204" charset="-122"/>
                <a:ea typeface="微软雅黑" panose="020B0503020204020204" charset="-122"/>
                <a:cs typeface="微软雅黑" panose="020B0503020204020204" charset="-122"/>
              </a:rPr>
              <a:t>关联</a:t>
            </a:r>
            <a:r>
              <a:rPr lang="zh-CN" altLang="en-US" sz="1700" b="1" kern="0" spc="50" dirty="0">
                <a:solidFill>
                  <a:schemeClr val="accent1"/>
                </a:solidFill>
                <a:latin typeface="微软雅黑" panose="020B0503020204020204" charset="-122"/>
                <a:ea typeface="微软雅黑" panose="020B0503020204020204" charset="-122"/>
                <a:cs typeface="微软雅黑" panose="020B0503020204020204" charset="-122"/>
              </a:rPr>
              <a:t>度</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p>
            <a:pPr marL="19685" algn="l" rtl="0" eaLnBrk="0">
              <a:lnSpc>
                <a:spcPct val="95000"/>
              </a:lnSpc>
              <a:spcBef>
                <a:spcPts val="220"/>
              </a:spcBef>
            </a:pP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a:t>
            </a:r>
            <a:r>
              <a:rPr sz="15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趣味化互动</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抽奖、完成促活、拉新，</a:t>
            </a:r>
            <a:r>
              <a:rPr sz="15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发掘新的消费者</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b="1" kern="0" spc="70" dirty="0">
                <a:solidFill>
                  <a:schemeClr val="accent1"/>
                </a:solidFill>
                <a:latin typeface="微软雅黑" panose="020B0503020204020204" charset="-122"/>
                <a:ea typeface="微软雅黑" panose="020B0503020204020204" charset="-122"/>
                <a:cs typeface="微软雅黑" panose="020B0503020204020204" charset="-122"/>
              </a:rPr>
              <a:t>积极开拓增量空间</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p>
            <a:pPr marL="19685" algn="l" rtl="0" eaLnBrk="0">
              <a:lnSpc>
                <a:spcPct val="96000"/>
              </a:lnSpc>
              <a:spcBef>
                <a:spcPts val="200"/>
              </a:spcBef>
            </a:pPr>
            <a:r>
              <a:rPr lang="en-US" altLang="zh-CN"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通过人群画像，情感升级，</a:t>
            </a:r>
            <a:r>
              <a:rPr lang="zh-CN" altLang="en-US"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全方位导入产品利益点</a:t>
            </a:r>
            <a:r>
              <a:rPr lang="zh-CN" altLang="en-US"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，以增强</a:t>
            </a:r>
            <a:r>
              <a:rPr lang="zh-CN" altLang="en-US" sz="1700" b="1" kern="0" spc="70" dirty="0">
                <a:solidFill>
                  <a:schemeClr val="accent1"/>
                </a:solidFill>
                <a:latin typeface="微软雅黑" panose="020B0503020204020204" charset="-122"/>
                <a:ea typeface="微软雅黑" panose="020B0503020204020204" charset="-122"/>
                <a:cs typeface="微软雅黑" panose="020B0503020204020204" charset="-122"/>
              </a:rPr>
              <a:t>消费者粘性，大举拉升账号阅读量、涨粉量等，赋能价值转换销量。</a:t>
            </a:r>
            <a:endParaRPr lang="zh-CN" altLang="en-US" sz="1700" dirty="0">
              <a:solidFill>
                <a:schemeClr val="accent1"/>
              </a:solidFill>
              <a:latin typeface="微软雅黑" panose="020B0503020204020204" charset="-122"/>
              <a:ea typeface="微软雅黑" panose="020B0503020204020204" charset="-122"/>
              <a:cs typeface="微软雅黑" panose="020B0503020204020204" charset="-122"/>
            </a:endParaRPr>
          </a:p>
          <a:p>
            <a:pPr marL="19685" algn="l" rtl="0" eaLnBrk="0">
              <a:lnSpc>
                <a:spcPct val="95000"/>
              </a:lnSpc>
              <a:spcBef>
                <a:spcPts val="220"/>
              </a:spcBef>
            </a:pPr>
            <a:endParaRPr sz="1700" dirty="0">
              <a:latin typeface="微软雅黑" panose="020B0503020204020204" charset="-122"/>
              <a:ea typeface="微软雅黑" panose="020B0503020204020204" charset="-122"/>
              <a:cs typeface="微软雅黑" panose="020B0503020204020204" charset="-122"/>
            </a:endParaRPr>
          </a:p>
        </p:txBody>
      </p:sp>
      <p:sp>
        <p:nvSpPr>
          <p:cNvPr id="50" name="textbox 50"/>
          <p:cNvSpPr/>
          <p:nvPr/>
        </p:nvSpPr>
        <p:spPr>
          <a:xfrm>
            <a:off x="561852" y="655532"/>
            <a:ext cx="5031425" cy="4465803"/>
          </a:xfrm>
          <a:prstGeom prst="rect">
            <a:avLst/>
          </a:prstGeom>
          <a:noFill/>
          <a:ln w="0" cap="flat">
            <a:noFill/>
            <a:prstDash val="solid"/>
            <a:miter lim="0"/>
          </a:ln>
        </p:spPr>
        <p:txBody>
          <a:bodyPr vert="horz" wrap="square" lIns="0" tIns="0" rIns="0" bIns="0"/>
          <a:lstStyle/>
          <a:p>
            <a:pPr algn="l" rtl="0" eaLnBrk="0">
              <a:lnSpc>
                <a:spcPct val="74000"/>
              </a:lnSpc>
            </a:pPr>
            <a:endParaRPr sz="100" dirty="0">
              <a:latin typeface="微软雅黑" panose="020B0503020204020204" charset="-122"/>
              <a:ea typeface="微软雅黑" panose="020B0503020204020204" charset="-122"/>
              <a:cs typeface="微软雅黑" panose="020B0503020204020204" charset="-122"/>
            </a:endParaRPr>
          </a:p>
          <a:p>
            <a:pPr marL="1736725" algn="l" rtl="0" eaLnBrk="0">
              <a:lnSpc>
                <a:spcPct val="94000"/>
              </a:lnSpc>
            </a:pPr>
            <a:r>
              <a:rPr sz="27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Brief</a:t>
            </a:r>
            <a:r>
              <a:rPr sz="2700" b="1" kern="0" spc="100" dirty="0">
                <a:solidFill>
                  <a:srgbClr val="FFFFFF">
                    <a:alpha val="100000"/>
                  </a:srgbClr>
                </a:solidFill>
                <a:latin typeface="微软雅黑" panose="020B0503020204020204" charset="-122"/>
                <a:ea typeface="微软雅黑" panose="020B0503020204020204" charset="-122"/>
                <a:cs typeface="微软雅黑" panose="020B0503020204020204" charset="-122"/>
              </a:rPr>
              <a:t>解读</a:t>
            </a:r>
            <a:endParaRPr sz="2700" dirty="0">
              <a:latin typeface="微软雅黑" panose="020B0503020204020204" charset="-122"/>
              <a:ea typeface="微软雅黑" panose="020B0503020204020204" charset="-122"/>
              <a:cs typeface="微软雅黑" panose="020B0503020204020204" charset="-122"/>
            </a:endParaRPr>
          </a:p>
          <a:p>
            <a:pPr marL="2546985" algn="l" rtl="0" eaLnBrk="0">
              <a:lnSpc>
                <a:spcPct val="84000"/>
              </a:lnSpc>
              <a:spcBef>
                <a:spcPts val="1385"/>
              </a:spcBef>
            </a:pPr>
            <a:r>
              <a:rPr sz="17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37000"/>
              </a:lnSpc>
            </a:pPr>
            <a:endParaRPr sz="1000" dirty="0">
              <a:latin typeface="微软雅黑" panose="020B0503020204020204" charset="-122"/>
              <a:ea typeface="微软雅黑" panose="020B0503020204020204" charset="-122"/>
              <a:cs typeface="微软雅黑" panose="020B0503020204020204" charset="-122"/>
            </a:endParaRPr>
          </a:p>
          <a:p>
            <a:pPr marL="13970" algn="l" rtl="0" eaLnBrk="0">
              <a:lnSpc>
                <a:spcPct val="95000"/>
              </a:lnSpc>
              <a:spcBef>
                <a:spcPts val="520"/>
              </a:spcBef>
            </a:pP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项目内容</a:t>
            </a:r>
            <a:r>
              <a:rPr sz="1700" b="1" kern="0" spc="70" dirty="0">
                <a:solidFill>
                  <a:srgbClr val="000000">
                    <a:alpha val="100000"/>
                  </a:srgbClr>
                </a:solidFill>
                <a:latin typeface="Calibri" panose="020F0502020204030204"/>
                <a:ea typeface="Calibri" panose="020F0502020204030204"/>
                <a:cs typeface="Calibri" panose="020F0502020204030204"/>
              </a:rPr>
              <a:t>:</a:t>
            </a:r>
            <a:endParaRPr sz="1700" dirty="0">
              <a:latin typeface="Calibri" panose="020F0502020204030204"/>
              <a:ea typeface="Calibri" panose="020F0502020204030204"/>
              <a:cs typeface="Calibri" panose="020F0502020204030204"/>
            </a:endParaRPr>
          </a:p>
          <a:p>
            <a:pPr algn="l" rtl="0" eaLnBrk="0">
              <a:lnSpc>
                <a:spcPct val="156000"/>
              </a:lnSpc>
            </a:pPr>
            <a:endParaRPr sz="1000" dirty="0">
              <a:latin typeface="微软雅黑" panose="020B0503020204020204" charset="-122"/>
              <a:ea typeface="微软雅黑" panose="020B0503020204020204" charset="-122"/>
              <a:cs typeface="微软雅黑" panose="020B0503020204020204" charset="-122"/>
            </a:endParaRPr>
          </a:p>
          <a:p>
            <a:pPr marL="12700" indent="16510" algn="l" rtl="0" eaLnBrk="0">
              <a:lnSpc>
                <a:spcPct val="102000"/>
              </a:lnSpc>
              <a:spcBef>
                <a:spcPts val="455"/>
              </a:spcBef>
            </a:pPr>
            <a:r>
              <a:rPr sz="1500" kern="0" spc="90" dirty="0">
                <a:solidFill>
                  <a:srgbClr val="000000">
                    <a:alpha val="100000"/>
                  </a:srgbClr>
                </a:solidFill>
                <a:latin typeface="Calibri" panose="020F0502020204030204"/>
                <a:ea typeface="Calibri" panose="020F0502020204030204"/>
                <a:cs typeface="Calibri" panose="020F0502020204030204"/>
              </a:rPr>
              <a:t>•   </a:t>
            </a:r>
            <a:r>
              <a:rPr sz="15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根据</a:t>
            </a:r>
            <a:r>
              <a:rPr lang="zh-CN" altLang="en-US" sz="1500" kern="0" dirty="0">
                <a:solidFill>
                  <a:srgbClr val="000000">
                    <a:alpha val="100000"/>
                  </a:srgbClr>
                </a:solidFill>
                <a:latin typeface="Calibri" panose="020F0502020204030204"/>
                <a:ea typeface="微软雅黑" panose="020B0503020204020204" charset="-122"/>
                <a:cs typeface="Calibri" panose="020F0502020204030204"/>
              </a:rPr>
              <a:t>探路者</a:t>
            </a:r>
            <a:r>
              <a:rPr lang="en-US" altLang="zh-CN" sz="1500" kern="0" dirty="0">
                <a:solidFill>
                  <a:srgbClr val="000000">
                    <a:alpha val="100000"/>
                  </a:srgbClr>
                </a:solidFill>
                <a:latin typeface="Calibri" panose="020F0502020204030204"/>
                <a:ea typeface="微软雅黑" panose="020B0503020204020204" charset="-122"/>
                <a:cs typeface="Calibri" panose="020F0502020204030204"/>
              </a:rPr>
              <a:t>2025</a:t>
            </a:r>
            <a:r>
              <a:rPr lang="zh-CN" altLang="en-US" sz="1500" kern="0" spc="90" dirty="0">
                <a:solidFill>
                  <a:srgbClr val="000000">
                    <a:alpha val="100000"/>
                  </a:srgbClr>
                </a:solidFill>
                <a:latin typeface="微软雅黑" panose="020B0503020204020204" charset="-122"/>
                <a:ea typeface="微软雅黑" panose="020B0503020204020204" charset="-122"/>
                <a:cs typeface="Calibri" panose="020F0502020204030204"/>
              </a:rPr>
              <a:t>年自媒体运营工作目标，对微信公众号、小红书官方账号、微博官方账号进行代运营，并根据平台特点</a:t>
            </a:r>
            <a:r>
              <a:rPr sz="15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制作</a:t>
            </a:r>
            <a:r>
              <a:rPr lang="zh-CN" altLang="en-US" sz="1500" kern="0" dirty="0">
                <a:solidFill>
                  <a:srgbClr val="000000">
                    <a:alpha val="100000"/>
                  </a:srgbClr>
                </a:solidFill>
                <a:latin typeface="Calibri" panose="020F0502020204030204"/>
                <a:ea typeface="微软雅黑" panose="020B0503020204020204" charset="-122"/>
                <a:cs typeface="Calibri" panose="020F0502020204030204"/>
              </a:rPr>
              <a:t>探路者</a:t>
            </a:r>
            <a:r>
              <a:rPr sz="15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产品的内容产出物</a:t>
            </a:r>
            <a:r>
              <a:rPr lang="zh-CN" altLang="en-US"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zh-CN" altLang="en-US" sz="1500" dirty="0">
              <a:latin typeface="微软雅黑" panose="020B0503020204020204" charset="-122"/>
              <a:ea typeface="微软雅黑" panose="020B0503020204020204" charset="-122"/>
              <a:cs typeface="微软雅黑" panose="020B0503020204020204" charset="-122"/>
            </a:endParaRPr>
          </a:p>
          <a:p>
            <a:pPr marL="15240" indent="14605" algn="l" rtl="0" eaLnBrk="0">
              <a:lnSpc>
                <a:spcPct val="103000"/>
              </a:lnSpc>
              <a:spcBef>
                <a:spcPts val="200"/>
              </a:spcBef>
            </a:pPr>
            <a:r>
              <a:rPr lang="en-US" altLang="zh-CN" sz="1500" kern="0" spc="110" dirty="0">
                <a:solidFill>
                  <a:srgbClr val="000000">
                    <a:alpha val="100000"/>
                  </a:srgbClr>
                </a:solidFill>
                <a:latin typeface="Calibri" panose="020F0502020204030204"/>
                <a:ea typeface="Calibri" panose="020F0502020204030204"/>
                <a:cs typeface="Calibri" panose="020F0502020204030204"/>
              </a:rPr>
              <a:t>•   </a:t>
            </a:r>
            <a:r>
              <a:rPr lang="zh-CN" altLang="en-US" sz="1500" kern="0" spc="110" dirty="0">
                <a:solidFill>
                  <a:srgbClr val="000000">
                    <a:alpha val="100000"/>
                  </a:srgbClr>
                </a:solidFill>
                <a:latin typeface="微软雅黑" panose="020B0503020204020204" charset="-122"/>
                <a:ea typeface="微软雅黑" panose="020B0503020204020204" charset="-122"/>
                <a:cs typeface="Calibri" panose="020F0502020204030204"/>
              </a:rPr>
              <a:t>根据探路者提供的基础素材，完成这三个平台的内容更新，物料设计；并提供适应其调性的</a:t>
            </a:r>
            <a:r>
              <a:rPr lang="zh-CN" altLang="en-US"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图文计划</a:t>
            </a:r>
            <a:r>
              <a:rPr lang="zh-CN" altLang="en-US" sz="15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同步将内容产出转化为</a:t>
            </a:r>
            <a:r>
              <a:rPr lang="zh-CN" altLang="en-US" sz="1500" kern="0" dirty="0">
                <a:solidFill>
                  <a:srgbClr val="000000">
                    <a:alpha val="100000"/>
                  </a:srgbClr>
                </a:solidFill>
                <a:latin typeface="Calibri" panose="020F0502020204030204"/>
                <a:ea typeface="微软雅黑" panose="020B0503020204020204" charset="-122"/>
                <a:cs typeface="Calibri" panose="020F0502020204030204"/>
              </a:rPr>
              <a:t>探路者</a:t>
            </a:r>
            <a:r>
              <a:rPr lang="zh-CN" altLang="en-US"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官</a:t>
            </a:r>
            <a:r>
              <a:rPr lang="zh-CN" altLang="en-US" sz="15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方自媒体</a:t>
            </a:r>
            <a:r>
              <a:rPr lang="zh-CN" altLang="en-US"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平台可传播的内容物。</a:t>
            </a:r>
            <a:endParaRPr lang="zh-CN" altLang="en-US" sz="1500" dirty="0">
              <a:latin typeface="微软雅黑" panose="020B0503020204020204" charset="-122"/>
              <a:ea typeface="微软雅黑" panose="020B0503020204020204" charset="-122"/>
              <a:cs typeface="微软雅黑" panose="020B0503020204020204" charset="-122"/>
            </a:endParaRPr>
          </a:p>
          <a:p>
            <a:pPr marL="15240" indent="14605" algn="l" rtl="0" eaLnBrk="0">
              <a:lnSpc>
                <a:spcPct val="101000"/>
              </a:lnSpc>
              <a:spcBef>
                <a:spcPts val="205"/>
              </a:spcBef>
            </a:pPr>
            <a:r>
              <a:rPr sz="1500" kern="0" spc="120" dirty="0">
                <a:solidFill>
                  <a:srgbClr val="000000">
                    <a:alpha val="100000"/>
                  </a:srgbClr>
                </a:solidFill>
                <a:latin typeface="Calibri" panose="020F0502020204030204"/>
                <a:ea typeface="Calibri" panose="020F0502020204030204"/>
                <a:cs typeface="Calibri" panose="020F0502020204030204"/>
              </a:rPr>
              <a:t>•   </a:t>
            </a:r>
            <a:r>
              <a:rPr lang="zh-CN" altLang="en-US" sz="1500" kern="0" spc="120" dirty="0">
                <a:solidFill>
                  <a:srgbClr val="000000">
                    <a:alpha val="100000"/>
                  </a:srgbClr>
                </a:solidFill>
                <a:latin typeface="Calibri" panose="020F0502020204030204"/>
                <a:ea typeface="Calibri" panose="020F0502020204030204"/>
                <a:cs typeface="Calibri" panose="020F0502020204030204"/>
              </a:rPr>
              <a:t>具体为：</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全</a:t>
            </a:r>
            <a:r>
              <a:rPr lang="zh-CN" altLang="en-US"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面</a:t>
            </a:r>
            <a:r>
              <a:rPr sz="1500" kern="0" spc="1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负责</a:t>
            </a:r>
            <a:r>
              <a:rPr lang="zh-CN" altLang="en-US" sz="1500" kern="0" dirty="0">
                <a:solidFill>
                  <a:srgbClr val="000000">
                    <a:alpha val="100000"/>
                  </a:srgbClr>
                </a:solidFill>
                <a:latin typeface="Calibri" panose="020F0502020204030204"/>
                <a:ea typeface="微软雅黑" panose="020B0503020204020204" charset="-122"/>
                <a:cs typeface="Calibri" panose="020F0502020204030204"/>
              </a:rPr>
              <a:t>探路者</a:t>
            </a:r>
            <a:r>
              <a:rPr sz="1500" kern="0" spc="1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lang="zh-CN" altLang="en-US"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服务号的文案撰写</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长图设计、创意排版、发布；</a:t>
            </a:r>
            <a:r>
              <a:rPr sz="15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zh-CN" altLang="en-US"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官方账号的内容策划、文案撰写、图片设计、发布；微博官方账号内容同步发布。</a:t>
            </a:r>
            <a:endParaRPr lang="en-US" altLang="zh-CN"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4" name="group 4"/>
          <p:cNvGrpSpPr/>
          <p:nvPr/>
        </p:nvGrpSpPr>
        <p:grpSpPr>
          <a:xfrm rot="21600000">
            <a:off x="2041889" y="5509049"/>
            <a:ext cx="9328150" cy="805179"/>
            <a:chOff x="0" y="0"/>
            <a:chExt cx="9328150" cy="805179"/>
          </a:xfrm>
        </p:grpSpPr>
        <p:pic>
          <p:nvPicPr>
            <p:cNvPr id="52" name="picture 52"/>
            <p:cNvPicPr>
              <a:picLocks noChangeAspect="1"/>
            </p:cNvPicPr>
            <p:nvPr/>
          </p:nvPicPr>
          <p:blipFill>
            <a:blip r:embed="rId1"/>
            <a:stretch>
              <a:fillRect/>
            </a:stretch>
          </p:blipFill>
          <p:spPr>
            <a:xfrm rot="21600000">
              <a:off x="0" y="0"/>
              <a:ext cx="9328150" cy="805179"/>
            </a:xfrm>
            <a:prstGeom prst="rect">
              <a:avLst/>
            </a:prstGeom>
          </p:spPr>
        </p:pic>
        <p:sp>
          <p:nvSpPr>
            <p:cNvPr id="54" name="textbox 54"/>
            <p:cNvSpPr/>
            <p:nvPr/>
          </p:nvSpPr>
          <p:spPr>
            <a:xfrm>
              <a:off x="-12700" y="-12700"/>
              <a:ext cx="9353550" cy="830580"/>
            </a:xfrm>
            <a:prstGeom prst="rect">
              <a:avLst/>
            </a:prstGeom>
            <a:noFill/>
            <a:ln w="0" cap="flat">
              <a:noFill/>
              <a:prstDash val="solid"/>
              <a:miter lim="0"/>
            </a:ln>
          </p:spPr>
          <p:txBody>
            <a:bodyPr vert="horz" wrap="square" lIns="0" tIns="0" rIns="0" bIns="0"/>
            <a:lstStyle/>
            <a:p>
              <a:pPr algn="l" rtl="0" eaLnBrk="0">
                <a:lnSpc>
                  <a:spcPct val="102000"/>
                </a:lnSpc>
              </a:pPr>
              <a:endParaRPr sz="600" dirty="0">
                <a:latin typeface="微软雅黑" panose="020B0503020204020204" charset="-122"/>
                <a:ea typeface="微软雅黑" panose="020B0503020204020204" charset="-122"/>
                <a:cs typeface="微软雅黑" panose="020B0503020204020204" charset="-122"/>
              </a:endParaRPr>
            </a:p>
            <a:p>
              <a:pPr marL="113665" algn="l" rtl="0" eaLnBrk="0">
                <a:lnSpc>
                  <a:spcPct val="87000"/>
                </a:lnSpc>
                <a:spcBef>
                  <a:spcPts val="5"/>
                </a:spcBef>
              </a:pPr>
              <a:r>
                <a:rPr lang="zh-CN" altLang="en-US" b="1" kern="0" spc="80" dirty="0">
                  <a:solidFill>
                    <a:schemeClr val="accent1"/>
                  </a:solidFill>
                  <a:latin typeface="微软雅黑" panose="020B0503020204020204" charset="-122"/>
                  <a:ea typeface="微软雅黑" panose="020B0503020204020204" charset="-122"/>
                  <a:cs typeface="微软雅黑" panose="020B0503020204020204" charset="-122"/>
                </a:rPr>
                <a:t>三大自媒体</a:t>
              </a:r>
              <a:r>
                <a:rPr sz="1800" b="1" kern="0" spc="80" dirty="0" err="1">
                  <a:solidFill>
                    <a:schemeClr val="accent1"/>
                  </a:solidFill>
                  <a:latin typeface="微软雅黑" panose="020B0503020204020204" charset="-122"/>
                  <a:ea typeface="微软雅黑" panose="020B0503020204020204" charset="-122"/>
                  <a:cs typeface="微软雅黑" panose="020B0503020204020204" charset="-122"/>
                </a:rPr>
                <a:t>平台一体化管理</a:t>
              </a:r>
              <a:r>
                <a:rPr sz="1800" b="1" kern="0" spc="-290" dirty="0">
                  <a:solidFill>
                    <a:schemeClr val="accent1"/>
                  </a:solidFill>
                  <a:latin typeface="微软雅黑" panose="020B0503020204020204" charset="-122"/>
                  <a:ea typeface="微软雅黑" panose="020B0503020204020204" charset="-122"/>
                  <a:cs typeface="微软雅黑" panose="020B0503020204020204" charset="-122"/>
                </a:rPr>
                <a:t> </a:t>
              </a:r>
              <a:r>
                <a:rPr sz="1800" b="1" kern="0" spc="80" dirty="0">
                  <a:solidFill>
                    <a:schemeClr val="accent1"/>
                  </a:solidFill>
                  <a:latin typeface="微软雅黑" panose="020B0503020204020204" charset="-122"/>
                  <a:ea typeface="微软雅黑" panose="020B0503020204020204" charset="-122"/>
                  <a:cs typeface="微软雅黑" panose="020B0503020204020204" charset="-122"/>
                </a:rPr>
                <a:t>，矩阵式运营</a:t>
              </a:r>
              <a:r>
                <a:rPr sz="1800" b="1" kern="0" spc="-290" dirty="0">
                  <a:solidFill>
                    <a:schemeClr val="accent1"/>
                  </a:solidFill>
                  <a:latin typeface="微软雅黑" panose="020B0503020204020204" charset="-122"/>
                  <a:ea typeface="微软雅黑" panose="020B0503020204020204" charset="-122"/>
                  <a:cs typeface="微软雅黑" panose="020B0503020204020204" charset="-122"/>
                </a:rPr>
                <a:t> </a:t>
              </a:r>
              <a:r>
                <a:rPr sz="1800" b="1" kern="0" spc="80" dirty="0">
                  <a:solidFill>
                    <a:schemeClr val="accent1"/>
                  </a:solidFill>
                  <a:latin typeface="微软雅黑" panose="020B0503020204020204" charset="-122"/>
                  <a:ea typeface="微软雅黑" panose="020B0503020204020204" charset="-122"/>
                  <a:cs typeface="微软雅黑" panose="020B0503020204020204" charset="-122"/>
                </a:rPr>
                <a:t>，</a:t>
              </a:r>
              <a:r>
                <a:rPr sz="1800" b="1" kern="0" spc="70" dirty="0">
                  <a:solidFill>
                    <a:schemeClr val="accent1"/>
                  </a:solidFill>
                  <a:latin typeface="微软雅黑" panose="020B0503020204020204" charset="-122"/>
                  <a:ea typeface="微软雅黑" panose="020B0503020204020204" charset="-122"/>
                  <a:cs typeface="微软雅黑" panose="020B0503020204020204" charset="-122"/>
                </a:rPr>
                <a:t>整体提升品牌声量</a:t>
              </a:r>
              <a:endParaRPr sz="1800" dirty="0">
                <a:solidFill>
                  <a:schemeClr val="accent1"/>
                </a:solidFill>
                <a:latin typeface="微软雅黑" panose="020B0503020204020204" charset="-122"/>
                <a:ea typeface="微软雅黑" panose="020B0503020204020204" charset="-122"/>
                <a:cs typeface="微软雅黑" panose="020B0503020204020204" charset="-122"/>
              </a:endParaRPr>
            </a:p>
            <a:p>
              <a:pPr marL="114935" algn="l" rtl="0" eaLnBrk="0">
                <a:lnSpc>
                  <a:spcPts val="2285"/>
                </a:lnSpc>
              </a:pPr>
              <a:r>
                <a:rPr sz="1800" b="1" kern="0" spc="100" dirty="0" err="1">
                  <a:solidFill>
                    <a:schemeClr val="accent1"/>
                  </a:solidFill>
                  <a:latin typeface="微软雅黑" panose="020B0503020204020204" charset="-122"/>
                  <a:ea typeface="微软雅黑" panose="020B0503020204020204" charset="-122"/>
                  <a:cs typeface="微软雅黑" panose="020B0503020204020204" charset="-122"/>
                </a:rPr>
                <a:t>实现产品与</a:t>
              </a:r>
              <a:r>
                <a:rPr lang="zh-CN" altLang="en-US" sz="1800" b="1" kern="0" spc="100" dirty="0">
                  <a:solidFill>
                    <a:schemeClr val="accent1"/>
                  </a:solidFill>
                  <a:latin typeface="微软雅黑" panose="020B0503020204020204" charset="-122"/>
                  <a:ea typeface="微软雅黑" panose="020B0503020204020204" charset="-122"/>
                  <a:cs typeface="微软雅黑" panose="020B0503020204020204" charset="-122"/>
                </a:rPr>
                <a:t>目标</a:t>
              </a:r>
              <a:r>
                <a:rPr sz="1800" b="1" kern="0" spc="100" dirty="0" err="1">
                  <a:solidFill>
                    <a:schemeClr val="accent1"/>
                  </a:solidFill>
                  <a:latin typeface="微软雅黑" panose="020B0503020204020204" charset="-122"/>
                  <a:ea typeface="微软雅黑" panose="020B0503020204020204" charset="-122"/>
                  <a:cs typeface="微软雅黑" panose="020B0503020204020204" charset="-122"/>
                </a:rPr>
                <a:t>消费</a:t>
              </a:r>
              <a:r>
                <a:rPr lang="zh-CN" altLang="en-US" b="1" kern="0" spc="90" dirty="0">
                  <a:solidFill>
                    <a:schemeClr val="accent1"/>
                  </a:solidFill>
                  <a:latin typeface="微软雅黑" panose="020B0503020204020204" charset="-122"/>
                  <a:ea typeface="微软雅黑" panose="020B0503020204020204" charset="-122"/>
                  <a:cs typeface="微软雅黑" panose="020B0503020204020204" charset="-122"/>
                </a:rPr>
                <a:t>群体</a:t>
              </a:r>
              <a:r>
                <a:rPr sz="1800" b="1" kern="0" spc="90" dirty="0">
                  <a:solidFill>
                    <a:schemeClr val="accent1"/>
                  </a:solidFill>
                  <a:latin typeface="微软雅黑" panose="020B0503020204020204" charset="-122"/>
                  <a:ea typeface="微软雅黑" panose="020B0503020204020204" charset="-122"/>
                  <a:cs typeface="微软雅黑" panose="020B0503020204020204" charset="-122"/>
                </a:rPr>
                <a:t>的</a:t>
              </a:r>
              <a:r>
                <a:rPr lang="zh-CN" altLang="en-US" sz="1800" b="1" kern="0" spc="90" dirty="0">
                  <a:solidFill>
                    <a:schemeClr val="accent1"/>
                  </a:solidFill>
                  <a:latin typeface="微软雅黑" panose="020B0503020204020204" charset="-122"/>
                  <a:ea typeface="微软雅黑" panose="020B0503020204020204" charset="-122"/>
                  <a:cs typeface="微软雅黑" panose="020B0503020204020204" charset="-122"/>
                </a:rPr>
                <a:t>精准触达</a:t>
              </a:r>
              <a:endParaRPr lang="en-US" altLang="zh-CN" sz="1800" b="1" kern="0" spc="90" dirty="0">
                <a:solidFill>
                  <a:schemeClr val="accent1"/>
                </a:solidFill>
                <a:latin typeface="微软雅黑" panose="020B0503020204020204" charset="-122"/>
                <a:ea typeface="微软雅黑" panose="020B0503020204020204" charset="-122"/>
                <a:cs typeface="微软雅黑" panose="020B0503020204020204" charset="-122"/>
              </a:endParaRPr>
            </a:p>
            <a:p>
              <a:pPr marL="114935" algn="l" rtl="0" eaLnBrk="0">
                <a:lnSpc>
                  <a:spcPts val="2285"/>
                </a:lnSpc>
              </a:pPr>
              <a:r>
                <a:rPr lang="zh-CN" altLang="en-US" b="1" kern="0" spc="90" dirty="0">
                  <a:solidFill>
                    <a:schemeClr val="accent1"/>
                  </a:solidFill>
                  <a:latin typeface="微软雅黑" panose="020B0503020204020204" charset="-122"/>
                  <a:ea typeface="微软雅黑" panose="020B0503020204020204" charset="-122"/>
                  <a:cs typeface="微软雅黑" panose="020B0503020204020204" charset="-122"/>
                </a:rPr>
                <a:t>通过有效传播，全面拉升各平台的涨粉量、阅读量，增强客户黏性</a:t>
              </a:r>
              <a:endParaRPr sz="1800" dirty="0">
                <a:solidFill>
                  <a:schemeClr val="accent1"/>
                </a:solidFill>
                <a:latin typeface="微软雅黑" panose="020B0503020204020204" charset="-122"/>
                <a:ea typeface="微软雅黑" panose="020B0503020204020204" charset="-122"/>
                <a:cs typeface="微软雅黑" panose="020B0503020204020204" charset="-122"/>
              </a:endParaRPr>
            </a:p>
          </p:txBody>
        </p:sp>
      </p:grpSp>
      <p:sp>
        <p:nvSpPr>
          <p:cNvPr id="58" name="path 58"/>
          <p:cNvSpPr/>
          <p:nvPr/>
        </p:nvSpPr>
        <p:spPr>
          <a:xfrm>
            <a:off x="561852" y="5509049"/>
            <a:ext cx="1459230" cy="693419"/>
          </a:xfrm>
          <a:custGeom>
            <a:avLst/>
            <a:gdLst/>
            <a:ahLst/>
            <a:cxnLst/>
            <a:rect l="0" t="0" r="0" b="0"/>
            <a:pathLst>
              <a:path w="2298" h="1091">
                <a:moveTo>
                  <a:pt x="0" y="0"/>
                </a:moveTo>
                <a:lnTo>
                  <a:pt x="2115" y="0"/>
                </a:lnTo>
                <a:lnTo>
                  <a:pt x="2115" y="349"/>
                </a:lnTo>
                <a:lnTo>
                  <a:pt x="2298" y="545"/>
                </a:lnTo>
                <a:lnTo>
                  <a:pt x="2115" y="742"/>
                </a:lnTo>
                <a:lnTo>
                  <a:pt x="2115" y="1091"/>
                </a:lnTo>
                <a:lnTo>
                  <a:pt x="0" y="1091"/>
                </a:lnTo>
                <a:lnTo>
                  <a:pt x="0" y="0"/>
                </a:lnTo>
              </a:path>
            </a:pathLst>
          </a:custGeom>
          <a:solidFill>
            <a:schemeClr val="accent1"/>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62" name="textbox 62"/>
          <p:cNvSpPr/>
          <p:nvPr/>
        </p:nvSpPr>
        <p:spPr>
          <a:xfrm>
            <a:off x="272415" y="302895"/>
            <a:ext cx="2339975" cy="27305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sz="17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Brief</a:t>
            </a:r>
            <a:r>
              <a:rPr sz="17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解读&amp;信息理解</a:t>
            </a:r>
            <a:endParaRPr sz="1700" dirty="0">
              <a:latin typeface="微软雅黑" panose="020B0503020204020204" charset="-122"/>
              <a:ea typeface="微软雅黑" panose="020B0503020204020204" charset="-122"/>
              <a:cs typeface="微软雅黑" panose="020B0503020204020204" charset="-122"/>
            </a:endParaRPr>
          </a:p>
        </p:txBody>
      </p:sp>
      <p:sp>
        <p:nvSpPr>
          <p:cNvPr id="64" name="textbox 64"/>
          <p:cNvSpPr/>
          <p:nvPr/>
        </p:nvSpPr>
        <p:spPr>
          <a:xfrm>
            <a:off x="582659" y="5793422"/>
            <a:ext cx="1040764" cy="300354"/>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0000"/>
              </a:lnSpc>
            </a:pP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项目目标</a:t>
            </a:r>
            <a:endParaRPr sz="2000" dirty="0">
              <a:latin typeface="微软雅黑" panose="020B0503020204020204" charset="-122"/>
              <a:ea typeface="微软雅黑" panose="020B0503020204020204" charset="-122"/>
              <a:cs typeface="微软雅黑" panose="020B0503020204020204" charset="-122"/>
            </a:endParaRPr>
          </a:p>
        </p:txBody>
      </p:sp>
      <p:cxnSp>
        <p:nvCxnSpPr>
          <p:cNvPr id="3" name="直接箭头连接符 2"/>
          <p:cNvCxnSpPr/>
          <p:nvPr/>
        </p:nvCxnSpPr>
        <p:spPr>
          <a:xfrm>
            <a:off x="5866410" y="1080655"/>
            <a:ext cx="0" cy="4286992"/>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rect 306"/>
          <p:cNvSpPr/>
          <p:nvPr/>
        </p:nvSpPr>
        <p:spPr>
          <a:xfrm>
            <a:off x="0" y="-9259"/>
            <a:ext cx="12192000" cy="6858000"/>
          </a:xfrm>
          <a:prstGeom prst="rect">
            <a:avLst/>
          </a:prstGeom>
          <a:solidFill>
            <a:schemeClr val="accent1">
              <a:alpha val="99215"/>
            </a:schemeClr>
          </a:solidFill>
          <a:ln w="0" cap="flat">
            <a:noFill/>
            <a:prstDash val="solid"/>
            <a:miter lim="0"/>
          </a:ln>
        </p:spPr>
        <p:txBody>
          <a:bodyPr rtlCol="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08" name="textbox 308"/>
          <p:cNvSpPr/>
          <p:nvPr/>
        </p:nvSpPr>
        <p:spPr>
          <a:xfrm>
            <a:off x="6256336" y="2649536"/>
            <a:ext cx="3005454" cy="1287780"/>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90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90500" marR="0" lvl="0" indent="0" algn="l" defTabSz="914400" rtl="0" eaLnBrk="0" fontAlgn="auto" latinLnBrk="0" hangingPunct="1">
              <a:lnSpc>
                <a:spcPct val="150000"/>
              </a:lnSpc>
              <a:spcBef>
                <a:spcPts val="0"/>
              </a:spcBef>
              <a:spcAft>
                <a:spcPts val="0"/>
              </a:spcAft>
              <a:buClrTx/>
              <a:buSzTx/>
              <a:buFontTx/>
              <a:buNone/>
              <a:defRPr/>
            </a:pPr>
            <a:r>
              <a:rPr kumimoji="0" lang="zh-CN" altLang="en-US"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探路者自</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媒体平台目标用户分析</a:t>
            </a:r>
            <a:endParaRPr kumimoji="0"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150000"/>
              </a:lnSpc>
              <a:spcBef>
                <a:spcPts val="150"/>
              </a:spcBef>
              <a:spcAft>
                <a:spcPts val="0"/>
              </a:spcAft>
              <a:buClrTx/>
              <a:buSzTx/>
              <a:buFontTx/>
              <a:buNone/>
              <a:defRPr/>
            </a:pPr>
            <a:r>
              <a:rPr kumimoji="0" lang="zh-CN" altLang="en-US" sz="1400" b="0" i="0" u="none" strike="noStrike" kern="0" cap="none" spc="-1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探路者自</a:t>
            </a:r>
            <a:r>
              <a:rPr kumimoji="0" sz="1400" b="0" i="0" u="none" strike="noStrike" kern="0" cap="none" spc="-1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媒体</a:t>
            </a:r>
            <a:r>
              <a:rPr kumimoji="0" lang="zh-CN" altLang="en-US" sz="1400" b="0" i="0" u="none" strike="noStrike" kern="0" cap="none" spc="-1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三</a:t>
            </a:r>
            <a:r>
              <a:rPr kumimoji="0" sz="1400" b="0" i="0" u="none" strike="noStrike" kern="0" cap="none" spc="-1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大平台运</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营现状扫描</a:t>
            </a:r>
            <a:r>
              <a:rPr kumimoji="0" lang="en-US"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a:t>
            </a:r>
            <a:endParaRPr kumimoji="0" lang="en-US"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150000"/>
              </a:lnSpc>
              <a:spcBef>
                <a:spcPts val="150"/>
              </a:spcBef>
              <a:spcAft>
                <a:spcPts val="0"/>
              </a:spcAft>
              <a:buClrTx/>
              <a:buSzTx/>
              <a:buFontTx/>
              <a:buNone/>
              <a:defRPr/>
            </a:pPr>
            <a:r>
              <a:rPr kumimoji="0" lang="zh-CN" altLang="en-US"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探路者自</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媒体</a:t>
            </a:r>
            <a:r>
              <a:rPr kumimoji="0" lang="zh-CN" altLang="en-US"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年度</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运营策略</a:t>
            </a:r>
            <a:endParaRPr kumimoji="0"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150000"/>
              </a:lnSpc>
              <a:spcBef>
                <a:spcPts val="150"/>
              </a:spcBef>
              <a:spcAft>
                <a:spcPts val="0"/>
              </a:spcAft>
              <a:buClrTx/>
              <a:buSzTx/>
              <a:buFontTx/>
              <a:buNone/>
              <a:defRPr/>
            </a:pPr>
            <a:r>
              <a:rPr kumimoji="0" lang="zh-CN" altLang="en-US" sz="1400" b="0" i="0" u="none" strike="noStrike" kern="0" cap="none" spc="-1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探路者自</a:t>
            </a:r>
            <a:r>
              <a:rPr kumimoji="0" sz="1400" b="0" i="0" u="none" strike="noStrike" kern="0" cap="none" spc="-1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媒体</a:t>
            </a:r>
            <a:r>
              <a:rPr kumimoji="0" lang="zh-CN" altLang="en-US" sz="1400" b="0" i="0" u="none" strike="noStrike" kern="0" cap="none" spc="-1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内容运营策略</a:t>
            </a:r>
            <a:r>
              <a:rPr kumimoji="0" lang="zh-CN" altLang="en-US"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150000"/>
              </a:lnSpc>
              <a:spcBef>
                <a:spcPts val="150"/>
              </a:spcBef>
              <a:spcAft>
                <a:spcPts val="0"/>
              </a:spcAft>
              <a:buClrTx/>
              <a:buSzTx/>
              <a:buFontTx/>
              <a:buNone/>
              <a:defRPr/>
            </a:pPr>
            <a:r>
              <a:rPr kumimoji="0" lang="en-US" altLang="zh-CN"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探路者自</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媒体平台</a:t>
            </a:r>
            <a:r>
              <a:rPr kumimoji="0" lang="zh-CN" altLang="en-US" sz="1400" b="0"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年度</a:t>
            </a:r>
            <a:r>
              <a:rPr kumimoji="0" sz="1400" b="0" i="0" u="none" strike="noStrike" kern="0" cap="none" spc="-20" normalizeH="0" baseline="0" noProof="0" dirty="0" err="1">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运营规划</a:t>
            </a:r>
            <a:endParaRPr kumimoji="0" sz="14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10" name="textbox 310"/>
          <p:cNvSpPr/>
          <p:nvPr/>
        </p:nvSpPr>
        <p:spPr>
          <a:xfrm>
            <a:off x="6440723" y="1457162"/>
            <a:ext cx="2098039" cy="1078864"/>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2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217805" marR="0" lvl="0" indent="0" algn="l" defTabSz="914400" rtl="0" eaLnBrk="0" fontAlgn="auto" latinLnBrk="0" hangingPunct="1">
              <a:lnSpc>
                <a:spcPct val="83000"/>
              </a:lnSpc>
              <a:spcBef>
                <a:spcPts val="0"/>
              </a:spcBef>
              <a:spcAft>
                <a:spcPts val="0"/>
              </a:spcAft>
              <a:buClrTx/>
              <a:buSzTx/>
              <a:buFontTx/>
              <a:buNone/>
              <a:defRPr/>
            </a:pPr>
            <a:r>
              <a:rPr kumimoji="0" sz="1400" b="0" i="0" u="none" strike="noStrike" kern="0" cap="none" spc="-10" normalizeH="0" baseline="0" noProof="0" dirty="0" err="1">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市场和现况分析</a:t>
            </a:r>
            <a:endParaRPr kumimoji="0" sz="14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52400" marR="0" lvl="0" indent="0" algn="l" defTabSz="914400" rtl="0" eaLnBrk="0" fontAlgn="auto" latinLnBrk="0" hangingPunct="1">
              <a:lnSpc>
                <a:spcPts val="1825"/>
              </a:lnSpc>
              <a:spcBef>
                <a:spcPts val="0"/>
              </a:spcBef>
              <a:spcAft>
                <a:spcPts val="0"/>
              </a:spcAft>
              <a:buClrTx/>
              <a:buSzTx/>
              <a:buFontTx/>
              <a:buNone/>
              <a:defRPr/>
            </a:pPr>
            <a:r>
              <a:rPr kumimoji="0" sz="1400" b="0"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竞品同期运营分析</a:t>
            </a:r>
            <a:endParaRPr kumimoji="0" sz="14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90000"/>
              </a:lnSpc>
              <a:spcBef>
                <a:spcPts val="0"/>
              </a:spcBef>
              <a:spcAft>
                <a:spcPts val="0"/>
              </a:spcAft>
              <a:buClrTx/>
              <a:buSzTx/>
              <a:buFontTx/>
              <a:buNone/>
              <a:defRPr/>
            </a:pPr>
            <a:endParaRPr kumimoji="0" sz="1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01000"/>
              </a:lnSpc>
              <a:spcBef>
                <a:spcPts val="0"/>
              </a:spcBef>
              <a:spcAft>
                <a:spcPts val="0"/>
              </a:spcAft>
              <a:buClrTx/>
              <a:buSzTx/>
              <a:buFontTx/>
              <a:buNone/>
              <a:defRPr/>
            </a:pPr>
            <a:endParaRPr kumimoji="0" sz="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91000"/>
              </a:lnSpc>
              <a:spcBef>
                <a:spcPts val="5"/>
              </a:spcBef>
              <a:spcAft>
                <a:spcPts val="0"/>
              </a:spcAft>
              <a:buClrTx/>
              <a:buSzTx/>
              <a:buFontTx/>
              <a:buNone/>
              <a:defRPr/>
            </a:pPr>
            <a:r>
              <a:rPr kumimoji="0" sz="2000" b="1" i="0" u="none" strike="noStrike" kern="0" cap="none" spc="-1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part 02  举例</a:t>
            </a:r>
            <a:r>
              <a:rPr kumimoji="0" sz="2000" b="1" i="0" u="none" strike="noStrike" kern="0" cap="none" spc="-2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rPr>
              <a:t>展开</a:t>
            </a:r>
            <a:endParaRPr kumimoji="0" sz="2000" b="0"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12" name="textbox 312"/>
          <p:cNvSpPr/>
          <p:nvPr/>
        </p:nvSpPr>
        <p:spPr>
          <a:xfrm>
            <a:off x="6835416" y="5095077"/>
            <a:ext cx="1590039" cy="95440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3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336550" marR="0" lvl="0" indent="0" algn="l" defTabSz="914400" rtl="0" eaLnBrk="0" fontAlgn="auto" latinLnBrk="0" hangingPunct="1">
              <a:lnSpc>
                <a:spcPts val="1815"/>
              </a:lnSpc>
              <a:spcBef>
                <a:spcPts val="0"/>
              </a:spcBef>
              <a:spcAft>
                <a:spcPts val="0"/>
              </a:spcAft>
              <a:buClrTx/>
              <a:buSzTx/>
              <a:buFontTx/>
              <a:buNone/>
              <a:defRPr/>
            </a:pPr>
            <a:endParaRPr kumimoji="0" lang="en-US" sz="1400" b="0"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endParaRPr>
          </a:p>
          <a:p>
            <a:pPr marL="336550" marR="0" lvl="0" indent="0" algn="l" defTabSz="914400" rtl="0" eaLnBrk="0" fontAlgn="auto" latinLnBrk="0" hangingPunct="1">
              <a:lnSpc>
                <a:spcPts val="1815"/>
              </a:lnSpc>
              <a:spcBef>
                <a:spcPts val="0"/>
              </a:spcBef>
              <a:spcAft>
                <a:spcPts val="0"/>
              </a:spcAft>
              <a:buClrTx/>
              <a:buSzTx/>
              <a:buFontTx/>
              <a:buNone/>
              <a:defRPr/>
            </a:pPr>
            <a:r>
              <a:rPr kumimoji="0" sz="1400" b="0" i="0" u="none" strike="noStrike" kern="0" cap="none" spc="-10" normalizeH="0" baseline="0" noProof="0" dirty="0" err="1">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预算</a:t>
            </a:r>
            <a:r>
              <a:rPr kumimoji="0" sz="1400" b="0"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400" b="0" i="0" u="none" strike="noStrike" kern="0" cap="none" spc="-10" normalizeH="0" baseline="0" noProof="0" dirty="0" err="1">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核心KPI</a:t>
            </a:r>
            <a:endParaRPr kumimoji="0" sz="1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91000"/>
              </a:lnSpc>
              <a:spcBef>
                <a:spcPts val="0"/>
              </a:spcBef>
              <a:spcAft>
                <a:spcPts val="0"/>
              </a:spcAft>
              <a:buClrTx/>
              <a:buSzTx/>
              <a:buFontTx/>
              <a:buNone/>
              <a:defRPr/>
            </a:pPr>
            <a:r>
              <a:rPr kumimoji="0" sz="2000" b="1" i="0" u="none" strike="noStrike" kern="0" cap="none" spc="-3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part 04</a:t>
            </a:r>
            <a:r>
              <a:rPr kumimoji="0" sz="2000" b="1" i="0" u="none" strike="noStrike" kern="0" cap="none" spc="6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2000" b="1" i="0" u="none" strike="noStrike" kern="0" cap="none" spc="-3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附件</a:t>
            </a:r>
            <a:endParaRPr kumimoji="0" sz="2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14" name="textbox 314"/>
          <p:cNvSpPr/>
          <p:nvPr/>
        </p:nvSpPr>
        <p:spPr>
          <a:xfrm>
            <a:off x="875030" y="3103245"/>
            <a:ext cx="3764915" cy="63309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93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75000"/>
              </a:lnSpc>
              <a:spcBef>
                <a:spcPts val="0"/>
              </a:spcBef>
              <a:spcAft>
                <a:spcPts val="0"/>
              </a:spcAft>
              <a:buClrTx/>
              <a:buSzTx/>
              <a:buFontTx/>
              <a:buNone/>
              <a:defRPr/>
            </a:pPr>
            <a:r>
              <a:rPr kumimoji="0" sz="5300" b="0" i="0" u="none" strike="noStrike" kern="0" cap="none" spc="0" normalizeH="0" baseline="0" noProof="0" dirty="0">
                <a:ln>
                  <a:noFill/>
                </a:ln>
                <a:solidFill>
                  <a:srgbClr val="FFFFFF">
                    <a:alpha val="100000"/>
                  </a:srgbClr>
                </a:solidFill>
                <a:effectLst/>
                <a:uLnTx/>
                <a:uFillTx/>
                <a:latin typeface="Calibri" panose="020F0502020204030204"/>
                <a:ea typeface="Calibri" panose="020F0502020204030204"/>
                <a:cs typeface="Calibri" panose="020F0502020204030204"/>
              </a:rPr>
              <a:t>CONTENTS</a:t>
            </a:r>
            <a:endParaRPr kumimoji="0" sz="5300" b="0" i="0" u="none" strike="noStrike" kern="1200" cap="none" spc="0" normalizeH="0" baseline="0" noProof="0" dirty="0">
              <a:ln>
                <a:noFill/>
              </a:ln>
              <a:solidFill>
                <a:srgbClr val="000000"/>
              </a:solidFill>
              <a:effectLst/>
              <a:uLnTx/>
              <a:uFillTx/>
              <a:latin typeface="Calibri" panose="020F0502020204030204"/>
              <a:ea typeface="Calibri" panose="020F0502020204030204"/>
              <a:cs typeface="Calibri" panose="020F0502020204030204"/>
            </a:endParaRPr>
          </a:p>
        </p:txBody>
      </p:sp>
      <p:sp>
        <p:nvSpPr>
          <p:cNvPr id="316" name="textbox 316"/>
          <p:cNvSpPr/>
          <p:nvPr/>
        </p:nvSpPr>
        <p:spPr>
          <a:xfrm>
            <a:off x="6069965" y="6171883"/>
            <a:ext cx="3152139" cy="45402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96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239395" algn="l" defTabSz="914400" rtl="0" eaLnBrk="0" fontAlgn="auto" latinLnBrk="0" hangingPunct="1">
              <a:lnSpc>
                <a:spcPct val="100000"/>
              </a:lnSpc>
              <a:spcBef>
                <a:spcPts val="0"/>
              </a:spcBef>
              <a:spcAft>
                <a:spcPts val="0"/>
              </a:spcAft>
              <a:buClrTx/>
              <a:buSzTx/>
              <a:buFontTx/>
              <a:buNone/>
              <a:defRPr/>
            </a:pPr>
            <a:r>
              <a:rPr kumimoji="0" sz="1400" b="0" i="0" u="none" strike="noStrike" kern="0" cap="none" spc="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公司优势介绍+团队分工+工</a:t>
            </a:r>
            <a:r>
              <a:rPr kumimoji="0" sz="1400" b="0"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作机制</a:t>
            </a:r>
            <a:r>
              <a:rPr kumimoji="0" sz="1400" b="0" i="0" u="none" strike="noStrike" kern="0" cap="none" spc="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    突发/借势/舆情反应时间+结果</a:t>
            </a:r>
            <a:r>
              <a:rPr kumimoji="0" sz="1400" b="0"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反馈时间</a:t>
            </a:r>
            <a:endParaRPr kumimoji="0" sz="14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18" name="textbox 318"/>
          <p:cNvSpPr/>
          <p:nvPr/>
        </p:nvSpPr>
        <p:spPr>
          <a:xfrm>
            <a:off x="6256336" y="4942043"/>
            <a:ext cx="2779395" cy="36131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3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ts val="2645"/>
              </a:lnSpc>
              <a:spcBef>
                <a:spcPts val="0"/>
              </a:spcBef>
              <a:spcAft>
                <a:spcPts val="0"/>
              </a:spcAft>
              <a:buClrTx/>
              <a:buSzTx/>
              <a:buFontTx/>
              <a:buNone/>
              <a:defRPr/>
            </a:pPr>
            <a:r>
              <a:rPr kumimoji="0" sz="2000" b="1"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part 03  预算分配及KPI</a:t>
            </a:r>
            <a:endParaRPr kumimoji="0" sz="2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20" name="textbox 320"/>
          <p:cNvSpPr/>
          <p:nvPr/>
        </p:nvSpPr>
        <p:spPr>
          <a:xfrm>
            <a:off x="6382303" y="1021561"/>
            <a:ext cx="2173604" cy="300990"/>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9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90000"/>
              </a:lnSpc>
              <a:spcBef>
                <a:spcPts val="0"/>
              </a:spcBef>
              <a:spcAft>
                <a:spcPts val="0"/>
              </a:spcAft>
              <a:buClrTx/>
              <a:buSzTx/>
              <a:buFontTx/>
              <a:buNone/>
              <a:defRPr/>
            </a:pPr>
            <a:r>
              <a:rPr kumimoji="0" sz="2000" b="1" i="0" u="none" strike="noStrike" kern="0" cap="none" spc="-1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part 01   项目导</a:t>
            </a:r>
            <a:r>
              <a:rPr kumimoji="0" sz="2000" b="1" i="0" u="none" strike="noStrike" kern="0" cap="none" spc="-20" normalizeH="0" baseline="0" noProof="0" dirty="0">
                <a:ln>
                  <a:noFill/>
                </a:ln>
                <a:solidFill>
                  <a:srgbClr val="FFFFFF">
                    <a:alpha val="100000"/>
                  </a:srgbClr>
                </a:solidFill>
                <a:effectLst/>
                <a:uLnTx/>
                <a:uFillTx/>
                <a:latin typeface="微软雅黑" panose="020B0503020204020204" charset="-122"/>
                <a:ea typeface="微软雅黑" panose="020B0503020204020204" charset="-122"/>
                <a:cs typeface="微软雅黑" panose="020B0503020204020204" charset="-122"/>
              </a:rPr>
              <a:t>入</a:t>
            </a:r>
            <a:endParaRPr kumimoji="0" sz="2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322" name="picture 322"/>
          <p:cNvPicPr>
            <a:picLocks noChangeAspect="1"/>
          </p:cNvPicPr>
          <p:nvPr/>
        </p:nvPicPr>
        <p:blipFill>
          <a:blip r:embed="rId1"/>
          <a:stretch>
            <a:fillRect/>
          </a:stretch>
        </p:blipFill>
        <p:spPr>
          <a:xfrm rot="21600000">
            <a:off x="5893434" y="6049482"/>
            <a:ext cx="3505200" cy="9525"/>
          </a:xfrm>
          <a:prstGeom prst="rect">
            <a:avLst/>
          </a:prstGeom>
        </p:spPr>
      </p:pic>
      <p:pic>
        <p:nvPicPr>
          <p:cNvPr id="324" name="picture 324"/>
          <p:cNvPicPr>
            <a:picLocks noChangeAspect="1"/>
          </p:cNvPicPr>
          <p:nvPr/>
        </p:nvPicPr>
        <p:blipFill>
          <a:blip r:embed="rId2"/>
          <a:stretch>
            <a:fillRect/>
          </a:stretch>
        </p:blipFill>
        <p:spPr>
          <a:xfrm rot="21600000">
            <a:off x="5779770" y="1397952"/>
            <a:ext cx="3505199" cy="9525"/>
          </a:xfrm>
          <a:prstGeom prst="rect">
            <a:avLst/>
          </a:prstGeom>
        </p:spPr>
      </p:pic>
      <p:pic>
        <p:nvPicPr>
          <p:cNvPr id="326" name="picture 326"/>
          <p:cNvPicPr>
            <a:picLocks noChangeAspect="1"/>
          </p:cNvPicPr>
          <p:nvPr/>
        </p:nvPicPr>
        <p:blipFill>
          <a:blip r:embed="rId3"/>
          <a:stretch>
            <a:fillRect/>
          </a:stretch>
        </p:blipFill>
        <p:spPr>
          <a:xfrm rot="21600000">
            <a:off x="5779770" y="2649537"/>
            <a:ext cx="3505199" cy="9525"/>
          </a:xfrm>
          <a:prstGeom prst="rect">
            <a:avLst/>
          </a:prstGeom>
        </p:spPr>
      </p:pic>
      <p:pic>
        <p:nvPicPr>
          <p:cNvPr id="328" name="picture 328"/>
          <p:cNvPicPr>
            <a:picLocks noChangeAspect="1"/>
          </p:cNvPicPr>
          <p:nvPr/>
        </p:nvPicPr>
        <p:blipFill>
          <a:blip r:embed="rId2"/>
          <a:stretch>
            <a:fillRect/>
          </a:stretch>
        </p:blipFill>
        <p:spPr>
          <a:xfrm rot="21600000">
            <a:off x="5779770" y="4720907"/>
            <a:ext cx="3505199" cy="9525"/>
          </a:xfrm>
          <a:prstGeom prst="rect">
            <a:avLst/>
          </a:prstGeom>
        </p:spPr>
      </p:pic>
      <p:sp>
        <p:nvSpPr>
          <p:cNvPr id="2" name="箭头: 右 1"/>
          <p:cNvSpPr/>
          <p:nvPr/>
        </p:nvSpPr>
        <p:spPr>
          <a:xfrm>
            <a:off x="5893434" y="1061360"/>
            <a:ext cx="488869" cy="2499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4"/>
          <p:cNvPicPr>
            <a:picLocks noChangeAspect="1"/>
          </p:cNvPicPr>
          <p:nvPr/>
        </p:nvPicPr>
        <p:blipFill>
          <a:blip r:embed="rId1"/>
          <a:stretch>
            <a:fillRect/>
          </a:stretch>
        </p:blipFill>
        <p:spPr>
          <a:xfrm rot="21600000">
            <a:off x="6572199" y="5270042"/>
            <a:ext cx="162991" cy="149504"/>
          </a:xfrm>
          <a:prstGeom prst="rect">
            <a:avLst/>
          </a:prstGeom>
        </p:spPr>
      </p:pic>
      <p:pic>
        <p:nvPicPr>
          <p:cNvPr id="76" name="picture 76"/>
          <p:cNvPicPr>
            <a:picLocks noChangeAspect="1"/>
          </p:cNvPicPr>
          <p:nvPr/>
        </p:nvPicPr>
        <p:blipFill>
          <a:blip r:embed="rId2"/>
          <a:stretch>
            <a:fillRect/>
          </a:stretch>
        </p:blipFill>
        <p:spPr>
          <a:xfrm rot="21600000">
            <a:off x="6572199" y="4913807"/>
            <a:ext cx="162991" cy="149504"/>
          </a:xfrm>
          <a:prstGeom prst="rect">
            <a:avLst/>
          </a:prstGeom>
        </p:spPr>
      </p:pic>
      <p:sp>
        <p:nvSpPr>
          <p:cNvPr id="84" name="textbox 84"/>
          <p:cNvSpPr/>
          <p:nvPr/>
        </p:nvSpPr>
        <p:spPr>
          <a:xfrm>
            <a:off x="8659476" y="6432591"/>
            <a:ext cx="3402965" cy="22034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400" kern="0" spc="0" dirty="0" err="1">
                <a:solidFill>
                  <a:srgbClr val="7F7F7F">
                    <a:alpha val="100000"/>
                  </a:srgbClr>
                </a:solidFill>
                <a:latin typeface="微软雅黑" panose="020B0503020204020204" charset="-122"/>
                <a:ea typeface="微软雅黑" panose="020B0503020204020204" charset="-122"/>
                <a:cs typeface="微软雅黑" panose="020B0503020204020204" charset="-122"/>
              </a:rPr>
              <a:t>数据来源</a:t>
            </a:r>
            <a:r>
              <a:rPr sz="1400" kern="0" spc="0" dirty="0">
                <a:solidFill>
                  <a:srgbClr val="7F7F7F">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dirty="0">
                <a:solidFill>
                  <a:srgbClr val="7F7F7F">
                    <a:alpha val="100000"/>
                  </a:srgbClr>
                </a:solidFill>
                <a:latin typeface="PingFangSC-Regular"/>
                <a:ea typeface="微软雅黑" panose="020B0503020204020204" charset="-122"/>
                <a:cs typeface="微软雅黑" panose="020B0503020204020204" charset="-122"/>
              </a:rPr>
              <a:t>东方财富证券</a:t>
            </a:r>
            <a:endParaRPr sz="1400" dirty="0">
              <a:latin typeface="微软雅黑" panose="020B0503020204020204" charset="-122"/>
              <a:ea typeface="微软雅黑" panose="020B0503020204020204" charset="-122"/>
              <a:cs typeface="微软雅黑" panose="020B0503020204020204" charset="-122"/>
            </a:endParaRPr>
          </a:p>
        </p:txBody>
      </p:sp>
      <p:sp>
        <p:nvSpPr>
          <p:cNvPr id="86" name="textbox 86"/>
          <p:cNvSpPr/>
          <p:nvPr/>
        </p:nvSpPr>
        <p:spPr>
          <a:xfrm>
            <a:off x="263753" y="303021"/>
            <a:ext cx="1617980" cy="27305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市场和现况分析</a:t>
            </a:r>
            <a:endParaRPr sz="170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3"/>
          <a:stretch>
            <a:fillRect/>
          </a:stretch>
        </p:blipFill>
        <p:spPr>
          <a:xfrm>
            <a:off x="1391763" y="1513084"/>
            <a:ext cx="8730404" cy="3806456"/>
          </a:xfrm>
          <a:prstGeom prst="rect">
            <a:avLst/>
          </a:prstGeom>
        </p:spPr>
      </p:pic>
      <p:sp>
        <p:nvSpPr>
          <p:cNvPr id="4" name="文本框 3"/>
          <p:cNvSpPr txBox="1"/>
          <p:nvPr/>
        </p:nvSpPr>
        <p:spPr>
          <a:xfrm>
            <a:off x="975298" y="5355373"/>
            <a:ext cx="10230592" cy="1077218"/>
          </a:xfrm>
          <a:prstGeom prst="rect">
            <a:avLst/>
          </a:prstGeom>
          <a:noFill/>
        </p:spPr>
        <p:txBody>
          <a:bodyPr wrap="square" rtlCol="0">
            <a:spAutoFit/>
          </a:bodyPr>
          <a:lstStyle/>
          <a:p>
            <a:r>
              <a:rPr lang="zh-CN" altLang="en-US" sz="1600" b="0" i="0" dirty="0">
                <a:effectLst/>
                <a:latin typeface="微软雅黑" panose="020B0503020204020204" charset="-122"/>
                <a:ea typeface="微软雅黑" panose="020B0503020204020204" charset="-122"/>
                <a:cs typeface="微软雅黑" panose="020B0503020204020204" charset="-122"/>
              </a:rPr>
              <a:t>疫情加速户外行业增长，随宏观环境变化增速放缓。疫情三年，民众健康意识增强带动了户外运动热潮。</a:t>
            </a:r>
            <a:r>
              <a:rPr lang="en-US" altLang="zh-CN" sz="1600" b="0" i="0" dirty="0">
                <a:effectLst/>
                <a:latin typeface="Courier New" panose="02070309020205020404" pitchFamily="49" charset="0"/>
                <a:ea typeface="微软雅黑" panose="020B0503020204020204" charset="-122"/>
                <a:cs typeface="微软雅黑" panose="020B0503020204020204" charset="-122"/>
              </a:rPr>
              <a:t>2022 </a:t>
            </a:r>
            <a:r>
              <a:rPr lang="zh-CN" altLang="en-US" sz="1600" b="0" i="0" dirty="0">
                <a:effectLst/>
                <a:latin typeface="微软雅黑" panose="020B0503020204020204" charset="-122"/>
                <a:ea typeface="微软雅黑" panose="020B0503020204020204" charset="-122"/>
                <a:cs typeface="微软雅黑" panose="020B0503020204020204" charset="-122"/>
              </a:rPr>
              <a:t>年欧美市场规模为 </a:t>
            </a:r>
            <a:r>
              <a:rPr lang="en-US" altLang="zh-CN" sz="1600" b="0" i="0" dirty="0">
                <a:effectLst/>
                <a:latin typeface="Courier New" panose="02070309020205020404" pitchFamily="49" charset="0"/>
                <a:ea typeface="微软雅黑" panose="020B0503020204020204" charset="-122"/>
                <a:cs typeface="微软雅黑" panose="020B0503020204020204" charset="-122"/>
              </a:rPr>
              <a:t>941 </a:t>
            </a:r>
            <a:r>
              <a:rPr lang="zh-CN" altLang="en-US" sz="1600" b="0" i="0" dirty="0">
                <a:effectLst/>
                <a:latin typeface="微软雅黑" panose="020B0503020204020204" charset="-122"/>
                <a:ea typeface="微软雅黑" panose="020B0503020204020204" charset="-122"/>
                <a:cs typeface="微软雅黑" panose="020B0503020204020204" charset="-122"/>
              </a:rPr>
              <a:t>亿美元，占比达 </a:t>
            </a:r>
            <a:r>
              <a:rPr lang="en-US" altLang="zh-CN" sz="1600" b="0" i="0" dirty="0">
                <a:effectLst/>
                <a:latin typeface="Courier New" panose="02070309020205020404" pitchFamily="49" charset="0"/>
                <a:ea typeface="微软雅黑" panose="020B0503020204020204" charset="-122"/>
                <a:cs typeface="微软雅黑" panose="020B0503020204020204" charset="-122"/>
              </a:rPr>
              <a:t>47%</a:t>
            </a:r>
            <a:r>
              <a:rPr lang="zh-CN" altLang="en-US" sz="1600" b="0" i="0" dirty="0">
                <a:effectLst/>
                <a:latin typeface="微软雅黑" panose="020B0503020204020204" charset="-122"/>
                <a:ea typeface="微软雅黑" panose="020B0503020204020204" charset="-122"/>
                <a:cs typeface="微软雅黑" panose="020B0503020204020204" charset="-122"/>
              </a:rPr>
              <a:t>。随户外运动参与率提升，我国户外用品市场稳健增长，</a:t>
            </a:r>
            <a:r>
              <a:rPr lang="en-US" altLang="zh-CN" sz="1600" b="0" i="0" dirty="0">
                <a:effectLst/>
                <a:latin typeface="Courier New" panose="02070309020205020404" pitchFamily="49" charset="0"/>
                <a:ea typeface="微软雅黑" panose="020B0503020204020204" charset="-122"/>
                <a:cs typeface="微软雅黑" panose="020B0503020204020204" charset="-122"/>
              </a:rPr>
              <a:t>2022 </a:t>
            </a:r>
            <a:r>
              <a:rPr lang="zh-CN" altLang="en-US" sz="1600" b="0" i="0" dirty="0">
                <a:effectLst/>
                <a:latin typeface="微软雅黑" panose="020B0503020204020204" charset="-122"/>
                <a:ea typeface="微软雅黑" panose="020B0503020204020204" charset="-122"/>
                <a:cs typeface="微软雅黑" panose="020B0503020204020204" charset="-122"/>
              </a:rPr>
              <a:t>年中国户外用品市场规模为 </a:t>
            </a:r>
            <a:r>
              <a:rPr lang="en-US" altLang="zh-CN" sz="1600" b="0" i="0" dirty="0">
                <a:effectLst/>
                <a:latin typeface="Courier New" panose="02070309020205020404" pitchFamily="49" charset="0"/>
                <a:ea typeface="微软雅黑" panose="020B0503020204020204" charset="-122"/>
                <a:cs typeface="微软雅黑" panose="020B0503020204020204" charset="-122"/>
              </a:rPr>
              <a:t>1971 </a:t>
            </a:r>
            <a:r>
              <a:rPr lang="zh-CN" altLang="en-US" sz="1600" b="0" i="0" dirty="0">
                <a:effectLst/>
                <a:latin typeface="微软雅黑" panose="020B0503020204020204" charset="-122"/>
                <a:ea typeface="微软雅黑" panose="020B0503020204020204" charset="-122"/>
                <a:cs typeface="微软雅黑" panose="020B0503020204020204" charset="-122"/>
              </a:rPr>
              <a:t>亿元，预计 </a:t>
            </a:r>
            <a:r>
              <a:rPr lang="en-US" altLang="zh-CN" sz="1600" b="0" i="0" dirty="0">
                <a:effectLst/>
                <a:latin typeface="Courier New" panose="02070309020205020404" pitchFamily="49" charset="0"/>
                <a:ea typeface="微软雅黑" panose="020B0503020204020204" charset="-122"/>
                <a:cs typeface="微软雅黑" panose="020B0503020204020204" charset="-122"/>
              </a:rPr>
              <a:t>2025 </a:t>
            </a:r>
            <a:r>
              <a:rPr lang="zh-CN" altLang="en-US" sz="1600" b="0" i="0" dirty="0">
                <a:effectLst/>
                <a:latin typeface="微软雅黑" panose="020B0503020204020204" charset="-122"/>
                <a:ea typeface="微软雅黑" panose="020B0503020204020204" charset="-122"/>
                <a:cs typeface="微软雅黑" panose="020B0503020204020204" charset="-122"/>
              </a:rPr>
              <a:t>年有望突破 </a:t>
            </a:r>
            <a:r>
              <a:rPr lang="en-US" altLang="zh-CN" sz="1600" b="0" i="0" dirty="0">
                <a:effectLst/>
                <a:latin typeface="Courier New" panose="02070309020205020404" pitchFamily="49" charset="0"/>
                <a:ea typeface="微软雅黑" panose="020B0503020204020204" charset="-122"/>
                <a:cs typeface="微软雅黑" panose="020B0503020204020204" charset="-122"/>
              </a:rPr>
              <a:t>2400 </a:t>
            </a:r>
            <a:r>
              <a:rPr lang="zh-CN" altLang="en-US" sz="1600" b="0" i="0" dirty="0">
                <a:effectLst/>
                <a:latin typeface="微软雅黑" panose="020B0503020204020204" charset="-122"/>
                <a:ea typeface="微软雅黑" panose="020B0503020204020204" charset="-122"/>
                <a:cs typeface="微软雅黑" panose="020B0503020204020204" charset="-122"/>
              </a:rPr>
              <a:t>亿元。因此，现在正是中国户外行业的快速成长期，相对应的市场运营策略显的极为重要。</a:t>
            </a:r>
            <a:endParaRPr lang="zh-CN" altLang="en-US" sz="1600" dirty="0">
              <a:latin typeface="微软雅黑" panose="020B0503020204020204" charset="-122"/>
              <a:ea typeface="微软雅黑" panose="020B0503020204020204" charset="-122"/>
              <a:cs typeface="微软雅黑" panose="020B0503020204020204" charset="-122"/>
            </a:endParaRPr>
          </a:p>
        </p:txBody>
      </p:sp>
      <p:sp>
        <p:nvSpPr>
          <p:cNvPr id="8" name="textbox 80"/>
          <p:cNvSpPr/>
          <p:nvPr/>
        </p:nvSpPr>
        <p:spPr>
          <a:xfrm>
            <a:off x="975299" y="920859"/>
            <a:ext cx="10230591" cy="342706"/>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87000"/>
              </a:lnSpc>
            </a:pPr>
            <a:r>
              <a:rPr lang="zh-CN" altLang="en-US" sz="2100" b="1" i="1" kern="0" spc="-80" dirty="0">
                <a:solidFill>
                  <a:schemeClr val="accent1"/>
                </a:solidFill>
                <a:latin typeface="微软雅黑" panose="020B0503020204020204" charset="-122"/>
                <a:ea typeface="微软雅黑" panose="020B0503020204020204" charset="-122"/>
                <a:cs typeface="微软雅黑" panose="020B0503020204020204" charset="-122"/>
              </a:rPr>
              <a:t>疫后健康意识提升，行业维持高景气度，</a:t>
            </a:r>
            <a:r>
              <a:rPr lang="en-US" altLang="zh-CN" sz="2100" b="1" i="1" kern="0" spc="-80" dirty="0">
                <a:solidFill>
                  <a:schemeClr val="accent1"/>
                </a:solidFill>
                <a:latin typeface="微软雅黑" panose="020B0503020204020204" charset="-122"/>
                <a:ea typeface="微软雅黑" panose="020B0503020204020204" charset="-122"/>
                <a:cs typeface="微软雅黑" panose="020B0503020204020204" charset="-122"/>
              </a:rPr>
              <a:t>2025</a:t>
            </a:r>
            <a:r>
              <a:rPr lang="zh-CN" altLang="en-US" sz="2100" b="1" i="1" kern="0" spc="-80" dirty="0">
                <a:solidFill>
                  <a:schemeClr val="accent1"/>
                </a:solidFill>
                <a:latin typeface="微软雅黑" panose="020B0503020204020204" charset="-122"/>
                <a:ea typeface="微软雅黑" panose="020B0503020204020204" charset="-122"/>
                <a:cs typeface="微软雅黑" panose="020B0503020204020204" charset="-122"/>
              </a:rPr>
              <a:t>年，户外行业持续增长，进入</a:t>
            </a:r>
            <a:r>
              <a:rPr sz="2100" b="1" i="1" kern="0" spc="-80" dirty="0" err="1">
                <a:solidFill>
                  <a:schemeClr val="accent1"/>
                </a:solidFill>
                <a:latin typeface="微软雅黑" panose="020B0503020204020204" charset="-122"/>
                <a:ea typeface="微软雅黑" panose="020B0503020204020204" charset="-122"/>
                <a:cs typeface="微软雅黑" panose="020B0503020204020204" charset="-122"/>
              </a:rPr>
              <a:t>带来新周期</a:t>
            </a:r>
            <a:endParaRPr sz="2100" dirty="0">
              <a:solidFill>
                <a:schemeClr val="accent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4"/>
          <p:cNvPicPr>
            <a:picLocks noChangeAspect="1"/>
          </p:cNvPicPr>
          <p:nvPr/>
        </p:nvPicPr>
        <p:blipFill>
          <a:blip r:embed="rId1"/>
          <a:stretch>
            <a:fillRect/>
          </a:stretch>
        </p:blipFill>
        <p:spPr>
          <a:xfrm rot="21600000">
            <a:off x="6572199" y="5270042"/>
            <a:ext cx="162991" cy="149504"/>
          </a:xfrm>
          <a:prstGeom prst="rect">
            <a:avLst/>
          </a:prstGeom>
        </p:spPr>
      </p:pic>
      <p:pic>
        <p:nvPicPr>
          <p:cNvPr id="76" name="picture 76"/>
          <p:cNvPicPr>
            <a:picLocks noChangeAspect="1"/>
          </p:cNvPicPr>
          <p:nvPr/>
        </p:nvPicPr>
        <p:blipFill>
          <a:blip r:embed="rId2"/>
          <a:stretch>
            <a:fillRect/>
          </a:stretch>
        </p:blipFill>
        <p:spPr>
          <a:xfrm rot="21600000">
            <a:off x="6572199" y="4913807"/>
            <a:ext cx="162991" cy="149504"/>
          </a:xfrm>
          <a:prstGeom prst="rect">
            <a:avLst/>
          </a:prstGeom>
        </p:spPr>
      </p:pic>
      <p:sp>
        <p:nvSpPr>
          <p:cNvPr id="84" name="textbox 84"/>
          <p:cNvSpPr/>
          <p:nvPr/>
        </p:nvSpPr>
        <p:spPr>
          <a:xfrm>
            <a:off x="8659476" y="6432591"/>
            <a:ext cx="3402965" cy="22034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400" kern="0" spc="0" dirty="0" err="1">
                <a:solidFill>
                  <a:srgbClr val="7F7F7F">
                    <a:alpha val="100000"/>
                  </a:srgbClr>
                </a:solidFill>
                <a:latin typeface="微软雅黑" panose="020B0503020204020204" charset="-122"/>
                <a:ea typeface="微软雅黑" panose="020B0503020204020204" charset="-122"/>
                <a:cs typeface="微软雅黑" panose="020B0503020204020204" charset="-122"/>
              </a:rPr>
              <a:t>数据来源</a:t>
            </a:r>
            <a:r>
              <a:rPr sz="1400" kern="0" spc="0" dirty="0">
                <a:solidFill>
                  <a:srgbClr val="7F7F7F">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dirty="0">
                <a:solidFill>
                  <a:srgbClr val="7F7F7F">
                    <a:alpha val="100000"/>
                  </a:srgbClr>
                </a:solidFill>
                <a:latin typeface="PingFangSC-Regular"/>
                <a:ea typeface="微软雅黑" panose="020B0503020204020204" charset="-122"/>
                <a:cs typeface="微软雅黑" panose="020B0503020204020204" charset="-122"/>
              </a:rPr>
              <a:t>东方财富证券</a:t>
            </a:r>
            <a:endParaRPr sz="1400" dirty="0">
              <a:latin typeface="微软雅黑" panose="020B0503020204020204" charset="-122"/>
              <a:ea typeface="微软雅黑" panose="020B0503020204020204" charset="-122"/>
              <a:cs typeface="微软雅黑" panose="020B0503020204020204" charset="-122"/>
            </a:endParaRPr>
          </a:p>
        </p:txBody>
      </p:sp>
      <p:sp>
        <p:nvSpPr>
          <p:cNvPr id="86" name="textbox 86"/>
          <p:cNvSpPr/>
          <p:nvPr/>
        </p:nvSpPr>
        <p:spPr>
          <a:xfrm>
            <a:off x="577261" y="281508"/>
            <a:ext cx="1617980" cy="27305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lang="zh-CN" altLang="en-US"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用户</a:t>
            </a:r>
            <a:r>
              <a:rPr sz="1700" b="1"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分析</a:t>
            </a:r>
            <a:endParaRPr sz="1700" dirty="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216434" y="5444859"/>
            <a:ext cx="10230592" cy="584775"/>
          </a:xfrm>
          <a:prstGeom prst="rect">
            <a:avLst/>
          </a:prstGeom>
          <a:noFill/>
        </p:spPr>
        <p:txBody>
          <a:bodyPr wrap="square" rtlCol="0">
            <a:spAutoFit/>
          </a:bodyPr>
          <a:lstStyle/>
          <a:p>
            <a:r>
              <a:rPr lang="zh-CN" altLang="en-US" sz="1600" b="0" i="0" dirty="0">
                <a:effectLst/>
                <a:latin typeface="微软雅黑" panose="020B0503020204020204" charset="-122"/>
                <a:ea typeface="微软雅黑" panose="020B0503020204020204" charset="-122"/>
                <a:cs typeface="微软雅黑" panose="020B0503020204020204" charset="-122"/>
              </a:rPr>
              <a:t>从第三方数据公司了解，目前在户外用品领域，自媒体平台成为消费者了解户外用品的主要认知渠道。因此，抢占用户心智，必须加强自媒体平台的运营和建设。</a:t>
            </a:r>
            <a:endParaRPr lang="zh-CN" altLang="en-US" sz="1600" dirty="0">
              <a:latin typeface="微软雅黑" panose="020B0503020204020204" charset="-122"/>
              <a:ea typeface="微软雅黑" panose="020B0503020204020204" charset="-122"/>
              <a:cs typeface="微软雅黑" panose="020B0503020204020204" charset="-122"/>
            </a:endParaRPr>
          </a:p>
        </p:txBody>
      </p:sp>
      <p:pic>
        <p:nvPicPr>
          <p:cNvPr id="5" name="图片 4"/>
          <p:cNvPicPr>
            <a:picLocks noChangeAspect="1"/>
          </p:cNvPicPr>
          <p:nvPr/>
        </p:nvPicPr>
        <p:blipFill>
          <a:blip r:embed="rId3"/>
          <a:stretch>
            <a:fillRect/>
          </a:stretch>
        </p:blipFill>
        <p:spPr>
          <a:xfrm>
            <a:off x="1754654" y="746739"/>
            <a:ext cx="7495903" cy="44626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dirty="0"/>
          </a:p>
        </p:txBody>
      </p:sp>
      <p:pic>
        <p:nvPicPr>
          <p:cNvPr id="5" name="图片 4"/>
          <p:cNvPicPr>
            <a:picLocks noChangeAspect="1"/>
          </p:cNvPicPr>
          <p:nvPr/>
        </p:nvPicPr>
        <p:blipFill>
          <a:blip r:embed="rId1"/>
          <a:stretch>
            <a:fillRect/>
          </a:stretch>
        </p:blipFill>
        <p:spPr>
          <a:xfrm>
            <a:off x="1547812" y="862012"/>
            <a:ext cx="9096375" cy="5133975"/>
          </a:xfrm>
          <a:prstGeom prst="rect">
            <a:avLst/>
          </a:prstGeom>
        </p:spPr>
      </p:pic>
      <p:sp>
        <p:nvSpPr>
          <p:cNvPr id="6" name="textbox 86"/>
          <p:cNvSpPr/>
          <p:nvPr/>
        </p:nvSpPr>
        <p:spPr>
          <a:xfrm>
            <a:off x="715010" y="322262"/>
            <a:ext cx="1617980" cy="273050"/>
          </a:xfrm>
          <a:prstGeom prst="rect">
            <a:avLst/>
          </a:prstGeom>
          <a:noFill/>
          <a:ln w="0" cap="flat">
            <a:noFill/>
            <a:prstDash val="solid"/>
            <a:miter lim="0"/>
          </a:ln>
        </p:spPr>
        <p:txBody>
          <a:bodyPr vert="horz" wrap="square" lIns="0" tIns="0" rIns="0" bIns="0"/>
          <a:lstStyle/>
          <a:p>
            <a:pPr algn="l" rtl="0" eaLnBrk="0">
              <a:lnSpc>
                <a:spcPct val="76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lang="zh-CN" altLang="en-US"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用户</a:t>
            </a:r>
            <a:r>
              <a:rPr sz="1700" b="1"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分析</a:t>
            </a:r>
            <a:endParaRPr sz="1700" dirty="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1547812" y="5938263"/>
            <a:ext cx="8612778" cy="584775"/>
          </a:xfrm>
          <a:prstGeom prst="rect">
            <a:avLst/>
          </a:prstGeom>
          <a:noFill/>
        </p:spPr>
        <p:txBody>
          <a:bodyPr wrap="square">
            <a:spAutoFit/>
          </a:bodyPr>
          <a:lstStyle/>
          <a:p>
            <a:r>
              <a:rPr lang="zh-CN" altLang="en-US" sz="1600" dirty="0">
                <a:latin typeface="微软雅黑" panose="020B0503020204020204" charset="-122"/>
                <a:ea typeface="微软雅黑" panose="020B0503020204020204" charset="-122"/>
                <a:cs typeface="微软雅黑" panose="020B0503020204020204" charset="-122"/>
              </a:rPr>
              <a:t>从第三方数据公司了解，在户外用品消费领域，较多客户选择线上平台进行购物，而女性则更加偏重小红书平台，因此在自媒体推广中，应增加小红书等设计媒体的运营力度，传播的广度。</a:t>
            </a:r>
            <a:endParaRPr lang="zh-CN" altLang="en-US" sz="16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80544" y="515780"/>
            <a:ext cx="8869742" cy="5056408"/>
          </a:xfrm>
          <a:prstGeom prst="rect">
            <a:avLst/>
          </a:prstGeom>
        </p:spPr>
      </p:pic>
      <p:sp>
        <p:nvSpPr>
          <p:cNvPr id="6" name="文本框 5"/>
          <p:cNvSpPr txBox="1"/>
          <p:nvPr/>
        </p:nvSpPr>
        <p:spPr>
          <a:xfrm>
            <a:off x="1306254" y="5826035"/>
            <a:ext cx="9418321" cy="646331"/>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在第三方平台做的消费者推荐理由调查问卷中，探路者的词云关键字是“朋友推荐”、“支持国货”，这为在自媒体平台制定内容导向和传播种草策略提供了重要参考价值。</a:t>
            </a:r>
            <a:endParaRPr lang="zh-CN" altLang="en-US"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77143" y="0"/>
            <a:ext cx="7837714" cy="5333762"/>
          </a:xfrm>
          <a:prstGeom prst="rect">
            <a:avLst/>
          </a:prstGeom>
        </p:spPr>
      </p:pic>
      <p:sp>
        <p:nvSpPr>
          <p:cNvPr id="6" name="文本框 5"/>
          <p:cNvSpPr txBox="1"/>
          <p:nvPr/>
        </p:nvSpPr>
        <p:spPr>
          <a:xfrm>
            <a:off x="1528354" y="5826034"/>
            <a:ext cx="9666515" cy="646331"/>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从此表看出，在户外运动行业，对于不同年龄阶段的人，影响购买决策最重要的因素都是“品牌知名度”，因此，进行有效的自媒体矩阵式的平台运营有助于全面提升品牌知名度和美誉度。</a:t>
            </a:r>
            <a:endParaRPr lang="zh-CN" altLang="en-US"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6" name="table 126"/>
          <p:cNvGraphicFramePr>
            <a:graphicFrameLocks noGrp="1"/>
          </p:cNvGraphicFramePr>
          <p:nvPr/>
        </p:nvGraphicFramePr>
        <p:xfrm>
          <a:off x="2553335" y="1467534"/>
          <a:ext cx="7987665" cy="3276600"/>
        </p:xfrm>
        <a:graphic>
          <a:graphicData uri="http://schemas.openxmlformats.org/drawingml/2006/table">
            <a:tbl>
              <a:tblPr>
                <a:solidFill>
                  <a:srgbClr val="C40452"/>
                </a:solidFill>
              </a:tblPr>
              <a:tblGrid>
                <a:gridCol w="7987665"/>
              </a:tblGrid>
              <a:tr h="3276600">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C40452"/>
                      </a:solidFill>
                      <a:prstDash val="solid"/>
                      <a:round/>
                      <a:headEnd type="none" w="med" len="med"/>
                      <a:tailEnd type="none" w="med" len="med"/>
                    </a:lnL>
                    <a:lnR w="6350" cap="flat" cmpd="sng" algn="ctr">
                      <a:solidFill>
                        <a:srgbClr val="C40452"/>
                      </a:solidFill>
                      <a:prstDash val="solid"/>
                      <a:round/>
                      <a:headEnd type="none" w="med" len="med"/>
                      <a:tailEnd type="none" w="med" len="med"/>
                    </a:lnR>
                    <a:lnT w="6350" cap="flat" cmpd="sng" algn="ctr">
                      <a:solidFill>
                        <a:srgbClr val="C40452"/>
                      </a:solidFill>
                      <a:prstDash val="solid"/>
                      <a:round/>
                      <a:headEnd type="none" w="med" len="med"/>
                      <a:tailEnd type="none" w="med" len="med"/>
                    </a:lnT>
                    <a:lnB w="6350" cap="flat" cmpd="sng" algn="ctr">
                      <a:solidFill>
                        <a:srgbClr val="C40452"/>
                      </a:solidFill>
                      <a:prstDash val="solid"/>
                      <a:round/>
                      <a:headEnd type="none" w="med" len="med"/>
                      <a:tailEnd type="none" w="med" len="med"/>
                    </a:lnB>
                    <a:solidFill>
                      <a:schemeClr val="accent1"/>
                    </a:solidFill>
                  </a:tcPr>
                </a:tc>
              </a:tr>
            </a:tbl>
          </a:graphicData>
        </a:graphic>
      </p:graphicFrame>
      <p:pic>
        <p:nvPicPr>
          <p:cNvPr id="128" name="picture 128"/>
          <p:cNvPicPr>
            <a:picLocks noChangeAspect="1"/>
          </p:cNvPicPr>
          <p:nvPr/>
        </p:nvPicPr>
        <p:blipFill>
          <a:blip r:embed="rId1"/>
          <a:stretch>
            <a:fillRect/>
          </a:stretch>
        </p:blipFill>
        <p:spPr>
          <a:xfrm rot="21600000">
            <a:off x="741805" y="3456720"/>
            <a:ext cx="1600064" cy="3093431"/>
          </a:xfrm>
          <a:prstGeom prst="rect">
            <a:avLst/>
          </a:prstGeom>
        </p:spPr>
      </p:pic>
      <p:sp>
        <p:nvSpPr>
          <p:cNvPr id="2" name="文本框 1"/>
          <p:cNvSpPr txBox="1"/>
          <p:nvPr/>
        </p:nvSpPr>
        <p:spPr>
          <a:xfrm>
            <a:off x="3200400" y="1998617"/>
            <a:ext cx="3174274" cy="584775"/>
          </a:xfrm>
          <a:prstGeom prst="rect">
            <a:avLst/>
          </a:prstGeom>
          <a:noFill/>
        </p:spPr>
        <p:txBody>
          <a:bodyPr wrap="square" rtlCol="0">
            <a:spAutoFit/>
          </a:bodyPr>
          <a:lstStyle/>
          <a:p>
            <a:r>
              <a:rPr lang="zh-CN" altLang="en-US" sz="3200" dirty="0">
                <a:solidFill>
                  <a:schemeClr val="bg1"/>
                </a:solidFill>
                <a:latin typeface="微软雅黑" panose="020B0503020204020204" charset="-122"/>
                <a:ea typeface="微软雅黑" panose="020B0503020204020204" charset="-122"/>
                <a:cs typeface="微软雅黑" panose="020B0503020204020204" charset="-122"/>
              </a:rPr>
              <a:t>竞品洞察</a:t>
            </a:r>
            <a:r>
              <a:rPr lang="en-US" altLang="zh-CN" sz="3200" dirty="0">
                <a:solidFill>
                  <a:schemeClr val="bg1"/>
                </a:solidFill>
                <a:latin typeface="微软雅黑" panose="020B0503020204020204" charset="-122"/>
                <a:ea typeface="微软雅黑" panose="020B0503020204020204" charset="-122"/>
                <a:cs typeface="微软雅黑" panose="020B0503020204020204" charset="-122"/>
              </a:rPr>
              <a:t>——</a:t>
            </a:r>
            <a:endParaRPr lang="zh-CN" altLang="en-US" sz="32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4205514" y="3105834"/>
            <a:ext cx="6609806" cy="646331"/>
          </a:xfrm>
          <a:prstGeom prst="rect">
            <a:avLst/>
          </a:prstGeom>
          <a:noFill/>
        </p:spPr>
        <p:txBody>
          <a:bodyPr wrap="square" rtlCol="0">
            <a:spAutoFit/>
          </a:bodyPr>
          <a:lstStyle/>
          <a:p>
            <a:r>
              <a:rPr lang="zh-CN" altLang="en-US" sz="3600" dirty="0">
                <a:solidFill>
                  <a:schemeClr val="bg1"/>
                </a:solidFill>
                <a:latin typeface="微软雅黑" panose="020B0503020204020204" charset="-122"/>
                <a:ea typeface="微软雅黑" panose="020B0503020204020204" charset="-122"/>
                <a:cs typeface="微软雅黑" panose="020B0503020204020204" charset="-122"/>
              </a:rPr>
              <a:t>各大品牌自媒体现状扫描</a:t>
            </a:r>
            <a:endParaRPr lang="zh-CN" altLang="en-US" sz="3600"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box 140"/>
          <p:cNvSpPr/>
          <p:nvPr/>
        </p:nvSpPr>
        <p:spPr>
          <a:xfrm>
            <a:off x="6000381" y="5041993"/>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algn="l" rtl="0" eaLnBrk="0">
              <a:lnSpc>
                <a:spcPct val="96000"/>
              </a:lnSpc>
              <a:spcBef>
                <a:spcPts val="1340"/>
              </a:spcBef>
            </a:pPr>
            <a:r>
              <a:rPr lang="zh-CN" altLang="en-US" sz="1600" kern="0" spc="180" dirty="0">
                <a:latin typeface="微软雅黑" panose="020B0503020204020204" charset="-122"/>
                <a:ea typeface="微软雅黑" panose="020B0503020204020204" charset="-122"/>
                <a:cs typeface="微软雅黑" panose="020B0503020204020204" charset="-122"/>
              </a:rPr>
              <a:t>以微信作为品牌层面的理念传播</a:t>
            </a:r>
            <a:r>
              <a:rPr lang="zh-CN" altLang="en-US" sz="1600" kern="0" spc="-140" dirty="0">
                <a:latin typeface="微软雅黑" panose="020B0503020204020204" charset="-122"/>
                <a:ea typeface="微软雅黑" panose="020B0503020204020204" charset="-122"/>
                <a:cs typeface="微软雅黑" panose="020B0503020204020204" charset="-122"/>
              </a:rPr>
              <a:t> </a:t>
            </a:r>
            <a:r>
              <a:rPr lang="zh-CN" altLang="en-US" sz="1600" kern="0" spc="180" dirty="0">
                <a:latin typeface="微软雅黑" panose="020B0503020204020204" charset="-122"/>
                <a:ea typeface="微软雅黑" panose="020B0503020204020204" charset="-122"/>
                <a:cs typeface="微软雅黑" panose="020B0503020204020204" charset="-122"/>
              </a:rPr>
              <a:t>，</a:t>
            </a:r>
            <a:r>
              <a:rPr lang="zh-CN" altLang="en-US" sz="1600" kern="0" spc="-310" dirty="0">
                <a:latin typeface="微软雅黑" panose="020B0503020204020204" charset="-122"/>
                <a:ea typeface="微软雅黑" panose="020B0503020204020204" charset="-122"/>
                <a:cs typeface="微软雅黑" panose="020B0503020204020204" charset="-122"/>
              </a:rPr>
              <a:t> </a:t>
            </a:r>
            <a:r>
              <a:rPr lang="zh-CN" altLang="en-US" sz="1600" kern="0" spc="180" dirty="0">
                <a:latin typeface="微软雅黑" panose="020B0503020204020204" charset="-122"/>
                <a:ea typeface="微软雅黑" panose="020B0503020204020204" charset="-122"/>
                <a:cs typeface="微软雅黑" panose="020B0503020204020204" charset="-122"/>
              </a:rPr>
              <a:t>微博、抖音以话题、视频传播为主线，小红书多以素人笔记、种草为传播，整体互相性不高，用户粘性不强，行业未形成标杆。</a:t>
            </a:r>
            <a:endParaRPr sz="1600" dirty="0">
              <a:latin typeface="微软雅黑" panose="020B0503020204020204" charset="-122"/>
              <a:ea typeface="微软雅黑" panose="020B0503020204020204" charset="-122"/>
              <a:cs typeface="微软雅黑" panose="020B0503020204020204" charset="-122"/>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7275" y="1015799"/>
            <a:ext cx="11052504" cy="3578356"/>
          </a:xfrm>
          <a:prstGeom prst="rect">
            <a:avLst/>
          </a:prstGeom>
        </p:spPr>
      </p:pic>
      <p:grpSp>
        <p:nvGrpSpPr>
          <p:cNvPr id="2" name="组合 1"/>
          <p:cNvGrpSpPr/>
          <p:nvPr/>
        </p:nvGrpSpPr>
        <p:grpSpPr>
          <a:xfrm>
            <a:off x="-103727" y="146223"/>
            <a:ext cx="11226651" cy="916305"/>
            <a:chOff x="-103727" y="146223"/>
            <a:chExt cx="11226651" cy="916305"/>
          </a:xfrm>
        </p:grpSpPr>
        <p:sp>
          <p:nvSpPr>
            <p:cNvPr id="146"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en-US" altLang="zh-CN"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Columbia</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哥伦比亚</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152" name="picture 152"/>
            <p:cNvPicPr>
              <a:picLocks noChangeAspect="1"/>
            </p:cNvPicPr>
            <p:nvPr/>
          </p:nvPicPr>
          <p:blipFill>
            <a:blip r:embed="rId2"/>
            <a:stretch>
              <a:fillRect/>
            </a:stretch>
          </p:blipFill>
          <p:spPr>
            <a:xfrm>
              <a:off x="4293292" y="343606"/>
              <a:ext cx="652630" cy="440297"/>
            </a:xfrm>
            <a:prstGeom prst="rect">
              <a:avLst/>
            </a:prstGeom>
          </p:spPr>
        </p:pic>
        <p:pic>
          <p:nvPicPr>
            <p:cNvPr id="154" name="picture 154"/>
            <p:cNvPicPr>
              <a:picLocks noChangeAspect="1"/>
            </p:cNvPicPr>
            <p:nvPr/>
          </p:nvPicPr>
          <p:blipFill>
            <a:blip r:embed="rId3"/>
            <a:stretch>
              <a:fillRect/>
            </a:stretch>
          </p:blipFill>
          <p:spPr>
            <a:xfrm>
              <a:off x="5123085" y="272465"/>
              <a:ext cx="652630" cy="467178"/>
            </a:xfrm>
            <a:prstGeom prst="rect">
              <a:avLst/>
            </a:prstGeom>
          </p:spPr>
        </p:pic>
        <p:pic>
          <p:nvPicPr>
            <p:cNvPr id="17" name="picture 216"/>
            <p:cNvPicPr>
              <a:picLocks noChangeAspect="1"/>
            </p:cNvPicPr>
            <p:nvPr/>
          </p:nvPicPr>
          <p:blipFill>
            <a:blip r:embed="rId4"/>
            <a:stretch>
              <a:fillRect/>
            </a:stretch>
          </p:blipFill>
          <p:spPr>
            <a:xfrm>
              <a:off x="6077286" y="268591"/>
              <a:ext cx="598931" cy="598932"/>
            </a:xfrm>
            <a:prstGeom prst="rect">
              <a:avLst/>
            </a:prstGeom>
          </p:spPr>
        </p:pic>
        <p:pic>
          <p:nvPicPr>
            <p:cNvPr id="18" name="picture 214"/>
            <p:cNvPicPr>
              <a:picLocks noChangeAspect="1"/>
            </p:cNvPicPr>
            <p:nvPr/>
          </p:nvPicPr>
          <p:blipFill>
            <a:blip r:embed="rId5"/>
            <a:stretch>
              <a:fillRect/>
            </a:stretch>
          </p:blipFill>
          <p:spPr>
            <a:xfrm>
              <a:off x="6977789" y="268592"/>
              <a:ext cx="626364" cy="624839"/>
            </a:xfrm>
            <a:prstGeom prst="rect">
              <a:avLst/>
            </a:prstGeom>
          </p:spPr>
        </p:pic>
      </p:grpSp>
      <p:sp>
        <p:nvSpPr>
          <p:cNvPr id="20" name="文本框 19"/>
          <p:cNvSpPr txBox="1"/>
          <p:nvPr/>
        </p:nvSpPr>
        <p:spPr>
          <a:xfrm>
            <a:off x="657275" y="5016851"/>
            <a:ext cx="4402808" cy="1785104"/>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、微信</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公众号阅览量很低</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8958</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4.7</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327</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102.6</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万粉丝，视频获赞量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23.2</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en-US" altLang="zh-CN"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ARCTERYX</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始祖鸟</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7" name="picture 152"/>
          <p:cNvPicPr>
            <a:picLocks noChangeAspect="1"/>
          </p:cNvPicPr>
          <p:nvPr/>
        </p:nvPicPr>
        <p:blipFill>
          <a:blip r:embed="rId1"/>
          <a:stretch>
            <a:fillRect/>
          </a:stretch>
        </p:blipFill>
        <p:spPr>
          <a:xfrm>
            <a:off x="4383444" y="318978"/>
            <a:ext cx="652630" cy="440297"/>
          </a:xfrm>
          <a:prstGeom prst="rect">
            <a:avLst/>
          </a:prstGeom>
        </p:spPr>
      </p:pic>
      <p:pic>
        <p:nvPicPr>
          <p:cNvPr id="8" name="picture 154"/>
          <p:cNvPicPr>
            <a:picLocks noChangeAspect="1"/>
          </p:cNvPicPr>
          <p:nvPr/>
        </p:nvPicPr>
        <p:blipFill>
          <a:blip r:embed="rId2"/>
          <a:stretch>
            <a:fillRect/>
          </a:stretch>
        </p:blipFill>
        <p:spPr>
          <a:xfrm>
            <a:off x="5213237" y="247837"/>
            <a:ext cx="652630" cy="467178"/>
          </a:xfrm>
          <a:prstGeom prst="rect">
            <a:avLst/>
          </a:prstGeom>
        </p:spPr>
      </p:pic>
      <p:pic>
        <p:nvPicPr>
          <p:cNvPr id="9" name="picture 216"/>
          <p:cNvPicPr>
            <a:picLocks noChangeAspect="1"/>
          </p:cNvPicPr>
          <p:nvPr/>
        </p:nvPicPr>
        <p:blipFill>
          <a:blip r:embed="rId3"/>
          <a:stretch>
            <a:fillRect/>
          </a:stretch>
        </p:blipFill>
        <p:spPr>
          <a:xfrm>
            <a:off x="6167438" y="243963"/>
            <a:ext cx="598931" cy="598932"/>
          </a:xfrm>
          <a:prstGeom prst="rect">
            <a:avLst/>
          </a:prstGeom>
        </p:spPr>
      </p:pic>
      <p:pic>
        <p:nvPicPr>
          <p:cNvPr id="10" name="picture 214"/>
          <p:cNvPicPr>
            <a:picLocks noChangeAspect="1"/>
          </p:cNvPicPr>
          <p:nvPr/>
        </p:nvPicPr>
        <p:blipFill>
          <a:blip r:embed="rId4"/>
          <a:stretch>
            <a:fillRect/>
          </a:stretch>
        </p:blipFill>
        <p:spPr>
          <a:xfrm>
            <a:off x="7048623" y="243964"/>
            <a:ext cx="626364" cy="624839"/>
          </a:xfrm>
          <a:prstGeom prst="rect">
            <a:avLst/>
          </a:prstGeom>
        </p:spPr>
      </p:pic>
      <p:sp>
        <p:nvSpPr>
          <p:cNvPr id="11" name="textbox 140"/>
          <p:cNvSpPr/>
          <p:nvPr/>
        </p:nvSpPr>
        <p:spPr>
          <a:xfrm>
            <a:off x="5947679" y="4976957"/>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eaLnBrk="0">
              <a:lnSpc>
                <a:spcPct val="96000"/>
              </a:lnSpc>
              <a:spcBef>
                <a:spcPts val="1340"/>
              </a:spcBef>
            </a:pPr>
            <a:r>
              <a:rPr lang="zh-CN" altLang="en-US" sz="1600" kern="0" spc="180" dirty="0">
                <a:latin typeface="微软雅黑" panose="020B0503020204020204" charset="-122"/>
                <a:ea typeface="微软雅黑" panose="020B0503020204020204" charset="-122"/>
                <a:cs typeface="微软雅黑" panose="020B0503020204020204" charset="-122"/>
              </a:rPr>
              <a:t>各平台都保持了其高端户外品牌的定位，视频和图片质量较高，宣传方向侧重于户外探险、产品功能和品牌文化，</a:t>
            </a:r>
            <a:r>
              <a:rPr lang="zh-CN" altLang="en-US" sz="1600" kern="0" spc="180" dirty="0">
                <a:latin typeface="Inter"/>
                <a:ea typeface="微软雅黑" panose="020B0503020204020204" charset="-122"/>
                <a:cs typeface="微软雅黑" panose="020B0503020204020204" charset="-122"/>
              </a:rPr>
              <a:t>部分内</a:t>
            </a:r>
            <a:r>
              <a:rPr lang="zh-CN" altLang="en-US" sz="1600" kern="0" spc="180" dirty="0">
                <a:latin typeface="微软雅黑" panose="020B0503020204020204" charset="-122"/>
                <a:ea typeface="微软雅黑" panose="020B0503020204020204" charset="-122"/>
                <a:cs typeface="微软雅黑" panose="020B0503020204020204" charset="-122"/>
              </a:rPr>
              <a:t>用户对其品牌和产品有一定的关注度，但由于其没有引用直播带货等新兴的营销方式，可能会错过一些潜在的营销机会。</a:t>
            </a:r>
            <a:endParaRPr sz="1600" dirty="0">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657275" y="5016851"/>
            <a:ext cx="4629502" cy="2000548"/>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微信公众号内容侧重于品牌理念的传播，</a:t>
            </a:r>
            <a:r>
              <a:rPr lang="zh-CN" altLang="en-US" sz="1400" b="0" i="0" dirty="0">
                <a:effectLst/>
                <a:latin typeface="Inter"/>
                <a:ea typeface="微软雅黑" panose="020B0503020204020204" charset="-122"/>
                <a:cs typeface="微软雅黑" panose="020B0503020204020204" charset="-122"/>
              </a:rPr>
              <a:t>注重品牌形象和文化的塑造。</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2184.3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18.1</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41.5</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479</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41.7</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23.2</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275" y="1062528"/>
            <a:ext cx="1757514" cy="3393354"/>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2472086" y="1062528"/>
            <a:ext cx="1911358" cy="3393354"/>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67651" y="1062526"/>
            <a:ext cx="1663931" cy="3379060"/>
          </a:xfrm>
          <a:prstGeom prst="rect">
            <a:avLst/>
          </a:prstGeom>
        </p:spPr>
      </p:pic>
      <p:pic>
        <p:nvPicPr>
          <p:cNvPr id="22" name="图片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6070" y="1066636"/>
            <a:ext cx="1663931" cy="3400392"/>
          </a:xfrm>
          <a:prstGeom prst="rect">
            <a:avLst/>
          </a:prstGeom>
        </p:spPr>
      </p:pic>
      <p:pic>
        <p:nvPicPr>
          <p:cNvPr id="28" name="图片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9610" y="1062527"/>
            <a:ext cx="1845704" cy="3379059"/>
          </a:xfrm>
          <a:prstGeom prst="rect">
            <a:avLst/>
          </a:prstGeom>
        </p:spPr>
      </p:pic>
      <p:pic>
        <p:nvPicPr>
          <p:cNvPr id="30" name="图片 29"/>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9989209" y="1062526"/>
            <a:ext cx="1625352" cy="332917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3727" y="146223"/>
            <a:ext cx="11226651" cy="916305"/>
            <a:chOff x="-103727" y="146223"/>
            <a:chExt cx="11226651" cy="916305"/>
          </a:xfrm>
        </p:grpSpPr>
        <p:sp>
          <p:nvSpPr>
            <p:cNvPr id="5"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en-US" altLang="zh-CN" sz="2700" b="1"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TheNorthFace</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北面</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6" name="picture 152"/>
            <p:cNvPicPr>
              <a:picLocks noChangeAspect="1"/>
            </p:cNvPicPr>
            <p:nvPr/>
          </p:nvPicPr>
          <p:blipFill>
            <a:blip r:embed="rId1"/>
            <a:stretch>
              <a:fillRect/>
            </a:stretch>
          </p:blipFill>
          <p:spPr>
            <a:xfrm>
              <a:off x="4776250" y="364055"/>
              <a:ext cx="652630" cy="440297"/>
            </a:xfrm>
            <a:prstGeom prst="rect">
              <a:avLst/>
            </a:prstGeom>
          </p:spPr>
        </p:pic>
        <p:pic>
          <p:nvPicPr>
            <p:cNvPr id="7" name="picture 154"/>
            <p:cNvPicPr>
              <a:picLocks noChangeAspect="1"/>
            </p:cNvPicPr>
            <p:nvPr/>
          </p:nvPicPr>
          <p:blipFill>
            <a:blip r:embed="rId2"/>
            <a:stretch>
              <a:fillRect/>
            </a:stretch>
          </p:blipFill>
          <p:spPr>
            <a:xfrm>
              <a:off x="5606043" y="292914"/>
              <a:ext cx="652630" cy="467178"/>
            </a:xfrm>
            <a:prstGeom prst="rect">
              <a:avLst/>
            </a:prstGeom>
          </p:spPr>
        </p:pic>
        <p:pic>
          <p:nvPicPr>
            <p:cNvPr id="8" name="picture 216"/>
            <p:cNvPicPr>
              <a:picLocks noChangeAspect="1"/>
            </p:cNvPicPr>
            <p:nvPr/>
          </p:nvPicPr>
          <p:blipFill>
            <a:blip r:embed="rId3"/>
            <a:stretch>
              <a:fillRect/>
            </a:stretch>
          </p:blipFill>
          <p:spPr>
            <a:xfrm>
              <a:off x="6560244" y="289040"/>
              <a:ext cx="598931" cy="598932"/>
            </a:xfrm>
            <a:prstGeom prst="rect">
              <a:avLst/>
            </a:prstGeom>
          </p:spPr>
        </p:pic>
        <p:pic>
          <p:nvPicPr>
            <p:cNvPr id="9" name="picture 214"/>
            <p:cNvPicPr>
              <a:picLocks noChangeAspect="1"/>
            </p:cNvPicPr>
            <p:nvPr/>
          </p:nvPicPr>
          <p:blipFill>
            <a:blip r:embed="rId4"/>
            <a:stretch>
              <a:fillRect/>
            </a:stretch>
          </p:blipFill>
          <p:spPr>
            <a:xfrm>
              <a:off x="7422110" y="289041"/>
              <a:ext cx="626364" cy="624839"/>
            </a:xfrm>
            <a:prstGeom prst="rect">
              <a:avLst/>
            </a:prstGeom>
          </p:spPr>
        </p:pic>
      </p:grpSp>
      <p:sp>
        <p:nvSpPr>
          <p:cNvPr id="10" name="textbox 140"/>
          <p:cNvSpPr/>
          <p:nvPr/>
        </p:nvSpPr>
        <p:spPr>
          <a:xfrm>
            <a:off x="6007104" y="4902512"/>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algn="l" rtl="0" eaLnBrk="0">
              <a:lnSpc>
                <a:spcPct val="96000"/>
              </a:lnSpc>
              <a:spcBef>
                <a:spcPts val="1340"/>
              </a:spcBef>
            </a:pPr>
            <a:r>
              <a:rPr lang="zh-CN" altLang="en-US" sz="1600" kern="0" spc="180" dirty="0">
                <a:latin typeface="微软雅黑" panose="020B0503020204020204" charset="-122"/>
                <a:ea typeface="微软雅黑" panose="020B0503020204020204" charset="-122"/>
                <a:cs typeface="微软雅黑" panose="020B0503020204020204" charset="-122"/>
              </a:rPr>
              <a:t>品牌品牌理念和文化宣传相对较弱，更侧重于小红书、抖音等类型的社交平台宣传和产品营销，内容主要有新品发布、户外装备推荐以及产品在不同场景的技术性能。抖音是其主要营销阵地，店铺直播频率高、时间长、投入大，销售转化能力仍需加强。和代言人联动宣传较多，微博其他内容阅读互动数据较低。</a:t>
            </a:r>
            <a:endParaRPr sz="1600" dirty="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657274" y="5016851"/>
            <a:ext cx="4597305" cy="2000548"/>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微信公众号可能侧重于产品推广和户外探险故事分享，羽绒服和冲锋衣是主打宣传产品。</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2040.2</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6.2</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12.6</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1395</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296.8</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万粉丝，销量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86.6</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8140" y="913880"/>
            <a:ext cx="1839954" cy="3621722"/>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8875" y="988310"/>
            <a:ext cx="1970776" cy="3621511"/>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56618" y="1105804"/>
            <a:ext cx="1897971" cy="3474748"/>
          </a:xfrm>
          <a:prstGeom prst="rect">
            <a:avLst/>
          </a:prstGeom>
        </p:spPr>
      </p:pic>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6737419" y="1110066"/>
            <a:ext cx="1685423" cy="3453805"/>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10477016" y="1088078"/>
            <a:ext cx="1685423" cy="3447524"/>
          </a:xfrm>
          <a:prstGeom prst="rect">
            <a:avLst/>
          </a:prstGeom>
        </p:spPr>
      </p:pic>
      <p:pic>
        <p:nvPicPr>
          <p:cNvPr id="25" name="图片 24"/>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a:xfrm>
            <a:off x="8533298" y="1105804"/>
            <a:ext cx="1851330" cy="34297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3727" y="146223"/>
            <a:ext cx="11226651" cy="916305"/>
            <a:chOff x="-103727" y="146223"/>
            <a:chExt cx="11226651" cy="916305"/>
          </a:xfrm>
        </p:grpSpPr>
        <p:sp>
          <p:nvSpPr>
            <p:cNvPr id="5"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伯希和</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6" name="picture 152"/>
            <p:cNvPicPr>
              <a:picLocks noChangeAspect="1"/>
            </p:cNvPicPr>
            <p:nvPr/>
          </p:nvPicPr>
          <p:blipFill>
            <a:blip r:embed="rId1"/>
            <a:stretch>
              <a:fillRect/>
            </a:stretch>
          </p:blipFill>
          <p:spPr>
            <a:xfrm rot="21600000">
              <a:off x="2825101" y="306099"/>
              <a:ext cx="652630" cy="440297"/>
            </a:xfrm>
            <a:prstGeom prst="rect">
              <a:avLst/>
            </a:prstGeom>
          </p:spPr>
        </p:pic>
        <p:pic>
          <p:nvPicPr>
            <p:cNvPr id="7" name="picture 154"/>
            <p:cNvPicPr>
              <a:picLocks noChangeAspect="1"/>
            </p:cNvPicPr>
            <p:nvPr/>
          </p:nvPicPr>
          <p:blipFill>
            <a:blip r:embed="rId2"/>
            <a:stretch>
              <a:fillRect/>
            </a:stretch>
          </p:blipFill>
          <p:spPr>
            <a:xfrm rot="21600000">
              <a:off x="3654894" y="234958"/>
              <a:ext cx="652630" cy="467178"/>
            </a:xfrm>
            <a:prstGeom prst="rect">
              <a:avLst/>
            </a:prstGeom>
          </p:spPr>
        </p:pic>
        <p:pic>
          <p:nvPicPr>
            <p:cNvPr id="8" name="picture 216"/>
            <p:cNvPicPr>
              <a:picLocks noChangeAspect="1"/>
            </p:cNvPicPr>
            <p:nvPr/>
          </p:nvPicPr>
          <p:blipFill>
            <a:blip r:embed="rId3"/>
            <a:stretch>
              <a:fillRect/>
            </a:stretch>
          </p:blipFill>
          <p:spPr>
            <a:xfrm rot="21600000">
              <a:off x="4609095" y="231084"/>
              <a:ext cx="598931" cy="598932"/>
            </a:xfrm>
            <a:prstGeom prst="rect">
              <a:avLst/>
            </a:prstGeom>
          </p:spPr>
        </p:pic>
        <p:pic>
          <p:nvPicPr>
            <p:cNvPr id="9" name="picture 214"/>
            <p:cNvPicPr>
              <a:picLocks noChangeAspect="1"/>
            </p:cNvPicPr>
            <p:nvPr/>
          </p:nvPicPr>
          <p:blipFill>
            <a:blip r:embed="rId4"/>
            <a:stretch>
              <a:fillRect/>
            </a:stretch>
          </p:blipFill>
          <p:spPr>
            <a:xfrm rot="21600000">
              <a:off x="5509598" y="231085"/>
              <a:ext cx="626364" cy="624839"/>
            </a:xfrm>
            <a:prstGeom prst="rect">
              <a:avLst/>
            </a:prstGeom>
          </p:spPr>
        </p:pic>
      </p:grpSp>
      <p:sp>
        <p:nvSpPr>
          <p:cNvPr id="10" name="textbox 140"/>
          <p:cNvSpPr/>
          <p:nvPr/>
        </p:nvSpPr>
        <p:spPr>
          <a:xfrm>
            <a:off x="6000381" y="5041993"/>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algn="l" rtl="0" eaLnBrk="0">
              <a:lnSpc>
                <a:spcPct val="96000"/>
              </a:lnSpc>
              <a:spcBef>
                <a:spcPts val="1340"/>
              </a:spcBef>
            </a:pPr>
            <a:r>
              <a:rPr lang="zh-CN" altLang="en-US" sz="1600" kern="0" spc="180" dirty="0">
                <a:latin typeface="微软雅黑" panose="020B0503020204020204" charset="-122"/>
                <a:ea typeface="微软雅黑" panose="020B0503020204020204" charset="-122"/>
                <a:cs typeface="微软雅黑" panose="020B0503020204020204" charset="-122"/>
              </a:rPr>
              <a:t>初步建立了自媒体营销矩阵，但各平台的品牌调性不一致，优质图文和视频内容较少，品牌文化沉淀不足。整体宣传相关性较低，各平台宣传活动未有效联动。</a:t>
            </a:r>
            <a:endParaRPr sz="1600" dirty="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657275" y="5016851"/>
            <a:ext cx="4402808" cy="2000548"/>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公众号阅览量较低，内容更新频率低，未开通视频号</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4175.5</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475</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16.4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81.4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万粉丝，销量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104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57275" y="1163170"/>
            <a:ext cx="1783366" cy="3329953"/>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3143" y="1175933"/>
            <a:ext cx="1824533" cy="3341860"/>
          </a:xfrm>
          <a:prstGeom prst="rect">
            <a:avLst/>
          </a:prstGeom>
        </p:spPr>
      </p:pic>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1802" y="1131006"/>
            <a:ext cx="1609706" cy="3341860"/>
          </a:xfrm>
          <a:prstGeom prst="rect">
            <a:avLst/>
          </a:prstGeom>
        </p:spPr>
      </p:pic>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04591" y="1086079"/>
            <a:ext cx="1885911" cy="3431714"/>
          </a:xfrm>
          <a:prstGeom prst="rect">
            <a:avLst/>
          </a:pr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55080" y="1062528"/>
            <a:ext cx="1802056" cy="332995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3727" y="146223"/>
            <a:ext cx="11226651" cy="916305"/>
            <a:chOff x="-103727" y="146223"/>
            <a:chExt cx="11226651" cy="916305"/>
          </a:xfrm>
        </p:grpSpPr>
        <p:sp>
          <p:nvSpPr>
            <p:cNvPr id="5"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骆驼</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  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6" name="picture 152"/>
            <p:cNvPicPr>
              <a:picLocks noChangeAspect="1"/>
            </p:cNvPicPr>
            <p:nvPr/>
          </p:nvPicPr>
          <p:blipFill>
            <a:blip r:embed="rId1"/>
            <a:stretch>
              <a:fillRect/>
            </a:stretch>
          </p:blipFill>
          <p:spPr>
            <a:xfrm rot="21600000">
              <a:off x="2825101" y="306099"/>
              <a:ext cx="652630" cy="440297"/>
            </a:xfrm>
            <a:prstGeom prst="rect">
              <a:avLst/>
            </a:prstGeom>
          </p:spPr>
        </p:pic>
        <p:pic>
          <p:nvPicPr>
            <p:cNvPr id="7" name="picture 154"/>
            <p:cNvPicPr>
              <a:picLocks noChangeAspect="1"/>
            </p:cNvPicPr>
            <p:nvPr/>
          </p:nvPicPr>
          <p:blipFill>
            <a:blip r:embed="rId2"/>
            <a:stretch>
              <a:fillRect/>
            </a:stretch>
          </p:blipFill>
          <p:spPr>
            <a:xfrm rot="21600000">
              <a:off x="3654894" y="234958"/>
              <a:ext cx="652630" cy="467178"/>
            </a:xfrm>
            <a:prstGeom prst="rect">
              <a:avLst/>
            </a:prstGeom>
          </p:spPr>
        </p:pic>
        <p:pic>
          <p:nvPicPr>
            <p:cNvPr id="8" name="picture 216"/>
            <p:cNvPicPr>
              <a:picLocks noChangeAspect="1"/>
            </p:cNvPicPr>
            <p:nvPr/>
          </p:nvPicPr>
          <p:blipFill>
            <a:blip r:embed="rId3"/>
            <a:stretch>
              <a:fillRect/>
            </a:stretch>
          </p:blipFill>
          <p:spPr>
            <a:xfrm rot="21600000">
              <a:off x="4609095" y="231084"/>
              <a:ext cx="598931" cy="598932"/>
            </a:xfrm>
            <a:prstGeom prst="rect">
              <a:avLst/>
            </a:prstGeom>
          </p:spPr>
        </p:pic>
        <p:pic>
          <p:nvPicPr>
            <p:cNvPr id="9" name="picture 214"/>
            <p:cNvPicPr>
              <a:picLocks noChangeAspect="1"/>
            </p:cNvPicPr>
            <p:nvPr/>
          </p:nvPicPr>
          <p:blipFill>
            <a:blip r:embed="rId4"/>
            <a:stretch>
              <a:fillRect/>
            </a:stretch>
          </p:blipFill>
          <p:spPr>
            <a:xfrm rot="21600000">
              <a:off x="5509598" y="231085"/>
              <a:ext cx="626364" cy="624839"/>
            </a:xfrm>
            <a:prstGeom prst="rect">
              <a:avLst/>
            </a:prstGeom>
          </p:spPr>
        </p:pic>
      </p:grpSp>
      <p:sp>
        <p:nvSpPr>
          <p:cNvPr id="10" name="textbox 140"/>
          <p:cNvSpPr/>
          <p:nvPr/>
        </p:nvSpPr>
        <p:spPr>
          <a:xfrm>
            <a:off x="6000381" y="5041993"/>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algn="l" rtl="0" eaLnBrk="0">
              <a:lnSpc>
                <a:spcPct val="96000"/>
              </a:lnSpc>
              <a:spcBef>
                <a:spcPts val="1340"/>
              </a:spcBef>
            </a:pPr>
            <a:r>
              <a:rPr lang="zh-CN" altLang="en-US" sz="1700" kern="0" spc="180" dirty="0">
                <a:latin typeface="微软雅黑" panose="020B0503020204020204" charset="-122"/>
                <a:ea typeface="微软雅黑" panose="020B0503020204020204" charset="-122"/>
                <a:cs typeface="微软雅黑" panose="020B0503020204020204" charset="-122"/>
              </a:rPr>
              <a:t>品牌宣传强调国民性、性价比，品牌理念、文化方向宣传内容非常少。有多个代言人，代言人互动内容不多，多个线上店铺未形成有效区隔。</a:t>
            </a:r>
            <a:endParaRPr sz="1700" dirty="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657274" y="5016851"/>
            <a:ext cx="4852323" cy="1785104"/>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公众号阅览量很低</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8307.3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15.2</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222.9</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1856</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457.9</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万粉丝，销量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364.5</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769" y="1072282"/>
            <a:ext cx="1812970" cy="3704968"/>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2641" y="1062528"/>
            <a:ext cx="1992915" cy="3721811"/>
          </a:xfrm>
          <a:prstGeom prst="rect">
            <a:avLst/>
          </a:prstGeom>
        </p:spPr>
      </p:pic>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4413458" y="1248585"/>
            <a:ext cx="1933921" cy="3577790"/>
          </a:xfrm>
          <a:prstGeom prst="rect">
            <a:avLst/>
          </a:prstGeom>
        </p:spPr>
      </p:pic>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96292" y="1243084"/>
            <a:ext cx="1778545" cy="3666538"/>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33651" y="1243084"/>
            <a:ext cx="1753429" cy="3583291"/>
          </a:xfrm>
          <a:prstGeom prst="rect">
            <a:avLst/>
          </a:prstGeom>
        </p:spPr>
      </p:pic>
      <p:pic>
        <p:nvPicPr>
          <p:cNvPr id="27" name="图片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98201" y="1243084"/>
            <a:ext cx="1820773" cy="353416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box 140"/>
          <p:cNvSpPr/>
          <p:nvPr/>
        </p:nvSpPr>
        <p:spPr>
          <a:xfrm>
            <a:off x="6000381" y="5041993"/>
            <a:ext cx="5709398" cy="173482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微软雅黑" panose="020B0503020204020204" charset="-122"/>
              <a:ea typeface="微软雅黑" panose="020B0503020204020204" charset="-122"/>
              <a:cs typeface="微软雅黑" panose="020B0503020204020204" charset="-122"/>
            </a:endParaRPr>
          </a:p>
          <a:p>
            <a:pPr>
              <a:lnSpc>
                <a:spcPct val="94000"/>
              </a:lnSpc>
            </a:pPr>
            <a:r>
              <a:rPr lang="zh-CN" altLang="en-US" b="1" dirty="0">
                <a:latin typeface="微软雅黑" panose="020B0503020204020204" charset="-122"/>
                <a:ea typeface="微软雅黑" panose="020B0503020204020204" charset="-122"/>
                <a:cs typeface="微软雅黑" panose="020B0503020204020204" charset="-122"/>
              </a:rPr>
              <a:t>洞察结果</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19050" algn="l" rtl="0" eaLnBrk="0">
              <a:lnSpc>
                <a:spcPct val="96000"/>
              </a:lnSpc>
              <a:spcBef>
                <a:spcPts val="1340"/>
              </a:spcBef>
            </a:pPr>
            <a:r>
              <a:rPr sz="1700" kern="0" spc="180" dirty="0" err="1">
                <a:latin typeface="微软雅黑" panose="020B0503020204020204" charset="-122"/>
                <a:ea typeface="微软雅黑" panose="020B0503020204020204" charset="-122"/>
                <a:cs typeface="微软雅黑" panose="020B0503020204020204" charset="-122"/>
              </a:rPr>
              <a:t>微信</a:t>
            </a:r>
            <a:r>
              <a:rPr lang="zh-CN" altLang="en-US" sz="1700" kern="0" spc="180" dirty="0">
                <a:latin typeface="微软雅黑" panose="020B0503020204020204" charset="-122"/>
                <a:ea typeface="微软雅黑" panose="020B0503020204020204" charset="-122"/>
                <a:cs typeface="微软雅黑" panose="020B0503020204020204" charset="-122"/>
              </a:rPr>
              <a:t>以</a:t>
            </a:r>
            <a:r>
              <a:rPr lang="en-US" altLang="zh-CN" sz="1700" kern="0" spc="180" dirty="0" err="1">
                <a:latin typeface="微软雅黑" panose="020B0503020204020204" charset="-122"/>
                <a:ea typeface="微软雅黑" panose="020B0503020204020204" charset="-122"/>
                <a:cs typeface="微软雅黑" panose="020B0503020204020204" charset="-122"/>
              </a:rPr>
              <a:t>svg</a:t>
            </a:r>
            <a:r>
              <a:rPr lang="zh-CN" altLang="en-US" sz="1700" kern="0" spc="180" dirty="0">
                <a:latin typeface="微软雅黑" panose="020B0503020204020204" charset="-122"/>
                <a:ea typeface="微软雅黑" panose="020B0503020204020204" charset="-122"/>
                <a:cs typeface="微软雅黑" panose="020B0503020204020204" charset="-122"/>
              </a:rPr>
              <a:t>轮播方式展现，图片优化应加强，</a:t>
            </a:r>
            <a:r>
              <a:rPr sz="1700" kern="0" spc="-310" dirty="0">
                <a:latin typeface="微软雅黑" panose="020B0503020204020204" charset="-122"/>
                <a:ea typeface="微软雅黑" panose="020B0503020204020204" charset="-122"/>
                <a:cs typeface="微软雅黑" panose="020B0503020204020204" charset="-122"/>
              </a:rPr>
              <a:t> </a:t>
            </a:r>
            <a:r>
              <a:rPr lang="zh-CN" altLang="en-US" sz="1700" kern="0" spc="180" dirty="0">
                <a:latin typeface="微软雅黑" panose="020B0503020204020204" charset="-122"/>
                <a:ea typeface="微软雅黑" panose="020B0503020204020204" charset="-122"/>
                <a:cs typeface="微软雅黑" panose="020B0503020204020204" charset="-122"/>
              </a:rPr>
              <a:t>微博、抖音、小红书的数据在竞品中并不占优，需在话题引导，图文设计、各类种草等环节上加大传播力度。 </a:t>
            </a:r>
            <a:endParaRPr sz="1700" dirty="0">
              <a:latin typeface="微软雅黑" panose="020B0503020204020204" charset="-122"/>
              <a:ea typeface="微软雅黑" panose="020B0503020204020204" charset="-122"/>
              <a:cs typeface="微软雅黑" panose="020B0503020204020204" charset="-122"/>
            </a:endParaRPr>
          </a:p>
        </p:txBody>
      </p:sp>
      <p:sp>
        <p:nvSpPr>
          <p:cNvPr id="146" name="textbox 146"/>
          <p:cNvSpPr/>
          <p:nvPr/>
        </p:nvSpPr>
        <p:spPr>
          <a:xfrm>
            <a:off x="-103727" y="146223"/>
            <a:ext cx="11226651" cy="91630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微软雅黑" panose="020B0503020204020204" charset="-122"/>
              <a:ea typeface="微软雅黑" panose="020B0503020204020204" charset="-122"/>
              <a:cs typeface="微软雅黑" panose="020B0503020204020204" charset="-122"/>
            </a:endParaRPr>
          </a:p>
          <a:p>
            <a:pPr marL="869950" algn="l" rtl="0" eaLnBrk="0">
              <a:lnSpc>
                <a:spcPct val="94000"/>
              </a:lnSpc>
              <a:tabLst>
                <a:tab pos="1208405" algn="l"/>
              </a:tabLst>
            </a:pP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a:t>
            </a:r>
            <a:r>
              <a:rPr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sz="2700" b="1" kern="0" spc="-5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2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各阵地探测</a:t>
            </a:r>
            <a:endParaRPr sz="2700" dirty="0">
              <a:latin typeface="微软雅黑" panose="020B0503020204020204" charset="-122"/>
              <a:ea typeface="微软雅黑" panose="020B0503020204020204" charset="-122"/>
              <a:cs typeface="微软雅黑" panose="020B0503020204020204" charset="-122"/>
            </a:endParaRPr>
          </a:p>
        </p:txBody>
      </p:sp>
      <p:pic>
        <p:nvPicPr>
          <p:cNvPr id="152" name="picture 152"/>
          <p:cNvPicPr>
            <a:picLocks noChangeAspect="1"/>
          </p:cNvPicPr>
          <p:nvPr/>
        </p:nvPicPr>
        <p:blipFill>
          <a:blip r:embed="rId1"/>
          <a:stretch>
            <a:fillRect/>
          </a:stretch>
        </p:blipFill>
        <p:spPr>
          <a:xfrm rot="21600000">
            <a:off x="2825101" y="306099"/>
            <a:ext cx="652630" cy="440297"/>
          </a:xfrm>
          <a:prstGeom prst="rect">
            <a:avLst/>
          </a:prstGeom>
        </p:spPr>
      </p:pic>
      <p:pic>
        <p:nvPicPr>
          <p:cNvPr id="154" name="picture 154"/>
          <p:cNvPicPr>
            <a:picLocks noChangeAspect="1"/>
          </p:cNvPicPr>
          <p:nvPr/>
        </p:nvPicPr>
        <p:blipFill>
          <a:blip r:embed="rId2"/>
          <a:stretch>
            <a:fillRect/>
          </a:stretch>
        </p:blipFill>
        <p:spPr>
          <a:xfrm rot="21600000">
            <a:off x="3654894" y="234958"/>
            <a:ext cx="652630" cy="467178"/>
          </a:xfrm>
          <a:prstGeom prst="rect">
            <a:avLst/>
          </a:prstGeom>
        </p:spPr>
      </p:pic>
      <p:pic>
        <p:nvPicPr>
          <p:cNvPr id="17" name="picture 216"/>
          <p:cNvPicPr>
            <a:picLocks noChangeAspect="1"/>
          </p:cNvPicPr>
          <p:nvPr/>
        </p:nvPicPr>
        <p:blipFill>
          <a:blip r:embed="rId3"/>
          <a:stretch>
            <a:fillRect/>
          </a:stretch>
        </p:blipFill>
        <p:spPr>
          <a:xfrm rot="21600000">
            <a:off x="4609095" y="231084"/>
            <a:ext cx="598931" cy="598932"/>
          </a:xfrm>
          <a:prstGeom prst="rect">
            <a:avLst/>
          </a:prstGeom>
        </p:spPr>
      </p:pic>
      <p:pic>
        <p:nvPicPr>
          <p:cNvPr id="18" name="picture 214"/>
          <p:cNvPicPr>
            <a:picLocks noChangeAspect="1"/>
          </p:cNvPicPr>
          <p:nvPr/>
        </p:nvPicPr>
        <p:blipFill>
          <a:blip r:embed="rId4"/>
          <a:stretch>
            <a:fillRect/>
          </a:stretch>
        </p:blipFill>
        <p:spPr>
          <a:xfrm rot="21600000">
            <a:off x="5509598" y="231085"/>
            <a:ext cx="626364" cy="624839"/>
          </a:xfrm>
          <a:prstGeom prst="rect">
            <a:avLst/>
          </a:prstGeom>
        </p:spPr>
      </p:pic>
      <p:sp>
        <p:nvSpPr>
          <p:cNvPr id="20" name="文本框 19"/>
          <p:cNvSpPr txBox="1"/>
          <p:nvPr/>
        </p:nvSpPr>
        <p:spPr>
          <a:xfrm>
            <a:off x="657275" y="5016851"/>
            <a:ext cx="4402808" cy="1785104"/>
          </a:xfrm>
          <a:prstGeom prst="rect">
            <a:avLst/>
          </a:prstGeom>
          <a:noFill/>
        </p:spPr>
        <p:txBody>
          <a:bodyPr wrap="square" rtlCol="0">
            <a:spAutoFit/>
          </a:bodyPr>
          <a:lstStyle/>
          <a:p>
            <a:r>
              <a:rPr lang="zh-CN" altLang="en-US" b="1" dirty="0">
                <a:latin typeface="微软雅黑" panose="020B0503020204020204" charset="-122"/>
                <a:ea typeface="微软雅黑" panose="020B0503020204020204" charset="-122"/>
                <a:cs typeface="微软雅黑" panose="020B0503020204020204" charset="-122"/>
              </a:rPr>
              <a:t>洞察数据：</a:t>
            </a:r>
            <a:endParaRPr lang="en-US" altLang="zh-CN" b="1" dirty="0">
              <a:latin typeface="微软雅黑" panose="020B0503020204020204" charset="-122"/>
              <a:ea typeface="微软雅黑" panose="020B0503020204020204" charset="-122"/>
              <a:cs typeface="微软雅黑" panose="020B0503020204020204" charset="-122"/>
            </a:endParaRPr>
          </a:p>
          <a:p>
            <a:r>
              <a:rPr lang="en-US" altLang="zh-CN" sz="1400" dirty="0">
                <a:latin typeface="微软雅黑" panose="020B0503020204020204" charset="-122"/>
                <a:ea typeface="微软雅黑" panose="020B0503020204020204" charset="-122"/>
                <a:cs typeface="微软雅黑" panose="020B0503020204020204" charset="-122"/>
              </a:rPr>
              <a:t>1</a:t>
            </a:r>
            <a:r>
              <a:rPr lang="zh-CN" altLang="en-US" sz="1400" dirty="0">
                <a:latin typeface="微软雅黑" panose="020B0503020204020204" charset="-122"/>
                <a:ea typeface="微软雅黑" panose="020B0503020204020204" charset="-122"/>
                <a:cs typeface="微软雅黑" panose="020B0503020204020204" charset="-122"/>
              </a:rPr>
              <a:t>、微信阅读量极低</a:t>
            </a:r>
            <a:endPar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lang="zh-CN" altLang="en-US"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微博视频累计播放量</a:t>
            </a:r>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642.9</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lang="zh-CN" altLang="en-US"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9972</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万粉丝，获赞量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2.9</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万，笔记</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313</a:t>
            </a:r>
            <a:r>
              <a:rPr lang="zh-CN" altLang="en-US" sz="1400" kern="0" spc="8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、抖音</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143</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万粉丝，销量</a:t>
            </a:r>
            <a:r>
              <a:rPr lang="en-US" altLang="zh-CN"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33.9</a:t>
            </a:r>
            <a:r>
              <a:rPr lang="zh-CN" altLang="en-US"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endParaRPr lang="zh-CN" altLang="en-US" sz="1400" dirty="0">
              <a:latin typeface="微软雅黑" panose="020B0503020204020204" charset="-122"/>
              <a:ea typeface="微软雅黑" panose="020B0503020204020204" charset="-122"/>
              <a:cs typeface="微软雅黑" panose="020B0503020204020204" charset="-122"/>
            </a:endParaRPr>
          </a:p>
          <a:p>
            <a:endParaRPr lang="en-US" altLang="zh-CN" sz="18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322" y="1147388"/>
            <a:ext cx="8463501" cy="336767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picture 296"/>
          <p:cNvPicPr>
            <a:picLocks noChangeAspect="1"/>
          </p:cNvPicPr>
          <p:nvPr/>
        </p:nvPicPr>
        <p:blipFill>
          <a:blip r:embed="rId1"/>
          <a:stretch>
            <a:fillRect/>
          </a:stretch>
        </p:blipFill>
        <p:spPr>
          <a:xfrm rot="21600000">
            <a:off x="949337" y="2721406"/>
            <a:ext cx="2940634" cy="625183"/>
          </a:xfrm>
          <a:prstGeom prst="rect">
            <a:avLst/>
          </a:prstGeom>
        </p:spPr>
      </p:pic>
      <p:graphicFrame>
        <p:nvGraphicFramePr>
          <p:cNvPr id="300" name="table 300"/>
          <p:cNvGraphicFramePr>
            <a:graphicFrameLocks noGrp="1"/>
          </p:cNvGraphicFramePr>
          <p:nvPr/>
        </p:nvGraphicFramePr>
        <p:xfrm>
          <a:off x="489587" y="180340"/>
          <a:ext cx="11702413" cy="6497319"/>
        </p:xfrm>
        <a:graphic>
          <a:graphicData uri="http://schemas.openxmlformats.org/drawingml/2006/table">
            <a:tbl>
              <a:tblPr/>
              <a:tblGrid>
                <a:gridCol w="4084954"/>
                <a:gridCol w="3708400"/>
                <a:gridCol w="3909059"/>
              </a:tblGrid>
              <a:tr h="954405">
                <a:tc gridSpan="3">
                  <a:txBody>
                    <a:bodyPr/>
                    <a:lstStyle/>
                    <a:p>
                      <a:pPr algn="l" rtl="0" eaLnBrk="0">
                        <a:lnSpc>
                          <a:spcPct val="160000"/>
                        </a:lnSpc>
                      </a:pPr>
                      <a:endParaRPr sz="1000" dirty="0">
                        <a:latin typeface="微软雅黑" panose="020B0503020204020204" charset="-122"/>
                        <a:ea typeface="微软雅黑" panose="020B0503020204020204" charset="-122"/>
                        <a:cs typeface="微软雅黑" panose="020B0503020204020204" charset="-122"/>
                      </a:endParaRPr>
                    </a:p>
                    <a:p>
                      <a:pPr marL="429895" algn="l" rtl="0" eaLnBrk="0">
                        <a:lnSpc>
                          <a:spcPct val="94000"/>
                        </a:lnSpc>
                        <a:spcBef>
                          <a:spcPts val="0"/>
                        </a:spcBef>
                      </a:pPr>
                      <a:r>
                        <a:rPr sz="2700" b="1" u="sng" kern="0" spc="90" dirty="0" err="1">
                          <a:solidFill>
                            <a:srgbClr val="000000">
                              <a:alpha val="100000"/>
                            </a:srgbClr>
                          </a:solidFill>
                          <a:uFill>
                            <a:solidFill>
                              <a:srgbClr val="C40452"/>
                            </a:solidFill>
                          </a:uFill>
                          <a:latin typeface="微软雅黑" panose="020B0503020204020204" charset="-122"/>
                          <a:ea typeface="微软雅黑" panose="020B0503020204020204" charset="-122"/>
                          <a:cs typeface="微软雅黑" panose="020B0503020204020204" charset="-122"/>
                        </a:rPr>
                        <a:t>综上</a:t>
                      </a:r>
                      <a:r>
                        <a:rPr sz="2700" b="1" u="sng" kern="0" spc="90" dirty="0">
                          <a:solidFill>
                            <a:srgbClr val="000000">
                              <a:alpha val="100000"/>
                            </a:srgbClr>
                          </a:solidFill>
                          <a:uFill>
                            <a:solidFill>
                              <a:srgbClr val="C40452"/>
                            </a:solidFill>
                          </a:uFill>
                          <a:latin typeface="微软雅黑" panose="020B0503020204020204" charset="-122"/>
                          <a:ea typeface="微软雅黑" panose="020B0503020204020204" charset="-122"/>
                          <a:cs typeface="微软雅黑" panose="020B0503020204020204" charset="-122"/>
                        </a:rPr>
                        <a:t>  </a:t>
                      </a:r>
                      <a:r>
                        <a:rPr lang="zh-CN" altLang="en-US" sz="2700" b="1" u="sng" kern="0" spc="90" dirty="0">
                          <a:solidFill>
                            <a:srgbClr val="000000">
                              <a:alpha val="100000"/>
                            </a:srgbClr>
                          </a:solidFill>
                          <a:uFill>
                            <a:solidFill>
                              <a:srgbClr val="C40452"/>
                            </a:solidFill>
                          </a:uFill>
                          <a:latin typeface="微软雅黑" panose="020B0503020204020204" charset="-122"/>
                          <a:ea typeface="微软雅黑" panose="020B0503020204020204" charset="-122"/>
                          <a:cs typeface="微软雅黑" panose="020B0503020204020204" charset="-122"/>
                        </a:rPr>
                        <a:t>户外品牌自</a:t>
                      </a:r>
                      <a:r>
                        <a:rPr sz="2700" b="1" u="sng" kern="0" spc="90" dirty="0" err="1">
                          <a:solidFill>
                            <a:srgbClr val="000000">
                              <a:alpha val="100000"/>
                            </a:srgbClr>
                          </a:solidFill>
                          <a:uFill>
                            <a:solidFill>
                              <a:srgbClr val="C40452"/>
                            </a:solidFill>
                          </a:uFill>
                          <a:latin typeface="微软雅黑" panose="020B0503020204020204" charset="-122"/>
                          <a:ea typeface="微软雅黑" panose="020B0503020204020204" charset="-122"/>
                          <a:cs typeface="微软雅黑" panose="020B0503020204020204" charset="-122"/>
                        </a:rPr>
                        <a:t>媒体运营的</a:t>
                      </a:r>
                      <a:r>
                        <a:rPr sz="2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三大核心</a:t>
                      </a:r>
                      <a:endParaRPr sz="2700" dirty="0">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C40452"/>
                      </a:solidFill>
                      <a:prstDash val="solid"/>
                      <a:round/>
                      <a:headEnd type="none" w="med" len="med"/>
                      <a:tailEnd type="none" w="med" len="med"/>
                    </a:lnL>
                    <a:lnR w="3175" cap="flat" cmpd="sng" algn="ctr">
                      <a:solidFill>
                        <a:srgbClr val="C40452"/>
                      </a:solidFill>
                      <a:prstDash val="solid"/>
                      <a:round/>
                      <a:headEnd type="none" w="med" len="med"/>
                      <a:tailEnd type="none" w="med" len="med"/>
                    </a:lnR>
                    <a:lnT>
                      <a:noFill/>
                    </a:lnT>
                    <a:lnB>
                      <a:noFill/>
                    </a:lnB>
                  </a:tcPr>
                </a:tc>
                <a:tc hMerge="1">
                  <a:tcPr marL="0" marR="0" marT="0" marB="0">
                    <a:lnL w="6350" cap="flat" cmpd="sng" algn="ctr">
                      <a:solidFill>
                        <a:srgbClr val="C40452"/>
                      </a:solidFill>
                      <a:prstDash val="solid"/>
                      <a:round/>
                      <a:headEnd type="none" w="med" len="med"/>
                      <a:tailEnd type="none" w="med" len="med"/>
                    </a:lnL>
                    <a:lnR w="3175" cap="flat" cmpd="sng" algn="ctr">
                      <a:solidFill>
                        <a:srgbClr val="C40452"/>
                      </a:solidFill>
                      <a:prstDash val="solid"/>
                      <a:round/>
                      <a:headEnd type="none" w="med" len="med"/>
                      <a:tailEnd type="none" w="med" len="med"/>
                    </a:lnR>
                    <a:lnT>
                      <a:noFill/>
                    </a:lnT>
                    <a:lnB>
                      <a:noFill/>
                    </a:lnB>
                  </a:tcPr>
                </a:tc>
                <a:tc hMerge="1">
                  <a:tcPr marL="0" marR="0" marT="0" marB="0">
                    <a:lnL w="6350" cap="flat" cmpd="sng" algn="ctr">
                      <a:solidFill>
                        <a:srgbClr val="C40452"/>
                      </a:solidFill>
                      <a:prstDash val="solid"/>
                      <a:round/>
                      <a:headEnd type="none" w="med" len="med"/>
                      <a:tailEnd type="none" w="med" len="med"/>
                    </a:lnL>
                    <a:lnR w="3175" cap="flat" cmpd="sng" algn="ctr">
                      <a:solidFill>
                        <a:srgbClr val="C40452"/>
                      </a:solidFill>
                      <a:prstDash val="solid"/>
                      <a:round/>
                      <a:headEnd type="none" w="med" len="med"/>
                      <a:tailEnd type="none" w="med" len="med"/>
                    </a:lnR>
                    <a:lnT>
                      <a:noFill/>
                    </a:lnT>
                    <a:lnB>
                      <a:noFill/>
                    </a:lnB>
                  </a:tcPr>
                </a:tc>
              </a:tr>
              <a:tr h="1483360">
                <a:tc>
                  <a:txBody>
                    <a:bodyPr/>
                    <a:lstStyle/>
                    <a:p>
                      <a:pPr marL="1403985" algn="l" rtl="0" eaLnBrk="0">
                        <a:lnSpc>
                          <a:spcPct val="84000"/>
                        </a:lnSpc>
                        <a:spcBef>
                          <a:spcPts val="5"/>
                        </a:spcBef>
                      </a:pPr>
                      <a:endParaRPr lang="en-US" altLang="zh-CN" sz="2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403985" algn="l" rtl="0" eaLnBrk="0">
                        <a:lnSpc>
                          <a:spcPct val="84000"/>
                        </a:lnSpc>
                        <a:spcBef>
                          <a:spcPts val="5"/>
                        </a:spcBef>
                      </a:pPr>
                      <a:r>
                        <a:rPr lang="zh-CN" altLang="en-US" sz="2700" kern="0" spc="-70" dirty="0">
                          <a:solidFill>
                            <a:schemeClr val="accent1"/>
                          </a:solidFill>
                          <a:latin typeface="华文琥珀" panose="02010800040101010101" pitchFamily="2" charset="-122"/>
                          <a:ea typeface="华文琥珀" panose="02010800040101010101" pitchFamily="2" charset="-122"/>
                          <a:cs typeface="微软雅黑" panose="020B0503020204020204" charset="-122"/>
                        </a:rPr>
                        <a:t>品  牌</a:t>
                      </a:r>
                      <a:r>
                        <a:rPr lang="zh-CN" altLang="en-US" sz="2700" kern="0" spc="68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endParaRPr lang="zh-CN" altLang="en-US"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p>
                      <a:pPr marL="1381760" algn="l" rtl="0" eaLnBrk="0">
                        <a:lnSpc>
                          <a:spcPts val="4630"/>
                        </a:lnSpc>
                      </a:pPr>
                      <a:r>
                        <a:rPr lang="zh-CN" altLang="en-US" sz="2700" kern="0" spc="20" dirty="0">
                          <a:solidFill>
                            <a:schemeClr val="accent1"/>
                          </a:solidFill>
                          <a:latin typeface="华文琥珀" panose="02010800040101010101" pitchFamily="2" charset="-122"/>
                          <a:ea typeface="华文琥珀" panose="02010800040101010101" pitchFamily="2" charset="-122"/>
                          <a:cs typeface="微软雅黑" panose="020B0503020204020204" charset="-122"/>
                        </a:rPr>
                        <a:t>共</a:t>
                      </a:r>
                      <a:r>
                        <a:rPr lang="zh-CN" altLang="en-US" sz="2700" kern="0" spc="7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r>
                        <a:rPr lang="zh-CN" altLang="en-US" sz="2700" kern="0" spc="20" dirty="0">
                          <a:solidFill>
                            <a:schemeClr val="accent1"/>
                          </a:solidFill>
                          <a:latin typeface="华文琥珀" panose="02010800040101010101" pitchFamily="2" charset="-122"/>
                          <a:ea typeface="华文琥珀" panose="02010800040101010101" pitchFamily="2" charset="-122"/>
                          <a:cs typeface="微软雅黑" panose="020B0503020204020204" charset="-122"/>
                        </a:rPr>
                        <a:t>情</a:t>
                      </a:r>
                      <a:endParaRPr lang="en-US" altLang="zh-CN"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txBody>
                  <a:tcPr marL="0" marR="0" marT="0" marB="0">
                    <a:lnL w="6350" cap="flat" cmpd="sng" algn="ctr">
                      <a:solidFill>
                        <a:srgbClr val="C40452"/>
                      </a:solidFill>
                      <a:prstDash val="solid"/>
                      <a:round/>
                      <a:headEnd type="none" w="med" len="med"/>
                      <a:tailEnd type="none" w="med" len="med"/>
                    </a:lnL>
                    <a:lnR>
                      <a:noFill/>
                    </a:lnR>
                    <a:lnT>
                      <a:noFill/>
                    </a:lnT>
                    <a:lnB>
                      <a:noFill/>
                    </a:lnB>
                  </a:tcPr>
                </a:tc>
                <a:tc>
                  <a:txBody>
                    <a:bodyPr/>
                    <a:lstStyle/>
                    <a:p>
                      <a:pPr algn="l" rtl="0" eaLnBrk="0">
                        <a:lnSpc>
                          <a:spcPct val="115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6000"/>
                        </a:lnSpc>
                      </a:pPr>
                      <a:endParaRPr lang="zh-CN" altLang="en-US" sz="1000" dirty="0">
                        <a:latin typeface="微软雅黑" panose="020B0503020204020204" charset="-122"/>
                        <a:ea typeface="微软雅黑" panose="020B0503020204020204" charset="-122"/>
                        <a:cs typeface="微软雅黑" panose="020B0503020204020204" charset="-122"/>
                      </a:endParaRPr>
                    </a:p>
                    <a:p>
                      <a:pPr marL="1403985" algn="l" rtl="0" eaLnBrk="0">
                        <a:lnSpc>
                          <a:spcPct val="84000"/>
                        </a:lnSpc>
                        <a:spcBef>
                          <a:spcPts val="5"/>
                        </a:spcBef>
                      </a:pPr>
                      <a:r>
                        <a:rPr lang="zh-CN" altLang="en-US" sz="2700" kern="0" spc="-70" dirty="0">
                          <a:solidFill>
                            <a:schemeClr val="accent1"/>
                          </a:solidFill>
                          <a:latin typeface="华文琥珀" panose="02010800040101010101" pitchFamily="2" charset="-122"/>
                          <a:ea typeface="华文琥珀" panose="02010800040101010101" pitchFamily="2" charset="-122"/>
                          <a:cs typeface="微软雅黑" panose="020B0503020204020204" charset="-122"/>
                        </a:rPr>
                        <a:t>内</a:t>
                      </a:r>
                      <a:r>
                        <a:rPr lang="zh-CN" altLang="en-US" sz="2700" kern="0" spc="68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r>
                        <a:rPr lang="zh-CN" altLang="en-US" sz="2700" kern="0" spc="-70" dirty="0">
                          <a:solidFill>
                            <a:schemeClr val="accent1"/>
                          </a:solidFill>
                          <a:latin typeface="华文琥珀" panose="02010800040101010101" pitchFamily="2" charset="-122"/>
                          <a:ea typeface="华文琥珀" panose="02010800040101010101" pitchFamily="2" charset="-122"/>
                          <a:cs typeface="微软雅黑" panose="020B0503020204020204" charset="-122"/>
                        </a:rPr>
                        <a:t>容</a:t>
                      </a:r>
                      <a:endParaRPr lang="zh-CN" altLang="en-US"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p>
                      <a:pPr marL="1381760" algn="l" rtl="0" eaLnBrk="0">
                        <a:lnSpc>
                          <a:spcPts val="4630"/>
                        </a:lnSpc>
                      </a:pPr>
                      <a:r>
                        <a:rPr lang="zh-CN" altLang="en-US" sz="2700" kern="0" spc="20" dirty="0">
                          <a:solidFill>
                            <a:schemeClr val="accent1"/>
                          </a:solidFill>
                          <a:latin typeface="华文琥珀" panose="02010800040101010101" pitchFamily="2" charset="-122"/>
                          <a:ea typeface="华文琥珀" panose="02010800040101010101" pitchFamily="2" charset="-122"/>
                          <a:cs typeface="微软雅黑" panose="020B0503020204020204" charset="-122"/>
                        </a:rPr>
                        <a:t>产</a:t>
                      </a:r>
                      <a:r>
                        <a:rPr lang="zh-CN" altLang="en-US" sz="2700" kern="0" spc="7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r>
                        <a:rPr lang="zh-CN" altLang="en-US" sz="2700" kern="0" spc="20" dirty="0">
                          <a:solidFill>
                            <a:schemeClr val="accent1"/>
                          </a:solidFill>
                          <a:latin typeface="华文琥珀" panose="02010800040101010101" pitchFamily="2" charset="-122"/>
                          <a:ea typeface="华文琥珀" panose="02010800040101010101" pitchFamily="2" charset="-122"/>
                          <a:cs typeface="微软雅黑" panose="020B0503020204020204" charset="-122"/>
                        </a:rPr>
                        <a:t>出</a:t>
                      </a:r>
                      <a:endParaRPr lang="zh-CN" altLang="en-US"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txBody>
                  <a:tcPr marL="0" marR="0" marT="0" marB="0">
                    <a:lnL>
                      <a:noFill/>
                    </a:lnL>
                    <a:lnR>
                      <a:noFill/>
                    </a:lnR>
                    <a:lnT>
                      <a:noFill/>
                    </a:lnT>
                    <a:lnB>
                      <a:noFill/>
                    </a:lnB>
                  </a:tcPr>
                </a:tc>
                <a:tc>
                  <a:txBody>
                    <a:bodyPr/>
                    <a:lstStyle/>
                    <a:p>
                      <a:pPr algn="l" rtl="0" eaLnBrk="0">
                        <a:lnSpc>
                          <a:spcPct val="114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5000"/>
                        </a:lnSpc>
                      </a:pPr>
                      <a:endParaRPr sz="1000" dirty="0">
                        <a:latin typeface="微软雅黑" panose="020B0503020204020204" charset="-122"/>
                        <a:ea typeface="微软雅黑" panose="020B0503020204020204" charset="-122"/>
                        <a:cs typeface="微软雅黑" panose="020B0503020204020204" charset="-122"/>
                      </a:endParaRPr>
                    </a:p>
                    <a:p>
                      <a:pPr marL="1360170" algn="l" rtl="0" eaLnBrk="0">
                        <a:lnSpc>
                          <a:spcPct val="85000"/>
                        </a:lnSpc>
                        <a:spcBef>
                          <a:spcPts val="5"/>
                        </a:spcBef>
                      </a:pPr>
                      <a:r>
                        <a:rPr lang="zh-CN" altLang="en-US" sz="2700" kern="0" spc="50" dirty="0">
                          <a:solidFill>
                            <a:schemeClr val="accent1"/>
                          </a:solidFill>
                          <a:latin typeface="华文琥珀" panose="02010800040101010101" pitchFamily="2" charset="-122"/>
                          <a:ea typeface="华文琥珀" panose="02010800040101010101" pitchFamily="2" charset="-122"/>
                          <a:cs typeface="微软雅黑" panose="020B0503020204020204" charset="-122"/>
                        </a:rPr>
                        <a:t>深</a:t>
                      </a:r>
                      <a:r>
                        <a:rPr lang="zh-CN" altLang="en-US" sz="2700" kern="0" spc="80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r>
                        <a:rPr lang="zh-CN" altLang="en-US" sz="2700" kern="0" spc="50" dirty="0">
                          <a:solidFill>
                            <a:schemeClr val="accent1"/>
                          </a:solidFill>
                          <a:latin typeface="华文琥珀" panose="02010800040101010101" pitchFamily="2" charset="-122"/>
                          <a:ea typeface="华文琥珀" panose="02010800040101010101" pitchFamily="2" charset="-122"/>
                          <a:cs typeface="微软雅黑" panose="020B0503020204020204" charset="-122"/>
                        </a:rPr>
                        <a:t>度</a:t>
                      </a:r>
                      <a:endParaRPr lang="zh-CN" altLang="en-US"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p>
                      <a:pPr marL="1367790" algn="l" rtl="0" eaLnBrk="0">
                        <a:lnSpc>
                          <a:spcPts val="4695"/>
                        </a:lnSpc>
                      </a:pPr>
                      <a:r>
                        <a:rPr lang="zh-CN" altLang="en-US" sz="2700" kern="0" spc="30" dirty="0">
                          <a:solidFill>
                            <a:schemeClr val="accent1"/>
                          </a:solidFill>
                          <a:latin typeface="华文琥珀" panose="02010800040101010101" pitchFamily="2" charset="-122"/>
                          <a:ea typeface="华文琥珀" panose="02010800040101010101" pitchFamily="2" charset="-122"/>
                          <a:cs typeface="微软雅黑" panose="020B0503020204020204" charset="-122"/>
                        </a:rPr>
                        <a:t>运</a:t>
                      </a:r>
                      <a:r>
                        <a:rPr lang="zh-CN" altLang="en-US" sz="2700" kern="0" spc="180" dirty="0">
                          <a:solidFill>
                            <a:schemeClr val="accent1"/>
                          </a:solidFill>
                          <a:latin typeface="华文琥珀" panose="02010800040101010101" pitchFamily="2" charset="-122"/>
                          <a:ea typeface="华文琥珀" panose="02010800040101010101" pitchFamily="2" charset="-122"/>
                          <a:cs typeface="微软雅黑" panose="020B0503020204020204" charset="-122"/>
                        </a:rPr>
                        <a:t>  </a:t>
                      </a:r>
                      <a:r>
                        <a:rPr lang="zh-CN" altLang="en-US" sz="2700" kern="0" spc="30" dirty="0">
                          <a:solidFill>
                            <a:schemeClr val="accent1"/>
                          </a:solidFill>
                          <a:latin typeface="华文琥珀" panose="02010800040101010101" pitchFamily="2" charset="-122"/>
                          <a:ea typeface="华文琥珀" panose="02010800040101010101" pitchFamily="2" charset="-122"/>
                          <a:cs typeface="微软雅黑" panose="020B0503020204020204" charset="-122"/>
                        </a:rPr>
                        <a:t>营</a:t>
                      </a:r>
                      <a:endParaRPr lang="zh-CN" altLang="en-US" sz="2700" dirty="0">
                        <a:solidFill>
                          <a:schemeClr val="accent1"/>
                        </a:solidFill>
                        <a:latin typeface="华文琥珀" panose="02010800040101010101" pitchFamily="2" charset="-122"/>
                        <a:ea typeface="华文琥珀" panose="02010800040101010101" pitchFamily="2" charset="-122"/>
                        <a:cs typeface="微软雅黑" panose="020B0503020204020204" charset="-122"/>
                      </a:endParaRPr>
                    </a:p>
                  </a:txBody>
                  <a:tcPr marL="0" marR="0" marT="0" marB="0">
                    <a:lnL>
                      <a:noFill/>
                    </a:lnL>
                    <a:lnR w="3175" cap="flat" cmpd="sng" algn="ctr">
                      <a:solidFill>
                        <a:srgbClr val="C40452"/>
                      </a:solidFill>
                      <a:prstDash val="solid"/>
                      <a:round/>
                      <a:headEnd type="none" w="med" len="med"/>
                      <a:tailEnd type="none" w="med" len="med"/>
                    </a:lnR>
                    <a:lnT>
                      <a:noFill/>
                    </a:lnT>
                    <a:lnB>
                      <a:noFill/>
                    </a:lnB>
                  </a:tcPr>
                </a:tc>
              </a:tr>
              <a:tr h="845819">
                <a:tc>
                  <a:txBody>
                    <a:bodyPr/>
                    <a:lstStyle/>
                    <a:p>
                      <a:pPr algn="l" rtl="0" eaLnBrk="0">
                        <a:lnSpc>
                          <a:spcPct val="192000"/>
                        </a:lnSpc>
                      </a:pPr>
                      <a:endParaRPr lang="zh-CN" altLang="en-US" sz="1000" dirty="0">
                        <a:latin typeface="微软雅黑" panose="020B0503020204020204" charset="-122"/>
                        <a:ea typeface="微软雅黑" panose="020B0503020204020204" charset="-122"/>
                        <a:cs typeface="微软雅黑" panose="020B0503020204020204" charset="-122"/>
                      </a:endParaRPr>
                    </a:p>
                    <a:p>
                      <a:pPr marL="875030" algn="l" rtl="0" eaLnBrk="0">
                        <a:lnSpc>
                          <a:spcPct val="91000"/>
                        </a:lnSpc>
                        <a:spcBef>
                          <a:spcPts val="5"/>
                        </a:spcBef>
                      </a:pPr>
                      <a:r>
                        <a:rPr sz="2000" kern="0" spc="-20" dirty="0" err="1">
                          <a:solidFill>
                            <a:schemeClr val="accent1"/>
                          </a:solidFill>
                          <a:latin typeface="微软雅黑" panose="020B0503020204020204" charset="-122"/>
                          <a:ea typeface="微软雅黑" panose="020B0503020204020204" charset="-122"/>
                          <a:cs typeface="微软雅黑" panose="020B0503020204020204" charset="-122"/>
                        </a:rPr>
                        <a:t>品牌人格赢得用户认同</a:t>
                      </a:r>
                      <a:endParaRPr sz="2000" dirty="0">
                        <a:solidFill>
                          <a:schemeClr val="accent1"/>
                        </a:solidFill>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C40452"/>
                      </a:solidFill>
                      <a:prstDash val="solid"/>
                      <a:round/>
                      <a:headEnd type="none" w="med" len="med"/>
                      <a:tailEnd type="none" w="med" len="med"/>
                    </a:lnL>
                    <a:lnR>
                      <a:noFill/>
                    </a:lnR>
                    <a:lnT>
                      <a:noFill/>
                    </a:lnT>
                    <a:lnB>
                      <a:noFill/>
                    </a:lnB>
                  </a:tcPr>
                </a:tc>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txBody>
                  <a:tcPr marL="0" marR="0" marT="0" marB="0">
                    <a:lnL>
                      <a:noFill/>
                    </a:lnL>
                    <a:lnR>
                      <a:noFill/>
                    </a:lnR>
                    <a:lnT>
                      <a:noFill/>
                    </a:lnT>
                    <a:lnB>
                      <a:noFill/>
                    </a:lnB>
                  </a:tcPr>
                </a:tc>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txBody>
                  <a:tcPr marL="0" marR="0" marT="0" marB="0">
                    <a:lnL>
                      <a:noFill/>
                    </a:lnL>
                    <a:lnR w="3175" cap="flat" cmpd="sng" algn="ctr">
                      <a:solidFill>
                        <a:srgbClr val="C40452"/>
                      </a:solidFill>
                      <a:prstDash val="solid"/>
                      <a:round/>
                      <a:headEnd type="none" w="med" len="med"/>
                      <a:tailEnd type="none" w="med" len="med"/>
                    </a:lnR>
                    <a:lnT>
                      <a:noFill/>
                    </a:lnT>
                    <a:lnB>
                      <a:noFill/>
                    </a:lnB>
                  </a:tcPr>
                </a:tc>
              </a:tr>
              <a:tr h="3213735">
                <a:tc>
                  <a:txBody>
                    <a:bodyPr/>
                    <a:lstStyle/>
                    <a:p>
                      <a:pPr algn="l" rtl="0" eaLnBrk="0">
                        <a:lnSpc>
                          <a:spcPct val="111000"/>
                        </a:lnSpc>
                      </a:pPr>
                      <a:endParaRPr sz="700" dirty="0">
                        <a:latin typeface="微软雅黑" panose="020B0503020204020204" charset="-122"/>
                        <a:ea typeface="微软雅黑" panose="020B0503020204020204" charset="-122"/>
                        <a:cs typeface="微软雅黑" panose="020B0503020204020204" charset="-122"/>
                      </a:endParaRPr>
                    </a:p>
                    <a:p>
                      <a:pPr marL="866140" algn="l" rtl="0" eaLnBrk="0">
                        <a:lnSpc>
                          <a:spcPct val="96000"/>
                        </a:lnSpc>
                        <a:spcBef>
                          <a:spcPts val="5"/>
                        </a:spcBef>
                      </a:pP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品牌理念、</a:t>
                      </a:r>
                      <a:r>
                        <a:rPr sz="1500" b="1"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企业文化高度输出</a:t>
                      </a:r>
                      <a:endParaRPr sz="1500" dirty="0">
                        <a:latin typeface="微软雅黑" panose="020B0503020204020204" charset="-122"/>
                        <a:ea typeface="微软雅黑" panose="020B0503020204020204" charset="-122"/>
                        <a:cs typeface="微软雅黑" panose="020B0503020204020204" charset="-122"/>
                      </a:endParaRPr>
                    </a:p>
                    <a:p>
                      <a:pPr marL="842645" algn="l" rtl="0" eaLnBrk="0">
                        <a:lnSpc>
                          <a:spcPct val="91000"/>
                        </a:lnSpc>
                        <a:spcBef>
                          <a:spcPts val="640"/>
                        </a:spcBef>
                      </a:pP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以</a:t>
                      </a:r>
                      <a:r>
                        <a:rPr lang="zh-CN" altLang="en-US"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国货品牌、</a:t>
                      </a: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科技理念为</a:t>
                      </a:r>
                      <a:r>
                        <a:rPr lang="zh-CN" altLang="en-US"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定位输出</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7000"/>
                        </a:lnSpc>
                      </a:pPr>
                      <a:endParaRPr sz="1000" dirty="0">
                        <a:latin typeface="微软雅黑" panose="020B0503020204020204" charset="-122"/>
                        <a:ea typeface="微软雅黑" panose="020B0503020204020204" charset="-122"/>
                        <a:cs typeface="微软雅黑" panose="020B0503020204020204" charset="-122"/>
                      </a:endParaRPr>
                    </a:p>
                    <a:p>
                      <a:pPr marL="1134110" algn="l" rtl="0" eaLnBrk="0">
                        <a:lnSpc>
                          <a:spcPct val="96000"/>
                        </a:lnSpc>
                        <a:spcBef>
                          <a:spcPts val="460"/>
                        </a:spcBef>
                      </a:pP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展示品牌主张 引导共情</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4000"/>
                        </a:lnSpc>
                      </a:pPr>
                      <a:endParaRPr sz="400" dirty="0">
                        <a:latin typeface="微软雅黑" panose="020B0503020204020204" charset="-122"/>
                        <a:ea typeface="微软雅黑" panose="020B0503020204020204" charset="-122"/>
                        <a:cs typeface="微软雅黑" panose="020B0503020204020204" charset="-122"/>
                      </a:endParaRPr>
                    </a:p>
                    <a:p>
                      <a:pPr marL="582295" indent="635" algn="l" rtl="0" eaLnBrk="0">
                        <a:lnSpc>
                          <a:spcPct val="123000"/>
                        </a:lnSpc>
                        <a:spcBef>
                          <a:spcPts val="5"/>
                        </a:spcBef>
                      </a:pPr>
                      <a:r>
                        <a:rPr sz="1400" i="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展示产品的理念获取用户对品牌的认同</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感，如：</a:t>
                      </a:r>
                      <a:r>
                        <a:rPr sz="14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探路者，探索你的未来</a:t>
                      </a:r>
                      <a:r>
                        <a:rPr sz="1400" i="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心在远方，路在脚下</a:t>
                      </a:r>
                      <a:r>
                        <a:rPr sz="1400" i="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C40452"/>
                      </a:solidFill>
                      <a:prstDash val="solid"/>
                      <a:round/>
                      <a:headEnd type="none" w="med" len="med"/>
                      <a:tailEnd type="none" w="med" len="med"/>
                    </a:lnL>
                    <a:lnR>
                      <a:noFill/>
                    </a:lnR>
                    <a:lnT>
                      <a:noFill/>
                    </a:lnT>
                    <a:lnB>
                      <a:noFill/>
                    </a:lnB>
                  </a:tcPr>
                </a:tc>
                <a:tc>
                  <a:txBody>
                    <a:bodyPr/>
                    <a:lstStyle/>
                    <a:p>
                      <a:pPr algn="l" rtl="0" eaLnBrk="0">
                        <a:lnSpc>
                          <a:spcPct val="109000"/>
                        </a:lnSpc>
                      </a:pPr>
                      <a:endParaRPr sz="700" dirty="0">
                        <a:latin typeface="微软雅黑" panose="020B0503020204020204" charset="-122"/>
                        <a:ea typeface="微软雅黑" panose="020B0503020204020204" charset="-122"/>
                        <a:cs typeface="微软雅黑" panose="020B0503020204020204" charset="-122"/>
                      </a:endParaRPr>
                    </a:p>
                    <a:p>
                      <a:pPr marL="1085215" algn="l" rtl="0" eaLnBrk="0">
                        <a:lnSpc>
                          <a:spcPct val="96000"/>
                        </a:lnSpc>
                        <a:spcBef>
                          <a:spcPts val="5"/>
                        </a:spcBef>
                      </a:pP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内容产出直戳痛点</a:t>
                      </a:r>
                      <a:endParaRPr sz="1500" dirty="0">
                        <a:latin typeface="微软雅黑" panose="020B0503020204020204" charset="-122"/>
                        <a:ea typeface="微软雅黑" panose="020B0503020204020204" charset="-122"/>
                        <a:cs typeface="微软雅黑" panose="020B0503020204020204" charset="-122"/>
                      </a:endParaRPr>
                    </a:p>
                    <a:p>
                      <a:pPr marL="273685" indent="1270" algn="l" rtl="0" eaLnBrk="0">
                        <a:lnSpc>
                          <a:spcPct val="121000"/>
                        </a:lnSpc>
                        <a:spcBef>
                          <a:spcPts val="305"/>
                        </a:spcBef>
                      </a:pPr>
                      <a:r>
                        <a:rPr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通过提出生活问题、</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搭建生活场景再现生</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活烦恼，深度阐释产品核心优势解决痛点</a:t>
                      </a:r>
                      <a:endParaRPr sz="1400" dirty="0">
                        <a:latin typeface="微软雅黑" panose="020B0503020204020204" charset="-122"/>
                        <a:ea typeface="微软雅黑" panose="020B0503020204020204" charset="-122"/>
                        <a:cs typeface="微软雅黑" panose="020B0503020204020204" charset="-122"/>
                      </a:endParaRPr>
                    </a:p>
                    <a:p>
                      <a:pPr marL="1093470" algn="l" rtl="0" eaLnBrk="0">
                        <a:lnSpc>
                          <a:spcPct val="96000"/>
                        </a:lnSpc>
                        <a:spcBef>
                          <a:spcPts val="505"/>
                        </a:spcBef>
                      </a:pPr>
                      <a:r>
                        <a:rPr sz="15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日常产出结合热点</a:t>
                      </a:r>
                      <a:endParaRPr sz="1500" dirty="0">
                        <a:latin typeface="微软雅黑" panose="020B0503020204020204" charset="-122"/>
                        <a:ea typeface="微软雅黑" panose="020B0503020204020204" charset="-122"/>
                        <a:cs typeface="微软雅黑" panose="020B0503020204020204" charset="-122"/>
                      </a:endParaRPr>
                    </a:p>
                    <a:p>
                      <a:pPr marL="278130" indent="-3175" algn="l" rtl="0" eaLnBrk="0">
                        <a:lnSpc>
                          <a:spcPct val="124000"/>
                        </a:lnSpc>
                        <a:spcBef>
                          <a:spcPts val="370"/>
                        </a:spcBef>
                      </a:pPr>
                      <a:r>
                        <a:rPr sz="1400" i="1"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跨界联动共享流量</a:t>
                      </a:r>
                      <a:r>
                        <a:rPr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爆文</a:t>
                      </a:r>
                      <a:r>
                        <a:rPr sz="1400" i="1"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提高曝光</a:t>
                      </a:r>
                      <a:r>
                        <a:rPr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各层级种草</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引</a:t>
                      </a:r>
                      <a:r>
                        <a:rPr sz="1400" i="1"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流量</a:t>
                      </a:r>
                      <a:r>
                        <a:rPr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组织抽奖</a:t>
                      </a: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自然引流</a:t>
                      </a:r>
                      <a:endParaRPr sz="1400" dirty="0">
                        <a:latin typeface="微软雅黑" panose="020B0503020204020204" charset="-122"/>
                        <a:ea typeface="微软雅黑" panose="020B0503020204020204" charset="-122"/>
                        <a:cs typeface="微软雅黑" panose="020B0503020204020204" charset="-122"/>
                      </a:endParaRPr>
                    </a:p>
                    <a:p>
                      <a:pPr marL="1072515" algn="l" rtl="0" eaLnBrk="0">
                        <a:lnSpc>
                          <a:spcPct val="96000"/>
                        </a:lnSpc>
                        <a:spcBef>
                          <a:spcPts val="335"/>
                        </a:spcBef>
                      </a:pP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视觉产出要记忆点</a:t>
                      </a:r>
                      <a:endParaRPr sz="1500" dirty="0">
                        <a:latin typeface="微软雅黑" panose="020B0503020204020204" charset="-122"/>
                        <a:ea typeface="微软雅黑" panose="020B0503020204020204" charset="-122"/>
                        <a:cs typeface="微软雅黑" panose="020B0503020204020204" charset="-122"/>
                      </a:endParaRPr>
                    </a:p>
                    <a:p>
                      <a:pPr marL="297180" indent="-17780" algn="l" rtl="0" eaLnBrk="0">
                        <a:lnSpc>
                          <a:spcPct val="121000"/>
                        </a:lnSpc>
                        <a:spcBef>
                          <a:spcPts val="305"/>
                        </a:spcBef>
                      </a:pP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宣传制作有质感，如产出</a:t>
                      </a:r>
                      <a:r>
                        <a:rPr lang="zh-CN" altLang="en-US"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高质量图片</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趣味</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a:t>
                      </a:r>
                      <a:r>
                        <a:rPr sz="1400" i="1"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精美长图</a:t>
                      </a:r>
                      <a:endParaRPr sz="1400" dirty="0">
                        <a:latin typeface="微软雅黑" panose="020B0503020204020204" charset="-122"/>
                        <a:ea typeface="微软雅黑" panose="020B0503020204020204" charset="-122"/>
                        <a:cs typeface="微软雅黑" panose="020B0503020204020204" charset="-122"/>
                      </a:endParaRPr>
                    </a:p>
                  </a:txBody>
                  <a:tcPr marL="0" marR="0" marT="0" marB="0">
                    <a:lnL>
                      <a:noFill/>
                    </a:lnL>
                    <a:lnR>
                      <a:noFill/>
                    </a:lnR>
                    <a:lnT>
                      <a:noFill/>
                    </a:lnT>
                    <a:lnB>
                      <a:noFill/>
                    </a:lnB>
                  </a:tcPr>
                </a:tc>
                <a:tc>
                  <a:txBody>
                    <a:bodyPr/>
                    <a:lstStyle/>
                    <a:p>
                      <a:pPr algn="l" rtl="0" eaLnBrk="0">
                        <a:lnSpc>
                          <a:spcPct val="111000"/>
                        </a:lnSpc>
                      </a:pPr>
                      <a:endParaRPr sz="700" dirty="0">
                        <a:latin typeface="微软雅黑" panose="020B0503020204020204" charset="-122"/>
                        <a:ea typeface="微软雅黑" panose="020B0503020204020204" charset="-122"/>
                        <a:cs typeface="微软雅黑" panose="020B0503020204020204" charset="-122"/>
                      </a:endParaRPr>
                    </a:p>
                    <a:p>
                      <a:pPr marL="786130" algn="l" rtl="0" eaLnBrk="0">
                        <a:lnSpc>
                          <a:spcPct val="96000"/>
                        </a:lnSpc>
                        <a:spcBef>
                          <a:spcPts val="5"/>
                        </a:spcBef>
                      </a:pP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运营成体系</a:t>
                      </a:r>
                      <a:r>
                        <a:rPr sz="1500" b="1"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宣发有节奏</a:t>
                      </a:r>
                      <a:endParaRPr sz="1500" dirty="0">
                        <a:latin typeface="微软雅黑" panose="020B0503020204020204" charset="-122"/>
                        <a:ea typeface="微软雅黑" panose="020B0503020204020204" charset="-122"/>
                        <a:cs typeface="微软雅黑" panose="020B0503020204020204" charset="-122"/>
                      </a:endParaRPr>
                    </a:p>
                    <a:p>
                      <a:pPr marL="479425" algn="l" rtl="0" eaLnBrk="0">
                        <a:lnSpc>
                          <a:spcPct val="91000"/>
                        </a:lnSpc>
                        <a:spcBef>
                          <a:spcPts val="640"/>
                        </a:spcBef>
                      </a:pP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以双微</a:t>
                      </a:r>
                      <a:r>
                        <a:rPr lang="zh-CN" altLang="en-US"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、小红书、抖音</a:t>
                      </a:r>
                      <a:r>
                        <a:rPr sz="1400" i="1"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阵地为主</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进行交替内容输出</a:t>
                      </a:r>
                      <a:endParaRPr sz="1400" dirty="0">
                        <a:latin typeface="微软雅黑" panose="020B0503020204020204" charset="-122"/>
                        <a:ea typeface="微软雅黑" panose="020B0503020204020204" charset="-122"/>
                        <a:cs typeface="微软雅黑" panose="020B0503020204020204" charset="-122"/>
                      </a:endParaRPr>
                    </a:p>
                    <a:p>
                      <a:pPr marL="1092200" algn="l" rtl="0" eaLnBrk="0">
                        <a:lnSpc>
                          <a:spcPct val="96000"/>
                        </a:lnSpc>
                        <a:spcBef>
                          <a:spcPts val="505"/>
                        </a:spcBef>
                      </a:pP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互动频繁活跃度高</a:t>
                      </a:r>
                      <a:endParaRPr sz="1500" dirty="0">
                        <a:latin typeface="微软雅黑" panose="020B0503020204020204" charset="-122"/>
                        <a:ea typeface="微软雅黑" panose="020B0503020204020204" charset="-122"/>
                        <a:cs typeface="微软雅黑" panose="020B0503020204020204" charset="-122"/>
                      </a:endParaRPr>
                    </a:p>
                    <a:p>
                      <a:pPr marL="659765" indent="-187325" algn="l" rtl="0" eaLnBrk="0">
                        <a:lnSpc>
                          <a:spcPct val="122000"/>
                        </a:lnSpc>
                        <a:spcBef>
                          <a:spcPts val="270"/>
                        </a:spcBef>
                      </a:pPr>
                      <a:r>
                        <a:rPr sz="1400" i="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活跃在微博、抖音等流</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量平台，进行</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互动抽奖、及时回应消费者留言</a:t>
                      </a:r>
                      <a:endParaRPr sz="1400" dirty="0">
                        <a:latin typeface="微软雅黑" panose="020B0503020204020204" charset="-122"/>
                        <a:ea typeface="微软雅黑" panose="020B0503020204020204" charset="-122"/>
                        <a:cs typeface="微软雅黑" panose="020B0503020204020204" charset="-122"/>
                      </a:endParaRPr>
                    </a:p>
                    <a:p>
                      <a:pPr marL="996950" algn="l" rtl="0" eaLnBrk="0">
                        <a:lnSpc>
                          <a:spcPct val="97000"/>
                        </a:lnSpc>
                        <a:spcBef>
                          <a:spcPts val="485"/>
                        </a:spcBef>
                      </a:pPr>
                      <a:r>
                        <a:rPr sz="1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了解平台</a:t>
                      </a:r>
                      <a:r>
                        <a:rPr sz="1500" b="1"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区别宣发</a:t>
                      </a:r>
                      <a:endParaRPr sz="1500" dirty="0">
                        <a:latin typeface="微软雅黑" panose="020B0503020204020204" charset="-122"/>
                        <a:ea typeface="微软雅黑" panose="020B0503020204020204" charset="-122"/>
                        <a:cs typeface="微软雅黑" panose="020B0503020204020204" charset="-122"/>
                      </a:endParaRPr>
                    </a:p>
                    <a:p>
                      <a:pPr marL="405765" indent="4445" algn="l" rtl="0" eaLnBrk="0">
                        <a:lnSpc>
                          <a:spcPct val="124000"/>
                        </a:lnSpc>
                        <a:spcBef>
                          <a:spcPts val="320"/>
                        </a:spcBef>
                      </a:pPr>
                      <a:r>
                        <a:rPr sz="1400" i="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以话题热点和内容为传播导向结合</a:t>
                      </a:r>
                      <a:r>
                        <a:rPr sz="1400"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平</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台调性进行区别宣发，如小红书重种</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i="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草分享，抖音重变现</a:t>
                      </a:r>
                      <a:endParaRPr sz="1400" dirty="0">
                        <a:latin typeface="微软雅黑" panose="020B0503020204020204" charset="-122"/>
                        <a:ea typeface="微软雅黑" panose="020B0503020204020204" charset="-122"/>
                        <a:cs typeface="微软雅黑" panose="020B0503020204020204" charset="-122"/>
                      </a:endParaRPr>
                    </a:p>
                  </a:txBody>
                  <a:tcPr marL="0" marR="0" marT="0" marB="0">
                    <a:lnL>
                      <a:noFill/>
                    </a:lnL>
                    <a:lnR w="3175" cap="flat" cmpd="sng" algn="ctr">
                      <a:solidFill>
                        <a:srgbClr val="C40452"/>
                      </a:solidFill>
                      <a:prstDash val="solid"/>
                      <a:round/>
                      <a:headEnd type="none" w="med" len="med"/>
                      <a:tailEnd type="none" w="med" len="med"/>
                    </a:lnR>
                    <a:lnT>
                      <a:noFill/>
                    </a:lnT>
                    <a:lnB>
                      <a:noFill/>
                    </a:lnB>
                  </a:tcPr>
                </a:tc>
              </a:tr>
            </a:tbl>
          </a:graphicData>
        </a:graphic>
      </p:graphicFrame>
      <p:sp>
        <p:nvSpPr>
          <p:cNvPr id="302" name="textbox 302"/>
          <p:cNvSpPr/>
          <p:nvPr/>
        </p:nvSpPr>
        <p:spPr>
          <a:xfrm>
            <a:off x="8212352" y="2742933"/>
            <a:ext cx="3286125" cy="641984"/>
          </a:xfrm>
          <a:prstGeom prst="rect">
            <a:avLst/>
          </a:prstGeom>
          <a:solidFill>
            <a:srgbClr val="A5A5A5">
              <a:alpha val="40000"/>
            </a:srgbClr>
          </a:solidFill>
          <a:ln w="0" cap="flat">
            <a:noFill/>
            <a:prstDash val="solid"/>
            <a:miter lim="0"/>
          </a:ln>
        </p:spPr>
        <p:txBody>
          <a:bodyPr vert="horz" wrap="square" lIns="0" tIns="0" rIns="0" bIns="0"/>
          <a:lstStyle/>
          <a:p>
            <a:pPr algn="l" rtl="0" eaLnBrk="0">
              <a:lnSpc>
                <a:spcPct val="130000"/>
              </a:lnSpc>
            </a:pPr>
            <a:endParaRPr sz="1000" dirty="0">
              <a:latin typeface="微软雅黑" panose="020B0503020204020204" charset="-122"/>
              <a:ea typeface="微软雅黑" panose="020B0503020204020204" charset="-122"/>
              <a:cs typeface="微软雅黑" panose="020B0503020204020204" charset="-122"/>
            </a:endParaRPr>
          </a:p>
          <a:p>
            <a:pPr marL="110490" algn="l" rtl="0" eaLnBrk="0">
              <a:lnSpc>
                <a:spcPct val="91000"/>
              </a:lnSpc>
              <a:spcBef>
                <a:spcPts val="5"/>
              </a:spcBef>
            </a:pPr>
            <a:r>
              <a:rPr sz="2000" kern="0" spc="-20" dirty="0">
                <a:solidFill>
                  <a:schemeClr val="accent1"/>
                </a:solidFill>
                <a:latin typeface="微软雅黑" panose="020B0503020204020204" charset="-122"/>
                <a:ea typeface="微软雅黑" panose="020B0503020204020204" charset="-122"/>
                <a:cs typeface="微软雅黑" panose="020B0503020204020204" charset="-122"/>
              </a:rPr>
              <a:t>内容沉入市场</a:t>
            </a:r>
            <a:r>
              <a:rPr sz="2000" kern="0" spc="-120" dirty="0">
                <a:solidFill>
                  <a:schemeClr val="accent1"/>
                </a:solidFill>
                <a:latin typeface="微软雅黑" panose="020B0503020204020204" charset="-122"/>
                <a:ea typeface="微软雅黑" panose="020B0503020204020204" charset="-122"/>
                <a:cs typeface="微软雅黑" panose="020B0503020204020204" charset="-122"/>
              </a:rPr>
              <a:t> </a:t>
            </a:r>
            <a:r>
              <a:rPr sz="2000" kern="0" spc="-20" dirty="0">
                <a:solidFill>
                  <a:schemeClr val="accent1"/>
                </a:solidFill>
                <a:latin typeface="微软雅黑" panose="020B0503020204020204" charset="-122"/>
                <a:ea typeface="微软雅黑" panose="020B0503020204020204" charset="-122"/>
                <a:cs typeface="微软雅黑" panose="020B0503020204020204" charset="-122"/>
              </a:rPr>
              <a:t>运营沉入平台</a:t>
            </a:r>
            <a:endParaRPr sz="20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304" name="textbox 304"/>
          <p:cNvSpPr/>
          <p:nvPr/>
        </p:nvSpPr>
        <p:spPr>
          <a:xfrm>
            <a:off x="4850257" y="2744114"/>
            <a:ext cx="2793364" cy="624840"/>
          </a:xfrm>
          <a:prstGeom prst="rect">
            <a:avLst/>
          </a:prstGeom>
          <a:solidFill>
            <a:srgbClr val="9D9D9D">
              <a:alpha val="44705"/>
            </a:srgbClr>
          </a:solidFill>
          <a:ln w="0" cap="flat">
            <a:noFill/>
            <a:prstDash val="solid"/>
            <a:miter lim="0"/>
          </a:ln>
        </p:spPr>
        <p:txBody>
          <a:bodyPr vert="horz" wrap="square" lIns="0" tIns="0" rIns="0" bIns="0"/>
          <a:lstStyle/>
          <a:p>
            <a:pPr algn="l" rtl="0" eaLnBrk="0">
              <a:lnSpc>
                <a:spcPct val="118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
              </a:lnSpc>
            </a:pPr>
            <a:endParaRPr sz="100" dirty="0">
              <a:latin typeface="微软雅黑" panose="020B0503020204020204" charset="-122"/>
              <a:ea typeface="微软雅黑" panose="020B0503020204020204" charset="-122"/>
              <a:cs typeface="微软雅黑" panose="020B0503020204020204" charset="-122"/>
            </a:endParaRPr>
          </a:p>
          <a:p>
            <a:pPr marL="116205" algn="l" rtl="0" eaLnBrk="0">
              <a:lnSpc>
                <a:spcPct val="91000"/>
              </a:lnSpc>
            </a:pPr>
            <a:r>
              <a:rPr sz="2000" kern="0" spc="-30" dirty="0">
                <a:solidFill>
                  <a:schemeClr val="accent1"/>
                </a:solidFill>
                <a:latin typeface="微软雅黑" panose="020B0503020204020204" charset="-122"/>
                <a:ea typeface="微软雅黑" panose="020B0503020204020204" charset="-122"/>
                <a:cs typeface="微软雅黑" panose="020B0503020204020204" charset="-122"/>
              </a:rPr>
              <a:t>内容易共情</a:t>
            </a:r>
            <a:r>
              <a:rPr sz="2000" kern="0" spc="-60" dirty="0">
                <a:solidFill>
                  <a:schemeClr val="accent1"/>
                </a:solidFill>
                <a:latin typeface="微软雅黑" panose="020B0503020204020204" charset="-122"/>
                <a:ea typeface="微软雅黑" panose="020B0503020204020204" charset="-122"/>
                <a:cs typeface="微软雅黑" panose="020B0503020204020204" charset="-122"/>
              </a:rPr>
              <a:t> </a:t>
            </a:r>
            <a:r>
              <a:rPr sz="2000" kern="0" spc="-30" dirty="0">
                <a:solidFill>
                  <a:schemeClr val="accent1"/>
                </a:solidFill>
                <a:latin typeface="微软雅黑" panose="020B0503020204020204" charset="-122"/>
                <a:ea typeface="微软雅黑" panose="020B0503020204020204" charset="-122"/>
                <a:cs typeface="微软雅黑" panose="020B0503020204020204" charset="-122"/>
              </a:rPr>
              <a:t>产出有爆点</a:t>
            </a:r>
            <a:endParaRPr sz="2000" dirty="0">
              <a:solidFill>
                <a:schemeClr val="accent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937930" y="1319072"/>
            <a:ext cx="8629650" cy="561975"/>
          </a:xfrm>
          <a:prstGeom prst="rect">
            <a:avLst/>
          </a:prstGeom>
        </p:spPr>
      </p:pic>
      <p:sp>
        <p:nvSpPr>
          <p:cNvPr id="6" name="文本框 5"/>
          <p:cNvSpPr txBox="1"/>
          <p:nvPr/>
        </p:nvSpPr>
        <p:spPr>
          <a:xfrm>
            <a:off x="1593668" y="587829"/>
            <a:ext cx="5421085" cy="369332"/>
          </a:xfrm>
          <a:prstGeom prst="rect">
            <a:avLst/>
          </a:prstGeom>
          <a:noFill/>
        </p:spPr>
        <p:txBody>
          <a:bodyPr wrap="square" rtlCol="0">
            <a:spAutoFit/>
          </a:bodyPr>
          <a:lstStyle/>
          <a:p>
            <a:r>
              <a:rPr lang="zh-CN" altLang="en-US"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a:t>
            </a:r>
            <a:r>
              <a:rPr lang="en-US" altLang="zh-CN"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&amp;</a:t>
            </a:r>
            <a:r>
              <a:rPr lang="zh-CN" altLang="en-US"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哥伦比亚数据监测现状及对比分析</a:t>
            </a: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039366" y="2626358"/>
            <a:ext cx="326572" cy="1200329"/>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哥伦比亚</a:t>
            </a:r>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4420" y="1881047"/>
            <a:ext cx="9582642" cy="1771741"/>
          </a:xfrm>
          <a:prstGeom prst="rect">
            <a:avLst/>
          </a:prstGeom>
        </p:spPr>
      </p:pic>
      <p:pic>
        <p:nvPicPr>
          <p:cNvPr id="11" name="图片 10"/>
          <p:cNvPicPr>
            <a:picLocks noChangeAspect="1"/>
          </p:cNvPicPr>
          <p:nvPr/>
        </p:nvPicPr>
        <p:blipFill>
          <a:blip r:embed="rId3"/>
          <a:stretch>
            <a:fillRect/>
          </a:stretch>
        </p:blipFill>
        <p:spPr>
          <a:xfrm>
            <a:off x="1617889" y="3652788"/>
            <a:ext cx="9010650" cy="29527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444534" y="535305"/>
            <a:ext cx="9067800" cy="30765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593669" y="587829"/>
            <a:ext cx="5551714" cy="369332"/>
          </a:xfrm>
          <a:prstGeom prst="rect">
            <a:avLst/>
          </a:prstGeom>
          <a:noFill/>
        </p:spPr>
        <p:txBody>
          <a:bodyPr wrap="square" rtlCol="0">
            <a:spAutoFit/>
          </a:bodyPr>
          <a:lstStyle/>
          <a:p>
            <a:r>
              <a:rPr lang="zh-CN" altLang="en-US"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a:t>
            </a:r>
            <a:r>
              <a:rPr lang="en-US" altLang="zh-CN"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&amp;</a:t>
            </a:r>
            <a:r>
              <a:rPr lang="zh-CN" altLang="en-US" sz="18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哥伦比亚数据监测现状及对比分析</a:t>
            </a: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039366" y="2626358"/>
            <a:ext cx="326572" cy="92333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探路者</a:t>
            </a:r>
            <a:endParaRPr lang="zh-CN" altLang="en-US"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
          <a:stretch>
            <a:fillRect/>
          </a:stretch>
        </p:blipFill>
        <p:spPr>
          <a:xfrm>
            <a:off x="1576387" y="1271447"/>
            <a:ext cx="9039225" cy="609600"/>
          </a:xfrm>
          <a:prstGeom prst="rect">
            <a:avLst/>
          </a:prstGeom>
        </p:spPr>
      </p:pic>
      <p:pic>
        <p:nvPicPr>
          <p:cNvPr id="8" name="图片 7"/>
          <p:cNvPicPr>
            <a:picLocks noChangeAspect="1"/>
          </p:cNvPicPr>
          <p:nvPr/>
        </p:nvPicPr>
        <p:blipFill>
          <a:blip r:embed="rId2"/>
          <a:stretch>
            <a:fillRect/>
          </a:stretch>
        </p:blipFill>
        <p:spPr>
          <a:xfrm>
            <a:off x="1617889" y="1966902"/>
            <a:ext cx="9067800" cy="1524000"/>
          </a:xfrm>
          <a:prstGeom prst="rect">
            <a:avLst/>
          </a:prstGeom>
        </p:spPr>
      </p:pic>
      <p:pic>
        <p:nvPicPr>
          <p:cNvPr id="12" name="图片 11"/>
          <p:cNvPicPr>
            <a:picLocks noChangeAspect="1"/>
          </p:cNvPicPr>
          <p:nvPr/>
        </p:nvPicPr>
        <p:blipFill>
          <a:blip r:embed="rId3"/>
          <a:stretch>
            <a:fillRect/>
          </a:stretch>
        </p:blipFill>
        <p:spPr>
          <a:xfrm>
            <a:off x="1576387" y="3680040"/>
            <a:ext cx="9067800" cy="292417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284242" y="485775"/>
            <a:ext cx="9048750" cy="2943225"/>
          </a:xfrm>
          <a:prstGeom prst="rect">
            <a:avLst/>
          </a:prstGeom>
        </p:spPr>
      </p:pic>
      <p:sp>
        <p:nvSpPr>
          <p:cNvPr id="7" name="文本框 6"/>
          <p:cNvSpPr txBox="1"/>
          <p:nvPr/>
        </p:nvSpPr>
        <p:spPr>
          <a:xfrm>
            <a:off x="1562100" y="4393585"/>
            <a:ext cx="9067800" cy="923330"/>
          </a:xfrm>
          <a:prstGeom prst="rect">
            <a:avLst/>
          </a:prstGeom>
          <a:noFill/>
        </p:spPr>
        <p:txBody>
          <a:bodyPr wrap="square" rtlCol="0">
            <a:spAutoFit/>
          </a:bodyPr>
          <a:lstStyle/>
          <a:p>
            <a:r>
              <a:rPr lang="zh-CN" altLang="en-US" dirty="0">
                <a:latin typeface="微软雅黑" panose="020B0503020204020204" charset="-122"/>
                <a:ea typeface="微软雅黑" panose="020B0503020204020204" charset="-122"/>
                <a:cs typeface="微软雅黑" panose="020B0503020204020204" charset="-122"/>
              </a:rPr>
              <a:t>从以上各平台数据参数可以看出，用户更倾向短视频浏览、互动更频繁、平台微信、微博、小红书等进入白热化竞争阶段，对于户外国产品牌的代表之一探路者在自媒体建设和运营中还需近一步与竞品拉开差距。</a:t>
            </a:r>
            <a:endParaRPr lang="zh-CN" altLang="en-US" dirty="0">
              <a:latin typeface="微软雅黑" panose="020B0503020204020204" charset="-122"/>
              <a:ea typeface="微软雅黑" panose="020B0503020204020204" charset="-122"/>
              <a:cs typeface="微软雅黑" panose="020B0503020204020204" charset="-122"/>
            </a:endParaRPr>
          </a:p>
        </p:txBody>
      </p:sp>
      <p:sp>
        <p:nvSpPr>
          <p:cNvPr id="8" name="流程图: 对照 7"/>
          <p:cNvSpPr/>
          <p:nvPr/>
        </p:nvSpPr>
        <p:spPr>
          <a:xfrm>
            <a:off x="1262196" y="4393585"/>
            <a:ext cx="182337" cy="853551"/>
          </a:xfrm>
          <a:prstGeom prst="flowChartCol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rect 306"/>
          <p:cNvSpPr/>
          <p:nvPr/>
        </p:nvSpPr>
        <p:spPr>
          <a:xfrm>
            <a:off x="0" y="-9259"/>
            <a:ext cx="12192000" cy="6858000"/>
          </a:xfrm>
          <a:prstGeom prst="rect">
            <a:avLst/>
          </a:prstGeom>
          <a:solidFill>
            <a:schemeClr val="accent1">
              <a:alpha val="99215"/>
            </a:schemeClr>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08" name="textbox 308"/>
          <p:cNvSpPr/>
          <p:nvPr/>
        </p:nvSpPr>
        <p:spPr>
          <a:xfrm>
            <a:off x="6256336" y="2649536"/>
            <a:ext cx="3005454" cy="128778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微软雅黑" panose="020B0503020204020204" charset="-122"/>
              <a:ea typeface="微软雅黑" panose="020B0503020204020204" charset="-122"/>
              <a:cs typeface="微软雅黑" panose="020B0503020204020204" charset="-122"/>
            </a:endParaRPr>
          </a:p>
          <a:p>
            <a:pPr marL="190500" algn="l" rtl="0" eaLnBrk="0">
              <a:lnSpc>
                <a:spcPct val="150000"/>
              </a:lnSpc>
            </a:pP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媒体平台目标用户分析</a:t>
            </a:r>
            <a:endParaRPr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三</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大平台运</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营现状扫描</a:t>
            </a:r>
            <a:r>
              <a:rPr lang="en-US" sz="1400" dirty="0">
                <a:solidFill>
                  <a:schemeClr val="bg1"/>
                </a:solidFill>
                <a:latin typeface="微软雅黑" panose="020B0503020204020204" charset="-122"/>
                <a:ea typeface="微软雅黑" panose="020B0503020204020204" charset="-122"/>
                <a:cs typeface="微软雅黑" panose="020B0503020204020204" charset="-122"/>
              </a:rPr>
              <a:t>       </a:t>
            </a:r>
            <a:endParaRPr lang="en-US"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年度</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运营策略</a:t>
            </a:r>
            <a:endParaRPr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内容运营策略</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 </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en-US" altLang="zh-CN" sz="1400" kern="0" spc="-2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媒体平台</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年度</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运营规划</a:t>
            </a:r>
            <a:endParaRPr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10" name="textbox 310"/>
          <p:cNvSpPr/>
          <p:nvPr/>
        </p:nvSpPr>
        <p:spPr>
          <a:xfrm>
            <a:off x="6440723" y="1457162"/>
            <a:ext cx="2098039" cy="107886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微软雅黑" panose="020B0503020204020204" charset="-122"/>
              <a:ea typeface="微软雅黑" panose="020B0503020204020204" charset="-122"/>
              <a:cs typeface="微软雅黑" panose="020B0503020204020204" charset="-122"/>
            </a:endParaRPr>
          </a:p>
          <a:p>
            <a:pPr marL="217805" algn="l" rtl="0" eaLnBrk="0">
              <a:lnSpc>
                <a:spcPct val="83000"/>
              </a:lnSpc>
            </a:pP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市场和现况分析</a:t>
            </a:r>
            <a:endParaRPr sz="1400" dirty="0">
              <a:latin typeface="微软雅黑" panose="020B0503020204020204" charset="-122"/>
              <a:ea typeface="微软雅黑" panose="020B0503020204020204" charset="-122"/>
              <a:cs typeface="微软雅黑" panose="020B0503020204020204" charset="-122"/>
            </a:endParaRPr>
          </a:p>
          <a:p>
            <a:pPr marL="152400" algn="l" rtl="0" eaLnBrk="0">
              <a:lnSpc>
                <a:spcPts val="1825"/>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竞品同期运营分析</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9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5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5"/>
              </a:spcBef>
            </a:pPr>
            <a:r>
              <a:rPr sz="2000" b="1" kern="0" spc="-10" dirty="0">
                <a:solidFill>
                  <a:schemeClr val="bg1"/>
                </a:solidFill>
                <a:latin typeface="微软雅黑" panose="020B0503020204020204" charset="-122"/>
                <a:ea typeface="微软雅黑" panose="020B0503020204020204" charset="-122"/>
                <a:cs typeface="微软雅黑" panose="020B0503020204020204" charset="-122"/>
              </a:rPr>
              <a:t>part 02  举例</a:t>
            </a:r>
            <a:r>
              <a:rPr sz="2000" b="1" kern="0" spc="-20" dirty="0">
                <a:solidFill>
                  <a:schemeClr val="bg1"/>
                </a:solidFill>
                <a:latin typeface="微软雅黑" panose="020B0503020204020204" charset="-122"/>
                <a:ea typeface="微软雅黑" panose="020B0503020204020204" charset="-122"/>
                <a:cs typeface="微软雅黑" panose="020B0503020204020204" charset="-122"/>
              </a:rPr>
              <a:t>展开</a:t>
            </a:r>
            <a:endParaRPr sz="20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12" name="textbox 312"/>
          <p:cNvSpPr/>
          <p:nvPr/>
        </p:nvSpPr>
        <p:spPr>
          <a:xfrm>
            <a:off x="6835416" y="5095077"/>
            <a:ext cx="1590039" cy="9544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336550" algn="l" rtl="0" eaLnBrk="0">
              <a:lnSpc>
                <a:spcPts val="1815"/>
              </a:lnSpc>
            </a:pPr>
            <a:endParaRPr lang="en-US"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336550" algn="l" rtl="0" eaLnBrk="0">
              <a:lnSpc>
                <a:spcPts val="1815"/>
              </a:lnSpc>
            </a:pP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预算</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核心KPI</a:t>
            </a: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5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0"/>
              </a:spcBef>
            </a:pPr>
            <a:r>
              <a:rPr sz="20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04</a:t>
            </a:r>
            <a:r>
              <a:rPr sz="20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0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附件</a:t>
            </a:r>
            <a:endParaRPr sz="2000" dirty="0">
              <a:latin typeface="微软雅黑" panose="020B0503020204020204" charset="-122"/>
              <a:ea typeface="微软雅黑" panose="020B0503020204020204" charset="-122"/>
              <a:cs typeface="微软雅黑" panose="020B0503020204020204" charset="-122"/>
            </a:endParaRPr>
          </a:p>
        </p:txBody>
      </p:sp>
      <p:sp>
        <p:nvSpPr>
          <p:cNvPr id="314" name="textbox 314"/>
          <p:cNvSpPr/>
          <p:nvPr/>
        </p:nvSpPr>
        <p:spPr>
          <a:xfrm>
            <a:off x="875030" y="3103245"/>
            <a:ext cx="3571240" cy="63309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75000"/>
              </a:lnSpc>
            </a:pPr>
            <a:r>
              <a:rPr sz="5300" kern="0" spc="0" dirty="0">
                <a:solidFill>
                  <a:srgbClr val="FFFFFF">
                    <a:alpha val="100000"/>
                  </a:srgbClr>
                </a:solidFill>
                <a:latin typeface="Calibri" panose="020F0502020204030204"/>
                <a:ea typeface="Calibri" panose="020F0502020204030204"/>
                <a:cs typeface="Calibri" panose="020F0502020204030204"/>
              </a:rPr>
              <a:t>CONTENTS</a:t>
            </a:r>
            <a:endParaRPr sz="5300" dirty="0">
              <a:latin typeface="Calibri" panose="020F0502020204030204"/>
              <a:ea typeface="Calibri" panose="020F0502020204030204"/>
              <a:cs typeface="Calibri" panose="020F0502020204030204"/>
            </a:endParaRPr>
          </a:p>
        </p:txBody>
      </p:sp>
      <p:sp>
        <p:nvSpPr>
          <p:cNvPr id="316" name="textbox 316"/>
          <p:cNvSpPr/>
          <p:nvPr/>
        </p:nvSpPr>
        <p:spPr>
          <a:xfrm>
            <a:off x="6069965" y="6171883"/>
            <a:ext cx="3152139" cy="454025"/>
          </a:xfrm>
          <a:prstGeom prst="rect">
            <a:avLst/>
          </a:prstGeom>
          <a:noFill/>
          <a:ln w="0" cap="flat">
            <a:noFill/>
            <a:prstDash val="solid"/>
            <a:miter lim="0"/>
          </a:ln>
        </p:spPr>
        <p:txBody>
          <a:bodyPr vert="horz" wrap="square" lIns="0" tIns="0" rIns="0" bIns="0"/>
          <a:lstStyle/>
          <a:p>
            <a:pPr algn="l" rtl="0" eaLnBrk="0">
              <a:lnSpc>
                <a:spcPct val="96000"/>
              </a:lnSpc>
            </a:pPr>
            <a:endParaRPr sz="100" dirty="0">
              <a:latin typeface="微软雅黑" panose="020B0503020204020204" charset="-122"/>
              <a:ea typeface="微软雅黑" panose="020B0503020204020204" charset="-122"/>
              <a:cs typeface="微软雅黑" panose="020B0503020204020204" charset="-122"/>
            </a:endParaRPr>
          </a:p>
          <a:p>
            <a:pPr marL="12700" indent="239395" algn="l" rtl="0" eaLnBrk="0">
              <a:lnSpc>
                <a:spcPct val="100000"/>
              </a:lnSpc>
            </a:pP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公司优势介绍+团队分工+工</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作机制</a:t>
            </a: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突发/借势/舆情反应时间+结果</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反馈时间</a:t>
            </a:r>
            <a:endParaRPr sz="1400" dirty="0">
              <a:latin typeface="微软雅黑" panose="020B0503020204020204" charset="-122"/>
              <a:ea typeface="微软雅黑" panose="020B0503020204020204" charset="-122"/>
              <a:cs typeface="微软雅黑" panose="020B0503020204020204" charset="-122"/>
            </a:endParaRPr>
          </a:p>
        </p:txBody>
      </p:sp>
      <p:sp>
        <p:nvSpPr>
          <p:cNvPr id="318" name="textbox 318"/>
          <p:cNvSpPr/>
          <p:nvPr/>
        </p:nvSpPr>
        <p:spPr>
          <a:xfrm>
            <a:off x="6256336" y="4942043"/>
            <a:ext cx="2779395" cy="36131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ts val="2645"/>
              </a:lnSpc>
            </a:pPr>
            <a:r>
              <a:rPr sz="20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03  预算分配及KPI</a:t>
            </a:r>
            <a:endParaRPr sz="2000" dirty="0">
              <a:latin typeface="微软雅黑" panose="020B0503020204020204" charset="-122"/>
              <a:ea typeface="微软雅黑" panose="020B0503020204020204" charset="-122"/>
              <a:cs typeface="微软雅黑" panose="020B0503020204020204" charset="-122"/>
            </a:endParaRPr>
          </a:p>
        </p:txBody>
      </p:sp>
      <p:sp>
        <p:nvSpPr>
          <p:cNvPr id="320" name="textbox 320"/>
          <p:cNvSpPr/>
          <p:nvPr/>
        </p:nvSpPr>
        <p:spPr>
          <a:xfrm>
            <a:off x="6382303" y="1021561"/>
            <a:ext cx="2173604" cy="30099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0000"/>
              </a:lnSpc>
            </a:pPr>
            <a:r>
              <a:rPr sz="20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01   项目导</a:t>
            </a:r>
            <a:r>
              <a:rPr sz="20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入</a:t>
            </a:r>
            <a:endParaRPr sz="2000" dirty="0">
              <a:latin typeface="微软雅黑" panose="020B0503020204020204" charset="-122"/>
              <a:ea typeface="微软雅黑" panose="020B0503020204020204" charset="-122"/>
              <a:cs typeface="微软雅黑" panose="020B0503020204020204" charset="-122"/>
            </a:endParaRPr>
          </a:p>
        </p:txBody>
      </p:sp>
      <p:pic>
        <p:nvPicPr>
          <p:cNvPr id="322" name="picture 322"/>
          <p:cNvPicPr>
            <a:picLocks noChangeAspect="1"/>
          </p:cNvPicPr>
          <p:nvPr/>
        </p:nvPicPr>
        <p:blipFill>
          <a:blip r:embed="rId1"/>
          <a:stretch>
            <a:fillRect/>
          </a:stretch>
        </p:blipFill>
        <p:spPr>
          <a:xfrm rot="21600000">
            <a:off x="5893434" y="6049482"/>
            <a:ext cx="3505200" cy="9525"/>
          </a:xfrm>
          <a:prstGeom prst="rect">
            <a:avLst/>
          </a:prstGeom>
        </p:spPr>
      </p:pic>
      <p:pic>
        <p:nvPicPr>
          <p:cNvPr id="324" name="picture 324"/>
          <p:cNvPicPr>
            <a:picLocks noChangeAspect="1"/>
          </p:cNvPicPr>
          <p:nvPr/>
        </p:nvPicPr>
        <p:blipFill>
          <a:blip r:embed="rId2"/>
          <a:stretch>
            <a:fillRect/>
          </a:stretch>
        </p:blipFill>
        <p:spPr>
          <a:xfrm rot="21600000">
            <a:off x="5779770" y="1397952"/>
            <a:ext cx="3505199" cy="9525"/>
          </a:xfrm>
          <a:prstGeom prst="rect">
            <a:avLst/>
          </a:prstGeom>
        </p:spPr>
      </p:pic>
      <p:pic>
        <p:nvPicPr>
          <p:cNvPr id="326" name="picture 326"/>
          <p:cNvPicPr>
            <a:picLocks noChangeAspect="1"/>
          </p:cNvPicPr>
          <p:nvPr/>
        </p:nvPicPr>
        <p:blipFill>
          <a:blip r:embed="rId3"/>
          <a:stretch>
            <a:fillRect/>
          </a:stretch>
        </p:blipFill>
        <p:spPr>
          <a:xfrm rot="21600000">
            <a:off x="5779770" y="2649537"/>
            <a:ext cx="3505199" cy="9525"/>
          </a:xfrm>
          <a:prstGeom prst="rect">
            <a:avLst/>
          </a:prstGeom>
        </p:spPr>
      </p:pic>
      <p:pic>
        <p:nvPicPr>
          <p:cNvPr id="328" name="picture 328"/>
          <p:cNvPicPr>
            <a:picLocks noChangeAspect="1"/>
          </p:cNvPicPr>
          <p:nvPr/>
        </p:nvPicPr>
        <p:blipFill>
          <a:blip r:embed="rId2"/>
          <a:stretch>
            <a:fillRect/>
          </a:stretch>
        </p:blipFill>
        <p:spPr>
          <a:xfrm rot="21600000">
            <a:off x="5779770" y="4720907"/>
            <a:ext cx="3505199" cy="9525"/>
          </a:xfrm>
          <a:prstGeom prst="rect">
            <a:avLst/>
          </a:prstGeom>
        </p:spPr>
      </p:pic>
      <p:sp>
        <p:nvSpPr>
          <p:cNvPr id="2" name="箭头: 右 1"/>
          <p:cNvSpPr/>
          <p:nvPr/>
        </p:nvSpPr>
        <p:spPr>
          <a:xfrm>
            <a:off x="5851565" y="2284177"/>
            <a:ext cx="488869" cy="2499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path 330"/>
          <p:cNvSpPr/>
          <p:nvPr/>
        </p:nvSpPr>
        <p:spPr>
          <a:xfrm>
            <a:off x="140207" y="1589532"/>
            <a:ext cx="6716268" cy="4887467"/>
          </a:xfrm>
          <a:custGeom>
            <a:avLst/>
            <a:gdLst/>
            <a:ahLst/>
            <a:cxnLst/>
            <a:rect l="0" t="0" r="0" b="0"/>
            <a:pathLst>
              <a:path w="10576" h="7696">
                <a:moveTo>
                  <a:pt x="3295" y="268"/>
                </a:moveTo>
                <a:lnTo>
                  <a:pt x="3563" y="0"/>
                </a:lnTo>
                <a:lnTo>
                  <a:pt x="3835" y="268"/>
                </a:lnTo>
                <a:lnTo>
                  <a:pt x="3698" y="268"/>
                </a:lnTo>
                <a:lnTo>
                  <a:pt x="3698" y="7696"/>
                </a:lnTo>
                <a:lnTo>
                  <a:pt x="3429" y="7696"/>
                </a:lnTo>
                <a:lnTo>
                  <a:pt x="3429" y="268"/>
                </a:lnTo>
                <a:lnTo>
                  <a:pt x="3295" y="268"/>
                </a:lnTo>
              </a:path>
              <a:path w="10576" h="7696">
                <a:moveTo>
                  <a:pt x="10305" y="3986"/>
                </a:moveTo>
                <a:lnTo>
                  <a:pt x="10576" y="4255"/>
                </a:lnTo>
                <a:lnTo>
                  <a:pt x="10305" y="4526"/>
                </a:lnTo>
                <a:lnTo>
                  <a:pt x="10305" y="4392"/>
                </a:lnTo>
                <a:lnTo>
                  <a:pt x="0" y="4392"/>
                </a:lnTo>
                <a:lnTo>
                  <a:pt x="0" y="4120"/>
                </a:lnTo>
                <a:lnTo>
                  <a:pt x="10305" y="4120"/>
                </a:lnTo>
                <a:lnTo>
                  <a:pt x="10305" y="3986"/>
                </a:lnTo>
              </a:path>
            </a:pathLst>
          </a:custGeom>
          <a:solidFill>
            <a:srgbClr val="A6A6A6">
              <a:alpha val="100000"/>
            </a:srgbClr>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32" name="textbox 332"/>
          <p:cNvSpPr/>
          <p:nvPr/>
        </p:nvSpPr>
        <p:spPr>
          <a:xfrm>
            <a:off x="273126" y="301421"/>
            <a:ext cx="9695815" cy="71183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86000"/>
              </a:lnSpc>
            </a:pPr>
            <a:r>
              <a:rPr lang="zh-CN" altLang="en-US" sz="17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a:t>
            </a:r>
            <a:r>
              <a:rPr lang="zh-CN" altLang="en-US" sz="17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自</a:t>
            </a:r>
            <a:r>
              <a:rPr sz="1700" b="1" kern="0" spc="10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媒体平台目标用户</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分析</a:t>
            </a:r>
            <a:endParaRPr sz="1700" dirty="0">
              <a:latin typeface="微软雅黑" panose="020B0503020204020204" charset="-122"/>
              <a:ea typeface="微软雅黑" panose="020B0503020204020204" charset="-122"/>
              <a:cs typeface="微软雅黑" panose="020B0503020204020204" charset="-122"/>
            </a:endParaRPr>
          </a:p>
          <a:p>
            <a:pPr algn="r" rtl="0" eaLnBrk="0">
              <a:lnSpc>
                <a:spcPts val="3650"/>
              </a:lnSpc>
            </a:pPr>
            <a:r>
              <a:rPr lang="zh-CN" altLang="en-US" sz="2700" b="1" i="1" kern="0" spc="-130" dirty="0">
                <a:solidFill>
                  <a:schemeClr val="accent1"/>
                </a:solidFill>
                <a:latin typeface="Calibri" panose="020F0502020204030204"/>
                <a:ea typeface="微软雅黑" panose="020B0503020204020204" charset="-122"/>
                <a:cs typeface="Calibri" panose="020F0502020204030204"/>
              </a:rPr>
              <a:t>探路者</a:t>
            </a:r>
            <a:r>
              <a:rPr lang="zh-CN" altLang="en-US" sz="2900" b="1" i="1" kern="0" spc="-130" dirty="0">
                <a:solidFill>
                  <a:schemeClr val="accent1"/>
                </a:solidFill>
                <a:latin typeface="微软雅黑" panose="020B0503020204020204" charset="-122"/>
                <a:ea typeface="微软雅黑" panose="020B0503020204020204" charset="-122"/>
                <a:cs typeface="Calibri" panose="020F0502020204030204"/>
              </a:rPr>
              <a:t>自</a:t>
            </a:r>
            <a:r>
              <a:rPr sz="2900" b="1" i="1" kern="0" spc="-130" dirty="0" err="1">
                <a:solidFill>
                  <a:schemeClr val="accent1"/>
                </a:solidFill>
                <a:latin typeface="微软雅黑" panose="020B0503020204020204" charset="-122"/>
                <a:ea typeface="微软雅黑" panose="020B0503020204020204" charset="-122"/>
                <a:cs typeface="微软雅黑" panose="020B0503020204020204" charset="-122"/>
              </a:rPr>
              <a:t>媒体平台主要与谁对话</a:t>
            </a:r>
            <a:r>
              <a:rPr sz="2900" b="1" i="1" kern="0" spc="-130" dirty="0">
                <a:solidFill>
                  <a:schemeClr val="accent1"/>
                </a:solidFill>
                <a:latin typeface="微软雅黑" panose="020B0503020204020204" charset="-122"/>
                <a:ea typeface="微软雅黑" panose="020B0503020204020204" charset="-122"/>
                <a:cs typeface="微软雅黑" panose="020B0503020204020204" charset="-122"/>
              </a:rPr>
              <a:t>？</a:t>
            </a:r>
            <a:endParaRPr sz="29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334" name="textbox 334"/>
          <p:cNvSpPr/>
          <p:nvPr/>
        </p:nvSpPr>
        <p:spPr>
          <a:xfrm>
            <a:off x="7757820" y="4332223"/>
            <a:ext cx="4137025" cy="147764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977390" algn="l" rtl="0" eaLnBrk="0">
              <a:lnSpc>
                <a:spcPts val="4405"/>
              </a:lnSpc>
            </a:pPr>
            <a:endParaRPr sz="6100" dirty="0">
              <a:latin typeface="微软雅黑" panose="020B0503020204020204" charset="-122"/>
              <a:ea typeface="微软雅黑" panose="020B0503020204020204" charset="-122"/>
              <a:cs typeface="微软雅黑" panose="020B0503020204020204" charset="-122"/>
            </a:endParaRPr>
          </a:p>
          <a:p>
            <a:pPr marL="12700" indent="7620" algn="l" rtl="0" eaLnBrk="0">
              <a:lnSpc>
                <a:spcPct val="101000"/>
              </a:lnSpc>
              <a:spcBef>
                <a:spcPts val="750"/>
              </a:spcBef>
            </a:pP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以消费者为中心</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，进行有针对性的、</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系统</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化的内容策划、</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功能运营、</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话题传播</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zh-CN" altLang="en-US"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22860" algn="l" rtl="0" eaLnBrk="0">
              <a:lnSpc>
                <a:spcPct val="96000"/>
              </a:lnSpc>
              <a:spcBef>
                <a:spcPts val="200"/>
              </a:spcBef>
            </a:pPr>
            <a:r>
              <a:rPr lang="zh-CN" altLang="en-US" sz="1700" b="1" kern="0" spc="80" dirty="0">
                <a:solidFill>
                  <a:schemeClr val="accent1"/>
                </a:solidFill>
                <a:latin typeface="微软雅黑" panose="020B0503020204020204" charset="-122"/>
                <a:ea typeface="微软雅黑" panose="020B0503020204020204" charset="-122"/>
                <a:cs typeface="微软雅黑" panose="020B0503020204020204" charset="-122"/>
              </a:rPr>
              <a:t>同时适当辐射其他人群：</a:t>
            </a:r>
            <a:endParaRPr lang="zh-CN" altLang="en-US" sz="17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336" name="textbox 336"/>
          <p:cNvSpPr/>
          <p:nvPr/>
        </p:nvSpPr>
        <p:spPr>
          <a:xfrm>
            <a:off x="2791967" y="2383535"/>
            <a:ext cx="3331845" cy="1440814"/>
          </a:xfrm>
          <a:prstGeom prst="rect">
            <a:avLst/>
          </a:prstGeom>
          <a:solidFill>
            <a:schemeClr val="accent1"/>
          </a:solidFill>
          <a:ln w="0" cap="flat">
            <a:noFill/>
            <a:prstDash val="solid"/>
            <a:miter lim="0"/>
          </a:ln>
        </p:spPr>
        <p:txBody>
          <a:bodyPr vert="horz" wrap="square" lIns="0" tIns="0" rIns="0" bIns="0"/>
          <a:lstStyle/>
          <a:p>
            <a:pPr algn="l" rtl="0" eaLnBrk="0">
              <a:lnSpc>
                <a:spcPct val="121000"/>
              </a:lnSpc>
            </a:pPr>
            <a:endParaRPr sz="400" dirty="0">
              <a:latin typeface="微软雅黑" panose="020B0503020204020204" charset="-122"/>
              <a:ea typeface="微软雅黑" panose="020B0503020204020204" charset="-122"/>
              <a:cs typeface="微软雅黑" panose="020B0503020204020204" charset="-122"/>
            </a:endParaRPr>
          </a:p>
          <a:p>
            <a:pPr marL="95250" indent="-1905" algn="l" rtl="0" eaLnBrk="0">
              <a:lnSpc>
                <a:spcPct val="96000"/>
              </a:lnSpc>
              <a:spcBef>
                <a:spcPts val="0"/>
              </a:spcBef>
            </a:pPr>
            <a:r>
              <a:rPr sz="2000" kern="0" spc="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活跃在</a:t>
            </a:r>
            <a:r>
              <a:rPr lang="zh-CN" altLang="en-US" sz="20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三</a:t>
            </a:r>
            <a:r>
              <a:rPr sz="2000" kern="0" spc="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大平台的目标</a:t>
            </a:r>
            <a:r>
              <a:rPr sz="20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消费</a:t>
            </a: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0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人群</a:t>
            </a: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lang="zh-CN" altLang="en-US"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健康达人、旅居</a:t>
            </a:r>
            <a:endParaRPr sz="2000" dirty="0">
              <a:latin typeface="微软雅黑" panose="020B0503020204020204" charset="-122"/>
              <a:ea typeface="微软雅黑" panose="020B0503020204020204" charset="-122"/>
              <a:cs typeface="微软雅黑" panose="020B0503020204020204" charset="-122"/>
            </a:endParaRPr>
          </a:p>
          <a:p>
            <a:pPr marL="93345" algn="l" rtl="0" eaLnBrk="0">
              <a:lnSpc>
                <a:spcPct val="96000"/>
              </a:lnSpc>
              <a:spcBef>
                <a:spcPts val="130"/>
              </a:spcBef>
            </a:pPr>
            <a:r>
              <a:rPr sz="1400" kern="0" spc="-4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有品位的</a:t>
            </a:r>
            <a:r>
              <a:rPr lang="zh-CN" altLang="en-US" sz="14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健康达人</a:t>
            </a:r>
            <a:r>
              <a:rPr sz="1400" kern="0" spc="22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丨</a:t>
            </a:r>
            <a:r>
              <a:rPr sz="14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一二线城市殷实家</a:t>
            </a: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庭</a:t>
            </a:r>
            <a:r>
              <a:rPr sz="1400" kern="0" spc="23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丨</a:t>
            </a:r>
            <a:r>
              <a:rPr lang="zh-CN" altLang="en-US" sz="1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体育、文艺</a:t>
            </a:r>
            <a:r>
              <a:rPr sz="1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派  丨</a:t>
            </a:r>
            <a:r>
              <a:rPr lang="zh-CN" altLang="en-US" sz="14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旅游</a:t>
            </a:r>
            <a:r>
              <a:rPr sz="1400" kern="0" spc="-7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爱好者等</a:t>
            </a:r>
            <a:endParaRPr sz="1400" dirty="0">
              <a:latin typeface="微软雅黑" panose="020B0503020204020204" charset="-122"/>
              <a:ea typeface="微软雅黑" panose="020B0503020204020204" charset="-122"/>
              <a:cs typeface="微软雅黑" panose="020B0503020204020204" charset="-122"/>
            </a:endParaRPr>
          </a:p>
        </p:txBody>
      </p:sp>
      <p:graphicFrame>
        <p:nvGraphicFramePr>
          <p:cNvPr id="338" name="table 338"/>
          <p:cNvGraphicFramePr>
            <a:graphicFrameLocks noGrp="1"/>
          </p:cNvGraphicFramePr>
          <p:nvPr/>
        </p:nvGraphicFramePr>
        <p:xfrm>
          <a:off x="7686992" y="3182302"/>
          <a:ext cx="4311650" cy="1058545"/>
        </p:xfrm>
        <a:graphic>
          <a:graphicData uri="http://schemas.openxmlformats.org/drawingml/2006/table">
            <a:tbl>
              <a:tblPr/>
              <a:tblGrid>
                <a:gridCol w="4311650"/>
              </a:tblGrid>
              <a:tr h="1058545">
                <a:tc>
                  <a:txBody>
                    <a:bodyPr/>
                    <a:lstStyle/>
                    <a:p>
                      <a:pPr algn="l" rtl="0" eaLnBrk="0">
                        <a:lnSpc>
                          <a:spcPct val="103000"/>
                        </a:lnSpc>
                      </a:pPr>
                      <a:endParaRPr sz="500" dirty="0">
                        <a:latin typeface="微软雅黑" panose="020B0503020204020204" charset="-122"/>
                        <a:ea typeface="微软雅黑" panose="020B0503020204020204" charset="-122"/>
                        <a:cs typeface="微软雅黑" panose="020B0503020204020204" charset="-122"/>
                      </a:endParaRPr>
                    </a:p>
                    <a:p>
                      <a:pPr marL="121920" algn="l" rtl="0" eaLnBrk="0">
                        <a:lnSpc>
                          <a:spcPct val="96000"/>
                        </a:lnSpc>
                        <a:spcBef>
                          <a:spcPts val="0"/>
                        </a:spcBef>
                      </a:pPr>
                      <a:r>
                        <a:rPr sz="1700" b="1"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目标消费人群对</a:t>
                      </a:r>
                      <a:r>
                        <a:rPr lang="zh-CN" altLang="en-US" sz="1700" b="1" kern="0" spc="0" dirty="0">
                          <a:solidFill>
                            <a:srgbClr val="000000">
                              <a:alpha val="100000"/>
                            </a:srgbClr>
                          </a:solidFill>
                          <a:latin typeface="Calibri" panose="020F0502020204030204"/>
                          <a:ea typeface="微软雅黑" panose="020B0503020204020204" charset="-122"/>
                          <a:cs typeface="Calibri" panose="020F0502020204030204"/>
                        </a:rPr>
                        <a:t>探路者</a:t>
                      </a:r>
                      <a:r>
                        <a:rPr lang="zh-CN" altLang="en-US" sz="1700" b="1" kern="0" spc="80" dirty="0">
                          <a:solidFill>
                            <a:srgbClr val="000000">
                              <a:alpha val="100000"/>
                            </a:srgbClr>
                          </a:solidFill>
                          <a:latin typeface="微软雅黑" panose="020B0503020204020204" charset="-122"/>
                          <a:ea typeface="微软雅黑" panose="020B0503020204020204" charset="-122"/>
                          <a:cs typeface="Calibri" panose="020F0502020204030204"/>
                        </a:rPr>
                        <a:t>自</a:t>
                      </a:r>
                      <a:r>
                        <a:rPr sz="1700" b="1"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媒体平台的期待</a:t>
                      </a:r>
                      <a:r>
                        <a:rPr lang="zh-CN" altLang="en-US"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a:p>
                      <a:pPr marL="97155" algn="l" rtl="0" eaLnBrk="0">
                        <a:lnSpc>
                          <a:spcPct val="101000"/>
                        </a:lnSpc>
                        <a:spcBef>
                          <a:spcPts val="200"/>
                        </a:spcBef>
                      </a:pP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获得产品动态、</a:t>
                      </a:r>
                      <a:r>
                        <a:rPr sz="17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知识和产品</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优势、</a:t>
                      </a:r>
                      <a:r>
                        <a:rPr sz="17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售后服</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务</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，进行体验感交流</a:t>
                      </a:r>
                      <a:r>
                        <a:rPr sz="17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，满足消费心理等。</a:t>
                      </a:r>
                      <a:endParaRPr sz="1700" dirty="0">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r>
            </a:tbl>
          </a:graphicData>
        </a:graphic>
      </p:graphicFrame>
      <p:sp>
        <p:nvSpPr>
          <p:cNvPr id="340" name="textbox 340"/>
          <p:cNvSpPr/>
          <p:nvPr/>
        </p:nvSpPr>
        <p:spPr>
          <a:xfrm>
            <a:off x="7773695" y="1785975"/>
            <a:ext cx="3986529" cy="118491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微软雅黑" panose="020B0503020204020204" charset="-122"/>
              <a:ea typeface="微软雅黑" panose="020B0503020204020204" charset="-122"/>
              <a:cs typeface="微软雅黑" panose="020B0503020204020204" charset="-122"/>
            </a:endParaRPr>
          </a:p>
          <a:p>
            <a:pPr marL="17145" algn="l" rtl="0" eaLnBrk="0">
              <a:lnSpc>
                <a:spcPct val="96000"/>
              </a:lnSpc>
            </a:pPr>
            <a:r>
              <a:rPr sz="1700" b="1" kern="0" spc="0" dirty="0">
                <a:solidFill>
                  <a:schemeClr val="accent1"/>
                </a:solidFill>
                <a:latin typeface="Calibri" panose="020F0502020204030204"/>
                <a:ea typeface="Calibri" panose="020F0502020204030204"/>
                <a:cs typeface="Calibri" panose="020F0502020204030204"/>
              </a:rPr>
              <a:t>social</a:t>
            </a:r>
            <a:r>
              <a:rPr sz="1700" b="1" kern="0" spc="100" dirty="0">
                <a:solidFill>
                  <a:schemeClr val="accent1"/>
                </a:solidFill>
                <a:latin typeface="微软雅黑" panose="020B0503020204020204" charset="-122"/>
                <a:ea typeface="微软雅黑" panose="020B0503020204020204" charset="-122"/>
                <a:cs typeface="微软雅黑" panose="020B0503020204020204" charset="-122"/>
              </a:rPr>
              <a:t>互动性强、</a:t>
            </a:r>
            <a:r>
              <a:rPr sz="1700" b="1" kern="0" spc="-370" dirty="0">
                <a:solidFill>
                  <a:schemeClr val="accent1"/>
                </a:solidFill>
                <a:latin typeface="微软雅黑" panose="020B0503020204020204" charset="-122"/>
                <a:ea typeface="微软雅黑" panose="020B0503020204020204" charset="-122"/>
                <a:cs typeface="微软雅黑" panose="020B0503020204020204" charset="-122"/>
              </a:rPr>
              <a:t> </a:t>
            </a:r>
            <a:r>
              <a:rPr sz="1700" b="1" kern="0" spc="100" dirty="0">
                <a:solidFill>
                  <a:schemeClr val="accent1"/>
                </a:solidFill>
                <a:latin typeface="微软雅黑" panose="020B0503020204020204" charset="-122"/>
                <a:ea typeface="微软雅黑" panose="020B0503020204020204" charset="-122"/>
                <a:cs typeface="微软雅黑" panose="020B0503020204020204" charset="-122"/>
              </a:rPr>
              <a:t>消费水平较高的消费群</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p>
            <a:pPr marL="12700" algn="l" rtl="0" eaLnBrk="0">
              <a:lnSpc>
                <a:spcPct val="96000"/>
              </a:lnSpc>
              <a:spcBef>
                <a:spcPts val="200"/>
              </a:spcBef>
            </a:pPr>
            <a:r>
              <a:rPr sz="1700" b="1" kern="0" spc="90" dirty="0" err="1">
                <a:solidFill>
                  <a:schemeClr val="accent1"/>
                </a:solidFill>
                <a:latin typeface="微软雅黑" panose="020B0503020204020204" charset="-122"/>
                <a:ea typeface="微软雅黑" panose="020B0503020204020204" charset="-122"/>
                <a:cs typeface="微软雅黑" panose="020B0503020204020204" charset="-122"/>
              </a:rPr>
              <a:t>体为</a:t>
            </a:r>
            <a:r>
              <a:rPr lang="zh-CN" altLang="en-US" sz="1700" b="1" kern="0" spc="90" dirty="0">
                <a:solidFill>
                  <a:schemeClr val="accent1"/>
                </a:solidFill>
                <a:latin typeface="微软雅黑" panose="020B0503020204020204" charset="-122"/>
                <a:ea typeface="微软雅黑" panose="020B0503020204020204" charset="-122"/>
                <a:cs typeface="微软雅黑" panose="020B0503020204020204" charset="-122"/>
              </a:rPr>
              <a:t>自</a:t>
            </a:r>
            <a:r>
              <a:rPr sz="1700" b="1" kern="0" spc="90" dirty="0" err="1">
                <a:solidFill>
                  <a:schemeClr val="accent1"/>
                </a:solidFill>
                <a:latin typeface="微软雅黑" panose="020B0503020204020204" charset="-122"/>
                <a:ea typeface="微软雅黑" panose="020B0503020204020204" charset="-122"/>
                <a:cs typeface="微软雅黑" panose="020B0503020204020204" charset="-122"/>
              </a:rPr>
              <a:t>媒体平台的核心沟通对象</a:t>
            </a:r>
            <a:r>
              <a:rPr sz="1700" b="1" kern="0" spc="90" dirty="0">
                <a:solidFill>
                  <a:schemeClr val="accent1"/>
                </a:solidFill>
                <a:latin typeface="微软雅黑" panose="020B0503020204020204" charset="-122"/>
                <a:ea typeface="微软雅黑" panose="020B0503020204020204" charset="-122"/>
                <a:cs typeface="微软雅黑" panose="020B0503020204020204" charset="-122"/>
              </a:rPr>
              <a:t>。</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p>
            <a:pPr marL="1961515" algn="l" rtl="0" eaLnBrk="0">
              <a:lnSpc>
                <a:spcPts val="4405"/>
              </a:lnSpc>
              <a:spcBef>
                <a:spcPts val="610"/>
              </a:spcBef>
            </a:pPr>
            <a:endParaRPr sz="6100" dirty="0">
              <a:latin typeface="微软雅黑" panose="020B0503020204020204" charset="-122"/>
              <a:ea typeface="微软雅黑" panose="020B0503020204020204" charset="-122"/>
              <a:cs typeface="微软雅黑" panose="020B0503020204020204" charset="-122"/>
            </a:endParaRPr>
          </a:p>
        </p:txBody>
      </p:sp>
      <p:sp>
        <p:nvSpPr>
          <p:cNvPr id="342" name="textbox 342"/>
          <p:cNvSpPr/>
          <p:nvPr/>
        </p:nvSpPr>
        <p:spPr>
          <a:xfrm>
            <a:off x="652272" y="2383535"/>
            <a:ext cx="1458594" cy="1440814"/>
          </a:xfrm>
          <a:prstGeom prst="rect">
            <a:avLst/>
          </a:prstGeom>
          <a:solidFill>
            <a:srgbClr val="262626">
              <a:alpha val="100000"/>
            </a:srgbClr>
          </a:solidFill>
          <a:ln w="0" cap="flat">
            <a:noFill/>
            <a:prstDash val="solid"/>
            <a:miter lim="0"/>
          </a:ln>
        </p:spPr>
        <p:txBody>
          <a:bodyPr vert="horz" wrap="square" lIns="0" tIns="0" rIns="0" bIns="0"/>
          <a:lstStyle/>
          <a:p>
            <a:pPr algn="l" rtl="0" eaLnBrk="0">
              <a:lnSpc>
                <a:spcPct val="124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24000"/>
              </a:lnSpc>
            </a:pPr>
            <a:endParaRPr sz="1000" dirty="0">
              <a:latin typeface="微软雅黑" panose="020B0503020204020204" charset="-122"/>
              <a:ea typeface="微软雅黑" panose="020B0503020204020204" charset="-122"/>
              <a:cs typeface="微软雅黑" panose="020B0503020204020204" charset="-122"/>
            </a:endParaRPr>
          </a:p>
          <a:p>
            <a:pPr marL="224155" indent="-127635" algn="l" rtl="0" eaLnBrk="0">
              <a:lnSpc>
                <a:spcPct val="96000"/>
              </a:lnSpc>
              <a:spcBef>
                <a:spcPts val="5"/>
              </a:spcBef>
            </a:pP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广义中高端</a:t>
            </a:r>
            <a:r>
              <a:rPr sz="20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消费人群</a:t>
            </a:r>
            <a:endParaRPr sz="2000" dirty="0">
              <a:latin typeface="微软雅黑" panose="020B0503020204020204" charset="-122"/>
              <a:ea typeface="微软雅黑" panose="020B0503020204020204" charset="-122"/>
              <a:cs typeface="微软雅黑" panose="020B0503020204020204" charset="-122"/>
            </a:endParaRPr>
          </a:p>
        </p:txBody>
      </p:sp>
      <p:sp>
        <p:nvSpPr>
          <p:cNvPr id="344" name="textbox 344"/>
          <p:cNvSpPr/>
          <p:nvPr/>
        </p:nvSpPr>
        <p:spPr>
          <a:xfrm rot="21180000">
            <a:off x="6245098" y="2011449"/>
            <a:ext cx="1350644" cy="164846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ts val="12780"/>
              </a:lnSpc>
            </a:pPr>
            <a:r>
              <a:rPr sz="10100" b="1" i="1" kern="0" spc="3330" dirty="0">
                <a:solidFill>
                  <a:srgbClr val="FFC000">
                    <a:alpha val="100000"/>
                  </a:srgbClr>
                </a:solidFill>
                <a:latin typeface="微软雅黑" panose="020B0503020204020204" charset="-122"/>
                <a:ea typeface="微软雅黑" panose="020B0503020204020204" charset="-122"/>
                <a:cs typeface="微软雅黑" panose="020B0503020204020204" charset="-122"/>
              </a:rPr>
              <a:t>√</a:t>
            </a:r>
            <a:endParaRPr sz="10100" dirty="0">
              <a:latin typeface="微软雅黑" panose="020B0503020204020204" charset="-122"/>
              <a:ea typeface="微软雅黑" panose="020B0503020204020204" charset="-122"/>
              <a:cs typeface="微软雅黑" panose="020B0503020204020204" charset="-122"/>
            </a:endParaRPr>
          </a:p>
        </p:txBody>
      </p:sp>
      <p:graphicFrame>
        <p:nvGraphicFramePr>
          <p:cNvPr id="346" name="table 346"/>
          <p:cNvGraphicFramePr>
            <a:graphicFrameLocks noGrp="1"/>
          </p:cNvGraphicFramePr>
          <p:nvPr/>
        </p:nvGraphicFramePr>
        <p:xfrm>
          <a:off x="3326447" y="4624387"/>
          <a:ext cx="1333500" cy="1435100"/>
        </p:xfrm>
        <a:graphic>
          <a:graphicData uri="http://schemas.openxmlformats.org/drawingml/2006/table">
            <a:tbl>
              <a:tblPr/>
              <a:tblGrid>
                <a:gridCol w="1333500"/>
              </a:tblGrid>
              <a:tr h="1435100">
                <a:tc>
                  <a:txBody>
                    <a:bodyPr/>
                    <a:lstStyle/>
                    <a:p>
                      <a:pPr algn="l" rtl="0" eaLnBrk="0">
                        <a:lnSpc>
                          <a:spcPct val="115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6000"/>
                        </a:lnSpc>
                      </a:pPr>
                      <a:endParaRPr sz="1000" dirty="0">
                        <a:latin typeface="微软雅黑" panose="020B0503020204020204" charset="-122"/>
                        <a:ea typeface="微软雅黑" panose="020B0503020204020204" charset="-122"/>
                        <a:cs typeface="微软雅黑" panose="020B0503020204020204" charset="-122"/>
                      </a:endParaRPr>
                    </a:p>
                    <a:p>
                      <a:pPr marL="412750" indent="-248920" algn="l" rtl="0" eaLnBrk="0">
                        <a:lnSpc>
                          <a:spcPct val="96000"/>
                        </a:lnSpc>
                        <a:spcBef>
                          <a:spcPts val="5"/>
                        </a:spcBef>
                      </a:pPr>
                      <a:r>
                        <a:rPr sz="20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主流大众</a:t>
                      </a:r>
                      <a:r>
                        <a:rPr sz="20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20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群体</a:t>
                      </a:r>
                      <a:endParaRPr sz="2000" dirty="0">
                        <a:latin typeface="微软雅黑" panose="020B0503020204020204" charset="-122"/>
                        <a:ea typeface="微软雅黑" panose="020B0503020204020204" charset="-122"/>
                        <a:cs typeface="微软雅黑" panose="020B0503020204020204" charset="-122"/>
                      </a:endParaRPr>
                    </a:p>
                  </a:txBody>
                  <a:tcPr marL="0" marR="0" marT="0" marB="0">
                    <a:lnL w="9525"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a:noFill/>
                    </a:lnB>
                  </a:tcPr>
                </a:tc>
              </a:tr>
            </a:tbl>
          </a:graphicData>
        </a:graphic>
      </p:graphicFrame>
      <p:sp>
        <p:nvSpPr>
          <p:cNvPr id="348" name="textbox 348"/>
          <p:cNvSpPr/>
          <p:nvPr/>
        </p:nvSpPr>
        <p:spPr>
          <a:xfrm>
            <a:off x="488315" y="4592320"/>
            <a:ext cx="6368415" cy="27114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sz="1500" b="1" kern="0" spc="0" dirty="0">
                <a:solidFill>
                  <a:srgbClr val="000000">
                    <a:alpha val="100000"/>
                  </a:srgbClr>
                </a:solidFill>
                <a:latin typeface="Calibri" panose="020F0502020204030204"/>
                <a:ea typeface="Calibri" panose="020F0502020204030204"/>
                <a:cs typeface="Calibri" panose="020F0502020204030204"/>
              </a:rPr>
              <a:t>social</a:t>
            </a:r>
            <a:r>
              <a:rPr sz="1500" b="1"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互动性弱</a:t>
            </a:r>
            <a:r>
              <a:rPr sz="15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0" dirty="0">
                <a:solidFill>
                  <a:srgbClr val="000000">
                    <a:alpha val="100000"/>
                  </a:srgbClr>
                </a:solidFill>
                <a:latin typeface="Calibri" panose="020F0502020204030204"/>
                <a:ea typeface="Calibri" panose="020F0502020204030204"/>
                <a:cs typeface="Calibri" panose="020F0502020204030204"/>
              </a:rPr>
              <a:t>social</a:t>
            </a:r>
            <a:r>
              <a:rPr sz="1500" b="1"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互动性强</a:t>
            </a:r>
            <a:endParaRPr sz="1500" dirty="0">
              <a:latin typeface="微软雅黑" panose="020B0503020204020204" charset="-122"/>
              <a:ea typeface="微软雅黑" panose="020B0503020204020204" charset="-122"/>
              <a:cs typeface="微软雅黑" panose="020B0503020204020204" charset="-122"/>
            </a:endParaRPr>
          </a:p>
        </p:txBody>
      </p:sp>
      <p:graphicFrame>
        <p:nvGraphicFramePr>
          <p:cNvPr id="350" name="table 350"/>
          <p:cNvGraphicFramePr>
            <a:graphicFrameLocks noGrp="1"/>
          </p:cNvGraphicFramePr>
          <p:nvPr/>
        </p:nvGraphicFramePr>
        <p:xfrm>
          <a:off x="8383904" y="5975350"/>
          <a:ext cx="3055617" cy="381000"/>
        </p:xfrm>
        <a:graphic>
          <a:graphicData uri="http://schemas.openxmlformats.org/drawingml/2006/table">
            <a:tbl>
              <a:tblPr/>
              <a:tblGrid>
                <a:gridCol w="1767839"/>
                <a:gridCol w="142239"/>
                <a:gridCol w="1145539"/>
              </a:tblGrid>
              <a:tr h="381000">
                <a:tc>
                  <a:txBody>
                    <a:bodyPr/>
                    <a:lstStyle/>
                    <a:p>
                      <a:pPr algn="l" rtl="0" eaLnBrk="0">
                        <a:lnSpc>
                          <a:spcPct val="105000"/>
                        </a:lnSpc>
                      </a:pPr>
                      <a:endParaRPr sz="500" dirty="0">
                        <a:latin typeface="微软雅黑" panose="020B0503020204020204" charset="-122"/>
                        <a:ea typeface="微软雅黑" panose="020B0503020204020204" charset="-122"/>
                        <a:cs typeface="微软雅黑" panose="020B0503020204020204" charset="-122"/>
                      </a:endParaRPr>
                    </a:p>
                    <a:p>
                      <a:pPr marL="207010" algn="l" rtl="0" eaLnBrk="0">
                        <a:lnSpc>
                          <a:spcPct val="96000"/>
                        </a:lnSpc>
                        <a:spcBef>
                          <a:spcPts val="0"/>
                        </a:spcBef>
                      </a:pPr>
                      <a:r>
                        <a:rPr lang="zh-CN" altLang="en-US" sz="1700" kern="0" spc="90" dirty="0">
                          <a:solidFill>
                            <a:schemeClr val="accent1"/>
                          </a:solidFill>
                          <a:latin typeface="微软雅黑" panose="020B0503020204020204" charset="-122"/>
                          <a:ea typeface="微软雅黑" panose="020B0503020204020204" charset="-122"/>
                          <a:cs typeface="微软雅黑" panose="020B0503020204020204" charset="-122"/>
                        </a:rPr>
                        <a:t>    经销商</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txBody>
                  <a:tcPr marL="0" marR="0" marT="0" marB="0">
                    <a:lnL w="12700" cap="flat" cmpd="sng" algn="ctr">
                      <a:solidFill>
                        <a:srgbClr val="A5A5A5"/>
                      </a:solidFill>
                      <a:prstDash val="solid"/>
                      <a:round/>
                      <a:headEnd type="none" w="med" len="med"/>
                      <a:tailEnd type="none" w="med" len="med"/>
                    </a:lnL>
                    <a:lnR>
                      <a:noFill/>
                    </a:lnR>
                    <a:lnT w="12700" cap="flat" cmpd="sng" algn="ctr">
                      <a:solidFill>
                        <a:srgbClr val="A5A5A5"/>
                      </a:solidFill>
                      <a:prstDash val="dash"/>
                      <a:round/>
                      <a:headEnd type="none" w="med" len="med"/>
                      <a:tailEnd type="none" w="med" len="med"/>
                    </a:lnT>
                    <a:lnB w="12700" cap="flat" cmpd="sng" algn="ctr">
                      <a:solidFill>
                        <a:srgbClr val="A5A5A5"/>
                      </a:solidFill>
                      <a:prstDash val="dash"/>
                      <a:round/>
                      <a:headEnd type="none" w="med" len="med"/>
                      <a:tailEnd type="none" w="med" len="med"/>
                    </a:lnB>
                  </a:tcPr>
                </a:tc>
                <a:tc>
                  <a:txBody>
                    <a:bodyPr/>
                    <a:lstStyle/>
                    <a:p>
                      <a:pPr algn="l" rtl="0" eaLnBrk="0">
                        <a:lnSpc>
                          <a:spcPct val="100000"/>
                        </a:lnSpc>
                      </a:pPr>
                      <a:endParaRPr sz="1000" dirty="0">
                        <a:latin typeface="微软雅黑" panose="020B0503020204020204" charset="-122"/>
                        <a:ea typeface="微软雅黑" panose="020B0503020204020204" charset="-122"/>
                        <a:cs typeface="微软雅黑" panose="020B0503020204020204" charset="-122"/>
                      </a:endParaRPr>
                    </a:p>
                  </a:txBody>
                  <a:tcPr marL="0" marR="0" marT="0" marB="0">
                    <a:lnL>
                      <a:noFill/>
                    </a:lnL>
                    <a:lnR w="12700" cap="flat" cmpd="sng" algn="ctr">
                      <a:solidFill>
                        <a:srgbClr val="A5A5A5"/>
                      </a:solidFill>
                      <a:prstDash val="solid"/>
                      <a:round/>
                      <a:headEnd type="none" w="med" len="med"/>
                      <a:tailEnd type="none" w="med" len="med"/>
                    </a:lnR>
                    <a:lnT w="12700" cap="flat" cmpd="sng" algn="ctr">
                      <a:solidFill>
                        <a:srgbClr val="A5A5A5"/>
                      </a:solidFill>
                      <a:prstDash val="dash"/>
                      <a:round/>
                      <a:headEnd type="none" w="med" len="med"/>
                      <a:tailEnd type="none" w="med" len="med"/>
                    </a:lnT>
                    <a:lnB w="12700" cap="flat" cmpd="sng" algn="ctr">
                      <a:solidFill>
                        <a:srgbClr val="A5A5A5"/>
                      </a:solidFill>
                      <a:prstDash val="dash"/>
                      <a:round/>
                      <a:headEnd type="none" w="med" len="med"/>
                      <a:tailEnd type="none" w="med" len="med"/>
                    </a:lnB>
                  </a:tcPr>
                </a:tc>
                <a:tc>
                  <a:txBody>
                    <a:bodyPr/>
                    <a:lstStyle/>
                    <a:p>
                      <a:pPr algn="l" rtl="0" eaLnBrk="0">
                        <a:lnSpc>
                          <a:spcPct val="105000"/>
                        </a:lnSpc>
                      </a:pPr>
                      <a:endParaRPr sz="500" dirty="0">
                        <a:latin typeface="微软雅黑" panose="020B0503020204020204" charset="-122"/>
                        <a:ea typeface="微软雅黑" panose="020B0503020204020204" charset="-122"/>
                        <a:cs typeface="微软雅黑" panose="020B0503020204020204" charset="-122"/>
                      </a:endParaRPr>
                    </a:p>
                    <a:p>
                      <a:pPr marL="231140" algn="l" rtl="0" eaLnBrk="0">
                        <a:lnSpc>
                          <a:spcPct val="96000"/>
                        </a:lnSpc>
                        <a:spcBef>
                          <a:spcPts val="0"/>
                        </a:spcBef>
                      </a:pPr>
                      <a:r>
                        <a:rPr lang="zh-CN" altLang="en-US" sz="1700" kern="0" spc="80" dirty="0">
                          <a:solidFill>
                            <a:schemeClr val="accent1"/>
                          </a:solidFill>
                          <a:latin typeface="微软雅黑" panose="020B0503020204020204" charset="-122"/>
                          <a:ea typeface="微软雅黑" panose="020B0503020204020204" charset="-122"/>
                          <a:cs typeface="微软雅黑" panose="020B0503020204020204" charset="-122"/>
                        </a:rPr>
                        <a:t>销售</a:t>
                      </a:r>
                      <a:endParaRPr sz="1700" dirty="0">
                        <a:solidFill>
                          <a:schemeClr val="accent1"/>
                        </a:solidFill>
                        <a:latin typeface="微软雅黑" panose="020B0503020204020204" charset="-122"/>
                        <a:ea typeface="微软雅黑" panose="020B0503020204020204" charset="-122"/>
                        <a:cs typeface="微软雅黑" panose="020B0503020204020204" charset="-122"/>
                      </a:endParaRPr>
                    </a:p>
                  </a:txBody>
                  <a:tcPr marL="0" marR="0" marT="0" marB="0">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dash"/>
                      <a:round/>
                      <a:headEnd type="none" w="med" len="med"/>
                      <a:tailEnd type="none" w="med" len="med"/>
                    </a:lnT>
                    <a:lnB w="12700" cap="flat" cmpd="sng" algn="ctr">
                      <a:solidFill>
                        <a:srgbClr val="A5A5A5"/>
                      </a:solidFill>
                      <a:prstDash val="dash"/>
                      <a:round/>
                      <a:headEnd type="none" w="med" len="med"/>
                      <a:tailEnd type="none" w="med" len="med"/>
                    </a:lnB>
                  </a:tcPr>
                </a:tc>
              </a:tr>
            </a:tbl>
          </a:graphicData>
        </a:graphic>
      </p:graphicFrame>
      <p:sp>
        <p:nvSpPr>
          <p:cNvPr id="354" name="textbox 354"/>
          <p:cNvSpPr/>
          <p:nvPr/>
        </p:nvSpPr>
        <p:spPr>
          <a:xfrm>
            <a:off x="2873670" y="1649202"/>
            <a:ext cx="835025" cy="24510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消费升级</a:t>
            </a:r>
            <a:endParaRPr sz="1500" dirty="0">
              <a:latin typeface="微软雅黑" panose="020B0503020204020204" charset="-122"/>
              <a:ea typeface="微软雅黑" panose="020B0503020204020204" charset="-122"/>
              <a:cs typeface="微软雅黑" panose="020B0503020204020204" charset="-122"/>
            </a:endParaRPr>
          </a:p>
        </p:txBody>
      </p:sp>
      <p:sp>
        <p:nvSpPr>
          <p:cNvPr id="356" name="textbox 356"/>
          <p:cNvSpPr/>
          <p:nvPr/>
        </p:nvSpPr>
        <p:spPr>
          <a:xfrm>
            <a:off x="2778568" y="6294024"/>
            <a:ext cx="833755" cy="24510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sz="15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普通消费</a:t>
            </a:r>
            <a:endParaRPr sz="1500" dirty="0">
              <a:latin typeface="微软雅黑" panose="020B0503020204020204" charset="-122"/>
              <a:ea typeface="微软雅黑" panose="020B0503020204020204" charset="-122"/>
              <a:cs typeface="微软雅黑" panose="020B0503020204020204" charset="-122"/>
            </a:endParaRPr>
          </a:p>
        </p:txBody>
      </p:sp>
      <p:pic>
        <p:nvPicPr>
          <p:cNvPr id="358" name="picture 358"/>
          <p:cNvPicPr>
            <a:picLocks noChangeAspect="1"/>
          </p:cNvPicPr>
          <p:nvPr/>
        </p:nvPicPr>
        <p:blipFill>
          <a:blip r:embed="rId1"/>
          <a:stretch>
            <a:fillRect/>
          </a:stretch>
        </p:blipFill>
        <p:spPr>
          <a:xfrm rot="21600000">
            <a:off x="3354070" y="6064567"/>
            <a:ext cx="1305877" cy="9525"/>
          </a:xfrm>
          <a:prstGeom prst="rect">
            <a:avLst/>
          </a:prstGeom>
        </p:spPr>
      </p:pic>
      <p:sp>
        <p:nvSpPr>
          <p:cNvPr id="2" name="箭头: 下 1"/>
          <p:cNvSpPr/>
          <p:nvPr/>
        </p:nvSpPr>
        <p:spPr>
          <a:xfrm>
            <a:off x="9757954" y="2383535"/>
            <a:ext cx="52252" cy="79876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箭头: 下 2"/>
          <p:cNvSpPr/>
          <p:nvPr/>
        </p:nvSpPr>
        <p:spPr>
          <a:xfrm>
            <a:off x="9753600" y="4193016"/>
            <a:ext cx="52252" cy="79876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picture 362"/>
          <p:cNvPicPr>
            <a:picLocks noChangeAspect="1"/>
          </p:cNvPicPr>
          <p:nvPr/>
        </p:nvPicPr>
        <p:blipFill>
          <a:blip r:embed="rId1"/>
          <a:stretch>
            <a:fillRect/>
          </a:stretch>
        </p:blipFill>
        <p:spPr>
          <a:xfrm rot="21600000">
            <a:off x="327220" y="773106"/>
            <a:ext cx="4584065" cy="1505148"/>
          </a:xfrm>
          <a:prstGeom prst="rect">
            <a:avLst/>
          </a:prstGeom>
        </p:spPr>
      </p:pic>
      <p:grpSp>
        <p:nvGrpSpPr>
          <p:cNvPr id="10" name="group 10"/>
          <p:cNvGrpSpPr/>
          <p:nvPr/>
        </p:nvGrpSpPr>
        <p:grpSpPr>
          <a:xfrm rot="21600000">
            <a:off x="248920" y="4281805"/>
            <a:ext cx="4662365" cy="1456056"/>
            <a:chOff x="0" y="0"/>
            <a:chExt cx="5132704" cy="1685289"/>
          </a:xfrm>
        </p:grpSpPr>
        <p:pic>
          <p:nvPicPr>
            <p:cNvPr id="364" name="picture 364"/>
            <p:cNvPicPr>
              <a:picLocks noChangeAspect="1"/>
            </p:cNvPicPr>
            <p:nvPr/>
          </p:nvPicPr>
          <p:blipFill>
            <a:blip r:embed="rId2"/>
            <a:stretch>
              <a:fillRect/>
            </a:stretch>
          </p:blipFill>
          <p:spPr>
            <a:xfrm rot="21600000">
              <a:off x="0" y="0"/>
              <a:ext cx="5132704" cy="1685289"/>
            </a:xfrm>
            <a:prstGeom prst="rect">
              <a:avLst/>
            </a:prstGeom>
          </p:spPr>
        </p:pic>
        <p:sp>
          <p:nvSpPr>
            <p:cNvPr id="366" name="textbox 366"/>
            <p:cNvSpPr/>
            <p:nvPr/>
          </p:nvSpPr>
          <p:spPr>
            <a:xfrm>
              <a:off x="1263582" y="244748"/>
              <a:ext cx="3746500" cy="1179830"/>
            </a:xfrm>
            <a:prstGeom prst="rect">
              <a:avLst/>
            </a:prstGeom>
            <a:noFill/>
            <a:ln w="0" cap="flat">
              <a:noFill/>
              <a:prstDash val="solid"/>
              <a:miter lim="0"/>
            </a:ln>
          </p:spPr>
          <p:txBody>
            <a:bodyPr vert="horz" wrap="square" lIns="0" tIns="0" rIns="0" bIns="0"/>
            <a:lstStyle/>
            <a:p>
              <a:pPr algn="l" rtl="0" eaLnBrk="0">
                <a:lnSpc>
                  <a:spcPct val="97000"/>
                </a:lnSpc>
              </a:pPr>
              <a:endParaRPr sz="100" dirty="0">
                <a:latin typeface="微软雅黑" panose="020B0503020204020204" charset="-122"/>
                <a:ea typeface="微软雅黑" panose="020B0503020204020204" charset="-122"/>
                <a:cs typeface="微软雅黑" panose="020B0503020204020204" charset="-122"/>
              </a:endParaRPr>
            </a:p>
            <a:p>
              <a:pPr marL="290195" indent="-277495" algn="l" rtl="0" eaLnBrk="0">
                <a:lnSpc>
                  <a:spcPct val="120000"/>
                </a:lnSpc>
              </a:pPr>
              <a:r>
                <a:rPr sz="1400" kern="0" spc="-100" dirty="0">
                  <a:solidFill>
                    <a:srgbClr val="C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400" b="1" kern="0" spc="-10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菜单栏目</a:t>
              </a:r>
              <a:r>
                <a:rPr lang="zh-CN" altLang="en-US" sz="1400" b="1" kern="0" spc="-100" dirty="0">
                  <a:solidFill>
                    <a:srgbClr val="C00000">
                      <a:alpha val="100000"/>
                    </a:srgbClr>
                  </a:solidFill>
                  <a:latin typeface="微软雅黑" panose="020B0503020204020204" charset="-122"/>
                  <a:ea typeface="微软雅黑" panose="020B0503020204020204" charset="-122"/>
                  <a:cs typeface="微软雅黑" panose="020B0503020204020204" charset="-122"/>
                </a:rPr>
                <a:t>中</a:t>
              </a:r>
              <a:r>
                <a:rPr sz="1400" b="1" kern="0" spc="-9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增加</a:t>
              </a:r>
              <a:r>
                <a:rPr lang="zh-CN" altLang="en-US" sz="1400" b="1" kern="0" spc="-90" dirty="0">
                  <a:solidFill>
                    <a:srgbClr val="C00000">
                      <a:alpha val="100000"/>
                    </a:srgbClr>
                  </a:solidFill>
                  <a:latin typeface="微软雅黑" panose="020B0503020204020204" charset="-122"/>
                  <a:ea typeface="微软雅黑" panose="020B0503020204020204" charset="-122"/>
                  <a:cs typeface="微软雅黑" panose="020B0503020204020204" charset="-122"/>
                </a:rPr>
                <a:t>的</a:t>
              </a:r>
              <a:r>
                <a:rPr sz="1400" b="1" kern="0" spc="-9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功能性指引</a:t>
              </a:r>
              <a:r>
                <a:rPr lang="zh-CN" altLang="en-US" sz="1400" b="1" kern="0" spc="-90" dirty="0">
                  <a:solidFill>
                    <a:srgbClr val="C00000">
                      <a:alpha val="100000"/>
                    </a:srgbClr>
                  </a:solidFill>
                  <a:latin typeface="微软雅黑" panose="020B0503020204020204" charset="-122"/>
                  <a:ea typeface="微软雅黑" panose="020B0503020204020204" charset="-122"/>
                  <a:cs typeface="微软雅黑" panose="020B0503020204020204" charset="-122"/>
                </a:rPr>
                <a:t>表述不吸引人，品牌表述不完整。</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800" dirty="0">
                <a:latin typeface="微软雅黑" panose="020B0503020204020204" charset="-122"/>
                <a:ea typeface="微软雅黑" panose="020B0503020204020204" charset="-122"/>
                <a:cs typeface="微软雅黑" panose="020B0503020204020204" charset="-122"/>
              </a:endParaRPr>
            </a:p>
            <a:p>
              <a:pPr marL="290195" indent="-278130" algn="l" rtl="0" eaLnBrk="0">
                <a:lnSpc>
                  <a:spcPct val="121000"/>
                </a:lnSpc>
                <a:spcBef>
                  <a:spcPts val="5"/>
                </a:spcBef>
              </a:pP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推文</a:t>
              </a: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信息更新不及时，</a:t>
              </a:r>
              <a:r>
                <a:rPr sz="1400" b="1" kern="0" spc="-90" dirty="0">
                  <a:solidFill>
                    <a:srgbClr val="C00000">
                      <a:alpha val="100000"/>
                    </a:srgbClr>
                  </a:solidFill>
                  <a:latin typeface="微软雅黑" panose="020B0503020204020204" charset="-122"/>
                  <a:ea typeface="微软雅黑" panose="020B0503020204020204" charset="-122"/>
                  <a:cs typeface="微软雅黑" panose="020B0503020204020204" charset="-122"/>
                </a:rPr>
                <a:t>时效性差。</a:t>
              </a:r>
              <a:endParaRPr sz="1400" dirty="0">
                <a:latin typeface="微软雅黑" panose="020B0503020204020204" charset="-122"/>
                <a:ea typeface="微软雅黑" panose="020B0503020204020204" charset="-122"/>
                <a:cs typeface="微软雅黑" panose="020B0503020204020204" charset="-122"/>
              </a:endParaRPr>
            </a:p>
          </p:txBody>
        </p:sp>
        <p:sp>
          <p:nvSpPr>
            <p:cNvPr id="368" name="path 368"/>
            <p:cNvSpPr/>
            <p:nvPr/>
          </p:nvSpPr>
          <p:spPr>
            <a:xfrm>
              <a:off x="194564" y="218566"/>
              <a:ext cx="928116" cy="998220"/>
            </a:xfrm>
            <a:custGeom>
              <a:avLst/>
              <a:gdLst/>
              <a:ahLst/>
              <a:cxnLst/>
              <a:rect l="0" t="0" r="0" b="0"/>
              <a:pathLst>
                <a:path w="1461" h="1572">
                  <a:moveTo>
                    <a:pt x="0" y="0"/>
                  </a:moveTo>
                  <a:lnTo>
                    <a:pt x="1461" y="0"/>
                  </a:lnTo>
                  <a:lnTo>
                    <a:pt x="1461" y="1257"/>
                  </a:lnTo>
                  <a:lnTo>
                    <a:pt x="731" y="1572"/>
                  </a:lnTo>
                  <a:lnTo>
                    <a:pt x="0" y="1257"/>
                  </a:lnTo>
                  <a:lnTo>
                    <a:pt x="0" y="0"/>
                  </a:lnTo>
                </a:path>
              </a:pathLst>
            </a:custGeom>
            <a:solidFill>
              <a:schemeClr val="accent1"/>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grpSp>
      <p:pic>
        <p:nvPicPr>
          <p:cNvPr id="370" name="picture 370"/>
          <p:cNvPicPr>
            <a:picLocks noChangeAspect="1"/>
          </p:cNvPicPr>
          <p:nvPr/>
        </p:nvPicPr>
        <p:blipFill>
          <a:blip r:embed="rId3"/>
          <a:stretch>
            <a:fillRect/>
          </a:stretch>
        </p:blipFill>
        <p:spPr>
          <a:xfrm rot="21600000">
            <a:off x="248920" y="2635250"/>
            <a:ext cx="4662365" cy="1407420"/>
          </a:xfrm>
          <a:prstGeom prst="rect">
            <a:avLst/>
          </a:prstGeom>
        </p:spPr>
      </p:pic>
      <p:sp>
        <p:nvSpPr>
          <p:cNvPr id="372" name="textbox 372"/>
          <p:cNvSpPr/>
          <p:nvPr/>
        </p:nvSpPr>
        <p:spPr>
          <a:xfrm>
            <a:off x="249425" y="6050621"/>
            <a:ext cx="5454015" cy="7867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ts val="1915"/>
              </a:lnSpc>
              <a:tabLst>
                <a:tab pos="156210" algn="l"/>
              </a:tabLst>
            </a:pPr>
            <a:r>
              <a:rPr sz="1500" kern="0" spc="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更新频次</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较为</a:t>
            </a:r>
            <a:r>
              <a:rPr sz="15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固定</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，每月</a:t>
            </a:r>
            <a:r>
              <a:rPr lang="en-US" altLang="zh-CN"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篇</a:t>
            </a:r>
            <a:endPar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ts val="1920"/>
              </a:lnSpc>
              <a:spcBef>
                <a:spcPts val="5"/>
              </a:spcBef>
              <a:tabLst>
                <a:tab pos="156210"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阅读量：</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大部分在</a:t>
            </a:r>
            <a:r>
              <a:rPr lang="en-US" altLang="zh-CN"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300—6000</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左右</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爆款内容</a:t>
            </a:r>
            <a:r>
              <a:rPr sz="1500" kern="0" spc="70" dirty="0">
                <a:solidFill>
                  <a:srgbClr val="000000">
                    <a:alpha val="100000"/>
                  </a:srgbClr>
                </a:solidFill>
                <a:latin typeface="Calibri" panose="020F0502020204030204"/>
                <a:ea typeface="Calibri" panose="020F0502020204030204"/>
                <a:cs typeface="Calibri" panose="020F0502020204030204"/>
              </a:rPr>
              <a:t>1</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万</a:t>
            </a:r>
            <a:r>
              <a:rPr sz="1500" kern="0" spc="70" dirty="0">
                <a:solidFill>
                  <a:srgbClr val="000000">
                    <a:alpha val="100000"/>
                  </a:srgbClr>
                </a:solidFill>
                <a:latin typeface="Calibri" panose="020F0502020204030204"/>
                <a:ea typeface="Calibri" panose="020F0502020204030204"/>
                <a:cs typeface="Calibri" panose="020F0502020204030204"/>
              </a:rPr>
              <a:t>+</a:t>
            </a:r>
            <a:r>
              <a:rPr lang="zh-CN" altLang="en-US" sz="1500" kern="0" spc="70" dirty="0">
                <a:solidFill>
                  <a:srgbClr val="000000">
                    <a:alpha val="100000"/>
                  </a:srgbClr>
                </a:solidFill>
                <a:latin typeface="Calibri" panose="020F0502020204030204"/>
                <a:ea typeface="Calibri" panose="020F0502020204030204"/>
                <a:cs typeface="Calibri" panose="020F0502020204030204"/>
              </a:rPr>
              <a:t>很少</a:t>
            </a:r>
            <a:endParaRPr sz="1500" dirty="0">
              <a:latin typeface="Calibri" panose="020F0502020204030204"/>
              <a:ea typeface="Calibri" panose="020F0502020204030204"/>
              <a:cs typeface="Calibri" panose="020F0502020204030204"/>
            </a:endParaRPr>
          </a:p>
          <a:p>
            <a:pPr marL="12700" algn="l" rtl="0" eaLnBrk="0">
              <a:lnSpc>
                <a:spcPct val="96000"/>
              </a:lnSpc>
              <a:spcBef>
                <a:spcPts val="195"/>
              </a:spcBef>
              <a:tabLst>
                <a:tab pos="156210"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互动量：</a:t>
            </a:r>
            <a:r>
              <a:rPr sz="15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留言</a:t>
            </a:r>
            <a:r>
              <a:rPr sz="1500" kern="0" spc="40" dirty="0">
                <a:solidFill>
                  <a:srgbClr val="000000">
                    <a:alpha val="100000"/>
                  </a:srgbClr>
                </a:solidFill>
                <a:latin typeface="Calibri" panose="020F0502020204030204"/>
                <a:ea typeface="Calibri" panose="020F0502020204030204"/>
                <a:cs typeface="Calibri" panose="020F0502020204030204"/>
              </a:rPr>
              <a:t>+</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点赞等互动数</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据偏低。</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预测分享量也较低</a:t>
            </a:r>
            <a:endParaRPr sz="1700" dirty="0">
              <a:latin typeface="微软雅黑" panose="020B0503020204020204" charset="-122"/>
              <a:ea typeface="微软雅黑" panose="020B0503020204020204" charset="-122"/>
              <a:cs typeface="微软雅黑" panose="020B0503020204020204" charset="-122"/>
            </a:endParaRPr>
          </a:p>
        </p:txBody>
      </p:sp>
      <p:pic>
        <p:nvPicPr>
          <p:cNvPr id="374" name="picture 374"/>
          <p:cNvPicPr>
            <a:picLocks noChangeAspect="1"/>
          </p:cNvPicPr>
          <p:nvPr/>
        </p:nvPicPr>
        <p:blipFill>
          <a:blip r:embed="rId4"/>
          <a:stretch>
            <a:fillRect/>
          </a:stretch>
        </p:blipFill>
        <p:spPr>
          <a:xfrm rot="21600000">
            <a:off x="262125" y="6575766"/>
            <a:ext cx="143821" cy="224442"/>
          </a:xfrm>
          <a:prstGeom prst="rect">
            <a:avLst/>
          </a:prstGeom>
        </p:spPr>
      </p:pic>
      <p:pic>
        <p:nvPicPr>
          <p:cNvPr id="376" name="picture 376"/>
          <p:cNvPicPr>
            <a:picLocks noChangeAspect="1"/>
          </p:cNvPicPr>
          <p:nvPr/>
        </p:nvPicPr>
        <p:blipFill>
          <a:blip r:embed="rId4"/>
          <a:stretch>
            <a:fillRect/>
          </a:stretch>
        </p:blipFill>
        <p:spPr>
          <a:xfrm rot="21600000">
            <a:off x="262125" y="6307161"/>
            <a:ext cx="143821" cy="224442"/>
          </a:xfrm>
          <a:prstGeom prst="rect">
            <a:avLst/>
          </a:prstGeom>
        </p:spPr>
      </p:pic>
      <p:pic>
        <p:nvPicPr>
          <p:cNvPr id="378" name="picture 378"/>
          <p:cNvPicPr>
            <a:picLocks noChangeAspect="1"/>
          </p:cNvPicPr>
          <p:nvPr/>
        </p:nvPicPr>
        <p:blipFill>
          <a:blip r:embed="rId5"/>
          <a:stretch>
            <a:fillRect/>
          </a:stretch>
        </p:blipFill>
        <p:spPr>
          <a:xfrm rot="21600000">
            <a:off x="262125" y="6063321"/>
            <a:ext cx="143821" cy="224442"/>
          </a:xfrm>
          <a:prstGeom prst="rect">
            <a:avLst/>
          </a:prstGeom>
        </p:spPr>
      </p:pic>
      <p:sp>
        <p:nvSpPr>
          <p:cNvPr id="380" name="textbox 380"/>
          <p:cNvSpPr/>
          <p:nvPr/>
        </p:nvSpPr>
        <p:spPr>
          <a:xfrm>
            <a:off x="1228310" y="999416"/>
            <a:ext cx="3496243" cy="1117419"/>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400" kern="0" spc="-8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400" b="1" kern="0" spc="-8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内容质感良好，但仍有提升空间</a:t>
            </a:r>
            <a:r>
              <a:rPr lang="zh-CN" altLang="en-US" sz="1400" b="1" kern="0" spc="-90" dirty="0">
                <a:solidFill>
                  <a:srgbClr val="C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975"/>
              </a:spcBef>
            </a:pPr>
            <a:r>
              <a:rPr sz="14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8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部分</a:t>
            </a:r>
            <a:r>
              <a:rPr sz="14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标题与产品关联度不高，吸引力较弱</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800" dirty="0">
              <a:latin typeface="微软雅黑" panose="020B0503020204020204" charset="-122"/>
              <a:ea typeface="微软雅黑" panose="020B0503020204020204" charset="-122"/>
              <a:cs typeface="微软雅黑" panose="020B0503020204020204" charset="-122"/>
            </a:endParaRPr>
          </a:p>
          <a:p>
            <a:pPr marL="346075" indent="-334010" algn="l" rtl="0" eaLnBrk="0">
              <a:lnSpc>
                <a:spcPct val="121000"/>
              </a:lnSpc>
              <a:spcBef>
                <a:spcPts val="5"/>
              </a:spcBef>
            </a:pPr>
            <a:r>
              <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推文类型单一，缺乏多元化内容输出视角。</a:t>
            </a:r>
            <a:endParaRPr sz="1400" dirty="0">
              <a:latin typeface="微软雅黑" panose="020B0503020204020204" charset="-122"/>
              <a:ea typeface="微软雅黑" panose="020B0503020204020204" charset="-122"/>
              <a:cs typeface="微软雅黑" panose="020B0503020204020204" charset="-122"/>
            </a:endParaRPr>
          </a:p>
        </p:txBody>
      </p:sp>
      <p:sp>
        <p:nvSpPr>
          <p:cNvPr id="382" name="textbox 382"/>
          <p:cNvSpPr/>
          <p:nvPr/>
        </p:nvSpPr>
        <p:spPr>
          <a:xfrm>
            <a:off x="1384300" y="2768185"/>
            <a:ext cx="3319400" cy="859789"/>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微软雅黑" panose="020B0503020204020204" charset="-122"/>
              <a:ea typeface="微软雅黑" panose="020B0503020204020204" charset="-122"/>
              <a:cs typeface="微软雅黑" panose="020B0503020204020204" charset="-122"/>
            </a:endParaRPr>
          </a:p>
          <a:p>
            <a:pPr algn="r" rtl="0" eaLnBrk="0">
              <a:lnSpc>
                <a:spcPct val="97000"/>
              </a:lnSpc>
            </a:pPr>
            <a:r>
              <a:rPr sz="13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kern="0" spc="-4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采用了横版</a:t>
            </a:r>
            <a:r>
              <a:rPr lang="zh-CN" altLang="en-US" sz="13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300" kern="0" spc="-4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长图文、交互式互动等形式</a:t>
            </a:r>
            <a:r>
              <a:rPr sz="13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3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1000"/>
              </a:spcBef>
            </a:pP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情感共鸣结合热点，以</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代言人和产品类型结合</a:t>
            </a:r>
            <a:r>
              <a:rPr sz="14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借势</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的方向为主。</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8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5"/>
              </a:spcBef>
            </a:pP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有阶段性福利抽奖，但活动评论区互动少。</a:t>
            </a:r>
            <a:endParaRPr sz="1400" dirty="0">
              <a:latin typeface="微软雅黑" panose="020B0503020204020204" charset="-122"/>
              <a:ea typeface="微软雅黑" panose="020B0503020204020204" charset="-122"/>
              <a:cs typeface="微软雅黑" panose="020B0503020204020204" charset="-122"/>
            </a:endParaRPr>
          </a:p>
        </p:txBody>
      </p:sp>
      <p:sp>
        <p:nvSpPr>
          <p:cNvPr id="384" name="textbox 384"/>
          <p:cNvSpPr/>
          <p:nvPr/>
        </p:nvSpPr>
        <p:spPr>
          <a:xfrm>
            <a:off x="5862274" y="318035"/>
            <a:ext cx="4584065" cy="4940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algn="r" rtl="0" eaLnBrk="0">
              <a:lnSpc>
                <a:spcPts val="3685"/>
              </a:lnSpc>
            </a:pPr>
            <a:r>
              <a:rPr lang="zh-CN" altLang="en-US" sz="2700" b="1" i="1" kern="0" spc="-130" dirty="0">
                <a:solidFill>
                  <a:schemeClr val="accent1"/>
                </a:solidFill>
                <a:latin typeface="Calibri" panose="020F0502020204030204"/>
                <a:ea typeface="微软雅黑" panose="020B0503020204020204" charset="-122"/>
                <a:cs typeface="Calibri" panose="020F0502020204030204"/>
              </a:rPr>
              <a:t>探路者微信服务号</a:t>
            </a:r>
            <a:r>
              <a:rPr sz="2900" b="1" i="1" kern="0" spc="-130" dirty="0" err="1">
                <a:solidFill>
                  <a:schemeClr val="accent1"/>
                </a:solidFill>
                <a:latin typeface="微软雅黑" panose="020B0503020204020204" charset="-122"/>
                <a:ea typeface="微软雅黑" panose="020B0503020204020204" charset="-122"/>
                <a:cs typeface="微软雅黑" panose="020B0503020204020204" charset="-122"/>
              </a:rPr>
              <a:t>运营现状</a:t>
            </a:r>
            <a:endParaRPr sz="2900" dirty="0">
              <a:solidFill>
                <a:schemeClr val="accent1"/>
              </a:solidFill>
              <a:latin typeface="微软雅黑" panose="020B0503020204020204" charset="-122"/>
              <a:ea typeface="微软雅黑" panose="020B0503020204020204" charset="-122"/>
              <a:cs typeface="微软雅黑" panose="020B0503020204020204" charset="-122"/>
            </a:endParaRPr>
          </a:p>
        </p:txBody>
      </p:sp>
      <p:sp>
        <p:nvSpPr>
          <p:cNvPr id="388" name="textbox 388"/>
          <p:cNvSpPr/>
          <p:nvPr/>
        </p:nvSpPr>
        <p:spPr>
          <a:xfrm>
            <a:off x="544439" y="186470"/>
            <a:ext cx="5788628" cy="180312"/>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lang="zh-CN" altLang="en-US" sz="17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媒体</a:t>
            </a:r>
            <a:r>
              <a:rPr lang="zh-CN" altLang="en-US"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三</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大平台运营现状扫描</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800" b="1" i="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lang="zh-CN" altLang="en-US" sz="1800" b="1" i="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官方</a:t>
            </a:r>
            <a:r>
              <a:rPr lang="zh-CN" altLang="en-US" b="1"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服务</a:t>
            </a:r>
            <a:r>
              <a:rPr sz="1800" b="1" i="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号</a:t>
            </a:r>
            <a:endParaRPr sz="1800" dirty="0">
              <a:latin typeface="微软雅黑" panose="020B0503020204020204" charset="-122"/>
              <a:ea typeface="微软雅黑" panose="020B0503020204020204" charset="-122"/>
              <a:cs typeface="微软雅黑" panose="020B0503020204020204" charset="-122"/>
            </a:endParaRPr>
          </a:p>
        </p:txBody>
      </p:sp>
      <p:grpSp>
        <p:nvGrpSpPr>
          <p:cNvPr id="12" name="group 12"/>
          <p:cNvGrpSpPr/>
          <p:nvPr/>
        </p:nvGrpSpPr>
        <p:grpSpPr>
          <a:xfrm rot="21600000">
            <a:off x="443484" y="1120140"/>
            <a:ext cx="928116" cy="996695"/>
            <a:chOff x="0" y="0"/>
            <a:chExt cx="928116" cy="996695"/>
          </a:xfrm>
        </p:grpSpPr>
        <p:sp>
          <p:nvSpPr>
            <p:cNvPr id="392" name="path 392"/>
            <p:cNvSpPr/>
            <p:nvPr/>
          </p:nvSpPr>
          <p:spPr>
            <a:xfrm>
              <a:off x="0" y="0"/>
              <a:ext cx="928116" cy="996695"/>
            </a:xfrm>
            <a:custGeom>
              <a:avLst/>
              <a:gdLst/>
              <a:ahLst/>
              <a:cxnLst/>
              <a:rect l="0" t="0" r="0" b="0"/>
              <a:pathLst>
                <a:path w="1461" h="1569">
                  <a:moveTo>
                    <a:pt x="0" y="0"/>
                  </a:moveTo>
                  <a:lnTo>
                    <a:pt x="1461" y="0"/>
                  </a:lnTo>
                  <a:lnTo>
                    <a:pt x="1461" y="1255"/>
                  </a:lnTo>
                  <a:lnTo>
                    <a:pt x="731" y="1569"/>
                  </a:lnTo>
                  <a:lnTo>
                    <a:pt x="0" y="1255"/>
                  </a:lnTo>
                  <a:lnTo>
                    <a:pt x="0" y="0"/>
                  </a:lnTo>
                </a:path>
              </a:pathLst>
            </a:custGeom>
            <a:solidFill>
              <a:schemeClr val="accent1"/>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94" name="textbox 394"/>
            <p:cNvSpPr/>
            <p:nvPr/>
          </p:nvSpPr>
          <p:spPr>
            <a:xfrm>
              <a:off x="-12700" y="-12700"/>
              <a:ext cx="953769" cy="1058544"/>
            </a:xfrm>
            <a:prstGeom prst="rect">
              <a:avLst/>
            </a:prstGeom>
            <a:noFill/>
            <a:ln w="0" cap="flat">
              <a:noFill/>
              <a:prstDash val="solid"/>
              <a:miter lim="0"/>
            </a:ln>
          </p:spPr>
          <p:txBody>
            <a:bodyPr vert="horz" wrap="square" lIns="0" tIns="0" rIns="0" bIns="0"/>
            <a:lstStyle/>
            <a:p>
              <a:pPr algn="l" rtl="0" eaLnBrk="0">
                <a:lnSpc>
                  <a:spcPct val="148000"/>
                </a:lnSpc>
              </a:pPr>
              <a:endParaRPr sz="1000" dirty="0">
                <a:latin typeface="微软雅黑" panose="020B0503020204020204" charset="-122"/>
                <a:ea typeface="微软雅黑" panose="020B0503020204020204" charset="-122"/>
                <a:cs typeface="微软雅黑" panose="020B0503020204020204" charset="-122"/>
              </a:endParaRPr>
            </a:p>
            <a:p>
              <a:pPr marL="147955" algn="l" rtl="0" eaLnBrk="0">
                <a:lnSpc>
                  <a:spcPct val="94000"/>
                </a:lnSpc>
                <a:spcBef>
                  <a:spcPts val="0"/>
                </a:spcBef>
              </a:pPr>
              <a:r>
                <a:rPr sz="27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内容</a:t>
              </a:r>
              <a:endParaRPr sz="2700" dirty="0">
                <a:latin typeface="微软雅黑" panose="020B0503020204020204" charset="-122"/>
                <a:ea typeface="微软雅黑" panose="020B0503020204020204" charset="-122"/>
                <a:cs typeface="微软雅黑" panose="020B0503020204020204" charset="-122"/>
              </a:endParaRPr>
            </a:p>
          </p:txBody>
        </p:sp>
      </p:grpSp>
      <p:grpSp>
        <p:nvGrpSpPr>
          <p:cNvPr id="14" name="group 14"/>
          <p:cNvGrpSpPr/>
          <p:nvPr/>
        </p:nvGrpSpPr>
        <p:grpSpPr>
          <a:xfrm rot="21600000">
            <a:off x="443484" y="2814828"/>
            <a:ext cx="928116" cy="996695"/>
            <a:chOff x="0" y="0"/>
            <a:chExt cx="928116" cy="996695"/>
          </a:xfrm>
        </p:grpSpPr>
        <p:sp>
          <p:nvSpPr>
            <p:cNvPr id="396" name="path 396"/>
            <p:cNvSpPr/>
            <p:nvPr/>
          </p:nvSpPr>
          <p:spPr>
            <a:xfrm>
              <a:off x="0" y="0"/>
              <a:ext cx="928116" cy="996695"/>
            </a:xfrm>
            <a:custGeom>
              <a:avLst/>
              <a:gdLst/>
              <a:ahLst/>
              <a:cxnLst/>
              <a:rect l="0" t="0" r="0" b="0"/>
              <a:pathLst>
                <a:path w="1461" h="1569">
                  <a:moveTo>
                    <a:pt x="0" y="0"/>
                  </a:moveTo>
                  <a:lnTo>
                    <a:pt x="1461" y="0"/>
                  </a:lnTo>
                  <a:lnTo>
                    <a:pt x="1461" y="1255"/>
                  </a:lnTo>
                  <a:lnTo>
                    <a:pt x="731" y="1569"/>
                  </a:lnTo>
                  <a:lnTo>
                    <a:pt x="0" y="1255"/>
                  </a:lnTo>
                  <a:lnTo>
                    <a:pt x="0" y="0"/>
                  </a:lnTo>
                </a:path>
              </a:pathLst>
            </a:custGeom>
            <a:solidFill>
              <a:schemeClr val="accent1"/>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98" name="textbox 398"/>
            <p:cNvSpPr/>
            <p:nvPr/>
          </p:nvSpPr>
          <p:spPr>
            <a:xfrm>
              <a:off x="-12700" y="-12700"/>
              <a:ext cx="953769" cy="1057910"/>
            </a:xfrm>
            <a:prstGeom prst="rect">
              <a:avLst/>
            </a:prstGeom>
            <a:noFill/>
            <a:ln w="0" cap="flat">
              <a:noFill/>
              <a:prstDash val="solid"/>
              <a:miter lim="0"/>
            </a:ln>
          </p:spPr>
          <p:txBody>
            <a:bodyPr vert="horz" wrap="square" lIns="0" tIns="0" rIns="0" bIns="0"/>
            <a:lstStyle/>
            <a:p>
              <a:pPr algn="l" rtl="0" eaLnBrk="0">
                <a:lnSpc>
                  <a:spcPct val="151000"/>
                </a:lnSpc>
              </a:pPr>
              <a:endParaRPr sz="1000" dirty="0">
                <a:latin typeface="微软雅黑" panose="020B0503020204020204" charset="-122"/>
                <a:ea typeface="微软雅黑" panose="020B0503020204020204" charset="-122"/>
                <a:cs typeface="微软雅黑" panose="020B0503020204020204" charset="-122"/>
              </a:endParaRPr>
            </a:p>
            <a:p>
              <a:pPr marL="125095" algn="l" rtl="0" eaLnBrk="0">
                <a:lnSpc>
                  <a:spcPct val="93000"/>
                </a:lnSpc>
                <a:spcBef>
                  <a:spcPts val="5"/>
                </a:spcBef>
              </a:pPr>
              <a:r>
                <a:rPr sz="2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形式</a:t>
              </a:r>
              <a:endParaRPr sz="2700" dirty="0">
                <a:latin typeface="微软雅黑" panose="020B0503020204020204" charset="-122"/>
                <a:ea typeface="微软雅黑" panose="020B0503020204020204" charset="-122"/>
                <a:cs typeface="微软雅黑" panose="020B0503020204020204" charset="-122"/>
              </a:endParaRPr>
            </a:p>
          </p:txBody>
        </p:sp>
      </p:grpSp>
      <p:sp>
        <p:nvSpPr>
          <p:cNvPr id="400" name="textbox 400"/>
          <p:cNvSpPr/>
          <p:nvPr/>
        </p:nvSpPr>
        <p:spPr>
          <a:xfrm>
            <a:off x="5030069" y="5891236"/>
            <a:ext cx="2222500" cy="318770"/>
          </a:xfrm>
          <a:prstGeom prst="rect">
            <a:avLst/>
          </a:prstGeom>
          <a:solidFill>
            <a:schemeClr val="accent1"/>
          </a:solidFill>
          <a:ln w="0" cap="flat">
            <a:noFill/>
            <a:prstDash val="solid"/>
            <a:miter lim="0"/>
          </a:ln>
        </p:spPr>
        <p:txBody>
          <a:bodyPr vert="horz" wrap="square" lIns="0" tIns="0" rIns="0" bIns="0"/>
          <a:lstStyle/>
          <a:p>
            <a:pPr algn="l" rtl="0" eaLnBrk="0">
              <a:lnSpc>
                <a:spcPct val="111000"/>
              </a:lnSpc>
            </a:pPr>
            <a:endParaRPr sz="400" dirty="0">
              <a:latin typeface="微软雅黑" panose="020B0503020204020204" charset="-122"/>
              <a:ea typeface="微软雅黑" panose="020B0503020204020204" charset="-122"/>
              <a:cs typeface="微软雅黑" panose="020B0503020204020204" charset="-122"/>
            </a:endParaRPr>
          </a:p>
          <a:p>
            <a:pPr marL="134620" algn="l" rtl="0" eaLnBrk="0">
              <a:lnSpc>
                <a:spcPct val="91000"/>
              </a:lnSpc>
              <a:spcBef>
                <a:spcPts val="5"/>
              </a:spcBef>
            </a:pPr>
            <a:r>
              <a:rPr lang="zh-CN" altLang="en-US"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阅读量偏低</a:t>
            </a:r>
            <a:endParaRPr sz="1400" dirty="0">
              <a:latin typeface="微软雅黑" panose="020B0503020204020204" charset="-122"/>
              <a:ea typeface="微软雅黑" panose="020B0503020204020204" charset="-122"/>
              <a:cs typeface="微软雅黑" panose="020B0503020204020204" charset="-122"/>
            </a:endParaRPr>
          </a:p>
        </p:txBody>
      </p:sp>
      <p:sp>
        <p:nvSpPr>
          <p:cNvPr id="404" name="textbox 404"/>
          <p:cNvSpPr/>
          <p:nvPr/>
        </p:nvSpPr>
        <p:spPr>
          <a:xfrm>
            <a:off x="9827041" y="5164727"/>
            <a:ext cx="2016760" cy="318770"/>
          </a:xfrm>
          <a:prstGeom prst="rect">
            <a:avLst/>
          </a:prstGeom>
          <a:solidFill>
            <a:schemeClr val="accent1"/>
          </a:solidFill>
          <a:ln w="0" cap="flat">
            <a:noFill/>
            <a:prstDash val="solid"/>
            <a:miter lim="0"/>
          </a:ln>
        </p:spPr>
        <p:txBody>
          <a:bodyPr vert="horz" wrap="square" lIns="0" tIns="0" rIns="0" bIns="0"/>
          <a:lstStyle/>
          <a:p>
            <a:pPr algn="l" rtl="0" eaLnBrk="0">
              <a:lnSpc>
                <a:spcPct val="110000"/>
              </a:lnSpc>
            </a:pPr>
            <a:endParaRPr sz="400" dirty="0">
              <a:latin typeface="微软雅黑" panose="020B0503020204020204" charset="-122"/>
              <a:ea typeface="微软雅黑" panose="020B0503020204020204" charset="-122"/>
              <a:cs typeface="微软雅黑" panose="020B0503020204020204" charset="-122"/>
            </a:endParaRPr>
          </a:p>
          <a:p>
            <a:pPr marL="122555" algn="l" rtl="0" eaLnBrk="0">
              <a:lnSpc>
                <a:spcPct val="91000"/>
              </a:lnSpc>
              <a:spcBef>
                <a:spcPts val="5"/>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开奖活动无中奖者留言</a:t>
            </a:r>
            <a:endParaRPr sz="1400" dirty="0">
              <a:latin typeface="微软雅黑" panose="020B0503020204020204" charset="-122"/>
              <a:ea typeface="微软雅黑" panose="020B0503020204020204" charset="-122"/>
              <a:cs typeface="微软雅黑" panose="020B0503020204020204" charset="-122"/>
            </a:endParaRPr>
          </a:p>
        </p:txBody>
      </p:sp>
      <p:sp>
        <p:nvSpPr>
          <p:cNvPr id="406" name="textbox 406"/>
          <p:cNvSpPr/>
          <p:nvPr/>
        </p:nvSpPr>
        <p:spPr>
          <a:xfrm>
            <a:off x="7821453" y="5831111"/>
            <a:ext cx="1706879" cy="318770"/>
          </a:xfrm>
          <a:prstGeom prst="rect">
            <a:avLst/>
          </a:prstGeom>
          <a:solidFill>
            <a:schemeClr val="accent1"/>
          </a:solidFill>
          <a:ln w="0" cap="flat">
            <a:noFill/>
            <a:prstDash val="solid"/>
            <a:miter lim="0"/>
          </a:ln>
        </p:spPr>
        <p:txBody>
          <a:bodyPr vert="horz" wrap="square" lIns="0" tIns="0" rIns="0" bIns="0"/>
          <a:lstStyle/>
          <a:p>
            <a:pPr algn="l" rtl="0" eaLnBrk="0">
              <a:lnSpc>
                <a:spcPct val="111000"/>
              </a:lnSpc>
            </a:pPr>
            <a:endParaRPr sz="400" dirty="0">
              <a:latin typeface="微软雅黑" panose="020B0503020204020204" charset="-122"/>
              <a:ea typeface="微软雅黑" panose="020B0503020204020204" charset="-122"/>
              <a:cs typeface="微软雅黑" panose="020B0503020204020204" charset="-122"/>
            </a:endParaRPr>
          </a:p>
          <a:p>
            <a:pPr marL="237490" algn="l" rtl="0" eaLnBrk="0">
              <a:lnSpc>
                <a:spcPct val="91000"/>
              </a:lnSpc>
              <a:spcBef>
                <a:spcPts val="5"/>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互动留言数量少</a:t>
            </a:r>
            <a:endParaRPr sz="1400" dirty="0">
              <a:latin typeface="微软雅黑" panose="020B0503020204020204" charset="-122"/>
              <a:ea typeface="微软雅黑" panose="020B0503020204020204" charset="-122"/>
              <a:cs typeface="微软雅黑" panose="020B0503020204020204" charset="-122"/>
            </a:endParaRPr>
          </a:p>
        </p:txBody>
      </p:sp>
      <p:sp>
        <p:nvSpPr>
          <p:cNvPr id="412" name="textbox 412"/>
          <p:cNvSpPr/>
          <p:nvPr/>
        </p:nvSpPr>
        <p:spPr>
          <a:xfrm>
            <a:off x="544439" y="4704414"/>
            <a:ext cx="730884" cy="40957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3000"/>
              </a:lnSpc>
            </a:pPr>
            <a:r>
              <a:rPr sz="2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导流</a:t>
            </a:r>
            <a:endParaRPr sz="270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6"/>
          <a:stretch>
            <a:fillRect/>
          </a:stretch>
        </p:blipFill>
        <p:spPr>
          <a:xfrm>
            <a:off x="5054150" y="885952"/>
            <a:ext cx="2373894" cy="4763936"/>
          </a:xfrm>
          <a:prstGeom prst="rect">
            <a:avLst/>
          </a:prstGeom>
        </p:spPr>
      </p:pic>
      <p:pic>
        <p:nvPicPr>
          <p:cNvPr id="7" name="图片 6"/>
          <p:cNvPicPr>
            <a:picLocks noChangeAspect="1"/>
          </p:cNvPicPr>
          <p:nvPr/>
        </p:nvPicPr>
        <p:blipFill>
          <a:blip r:embed="rId7"/>
          <a:stretch>
            <a:fillRect/>
          </a:stretch>
        </p:blipFill>
        <p:spPr>
          <a:xfrm>
            <a:off x="9777393" y="962648"/>
            <a:ext cx="2172124" cy="4018058"/>
          </a:xfrm>
          <a:prstGeom prst="rect">
            <a:avLst/>
          </a:prstGeom>
        </p:spPr>
      </p:pic>
      <p:pic>
        <p:nvPicPr>
          <p:cNvPr id="9" name="图片 8"/>
          <p:cNvPicPr>
            <a:picLocks noChangeAspect="1"/>
          </p:cNvPicPr>
          <p:nvPr/>
        </p:nvPicPr>
        <p:blipFill>
          <a:blip r:embed="rId8"/>
          <a:stretch>
            <a:fillRect/>
          </a:stretch>
        </p:blipFill>
        <p:spPr>
          <a:xfrm>
            <a:off x="7378907" y="934089"/>
            <a:ext cx="2373894" cy="452798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86691" y="1902476"/>
            <a:ext cx="2087014" cy="143191"/>
          </a:xfrm>
          <a:prstGeom prst="rect">
            <a:avLst/>
          </a:prstGeom>
          <a:solidFill>
            <a:srgbClr val="EDEDED"/>
          </a:solidFill>
          <a:ln>
            <a:solidFill>
              <a:srgbClr val="EDE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420414" y="294290"/>
            <a:ext cx="3230880" cy="398780"/>
          </a:xfrm>
          <a:prstGeom prst="rect">
            <a:avLst/>
          </a:prstGeom>
          <a:noFill/>
        </p:spPr>
        <p:txBody>
          <a:bodyPr wrap="none" rtlCol="0">
            <a:spAutoFit/>
          </a:bodyPr>
          <a:lstStyle/>
          <a:p>
            <a:r>
              <a:rPr kumimoji="1" lang="zh-CN" sz="2000" b="1" dirty="0">
                <a:latin typeface="微软雅黑" panose="020B0503020204020204" charset="-122"/>
                <a:ea typeface="微软雅黑" panose="020B0503020204020204" charset="-122"/>
                <a:cs typeface="微软雅黑" panose="020B0503020204020204" charset="-122"/>
              </a:rPr>
              <a:t>微信菜单栏现状分析及建议</a:t>
            </a:r>
            <a:endParaRPr kumimoji="1" lang="zh-CN" altLang="en-US" sz="2000" b="1" dirty="0">
              <a:latin typeface="微软雅黑" panose="020B0503020204020204" charset="-122"/>
              <a:ea typeface="微软雅黑" panose="020B0503020204020204" charset="-122"/>
              <a:cs typeface="微软雅黑" panose="020B0503020204020204" charset="-122"/>
            </a:endParaRPr>
          </a:p>
        </p:txBody>
      </p:sp>
      <p:sp>
        <p:nvSpPr>
          <p:cNvPr id="31" name="右箭头 30"/>
          <p:cNvSpPr/>
          <p:nvPr/>
        </p:nvSpPr>
        <p:spPr>
          <a:xfrm>
            <a:off x="3368536" y="3311570"/>
            <a:ext cx="769646" cy="1384995"/>
          </a:xfrm>
          <a:prstGeom prst="rightArrow">
            <a:avLst/>
          </a:prstGeom>
          <a:solidFill>
            <a:srgbClr val="0844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470257" y="943918"/>
            <a:ext cx="3757760" cy="738664"/>
          </a:xfrm>
          <a:prstGeom prst="rect">
            <a:avLst/>
          </a:prstGeom>
          <a:noFill/>
        </p:spPr>
        <p:txBody>
          <a:bodyPr wrap="none" rtlCol="0">
            <a:spAutoFit/>
          </a:bodyPr>
          <a:lstStyle/>
          <a:p>
            <a:pPr marL="285750" indent="-285750">
              <a:buFont typeface="微软雅黑" panose="020B0503020204020204" charset="-122"/>
              <a:buChar char="•"/>
            </a:pPr>
            <a:r>
              <a:rPr lang="zh-CN" altLang="en-US" sz="1400" dirty="0">
                <a:latin typeface="微软雅黑" panose="020B0503020204020204" charset="-122"/>
                <a:ea typeface="微软雅黑" panose="020B0503020204020204" charset="-122"/>
                <a:cs typeface="微软雅黑" panose="020B0503020204020204" charset="-122"/>
              </a:rPr>
              <a:t>现有菜单栏</a:t>
            </a:r>
            <a:r>
              <a:rPr lang="zh-CN" altLang="en-US" sz="1400" dirty="0">
                <a:latin typeface="微软雅黑 Light" panose="020B0502040204020203" pitchFamily="34" charset="-122"/>
                <a:ea typeface="微软雅黑 Light" panose="020B0502040204020203" pitchFamily="34" charset="-122"/>
                <a:cs typeface="微软雅黑 Light" panose="020B0502040204020203" pitchFamily="34" charset="-122"/>
              </a:rPr>
              <a:t>内容单一，</a:t>
            </a:r>
            <a:endParaRPr lang="zh-CN" altLang="en-US" sz="1400" dirty="0">
              <a:latin typeface="微软雅黑 Light" panose="020B0502040204020203" pitchFamily="34" charset="-122"/>
              <a:ea typeface="微软雅黑 Light" panose="020B0502040204020203" pitchFamily="34" charset="-122"/>
              <a:cs typeface="微软雅黑 Light" panose="020B0502040204020203" pitchFamily="34" charset="-122"/>
            </a:endParaRPr>
          </a:p>
          <a:p>
            <a:pPr marL="285750" indent="-285750">
              <a:buFont typeface="微软雅黑" panose="020B0503020204020204" charset="-122"/>
              <a:buChar char="•"/>
            </a:pPr>
            <a:r>
              <a:rPr lang="zh-CN" altLang="en-US" sz="1400" dirty="0">
                <a:latin typeface="微软雅黑 Light" panose="020B0502040204020203" pitchFamily="34" charset="-122"/>
                <a:ea typeface="微软雅黑 Light" panose="020B0502040204020203" pitchFamily="34" charset="-122"/>
                <a:cs typeface="微软雅黑 Light" panose="020B0502040204020203" pitchFamily="34" charset="-122"/>
              </a:rPr>
              <a:t>会员中心内容混乱，图片形式单一；</a:t>
            </a:r>
            <a:endParaRPr lang="en-US" altLang="zh-CN" sz="1400" dirty="0">
              <a:latin typeface="微软雅黑 Light" panose="020B0502040204020203" pitchFamily="34" charset="-122"/>
              <a:ea typeface="微软雅黑 Light" panose="020B0502040204020203" pitchFamily="34" charset="-122"/>
              <a:cs typeface="微软雅黑 Light" panose="020B0502040204020203" pitchFamily="34" charset="-122"/>
            </a:endParaRPr>
          </a:p>
          <a:p>
            <a:pPr marL="285750" indent="-285750">
              <a:buFont typeface="微软雅黑" panose="020B0503020204020204" charset="-122"/>
              <a:buChar char="•"/>
            </a:pPr>
            <a:r>
              <a:rPr lang="zh-CN" altLang="en-US" sz="1400" dirty="0">
                <a:latin typeface="微软雅黑 Light" panose="020B0502040204020203" pitchFamily="34" charset="-122"/>
                <a:ea typeface="微软雅黑 Light" panose="020B0502040204020203" pitchFamily="34" charset="-122"/>
                <a:cs typeface="微软雅黑 Light" panose="020B0502040204020203" pitchFamily="34" charset="-122"/>
              </a:rPr>
              <a:t>品牌官网图文设计感不系统，体验感差。 </a:t>
            </a:r>
            <a:endParaRPr lang="zh-CN" altLang="en-US" sz="1400" dirty="0">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grpSp>
        <p:nvGrpSpPr>
          <p:cNvPr id="13" name="组合 12"/>
          <p:cNvGrpSpPr/>
          <p:nvPr/>
        </p:nvGrpSpPr>
        <p:grpSpPr>
          <a:xfrm>
            <a:off x="4269103" y="1696783"/>
            <a:ext cx="2645462" cy="4788515"/>
            <a:chOff x="3738545" y="1504630"/>
            <a:chExt cx="2443604" cy="4665235"/>
          </a:xfrm>
        </p:grpSpPr>
        <p:sp>
          <p:nvSpPr>
            <p:cNvPr id="12" name="矩形 11"/>
            <p:cNvSpPr/>
            <p:nvPr/>
          </p:nvSpPr>
          <p:spPr>
            <a:xfrm>
              <a:off x="3771865" y="1875148"/>
              <a:ext cx="2167255" cy="273998"/>
            </a:xfrm>
            <a:prstGeom prst="rect">
              <a:avLst/>
            </a:prstGeom>
            <a:solidFill>
              <a:srgbClr val="EDEDED"/>
            </a:solidFill>
            <a:ln>
              <a:solidFill>
                <a:srgbClr val="EDED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grpSp>
          <p:nvGrpSpPr>
            <p:cNvPr id="11" name="组合 10"/>
            <p:cNvGrpSpPr/>
            <p:nvPr/>
          </p:nvGrpSpPr>
          <p:grpSpPr>
            <a:xfrm>
              <a:off x="4033485" y="2385695"/>
              <a:ext cx="1905635" cy="3610610"/>
              <a:chOff x="9495790" y="2404745"/>
              <a:chExt cx="1905635" cy="3610610"/>
            </a:xfrm>
          </p:grpSpPr>
          <p:pic>
            <p:nvPicPr>
              <p:cNvPr id="35" name="图片 34"/>
              <p:cNvPicPr>
                <a:picLocks noChangeAspect="1"/>
              </p:cNvPicPr>
              <p:nvPr/>
            </p:nvPicPr>
            <p:blipFill>
              <a:blip r:embed="rId1"/>
              <a:stretch>
                <a:fillRect/>
              </a:stretch>
            </p:blipFill>
            <p:spPr>
              <a:xfrm>
                <a:off x="9618980" y="2404745"/>
                <a:ext cx="1531620" cy="1384300"/>
              </a:xfrm>
              <a:prstGeom prst="rect">
                <a:avLst/>
              </a:prstGeom>
            </p:spPr>
          </p:pic>
          <p:pic>
            <p:nvPicPr>
              <p:cNvPr id="36" name="图片 35" descr="图片1"/>
              <p:cNvPicPr>
                <a:picLocks noChangeAspect="1"/>
              </p:cNvPicPr>
              <p:nvPr/>
            </p:nvPicPr>
            <p:blipFill>
              <a:blip r:embed="rId2"/>
              <a:stretch>
                <a:fillRect/>
              </a:stretch>
            </p:blipFill>
            <p:spPr>
              <a:xfrm>
                <a:off x="9495790" y="5651500"/>
                <a:ext cx="698500" cy="363855"/>
              </a:xfrm>
              <a:prstGeom prst="rect">
                <a:avLst/>
              </a:prstGeom>
            </p:spPr>
          </p:pic>
          <p:pic>
            <p:nvPicPr>
              <p:cNvPr id="38" name="图片 37" descr="图片2"/>
              <p:cNvPicPr>
                <a:picLocks noChangeAspect="1"/>
              </p:cNvPicPr>
              <p:nvPr/>
            </p:nvPicPr>
            <p:blipFill>
              <a:blip r:embed="rId3"/>
              <a:stretch>
                <a:fillRect/>
              </a:stretch>
            </p:blipFill>
            <p:spPr>
              <a:xfrm>
                <a:off x="10765790" y="5651500"/>
                <a:ext cx="635635" cy="360045"/>
              </a:xfrm>
              <a:prstGeom prst="rect">
                <a:avLst/>
              </a:prstGeom>
            </p:spPr>
          </p:pic>
          <p:sp>
            <p:nvSpPr>
              <p:cNvPr id="41" name="文本框 40"/>
              <p:cNvSpPr txBox="1"/>
              <p:nvPr/>
            </p:nvSpPr>
            <p:spPr>
              <a:xfrm>
                <a:off x="9501505" y="5441315"/>
                <a:ext cx="640080" cy="213995"/>
              </a:xfrm>
              <a:prstGeom prst="rect">
                <a:avLst/>
              </a:prstGeom>
              <a:noFill/>
            </p:spPr>
            <p:txBody>
              <a:bodyPr wrap="square" rtlCol="0">
                <a:spAutoFit/>
              </a:bodyPr>
              <a:lstStyle/>
              <a:p>
                <a:pPr algn="ctr"/>
                <a:endParaRPr lang="zh-CN" altLang="en-US" sz="800" dirty="0">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42" name="文本框 41"/>
              <p:cNvSpPr txBox="1"/>
              <p:nvPr/>
            </p:nvSpPr>
            <p:spPr>
              <a:xfrm>
                <a:off x="9501505" y="5742940"/>
                <a:ext cx="640080" cy="215444"/>
              </a:xfrm>
              <a:prstGeom prst="rect">
                <a:avLst/>
              </a:prstGeom>
              <a:noFill/>
            </p:spPr>
            <p:txBody>
              <a:bodyPr wrap="square" rtlCol="0">
                <a:spAutoFit/>
              </a:bodyPr>
              <a:lstStyle/>
              <a:p>
                <a:pPr algn="ctr"/>
                <a:r>
                  <a:rPr lang="zh-CN" altLang="en-US" sz="800" dirty="0">
                    <a:latin typeface="微软雅黑 Light" panose="020B0502040204020203" pitchFamily="34" charset="-122"/>
                    <a:ea typeface="微软雅黑 Light" panose="020B0502040204020203" pitchFamily="34" charset="-122"/>
                    <a:cs typeface="微软雅黑" panose="020B0503020204020204" charset="-122"/>
                  </a:rPr>
                  <a:t>品牌官网</a:t>
                </a:r>
                <a:endParaRPr lang="zh-CN" altLang="en-US" sz="800" dirty="0">
                  <a:latin typeface="微软雅黑 Light" panose="020B0502040204020203" pitchFamily="34" charset="-122"/>
                  <a:ea typeface="微软雅黑 Light" panose="020B0502040204020203" pitchFamily="34" charset="-122"/>
                  <a:cs typeface="微软雅黑" panose="020B0503020204020204" charset="-122"/>
                </a:endParaRPr>
              </a:p>
            </p:txBody>
          </p:sp>
          <p:pic>
            <p:nvPicPr>
              <p:cNvPr id="44" name="图片 43" descr="图片2"/>
              <p:cNvPicPr>
                <a:picLocks noChangeAspect="1"/>
              </p:cNvPicPr>
              <p:nvPr/>
            </p:nvPicPr>
            <p:blipFill>
              <a:blip r:embed="rId3"/>
              <a:stretch>
                <a:fillRect/>
              </a:stretch>
            </p:blipFill>
            <p:spPr>
              <a:xfrm>
                <a:off x="10141585" y="5651500"/>
                <a:ext cx="635635" cy="360045"/>
              </a:xfrm>
              <a:prstGeom prst="rect">
                <a:avLst/>
              </a:prstGeom>
            </p:spPr>
          </p:pic>
          <p:sp>
            <p:nvSpPr>
              <p:cNvPr id="43" name="文本框 42"/>
              <p:cNvSpPr txBox="1"/>
              <p:nvPr/>
            </p:nvSpPr>
            <p:spPr>
              <a:xfrm>
                <a:off x="10102612" y="5735651"/>
                <a:ext cx="640080" cy="215444"/>
              </a:xfrm>
              <a:prstGeom prst="rect">
                <a:avLst/>
              </a:prstGeom>
              <a:noFill/>
            </p:spPr>
            <p:txBody>
              <a:bodyPr wrap="square" rtlCol="0">
                <a:spAutoFit/>
              </a:bodyPr>
              <a:lstStyle/>
              <a:p>
                <a:pPr algn="ctr"/>
                <a:r>
                  <a:rPr lang="zh-CN" altLang="en-US" sz="800" dirty="0">
                    <a:latin typeface="微软雅黑 Light" panose="020B0502040204020203" pitchFamily="34" charset="-122"/>
                    <a:ea typeface="微软雅黑 Light" panose="020B0502040204020203" pitchFamily="34" charset="-122"/>
                    <a:cs typeface="微软雅黑" panose="020B0503020204020204" charset="-122"/>
                  </a:rPr>
                  <a:t>会员中心</a:t>
                </a:r>
                <a:endParaRPr lang="zh-CN" altLang="en-US" sz="800" dirty="0">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50" name="文本框 49"/>
              <p:cNvSpPr txBox="1"/>
              <p:nvPr/>
            </p:nvSpPr>
            <p:spPr>
              <a:xfrm>
                <a:off x="10777220" y="5735652"/>
                <a:ext cx="621664" cy="215444"/>
              </a:xfrm>
              <a:prstGeom prst="rect">
                <a:avLst/>
              </a:prstGeom>
              <a:noFill/>
            </p:spPr>
            <p:txBody>
              <a:bodyPr wrap="square" rtlCol="0">
                <a:spAutoFit/>
              </a:bodyPr>
              <a:lstStyle/>
              <a:p>
                <a:pPr algn="ctr"/>
                <a:r>
                  <a:rPr lang="zh-CN" altLang="en-US" sz="800" dirty="0">
                    <a:latin typeface="微软雅黑 Light" panose="020B0502040204020203" pitchFamily="34" charset="-122"/>
                    <a:ea typeface="微软雅黑 Light" panose="020B0502040204020203" pitchFamily="34" charset="-122"/>
                    <a:cs typeface="微软雅黑" panose="020B0503020204020204" charset="-122"/>
                  </a:rPr>
                  <a:t>积分商城</a:t>
                </a:r>
                <a:endParaRPr lang="zh-CN" altLang="en-US" sz="800" dirty="0">
                  <a:latin typeface="微软雅黑 Light" panose="020B0502040204020203" pitchFamily="34" charset="-122"/>
                  <a:ea typeface="微软雅黑 Light" panose="020B0502040204020203" pitchFamily="34" charset="-122"/>
                  <a:cs typeface="微软雅黑" panose="020B0503020204020204" charset="-122"/>
                </a:endParaRPr>
              </a:p>
            </p:txBody>
          </p:sp>
        </p:grpSp>
        <p:pic>
          <p:nvPicPr>
            <p:cNvPr id="40" name="图片 39"/>
            <p:cNvPicPr>
              <a:picLocks noChangeAspect="1"/>
            </p:cNvPicPr>
            <p:nvPr>
              <p:custDataLst>
                <p:tags r:id="rId4"/>
              </p:custDataLst>
            </p:nvPr>
          </p:nvPicPr>
          <p:blipFill>
            <a:blip r:embed="rId5">
              <a:extLst>
                <a:ext uri="{28A0092B-C50C-407E-A947-70E740481C1C}">
                  <a14:useLocalDpi xmlns:a14="http://schemas.microsoft.com/office/drawing/2010/main" val="0"/>
                </a:ext>
              </a:extLst>
            </a:blip>
            <a:stretch>
              <a:fillRect/>
            </a:stretch>
          </p:blipFill>
          <p:spPr>
            <a:xfrm>
              <a:off x="3738545" y="1504630"/>
              <a:ext cx="2443604" cy="4665235"/>
            </a:xfrm>
            <a:prstGeom prst="rect">
              <a:avLst/>
            </a:prstGeom>
          </p:spPr>
        </p:pic>
      </p:grpSp>
      <p:sp>
        <p:nvSpPr>
          <p:cNvPr id="47" name="TextBox 4"/>
          <p:cNvSpPr txBox="1"/>
          <p:nvPr/>
        </p:nvSpPr>
        <p:spPr>
          <a:xfrm>
            <a:off x="8019562" y="2022238"/>
            <a:ext cx="1984865" cy="646327"/>
          </a:xfrm>
          <a:prstGeom prst="rect">
            <a:avLst/>
          </a:prstGeom>
          <a:noFill/>
        </p:spPr>
        <p:txBody>
          <a:bodyPr wrap="square" lIns="91390" tIns="45718" rIns="91390" bIns="45718" rtlCol="0">
            <a:spAutoFit/>
          </a:bodyPr>
          <a:lstStyle/>
          <a:p>
            <a:pPr marL="171450" indent="-171450" algn="just">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rPr>
              <a:t>菜单栏过于</a:t>
            </a:r>
            <a:r>
              <a:rPr lang="zh-CN" altLang="en-US" sz="1200" dirty="0">
                <a:solidFill>
                  <a:srgbClr val="084498"/>
                </a:solidFill>
                <a:latin typeface="微软雅黑 Light" panose="020B0502040204020203" pitchFamily="34" charset="-122"/>
                <a:ea typeface="微软雅黑 Light" panose="020B0502040204020203" pitchFamily="34" charset="-122"/>
                <a:cs typeface="微软雅黑 Light" panose="020B0502040204020203" pitchFamily="34" charset="-122"/>
              </a:rPr>
              <a:t>简化</a:t>
            </a:r>
            <a:r>
              <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rPr>
              <a:t>，建议将企业最新动态加入主页面；增加品牌知名度</a:t>
            </a:r>
            <a:endPar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56" name="TextBox 4"/>
          <p:cNvSpPr txBox="1"/>
          <p:nvPr/>
        </p:nvSpPr>
        <p:spPr>
          <a:xfrm>
            <a:off x="7716596" y="4580830"/>
            <a:ext cx="2590799" cy="1015659"/>
          </a:xfrm>
          <a:prstGeom prst="rect">
            <a:avLst/>
          </a:prstGeom>
          <a:noFill/>
        </p:spPr>
        <p:txBody>
          <a:bodyPr wrap="square" lIns="91390" tIns="45718" rIns="91390" bIns="45718" rtlCol="0">
            <a:spAutoFit/>
          </a:bodyPr>
          <a:lstStyle/>
          <a:p>
            <a:pPr marL="171450" indent="-171450" algn="just">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rPr>
              <a:t>积分商城增加后，可吸引用户直接点击；</a:t>
            </a:r>
            <a:endPar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endParaRPr>
          </a:p>
          <a:p>
            <a:pPr marL="171450" indent="-171450" algn="just">
              <a:buFont typeface="微软雅黑" panose="020B0503020204020204" charset="-122"/>
              <a:buChar char="•"/>
            </a:pP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rPr>
              <a:t>“</a:t>
            </a:r>
            <a:r>
              <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rPr>
              <a:t>会员中心</a:t>
            </a:r>
            <a:r>
              <a:rPr lang="en-US" altLang="zh-CN" sz="1200" dirty="0">
                <a:latin typeface="微软雅黑 Light" panose="020B0502040204020203" pitchFamily="34" charset="-122"/>
                <a:ea typeface="微软雅黑 Light" panose="020B0502040204020203" pitchFamily="34" charset="-122"/>
                <a:cs typeface="微软雅黑 Light" panose="020B0502040204020203" pitchFamily="34" charset="-122"/>
              </a:rPr>
              <a:t>”</a:t>
            </a:r>
            <a:r>
              <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rPr>
              <a:t> 可落地多种内容，如日常福利活动、粉丝日活动，利于后期转化等。</a:t>
            </a:r>
            <a:endParaRPr lang="zh-CN" altLang="en-US" sz="1200" dirty="0">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sp>
        <p:nvSpPr>
          <p:cNvPr id="14" name="矩形 13"/>
          <p:cNvSpPr/>
          <p:nvPr/>
        </p:nvSpPr>
        <p:spPr>
          <a:xfrm>
            <a:off x="470257" y="884936"/>
            <a:ext cx="3568943" cy="797646"/>
          </a:xfrm>
          <a:prstGeom prst="rect">
            <a:avLst/>
          </a:prstGeom>
          <a:noFill/>
          <a:ln>
            <a:solidFill>
              <a:srgbClr val="08449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58" name="矩形 57"/>
          <p:cNvSpPr/>
          <p:nvPr/>
        </p:nvSpPr>
        <p:spPr>
          <a:xfrm>
            <a:off x="7716596" y="1937638"/>
            <a:ext cx="2601121" cy="797646"/>
          </a:xfrm>
          <a:prstGeom prst="rect">
            <a:avLst/>
          </a:prstGeom>
          <a:noFill/>
          <a:ln>
            <a:solidFill>
              <a:srgbClr val="08449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60" name="矩形 59"/>
          <p:cNvSpPr/>
          <p:nvPr/>
        </p:nvSpPr>
        <p:spPr>
          <a:xfrm>
            <a:off x="7743625" y="4429159"/>
            <a:ext cx="2601121" cy="1137618"/>
          </a:xfrm>
          <a:prstGeom prst="rect">
            <a:avLst/>
          </a:prstGeom>
          <a:noFill/>
          <a:ln>
            <a:solidFill>
              <a:srgbClr val="08449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8876" y="1696783"/>
            <a:ext cx="2610812" cy="4911793"/>
          </a:xfrm>
          <a:prstGeom prst="rect">
            <a:avLst/>
          </a:prstGeom>
        </p:spPr>
      </p:pic>
      <p:pic>
        <p:nvPicPr>
          <p:cNvPr id="16" name="图片 15"/>
          <p:cNvPicPr>
            <a:picLocks noChangeAspect="1"/>
          </p:cNvPicPr>
          <p:nvPr/>
        </p:nvPicPr>
        <p:blipFill>
          <a:blip r:embed="rId7"/>
          <a:stretch>
            <a:fillRect/>
          </a:stretch>
        </p:blipFill>
        <p:spPr>
          <a:xfrm>
            <a:off x="936596" y="2016959"/>
            <a:ext cx="2130319" cy="4379401"/>
          </a:xfrm>
          <a:prstGeom prst="rect">
            <a:avLst/>
          </a:prstGeom>
        </p:spPr>
      </p:pic>
      <p:cxnSp>
        <p:nvCxnSpPr>
          <p:cNvPr id="18" name="直接箭头连接符 17"/>
          <p:cNvCxnSpPr>
            <a:endCxn id="60" idx="0"/>
          </p:cNvCxnSpPr>
          <p:nvPr/>
        </p:nvCxnSpPr>
        <p:spPr>
          <a:xfrm>
            <a:off x="9039023" y="2753165"/>
            <a:ext cx="5163" cy="167599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8"/>
          <a:stretch>
            <a:fillRect/>
          </a:stretch>
        </p:blipFill>
        <p:spPr>
          <a:xfrm>
            <a:off x="4679558" y="2099460"/>
            <a:ext cx="1969151" cy="353601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318134" y="4805209"/>
            <a:ext cx="5345036" cy="1637627"/>
            <a:chOff x="0" y="0"/>
            <a:chExt cx="5345036" cy="1637627"/>
          </a:xfrm>
        </p:grpSpPr>
        <p:pic>
          <p:nvPicPr>
            <p:cNvPr id="416" name="picture 416"/>
            <p:cNvPicPr>
              <a:picLocks noChangeAspect="1"/>
            </p:cNvPicPr>
            <p:nvPr/>
          </p:nvPicPr>
          <p:blipFill>
            <a:blip r:embed="rId1"/>
            <a:stretch>
              <a:fillRect/>
            </a:stretch>
          </p:blipFill>
          <p:spPr>
            <a:xfrm rot="21600000">
              <a:off x="0" y="0"/>
              <a:ext cx="5345036" cy="1637627"/>
            </a:xfrm>
            <a:prstGeom prst="snip2DiagRect">
              <a:avLst/>
            </a:prstGeom>
            <a:solidFill>
              <a:srgbClr val="FFFFFF">
                <a:shade val="85000"/>
              </a:srgbClr>
            </a:solidFill>
            <a:ln w="88900" cap="sq">
              <a:solidFill>
                <a:srgbClr val="FFFFFF"/>
              </a:solidFill>
              <a:miter lim="800000"/>
              <a:headEnd/>
              <a:tailEnd/>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18" name="textbox 418"/>
            <p:cNvSpPr/>
            <p:nvPr/>
          </p:nvSpPr>
          <p:spPr>
            <a:xfrm>
              <a:off x="1235642" y="279508"/>
              <a:ext cx="3919854" cy="12001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微博</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阅读量</a:t>
              </a:r>
              <a:r>
                <a:rPr lang="en-US" altLang="zh-CN"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31.6</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万，互动量</a:t>
              </a:r>
              <a:r>
                <a:rPr lang="en-US" altLang="zh-CN"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3104</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，原创量</a:t>
              </a:r>
              <a:r>
                <a:rPr lang="en-US" altLang="zh-CN"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51</a:t>
              </a:r>
              <a:r>
                <a:rPr lang="zh-CN" altLang="en-US"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，各数值均远低于竞品</a:t>
              </a:r>
              <a:endParaRPr lang="en-US" altLang="zh-CN" sz="14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300" kern="0" spc="-4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300" b="1" kern="0" spc="-4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评论区</a:t>
              </a:r>
              <a:r>
                <a:rPr lang="zh-CN" altLang="en-US" sz="1300" b="1" kern="0" spc="-40" dirty="0">
                  <a:solidFill>
                    <a:srgbClr val="C00000">
                      <a:alpha val="100000"/>
                    </a:srgbClr>
                  </a:solidFill>
                  <a:latin typeface="微软雅黑" panose="020B0503020204020204" charset="-122"/>
                  <a:ea typeface="微软雅黑" panose="020B0503020204020204" charset="-122"/>
                  <a:cs typeface="微软雅黑" panose="020B0503020204020204" charset="-122"/>
                </a:rPr>
                <a:t>互动性偏弱</a:t>
              </a:r>
              <a:r>
                <a:rPr sz="1300" b="1" kern="0" spc="-50" dirty="0">
                  <a:solidFill>
                    <a:srgbClr val="C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内容、话题单一，</a:t>
              </a:r>
              <a:r>
                <a:rPr sz="1400" kern="0" spc="-6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素材</a:t>
              </a:r>
              <a:r>
                <a:rPr lang="zh-CN" altLang="en-US"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相似度偏高，内容</a:t>
              </a:r>
              <a:r>
                <a:rPr sz="1400" kern="0" spc="-6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改动幅度较小。</a:t>
              </a:r>
              <a:r>
                <a:rPr sz="1400" b="1" kern="0" spc="-6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跨界联</a:t>
              </a:r>
              <a:r>
                <a:rPr sz="1300" b="1" kern="0" spc="-3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动等social玩法较少</a:t>
              </a:r>
              <a:r>
                <a:rPr sz="1300" b="1" kern="0" spc="-30" dirty="0">
                  <a:solidFill>
                    <a:srgbClr val="C00000">
                      <a:alpha val="100000"/>
                    </a:srgbClr>
                  </a:solidFill>
                  <a:latin typeface="微软雅黑" panose="020B0503020204020204" charset="-122"/>
                  <a:ea typeface="微软雅黑" panose="020B0503020204020204" charset="-122"/>
                  <a:cs typeface="微软雅黑" panose="020B0503020204020204" charset="-122"/>
                </a:rPr>
                <a:t>。</a:t>
              </a:r>
              <a:endParaRPr sz="1300" dirty="0">
                <a:latin typeface="微软雅黑" panose="020B0503020204020204" charset="-122"/>
                <a:ea typeface="微软雅黑" panose="020B0503020204020204" charset="-122"/>
                <a:cs typeface="微软雅黑" panose="020B0503020204020204" charset="-122"/>
              </a:endParaRPr>
            </a:p>
          </p:txBody>
        </p:sp>
        <p:sp>
          <p:nvSpPr>
            <p:cNvPr id="420" name="path 420"/>
            <p:cNvSpPr/>
            <p:nvPr/>
          </p:nvSpPr>
          <p:spPr>
            <a:xfrm>
              <a:off x="195224" y="257302"/>
              <a:ext cx="966977" cy="966990"/>
            </a:xfrm>
            <a:custGeom>
              <a:avLst/>
              <a:gdLst/>
              <a:ahLst/>
              <a:cxnLst/>
              <a:rect l="0" t="0" r="0" b="0"/>
              <a:pathLst>
                <a:path w="1522" h="1522">
                  <a:moveTo>
                    <a:pt x="0" y="761"/>
                  </a:moveTo>
                  <a:cubicBezTo>
                    <a:pt x="0" y="340"/>
                    <a:pt x="340" y="0"/>
                    <a:pt x="761" y="0"/>
                  </a:cubicBezTo>
                  <a:cubicBezTo>
                    <a:pt x="1181" y="0"/>
                    <a:pt x="1522" y="340"/>
                    <a:pt x="1522" y="761"/>
                  </a:cubicBezTo>
                  <a:cubicBezTo>
                    <a:pt x="1522" y="1181"/>
                    <a:pt x="1181" y="1522"/>
                    <a:pt x="761" y="1522"/>
                  </a:cubicBezTo>
                  <a:cubicBezTo>
                    <a:pt x="340" y="1522"/>
                    <a:pt x="0" y="1181"/>
                    <a:pt x="0" y="761"/>
                  </a:cubicBezTo>
                </a:path>
              </a:pathLst>
            </a:custGeom>
            <a:solidFill>
              <a:schemeClr val="accent1"/>
            </a:solidFill>
            <a:ln w="0" cap="flat">
              <a:solidFill>
                <a:schemeClr val="accent1"/>
              </a:solid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grpSp>
      <p:grpSp>
        <p:nvGrpSpPr>
          <p:cNvPr id="18" name="group 18"/>
          <p:cNvGrpSpPr/>
          <p:nvPr/>
        </p:nvGrpSpPr>
        <p:grpSpPr>
          <a:xfrm rot="21600000">
            <a:off x="6537959" y="1163485"/>
            <a:ext cx="5345035" cy="1637626"/>
            <a:chOff x="0" y="0"/>
            <a:chExt cx="5345035" cy="1637626"/>
          </a:xfrm>
        </p:grpSpPr>
        <p:pic>
          <p:nvPicPr>
            <p:cNvPr id="422" name="picture 422"/>
            <p:cNvPicPr>
              <a:picLocks noChangeAspect="1"/>
            </p:cNvPicPr>
            <p:nvPr/>
          </p:nvPicPr>
          <p:blipFill>
            <a:blip r:embed="rId2"/>
            <a:stretch>
              <a:fillRect/>
            </a:stretch>
          </p:blipFill>
          <p:spPr>
            <a:xfrm rot="21600000">
              <a:off x="0" y="0"/>
              <a:ext cx="5345035" cy="1637626"/>
            </a:xfrm>
            <a:prstGeom prst="rect">
              <a:avLst/>
            </a:prstGeom>
          </p:spPr>
        </p:pic>
        <p:sp>
          <p:nvSpPr>
            <p:cNvPr id="424" name="textbox 424"/>
            <p:cNvSpPr/>
            <p:nvPr/>
          </p:nvSpPr>
          <p:spPr>
            <a:xfrm>
              <a:off x="1251374" y="145405"/>
              <a:ext cx="3822822" cy="123111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粉丝</a:t>
              </a:r>
              <a:r>
                <a:rPr lang="en-US" altLang="zh-CN" sz="1400" kern="0" spc="-20" dirty="0">
                  <a:solidFill>
                    <a:srgbClr val="000000">
                      <a:alpha val="100000"/>
                    </a:srgbClr>
                  </a:solidFill>
                  <a:latin typeface="Calibri" panose="020F0502020204030204"/>
                  <a:ea typeface="微软雅黑" panose="020B0503020204020204" charset="-122"/>
                  <a:cs typeface="Calibri" panose="020F0502020204030204"/>
                </a:rPr>
                <a:t>9976</a:t>
              </a:r>
              <a:r>
                <a:rPr sz="1400" kern="0" spc="-80" dirty="0">
                  <a:solidFill>
                    <a:srgbClr val="000000">
                      <a:alpha val="100000"/>
                    </a:srgbClr>
                  </a:solidFill>
                  <a:latin typeface="Calibri" panose="020F0502020204030204"/>
                  <a:ea typeface="Calibri" panose="020F0502020204030204"/>
                  <a:cs typeface="Calibri" panose="020F0502020204030204"/>
                </a:rPr>
                <a:t> </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笔记</a:t>
              </a:r>
              <a:r>
                <a:rPr lang="en-US" altLang="zh-CN"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313</a:t>
              </a:r>
              <a:r>
                <a:rPr lang="zh-CN" altLang="en-US"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粉丝数量较</a:t>
              </a:r>
              <a:r>
                <a:rPr sz="1400" kern="0" spc="-3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少</a:t>
              </a: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400" dirty="0">
                <a:latin typeface="微软雅黑" panose="020B0503020204020204" charset="-122"/>
                <a:ea typeface="微软雅黑" panose="020B0503020204020204" charset="-122"/>
                <a:cs typeface="微软雅黑" panose="020B0503020204020204" charset="-122"/>
              </a:endParaRPr>
            </a:p>
            <a:p>
              <a:pPr marL="347345" indent="-334645" algn="l" rtl="0" eaLnBrk="0">
                <a:lnSpc>
                  <a:spcPct val="121000"/>
                </a:lnSpc>
                <a:spcBef>
                  <a:spcPts val="975"/>
                </a:spcBef>
              </a:pPr>
              <a:r>
                <a:rPr sz="1400" kern="0" spc="6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400" b="1" kern="0" spc="6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消费者关于产品</a:t>
              </a:r>
              <a:r>
                <a:rPr sz="1400" b="1" kern="0" spc="5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体验感的展示较少。消费者</a:t>
              </a:r>
              <a:r>
                <a:rPr sz="1400" b="1" kern="0" spc="-10" dirty="0">
                  <a:solidFill>
                    <a:srgbClr val="C00000">
                      <a:alpha val="100000"/>
                    </a:srgbClr>
                  </a:solidFill>
                  <a:latin typeface="微软雅黑" panose="020B0503020204020204" charset="-122"/>
                  <a:ea typeface="微软雅黑" panose="020B0503020204020204" charset="-122"/>
                  <a:cs typeface="微软雅黑" panose="020B0503020204020204" charset="-122"/>
                </a:rPr>
                <a:t> </a:t>
              </a:r>
              <a:r>
                <a:rPr sz="1400" b="1" kern="0" spc="-1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参与感薄弱</a:t>
              </a:r>
              <a:r>
                <a:rPr lang="zh-CN" altLang="en-US" sz="1400" b="1" kern="0" spc="-10" dirty="0">
                  <a:solidFill>
                    <a:srgbClr val="C00000">
                      <a:alpha val="100000"/>
                    </a:srgbClr>
                  </a:solidFill>
                  <a:latin typeface="微软雅黑" panose="020B0503020204020204" charset="-122"/>
                  <a:ea typeface="微软雅黑" panose="020B0503020204020204" charset="-122"/>
                  <a:cs typeface="微软雅黑" panose="020B0503020204020204" charset="-122"/>
                </a:rPr>
                <a:t>，文案内容不能吸引有效评论。</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r>
                <a:rPr lang="en-US" sz="800" dirty="0">
                  <a:latin typeface="微软雅黑" panose="020B0503020204020204" charset="-122"/>
                  <a:ea typeface="微软雅黑" panose="020B0503020204020204" charset="-122"/>
                  <a:cs typeface="微软雅黑" panose="020B0503020204020204" charset="-122"/>
                </a:rPr>
                <a:t> </a:t>
              </a:r>
              <a:r>
                <a:rPr lang="en-US" altLang="zh-CN"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altLang="zh-CN"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en-US" altLang="zh-CN" sz="8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对于负面评价的引导还需加强。</a:t>
              </a:r>
              <a:endPar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algn="r" rtl="0" eaLnBrk="0">
                <a:lnSpc>
                  <a:spcPct val="92000"/>
                </a:lnSpc>
                <a:spcBef>
                  <a:spcPts val="5"/>
                </a:spcBef>
              </a:pPr>
              <a:r>
                <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暂无标记内容</a:t>
              </a:r>
              <a:r>
                <a:rPr sz="14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6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收藏多为官方号发布的内</a:t>
              </a:r>
              <a:r>
                <a:rPr sz="1400" kern="0" spc="-7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容</a:t>
              </a:r>
              <a:r>
                <a:rPr sz="1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sz="14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algn="r" rtl="0" eaLnBrk="0">
                <a:lnSpc>
                  <a:spcPct val="92000"/>
                </a:lnSpc>
                <a:spcBef>
                  <a:spcPts val="5"/>
                </a:spcBef>
              </a:pPr>
              <a:endParaRPr sz="1400" dirty="0">
                <a:latin typeface="微软雅黑" panose="020B0503020204020204" charset="-122"/>
                <a:ea typeface="微软雅黑" panose="020B0503020204020204" charset="-122"/>
                <a:cs typeface="微软雅黑" panose="020B0503020204020204" charset="-122"/>
              </a:endParaRPr>
            </a:p>
          </p:txBody>
        </p:sp>
        <p:sp>
          <p:nvSpPr>
            <p:cNvPr id="426" name="path 426"/>
            <p:cNvSpPr/>
            <p:nvPr/>
          </p:nvSpPr>
          <p:spPr>
            <a:xfrm>
              <a:off x="195071" y="257301"/>
              <a:ext cx="967130" cy="966990"/>
            </a:xfrm>
            <a:custGeom>
              <a:avLst/>
              <a:gdLst/>
              <a:ahLst/>
              <a:cxnLst/>
              <a:rect l="0" t="0" r="0" b="0"/>
              <a:pathLst>
                <a:path w="1523" h="1522">
                  <a:moveTo>
                    <a:pt x="0" y="762"/>
                  </a:moveTo>
                  <a:cubicBezTo>
                    <a:pt x="0" y="340"/>
                    <a:pt x="341" y="0"/>
                    <a:pt x="761" y="0"/>
                  </a:cubicBezTo>
                  <a:cubicBezTo>
                    <a:pt x="1182" y="0"/>
                    <a:pt x="1523" y="340"/>
                    <a:pt x="1523" y="761"/>
                  </a:cubicBezTo>
                  <a:cubicBezTo>
                    <a:pt x="1523" y="1181"/>
                    <a:pt x="1182" y="1522"/>
                    <a:pt x="761" y="1522"/>
                  </a:cubicBezTo>
                  <a:cubicBezTo>
                    <a:pt x="341" y="1522"/>
                    <a:pt x="0" y="1181"/>
                    <a:pt x="0" y="762"/>
                  </a:cubicBezTo>
                </a:path>
              </a:pathLst>
            </a:custGeom>
            <a:solidFill>
              <a:schemeClr val="accent1"/>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grpSp>
      <p:sp>
        <p:nvSpPr>
          <p:cNvPr id="440" name="textbox 440"/>
          <p:cNvSpPr/>
          <p:nvPr/>
        </p:nvSpPr>
        <p:spPr>
          <a:xfrm>
            <a:off x="272872" y="301294"/>
            <a:ext cx="5823128" cy="299758"/>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lang="zh-CN" altLang="en-US" sz="17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媒体</a:t>
            </a:r>
            <a:r>
              <a:rPr lang="zh-CN" altLang="en-US"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三</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大平台运营现状扫描</a:t>
            </a:r>
            <a:r>
              <a:rPr lang="en-US" altLang="zh-CN"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微博、小红书</a:t>
            </a:r>
            <a:endParaRPr sz="1700" dirty="0">
              <a:latin typeface="微软雅黑" panose="020B0503020204020204" charset="-122"/>
              <a:ea typeface="微软雅黑" panose="020B0503020204020204" charset="-122"/>
              <a:cs typeface="微软雅黑" panose="020B0503020204020204" charset="-122"/>
            </a:endParaRPr>
          </a:p>
        </p:txBody>
      </p:sp>
      <p:pic>
        <p:nvPicPr>
          <p:cNvPr id="442" name="picture 442"/>
          <p:cNvPicPr>
            <a:picLocks noChangeAspect="1"/>
          </p:cNvPicPr>
          <p:nvPr/>
        </p:nvPicPr>
        <p:blipFill>
          <a:blip r:embed="rId3"/>
          <a:stretch>
            <a:fillRect/>
          </a:stretch>
        </p:blipFill>
        <p:spPr>
          <a:xfrm rot="21600000">
            <a:off x="8864" y="0"/>
            <a:ext cx="12163462" cy="80962"/>
          </a:xfrm>
          <a:prstGeom prst="rect">
            <a:avLst/>
          </a:prstGeom>
        </p:spPr>
      </p:pic>
      <p:sp>
        <p:nvSpPr>
          <p:cNvPr id="444" name="textbox 444"/>
          <p:cNvSpPr/>
          <p:nvPr/>
        </p:nvSpPr>
        <p:spPr>
          <a:xfrm>
            <a:off x="769222" y="4229607"/>
            <a:ext cx="1932939" cy="318770"/>
          </a:xfrm>
          <a:prstGeom prst="rect">
            <a:avLst/>
          </a:prstGeom>
          <a:solidFill>
            <a:schemeClr val="accent1"/>
          </a:solidFill>
          <a:ln w="0" cap="flat">
            <a:noFill/>
            <a:prstDash val="solid"/>
            <a:miter lim="0"/>
          </a:ln>
        </p:spPr>
        <p:txBody>
          <a:bodyPr vert="horz" wrap="square" lIns="0" tIns="0" rIns="0" bIns="0"/>
          <a:lstStyle/>
          <a:p>
            <a:pPr algn="l" rtl="0" eaLnBrk="0">
              <a:lnSpc>
                <a:spcPct val="111000"/>
              </a:lnSpc>
            </a:pPr>
            <a:endParaRPr sz="400" dirty="0">
              <a:latin typeface="微软雅黑" panose="020B0503020204020204" charset="-122"/>
              <a:ea typeface="微软雅黑" panose="020B0503020204020204" charset="-122"/>
              <a:cs typeface="微软雅黑" panose="020B0503020204020204" charset="-122"/>
            </a:endParaRPr>
          </a:p>
          <a:p>
            <a:pPr marL="168275" algn="l" rtl="0" eaLnBrk="0">
              <a:lnSpc>
                <a:spcPct val="91000"/>
              </a:lnSpc>
              <a:spcBef>
                <a:spcPts val="5"/>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评论转发点赞数量少</a:t>
            </a:r>
            <a:endParaRPr sz="1400" dirty="0">
              <a:latin typeface="微软雅黑" panose="020B0503020204020204" charset="-122"/>
              <a:ea typeface="微软雅黑" panose="020B0503020204020204" charset="-122"/>
              <a:cs typeface="微软雅黑" panose="020B0503020204020204" charset="-122"/>
            </a:endParaRPr>
          </a:p>
        </p:txBody>
      </p:sp>
      <p:sp>
        <p:nvSpPr>
          <p:cNvPr id="450" name="textbox 450"/>
          <p:cNvSpPr/>
          <p:nvPr/>
        </p:nvSpPr>
        <p:spPr>
          <a:xfrm>
            <a:off x="7050610" y="1458750"/>
            <a:ext cx="306704" cy="880744"/>
          </a:xfrm>
          <a:prstGeom prst="rect">
            <a:avLst/>
          </a:prstGeom>
          <a:noFill/>
          <a:ln w="0" cap="flat">
            <a:noFill/>
            <a:prstDash val="solid"/>
            <a:miter lim="0"/>
          </a:ln>
        </p:spPr>
        <p:txBody>
          <a:bodyPr vert="eaVert" wrap="square" lIns="0" tIns="0" rIns="0" bIns="0"/>
          <a:lstStyle/>
          <a:p>
            <a:pPr algn="l" rtl="0" eaLnBrk="0">
              <a:lnSpc>
                <a:spcPct val="72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pPr>
            <a:r>
              <a:rPr sz="2000" b="1" kern="0" spc="250" dirty="0">
                <a:solidFill>
                  <a:srgbClr val="FFFFFF">
                    <a:alpha val="100000"/>
                  </a:srgbClr>
                </a:solidFill>
                <a:latin typeface="微软雅黑" panose="020B0503020204020204" charset="-122"/>
                <a:ea typeface="微软雅黑" panose="020B0503020204020204" charset="-122"/>
                <a:cs typeface="微软雅黑" panose="020B0503020204020204" charset="-122"/>
              </a:rPr>
              <a:t>小红书</a:t>
            </a:r>
            <a:endParaRPr sz="2000" dirty="0">
              <a:latin typeface="微软雅黑" panose="020B0503020204020204" charset="-122"/>
              <a:ea typeface="微软雅黑" panose="020B0503020204020204" charset="-122"/>
              <a:cs typeface="微软雅黑" panose="020B0503020204020204" charset="-122"/>
            </a:endParaRPr>
          </a:p>
        </p:txBody>
      </p:sp>
      <p:sp>
        <p:nvSpPr>
          <p:cNvPr id="452" name="textbox 452"/>
          <p:cNvSpPr/>
          <p:nvPr/>
        </p:nvSpPr>
        <p:spPr>
          <a:xfrm>
            <a:off x="857912" y="5249819"/>
            <a:ext cx="279400" cy="607059"/>
          </a:xfrm>
          <a:prstGeom prst="rect">
            <a:avLst/>
          </a:prstGeom>
          <a:noFill/>
          <a:ln w="0" cap="flat">
            <a:noFill/>
            <a:prstDash val="solid"/>
            <a:miter lim="0"/>
          </a:ln>
        </p:spPr>
        <p:txBody>
          <a:bodyPr vert="horz" wrap="square" lIns="0" tIns="0" rIns="0" bIns="0"/>
          <a:lstStyle/>
          <a:p>
            <a:pPr algn="l" rtl="0" eaLnBrk="0">
              <a:lnSpc>
                <a:spcPct val="99000"/>
              </a:lnSpc>
            </a:pPr>
            <a:endParaRPr sz="100" dirty="0">
              <a:latin typeface="微软雅黑" panose="020B0503020204020204" charset="-122"/>
              <a:ea typeface="微软雅黑" panose="020B0503020204020204" charset="-122"/>
              <a:cs typeface="微软雅黑" panose="020B0503020204020204" charset="-122"/>
            </a:endParaRPr>
          </a:p>
          <a:p>
            <a:pPr marL="15875" indent="-3175" algn="l" rtl="0" eaLnBrk="0">
              <a:lnSpc>
                <a:spcPct val="95000"/>
              </a:lnSpc>
            </a:pPr>
            <a:r>
              <a:rPr sz="20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微</a:t>
            </a:r>
            <a:r>
              <a:rPr sz="20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000" b="1" kern="0" spc="-50" dirty="0">
                <a:solidFill>
                  <a:srgbClr val="FFFFFF">
                    <a:alpha val="100000"/>
                  </a:srgbClr>
                </a:solidFill>
                <a:latin typeface="微软雅黑" panose="020B0503020204020204" charset="-122"/>
                <a:ea typeface="微软雅黑" panose="020B0503020204020204" charset="-122"/>
                <a:cs typeface="微软雅黑" panose="020B0503020204020204" charset="-122"/>
              </a:rPr>
              <a:t>博</a:t>
            </a:r>
            <a:endParaRPr sz="2000" dirty="0">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4"/>
          <a:stretch>
            <a:fillRect/>
          </a:stretch>
        </p:blipFill>
        <p:spPr>
          <a:xfrm>
            <a:off x="318134" y="809962"/>
            <a:ext cx="1932939" cy="3239157"/>
          </a:xfrm>
          <a:prstGeom prst="rect">
            <a:avLst/>
          </a:prstGeom>
        </p:spPr>
      </p:pic>
      <p:sp>
        <p:nvSpPr>
          <p:cNvPr id="3" name="textbox 446"/>
          <p:cNvSpPr/>
          <p:nvPr/>
        </p:nvSpPr>
        <p:spPr>
          <a:xfrm>
            <a:off x="2933508" y="4229607"/>
            <a:ext cx="2561167" cy="284315"/>
          </a:xfrm>
          <a:prstGeom prst="rect">
            <a:avLst/>
          </a:prstGeom>
          <a:solidFill>
            <a:schemeClr val="accent1"/>
          </a:solidFill>
          <a:ln w="0" cap="flat">
            <a:noFill/>
            <a:prstDash val="solid"/>
            <a:miter lim="0"/>
          </a:ln>
        </p:spPr>
        <p:txBody>
          <a:bodyPr vert="horz" wrap="square" lIns="0" tIns="0" rIns="0" bIns="0"/>
          <a:lstStyle/>
          <a:p>
            <a:pPr algn="l" rtl="0" eaLnBrk="0">
              <a:lnSpc>
                <a:spcPct val="111000"/>
              </a:lnSpc>
            </a:pPr>
            <a:endParaRPr sz="400" dirty="0">
              <a:latin typeface="微软雅黑" panose="020B0503020204020204" charset="-122"/>
              <a:ea typeface="微软雅黑" panose="020B0503020204020204" charset="-122"/>
              <a:cs typeface="微软雅黑" panose="020B0503020204020204" charset="-122"/>
            </a:endParaRPr>
          </a:p>
          <a:p>
            <a:pPr marL="346710" algn="l" rtl="0" eaLnBrk="0">
              <a:lnSpc>
                <a:spcPct val="91000"/>
              </a:lnSpc>
              <a:spcBef>
                <a:spcPts val="5"/>
              </a:spcBef>
            </a:pPr>
            <a:r>
              <a:rPr lang="zh-CN" altLang="en-US"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获奖评论较少、转发率低</a:t>
            </a:r>
            <a:endParaRPr sz="1400" dirty="0">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5"/>
          <a:stretch>
            <a:fillRect/>
          </a:stretch>
        </p:blipFill>
        <p:spPr>
          <a:xfrm>
            <a:off x="2428195" y="867861"/>
            <a:ext cx="1504395" cy="3097901"/>
          </a:xfrm>
          <a:prstGeom prst="rect">
            <a:avLst/>
          </a:prstGeom>
        </p:spPr>
      </p:pic>
      <p:pic>
        <p:nvPicPr>
          <p:cNvPr id="8" name="图片 7"/>
          <p:cNvPicPr>
            <a:picLocks noChangeAspect="1"/>
          </p:cNvPicPr>
          <p:nvPr/>
        </p:nvPicPr>
        <p:blipFill>
          <a:blip r:embed="rId6"/>
          <a:stretch>
            <a:fillRect/>
          </a:stretch>
        </p:blipFill>
        <p:spPr>
          <a:xfrm>
            <a:off x="4250170" y="893319"/>
            <a:ext cx="1694666" cy="3069479"/>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9374" y="2886017"/>
            <a:ext cx="1580332" cy="3239157"/>
          </a:xfrm>
          <a:prstGeom prst="rect">
            <a:avLst/>
          </a:prstGeom>
        </p:spPr>
      </p:pic>
      <p:pic>
        <p:nvPicPr>
          <p:cNvPr id="11" name="图片 10"/>
          <p:cNvPicPr>
            <a:picLocks noChangeAspect="1"/>
          </p:cNvPicPr>
          <p:nvPr/>
        </p:nvPicPr>
        <p:blipFill>
          <a:blip r:embed="rId8"/>
          <a:stretch>
            <a:fillRect/>
          </a:stretch>
        </p:blipFill>
        <p:spPr>
          <a:xfrm>
            <a:off x="8219954" y="2852534"/>
            <a:ext cx="1791332" cy="3342217"/>
          </a:xfrm>
          <a:prstGeom prst="rect">
            <a:avLst/>
          </a:prstGeom>
        </p:spPr>
      </p:pic>
      <p:pic>
        <p:nvPicPr>
          <p:cNvPr id="13" name="图片 12"/>
          <p:cNvPicPr>
            <a:picLocks noChangeAspect="1"/>
          </p:cNvPicPr>
          <p:nvPr/>
        </p:nvPicPr>
        <p:blipFill>
          <a:blip r:embed="rId9"/>
          <a:stretch>
            <a:fillRect/>
          </a:stretch>
        </p:blipFill>
        <p:spPr>
          <a:xfrm>
            <a:off x="10209733" y="2932692"/>
            <a:ext cx="1673261" cy="33521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textbox 484"/>
          <p:cNvSpPr/>
          <p:nvPr/>
        </p:nvSpPr>
        <p:spPr>
          <a:xfrm>
            <a:off x="245534" y="301421"/>
            <a:ext cx="9550386" cy="2051251"/>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6000"/>
              </a:lnSpc>
            </a:pPr>
            <a:r>
              <a:rPr lang="zh-CN" altLang="en-US" sz="17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媒体</a:t>
            </a:r>
            <a:r>
              <a:rPr lang="zh-CN" altLang="en-US"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三</a:t>
            </a:r>
            <a:r>
              <a:rPr sz="1700" b="1" kern="0" spc="9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大平台运营现状总结</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46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46000"/>
              </a:lnSpc>
            </a:pPr>
            <a:endParaRPr sz="1000" dirty="0">
              <a:latin typeface="微软雅黑" panose="020B0503020204020204" charset="-122"/>
              <a:ea typeface="微软雅黑" panose="020B0503020204020204" charset="-122"/>
              <a:cs typeface="微软雅黑" panose="020B0503020204020204" charset="-122"/>
            </a:endParaRPr>
          </a:p>
          <a:p>
            <a:pPr marL="2659380" algn="l" rtl="0" eaLnBrk="0">
              <a:lnSpc>
                <a:spcPts val="2160"/>
              </a:lnSpc>
              <a:spcBef>
                <a:spcPts val="520"/>
              </a:spcBef>
              <a:tabLst>
                <a:tab pos="2820670" algn="l"/>
              </a:tabLst>
            </a:pPr>
            <a:r>
              <a:rPr sz="1700" kern="0" spc="0" dirty="0">
                <a:solidFill>
                  <a:srgbClr val="3B3838">
                    <a:alpha val="100000"/>
                  </a:srgbClr>
                </a:solidFill>
                <a:latin typeface="Calibri" panose="020F0502020204030204"/>
                <a:ea typeface="Calibri" panose="020F0502020204030204"/>
                <a:cs typeface="Calibri" panose="020F0502020204030204"/>
              </a:rPr>
              <a:t>	</a:t>
            </a:r>
            <a:r>
              <a:rPr sz="1700" kern="0" spc="100" dirty="0">
                <a:solidFill>
                  <a:srgbClr val="3B3838">
                    <a:alpha val="100000"/>
                  </a:srgbClr>
                </a:solidFill>
                <a:latin typeface="Calibri" panose="020F0502020204030204"/>
                <a:ea typeface="Calibri" panose="020F0502020204030204"/>
                <a:cs typeface="Calibri" panose="020F0502020204030204"/>
              </a:rPr>
              <a:t>  </a:t>
            </a:r>
            <a:r>
              <a:rPr lang="zh-CN" altLang="en-US" sz="1700" kern="0" dirty="0">
                <a:solidFill>
                  <a:srgbClr val="3B3838">
                    <a:alpha val="100000"/>
                  </a:srgbClr>
                </a:solidFill>
                <a:latin typeface="Calibri" panose="020F0502020204030204"/>
                <a:ea typeface="Calibri" panose="020F0502020204030204"/>
                <a:cs typeface="Calibri" panose="020F0502020204030204"/>
              </a:rPr>
              <a:t>探路者</a:t>
            </a:r>
            <a:r>
              <a:rPr sz="1700" kern="0" spc="80" dirty="0" err="1">
                <a:solidFill>
                  <a:srgbClr val="3B3838">
                    <a:alpha val="100000"/>
                  </a:srgbClr>
                </a:solidFill>
                <a:latin typeface="微软雅黑" panose="020B0503020204020204" charset="-122"/>
                <a:ea typeface="微软雅黑" panose="020B0503020204020204" charset="-122"/>
                <a:cs typeface="微软雅黑" panose="020B0503020204020204" charset="-122"/>
              </a:rPr>
              <a:t>目前已形成</a:t>
            </a:r>
            <a:r>
              <a:rPr sz="1700" b="1" kern="0" spc="8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以微信</a:t>
            </a:r>
            <a:r>
              <a:rPr lang="zh-CN" altLang="en-US" sz="1700" b="1" kern="0" spc="80" dirty="0">
                <a:solidFill>
                  <a:srgbClr val="C00000">
                    <a:alpha val="100000"/>
                  </a:srgbClr>
                </a:solidFill>
                <a:latin typeface="微软雅黑" panose="020B0503020204020204" charset="-122"/>
                <a:ea typeface="微软雅黑" panose="020B0503020204020204" charset="-122"/>
                <a:cs typeface="微软雅黑" panose="020B0503020204020204" charset="-122"/>
              </a:rPr>
              <a:t>、微博、小红书</a:t>
            </a:r>
            <a:r>
              <a:rPr lang="zh-CN" altLang="en-US"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及其他平台</a:t>
            </a:r>
            <a:r>
              <a:rPr sz="1700" kern="0" spc="80" dirty="0" err="1">
                <a:solidFill>
                  <a:srgbClr val="3B3838">
                    <a:alpha val="100000"/>
                  </a:srgbClr>
                </a:solidFill>
                <a:latin typeface="微软雅黑" panose="020B0503020204020204" charset="-122"/>
                <a:ea typeface="微软雅黑" panose="020B0503020204020204" charset="-122"/>
                <a:cs typeface="微软雅黑" panose="020B0503020204020204" charset="-122"/>
              </a:rPr>
              <a:t>的矩阵生态</a:t>
            </a:r>
            <a:r>
              <a:rPr sz="1700" kern="0" spc="70" dirty="0">
                <a:solidFill>
                  <a:srgbClr val="3B3838">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a:p>
            <a:pPr marL="2659380" algn="l" rtl="0" eaLnBrk="0">
              <a:lnSpc>
                <a:spcPts val="2160"/>
              </a:lnSpc>
              <a:tabLst>
                <a:tab pos="2820670" algn="l"/>
              </a:tabLst>
            </a:pPr>
            <a:r>
              <a:rPr sz="1700" kern="0" spc="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37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80" dirty="0" err="1">
                <a:solidFill>
                  <a:srgbClr val="3B3838">
                    <a:alpha val="100000"/>
                  </a:srgbClr>
                </a:solidFill>
                <a:latin typeface="微软雅黑" panose="020B0503020204020204" charset="-122"/>
                <a:ea typeface="微软雅黑" panose="020B0503020204020204" charset="-122"/>
                <a:cs typeface="微软雅黑" panose="020B0503020204020204" charset="-122"/>
              </a:rPr>
              <a:t>可</a:t>
            </a:r>
            <a:r>
              <a:rPr sz="1700" b="1" kern="0" spc="80" dirty="0" err="1">
                <a:solidFill>
                  <a:srgbClr val="C00000">
                    <a:alpha val="100000"/>
                  </a:srgbClr>
                </a:solidFill>
                <a:latin typeface="微软雅黑" panose="020B0503020204020204" charset="-122"/>
                <a:ea typeface="微软雅黑" panose="020B0503020204020204" charset="-122"/>
                <a:cs typeface="微软雅黑" panose="020B0503020204020204" charset="-122"/>
              </a:rPr>
              <a:t>延续</a:t>
            </a:r>
            <a:r>
              <a:rPr sz="1700" kern="0" spc="80" dirty="0" err="1">
                <a:solidFill>
                  <a:srgbClr val="3B3838">
                    <a:alpha val="100000"/>
                  </a:srgbClr>
                </a:solidFill>
                <a:latin typeface="微软雅黑" panose="020B0503020204020204" charset="-122"/>
                <a:ea typeface="微软雅黑" panose="020B0503020204020204" charset="-122"/>
                <a:cs typeface="微软雅黑" panose="020B0503020204020204" charset="-122"/>
              </a:rPr>
              <a:t>深度运营微信</a:t>
            </a:r>
            <a:r>
              <a:rPr lang="zh-CN" altLang="en-US"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、微博，小红书</a:t>
            </a:r>
            <a:r>
              <a:rPr sz="1700" kern="0" spc="-24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，其他平台兼顾的运营打法。</a:t>
            </a:r>
            <a:endParaRPr sz="1700" dirty="0">
              <a:latin typeface="微软雅黑" panose="020B0503020204020204" charset="-122"/>
              <a:ea typeface="微软雅黑" panose="020B0503020204020204" charset="-122"/>
              <a:cs typeface="微软雅黑" panose="020B0503020204020204" charset="-122"/>
            </a:endParaRPr>
          </a:p>
          <a:p>
            <a:pPr marL="2659380" algn="l" rtl="0" eaLnBrk="0">
              <a:lnSpc>
                <a:spcPts val="2160"/>
              </a:lnSpc>
              <a:tabLst>
                <a:tab pos="2820670" algn="l"/>
              </a:tabLst>
            </a:pPr>
            <a:r>
              <a:rPr sz="1700" kern="0" spc="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37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应在视效产出物提质、</a:t>
            </a:r>
            <a:r>
              <a:rPr sz="1700" kern="0" spc="-22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内容选题扩维、</a:t>
            </a:r>
            <a:r>
              <a:rPr sz="1700" kern="0" spc="-380" dirty="0">
                <a:solidFill>
                  <a:srgbClr val="3B3838">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拉新留存促活等方面</a:t>
            </a:r>
            <a:r>
              <a:rPr sz="1700" b="1" kern="0" spc="80" dirty="0">
                <a:solidFill>
                  <a:srgbClr val="C00000">
                    <a:alpha val="100000"/>
                  </a:srgbClr>
                </a:solidFill>
                <a:latin typeface="微软雅黑" panose="020B0503020204020204" charset="-122"/>
                <a:ea typeface="微软雅黑" panose="020B0503020204020204" charset="-122"/>
                <a:cs typeface="微软雅黑" panose="020B0503020204020204" charset="-122"/>
              </a:rPr>
              <a:t>改进</a:t>
            </a:r>
            <a:r>
              <a:rPr sz="1700" kern="0" spc="80" dirty="0">
                <a:solidFill>
                  <a:srgbClr val="3B3838">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9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9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16000"/>
              </a:lnSpc>
            </a:pPr>
            <a:endParaRPr sz="500" dirty="0">
              <a:latin typeface="微软雅黑" panose="020B0503020204020204" charset="-122"/>
              <a:ea typeface="微软雅黑" panose="020B0503020204020204" charset="-122"/>
              <a:cs typeface="微软雅黑" panose="020B0503020204020204" charset="-122"/>
            </a:endParaRPr>
          </a:p>
          <a:p>
            <a:pPr algn="r" rtl="0" eaLnBrk="0">
              <a:lnSpc>
                <a:spcPts val="2885"/>
              </a:lnSpc>
              <a:spcBef>
                <a:spcPts val="0"/>
              </a:spcBef>
            </a:pPr>
            <a:r>
              <a:rPr sz="2300" kern="0" spc="30" dirty="0">
                <a:solidFill>
                  <a:schemeClr val="accent1"/>
                </a:solidFill>
                <a:latin typeface="Wingdings" panose="05000000000000000000"/>
                <a:ea typeface="Wingdings" panose="05000000000000000000"/>
                <a:cs typeface="Wingdings" panose="05000000000000000000"/>
              </a:rPr>
              <a:t>n</a:t>
            </a:r>
            <a:r>
              <a:rPr sz="2300" kern="0" spc="-1370" dirty="0">
                <a:solidFill>
                  <a:schemeClr val="accent1"/>
                </a:solidFill>
                <a:latin typeface="Wingdings" panose="05000000000000000000"/>
                <a:ea typeface="Wingdings" panose="05000000000000000000"/>
                <a:cs typeface="Wingdings" panose="05000000000000000000"/>
              </a:rPr>
              <a:t> </a:t>
            </a:r>
            <a:r>
              <a:rPr sz="2300" b="1" kern="0" spc="30" dirty="0">
                <a:solidFill>
                  <a:schemeClr val="accent1"/>
                </a:solidFill>
                <a:latin typeface="微软雅黑" panose="020B0503020204020204" charset="-122"/>
                <a:ea typeface="微软雅黑" panose="020B0503020204020204" charset="-122"/>
                <a:cs typeface="微软雅黑" panose="020B0503020204020204" charset="-122"/>
              </a:rPr>
              <a:t>过往亮点                                            </a:t>
            </a:r>
            <a:r>
              <a:rPr sz="2300" b="1" kern="0" spc="20" dirty="0">
                <a:solidFill>
                  <a:schemeClr val="accent1"/>
                </a:solidFill>
                <a:latin typeface="微软雅黑" panose="020B0503020204020204" charset="-122"/>
                <a:ea typeface="微软雅黑" panose="020B0503020204020204" charset="-122"/>
                <a:cs typeface="微软雅黑" panose="020B0503020204020204" charset="-122"/>
              </a:rPr>
              <a:t>      </a:t>
            </a:r>
            <a:r>
              <a:rPr sz="2300" kern="0" spc="20" dirty="0">
                <a:solidFill>
                  <a:schemeClr val="accent1"/>
                </a:solidFill>
                <a:latin typeface="Wingdings" panose="05000000000000000000"/>
                <a:ea typeface="Wingdings" panose="05000000000000000000"/>
                <a:cs typeface="Wingdings" panose="05000000000000000000"/>
              </a:rPr>
              <a:t>n</a:t>
            </a:r>
            <a:r>
              <a:rPr sz="2300" kern="0" spc="-1350" dirty="0">
                <a:solidFill>
                  <a:schemeClr val="accent1"/>
                </a:solidFill>
                <a:latin typeface="Wingdings" panose="05000000000000000000"/>
                <a:ea typeface="Wingdings" panose="05000000000000000000"/>
                <a:cs typeface="Wingdings" panose="05000000000000000000"/>
              </a:rPr>
              <a:t> </a:t>
            </a:r>
            <a:r>
              <a:rPr sz="2300" b="1" kern="0" spc="20" dirty="0">
                <a:solidFill>
                  <a:schemeClr val="accent1"/>
                </a:solidFill>
                <a:latin typeface="微软雅黑" panose="020B0503020204020204" charset="-122"/>
                <a:ea typeface="微软雅黑" panose="020B0503020204020204" charset="-122"/>
                <a:cs typeface="微软雅黑" panose="020B0503020204020204" charset="-122"/>
              </a:rPr>
              <a:t>存在问题</a:t>
            </a:r>
            <a:endParaRPr sz="2300" dirty="0">
              <a:solidFill>
                <a:schemeClr val="accent1"/>
              </a:solidFill>
              <a:latin typeface="微软雅黑" panose="020B0503020204020204" charset="-122"/>
              <a:ea typeface="微软雅黑" panose="020B0503020204020204" charset="-122"/>
              <a:cs typeface="微软雅黑" panose="020B0503020204020204" charset="-122"/>
            </a:endParaRPr>
          </a:p>
        </p:txBody>
      </p:sp>
      <p:pic>
        <p:nvPicPr>
          <p:cNvPr id="486" name="picture 486"/>
          <p:cNvPicPr>
            <a:picLocks noChangeAspect="1"/>
          </p:cNvPicPr>
          <p:nvPr/>
        </p:nvPicPr>
        <p:blipFill>
          <a:blip r:embed="rId1"/>
          <a:stretch>
            <a:fillRect/>
          </a:stretch>
        </p:blipFill>
        <p:spPr>
          <a:xfrm rot="21600000">
            <a:off x="2932582" y="1622882"/>
            <a:ext cx="162305" cy="253288"/>
          </a:xfrm>
          <a:prstGeom prst="rect">
            <a:avLst/>
          </a:prstGeom>
        </p:spPr>
      </p:pic>
      <p:pic>
        <p:nvPicPr>
          <p:cNvPr id="488" name="picture 488"/>
          <p:cNvPicPr>
            <a:picLocks noChangeAspect="1"/>
          </p:cNvPicPr>
          <p:nvPr/>
        </p:nvPicPr>
        <p:blipFill>
          <a:blip r:embed="rId2"/>
          <a:stretch>
            <a:fillRect/>
          </a:stretch>
        </p:blipFill>
        <p:spPr>
          <a:xfrm rot="21600000">
            <a:off x="2932582" y="1348562"/>
            <a:ext cx="162305" cy="253288"/>
          </a:xfrm>
          <a:prstGeom prst="rect">
            <a:avLst/>
          </a:prstGeom>
        </p:spPr>
      </p:pic>
      <p:pic>
        <p:nvPicPr>
          <p:cNvPr id="490" name="picture 490"/>
          <p:cNvPicPr>
            <a:picLocks noChangeAspect="1"/>
          </p:cNvPicPr>
          <p:nvPr/>
        </p:nvPicPr>
        <p:blipFill>
          <a:blip r:embed="rId2"/>
          <a:stretch>
            <a:fillRect/>
          </a:stretch>
        </p:blipFill>
        <p:spPr>
          <a:xfrm rot="21600000">
            <a:off x="2932582" y="1074242"/>
            <a:ext cx="162305" cy="253288"/>
          </a:xfrm>
          <a:prstGeom prst="rect">
            <a:avLst/>
          </a:prstGeom>
        </p:spPr>
      </p:pic>
      <p:graphicFrame>
        <p:nvGraphicFramePr>
          <p:cNvPr id="492" name="table 492"/>
          <p:cNvGraphicFramePr>
            <a:graphicFrameLocks noGrp="1"/>
          </p:cNvGraphicFramePr>
          <p:nvPr/>
        </p:nvGraphicFramePr>
        <p:xfrm>
          <a:off x="6854825" y="2802255"/>
          <a:ext cx="4474844" cy="3486784"/>
        </p:xfrm>
        <a:graphic>
          <a:graphicData uri="http://schemas.openxmlformats.org/drawingml/2006/table">
            <a:tbl>
              <a:tblPr/>
              <a:tblGrid>
                <a:gridCol w="4474844"/>
              </a:tblGrid>
              <a:tr h="3486784">
                <a:tc>
                  <a:txBody>
                    <a:bodyPr/>
                    <a:lstStyle/>
                    <a:p>
                      <a:pPr algn="l" rtl="0" eaLnBrk="0">
                        <a:lnSpc>
                          <a:spcPct val="105000"/>
                        </a:lnSpc>
                      </a:pPr>
                      <a:endParaRPr sz="700" dirty="0">
                        <a:latin typeface="微软雅黑" panose="020B0503020204020204" charset="-122"/>
                        <a:ea typeface="微软雅黑" panose="020B0503020204020204" charset="-122"/>
                        <a:cs typeface="微软雅黑" panose="020B0503020204020204" charset="-122"/>
                      </a:endParaRPr>
                    </a:p>
                    <a:p>
                      <a:pPr marL="372745" algn="l" rtl="0" eaLnBrk="0">
                        <a:lnSpc>
                          <a:spcPts val="1855"/>
                        </a:lnSpc>
                        <a:spcBef>
                          <a:spcPts val="5"/>
                        </a:spcBef>
                      </a:pPr>
                      <a:r>
                        <a:rPr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【内容层面】</a:t>
                      </a:r>
                      <a:endParaRPr sz="1300" dirty="0">
                        <a:latin typeface="微软雅黑" panose="020B0503020204020204" charset="-122"/>
                        <a:ea typeface="微软雅黑" panose="020B0503020204020204" charset="-122"/>
                        <a:cs typeface="微软雅黑" panose="020B0503020204020204" charset="-122"/>
                      </a:endParaRPr>
                    </a:p>
                    <a:p>
                      <a:pPr marL="272415" indent="635" algn="l" rtl="0" eaLnBrk="0">
                        <a:lnSpc>
                          <a:spcPct val="96000"/>
                        </a:lnSpc>
                        <a:spcBef>
                          <a:spcPts val="105"/>
                        </a:spcBef>
                      </a:pP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三</a:t>
                      </a: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大平台定位区别不明</a:t>
                      </a:r>
                      <a:r>
                        <a:rPr sz="1400"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显</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内容雷同</a:t>
                      </a:r>
                      <a:r>
                        <a:rPr sz="14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，易导致用户</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流失。</a:t>
                      </a:r>
                      <a:endParaRPr sz="1400" dirty="0">
                        <a:latin typeface="微软雅黑" panose="020B0503020204020204" charset="-122"/>
                        <a:ea typeface="微软雅黑" panose="020B0503020204020204" charset="-122"/>
                        <a:cs typeface="微软雅黑" panose="020B0503020204020204" charset="-122"/>
                      </a:endParaRPr>
                    </a:p>
                    <a:p>
                      <a:pPr marL="372745" algn="l" rtl="0" eaLnBrk="0">
                        <a:lnSpc>
                          <a:spcPts val="1855"/>
                        </a:lnSpc>
                        <a:spcBef>
                          <a:spcPts val="1540"/>
                        </a:spcBef>
                      </a:pPr>
                      <a:r>
                        <a:rPr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【运营层面】</a:t>
                      </a:r>
                      <a:endParaRPr sz="1300" dirty="0">
                        <a:latin typeface="微软雅黑" panose="020B0503020204020204" charset="-122"/>
                        <a:ea typeface="微软雅黑" panose="020B0503020204020204" charset="-122"/>
                        <a:cs typeface="微软雅黑" panose="020B0503020204020204" charset="-122"/>
                      </a:endParaRPr>
                    </a:p>
                    <a:p>
                      <a:pPr marL="271145" marR="0" lvl="0" indent="0" algn="l" defTabSz="914400" rtl="0" eaLnBrk="0" fontAlgn="auto" latinLnBrk="0" hangingPunct="1">
                        <a:lnSpc>
                          <a:spcPct val="92000"/>
                        </a:lnSpc>
                        <a:spcBef>
                          <a:spcPts val="245"/>
                        </a:spcBef>
                        <a:spcAft>
                          <a:spcPts val="0"/>
                        </a:spcAft>
                        <a:buClrTx/>
                        <a:buSzTx/>
                        <a:buFontTx/>
                        <a:buNone/>
                        <a:defRPr/>
                      </a:pPr>
                      <a:r>
                        <a:rPr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1400" kern="0" spc="-10" dirty="0">
                          <a:solidFill>
                            <a:srgbClr val="000000">
                              <a:alpha val="100000"/>
                            </a:srgbClr>
                          </a:solidFill>
                          <a:latin typeface="Calibri" panose="020F0502020204030204"/>
                          <a:ea typeface="Calibri" panose="020F0502020204030204"/>
                          <a:cs typeface="Calibri" panose="020F0502020204030204"/>
                        </a:rPr>
                        <a:t>——</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用户留言积极性不高</a:t>
                      </a:r>
                      <a:r>
                        <a:rPr sz="14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粘性</a:t>
                      </a:r>
                      <a:r>
                        <a:rPr sz="1400" kern="0" spc="-2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一般</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阅读短文无法</a:t>
                      </a:r>
                      <a:r>
                        <a:rPr lang="zh-CN" altLang="en-US"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跳转官方商城。</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lang="zh-CN" altLang="en-US" sz="14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顶部无</a:t>
                      </a:r>
                      <a:r>
                        <a:rPr lang="en-US" altLang="zh-CN" sz="1400" b="1" kern="0" spc="0" dirty="0">
                          <a:solidFill>
                            <a:srgbClr val="000000">
                              <a:alpha val="100000"/>
                            </a:srgbClr>
                          </a:solidFill>
                          <a:latin typeface="Calibri" panose="020F0502020204030204"/>
                          <a:ea typeface="Calibri" panose="020F0502020204030204"/>
                          <a:cs typeface="Calibri" panose="020F0502020204030204"/>
                        </a:rPr>
                        <a:t>Flash</a:t>
                      </a:r>
                      <a:r>
                        <a:rPr lang="zh-CN" altLang="en-US" sz="1400" b="1" kern="0" spc="0" dirty="0">
                          <a:solidFill>
                            <a:srgbClr val="000000">
                              <a:alpha val="100000"/>
                            </a:srgbClr>
                          </a:solidFill>
                          <a:latin typeface="Calibri" panose="020F0502020204030204"/>
                          <a:ea typeface="Calibri" panose="020F0502020204030204"/>
                          <a:cs typeface="Calibri" panose="020F0502020204030204"/>
                        </a:rPr>
                        <a:t>特效</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、底部往期没有</a:t>
                      </a:r>
                      <a:r>
                        <a:rPr lang="zh-CN" altLang="en-US" sz="14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优质内容推</a:t>
                      </a:r>
                      <a:r>
                        <a:rPr lang="zh-CN" altLang="en-US"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荐；</a:t>
                      </a:r>
                      <a:endParaRPr sz="1400" dirty="0">
                        <a:latin typeface="微软雅黑" panose="020B0503020204020204" charset="-122"/>
                        <a:ea typeface="微软雅黑" panose="020B0503020204020204" charset="-122"/>
                        <a:cs typeface="微软雅黑" panose="020B0503020204020204" charset="-122"/>
                      </a:endParaRPr>
                    </a:p>
                    <a:p>
                      <a:pPr marL="270510" algn="l" rtl="0" eaLnBrk="0">
                        <a:lnSpc>
                          <a:spcPct val="97000"/>
                        </a:lnSpc>
                        <a:spcBef>
                          <a:spcPts val="175"/>
                        </a:spcBef>
                      </a:pPr>
                      <a:r>
                        <a:rPr sz="14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微博</a:t>
                      </a:r>
                      <a:r>
                        <a:rPr sz="1400" kern="0" spc="30" dirty="0">
                          <a:solidFill>
                            <a:srgbClr val="000000">
                              <a:alpha val="100000"/>
                            </a:srgbClr>
                          </a:solidFill>
                          <a:latin typeface="Calibri" panose="020F0502020204030204"/>
                          <a:ea typeface="Calibri" panose="020F0502020204030204"/>
                          <a:cs typeface="Calibri" panose="020F0502020204030204"/>
                        </a:rPr>
                        <a:t>——</a:t>
                      </a: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互动量不稳定</a:t>
                      </a:r>
                      <a:r>
                        <a:rPr sz="14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，热度偏低。</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缺少与</a:t>
                      </a:r>
                      <a:r>
                        <a:rPr sz="1400" kern="0" spc="0" dirty="0">
                          <a:solidFill>
                            <a:srgbClr val="000000">
                              <a:alpha val="100000"/>
                            </a:srgbClr>
                          </a:solidFill>
                          <a:latin typeface="Calibri" panose="020F0502020204030204"/>
                          <a:ea typeface="Calibri" panose="020F0502020204030204"/>
                          <a:cs typeface="Calibri" panose="020F0502020204030204"/>
                        </a:rPr>
                        <a:t>KOL</a:t>
                      </a:r>
                      <a:r>
                        <a:rPr sz="1400" kern="0" spc="-180" dirty="0">
                          <a:solidFill>
                            <a:srgbClr val="000000">
                              <a:alpha val="100000"/>
                            </a:srgbClr>
                          </a:solidFill>
                          <a:latin typeface="Calibri" panose="020F0502020204030204"/>
                          <a:ea typeface="Calibri" panose="020F0502020204030204"/>
                          <a:cs typeface="Calibri" panose="020F0502020204030204"/>
                        </a:rPr>
                        <a:t> </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媒体等账号联动。话题多为直接关联产品</a:t>
                      </a:r>
                      <a:r>
                        <a:rPr sz="14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，导致话</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题内阅读量极低。</a:t>
                      </a:r>
                      <a:endParaRPr sz="1400" dirty="0">
                        <a:latin typeface="微软雅黑" panose="020B0503020204020204" charset="-122"/>
                        <a:ea typeface="微软雅黑" panose="020B0503020204020204" charset="-122"/>
                        <a:cs typeface="微软雅黑" panose="020B0503020204020204" charset="-122"/>
                      </a:endParaRPr>
                    </a:p>
                    <a:p>
                      <a:pPr marL="273685" algn="l" rtl="0" eaLnBrk="0">
                        <a:lnSpc>
                          <a:spcPct val="96000"/>
                        </a:lnSpc>
                        <a:spcBef>
                          <a:spcPts val="135"/>
                        </a:spcBef>
                      </a:pPr>
                      <a:r>
                        <a:rPr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小红书</a:t>
                      </a:r>
                      <a:r>
                        <a:rPr sz="1400" kern="0" spc="10" dirty="0">
                          <a:solidFill>
                            <a:srgbClr val="000000">
                              <a:alpha val="100000"/>
                            </a:srgbClr>
                          </a:solidFill>
                          <a:latin typeface="Calibri" panose="020F0502020204030204"/>
                          <a:ea typeface="Calibri" panose="020F0502020204030204"/>
                          <a:cs typeface="Calibri" panose="020F0502020204030204"/>
                        </a:rPr>
                        <a:t>——</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消费者关于产品体验感的展示较少。暂</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无标记内容</a:t>
                      </a:r>
                      <a:r>
                        <a:rPr sz="14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，收藏多为官方账号发布</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的内容。</a:t>
                      </a:r>
                      <a:endParaRPr sz="1400" dirty="0">
                        <a:latin typeface="微软雅黑" panose="020B0503020204020204" charset="-122"/>
                        <a:ea typeface="微软雅黑" panose="020B0503020204020204" charset="-122"/>
                        <a:cs typeface="微软雅黑" panose="020B0503020204020204" charset="-122"/>
                      </a:endParaRPr>
                    </a:p>
                    <a:p>
                      <a:pPr marL="272415" algn="l" rtl="0" eaLnBrk="0">
                        <a:lnSpc>
                          <a:spcPct val="96000"/>
                        </a:lnSpc>
                        <a:spcBef>
                          <a:spcPts val="135"/>
                        </a:spcBef>
                      </a:pPr>
                      <a:endParaRPr sz="1400" dirty="0">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r>
            </a:tbl>
          </a:graphicData>
        </a:graphic>
      </p:graphicFrame>
      <p:graphicFrame>
        <p:nvGraphicFramePr>
          <p:cNvPr id="494" name="table 494"/>
          <p:cNvGraphicFramePr>
            <a:graphicFrameLocks noGrp="1"/>
          </p:cNvGraphicFramePr>
          <p:nvPr/>
        </p:nvGraphicFramePr>
        <p:xfrm>
          <a:off x="949959" y="2802890"/>
          <a:ext cx="5035974" cy="3486150"/>
        </p:xfrm>
        <a:graphic>
          <a:graphicData uri="http://schemas.openxmlformats.org/drawingml/2006/table">
            <a:tbl>
              <a:tblPr/>
              <a:tblGrid>
                <a:gridCol w="5035974"/>
              </a:tblGrid>
              <a:tr h="3486150">
                <a:tc>
                  <a:txBody>
                    <a:bodyPr/>
                    <a:lstStyle/>
                    <a:p>
                      <a:pPr algn="l" rtl="0" eaLnBrk="0">
                        <a:lnSpc>
                          <a:spcPct val="105000"/>
                        </a:lnSpc>
                      </a:pPr>
                      <a:endParaRPr sz="700" dirty="0">
                        <a:latin typeface="微软雅黑" panose="020B0503020204020204" charset="-122"/>
                        <a:ea typeface="微软雅黑" panose="020B0503020204020204" charset="-122"/>
                        <a:cs typeface="微软雅黑" panose="020B0503020204020204" charset="-122"/>
                      </a:endParaRPr>
                    </a:p>
                    <a:p>
                      <a:pPr marL="467995" algn="l" rtl="0" eaLnBrk="0">
                        <a:lnSpc>
                          <a:spcPts val="1855"/>
                        </a:lnSpc>
                        <a:spcBef>
                          <a:spcPts val="0"/>
                        </a:spcBef>
                      </a:pPr>
                      <a:r>
                        <a:rPr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【内容层面】</a:t>
                      </a:r>
                      <a:endParaRPr sz="1300" dirty="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1000" dirty="0">
                        <a:latin typeface="微软雅黑" panose="020B0503020204020204" charset="-122"/>
                        <a:ea typeface="微软雅黑" panose="020B0503020204020204" charset="-122"/>
                        <a:cs typeface="微软雅黑" panose="020B0503020204020204" charset="-122"/>
                      </a:endParaRPr>
                    </a:p>
                    <a:p>
                      <a:pPr marL="374650" algn="l" rtl="0" eaLnBrk="0">
                        <a:lnSpc>
                          <a:spcPct val="91000"/>
                        </a:lnSpc>
                        <a:spcBef>
                          <a:spcPts val="430"/>
                        </a:spcBef>
                      </a:pP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以代言人和产品的关联</a:t>
                      </a:r>
                      <a:r>
                        <a:rPr sz="1400"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发布相关内</a:t>
                      </a: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容</a:t>
                      </a: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逻辑清晰</a:t>
                      </a:r>
                      <a:r>
                        <a:rPr sz="14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，彰显品牌温度。</a:t>
                      </a:r>
                      <a:endParaRPr sz="1400" dirty="0">
                        <a:latin typeface="微软雅黑" panose="020B0503020204020204" charset="-122"/>
                        <a:ea typeface="微软雅黑" panose="020B0503020204020204" charset="-122"/>
                        <a:cs typeface="微软雅黑" panose="020B0503020204020204" charset="-122"/>
                      </a:endParaRPr>
                    </a:p>
                    <a:p>
                      <a:pPr marL="374650" algn="l" rtl="0" eaLnBrk="0">
                        <a:lnSpc>
                          <a:spcPct val="91000"/>
                        </a:lnSpc>
                        <a:spcBef>
                          <a:spcPts val="150"/>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产出物视效</a:t>
                      </a:r>
                      <a:r>
                        <a:rPr sz="1400" b="1"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质感</a:t>
                      </a:r>
                      <a:r>
                        <a:rPr lang="zh-CN" altLang="en-US"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基本</a:t>
                      </a:r>
                      <a:r>
                        <a:rPr sz="1400" b="1"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良好</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374650" algn="l" rtl="0" eaLnBrk="0">
                        <a:lnSpc>
                          <a:spcPct val="91000"/>
                        </a:lnSpc>
                        <a:spcBef>
                          <a:spcPts val="150"/>
                        </a:spcBef>
                      </a:pPr>
                      <a:endParaRPr sz="1400" dirty="0">
                        <a:latin typeface="微软雅黑" panose="020B0503020204020204" charset="-122"/>
                        <a:ea typeface="微软雅黑" panose="020B0503020204020204" charset="-122"/>
                        <a:cs typeface="微软雅黑" panose="020B0503020204020204" charset="-122"/>
                      </a:endParaRPr>
                    </a:p>
                    <a:p>
                      <a:pPr marL="374650" algn="l" rtl="0" eaLnBrk="0">
                        <a:lnSpc>
                          <a:spcPct val="91000"/>
                        </a:lnSpc>
                        <a:spcBef>
                          <a:spcPts val="150"/>
                        </a:spcBef>
                      </a:pPr>
                      <a:r>
                        <a:rPr lang="en-US"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300" b="1" kern="0" spc="-4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运营导流</a:t>
                      </a:r>
                      <a:r>
                        <a:rPr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sz="13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374650" algn="l" rtl="0" eaLnBrk="0">
                        <a:lnSpc>
                          <a:spcPct val="91000"/>
                        </a:lnSpc>
                        <a:spcBef>
                          <a:spcPts val="150"/>
                        </a:spcBef>
                      </a:pPr>
                      <a:endParaRPr sz="1300" dirty="0">
                        <a:latin typeface="微软雅黑" panose="020B0503020204020204" charset="-122"/>
                        <a:ea typeface="微软雅黑" panose="020B0503020204020204" charset="-122"/>
                        <a:cs typeface="微软雅黑" panose="020B0503020204020204" charset="-122"/>
                      </a:endParaRPr>
                    </a:p>
                    <a:p>
                      <a:pPr marL="652145" indent="-277495" algn="l" rtl="0" eaLnBrk="0">
                        <a:lnSpc>
                          <a:spcPct val="98000"/>
                        </a:lnSpc>
                        <a:spcBef>
                          <a:spcPts val="105"/>
                        </a:spcBef>
                      </a:pP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微信菜单商城栏</a:t>
                      </a:r>
                      <a:r>
                        <a:rPr lang="zh-CN" altLang="en-US" sz="14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实现基本功能，能够实现基本</a:t>
                      </a: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电商引</a:t>
                      </a:r>
                      <a:r>
                        <a:rPr lang="zh-CN" altLang="en-US"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流；</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pPr marL="652145" indent="-277495" algn="l" rtl="0" eaLnBrk="0">
                        <a:lnSpc>
                          <a:spcPct val="98000"/>
                        </a:lnSpc>
                        <a:spcBef>
                          <a:spcPts val="105"/>
                        </a:spcBef>
                      </a:pPr>
                      <a:r>
                        <a:rPr sz="1400" kern="0" spc="-1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微</a:t>
                      </a:r>
                      <a:r>
                        <a:rPr sz="1400"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信底部</a:t>
                      </a:r>
                      <a:r>
                        <a:rPr lang="zh-CN" altLang="en-US"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有</a:t>
                      </a:r>
                      <a:r>
                        <a:rPr sz="1400" b="1"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落款图</a:t>
                      </a:r>
                      <a:r>
                        <a:rPr sz="1400" kern="0" spc="0" dirty="0" err="1">
                          <a:solidFill>
                            <a:srgbClr val="000000">
                              <a:alpha val="100000"/>
                            </a:srgbClr>
                          </a:solidFill>
                          <a:latin typeface="Calibri" panose="020F0502020204030204"/>
                          <a:ea typeface="Calibri" panose="020F0502020204030204"/>
                          <a:cs typeface="Calibri" panose="020F0502020204030204"/>
                        </a:rPr>
                        <a:t>+</a:t>
                      </a:r>
                      <a:r>
                        <a:rPr sz="1400"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其他矩阵平台的</a:t>
                      </a:r>
                      <a:r>
                        <a:rPr sz="1400" b="1" kern="0" spc="0" dirty="0" err="1">
                          <a:solidFill>
                            <a:srgbClr val="000000">
                              <a:alpha val="100000"/>
                            </a:srgbClr>
                          </a:solidFill>
                          <a:latin typeface="微软雅黑" panose="020B0503020204020204" charset="-122"/>
                          <a:ea typeface="微软雅黑" panose="020B0503020204020204" charset="-122"/>
                          <a:cs typeface="微软雅黑" panose="020B0503020204020204" charset="-122"/>
                        </a:rPr>
                        <a:t>二维码</a:t>
                      </a:r>
                      <a:r>
                        <a:rPr sz="14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lang="en-US" sz="14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txBody>
                  <a:tcPr marL="0" marR="0" marT="0" marB="0">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tcPr>
                </a:tc>
              </a:tr>
            </a:tbl>
          </a:graphicData>
        </a:graphic>
      </p:graphicFrame>
      <p:pic>
        <p:nvPicPr>
          <p:cNvPr id="496" name="picture 496"/>
          <p:cNvPicPr>
            <a:picLocks noChangeAspect="1"/>
          </p:cNvPicPr>
          <p:nvPr/>
        </p:nvPicPr>
        <p:blipFill>
          <a:blip r:embed="rId3"/>
          <a:stretch>
            <a:fillRect/>
          </a:stretch>
        </p:blipFill>
        <p:spPr>
          <a:xfrm rot="21600000">
            <a:off x="8864" y="0"/>
            <a:ext cx="12163462" cy="80962"/>
          </a:xfrm>
          <a:prstGeom prst="rect">
            <a:avLst/>
          </a:prstGeom>
        </p:spPr>
      </p:pic>
      <p:cxnSp>
        <p:nvCxnSpPr>
          <p:cNvPr id="3" name="直接箭头连接符 2"/>
          <p:cNvCxnSpPr/>
          <p:nvPr/>
        </p:nvCxnSpPr>
        <p:spPr>
          <a:xfrm>
            <a:off x="6434667" y="2802255"/>
            <a:ext cx="0" cy="3242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803067"/>
            <a:ext cx="12192000" cy="5963065"/>
          </a:xfrm>
          <a:prstGeom prst="rect">
            <a:avLst/>
          </a:prstGeom>
        </p:spPr>
      </p:pic>
      <p:sp>
        <p:nvSpPr>
          <p:cNvPr id="6" name="文本框 5"/>
          <p:cNvSpPr txBox="1"/>
          <p:nvPr/>
        </p:nvSpPr>
        <p:spPr>
          <a:xfrm>
            <a:off x="660399" y="479901"/>
            <a:ext cx="5985933" cy="646331"/>
          </a:xfrm>
          <a:prstGeom prst="rect">
            <a:avLst/>
          </a:prstGeom>
          <a:noFill/>
        </p:spPr>
        <p:txBody>
          <a:bodyPr wrap="square" rtlCol="0">
            <a:spAutoFit/>
          </a:bodyPr>
          <a:lstStyle/>
          <a:p>
            <a:r>
              <a:rPr lang="zh-CN" altLang="en-US" sz="18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lang="zh-CN" altLang="en-US" sz="18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媒体年度运营策略</a:t>
            </a:r>
            <a:r>
              <a:rPr lang="en-US" altLang="zh-CN" sz="18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流量吸引与留存转化</a:t>
            </a:r>
            <a:endPar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a:p>
            <a:endParaRPr lang="zh-CN" altLang="en-US"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6"/>
          <p:cNvGrpSpPr/>
          <p:nvPr/>
        </p:nvGrpSpPr>
        <p:grpSpPr>
          <a:xfrm rot="21600000">
            <a:off x="617921" y="1275649"/>
            <a:ext cx="3302146" cy="3181985"/>
            <a:chOff x="47438" y="14013"/>
            <a:chExt cx="3089275" cy="3181985"/>
          </a:xfrm>
        </p:grpSpPr>
        <p:sp>
          <p:nvSpPr>
            <p:cNvPr id="914" name="textbox 914"/>
            <p:cNvSpPr/>
            <p:nvPr/>
          </p:nvSpPr>
          <p:spPr>
            <a:xfrm>
              <a:off x="47438" y="14013"/>
              <a:ext cx="3089275" cy="318198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109000"/>
                </a:lnSpc>
                <a:spcBef>
                  <a:spcPts val="0"/>
                </a:spcBef>
                <a:spcAft>
                  <a:spcPts val="0"/>
                </a:spcAft>
                <a:buClrTx/>
                <a:buSzTx/>
                <a:buFontTx/>
                <a:buNone/>
                <a:defRPr/>
              </a:pPr>
              <a:endParaRPr kumimoji="0" sz="1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09000"/>
                </a:lnSpc>
                <a:spcBef>
                  <a:spcPts val="0"/>
                </a:spcBef>
                <a:spcAft>
                  <a:spcPts val="0"/>
                </a:spcAft>
                <a:buClrTx/>
                <a:buSzTx/>
                <a:buFontTx/>
                <a:buNone/>
                <a:defRPr/>
              </a:pPr>
              <a:endParaRPr kumimoji="0" sz="1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09000"/>
                </a:lnSpc>
                <a:spcBef>
                  <a:spcPts val="0"/>
                </a:spcBef>
                <a:spcAft>
                  <a:spcPts val="0"/>
                </a:spcAft>
                <a:buClrTx/>
                <a:buSzTx/>
                <a:buFontTx/>
                <a:buNone/>
                <a:defRPr/>
              </a:pPr>
              <a:endParaRPr kumimoji="0" sz="10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9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407670" marR="0" lvl="0" indent="-267970" algn="l" defTabSz="914400" rtl="0" eaLnBrk="0" fontAlgn="auto" latinLnBrk="0" hangingPunct="1">
                <a:lnSpc>
                  <a:spcPct val="134000"/>
                </a:lnSpc>
                <a:spcBef>
                  <a:spcPts val="0"/>
                </a:spcBef>
                <a:spcAft>
                  <a:spcPts val="0"/>
                </a:spcAft>
                <a:buClrTx/>
                <a:buSzTx/>
                <a:buFontTx/>
                <a:buNone/>
                <a:tabLst>
                  <a:tab pos="301625" algn="l"/>
                </a:tabLst>
                <a:defRPr/>
              </a:pP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提</a:t>
              </a:r>
              <a:r>
                <a:rPr kumimoji="0" sz="1700" b="0" i="0" u="none" strike="noStrike" kern="0" cap="none" spc="-1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升</a:t>
              </a:r>
              <a:r>
                <a:rPr kumimoji="0" sz="17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产 出</a:t>
              </a:r>
              <a:r>
                <a:rPr kumimoji="0" sz="17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物</a:t>
              </a:r>
              <a:r>
                <a:rPr kumimoji="0" sz="17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质</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感 ， 丰</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富承载形式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充分运</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用交互式排版</a:t>
              </a:r>
              <a:r>
                <a:rPr kumimoji="0" sz="1700" b="0" i="0" u="none" strike="noStrike" kern="0" cap="none" spc="-2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主题海报、</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横</a:t>
              </a:r>
              <a:r>
                <a:rPr kumimoji="0" sz="1700" b="0" i="0" u="none" strike="noStrike" kern="0" cap="none" spc="-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图</a:t>
              </a:r>
              <a:r>
                <a:rPr kumimoji="0" sz="1700" b="0" i="0" u="none" strike="noStrike" kern="0" cap="none" spc="-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lang="zh-CN" altLang="en-US" sz="1700" kern="0" spc="120" dirty="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Gif</a:t>
              </a:r>
              <a:r>
                <a:rPr kumimoji="0" sz="17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动</a:t>
              </a:r>
              <a:r>
                <a:rPr kumimoji="0" sz="1700" b="0" i="0" u="none" strike="noStrike" kern="0" cap="none" spc="-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图</a:t>
              </a:r>
              <a:r>
                <a:rPr kumimoji="0" sz="1700" b="0" i="0" u="none" strike="noStrike" kern="0" cap="none" spc="-1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设</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计</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等 </a:t>
              </a:r>
              <a:r>
                <a:rPr kumimoji="0" sz="1700" b="0" i="0" u="none" strike="noStrike" kern="0" cap="none" spc="10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增加趣味性</a:t>
              </a:r>
              <a:r>
                <a:rPr kumimoji="0" sz="1700" b="0" i="0" u="none" strike="noStrike" kern="0" cap="none" spc="1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也</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7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方便新媒体多台之间</a:t>
              </a:r>
              <a:r>
                <a:rPr kumimoji="0" sz="1700" b="0" i="0" u="none" strike="noStrike" kern="0" cap="none" spc="9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的内容搬运</a:t>
              </a:r>
              <a:r>
                <a:rPr kumimoji="0" lang="zh-CN" altLang="en-US"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918" name="picture 918"/>
            <p:cNvPicPr>
              <a:picLocks noChangeAspect="1"/>
            </p:cNvPicPr>
            <p:nvPr/>
          </p:nvPicPr>
          <p:blipFill>
            <a:blip r:embed="rId1"/>
            <a:stretch>
              <a:fillRect/>
            </a:stretch>
          </p:blipFill>
          <p:spPr>
            <a:xfrm rot="21600000">
              <a:off x="127152" y="523062"/>
              <a:ext cx="162305" cy="253288"/>
            </a:xfrm>
            <a:prstGeom prst="rect">
              <a:avLst/>
            </a:prstGeom>
          </p:spPr>
        </p:pic>
      </p:grpSp>
      <p:sp>
        <p:nvSpPr>
          <p:cNvPr id="926" name="textbox 926"/>
          <p:cNvSpPr/>
          <p:nvPr/>
        </p:nvSpPr>
        <p:spPr>
          <a:xfrm>
            <a:off x="5694231" y="279432"/>
            <a:ext cx="4974590" cy="57975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72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89000"/>
              </a:lnSpc>
              <a:spcBef>
                <a:spcPts val="0"/>
              </a:spcBef>
              <a:spcAft>
                <a:spcPts val="0"/>
              </a:spcAft>
              <a:buClrTx/>
              <a:buSzTx/>
              <a:buFontTx/>
              <a:buNone/>
              <a:defRPr/>
            </a:pPr>
            <a:r>
              <a:rPr kumimoji="0" sz="4100" b="1" i="1" u="none" strike="noStrike" kern="0" cap="none" spc="14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0</a:t>
            </a:r>
            <a:r>
              <a:rPr kumimoji="0" lang="en-US" altLang="zh-CN" sz="4100" b="1" i="1" u="none" strike="noStrike" kern="0" cap="none" spc="14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1</a:t>
            </a:r>
            <a:r>
              <a:rPr kumimoji="0" sz="4100" b="1" i="1" u="none" strike="noStrike" kern="0" cap="none" spc="14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--升级产出物视效</a:t>
            </a:r>
            <a:endParaRPr kumimoji="0" sz="4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30" name="textbox 930"/>
          <p:cNvSpPr/>
          <p:nvPr/>
        </p:nvSpPr>
        <p:spPr>
          <a:xfrm>
            <a:off x="336371" y="301294"/>
            <a:ext cx="5124629" cy="172298"/>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7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r>
              <a:rPr lang="zh-CN" altLang="en-US"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媒体年度运营策略</a:t>
            </a:r>
            <a:r>
              <a:rPr lang="en-US" altLang="zh-CN"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升级产出物视效</a:t>
            </a:r>
            <a:endPar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4068977" y="832129"/>
            <a:ext cx="2281023" cy="4214546"/>
          </a:xfrm>
          <a:prstGeom prst="rect">
            <a:avLst/>
          </a:prstGeom>
        </p:spPr>
      </p:pic>
      <p:pic>
        <p:nvPicPr>
          <p:cNvPr id="5" name="图片 4"/>
          <p:cNvPicPr>
            <a:picLocks noChangeAspect="1"/>
          </p:cNvPicPr>
          <p:nvPr/>
        </p:nvPicPr>
        <p:blipFill>
          <a:blip r:embed="rId3"/>
          <a:stretch>
            <a:fillRect/>
          </a:stretch>
        </p:blipFill>
        <p:spPr>
          <a:xfrm>
            <a:off x="6515305" y="895345"/>
            <a:ext cx="1985228" cy="3662782"/>
          </a:xfrm>
          <a:prstGeom prst="rect">
            <a:avLst/>
          </a:prstGeom>
        </p:spPr>
      </p:pic>
      <p:pic>
        <p:nvPicPr>
          <p:cNvPr id="8" name="图片 7"/>
          <p:cNvPicPr>
            <a:picLocks noChangeAspect="1"/>
          </p:cNvPicPr>
          <p:nvPr/>
        </p:nvPicPr>
        <p:blipFill>
          <a:blip r:embed="rId4"/>
          <a:stretch>
            <a:fillRect/>
          </a:stretch>
        </p:blipFill>
        <p:spPr>
          <a:xfrm>
            <a:off x="8665838" y="967251"/>
            <a:ext cx="2668358" cy="3590876"/>
          </a:xfrm>
          <a:prstGeom prst="rect">
            <a:avLst/>
          </a:prstGeom>
        </p:spPr>
      </p:pic>
      <p:pic>
        <p:nvPicPr>
          <p:cNvPr id="13" name="图片 12"/>
          <p:cNvPicPr>
            <a:picLocks noChangeAspect="1"/>
          </p:cNvPicPr>
          <p:nvPr/>
        </p:nvPicPr>
        <p:blipFill>
          <a:blip r:embed="rId5"/>
          <a:stretch>
            <a:fillRect/>
          </a:stretch>
        </p:blipFill>
        <p:spPr>
          <a:xfrm>
            <a:off x="739286" y="4816171"/>
            <a:ext cx="10713427" cy="156640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0" name="picture 940"/>
          <p:cNvPicPr>
            <a:picLocks noChangeAspect="1"/>
          </p:cNvPicPr>
          <p:nvPr/>
        </p:nvPicPr>
        <p:blipFill>
          <a:blip r:embed="rId1"/>
          <a:stretch>
            <a:fillRect/>
          </a:stretch>
        </p:blipFill>
        <p:spPr>
          <a:xfrm rot="21600000">
            <a:off x="5411723" y="1085088"/>
            <a:ext cx="6182867" cy="5330952"/>
          </a:xfrm>
          <a:prstGeom prst="rect">
            <a:avLst/>
          </a:prstGeom>
        </p:spPr>
      </p:pic>
      <p:sp>
        <p:nvSpPr>
          <p:cNvPr id="942" name="rect 942"/>
          <p:cNvSpPr/>
          <p:nvPr/>
        </p:nvSpPr>
        <p:spPr>
          <a:xfrm>
            <a:off x="473963" y="1293876"/>
            <a:ext cx="4062984" cy="3523487"/>
          </a:xfrm>
          <a:prstGeom prst="rect">
            <a:avLst/>
          </a:prstGeom>
          <a:solidFill>
            <a:schemeClr val="bg1">
              <a:alpha val="97254"/>
            </a:schemeClr>
          </a:solidFill>
          <a:ln w="0" cap="flat">
            <a:noFill/>
            <a:prstDash val="solid"/>
            <a:miter lim="0"/>
          </a:ln>
        </p:spPr>
        <p:txBody>
          <a:bodyPr rtlCol="0"/>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46" name="textbox 946"/>
          <p:cNvSpPr/>
          <p:nvPr/>
        </p:nvSpPr>
        <p:spPr>
          <a:xfrm>
            <a:off x="1066317" y="1955622"/>
            <a:ext cx="3210560" cy="1716404"/>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79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98000"/>
              </a:lnSpc>
              <a:spcBef>
                <a:spcPts val="0"/>
              </a:spcBef>
              <a:spcAft>
                <a:spcPts val="0"/>
              </a:spcAft>
              <a:buClrTx/>
              <a:buSzTx/>
              <a:buFontTx/>
              <a:buNone/>
              <a:tabLst>
                <a:tab pos="174625" algn="l"/>
              </a:tabLst>
              <a:defRPr/>
            </a:pP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通过节日福利</a:t>
            </a:r>
            <a:r>
              <a:rPr kumimoji="0" sz="1700" b="0" i="0" u="none" strike="noStrike" kern="0" cap="none" spc="-2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投票活动、</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281940" marR="0" lvl="0" indent="8255" algn="l" defTabSz="914400" rtl="0" eaLnBrk="0" fontAlgn="auto" latinLnBrk="0" hangingPunct="1">
              <a:lnSpc>
                <a:spcPct val="138000"/>
              </a:lnSpc>
              <a:spcBef>
                <a:spcPts val="55"/>
              </a:spcBef>
              <a:spcAft>
                <a:spcPts val="0"/>
              </a:spcAft>
              <a:buClrTx/>
              <a:buSzTx/>
              <a:buFontTx/>
              <a:buNone/>
              <a:defRPr/>
            </a:pPr>
            <a:r>
              <a:rPr kumimoji="0" sz="1700" b="0" i="0" u="none" strike="noStrike" kern="0" cap="none" spc="3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留言抽奖等形式提升互动</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率 ，</a:t>
            </a:r>
            <a:r>
              <a:rPr kumimoji="0" sz="1700" b="0" i="0" u="none" strike="noStrike" kern="0" cap="none" spc="-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带动存量用户的同时</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拉新潜在群体 ； 同步引流</a:t>
            </a:r>
            <a:r>
              <a:rPr kumimoji="0" sz="1700" b="0" i="0" u="none" strike="noStrike" kern="0" cap="none" spc="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电商</a:t>
            </a:r>
            <a:r>
              <a:rPr kumimoji="0" sz="1700" b="0" i="0" u="none" strike="noStrike" kern="0" cap="none" spc="-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实现购买转化。</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948" name="picture 948"/>
          <p:cNvPicPr>
            <a:picLocks noChangeAspect="1"/>
          </p:cNvPicPr>
          <p:nvPr/>
        </p:nvPicPr>
        <p:blipFill>
          <a:blip r:embed="rId2"/>
          <a:stretch>
            <a:fillRect/>
          </a:stretch>
        </p:blipFill>
        <p:spPr>
          <a:xfrm rot="21600000">
            <a:off x="1079017" y="1968322"/>
            <a:ext cx="162305" cy="253288"/>
          </a:xfrm>
          <a:prstGeom prst="rect">
            <a:avLst/>
          </a:prstGeom>
        </p:spPr>
      </p:pic>
      <p:sp>
        <p:nvSpPr>
          <p:cNvPr id="950" name="textbox 950"/>
          <p:cNvSpPr/>
          <p:nvPr/>
        </p:nvSpPr>
        <p:spPr>
          <a:xfrm>
            <a:off x="1066317" y="3889197"/>
            <a:ext cx="3155950" cy="100393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79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98000"/>
              </a:lnSpc>
              <a:spcBef>
                <a:spcPts val="0"/>
              </a:spcBef>
              <a:spcAft>
                <a:spcPts val="0"/>
              </a:spcAft>
              <a:buClrTx/>
              <a:buSzTx/>
              <a:buFontTx/>
              <a:buNone/>
              <a:tabLst>
                <a:tab pos="174625" algn="l"/>
              </a:tabLst>
              <a:defRPr/>
            </a:pP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实</a:t>
            </a:r>
            <a:r>
              <a:rPr kumimoji="0" sz="1700" b="0" i="0" u="none" strike="noStrike" kern="0" cap="none" spc="-1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时</a:t>
            </a:r>
            <a:r>
              <a:rPr kumimoji="0" sz="17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监</a:t>
            </a:r>
            <a:r>
              <a:rPr kumimoji="0" sz="17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控</a:t>
            </a:r>
            <a:r>
              <a:rPr kumimoji="0" sz="1700" b="0" i="0" u="none" strike="noStrike" kern="0" cap="none" spc="-2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活</a:t>
            </a:r>
            <a:r>
              <a:rPr kumimoji="0" sz="17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动</a:t>
            </a:r>
            <a:r>
              <a:rPr kumimoji="0" sz="1700" b="0" i="0" u="none" strike="noStrike" kern="0" cap="none" spc="-2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进</a:t>
            </a:r>
            <a:r>
              <a:rPr kumimoji="0" sz="17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展 </a:t>
            </a:r>
            <a:r>
              <a:rPr kumimoji="0" sz="1700" b="0" i="0" u="none" strike="noStrike" kern="0" cap="none" spc="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1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做</a:t>
            </a:r>
            <a:r>
              <a:rPr kumimoji="0" sz="17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好</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281940" marR="0" lvl="0" indent="-635" algn="l" defTabSz="914400" rtl="0" eaLnBrk="0" fontAlgn="auto" latinLnBrk="0" hangingPunct="1">
              <a:lnSpc>
                <a:spcPct val="139000"/>
              </a:lnSpc>
              <a:spcBef>
                <a:spcPts val="35"/>
              </a:spcBef>
              <a:spcAft>
                <a:spcPts val="0"/>
              </a:spcAft>
              <a:buClrTx/>
              <a:buSzTx/>
              <a:buFontTx/>
              <a:buNone/>
              <a:defRPr/>
            </a:pP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数据统计 ，</a:t>
            </a:r>
            <a:r>
              <a:rPr kumimoji="0" sz="1700" b="0" i="0" u="none" strike="noStrike" kern="0" cap="none" spc="-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便于复盘总结</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提升。</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952" name="picture 952"/>
          <p:cNvPicPr>
            <a:picLocks noChangeAspect="1"/>
          </p:cNvPicPr>
          <p:nvPr/>
        </p:nvPicPr>
        <p:blipFill>
          <a:blip r:embed="rId2"/>
          <a:stretch>
            <a:fillRect/>
          </a:stretch>
        </p:blipFill>
        <p:spPr>
          <a:xfrm rot="21600000">
            <a:off x="1079017" y="3901897"/>
            <a:ext cx="162305" cy="253288"/>
          </a:xfrm>
          <a:prstGeom prst="rect">
            <a:avLst/>
          </a:prstGeom>
        </p:spPr>
      </p:pic>
      <p:sp>
        <p:nvSpPr>
          <p:cNvPr id="954" name="textbox 954"/>
          <p:cNvSpPr/>
          <p:nvPr/>
        </p:nvSpPr>
        <p:spPr>
          <a:xfrm>
            <a:off x="5694231" y="279432"/>
            <a:ext cx="4441190" cy="57975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72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89000"/>
              </a:lnSpc>
              <a:spcBef>
                <a:spcPts val="0"/>
              </a:spcBef>
              <a:spcAft>
                <a:spcPts val="0"/>
              </a:spcAft>
              <a:buClrTx/>
              <a:buSzTx/>
              <a:buFontTx/>
              <a:buNone/>
              <a:defRPr/>
            </a:pPr>
            <a:r>
              <a:rPr kumimoji="0"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0</a:t>
            </a:r>
            <a:r>
              <a:rPr kumimoji="0" lang="en-US" altLang="zh-CN"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2</a:t>
            </a:r>
            <a:r>
              <a:rPr kumimoji="0"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--拉新留存促活</a:t>
            </a:r>
            <a:endParaRPr kumimoji="0" sz="4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958" name="textbox 958"/>
          <p:cNvSpPr/>
          <p:nvPr/>
        </p:nvSpPr>
        <p:spPr>
          <a:xfrm>
            <a:off x="336371" y="301294"/>
            <a:ext cx="5075351" cy="203912"/>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7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r>
              <a:rPr lang="zh-CN" altLang="en-US" sz="1800"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lang="zh-CN" altLang="en-US" sz="18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媒体年度运营策略</a:t>
            </a:r>
            <a:r>
              <a:rPr lang="en-US" altLang="zh-CN" sz="18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拉新留存促活</a:t>
            </a:r>
            <a:endParaRPr lang="zh-CN" altLang="en-US" sz="18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6"/>
          <p:cNvGrpSpPr/>
          <p:nvPr/>
        </p:nvGrpSpPr>
        <p:grpSpPr>
          <a:xfrm rot="21600000">
            <a:off x="708811" y="1672614"/>
            <a:ext cx="3627754" cy="1740535"/>
            <a:chOff x="240817" y="384835"/>
            <a:chExt cx="3627754" cy="1740535"/>
          </a:xfrm>
        </p:grpSpPr>
        <p:sp>
          <p:nvSpPr>
            <p:cNvPr id="1096" name="textbox 1096"/>
            <p:cNvSpPr/>
            <p:nvPr/>
          </p:nvSpPr>
          <p:spPr>
            <a:xfrm>
              <a:off x="240817" y="384835"/>
              <a:ext cx="3627754" cy="174053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117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281940" marR="0" lvl="0" indent="-269240" algn="l" defTabSz="914400" rtl="0" eaLnBrk="0" fontAlgn="auto" latinLnBrk="0" hangingPunct="1">
                <a:lnSpc>
                  <a:spcPct val="132000"/>
                </a:lnSpc>
                <a:spcBef>
                  <a:spcPts val="0"/>
                </a:spcBef>
                <a:spcAft>
                  <a:spcPts val="0"/>
                </a:spcAft>
                <a:buClrTx/>
                <a:buSzTx/>
                <a:buFontTx/>
                <a:buNone/>
                <a:tabLst>
                  <a:tab pos="174625" algn="l"/>
                </a:tabLst>
                <a:defRPr/>
              </a:pP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4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除日常运维外</a:t>
              </a:r>
              <a:r>
                <a:rPr kumimoji="0" sz="1700" b="0" i="0" u="none" strike="noStrike" kern="0" cap="none" spc="-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另有创意</a:t>
              </a:r>
              <a:r>
                <a:rPr kumimoji="0" sz="17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专栏/</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创意主题/</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Event</a:t>
              </a:r>
              <a:r>
                <a:rPr kumimoji="0" sz="1700" b="0" i="0" u="none" strike="noStrike" kern="0" cap="none" spc="2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活动等</a:t>
              </a:r>
              <a:r>
                <a:rPr kumimoji="0" sz="1700" b="0" i="0" u="none" strike="noStrike" kern="0" cap="none" spc="-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针对</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性打造</a:t>
              </a:r>
              <a:r>
                <a:rPr kumimoji="0" sz="1700" b="0" i="0" u="none" strike="noStrike" kern="0" cap="none" spc="-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进行引流转化</a:t>
              </a:r>
              <a:r>
                <a:rPr kumimoji="0" sz="1700" b="0" i="0" u="none" strike="noStrike" kern="0" cap="none" spc="-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2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促进</a:t>
              </a:r>
              <a:r>
                <a:rPr kumimoji="0" sz="1700" b="0" i="0" u="none" strike="noStrike" kern="0" cap="none" spc="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线上线下销售/提升顾客体验</a:t>
              </a:r>
              <a:r>
                <a:rPr kumimoji="0" sz="1700" b="0" i="0" u="none" strike="noStrike" kern="0" cap="none" spc="2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700" b="0" i="0" u="none" strike="noStrike" kern="0" cap="none" spc="-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700" b="0" i="0" u="none" strike="noStrike" kern="0" cap="none" spc="2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帮助新品上市。</a:t>
              </a:r>
              <a:endParaRPr kumimoji="0" sz="17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pic>
          <p:nvPicPr>
            <p:cNvPr id="1098" name="picture 1098"/>
            <p:cNvPicPr>
              <a:picLocks noChangeAspect="1"/>
            </p:cNvPicPr>
            <p:nvPr/>
          </p:nvPicPr>
          <p:blipFill>
            <a:blip r:embed="rId1"/>
            <a:stretch>
              <a:fillRect/>
            </a:stretch>
          </p:blipFill>
          <p:spPr>
            <a:xfrm rot="21600000">
              <a:off x="253517" y="429082"/>
              <a:ext cx="162305" cy="253288"/>
            </a:xfrm>
            <a:prstGeom prst="rect">
              <a:avLst/>
            </a:prstGeom>
          </p:spPr>
        </p:pic>
      </p:grpSp>
      <p:sp>
        <p:nvSpPr>
          <p:cNvPr id="1106" name="textbox 1106"/>
          <p:cNvSpPr/>
          <p:nvPr/>
        </p:nvSpPr>
        <p:spPr>
          <a:xfrm>
            <a:off x="558800" y="4044054"/>
            <a:ext cx="3907907" cy="1816100"/>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3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ts val="2060"/>
              </a:lnSpc>
              <a:spcBef>
                <a:spcPts val="0"/>
              </a:spcBef>
              <a:spcAft>
                <a:spcPts val="0"/>
              </a:spcAft>
              <a:buClrTx/>
              <a:buSzTx/>
              <a:buFontTx/>
              <a:buNone/>
              <a:defRPr/>
            </a:pPr>
            <a:r>
              <a:rPr kumimoji="0" sz="14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σ   </a:t>
            </a:r>
            <a:r>
              <a:rPr kumimoji="0" sz="15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lang="zh-CN" altLang="en-US" sz="1500" kern="0" spc="190" dirty="0">
                <a:solidFill>
                  <a:srgbClr val="404040">
                    <a:alpha val="100000"/>
                  </a:srgbClr>
                </a:solidFill>
                <a:latin typeface="微软雅黑" panose="020B0503020204020204" charset="-122"/>
                <a:ea typeface="微软雅黑" panose="020B0503020204020204" charset="-122"/>
                <a:cs typeface="微软雅黑" panose="020B0503020204020204" charset="-122"/>
              </a:rPr>
              <a:t>探路者</a:t>
            </a:r>
            <a:r>
              <a:rPr kumimoji="0" sz="1500" b="0" i="0" u="none" strike="noStrike" kern="0" cap="none" spc="-5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5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sz="1500" b="0" i="0" u="none" strike="noStrike" kern="0" cap="none" spc="-1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lang="zh-CN" altLang="en-US" sz="1500" kern="0" spc="190" dirty="0">
                <a:solidFill>
                  <a:srgbClr val="404040">
                    <a:alpha val="100000"/>
                  </a:srgbClr>
                </a:solidFill>
                <a:latin typeface="微软雅黑" panose="020B0503020204020204" charset="-122"/>
                <a:ea typeface="微软雅黑" panose="020B0503020204020204" charset="-122"/>
                <a:cs typeface="微软雅黑" panose="020B0503020204020204" charset="-122"/>
              </a:rPr>
              <a:t>引领户外精神</a:t>
            </a:r>
            <a:r>
              <a:rPr kumimoji="0" sz="15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ts val="2060"/>
              </a:lnSpc>
              <a:spcBef>
                <a:spcPts val="1250"/>
              </a:spcBef>
              <a:spcAft>
                <a:spcPts val="0"/>
              </a:spcAft>
              <a:buClrTx/>
              <a:buSzTx/>
              <a:buFontTx/>
              <a:buNone/>
              <a:defRPr/>
            </a:pPr>
            <a:r>
              <a:rPr kumimoji="0" lang="el-GR" sz="14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σ   </a:t>
            </a:r>
            <a:r>
              <a:rPr kumimoji="0" lang="el-GR" sz="15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b="0" i="0" u="none" strike="noStrike" kern="0" cap="none" spc="19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张子枫同款</a:t>
            </a:r>
            <a:r>
              <a:rPr kumimoji="0" lang="zh-CN" altLang="en-US" sz="1500" b="0" i="0" u="none" strike="noStrike" kern="0" cap="none" spc="4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sz="15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丨</a:t>
            </a:r>
            <a:r>
              <a:rPr kumimoji="0" lang="zh-CN" altLang="en-US" sz="1500" b="0" i="0" u="none" strike="noStrike" kern="0" cap="none" spc="-27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户   外   探   索     乐  不  停  </a:t>
            </a:r>
            <a:r>
              <a:rPr kumimoji="0" lang="en-US" altLang="zh-CN" sz="1500" b="0" i="0" u="none" strike="noStrike" kern="0" cap="none" spc="1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408305" marR="0" lvl="0" indent="-395605" algn="l" defTabSz="914400" rtl="0" eaLnBrk="0" fontAlgn="auto" latinLnBrk="0" hangingPunct="1">
              <a:lnSpc>
                <a:spcPct val="120000"/>
              </a:lnSpc>
              <a:spcBef>
                <a:spcPts val="1260"/>
              </a:spcBef>
              <a:spcAft>
                <a:spcPts val="0"/>
              </a:spcAft>
              <a:buClrTx/>
              <a:buSzTx/>
              <a:buFontTx/>
              <a:buNone/>
              <a:defRPr/>
            </a:pPr>
            <a:r>
              <a:rPr kumimoji="0" sz="14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σ   </a:t>
            </a:r>
            <a:r>
              <a:rPr kumimoji="0" sz="15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lang="zh-CN" altLang="en-US" sz="1500" kern="0" spc="200" dirty="0">
                <a:solidFill>
                  <a:srgbClr val="404040">
                    <a:alpha val="100000"/>
                  </a:srgbClr>
                </a:solidFill>
                <a:latin typeface="微软雅黑" panose="020B0503020204020204" charset="-122"/>
                <a:ea typeface="微软雅黑" panose="020B0503020204020204" charset="-122"/>
                <a:cs typeface="微软雅黑" panose="020B0503020204020204" charset="-122"/>
              </a:rPr>
              <a:t>野外</a:t>
            </a:r>
            <a:r>
              <a:rPr kumimoji="0" sz="1500" b="0" i="0" u="none" strike="noStrike" kern="0" cap="none" spc="20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挚爱甄选</a:t>
            </a:r>
            <a:r>
              <a:rPr kumimoji="0" sz="1500" b="0" i="0" u="none" strike="noStrike" kern="0" cap="none" spc="43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kumimoji="0" sz="1500" b="0" i="0" u="none" strike="noStrike" kern="0" cap="none" spc="20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丨</a:t>
            </a:r>
            <a:r>
              <a:rPr kumimoji="0" sz="1500" b="0" i="0" u="none" strike="noStrike" kern="0" cap="none" spc="-26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lang="zh-CN" altLang="en-US" sz="1500" kern="0" spc="200" dirty="0">
                <a:solidFill>
                  <a:srgbClr val="404040">
                    <a:alpha val="100000"/>
                  </a:srgbClr>
                </a:solidFill>
                <a:latin typeface="微软雅黑" panose="020B0503020204020204" charset="-122"/>
                <a:ea typeface="微软雅黑" panose="020B0503020204020204" charset="-122"/>
                <a:cs typeface="微软雅黑" panose="020B0503020204020204" charset="-122"/>
              </a:rPr>
              <a:t>探路者</a:t>
            </a:r>
            <a:r>
              <a:rPr kumimoji="0" sz="1500" b="0" i="0" u="none" strike="noStrike" kern="0" cap="none" spc="19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让我的生活闪</a:t>
            </a:r>
            <a:r>
              <a:rPr kumimoji="0" sz="1500" b="0" i="0" u="none" strike="noStrike" kern="0" cap="none" spc="14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闪发光</a:t>
            </a:r>
            <a:r>
              <a:rPr kumimoji="0" sz="1500" b="0" i="0" u="none" strike="noStrike" kern="0" cap="none" spc="14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0" fontAlgn="auto" latinLnBrk="0" hangingPunct="1">
              <a:lnSpc>
                <a:spcPct val="101000"/>
              </a:lnSpc>
              <a:spcBef>
                <a:spcPts val="0"/>
              </a:spcBef>
              <a:spcAft>
                <a:spcPts val="0"/>
              </a:spcAft>
              <a:buClrTx/>
              <a:buSzTx/>
              <a:buFontTx/>
              <a:buNone/>
              <a:defRPr/>
            </a:pPr>
            <a:endParaRPr kumimoji="0" sz="9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ts val="2060"/>
              </a:lnSpc>
              <a:spcBef>
                <a:spcPts val="0"/>
              </a:spcBef>
              <a:spcAft>
                <a:spcPts val="0"/>
              </a:spcAft>
              <a:buClrTx/>
              <a:buSzTx/>
              <a:buFontTx/>
              <a:buNone/>
              <a:defRPr/>
            </a:pPr>
            <a:r>
              <a:rPr kumimoji="0" sz="1400" b="0" i="0" u="none" strike="noStrike" kern="0" cap="none" spc="2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σ   </a:t>
            </a:r>
            <a:r>
              <a:rPr kumimoji="0" sz="1500" b="0" i="0" u="none" strike="noStrike" kern="0" cap="none" spc="2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b="0" i="0" u="none" strike="noStrike" kern="0" cap="none" spc="2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旷野</a:t>
            </a:r>
            <a:r>
              <a:rPr kumimoji="0" lang="en-US" altLang="zh-CN" sz="1500" b="0" i="0" u="none" strike="noStrike" kern="0" cap="none" spc="22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party </a:t>
            </a:r>
            <a:r>
              <a:rPr kumimoji="0" sz="1500" b="0" i="0" u="none" strike="noStrike" kern="0" cap="none" spc="38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 </a:t>
            </a:r>
            <a:r>
              <a:rPr lang="zh-CN" altLang="en-US" sz="1500" kern="0" spc="210" dirty="0">
                <a:solidFill>
                  <a:srgbClr val="404040">
                    <a:alpha val="100000"/>
                  </a:srgbClr>
                </a:solidFill>
                <a:latin typeface="微软雅黑" panose="020B0503020204020204" charset="-122"/>
                <a:ea typeface="微软雅黑" panose="020B0503020204020204" charset="-122"/>
                <a:cs typeface="微软雅黑" panose="020B0503020204020204" charset="-122"/>
              </a:rPr>
              <a:t>探路</a:t>
            </a:r>
            <a:r>
              <a:rPr kumimoji="0" sz="1500" b="0" i="0" u="none" strike="noStrike" kern="0" cap="none" spc="210" normalizeH="0" baseline="0" noProof="0" dirty="0" err="1">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新生活</a:t>
            </a:r>
            <a:r>
              <a:rPr kumimoji="0" sz="1500" b="0" i="0" u="none" strike="noStrike" kern="0" cap="none" spc="210" normalizeH="0" baseline="0" noProof="0" dirty="0">
                <a:ln>
                  <a:noFill/>
                </a:ln>
                <a:solidFill>
                  <a:srgbClr val="404040">
                    <a:alpha val="100000"/>
                  </a:srgbClr>
                </a:solidFill>
                <a:effectLst/>
                <a:uLnTx/>
                <a:uFillTx/>
                <a:latin typeface="微软雅黑" panose="020B0503020204020204" charset="-122"/>
                <a:ea typeface="微软雅黑" panose="020B0503020204020204" charset="-122"/>
                <a:cs typeface="微软雅黑" panose="020B0503020204020204" charset="-122"/>
              </a:rPr>
              <a:t>】</a:t>
            </a:r>
            <a:endParaRPr kumimoji="0" sz="15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08" name="textbox 1108"/>
          <p:cNvSpPr/>
          <p:nvPr/>
        </p:nvSpPr>
        <p:spPr>
          <a:xfrm>
            <a:off x="5694231" y="280447"/>
            <a:ext cx="4438650" cy="579119"/>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65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L="12700" marR="0" lvl="0" indent="0" algn="l" defTabSz="914400" rtl="0" eaLnBrk="0" fontAlgn="auto" latinLnBrk="0" hangingPunct="1">
              <a:lnSpc>
                <a:spcPct val="89000"/>
              </a:lnSpc>
              <a:spcBef>
                <a:spcPts val="0"/>
              </a:spcBef>
              <a:spcAft>
                <a:spcPts val="0"/>
              </a:spcAft>
              <a:buClrTx/>
              <a:buSzTx/>
              <a:buFontTx/>
              <a:buNone/>
              <a:defRPr/>
            </a:pPr>
            <a:r>
              <a:rPr kumimoji="0"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0</a:t>
            </a:r>
            <a:r>
              <a:rPr kumimoji="0" lang="en-US" altLang="zh-CN"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3</a:t>
            </a:r>
            <a:r>
              <a:rPr kumimoji="0" sz="4100" b="1" i="1" u="none" strike="noStrike" kern="0" cap="none" spc="15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--寻求爆款出</a:t>
            </a:r>
            <a:r>
              <a:rPr kumimoji="0" sz="4100" b="1" i="1" u="none" strike="noStrike" kern="0" cap="none" spc="140" normalizeH="0" baseline="0" noProof="0" dirty="0">
                <a:ln>
                  <a:noFill/>
                </a:ln>
                <a:solidFill>
                  <a:srgbClr val="767171">
                    <a:alpha val="100000"/>
                  </a:srgbClr>
                </a:solidFill>
                <a:effectLst/>
                <a:uLnTx/>
                <a:uFillTx/>
                <a:latin typeface="微软雅黑" panose="020B0503020204020204" charset="-122"/>
                <a:ea typeface="微软雅黑" panose="020B0503020204020204" charset="-122"/>
                <a:cs typeface="微软雅黑" panose="020B0503020204020204" charset="-122"/>
              </a:rPr>
              <a:t>圈</a:t>
            </a:r>
            <a:endParaRPr kumimoji="0" sz="4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12" name="textbox 1112"/>
          <p:cNvSpPr/>
          <p:nvPr/>
        </p:nvSpPr>
        <p:spPr>
          <a:xfrm>
            <a:off x="336371" y="301294"/>
            <a:ext cx="5014561" cy="301935"/>
          </a:xfrm>
          <a:prstGeom prst="rect">
            <a:avLst/>
          </a:prstGeom>
          <a:noFill/>
          <a:ln w="0" cap="flat">
            <a:noFill/>
            <a:prstDash val="solid"/>
            <a:miter lim="0"/>
          </a:ln>
        </p:spPr>
        <p:txBody>
          <a:bodyPr vert="horz" wrap="square" lIns="0" tIns="0" rIns="0" bIns="0"/>
          <a:lstStyle/>
          <a:p>
            <a:pPr marL="0" marR="0" lvl="0" indent="0" algn="l" defTabSz="914400" rtl="0" eaLnBrk="0" fontAlgn="auto" latinLnBrk="0" hangingPunct="1">
              <a:lnSpc>
                <a:spcPct val="87000"/>
              </a:lnSpc>
              <a:spcBef>
                <a:spcPts val="0"/>
              </a:spcBef>
              <a:spcAft>
                <a:spcPts val="0"/>
              </a:spcAft>
              <a:buClrTx/>
              <a:buSzTx/>
              <a:buFontTx/>
              <a:buNone/>
              <a:defRPr/>
            </a:pPr>
            <a:endParaRPr kumimoji="0" sz="100" b="0" i="0" u="none" strike="noStrike" kern="1200" cap="none" spc="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r>
              <a:rPr lang="zh-CN" altLang="en-US"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媒体年度运营策略</a:t>
            </a:r>
            <a:r>
              <a:rPr lang="en-US" altLang="zh-CN"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寻求爆款出圈</a:t>
            </a:r>
            <a:endParaRPr lang="zh-CN" altLang="en-US"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2"/>
          <a:stretch>
            <a:fillRect/>
          </a:stretch>
        </p:blipFill>
        <p:spPr>
          <a:xfrm>
            <a:off x="4473858" y="1234134"/>
            <a:ext cx="2003269" cy="4855717"/>
          </a:xfrm>
          <a:prstGeom prst="rect">
            <a:avLst/>
          </a:prstGeom>
        </p:spPr>
      </p:pic>
      <p:pic>
        <p:nvPicPr>
          <p:cNvPr id="5" name="图片 4"/>
          <p:cNvPicPr>
            <a:picLocks noChangeAspect="1"/>
          </p:cNvPicPr>
          <p:nvPr/>
        </p:nvPicPr>
        <p:blipFill>
          <a:blip r:embed="rId3"/>
          <a:stretch>
            <a:fillRect/>
          </a:stretch>
        </p:blipFill>
        <p:spPr>
          <a:xfrm>
            <a:off x="6737413" y="1146376"/>
            <a:ext cx="2524125" cy="4972050"/>
          </a:xfrm>
          <a:prstGeom prst="rect">
            <a:avLst/>
          </a:prstGeom>
        </p:spPr>
      </p:pic>
      <p:pic>
        <p:nvPicPr>
          <p:cNvPr id="7" name="图片 6"/>
          <p:cNvPicPr>
            <a:picLocks noChangeAspect="1"/>
          </p:cNvPicPr>
          <p:nvPr/>
        </p:nvPicPr>
        <p:blipFill>
          <a:blip r:embed="rId4"/>
          <a:stretch>
            <a:fillRect/>
          </a:stretch>
        </p:blipFill>
        <p:spPr>
          <a:xfrm>
            <a:off x="9428691" y="1146376"/>
            <a:ext cx="2441575" cy="495951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57508" y="1084217"/>
            <a:ext cx="10033516" cy="461665"/>
          </a:xfrm>
          <a:prstGeom prst="rect">
            <a:avLst/>
          </a:prstGeom>
          <a:noFill/>
        </p:spPr>
        <p:txBody>
          <a:bodyPr wrap="none" rtlCol="0">
            <a:spAutoFit/>
          </a:bodyPr>
          <a:lstStyle/>
          <a:p>
            <a:r>
              <a:rPr kumimoji="1" lang="zh-CN" altLang="en-US" sz="2400" b="1" dirty="0">
                <a:latin typeface="微软雅黑" panose="020B0503020204020204" charset="-122"/>
                <a:ea typeface="微软雅黑" panose="020B0503020204020204" charset="-122"/>
                <a:cs typeface="微软雅黑" panose="020B0503020204020204" charset="-122"/>
              </a:rPr>
              <a:t>打造三大王牌板块，构筑核心内容矩阵，并以此贯穿微信、微博与小红书</a:t>
            </a:r>
            <a:endParaRPr kumimoji="1" lang="zh-CN" altLang="en-US" sz="2400" b="1" dirty="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682880" y="370490"/>
            <a:ext cx="8544682" cy="400110"/>
          </a:xfrm>
          <a:prstGeom prst="rect">
            <a:avLst/>
          </a:prstGeom>
          <a:noFill/>
        </p:spPr>
        <p:txBody>
          <a:bodyPr wrap="square" rtlCol="0">
            <a:spAutoFit/>
          </a:bodyPr>
          <a:lstStyle/>
          <a:p>
            <a:r>
              <a:rPr kumimoji="1" lang="zh-CN" altLang="en-US" sz="2000" b="1" dirty="0">
                <a:latin typeface="微软雅黑" panose="020B0503020204020204" charset="-122"/>
                <a:ea typeface="微软雅黑" panose="020B0503020204020204" charset="-122"/>
                <a:cs typeface="微软雅黑" panose="020B0503020204020204" charset="-122"/>
              </a:rPr>
              <a:t>探路者自媒体平台内容运营策略：打造三大核心板块，打通三大平台</a:t>
            </a:r>
            <a:endParaRPr kumimoji="1" lang="zh-CN" altLang="en-US" sz="2000" b="1" dirty="0">
              <a:latin typeface="微软雅黑" panose="020B0503020204020204" charset="-122"/>
              <a:ea typeface="微软雅黑" panose="020B0503020204020204" charset="-122"/>
              <a:cs typeface="微软雅黑" panose="020B0503020204020204" charset="-122"/>
            </a:endParaRPr>
          </a:p>
        </p:txBody>
      </p:sp>
      <p:sp>
        <p:nvSpPr>
          <p:cNvPr id="6" name="矩形 5"/>
          <p:cNvSpPr/>
          <p:nvPr/>
        </p:nvSpPr>
        <p:spPr>
          <a:xfrm>
            <a:off x="1347046" y="1689631"/>
            <a:ext cx="7761605" cy="702052"/>
          </a:xfrm>
          <a:prstGeom prst="rect">
            <a:avLst/>
          </a:prstGeom>
        </p:spPr>
        <p:txBody>
          <a:bodyPr wrap="square">
            <a:spAutoFit/>
          </a:bodyPr>
          <a:lstStyle/>
          <a:p>
            <a:pPr marR="152400" algn="just">
              <a:lnSpc>
                <a:spcPct val="150000"/>
              </a:lnSpc>
            </a:pPr>
            <a:r>
              <a:rPr lang="zh-CN" altLang="zh-CN" sz="1400" spc="40" dirty="0">
                <a:solidFill>
                  <a:srgbClr val="084498"/>
                </a:solidFill>
                <a:latin typeface="微软雅黑 Light" panose="020B0502040204020203" pitchFamily="34" charset="-122"/>
                <a:ea typeface="微软雅黑 Light" panose="020B0502040204020203" pitchFamily="34" charset="-122"/>
                <a:cs typeface="微软雅黑 Light" panose="020B0502040204020203" pitchFamily="34" charset="-122"/>
              </a:rPr>
              <a:t>栏目化：</a:t>
            </a:r>
            <a:r>
              <a:rPr lang="zh-CN" altLang="zh-CN" sz="1400" spc="40" dirty="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rPr>
              <a:t>将每个版块的主题、风格、时间固定，培养用户的阅读习惯、塑造连贯的品牌形象；</a:t>
            </a:r>
            <a:r>
              <a:rPr lang="zh-CN" altLang="zh-CN" sz="1400" spc="40" dirty="0">
                <a:solidFill>
                  <a:srgbClr val="084498"/>
                </a:solidFill>
                <a:latin typeface="微软雅黑 Light" panose="020B0502040204020203" pitchFamily="34" charset="-122"/>
                <a:ea typeface="微软雅黑 Light" panose="020B0502040204020203" pitchFamily="34" charset="-122"/>
                <a:cs typeface="微软雅黑 Light" panose="020B0502040204020203" pitchFamily="34" charset="-122"/>
              </a:rPr>
              <a:t> </a:t>
            </a:r>
            <a:endParaRPr lang="zh-CN" altLang="zh-CN" sz="1400" dirty="0">
              <a:solidFill>
                <a:srgbClr val="084498"/>
              </a:solidFill>
              <a:latin typeface="微软雅黑 Light" panose="020B0502040204020203" pitchFamily="34" charset="-122"/>
              <a:ea typeface="微软雅黑 Light" panose="020B0502040204020203" pitchFamily="34" charset="-122"/>
              <a:cs typeface="微软雅黑 Light" panose="020B0502040204020203" pitchFamily="34" charset="-122"/>
            </a:endParaRPr>
          </a:p>
          <a:p>
            <a:pPr marR="152400" algn="just">
              <a:lnSpc>
                <a:spcPct val="150000"/>
              </a:lnSpc>
            </a:pPr>
            <a:r>
              <a:rPr lang="zh-CN" altLang="zh-CN" sz="1400" spc="40" dirty="0">
                <a:solidFill>
                  <a:srgbClr val="084498"/>
                </a:solidFill>
                <a:latin typeface="微软雅黑 Light" panose="020B0502040204020203" pitchFamily="34" charset="-122"/>
                <a:ea typeface="微软雅黑 Light" panose="020B0502040204020203" pitchFamily="34" charset="-122"/>
                <a:cs typeface="微软雅黑 Light" panose="020B0502040204020203" pitchFamily="34" charset="-122"/>
              </a:rPr>
              <a:t>短平快：</a:t>
            </a:r>
            <a:r>
              <a:rPr lang="zh-CN" altLang="zh-CN" sz="1400" spc="40" dirty="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rPr>
              <a:t>以简短的推送内容来迎合用户的阅读习惯、以高频的推送追上微信信息流推送频率；</a:t>
            </a:r>
            <a:endParaRPr lang="zh-CN" altLang="zh-CN" sz="1400" spc="40" dirty="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endParaRPr>
          </a:p>
        </p:txBody>
      </p:sp>
      <p:grpSp>
        <p:nvGrpSpPr>
          <p:cNvPr id="7" name="组合 6"/>
          <p:cNvGrpSpPr/>
          <p:nvPr/>
        </p:nvGrpSpPr>
        <p:grpSpPr>
          <a:xfrm>
            <a:off x="3498886" y="2379420"/>
            <a:ext cx="5269794" cy="2433366"/>
            <a:chOff x="3505816" y="1757680"/>
            <a:chExt cx="5269794" cy="2823727"/>
          </a:xfrm>
        </p:grpSpPr>
        <p:sp>
          <p:nvSpPr>
            <p:cNvPr id="8" name="三角形 24"/>
            <p:cNvSpPr/>
            <p:nvPr/>
          </p:nvSpPr>
          <p:spPr>
            <a:xfrm>
              <a:off x="3505816" y="2072921"/>
              <a:ext cx="5269794" cy="2508486"/>
            </a:xfrm>
            <a:prstGeom prst="triangle">
              <a:avLst/>
            </a:prstGeom>
            <a:noFill/>
            <a:ln w="57150" cmpd="tri">
              <a:solidFill>
                <a:srgbClr val="004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charset="-122"/>
                <a:ea typeface="微软雅黑" panose="020B0503020204020204" charset="-122"/>
                <a:cs typeface="微软雅黑" panose="020B0503020204020204" charset="-122"/>
              </a:endParaRPr>
            </a:p>
          </p:txBody>
        </p:sp>
        <p:sp>
          <p:nvSpPr>
            <p:cNvPr id="9" name="椭圆 8"/>
            <p:cNvSpPr/>
            <p:nvPr/>
          </p:nvSpPr>
          <p:spPr>
            <a:xfrm>
              <a:off x="5217160" y="1757680"/>
              <a:ext cx="1664970" cy="1066800"/>
            </a:xfrm>
            <a:prstGeom prst="ellipse">
              <a:avLst/>
            </a:prstGeom>
            <a:solidFill>
              <a:schemeClr val="bg1"/>
            </a:solidFill>
            <a:ln w="38100">
              <a:solidFill>
                <a:srgbClr val="004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grpSp>
      <p:sp>
        <p:nvSpPr>
          <p:cNvPr id="11" name="矩形 10"/>
          <p:cNvSpPr/>
          <p:nvPr/>
        </p:nvSpPr>
        <p:spPr>
          <a:xfrm>
            <a:off x="5117996" y="2609627"/>
            <a:ext cx="1849437" cy="458908"/>
          </a:xfrm>
          <a:prstGeom prst="rect">
            <a:avLst/>
          </a:prstGeom>
        </p:spPr>
        <p:txBody>
          <a:bodyPr wrap="square">
            <a:spAutoFit/>
          </a:bodyPr>
          <a:lstStyle/>
          <a:p>
            <a:pPr algn="ctr">
              <a:lnSpc>
                <a:spcPct val="150000"/>
              </a:lnSpc>
              <a:spcBef>
                <a:spcPct val="0"/>
              </a:spcBef>
            </a:pP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探路者首秀场</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endParaRPr lang="en-US" altLang="zh-CN" b="1"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12" name="椭圆 11"/>
          <p:cNvSpPr/>
          <p:nvPr/>
        </p:nvSpPr>
        <p:spPr>
          <a:xfrm>
            <a:off x="2704636" y="4402176"/>
            <a:ext cx="1664970" cy="1066800"/>
          </a:xfrm>
          <a:prstGeom prst="ellipse">
            <a:avLst/>
          </a:prstGeom>
          <a:solidFill>
            <a:schemeClr val="bg1"/>
          </a:solidFill>
          <a:ln w="38100">
            <a:solidFill>
              <a:srgbClr val="004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3" name="矩形 12"/>
          <p:cNvSpPr/>
          <p:nvPr/>
        </p:nvSpPr>
        <p:spPr>
          <a:xfrm>
            <a:off x="2581345" y="4681973"/>
            <a:ext cx="1849437" cy="458908"/>
          </a:xfrm>
          <a:prstGeom prst="rect">
            <a:avLst/>
          </a:prstGeom>
        </p:spPr>
        <p:txBody>
          <a:bodyPr wrap="square">
            <a:spAutoFit/>
          </a:bodyPr>
          <a:lstStyle/>
          <a:p>
            <a:pPr algn="ctr">
              <a:lnSpc>
                <a:spcPct val="150000"/>
              </a:lnSpc>
              <a:spcBef>
                <a:spcPct val="0"/>
              </a:spcBef>
            </a:pP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探路者梦工厂</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endParaRPr lang="en-US" altLang="zh-CN" b="1"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14" name="椭圆 13"/>
          <p:cNvSpPr/>
          <p:nvPr/>
        </p:nvSpPr>
        <p:spPr>
          <a:xfrm>
            <a:off x="7945685" y="4466318"/>
            <a:ext cx="1664970" cy="1066800"/>
          </a:xfrm>
          <a:prstGeom prst="ellipse">
            <a:avLst/>
          </a:prstGeom>
          <a:solidFill>
            <a:schemeClr val="bg1"/>
          </a:solidFill>
          <a:ln w="38100">
            <a:solidFill>
              <a:srgbClr val="0040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5" name="矩形 14"/>
          <p:cNvSpPr/>
          <p:nvPr/>
        </p:nvSpPr>
        <p:spPr>
          <a:xfrm>
            <a:off x="7843961" y="4766430"/>
            <a:ext cx="1849437" cy="458908"/>
          </a:xfrm>
          <a:prstGeom prst="rect">
            <a:avLst/>
          </a:prstGeom>
        </p:spPr>
        <p:txBody>
          <a:bodyPr wrap="square">
            <a:spAutoFit/>
          </a:bodyPr>
          <a:lstStyle/>
          <a:p>
            <a:pPr algn="ctr">
              <a:lnSpc>
                <a:spcPct val="150000"/>
              </a:lnSpc>
              <a:spcBef>
                <a:spcPct val="0"/>
              </a:spcBef>
            </a:pP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r>
              <a:rPr lang="zh-CN" altLang="en-US" b="1" dirty="0">
                <a:solidFill>
                  <a:srgbClr val="C00000"/>
                </a:solidFill>
                <a:latin typeface="微软雅黑" panose="020B0503020204020204" charset="-122"/>
                <a:ea typeface="微软雅黑" panose="020B0503020204020204" charset="-122"/>
                <a:cs typeface="微软雅黑" panose="020B0503020204020204" charset="-122"/>
              </a:rPr>
              <a:t>探路者的故事</a:t>
            </a:r>
            <a:r>
              <a:rPr lang="en-US" altLang="zh-CN" b="1" dirty="0">
                <a:solidFill>
                  <a:srgbClr val="C00000"/>
                </a:solidFill>
                <a:latin typeface="微软雅黑" panose="020B0503020204020204" charset="-122"/>
                <a:ea typeface="微软雅黑" panose="020B0503020204020204" charset="-122"/>
                <a:cs typeface="微软雅黑" panose="020B0503020204020204" charset="-122"/>
              </a:rPr>
              <a:t>#</a:t>
            </a:r>
            <a:endParaRPr lang="en-US" altLang="zh-CN" b="1" dirty="0">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6993933" y="2671886"/>
            <a:ext cx="4037330" cy="941796"/>
          </a:xfrm>
          <a:prstGeom prst="rect">
            <a:avLst/>
          </a:prstGeom>
          <a:noFill/>
        </p:spPr>
        <p:txBody>
          <a:bodyPr wrap="square" rtlCol="0">
            <a:spAutoFit/>
          </a:bodyPr>
          <a:lstStyle/>
          <a:p>
            <a:pPr marL="285750" indent="-285750" algn="just">
              <a:lnSpc>
                <a:spcPct val="12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延续原有固定标签的基础上明确内容体系；</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a:p>
            <a:pPr marL="285750" indent="-285750" algn="just">
              <a:lnSpc>
                <a:spcPct val="12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围绕产品线输出内容：新品上市、季节展示、产品优惠展开；</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a:p>
            <a:pPr algn="just"/>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18" name="文本框 17"/>
          <p:cNvSpPr txBox="1"/>
          <p:nvPr/>
        </p:nvSpPr>
        <p:spPr>
          <a:xfrm>
            <a:off x="779448" y="5450962"/>
            <a:ext cx="4430782" cy="739561"/>
          </a:xfrm>
          <a:prstGeom prst="rect">
            <a:avLst/>
          </a:prstGeom>
          <a:noFill/>
        </p:spPr>
        <p:txBody>
          <a:bodyPr wrap="square" rtlCol="0">
            <a:spAutoFit/>
          </a:bodyPr>
          <a:lstStyle/>
          <a:p>
            <a:pPr marL="285750" indent="-285750" algn="just">
              <a:lnSpc>
                <a:spcPct val="12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延续原有固定标签的基础上细化内容体系；</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a:p>
            <a:pPr marL="285750" indent="-285750" algn="just">
              <a:lnSpc>
                <a:spcPct val="12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围绕健身达人、旅游知识、爱好者分享展开，树立品牌权威形象和亲和力、互动性；</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19" name="文本框 18"/>
          <p:cNvSpPr txBox="1"/>
          <p:nvPr/>
        </p:nvSpPr>
        <p:spPr>
          <a:xfrm>
            <a:off x="7519007" y="5641369"/>
            <a:ext cx="4236720" cy="485646"/>
          </a:xfrm>
          <a:prstGeom prst="rect">
            <a:avLst/>
          </a:prstGeom>
          <a:noFill/>
        </p:spPr>
        <p:txBody>
          <a:bodyPr wrap="square" rtlCol="0">
            <a:spAutoFit/>
          </a:bodyPr>
          <a:lstStyle/>
          <a:p>
            <a:pPr marL="285750" indent="-285750" algn="just">
              <a:lnSpc>
                <a:spcPct val="11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将探路者</a:t>
            </a:r>
            <a:r>
              <a:rPr lang="en-US" altLang="zh-CN" sz="1200" dirty="0">
                <a:latin typeface="微软雅黑 Light" panose="020B0502040204020203" pitchFamily="34" charset="-122"/>
                <a:ea typeface="微软雅黑 Light" panose="020B0502040204020203" pitchFamily="34" charset="-122"/>
                <a:cs typeface="微软雅黑" panose="020B0503020204020204" charset="-122"/>
              </a:rPr>
              <a:t>”</a:t>
            </a: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黑科技</a:t>
            </a:r>
            <a:r>
              <a:rPr lang="en-US" altLang="zh-CN" sz="1200" dirty="0">
                <a:latin typeface="微软雅黑 Light" panose="020B0502040204020203" pitchFamily="34" charset="-122"/>
                <a:ea typeface="微软雅黑 Light" panose="020B0502040204020203" pitchFamily="34" charset="-122"/>
                <a:cs typeface="微软雅黑" panose="020B0503020204020204" charset="-122"/>
              </a:rPr>
              <a:t>“</a:t>
            </a: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普及消费者，展现品牌差异化卖点；</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a:p>
            <a:pPr marL="285750" indent="-285750" algn="just">
              <a:lnSpc>
                <a:spcPct val="110000"/>
              </a:lnSpc>
              <a:buFont typeface="微软雅黑" panose="020B0503020204020204" charset="-122"/>
              <a:buChar char="•"/>
            </a:pPr>
            <a:r>
              <a:rPr lang="zh-CN" altLang="en-US" sz="1200" dirty="0">
                <a:latin typeface="微软雅黑 Light" panose="020B0502040204020203" pitchFamily="34" charset="-122"/>
                <a:ea typeface="微软雅黑 Light" panose="020B0502040204020203" pitchFamily="34" charset="-122"/>
                <a:cs typeface="微软雅黑" panose="020B0503020204020204" charset="-122"/>
              </a:rPr>
              <a:t>围绕品牌背后的知识、故事两天线展开内容输出；</a:t>
            </a:r>
            <a:endParaRPr lang="zh-CN" altLang="en-US" sz="1200" dirty="0">
              <a:latin typeface="微软雅黑 Light" panose="020B0502040204020203" pitchFamily="34" charset="-122"/>
              <a:ea typeface="微软雅黑 Light" panose="020B0502040204020203" pitchFamily="34" charset="-122"/>
              <a:cs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28600" y="154001"/>
            <a:ext cx="6096000" cy="369332"/>
          </a:xfrm>
          <a:prstGeom prst="rect">
            <a:avLst/>
          </a:prstGeom>
          <a:noFill/>
        </p:spPr>
        <p:txBody>
          <a:bodyPr wrap="square">
            <a:spAutoFit/>
          </a:bodyPr>
          <a:lstStyle/>
          <a:p>
            <a:r>
              <a:rPr lang="zh-CN" altLang="en-US" b="1" kern="0" dirty="0">
                <a:solidFill>
                  <a:srgbClr val="000000">
                    <a:alpha val="100000"/>
                  </a:srgbClr>
                </a:solidFill>
                <a:latin typeface="微软雅黑" panose="020B0503020204020204" charset="-122"/>
                <a:ea typeface="微软雅黑" panose="020B0503020204020204" charset="-122"/>
                <a:cs typeface="微软雅黑" panose="020B0503020204020204" charset="-122"/>
              </a:rPr>
              <a:t>探路者自媒体平台年度运营规划：三大平台定位与策略</a:t>
            </a:r>
            <a:endParaRPr lang="en-US" altLang="zh-CN" b="1" kern="0" dirty="0">
              <a:solidFill>
                <a:srgbClr val="000000">
                  <a:alpha val="100000"/>
                </a:srgbClr>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800100" y="841218"/>
            <a:ext cx="11029949" cy="276999"/>
          </a:xfrm>
          <a:prstGeom prst="rect">
            <a:avLst/>
          </a:prstGeom>
          <a:solidFill>
            <a:schemeClr val="accent1"/>
          </a:solidFill>
        </p:spPr>
        <p:txBody>
          <a:bodyPr wrap="square" rtlCol="0">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cs typeface="微软雅黑" panose="020B0503020204020204" charset="-122"/>
              </a:rPr>
              <a:t>内容运营助力品牌高端化，打造行业认知全新风向标</a:t>
            </a:r>
            <a:endParaRPr lang="zh-CN" altLang="en-US" sz="1200" b="1" dirty="0">
              <a:solidFill>
                <a:schemeClr val="bg1"/>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7" name="文本框 6"/>
          <p:cNvSpPr txBox="1"/>
          <p:nvPr/>
        </p:nvSpPr>
        <p:spPr>
          <a:xfrm>
            <a:off x="800099" y="1151197"/>
            <a:ext cx="11029949" cy="276999"/>
          </a:xfrm>
          <a:prstGeom prst="rect">
            <a:avLst/>
          </a:prstGeom>
          <a:solidFill>
            <a:schemeClr val="accent1"/>
          </a:solidFill>
        </p:spPr>
        <p:txBody>
          <a:bodyPr wrap="square" rtlCol="0">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cs typeface="微软雅黑" panose="020B0503020204020204" charset="-122"/>
              </a:rPr>
              <a:t>最终实现品牌地位由“主动变”升级为“变主动”</a:t>
            </a:r>
            <a:endParaRPr lang="zh-CN" altLang="en-US" sz="1200" b="1" dirty="0">
              <a:solidFill>
                <a:schemeClr val="bg1"/>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8" name="矩形 7"/>
          <p:cNvSpPr/>
          <p:nvPr/>
        </p:nvSpPr>
        <p:spPr>
          <a:xfrm>
            <a:off x="238314" y="841219"/>
            <a:ext cx="457011" cy="586978"/>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目标</a:t>
            </a: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grpSp>
        <p:nvGrpSpPr>
          <p:cNvPr id="9" name="组合 8"/>
          <p:cNvGrpSpPr/>
          <p:nvPr/>
        </p:nvGrpSpPr>
        <p:grpSpPr>
          <a:xfrm>
            <a:off x="238314" y="1448470"/>
            <a:ext cx="11591734" cy="739653"/>
            <a:chOff x="238314" y="1542866"/>
            <a:chExt cx="11591734" cy="645257"/>
          </a:xfrm>
          <a:solidFill>
            <a:schemeClr val="accent1"/>
          </a:solidFill>
        </p:grpSpPr>
        <p:sp>
          <p:nvSpPr>
            <p:cNvPr id="10" name="矩形 9"/>
            <p:cNvSpPr/>
            <p:nvPr/>
          </p:nvSpPr>
          <p:spPr>
            <a:xfrm>
              <a:off x="238314" y="1542866"/>
              <a:ext cx="457011" cy="64525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主策略</a:t>
              </a: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1" name="矩形 10"/>
            <p:cNvSpPr/>
            <p:nvPr/>
          </p:nvSpPr>
          <p:spPr>
            <a:xfrm>
              <a:off x="800099" y="1582888"/>
              <a:ext cx="3578668" cy="231237"/>
            </a:xfrm>
            <a:prstGeom prst="rect">
              <a:avLst/>
            </a:prstGeom>
            <a:grpFill/>
            <a:ln w="19050" cap="flat" cmpd="sng" algn="ctr">
              <a:solidFill>
                <a:srgbClr val="203864"/>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rPr>
                <a:t>日常口碑公关化</a:t>
              </a:r>
              <a:endParaRPr kumimoji="0" lang="zh-CN" altLang="en-US" sz="14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2" name="矩形 11"/>
            <p:cNvSpPr/>
            <p:nvPr/>
          </p:nvSpPr>
          <p:spPr>
            <a:xfrm>
              <a:off x="4525739" y="1582888"/>
              <a:ext cx="3578668" cy="231237"/>
            </a:xfrm>
            <a:prstGeom prst="rect">
              <a:avLst/>
            </a:prstGeom>
            <a:grpFill/>
            <a:ln w="19050" cap="flat" cmpd="sng" algn="ctr">
              <a:solidFill>
                <a:srgbClr val="203864"/>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rPr>
                <a:t>品牌内容</a:t>
              </a:r>
              <a:r>
                <a:rPr lang="en-US" altLang="zh-CN" sz="1400" b="1" kern="0" dirty="0">
                  <a:solidFill>
                    <a:schemeClr val="bg1"/>
                  </a:solidFill>
                  <a:latin typeface="微软雅黑" panose="020B0503020204020204" charset="-122"/>
                  <a:ea typeface="微软雅黑" panose="020B0503020204020204" charset="-122"/>
                  <a:cs typeface="微软雅黑" panose="020B0503020204020204" charset="-122"/>
                </a:rPr>
                <a:t>ICON</a:t>
              </a:r>
              <a:r>
                <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rPr>
                <a:t>化</a:t>
              </a:r>
              <a:endPar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3" name="矩形 12"/>
            <p:cNvSpPr/>
            <p:nvPr/>
          </p:nvSpPr>
          <p:spPr>
            <a:xfrm>
              <a:off x="8251380" y="1582888"/>
              <a:ext cx="3578668" cy="231237"/>
            </a:xfrm>
            <a:prstGeom prst="rect">
              <a:avLst/>
            </a:prstGeom>
            <a:grpFill/>
            <a:ln w="19050" cap="flat" cmpd="sng" algn="ctr">
              <a:solidFill>
                <a:srgbClr val="203864"/>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rPr>
                <a:t>品牌传播战役化</a:t>
              </a:r>
              <a:endParaRPr lang="zh-CN" altLang="en-US" sz="1400" b="1" kern="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4" name="矩形 13"/>
            <p:cNvSpPr/>
            <p:nvPr/>
          </p:nvSpPr>
          <p:spPr>
            <a:xfrm>
              <a:off x="800099" y="1848286"/>
              <a:ext cx="3578668" cy="33803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官方精发声，言必言之有物</a:t>
              </a:r>
              <a:endPar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外围多发声，让品牌被谈论</a:t>
              </a:r>
              <a:endPar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5" name="矩形 14"/>
            <p:cNvSpPr/>
            <p:nvPr/>
          </p:nvSpPr>
          <p:spPr>
            <a:xfrm>
              <a:off x="4525739" y="1848286"/>
              <a:ext cx="3578668" cy="33803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传播内容集中不分散</a:t>
              </a:r>
              <a:endParaRPr kumimoji="0" lang="en-US" altLang="zh-CN"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核心物料提升传播的容错率</a:t>
              </a:r>
              <a:endParaRPr kumimoji="0" lang="zh-CN" altLang="en-US" sz="12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6" name="矩形 15"/>
            <p:cNvSpPr/>
            <p:nvPr/>
          </p:nvSpPr>
          <p:spPr>
            <a:xfrm>
              <a:off x="8251380" y="1848286"/>
              <a:ext cx="3578668" cy="33803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微软雅黑" panose="020B0503020204020204" charset="-122"/>
                </a:rPr>
                <a:t>打破消费者圈层壁</a:t>
              </a:r>
              <a:endParaRPr kumimoji="0" lang="en-US" altLang="zh-CN" sz="12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微软雅黑" panose="020B0503020204020204" charset="-122"/>
                </a:rPr>
                <a:t>根据自身条件制造亮点话题</a:t>
              </a:r>
              <a:endParaRPr kumimoji="0" lang="zh-CN" altLang="en-US" sz="12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grpSp>
      <p:sp>
        <p:nvSpPr>
          <p:cNvPr id="17" name="矩形 16"/>
          <p:cNvSpPr/>
          <p:nvPr/>
        </p:nvSpPr>
        <p:spPr>
          <a:xfrm>
            <a:off x="238313" y="2215355"/>
            <a:ext cx="457011" cy="2061640"/>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rPr>
              <a:t>平台规划</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8" name="矩形 17"/>
          <p:cNvSpPr/>
          <p:nvPr/>
        </p:nvSpPr>
        <p:spPr>
          <a:xfrm>
            <a:off x="800703" y="2215355"/>
            <a:ext cx="3578064" cy="298757"/>
          </a:xfrm>
          <a:prstGeom prst="rect">
            <a:avLst/>
          </a:prstGeom>
          <a:solidFill>
            <a:schemeClr val="accent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rPr>
              <a:t>微信平台</a:t>
            </a:r>
            <a:endPar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9" name="矩形 18"/>
          <p:cNvSpPr/>
          <p:nvPr/>
        </p:nvSpPr>
        <p:spPr>
          <a:xfrm>
            <a:off x="4528440" y="2215355"/>
            <a:ext cx="3575966" cy="298757"/>
          </a:xfrm>
          <a:prstGeom prst="rect">
            <a:avLst/>
          </a:prstGeom>
          <a:solidFill>
            <a:schemeClr val="accent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rPr>
              <a:t>微博平台</a:t>
            </a:r>
            <a:endPar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0" name="矩形 19"/>
          <p:cNvSpPr/>
          <p:nvPr/>
        </p:nvSpPr>
        <p:spPr>
          <a:xfrm>
            <a:off x="8256775" y="2243164"/>
            <a:ext cx="3572456" cy="298757"/>
          </a:xfrm>
          <a:prstGeom prst="rect">
            <a:avLst/>
          </a:prstGeom>
          <a:solidFill>
            <a:schemeClr val="accent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b="1" kern="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rPr>
              <a:t>小红书</a:t>
            </a:r>
            <a:r>
              <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rPr>
              <a:t>平台</a:t>
            </a:r>
            <a:endParaRPr kumimoji="0" lang="zh-CN" altLang="en-US" sz="20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1" name="矩形 20"/>
          <p:cNvSpPr/>
          <p:nvPr/>
        </p:nvSpPr>
        <p:spPr>
          <a:xfrm>
            <a:off x="800701" y="2550332"/>
            <a:ext cx="3578064" cy="1697905"/>
          </a:xfrm>
          <a:prstGeom prst="rect">
            <a:avLst/>
          </a:prstGeom>
          <a:noFill/>
          <a:ln w="12700" cap="flat" cmpd="sng" algn="ctr">
            <a:solidFill>
              <a:srgbClr val="FFBF00"/>
            </a:solidFill>
            <a:prstDash val="solid"/>
            <a:miter lim="800000"/>
          </a:ln>
          <a:effectLst/>
        </p:spPr>
        <p:txBody>
          <a:bodyPr rtlCol="0" anchor="t" anchorCtr="0"/>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内容层面：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增加场景化和生活化内容传播的比重</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增加开放式内容，增强文章耐读性</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配合促销定制具有销售线索收集功能的内容输出</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功能层面：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构建优质的排版和内容，抓住用户快速刷过的目光停留，树立品牌高端形象</a:t>
            </a:r>
            <a:endPar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2" name="矩形 21"/>
          <p:cNvSpPr/>
          <p:nvPr/>
        </p:nvSpPr>
        <p:spPr>
          <a:xfrm>
            <a:off x="4528438" y="2550332"/>
            <a:ext cx="3575966" cy="1697905"/>
          </a:xfrm>
          <a:prstGeom prst="rect">
            <a:avLst/>
          </a:prstGeom>
          <a:noFill/>
          <a:ln w="12700" cap="flat" cmpd="sng" algn="ctr">
            <a:solidFill>
              <a:srgbClr val="FFBF00"/>
            </a:solidFill>
            <a:prstDash val="solid"/>
            <a:miter lim="800000"/>
          </a:ln>
          <a:effectLst/>
        </p:spPr>
        <p:txBody>
          <a:bodyPr rtlCol="0" anchor="t" anchorCtr="0"/>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内容层面：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增加核心物料展现，着重视觉内容输出</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主推话题深化讨论，积累口碑，创造品牌标签化</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品牌异业合作，制造热点事件</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defTabSz="914400" eaLnBrk="1" fontAlgn="auto" latinLnBrk="0" hangingPunct="1">
              <a:lnSpc>
                <a:spcPct val="13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功能层面：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随时关注探路者新举动，优质信息增强用户完读率，让平台用户更多维度了解品牌文化</a:t>
            </a:r>
            <a:endPar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3" name="矩形 22"/>
          <p:cNvSpPr/>
          <p:nvPr/>
        </p:nvSpPr>
        <p:spPr>
          <a:xfrm>
            <a:off x="8256773" y="2578141"/>
            <a:ext cx="3572456" cy="1697905"/>
          </a:xfrm>
          <a:prstGeom prst="rect">
            <a:avLst/>
          </a:prstGeom>
          <a:noFill/>
          <a:ln w="12700" cap="flat" cmpd="sng" algn="ctr">
            <a:solidFill>
              <a:srgbClr val="FFBF00"/>
            </a:solidFill>
            <a:prstDash val="solid"/>
            <a:miter lim="800000"/>
          </a:ln>
          <a:effectLst/>
        </p:spPr>
        <p:txBody>
          <a:bodyPr rtlCol="0" anchor="t" anchorCtr="0"/>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内容层面：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根据不同的话题维度选择适合的选题，如值得买的冲锋衣</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lang="zh-CN" altLang="en-US" sz="1000" kern="0" dirty="0">
                <a:solidFill>
                  <a:prstClr val="black"/>
                </a:solidFill>
                <a:latin typeface="微软雅黑 Light" panose="020B0502040204020203" pitchFamily="34" charset="-122"/>
                <a:ea typeface="微软雅黑 Light" panose="020B0502040204020203" pitchFamily="34" charset="-122"/>
                <a:cs typeface="微软雅黑" panose="020B0503020204020204" charset="-122"/>
              </a:rPr>
              <a:t>紧跟热点事件进行选题和策划</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lang="zh-CN" altLang="en-US" sz="1000" kern="0" dirty="0">
                <a:solidFill>
                  <a:prstClr val="black"/>
                </a:solidFill>
                <a:latin typeface="微软雅黑 Light" panose="020B0502040204020203" pitchFamily="34" charset="-122"/>
                <a:ea typeface="微软雅黑 Light" panose="020B0502040204020203" pitchFamily="34" charset="-122"/>
                <a:cs typeface="微软雅黑" panose="020B0503020204020204" charset="-122"/>
              </a:rPr>
              <a:t>加强</a:t>
            </a:r>
            <a:r>
              <a:rPr lang="en-US" altLang="zh-CN" sz="1000" kern="0" dirty="0">
                <a:solidFill>
                  <a:prstClr val="black"/>
                </a:solidFill>
                <a:latin typeface="微软雅黑 Light" panose="020B0502040204020203" pitchFamily="34" charset="-122"/>
                <a:ea typeface="微软雅黑 Light" panose="020B0502040204020203" pitchFamily="34" charset="-122"/>
                <a:cs typeface="微软雅黑" panose="020B0503020204020204" charset="-122"/>
              </a:rPr>
              <a:t>UGC</a:t>
            </a:r>
            <a:r>
              <a:rPr lang="zh-CN" altLang="en-US" sz="1000" kern="0" dirty="0">
                <a:solidFill>
                  <a:prstClr val="black"/>
                </a:solidFill>
                <a:latin typeface="微软雅黑 Light" panose="020B0502040204020203" pitchFamily="34" charset="-122"/>
                <a:ea typeface="微软雅黑 Light" panose="020B0502040204020203" pitchFamily="34" charset="-122"/>
                <a:cs typeface="微软雅黑" panose="020B0503020204020204" charset="-122"/>
              </a:rPr>
              <a:t>贡献值，结合明星的借势，通过二次加工，形成优质内容的生产和传播</a:t>
            </a:r>
            <a:endParaRPr kumimoji="0" lang="en-US" altLang="zh-CN"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rPr>
              <a:t>功能层面：</a:t>
            </a:r>
            <a:endParaRPr kumimoji="0" lang="en-US" altLang="zh-CN" sz="1050" b="1" i="0" u="none" strike="noStrike" kern="0" cap="none" spc="0" normalizeH="0" baseline="0" noProof="0" dirty="0">
              <a:ln>
                <a:noFill/>
              </a:ln>
              <a:solidFill>
                <a:srgbClr val="1E589A"/>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171450" marR="0" lvl="0" indent="-171450" defTabSz="914400" eaLnBrk="1" fontAlgn="auto" latinLnBrk="0" hangingPunct="1">
              <a:lnSpc>
                <a:spcPct val="130000"/>
              </a:lnSpc>
              <a:spcBef>
                <a:spcPts val="0"/>
              </a:spcBef>
              <a:spcAft>
                <a:spcPts val="0"/>
              </a:spcAft>
              <a:buClrTx/>
              <a:buSzTx/>
              <a:buFont typeface="微软雅黑" panose="020B0503020204020204" charset="-122"/>
              <a:buChar char="•"/>
              <a:defRPr/>
            </a:pPr>
            <a:r>
              <a:rPr lang="zh-CN" altLang="en-US" sz="1000" kern="0" dirty="0">
                <a:solidFill>
                  <a:prstClr val="black"/>
                </a:solidFill>
                <a:latin typeface="微软雅黑 Light" panose="020B0502040204020203" pitchFamily="34" charset="-122"/>
                <a:ea typeface="微软雅黑 Light" panose="020B0502040204020203" pitchFamily="34" charset="-122"/>
                <a:cs typeface="微软雅黑" panose="020B0503020204020204" charset="-122"/>
              </a:rPr>
              <a:t>强调与粉丝的互动性</a:t>
            </a:r>
            <a:r>
              <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rPr>
              <a:t>，及时回应评论，参与话题讨论，提高更新频率</a:t>
            </a:r>
            <a:endParaRPr kumimoji="0" lang="zh-CN" altLang="en-US" sz="1000" b="0" i="0" u="none" strike="noStrike" kern="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4" name="矩形 23"/>
          <p:cNvSpPr/>
          <p:nvPr/>
        </p:nvSpPr>
        <p:spPr>
          <a:xfrm>
            <a:off x="238312" y="4292056"/>
            <a:ext cx="457011" cy="958924"/>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rPr>
              <a:t>平台策略</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5" name="对话气泡: 圆角矩形 5"/>
          <p:cNvSpPr/>
          <p:nvPr/>
        </p:nvSpPr>
        <p:spPr>
          <a:xfrm>
            <a:off x="800701" y="4294009"/>
            <a:ext cx="3578064" cy="211952"/>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场景化内容代入</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6" name="对话气泡: 圆角矩形 5"/>
          <p:cNvSpPr/>
          <p:nvPr/>
        </p:nvSpPr>
        <p:spPr>
          <a:xfrm>
            <a:off x="800701" y="4544214"/>
            <a:ext cx="3578064" cy="211106"/>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en-US" altLang="zh-CN"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USP</a:t>
            </a: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卖点生动化</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7" name="对话气泡: 圆角矩形 5"/>
          <p:cNvSpPr/>
          <p:nvPr/>
        </p:nvSpPr>
        <p:spPr>
          <a:xfrm>
            <a:off x="799253" y="4793574"/>
            <a:ext cx="3578064" cy="208701"/>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多维度</a:t>
            </a:r>
            <a:r>
              <a:rPr lang="zh-CN" altLang="en-US" sz="1050" b="1"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认知</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8" name="对话气泡: 圆角矩形 5"/>
          <p:cNvSpPr/>
          <p:nvPr/>
        </p:nvSpPr>
        <p:spPr>
          <a:xfrm>
            <a:off x="799253" y="5042931"/>
            <a:ext cx="3578064" cy="212992"/>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情绪共识</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29" name="矩形 28"/>
          <p:cNvSpPr/>
          <p:nvPr/>
        </p:nvSpPr>
        <p:spPr>
          <a:xfrm>
            <a:off x="237490" y="5295265"/>
            <a:ext cx="457200" cy="866140"/>
          </a:xfrm>
          <a:prstGeom prst="rect">
            <a:avLst/>
          </a:prstGeom>
          <a:solidFill>
            <a:srgbClr val="D90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媒介规划</a:t>
            </a:r>
            <a:endParaRPr kumimoji="0" lang="zh-CN" altLang="en-US" sz="14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0" name="矩形 29"/>
          <p:cNvSpPr/>
          <p:nvPr/>
        </p:nvSpPr>
        <p:spPr>
          <a:xfrm>
            <a:off x="237490" y="6206490"/>
            <a:ext cx="457200" cy="502285"/>
          </a:xfrm>
          <a:prstGeom prst="rect">
            <a:avLst/>
          </a:prstGeom>
          <a:solidFill>
            <a:srgbClr val="D90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数据优化</a:t>
            </a:r>
            <a:endParaRPr kumimoji="0" lang="zh-CN" altLang="en-US" sz="105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1" name="矩形 30"/>
          <p:cNvSpPr/>
          <p:nvPr/>
        </p:nvSpPr>
        <p:spPr>
          <a:xfrm>
            <a:off x="799465" y="5295265"/>
            <a:ext cx="11024870" cy="866775"/>
          </a:xfrm>
          <a:prstGeom prst="rect">
            <a:avLst/>
          </a:prstGeom>
          <a:solidFill>
            <a:srgbClr val="D90DA4"/>
          </a:solidFill>
          <a:ln w="12700" cap="flat" cmpd="sng" algn="ctr">
            <a:noFill/>
            <a:prstDash val="solid"/>
            <a:miter lim="800000"/>
          </a:ln>
          <a:effectLst/>
        </p:spPr>
        <p:txBody>
          <a:bodyPr rtlCol="0" anchor="t" anchorCtr="0"/>
          <a:lstStyle/>
          <a:p>
            <a:pPr marL="0" marR="0" lvl="0" indent="0" algn="ctr" defTabSz="914400" eaLnBrk="1" fontAlgn="auto" latinLnBrk="0" hangingPunct="1">
              <a:lnSpc>
                <a:spcPct val="130000"/>
              </a:lnSpc>
              <a:spcBef>
                <a:spcPts val="0"/>
              </a:spcBef>
              <a:spcAft>
                <a:spcPts val="0"/>
              </a:spcAft>
              <a:buClrTx/>
              <a:buSzTx/>
              <a:buFontTx/>
              <a:buNone/>
              <a:defRPr/>
            </a:pPr>
            <a:r>
              <a:rPr lang="zh-CN" altLang="en-US" sz="1200" kern="0" dirty="0">
                <a:solidFill>
                  <a:prstClr val="white"/>
                </a:solidFill>
                <a:latin typeface="微软雅黑 Light" panose="020B0502040204020203" pitchFamily="34" charset="-122"/>
                <a:ea typeface="微软雅黑 Light" panose="020B0502040204020203" pitchFamily="34" charset="-122"/>
                <a:cs typeface="微软雅黑" panose="020B0503020204020204" charset="-122"/>
              </a:rPr>
              <a:t>借力明星效应</a:t>
            </a:r>
            <a:r>
              <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，从影响力向效果力转变，不求量只求精</a:t>
            </a:r>
            <a:endParaRPr kumimoji="0" lang="en-US" altLang="zh-CN"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注重专业名人、媒体名人这些</a:t>
            </a:r>
            <a:r>
              <a:rPr kumimoji="0" lang="en-US" altLang="zh-CN"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KOL</a:t>
            </a:r>
            <a:r>
              <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的运用，为品牌背书</a:t>
            </a:r>
            <a:endParaRPr kumimoji="0" lang="en-US" altLang="zh-CN"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整合多媒体渠道，提高社交媒体渗透率，提升传播效率</a:t>
            </a:r>
            <a:endParaRPr kumimoji="0" lang="en-US" altLang="zh-CN"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2" name="矩形 31"/>
          <p:cNvSpPr/>
          <p:nvPr/>
        </p:nvSpPr>
        <p:spPr>
          <a:xfrm>
            <a:off x="799465" y="6205855"/>
            <a:ext cx="11024870" cy="502920"/>
          </a:xfrm>
          <a:prstGeom prst="rect">
            <a:avLst/>
          </a:prstGeom>
          <a:solidFill>
            <a:srgbClr val="D90DA4"/>
          </a:solidFill>
          <a:ln w="12700" cap="flat" cmpd="sng" algn="ctr">
            <a:noFill/>
            <a:prstDash val="solid"/>
            <a:miter lim="800000"/>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建立双微及小红书用户标签，初步形成平台用户数据库</a:t>
            </a:r>
            <a:endParaRPr kumimoji="0" lang="en-US" altLang="zh-CN"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rPr>
              <a:t>社交裂变产品助力传播效果优化、传播效果分析</a:t>
            </a:r>
            <a:endParaRPr kumimoji="0" lang="en-US" altLang="zh-CN" sz="1200" b="0" i="0" u="none" strike="noStrike" kern="0" cap="none" spc="0" normalizeH="0" baseline="0" noProof="0" dirty="0">
              <a:ln>
                <a:noFill/>
              </a:ln>
              <a:solidFill>
                <a:prstClr val="white"/>
              </a:solidFill>
              <a:effectLst/>
              <a:uLnTx/>
              <a:uFillTx/>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3" name="对话气泡: 圆角矩形 5"/>
          <p:cNvSpPr/>
          <p:nvPr/>
        </p:nvSpPr>
        <p:spPr>
          <a:xfrm>
            <a:off x="4525739" y="4294856"/>
            <a:ext cx="3575966" cy="211106"/>
          </a:xfrm>
          <a:prstGeom prst="rect">
            <a:avLst/>
          </a:prstGeom>
          <a:solidFill>
            <a:schemeClr val="accent2">
              <a:lumMod val="40000"/>
              <a:lumOff val="60000"/>
            </a:schemeClr>
          </a:solidFill>
          <a:ln w="12700" cap="flat" cmpd="sng" algn="ctr">
            <a:solidFill>
              <a:schemeClr val="accent2">
                <a:lumMod val="40000"/>
                <a:lumOff val="60000"/>
              </a:schemeClr>
            </a:solid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大事件驱动</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4" name="对话气泡: 圆角矩形 5"/>
          <p:cNvSpPr/>
          <p:nvPr/>
        </p:nvSpPr>
        <p:spPr>
          <a:xfrm>
            <a:off x="4536617" y="4560412"/>
            <a:ext cx="3575966" cy="211106"/>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借力打力</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5" name="对话气泡: 圆角矩形 5"/>
          <p:cNvSpPr/>
          <p:nvPr/>
        </p:nvSpPr>
        <p:spPr>
          <a:xfrm>
            <a:off x="4536617" y="4826434"/>
            <a:ext cx="3575966" cy="211106"/>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以小博大</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6" name="对话气泡: 圆角矩形 5"/>
          <p:cNvSpPr/>
          <p:nvPr/>
        </p:nvSpPr>
        <p:spPr>
          <a:xfrm>
            <a:off x="4536617" y="5100357"/>
            <a:ext cx="3575966" cy="211106"/>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defRPr/>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情感驱动</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7" name="矩形 36"/>
          <p:cNvSpPr/>
          <p:nvPr/>
        </p:nvSpPr>
        <p:spPr>
          <a:xfrm>
            <a:off x="8251380" y="4316044"/>
            <a:ext cx="3572456" cy="467279"/>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lnSpc>
                <a:spcPct val="150000"/>
              </a:lnSpc>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官方账号：持续输出</a:t>
            </a:r>
            <a:endParaRPr lang="en-US" altLang="zh-CN"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a:p>
            <a:pPr algn="ctr">
              <a:lnSpc>
                <a:spcPct val="150000"/>
              </a:lnSpc>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官方资讯与品牌信息分享</a:t>
            </a:r>
            <a:endParaRPr lang="en-US" altLang="zh-CN"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
        <p:nvSpPr>
          <p:cNvPr id="38" name="矩形 37"/>
          <p:cNvSpPr/>
          <p:nvPr/>
        </p:nvSpPr>
        <p:spPr>
          <a:xfrm>
            <a:off x="8251380" y="4807126"/>
            <a:ext cx="3572456" cy="467842"/>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algn="ctr">
              <a:lnSpc>
                <a:spcPct val="150000"/>
              </a:lnSpc>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互动板块：丰富内容</a:t>
            </a:r>
            <a:endParaRPr lang="en-US" altLang="zh-CN"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a:p>
            <a:pPr algn="ctr">
              <a:lnSpc>
                <a:spcPct val="150000"/>
              </a:lnSpc>
            </a:pPr>
            <a:r>
              <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rPr>
              <a:t>引爆圈层，价值突破转化</a:t>
            </a:r>
            <a:endParaRPr lang="zh-CN" altLang="en-US" sz="1050" b="1" kern="0" dirty="0">
              <a:solidFill>
                <a:prstClr val="black">
                  <a:lumMod val="85000"/>
                  <a:lumOff val="15000"/>
                </a:prstClr>
              </a:solidFill>
              <a:latin typeface="微软雅黑 Light" panose="020B0502040204020203" pitchFamily="34" charset="-122"/>
              <a:ea typeface="微软雅黑 Light" panose="020B0502040204020203" pitchFamily="34" charset="-122"/>
              <a:cs typeface="微软雅黑" panose="020B050302020402020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rect 306"/>
          <p:cNvSpPr/>
          <p:nvPr/>
        </p:nvSpPr>
        <p:spPr>
          <a:xfrm>
            <a:off x="0" y="-9259"/>
            <a:ext cx="12192000" cy="6858000"/>
          </a:xfrm>
          <a:prstGeom prst="rect">
            <a:avLst/>
          </a:prstGeom>
          <a:solidFill>
            <a:schemeClr val="accent1">
              <a:alpha val="99215"/>
            </a:schemeClr>
          </a:solidFill>
          <a:ln w="0" cap="flat">
            <a:noFill/>
            <a:prstDash val="solid"/>
            <a:miter lim="0"/>
          </a:ln>
        </p:spPr>
        <p:txBody>
          <a:bodyPr rtlCol="0"/>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08" name="textbox 308"/>
          <p:cNvSpPr/>
          <p:nvPr/>
        </p:nvSpPr>
        <p:spPr>
          <a:xfrm>
            <a:off x="6256336" y="2649536"/>
            <a:ext cx="3005454" cy="128778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微软雅黑" panose="020B0503020204020204" charset="-122"/>
              <a:ea typeface="微软雅黑" panose="020B0503020204020204" charset="-122"/>
              <a:cs typeface="微软雅黑" panose="020B0503020204020204" charset="-122"/>
            </a:endParaRPr>
          </a:p>
          <a:p>
            <a:pPr marL="190500" algn="l" rtl="0" eaLnBrk="0">
              <a:lnSpc>
                <a:spcPct val="150000"/>
              </a:lnSpc>
            </a:pP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媒体平台目标用户分析</a:t>
            </a:r>
            <a:endParaRPr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三</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大平台运</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营现状扫描</a:t>
            </a:r>
            <a:r>
              <a:rPr lang="en-US" sz="1400" dirty="0">
                <a:solidFill>
                  <a:schemeClr val="bg1"/>
                </a:solidFill>
                <a:latin typeface="微软雅黑" panose="020B0503020204020204" charset="-122"/>
                <a:ea typeface="微软雅黑" panose="020B0503020204020204" charset="-122"/>
                <a:cs typeface="微软雅黑" panose="020B0503020204020204" charset="-122"/>
              </a:rPr>
              <a:t>       </a:t>
            </a:r>
            <a:endParaRPr lang="en-US"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年度</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运营策略</a:t>
            </a:r>
            <a:endParaRPr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   探路者自</a:t>
            </a:r>
            <a:r>
              <a:rPr sz="1400" kern="0" spc="-10" dirty="0" err="1">
                <a:solidFill>
                  <a:schemeClr val="bg1"/>
                </a:solidFill>
                <a:latin typeface="微软雅黑" panose="020B0503020204020204" charset="-122"/>
                <a:ea typeface="微软雅黑" panose="020B0503020204020204" charset="-122"/>
                <a:cs typeface="微软雅黑" panose="020B0503020204020204" charset="-122"/>
              </a:rPr>
              <a:t>媒体</a:t>
            </a:r>
            <a:r>
              <a:rPr lang="zh-CN" altLang="en-US" sz="1400" kern="0" spc="-10" dirty="0">
                <a:solidFill>
                  <a:schemeClr val="bg1"/>
                </a:solidFill>
                <a:latin typeface="微软雅黑" panose="020B0503020204020204" charset="-122"/>
                <a:ea typeface="微软雅黑" panose="020B0503020204020204" charset="-122"/>
                <a:cs typeface="微软雅黑" panose="020B0503020204020204" charset="-122"/>
              </a:rPr>
              <a:t>内容运营策略</a:t>
            </a:r>
            <a:r>
              <a:rPr lang="zh-CN" altLang="en-US" sz="1400" dirty="0">
                <a:solidFill>
                  <a:schemeClr val="bg1"/>
                </a:solidFill>
                <a:latin typeface="微软雅黑" panose="020B0503020204020204" charset="-122"/>
                <a:ea typeface="微软雅黑" panose="020B0503020204020204" charset="-122"/>
                <a:cs typeface="微软雅黑" panose="020B0503020204020204" charset="-122"/>
              </a:rPr>
              <a:t> </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a:p>
            <a:pPr marL="12700" algn="l" rtl="0" eaLnBrk="0">
              <a:lnSpc>
                <a:spcPct val="150000"/>
              </a:lnSpc>
              <a:spcBef>
                <a:spcPts val="150"/>
              </a:spcBef>
            </a:pPr>
            <a:r>
              <a:rPr lang="en-US" altLang="zh-CN" sz="1400" kern="0" spc="-20" dirty="0">
                <a:solidFill>
                  <a:schemeClr val="bg1"/>
                </a:solidFill>
                <a:latin typeface="微软雅黑" panose="020B0503020204020204" charset="-122"/>
                <a:ea typeface="微软雅黑" panose="020B0503020204020204" charset="-122"/>
                <a:cs typeface="微软雅黑" panose="020B0503020204020204" charset="-122"/>
              </a:rPr>
              <a:t>   </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探路者自</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媒体平台</a:t>
            </a:r>
            <a:r>
              <a:rPr lang="zh-CN" altLang="en-US" sz="1400" kern="0" spc="-20" dirty="0">
                <a:solidFill>
                  <a:schemeClr val="bg1"/>
                </a:solidFill>
                <a:latin typeface="微软雅黑" panose="020B0503020204020204" charset="-122"/>
                <a:ea typeface="微软雅黑" panose="020B0503020204020204" charset="-122"/>
                <a:cs typeface="微软雅黑" panose="020B0503020204020204" charset="-122"/>
              </a:rPr>
              <a:t>年度</a:t>
            </a:r>
            <a:r>
              <a:rPr sz="1400" kern="0" spc="-20" dirty="0" err="1">
                <a:solidFill>
                  <a:schemeClr val="bg1"/>
                </a:solidFill>
                <a:latin typeface="微软雅黑" panose="020B0503020204020204" charset="-122"/>
                <a:ea typeface="微软雅黑" panose="020B0503020204020204" charset="-122"/>
                <a:cs typeface="微软雅黑" panose="020B0503020204020204" charset="-122"/>
              </a:rPr>
              <a:t>运营规划</a:t>
            </a:r>
            <a:endParaRPr sz="1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10" name="textbox 310"/>
          <p:cNvSpPr/>
          <p:nvPr/>
        </p:nvSpPr>
        <p:spPr>
          <a:xfrm>
            <a:off x="6440723" y="1457162"/>
            <a:ext cx="2098039" cy="107886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微软雅黑" panose="020B0503020204020204" charset="-122"/>
              <a:ea typeface="微软雅黑" panose="020B0503020204020204" charset="-122"/>
              <a:cs typeface="微软雅黑" panose="020B0503020204020204" charset="-122"/>
            </a:endParaRPr>
          </a:p>
          <a:p>
            <a:pPr marL="217805" algn="l" rtl="0" eaLnBrk="0">
              <a:lnSpc>
                <a:spcPct val="83000"/>
              </a:lnSpc>
            </a:pP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市场和现况分析</a:t>
            </a:r>
            <a:endParaRPr sz="1400" dirty="0">
              <a:latin typeface="微软雅黑" panose="020B0503020204020204" charset="-122"/>
              <a:ea typeface="微软雅黑" panose="020B0503020204020204" charset="-122"/>
              <a:cs typeface="微软雅黑" panose="020B0503020204020204" charset="-122"/>
            </a:endParaRPr>
          </a:p>
          <a:p>
            <a:pPr marL="152400" algn="l" rtl="0" eaLnBrk="0">
              <a:lnSpc>
                <a:spcPts val="1825"/>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竞品同期运营分析</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90000"/>
              </a:lnSpc>
            </a:pP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5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5"/>
              </a:spcBef>
            </a:pPr>
            <a:r>
              <a:rPr sz="2000" b="1" kern="0" spc="-10" dirty="0">
                <a:solidFill>
                  <a:schemeClr val="bg1"/>
                </a:solidFill>
                <a:latin typeface="微软雅黑" panose="020B0503020204020204" charset="-122"/>
                <a:ea typeface="微软雅黑" panose="020B0503020204020204" charset="-122"/>
                <a:cs typeface="微软雅黑" panose="020B0503020204020204" charset="-122"/>
              </a:rPr>
              <a:t>part 02  举例</a:t>
            </a:r>
            <a:r>
              <a:rPr sz="2000" b="1" kern="0" spc="-20" dirty="0">
                <a:solidFill>
                  <a:schemeClr val="bg1"/>
                </a:solidFill>
                <a:latin typeface="微软雅黑" panose="020B0503020204020204" charset="-122"/>
                <a:ea typeface="微软雅黑" panose="020B0503020204020204" charset="-122"/>
                <a:cs typeface="微软雅黑" panose="020B0503020204020204" charset="-122"/>
              </a:rPr>
              <a:t>展开</a:t>
            </a:r>
            <a:endParaRPr sz="20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12" name="textbox 312"/>
          <p:cNvSpPr/>
          <p:nvPr/>
        </p:nvSpPr>
        <p:spPr>
          <a:xfrm>
            <a:off x="6835140" y="5095240"/>
            <a:ext cx="2053590" cy="9544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336550" algn="l" rtl="0" eaLnBrk="0">
              <a:lnSpc>
                <a:spcPts val="1815"/>
              </a:lnSpc>
            </a:pPr>
            <a:endParaRPr lang="en-US"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endParaRPr>
          </a:p>
          <a:p>
            <a:pPr marL="336550" algn="l" rtl="0" eaLnBrk="0">
              <a:lnSpc>
                <a:spcPts val="1815"/>
              </a:lnSpc>
            </a:pP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预算</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a:t>
            </a:r>
            <a:r>
              <a:rPr sz="1400" kern="0" spc="-10" dirty="0" err="1">
                <a:solidFill>
                  <a:srgbClr val="FFFFFF">
                    <a:alpha val="100000"/>
                  </a:srgbClr>
                </a:solidFill>
                <a:latin typeface="微软雅黑" panose="020B0503020204020204" charset="-122"/>
                <a:ea typeface="微软雅黑" panose="020B0503020204020204" charset="-122"/>
                <a:cs typeface="微软雅黑" panose="020B0503020204020204" charset="-122"/>
              </a:rPr>
              <a:t>核心KPI</a:t>
            </a:r>
            <a:endParaRPr sz="10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500" dirty="0">
              <a:latin typeface="微软雅黑" panose="020B0503020204020204" charset="-122"/>
              <a:ea typeface="微软雅黑" panose="020B0503020204020204" charset="-122"/>
              <a:cs typeface="微软雅黑" panose="020B0503020204020204" charset="-122"/>
            </a:endParaRPr>
          </a:p>
          <a:p>
            <a:pPr marL="12700" algn="l" rtl="0" eaLnBrk="0">
              <a:lnSpc>
                <a:spcPct val="91000"/>
              </a:lnSpc>
              <a:spcBef>
                <a:spcPts val="0"/>
              </a:spcBef>
            </a:pPr>
            <a:r>
              <a:rPr sz="20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04</a:t>
            </a:r>
            <a:r>
              <a:rPr sz="20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lang="zh-CN" sz="20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见</a:t>
            </a:r>
            <a:r>
              <a:rPr sz="20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附件</a:t>
            </a:r>
            <a:endParaRPr sz="2000" dirty="0">
              <a:latin typeface="微软雅黑" panose="020B0503020204020204" charset="-122"/>
              <a:ea typeface="微软雅黑" panose="020B0503020204020204" charset="-122"/>
              <a:cs typeface="微软雅黑" panose="020B0503020204020204" charset="-122"/>
            </a:endParaRPr>
          </a:p>
        </p:txBody>
      </p:sp>
      <p:sp>
        <p:nvSpPr>
          <p:cNvPr id="314" name="textbox 314"/>
          <p:cNvSpPr/>
          <p:nvPr/>
        </p:nvSpPr>
        <p:spPr>
          <a:xfrm>
            <a:off x="875030" y="3103245"/>
            <a:ext cx="3571240" cy="633095"/>
          </a:xfrm>
          <a:prstGeom prst="rect">
            <a:avLst/>
          </a:prstGeom>
          <a:noFill/>
          <a:ln w="0" cap="flat">
            <a:noFill/>
            <a:prstDash val="solid"/>
            <a:miter lim="0"/>
          </a:ln>
        </p:spPr>
        <p:txBody>
          <a:bodyPr vert="horz" wrap="square" lIns="0" tIns="0" rIns="0" bIns="0"/>
          <a:lstStyle/>
          <a:p>
            <a:pPr algn="l" rtl="0" eaLnBrk="0">
              <a:lnSpc>
                <a:spcPct val="9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75000"/>
              </a:lnSpc>
            </a:pPr>
            <a:r>
              <a:rPr sz="5300" kern="0" spc="0" dirty="0">
                <a:solidFill>
                  <a:srgbClr val="FFFFFF">
                    <a:alpha val="100000"/>
                  </a:srgbClr>
                </a:solidFill>
                <a:latin typeface="Calibri" panose="020F0502020204030204"/>
                <a:ea typeface="Calibri" panose="020F0502020204030204"/>
                <a:cs typeface="Calibri" panose="020F0502020204030204"/>
              </a:rPr>
              <a:t>CONTENTS</a:t>
            </a:r>
            <a:endParaRPr sz="5300" dirty="0">
              <a:latin typeface="Calibri" panose="020F0502020204030204"/>
              <a:ea typeface="Calibri" panose="020F0502020204030204"/>
              <a:cs typeface="Calibri" panose="020F0502020204030204"/>
            </a:endParaRPr>
          </a:p>
        </p:txBody>
      </p:sp>
      <p:sp>
        <p:nvSpPr>
          <p:cNvPr id="316" name="textbox 316"/>
          <p:cNvSpPr/>
          <p:nvPr/>
        </p:nvSpPr>
        <p:spPr>
          <a:xfrm>
            <a:off x="6069965" y="6171883"/>
            <a:ext cx="3152139" cy="454025"/>
          </a:xfrm>
          <a:prstGeom prst="rect">
            <a:avLst/>
          </a:prstGeom>
          <a:noFill/>
          <a:ln w="0" cap="flat">
            <a:noFill/>
            <a:prstDash val="solid"/>
            <a:miter lim="0"/>
          </a:ln>
        </p:spPr>
        <p:txBody>
          <a:bodyPr vert="horz" wrap="square" lIns="0" tIns="0" rIns="0" bIns="0"/>
          <a:lstStyle/>
          <a:p>
            <a:pPr algn="l" rtl="0" eaLnBrk="0">
              <a:lnSpc>
                <a:spcPct val="96000"/>
              </a:lnSpc>
            </a:pPr>
            <a:endParaRPr sz="100" dirty="0">
              <a:latin typeface="微软雅黑" panose="020B0503020204020204" charset="-122"/>
              <a:ea typeface="微软雅黑" panose="020B0503020204020204" charset="-122"/>
              <a:cs typeface="微软雅黑" panose="020B0503020204020204" charset="-122"/>
            </a:endParaRPr>
          </a:p>
          <a:p>
            <a:pPr marL="12700" indent="239395" algn="l" rtl="0" eaLnBrk="0">
              <a:lnSpc>
                <a:spcPct val="100000"/>
              </a:lnSpc>
            </a:pP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公司优势介绍+团队分工+工</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作机制</a:t>
            </a:r>
            <a:r>
              <a:rPr sz="14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突发/借势/舆情反应时间+结果</a:t>
            </a: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反馈时间</a:t>
            </a:r>
            <a:endParaRPr sz="1400" dirty="0">
              <a:latin typeface="微软雅黑" panose="020B0503020204020204" charset="-122"/>
              <a:ea typeface="微软雅黑" panose="020B0503020204020204" charset="-122"/>
              <a:cs typeface="微软雅黑" panose="020B0503020204020204" charset="-122"/>
            </a:endParaRPr>
          </a:p>
        </p:txBody>
      </p:sp>
      <p:sp>
        <p:nvSpPr>
          <p:cNvPr id="318" name="textbox 318"/>
          <p:cNvSpPr/>
          <p:nvPr/>
        </p:nvSpPr>
        <p:spPr>
          <a:xfrm>
            <a:off x="6256336" y="4942043"/>
            <a:ext cx="2779395" cy="36131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ts val="2645"/>
              </a:lnSpc>
            </a:pPr>
            <a:r>
              <a:rPr sz="20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03  预算分配及KPI</a:t>
            </a:r>
            <a:endParaRPr sz="2000" dirty="0">
              <a:latin typeface="微软雅黑" panose="020B0503020204020204" charset="-122"/>
              <a:ea typeface="微软雅黑" panose="020B0503020204020204" charset="-122"/>
              <a:cs typeface="微软雅黑" panose="020B0503020204020204" charset="-122"/>
            </a:endParaRPr>
          </a:p>
        </p:txBody>
      </p:sp>
      <p:sp>
        <p:nvSpPr>
          <p:cNvPr id="320" name="textbox 320"/>
          <p:cNvSpPr/>
          <p:nvPr/>
        </p:nvSpPr>
        <p:spPr>
          <a:xfrm>
            <a:off x="6382303" y="1021561"/>
            <a:ext cx="2173604" cy="30099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微软雅黑" panose="020B0503020204020204" charset="-122"/>
              <a:ea typeface="微软雅黑" panose="020B0503020204020204" charset="-122"/>
              <a:cs typeface="微软雅黑" panose="020B0503020204020204" charset="-122"/>
            </a:endParaRPr>
          </a:p>
          <a:p>
            <a:pPr marL="12700" algn="l" rtl="0" eaLnBrk="0">
              <a:lnSpc>
                <a:spcPct val="90000"/>
              </a:lnSpc>
            </a:pPr>
            <a:r>
              <a:rPr sz="20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part 01   项目导</a:t>
            </a:r>
            <a:r>
              <a:rPr sz="20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入</a:t>
            </a:r>
            <a:endParaRPr sz="2000" dirty="0">
              <a:latin typeface="微软雅黑" panose="020B0503020204020204" charset="-122"/>
              <a:ea typeface="微软雅黑" panose="020B0503020204020204" charset="-122"/>
              <a:cs typeface="微软雅黑" panose="020B0503020204020204" charset="-122"/>
            </a:endParaRPr>
          </a:p>
        </p:txBody>
      </p:sp>
      <p:pic>
        <p:nvPicPr>
          <p:cNvPr id="322" name="picture 322"/>
          <p:cNvPicPr>
            <a:picLocks noChangeAspect="1"/>
          </p:cNvPicPr>
          <p:nvPr/>
        </p:nvPicPr>
        <p:blipFill>
          <a:blip r:embed="rId1"/>
          <a:stretch>
            <a:fillRect/>
          </a:stretch>
        </p:blipFill>
        <p:spPr>
          <a:xfrm rot="21600000">
            <a:off x="5893434" y="6049482"/>
            <a:ext cx="3505200" cy="9525"/>
          </a:xfrm>
          <a:prstGeom prst="rect">
            <a:avLst/>
          </a:prstGeom>
        </p:spPr>
      </p:pic>
      <p:pic>
        <p:nvPicPr>
          <p:cNvPr id="324" name="picture 324"/>
          <p:cNvPicPr>
            <a:picLocks noChangeAspect="1"/>
          </p:cNvPicPr>
          <p:nvPr/>
        </p:nvPicPr>
        <p:blipFill>
          <a:blip r:embed="rId2"/>
          <a:stretch>
            <a:fillRect/>
          </a:stretch>
        </p:blipFill>
        <p:spPr>
          <a:xfrm rot="21600000">
            <a:off x="5779770" y="1397952"/>
            <a:ext cx="3505199" cy="9525"/>
          </a:xfrm>
          <a:prstGeom prst="rect">
            <a:avLst/>
          </a:prstGeom>
        </p:spPr>
      </p:pic>
      <p:pic>
        <p:nvPicPr>
          <p:cNvPr id="326" name="picture 326"/>
          <p:cNvPicPr>
            <a:picLocks noChangeAspect="1"/>
          </p:cNvPicPr>
          <p:nvPr/>
        </p:nvPicPr>
        <p:blipFill>
          <a:blip r:embed="rId3"/>
          <a:stretch>
            <a:fillRect/>
          </a:stretch>
        </p:blipFill>
        <p:spPr>
          <a:xfrm rot="21600000">
            <a:off x="5779770" y="2649537"/>
            <a:ext cx="3505199" cy="9525"/>
          </a:xfrm>
          <a:prstGeom prst="rect">
            <a:avLst/>
          </a:prstGeom>
        </p:spPr>
      </p:pic>
      <p:pic>
        <p:nvPicPr>
          <p:cNvPr id="328" name="picture 328"/>
          <p:cNvPicPr>
            <a:picLocks noChangeAspect="1"/>
          </p:cNvPicPr>
          <p:nvPr/>
        </p:nvPicPr>
        <p:blipFill>
          <a:blip r:embed="rId2"/>
          <a:stretch>
            <a:fillRect/>
          </a:stretch>
        </p:blipFill>
        <p:spPr>
          <a:xfrm rot="21600000">
            <a:off x="5779770" y="4720907"/>
            <a:ext cx="3505199" cy="9525"/>
          </a:xfrm>
          <a:prstGeom prst="rect">
            <a:avLst/>
          </a:prstGeom>
        </p:spPr>
      </p:pic>
      <p:sp>
        <p:nvSpPr>
          <p:cNvPr id="2" name="箭头: 右 1"/>
          <p:cNvSpPr/>
          <p:nvPr/>
        </p:nvSpPr>
        <p:spPr>
          <a:xfrm>
            <a:off x="5671225" y="5057222"/>
            <a:ext cx="488869" cy="2499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箭头: 右 1"/>
          <p:cNvSpPr/>
          <p:nvPr/>
        </p:nvSpPr>
        <p:spPr>
          <a:xfrm>
            <a:off x="5683925" y="5704922"/>
            <a:ext cx="488869" cy="24996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1-1"/>
          <p:cNvPicPr>
            <a:picLocks noChangeAspect="1"/>
          </p:cNvPicPr>
          <p:nvPr/>
        </p:nvPicPr>
        <p:blipFill rotWithShape="1">
          <a:blip r:embed="rId1"/>
          <a:srcRect l="794" r="794"/>
          <a:stretch>
            <a:fillRect/>
          </a:stretch>
        </p:blipFill>
        <p:spPr>
          <a:xfrm>
            <a:off x="0" y="1"/>
            <a:ext cx="12192000" cy="6858000"/>
          </a:xfrm>
          <a:prstGeom prst="rect">
            <a:avLst/>
          </a:prstGeom>
        </p:spPr>
      </p:pic>
      <p:grpSp>
        <p:nvGrpSpPr>
          <p:cNvPr id="5" name="1-2" descr="7b0a202020202262756c6c6574223a20227b5c2263617465676f727949645c223a31303030352c5c2274656d706c61746549645c223a32303233313337307d220a7d0a"/>
          <p:cNvGrpSpPr/>
          <p:nvPr/>
        </p:nvGrpSpPr>
        <p:grpSpPr>
          <a:xfrm>
            <a:off x="651166" y="1782734"/>
            <a:ext cx="10325008" cy="2012243"/>
            <a:chOff x="5286666" y="1539847"/>
            <a:chExt cx="10325008" cy="2012243"/>
          </a:xfrm>
        </p:grpSpPr>
        <p:sp>
          <p:nvSpPr>
            <p:cNvPr id="6" name="1-2-1"/>
            <p:cNvSpPr txBox="1"/>
            <p:nvPr/>
          </p:nvSpPr>
          <p:spPr>
            <a:xfrm>
              <a:off x="5851089" y="2108172"/>
              <a:ext cx="9760585" cy="1198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7200"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THANK</a:t>
              </a:r>
              <a:endParaRPr lang="en-US" altLang="zh-CN" sz="7200"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8" name="1-2-3"/>
            <p:cNvSpPr txBox="1"/>
            <p:nvPr/>
          </p:nvSpPr>
          <p:spPr>
            <a:xfrm>
              <a:off x="5286666" y="1539847"/>
              <a:ext cx="5549442" cy="460375"/>
            </a:xfrm>
            <a:prstGeom prst="rect">
              <a:avLst/>
            </a:prstGeom>
            <a:noFill/>
            <a:ln>
              <a:noFill/>
            </a:ln>
          </p:spPr>
          <p:txBody>
            <a:bodyPr wrap="square" rtlCol="0">
              <a:spAutoFit/>
            </a:bodyPr>
            <a:lstStyle/>
            <a:p>
              <a:pPr lvl="0" algn="dist">
                <a:defRPr/>
              </a:pPr>
              <a:endParaRPr lang="en-US" altLang="zh-CN" sz="24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cxnSp>
          <p:nvCxnSpPr>
            <p:cNvPr id="10" name="1-2-6"/>
            <p:cNvCxnSpPr/>
            <p:nvPr/>
          </p:nvCxnSpPr>
          <p:spPr>
            <a:xfrm flipH="1">
              <a:off x="5392649" y="3552090"/>
              <a:ext cx="601830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tags/tag1.xml><?xml version="1.0" encoding="utf-8"?>
<p:tagLst xmlns:p="http://schemas.openxmlformats.org/presentationml/2006/main">
  <p:tag name="KSO_WM_UNIT_PLACING_PICTURE_USER_VIEWPORT" val="{&quot;height&quot;:6391.3984251968504,&quot;width&quot;:3227.8472440944884}"/>
</p:tagLst>
</file>

<file path=ppt/theme/theme1.xml><?xml version="1.0" encoding="utf-8"?>
<a:theme xmlns:a="http://schemas.openxmlformats.org/drawingml/2006/main" name="方案资料加溦信：1024780">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7513</Words>
  <Application>WPS 演示</Application>
  <PresentationFormat>宽屏</PresentationFormat>
  <Paragraphs>553</Paragraphs>
  <Slides>34</Slides>
  <Notes>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34</vt:i4>
      </vt:variant>
    </vt:vector>
  </HeadingPairs>
  <TitlesOfParts>
    <vt:vector size="49" baseType="lpstr">
      <vt:lpstr>Arial</vt:lpstr>
      <vt:lpstr>宋体</vt:lpstr>
      <vt:lpstr>Wingdings</vt:lpstr>
      <vt:lpstr>微软雅黑</vt:lpstr>
      <vt:lpstr>Calibri</vt:lpstr>
      <vt:lpstr>PingFangSC-Regular</vt:lpstr>
      <vt:lpstr>朗太書体</vt:lpstr>
      <vt:lpstr>Courier New</vt:lpstr>
      <vt:lpstr>Arial Unicode MS</vt:lpstr>
      <vt:lpstr>等线</vt:lpstr>
      <vt:lpstr>Inter</vt:lpstr>
      <vt:lpstr>华文琥珀</vt:lpstr>
      <vt:lpstr>微软雅黑 Light</vt:lpstr>
      <vt:lpstr>Wingdings</vt:lpstr>
      <vt:lpstr>方案资料加溦信：1024780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dc:creator>
  <cp:lastModifiedBy>2420956</cp:lastModifiedBy>
  <cp:revision>2</cp:revision>
  <dcterms:created xsi:type="dcterms:W3CDTF">2024-12-31T06:44:00Z</dcterms:created>
  <dcterms:modified xsi:type="dcterms:W3CDTF">2025-01-02T14:50:01Z</dcterms:modified>
  <dc:description> </dc:description>
  <dc:subject> </dc:subject>
  <cp:category> </cp:category>
  <cp:keywords> </cp:keyword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2089350A4AB443F38E1A72A606EEC729_12</vt:lpwstr>
  </property>
  <property fmtid="{D5CDD505-2E9C-101B-9397-08002B2CF9AE}" pid="3" name="KSOProductBuildVer">
    <vt:lpwstr>2052-12.1.0.19302</vt:lpwstr>
  </property>
</Properties>
</file>