
<file path=[Content_Types].xml><?xml version="1.0" encoding="utf-8"?>
<Types xmlns="http://schemas.openxmlformats.org/package/2006/content-types">
  <Default Extension="jpeg" ContentType="image/jpeg"/>
  <Default Extension="png" ContentType="image/png"/>
  <Default Extension="bmp" ContentType="image/bmp"/>
  <Default Extension="gif" ContentType="image/gif"/>
  <Default Extension="tiff" ContentType="image/tiff"/>
  <Default Extension="wmf" ContentType="image/wmf"/>
  <Default Extension="emf" ContentType="image/emf"/>
  <Default Extension="rels" ContentType="application/vnd.openxmlformats-package.relationships+xml"/>
  <Default Extension="xml" ContentType="application/xml"/>
  <Default Extension="jpg" ContentType="application/octet-stream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
  <Relationship Type="http://schemas.openxmlformats.org/package/2006/relationships/metadata/core-properties" Target="docProps/core.xml" Id="rId3"/>
  <Relationship Type="http://schemas.openxmlformats.org/package/2006/relationships/metadata/thumbnail" Target="docProps/thumbnail.jpeg" Id="rId2"/>
  <Relationship Type="http://schemas.openxmlformats.org/officeDocument/2006/relationships/officeDocument" Target="ppt/presentation.xml" Id="rId1"/>
  <Relationship Type="http://schemas.openxmlformats.org/officeDocument/2006/relationships/extended-properties" Target="docProps/app.xml" Id="rId4"/>
</Relationships>
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saveSubsetFonts="1">
  <p:sldMasterIdLst>
    <p:sldMasterId r:id="rId1" id="2147483648"/>
  </p:sldMasterIdLst>
  <p:sldIdLst>
    <p:sldId r:id="rId6" id="256"/>
    <p:sldId r:id="rId7" id="257"/>
    <p:sldId r:id="rId8" id="258"/>
    <p:sldId r:id="rId9" id="259"/>
    <p:sldId r:id="rId10" id="260"/>
    <p:sldId r:id="rId11" id="261"/>
    <p:sldId r:id="rId12" id="262"/>
    <p:sldId r:id="rId13" id="263"/>
    <p:sldId r:id="rId14" id="264"/>
    <p:sldId r:id="rId15" id="265"/>
    <p:sldId r:id="rId16" id="266"/>
    <p:sldId r:id="rId17" id="267"/>
    <p:sldId r:id="rId18" id="268"/>
    <p:sldId r:id="rId19" id="269"/>
    <p:sldId r:id="rId20" id="270"/>
    <p:sldId r:id="rId21" id="271"/>
    <p:sldId r:id="rId22" id="272"/>
    <p:sldId r:id="rId23" id="273"/>
    <p:sldId r:id="rId24" id="274"/>
    <p:sldId r:id="rId25" id="275"/>
    <p:sldId r:id="rId26" id="276"/>
    <p:sldId r:id="rId27" id="277"/>
    <p:sldId r:id="rId28" id="278"/>
    <p:sldId r:id="rId29" id="279"/>
    <p:sldId r:id="rId30" id="280"/>
    <p:sldId r:id="rId31" id="281"/>
    <p:sldId r:id="rId32" id="282"/>
    <p:sldId r:id="rId33" id="283"/>
    <p:sldId r:id="rId34" id="284"/>
    <p:sldId r:id="rId35" id="285"/>
    <p:sldId r:id="rId36" id="286"/>
    <p:sldId r:id="rId37" id="287"/>
    <p:sldId r:id="rId38" id="288"/>
    <p:sldId r:id="rId39" id="289"/>
    <p:sldId r:id="rId40" id="290"/>
    <p:sldId r:id="rId41" id="291"/>
    <p:sldId r:id="rId42" id="292"/>
    <p:sldId r:id="rId43" id="293"/>
  </p:sldIdLst>
  <p:sldSz type="screen4x3" cx="9144000" cy="6858000"/>
  <p:notesSz cx="6858000" cy="9144000"/>
  <p:defaultTextStyle>
    <a:defPPr>
      <a:defRPr lang="zh-CN"/>
    </a:defPPr>
    <a:lvl1pPr latinLnBrk="0" hangingPunct="1" marL="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latinLnBrk="0" hangingPunct="1" marL="45720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latinLnBrk="0" hangingPunct="1" marL="91440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latinLnBrk="0" hangingPunct="1" marL="137160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latinLnBrk="0" hangingPunct="1" marL="182880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latinLnBrk="0" hangingPunct="1" marL="228600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latinLnBrk="0" hangingPunct="1" marL="274320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latinLnBrk="0" hangingPunct="1" marL="320040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latinLnBrk="0" hangingPunct="1" marL="3657600" algn="l" eaLnBrk="1" defTabSz="9144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
  <Relationship Type="http://schemas.openxmlformats.org/officeDocument/2006/relationships/slideMaster" Target="slideMasters/slideMaster1.xml" Id="rId1"/>
  <Relationship Type="http://schemas.openxmlformats.org/officeDocument/2006/relationships/tableStyles" Target="tableStyles.xml" Id="rId2"/>
  <Relationship Type="http://schemas.openxmlformats.org/officeDocument/2006/relationships/theme" Target="theme/theme1.xml" Id="rId3"/>
  <Relationship Type="http://schemas.openxmlformats.org/officeDocument/2006/relationships/viewProps" Target="viewProps.xml" Id="rId4"/>
  <Relationship Type="http://schemas.openxmlformats.org/officeDocument/2006/relationships/presProps" Target="presProps.xml" Id="rId5"/>
  <Relationship Type="http://schemas.openxmlformats.org/officeDocument/2006/relationships/slide" Target="slides/slide1.xml" Id="rId6"/>
  <Relationship Type="http://schemas.openxmlformats.org/officeDocument/2006/relationships/slide" Target="slides/slide2.xml" Id="rId7"/>
  <Relationship Type="http://schemas.openxmlformats.org/officeDocument/2006/relationships/slide" Target="slides/slide3.xml" Id="rId8"/>
  <Relationship Type="http://schemas.openxmlformats.org/officeDocument/2006/relationships/slide" Target="slides/slide4.xml" Id="rId9"/>
  <Relationship Type="http://schemas.openxmlformats.org/officeDocument/2006/relationships/slide" Target="slides/slide5.xml" Id="rId10"/>
  <Relationship Type="http://schemas.openxmlformats.org/officeDocument/2006/relationships/slide" Target="slides/slide6.xml" Id="rId11"/>
  <Relationship Type="http://schemas.openxmlformats.org/officeDocument/2006/relationships/slide" Target="slides/slide7.xml" Id="rId12"/>
  <Relationship Type="http://schemas.openxmlformats.org/officeDocument/2006/relationships/slide" Target="slides/slide8.xml" Id="rId13"/>
  <Relationship Type="http://schemas.openxmlformats.org/officeDocument/2006/relationships/slide" Target="slides/slide9.xml" Id="rId14"/>
  <Relationship Type="http://schemas.openxmlformats.org/officeDocument/2006/relationships/slide" Target="slides/slide10.xml" Id="rId15"/>
  <Relationship Type="http://schemas.openxmlformats.org/officeDocument/2006/relationships/slide" Target="slides/slide11.xml" Id="rId16"/>
  <Relationship Type="http://schemas.openxmlformats.org/officeDocument/2006/relationships/slide" Target="slides/slide12.xml" Id="rId17"/>
  <Relationship Type="http://schemas.openxmlformats.org/officeDocument/2006/relationships/slide" Target="slides/slide13.xml" Id="rId18"/>
  <Relationship Type="http://schemas.openxmlformats.org/officeDocument/2006/relationships/slide" Target="slides/slide14.xml" Id="rId19"/>
  <Relationship Type="http://schemas.openxmlformats.org/officeDocument/2006/relationships/slide" Target="slides/slide15.xml" Id="rId20"/>
  <Relationship Type="http://schemas.openxmlformats.org/officeDocument/2006/relationships/slide" Target="slides/slide16.xml" Id="rId21"/>
  <Relationship Type="http://schemas.openxmlformats.org/officeDocument/2006/relationships/slide" Target="slides/slide17.xml" Id="rId22"/>
  <Relationship Type="http://schemas.openxmlformats.org/officeDocument/2006/relationships/slide" Target="slides/slide18.xml" Id="rId23"/>
  <Relationship Type="http://schemas.openxmlformats.org/officeDocument/2006/relationships/slide" Target="slides/slide19.xml" Id="rId24"/>
  <Relationship Type="http://schemas.openxmlformats.org/officeDocument/2006/relationships/slide" Target="slides/slide20.xml" Id="rId25"/>
  <Relationship Type="http://schemas.openxmlformats.org/officeDocument/2006/relationships/slide" Target="slides/slide21.xml" Id="rId26"/>
  <Relationship Type="http://schemas.openxmlformats.org/officeDocument/2006/relationships/slide" Target="slides/slide22.xml" Id="rId27"/>
  <Relationship Type="http://schemas.openxmlformats.org/officeDocument/2006/relationships/slide" Target="slides/slide23.xml" Id="rId28"/>
  <Relationship Type="http://schemas.openxmlformats.org/officeDocument/2006/relationships/slide" Target="slides/slide24.xml" Id="rId29"/>
  <Relationship Type="http://schemas.openxmlformats.org/officeDocument/2006/relationships/slide" Target="slides/slide25.xml" Id="rId30"/>
  <Relationship Type="http://schemas.openxmlformats.org/officeDocument/2006/relationships/slide" Target="slides/slide26.xml" Id="rId31"/>
  <Relationship Type="http://schemas.openxmlformats.org/officeDocument/2006/relationships/slide" Target="slides/slide27.xml" Id="rId32"/>
  <Relationship Type="http://schemas.openxmlformats.org/officeDocument/2006/relationships/slide" Target="slides/slide28.xml" Id="rId33"/>
  <Relationship Type="http://schemas.openxmlformats.org/officeDocument/2006/relationships/slide" Target="slides/slide29.xml" Id="rId34"/>
  <Relationship Type="http://schemas.openxmlformats.org/officeDocument/2006/relationships/slide" Target="slides/slide30.xml" Id="rId35"/>
  <Relationship Type="http://schemas.openxmlformats.org/officeDocument/2006/relationships/slide" Target="slides/slide31.xml" Id="rId36"/>
  <Relationship Type="http://schemas.openxmlformats.org/officeDocument/2006/relationships/slide" Target="slides/slide32.xml" Id="rId37"/>
  <Relationship Type="http://schemas.openxmlformats.org/officeDocument/2006/relationships/slide" Target="slides/slide33.xml" Id="rId38"/>
  <Relationship Type="http://schemas.openxmlformats.org/officeDocument/2006/relationships/slide" Target="slides/slide34.xml" Id="rId39"/>
  <Relationship Type="http://schemas.openxmlformats.org/officeDocument/2006/relationships/slide" Target="slides/slide35.xml" Id="rId40"/>
  <Relationship Type="http://schemas.openxmlformats.org/officeDocument/2006/relationships/slide" Target="slides/slide36.xml" Id="rId41"/>
  <Relationship Type="http://schemas.openxmlformats.org/officeDocument/2006/relationships/slide" Target="slides/slide37.xml" Id="rId42"/>
  <Relationship Type="http://schemas.openxmlformats.org/officeDocument/2006/relationships/slide" Target="slides/slide38.xml" Id="rId43"/>
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6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62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515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53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03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638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750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0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16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402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2013/7/23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33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60DB7-6E48-4466-B7A9-24611520A472}" type="datetimeFigureOut">
              <a:rPr lang="zh-CN" altLang="en-US" smtClean="0"/>
              <a:t>2013/8/19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D7CD6-334A-41AE-9AE2-B93EEDD81D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068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1.png" Id="rId2"/>
  <Relationship Type="http://schemas.openxmlformats.org/officeDocument/2006/relationships/image" Target="../media/image2.png" Id="rId3"/>
  <Relationship Type="http://schemas.openxmlformats.org/officeDocument/2006/relationships/image" Target="../media/image3.png" Id="rId4"/>
</Relationships>

</file>

<file path=ppt/slides/_rels/slide10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28.png" Id="rId2"/>
  <Relationship Type="http://schemas.openxmlformats.org/officeDocument/2006/relationships/image" Target="../media/image29.png" Id="rId3"/>
</Relationships>

</file>

<file path=ppt/slides/_rels/slide11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30.png" Id="rId2"/>
  <Relationship Type="http://schemas.openxmlformats.org/officeDocument/2006/relationships/image" Target="../media/image31.png" Id="rId3"/>
</Relationships>

</file>

<file path=ppt/slides/_rels/slide12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32.png" Id="rId2"/>
  <Relationship Type="http://schemas.openxmlformats.org/officeDocument/2006/relationships/image" Target="../media/image33.png" Id="rId3"/>
</Relationships>

</file>

<file path=ppt/slides/_rels/slide13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34.png" Id="rId2"/>
  <Relationship Type="http://schemas.openxmlformats.org/officeDocument/2006/relationships/image" Target="../media/image35.png" Id="rId3"/>
</Relationships>

</file>

<file path=ppt/slides/_rels/slide14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36.png" Id="rId2"/>
  <Relationship Type="http://schemas.openxmlformats.org/officeDocument/2006/relationships/image" Target="../media/image37.png" Id="rId3"/>
</Relationships>

</file>

<file path=ppt/slides/_rels/slide15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38.png" Id="rId2"/>
  <Relationship Type="http://schemas.openxmlformats.org/officeDocument/2006/relationships/image" Target="../media/image39.png" Id="rId3"/>
</Relationships>

</file>

<file path=ppt/slides/_rels/slide16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40.png" Id="rId2"/>
  <Relationship Type="http://schemas.openxmlformats.org/officeDocument/2006/relationships/image" Target="../media/image41.png" Id="rId3"/>
  <Relationship Type="http://schemas.openxmlformats.org/officeDocument/2006/relationships/image" Target="../media/image42.png" Id="rId4"/>
  <Relationship Type="http://schemas.openxmlformats.org/officeDocument/2006/relationships/image" Target="../media/image43.png" Id="rId5"/>
  <Relationship Type="http://schemas.openxmlformats.org/officeDocument/2006/relationships/image" Target="../media/image44.png" Id="rId6"/>
  <Relationship Type="http://schemas.openxmlformats.org/officeDocument/2006/relationships/image" Target="../media/image45.png" Id="rId7"/>
  <Relationship Type="http://schemas.openxmlformats.org/officeDocument/2006/relationships/image" Target="../media/image46.png" Id="rId8"/>
  <Relationship Type="http://schemas.openxmlformats.org/officeDocument/2006/relationships/image" Target="../media/image47.png" Id="rId9"/>
  <Relationship Type="http://schemas.openxmlformats.org/officeDocument/2006/relationships/image" Target="../media/image48.png" Id="rId10"/>
  <Relationship Type="http://schemas.openxmlformats.org/officeDocument/2006/relationships/image" Target="../media/image49.png" Id="rId11"/>
</Relationships>

</file>

<file path=ppt/slides/_rels/slide17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50.png" Id="rId2"/>
  <Relationship Type="http://schemas.openxmlformats.org/officeDocument/2006/relationships/image" Target="../media/image51.png" Id="rId3"/>
</Relationships>

</file>

<file path=ppt/slides/_rels/slide18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52.png" Id="rId2"/>
  <Relationship Type="http://schemas.openxmlformats.org/officeDocument/2006/relationships/image" Target="../media/image53.png" Id="rId3"/>
</Relationships>

</file>

<file path=ppt/slides/_rels/slide19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54.png" Id="rId2"/>
  <Relationship Type="http://schemas.openxmlformats.org/officeDocument/2006/relationships/image" Target="../media/image55.png" Id="rId3"/>
</Relationships>

</file>

<file path=ppt/slides/_rels/slide2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4.png" Id="rId2"/>
  <Relationship Type="http://schemas.openxmlformats.org/officeDocument/2006/relationships/image" Target="../media/image5.png" Id="rId3"/>
  <Relationship Type="http://schemas.openxmlformats.org/officeDocument/2006/relationships/image" Target="../media/image6.png" Id="rId4"/>
  <Relationship Type="http://schemas.openxmlformats.org/officeDocument/2006/relationships/image" Target="../media/image7.png" Id="rId5"/>
</Relationships>

</file>

<file path=ppt/slides/_rels/slide20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56.png" Id="rId2"/>
  <Relationship Type="http://schemas.openxmlformats.org/officeDocument/2006/relationships/image" Target="../media/image57.png" Id="rId3"/>
</Relationships>

</file>

<file path=ppt/slides/_rels/slide21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58.png" Id="rId2"/>
  <Relationship Type="http://schemas.openxmlformats.org/officeDocument/2006/relationships/image" Target="../media/image59.png" Id="rId3"/>
</Relationships>

</file>

<file path=ppt/slides/_rels/slide22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60.png" Id="rId2"/>
  <Relationship Type="http://schemas.openxmlformats.org/officeDocument/2006/relationships/image" Target="../media/image61.png" Id="rId3"/>
</Relationships>

</file>

<file path=ppt/slides/_rels/slide23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62.png" Id="rId2"/>
  <Relationship Type="http://schemas.openxmlformats.org/officeDocument/2006/relationships/image" Target="../media/image63.png" Id="rId3"/>
</Relationships>

</file>

<file path=ppt/slides/_rels/slide24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64.png" Id="rId2"/>
  <Relationship Type="http://schemas.openxmlformats.org/officeDocument/2006/relationships/image" Target="../media/image65.png" Id="rId3"/>
</Relationships>

</file>

<file path=ppt/slides/_rels/slide25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66.png" Id="rId2"/>
  <Relationship Type="http://schemas.openxmlformats.org/officeDocument/2006/relationships/image" Target="../media/image67.png" Id="rId3"/>
</Relationships>

</file>

<file path=ppt/slides/_rels/slide26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68.png" Id="rId2"/>
  <Relationship Type="http://schemas.openxmlformats.org/officeDocument/2006/relationships/image" Target="../media/image69.png" Id="rId3"/>
  <Relationship Type="http://schemas.openxmlformats.org/officeDocument/2006/relationships/image" Target="../media/image70.png" Id="rId4"/>
</Relationships>

</file>

<file path=ppt/slides/_rels/slide27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71.png" Id="rId2"/>
  <Relationship Type="http://schemas.openxmlformats.org/officeDocument/2006/relationships/image" Target="../media/image72.png" Id="rId3"/>
</Relationships>

</file>

<file path=ppt/slides/_rels/slide28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73.png" Id="rId2"/>
  <Relationship Type="http://schemas.openxmlformats.org/officeDocument/2006/relationships/image" Target="../media/image74.png" Id="rId3"/>
</Relationships>

</file>

<file path=ppt/slides/_rels/slide29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75.png" Id="rId2"/>
  <Relationship Type="http://schemas.openxmlformats.org/officeDocument/2006/relationships/image" Target="../media/image76.png" Id="rId3"/>
</Relationships>

</file>

<file path=ppt/slides/_rels/slide3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8.png" Id="rId2"/>
  <Relationship Type="http://schemas.openxmlformats.org/officeDocument/2006/relationships/image" Target="../media/image9.png" Id="rId3"/>
</Relationships>

</file>

<file path=ppt/slides/_rels/slide30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77.png" Id="rId2"/>
  <Relationship Type="http://schemas.openxmlformats.org/officeDocument/2006/relationships/image" Target="../media/image78.png" Id="rId3"/>
</Relationships>

</file>

<file path=ppt/slides/_rels/slide31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79.png" Id="rId2"/>
  <Relationship Type="http://schemas.openxmlformats.org/officeDocument/2006/relationships/image" Target="../media/image80.png" Id="rId3"/>
  <Relationship Type="http://schemas.openxmlformats.org/officeDocument/2006/relationships/image" Target="../media/image81.png" Id="rId4"/>
</Relationships>

</file>

<file path=ppt/slides/_rels/slide32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82.png" Id="rId2"/>
  <Relationship Type="http://schemas.openxmlformats.org/officeDocument/2006/relationships/image" Target="../media/image83.png" Id="rId3"/>
</Relationships>

</file>

<file path=ppt/slides/_rels/slide33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84.png" Id="rId2"/>
  <Relationship Type="http://schemas.openxmlformats.org/officeDocument/2006/relationships/image" Target="../media/image85.png" Id="rId3"/>
</Relationships>

</file>

<file path=ppt/slides/_rels/slide34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86.png" Id="rId2"/>
  <Relationship Type="http://schemas.openxmlformats.org/officeDocument/2006/relationships/image" Target="../media/image87.png" Id="rId3"/>
</Relationships>

</file>

<file path=ppt/slides/_rels/slide35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88.png" Id="rId2"/>
  <Relationship Type="http://schemas.openxmlformats.org/officeDocument/2006/relationships/image" Target="../media/image89.png" Id="rId3"/>
</Relationships>

</file>

<file path=ppt/slides/_rels/slide36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90.png" Id="rId2"/>
  <Relationship Type="http://schemas.openxmlformats.org/officeDocument/2006/relationships/image" Target="../media/image91.png" Id="rId3"/>
</Relationships>

</file>

<file path=ppt/slides/_rels/slide37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92.png" Id="rId2"/>
  <Relationship Type="http://schemas.openxmlformats.org/officeDocument/2006/relationships/image" Target="../media/image93.png" Id="rId3"/>
</Relationships>

</file>

<file path=ppt/slides/_rels/slide38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94.png" Id="rId2"/>
  <Relationship Type="http://schemas.openxmlformats.org/officeDocument/2006/relationships/image" Target="../media/image95.png" Id="rId3"/>
  <Relationship Type="http://schemas.openxmlformats.org/officeDocument/2006/relationships/image" Target="../media/image96.png" Id="rId4"/>
</Relationships>

</file>

<file path=ppt/slides/_rels/slide4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10.png" Id="rId2"/>
  <Relationship Type="http://schemas.openxmlformats.org/officeDocument/2006/relationships/image" Target="../media/image11.png" Id="rId3"/>
</Relationships>

</file>

<file path=ppt/slides/_rels/slide5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12.png" Id="rId2"/>
  <Relationship Type="http://schemas.openxmlformats.org/officeDocument/2006/relationships/image" Target="../media/image13.png" Id="rId3"/>
  <Relationship Type="http://schemas.openxmlformats.org/officeDocument/2006/relationships/image" Target="../media/image14.png" Id="rId4"/>
</Relationships>

</file>

<file path=ppt/slides/_rels/slide6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15.png" Id="rId2"/>
  <Relationship Type="http://schemas.openxmlformats.org/officeDocument/2006/relationships/image" Target="../media/image16.png" Id="rId3"/>
  <Relationship Type="http://schemas.openxmlformats.org/officeDocument/2006/relationships/image" Target="../media/image17.png" Id="rId4"/>
  <Relationship Type="http://schemas.openxmlformats.org/officeDocument/2006/relationships/image" Target="../media/image18.png" Id="rId5"/>
  <Relationship Type="http://schemas.openxmlformats.org/officeDocument/2006/relationships/image" Target="../media/image19.png" Id="rId6"/>
  <Relationship Type="http://schemas.openxmlformats.org/officeDocument/2006/relationships/image" Target="../media/image20.png" Id="rId7"/>
  <Relationship Type="http://schemas.openxmlformats.org/officeDocument/2006/relationships/image" Target="../media/image21.png" Id="rId8"/>
</Relationships>

</file>

<file path=ppt/slides/_rels/slide7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22.png" Id="rId2"/>
  <Relationship Type="http://schemas.openxmlformats.org/officeDocument/2006/relationships/image" Target="../media/image23.png" Id="rId3"/>
</Relationships>

</file>

<file path=ppt/slides/_rels/slide8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24.png" Id="rId2"/>
  <Relationship Type="http://schemas.openxmlformats.org/officeDocument/2006/relationships/image" Target="../media/image25.png" Id="rId3"/>
</Relationships>

</file>

<file path=ppt/slides/_rels/slide9.xml.rels><?xml version="1.0" encoding="UTF-8" standalone="yes"?>
<Relationships xmlns="http://schemas.openxmlformats.org/package/2006/relationships">
  <Relationship Type="http://schemas.openxmlformats.org/officeDocument/2006/relationships/slideLayout" Target="../slideLayouts/slideLayout1.xml" Id="rId1"/>
  <Relationship Type="http://schemas.openxmlformats.org/officeDocument/2006/relationships/image" Target="../media/image26.png" Id="rId2"/>
  <Relationship Type="http://schemas.openxmlformats.org/officeDocument/2006/relationships/image" Target="../media/image27.png" Id="rId3"/>
</Relationships>
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首页" id="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9" id="109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81005"/>
              <a:ext cx="10488900" cy="5900000"/>
            </a:xfrm>
            <a:prstGeom prst="rect">
              <a:avLst/>
            </a:prstGeom>
          </p:spPr>
        </p:pic>
        <p:pic>
          <p:nvPicPr>
            <p:cNvPr name="" id="10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5698995"/>
              <a:ext cx="10488900" cy="1340000"/>
            </a:xfrm>
            <a:prstGeom prst="rect">
              <a:avLst/>
            </a:prstGeom>
          </p:spPr>
        </p:pic>
        <p:pic>
          <p:nvPicPr>
            <p:cNvPr name="" id="10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286430" y="1242495"/>
              <a:ext cx="4414530" cy="3052990"/>
            </a:xfrm>
            <a:prstGeom prst="rect">
              <a:avLst/>
            </a:prstGeom>
          </p:spPr>
        </p:pic>
        <p:sp>
          <p:nvSpPr>
            <p:cNvPr name="Rectangle" id="104"/>
            <p:cNvSpPr/>
            <p:nvPr/>
          </p:nvSpPr>
          <p:spPr>
            <a:xfrm>
              <a:off x="-53570" y="1242495"/>
              <a:ext cx="4630000" cy="1440000"/>
            </a:xfrm>
            <a:custGeom>
              <a:avLst/>
              <a:gdLst/>
              <a:ahLst/>
              <a:cxnLst/>
              <a:rect b="b" r="r" t="t" l="l"/>
              <a:pathLst>
                <a:path stroke="false" w="4630000" h="1440000">
                  <a:moveTo>
                    <a:pt x="0" y="0"/>
                  </a:moveTo>
                  <a:lnTo>
                    <a:pt x="4630000" y="0"/>
                  </a:lnTo>
                  <a:lnTo>
                    <a:pt x="4630000" y="1440000"/>
                  </a:lnTo>
                  <a:lnTo>
                    <a:pt x="0" y="1440000"/>
                  </a:lnTo>
                  <a:lnTo>
                    <a:pt x="0" y="0"/>
                  </a:lnTo>
                  <a:close/>
                </a:path>
                <a:path fill="none" w="4630000" h="1440000">
                  <a:moveTo>
                    <a:pt x="0" y="0"/>
                  </a:moveTo>
                  <a:lnTo>
                    <a:pt x="4630000" y="0"/>
                  </a:lnTo>
                  <a:lnTo>
                    <a:pt x="4630000" y="1440000"/>
                  </a:lnTo>
                  <a:lnTo>
                    <a:pt x="0" y="144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7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方案模板</a:t>
              </a:r>
            </a:p>
          </p:txBody>
        </p:sp>
        <p:sp>
          <p:nvSpPr>
            <p:cNvPr name="Rectangle" id="105"/>
            <p:cNvSpPr/>
            <p:nvPr/>
          </p:nvSpPr>
          <p:spPr>
            <a:xfrm>
              <a:off x="-114700" y="2693995"/>
              <a:ext cx="4752270" cy="800000"/>
            </a:xfrm>
            <a:custGeom>
              <a:avLst/>
              <a:gdLst/>
              <a:ahLst/>
              <a:cxnLst/>
              <a:rect b="b" r="r" t="t" l="l"/>
              <a:pathLst>
                <a:path stroke="false" w="4752270" h="800000">
                  <a:moveTo>
                    <a:pt x="0" y="0"/>
                  </a:moveTo>
                  <a:lnTo>
                    <a:pt x="4752270" y="0"/>
                  </a:lnTo>
                  <a:lnTo>
                    <a:pt x="475227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  <a:path fill="none" w="4752270" h="800000">
                  <a:moveTo>
                    <a:pt x="0" y="0"/>
                  </a:moveTo>
                  <a:lnTo>
                    <a:pt x="4752270" y="0"/>
                  </a:lnTo>
                  <a:lnTo>
                    <a:pt x="475227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2023年线上活动策划</a:t>
              </a:r>
            </a:p>
          </p:txBody>
        </p:sp>
        <p:sp>
          <p:nvSpPr>
            <p:cNvPr name="Rectangle" id="106"/>
            <p:cNvSpPr/>
            <p:nvPr/>
          </p:nvSpPr>
          <p:spPr>
            <a:xfrm>
              <a:off x="911430" y="3725485"/>
              <a:ext cx="2700000" cy="570000"/>
            </a:xfrm>
            <a:custGeom>
              <a:avLst/>
              <a:gdLst/>
              <a:ahLst/>
              <a:cxnLst/>
              <a:rect b="b" r="r" t="t" l="l"/>
              <a:pathLst>
                <a:path stroke="false" w="2700000" h="570000">
                  <a:moveTo>
                    <a:pt x="0" y="0"/>
                  </a:moveTo>
                  <a:lnTo>
                    <a:pt x="2700000" y="0"/>
                  </a:lnTo>
                  <a:lnTo>
                    <a:pt x="2700000" y="570000"/>
                  </a:lnTo>
                  <a:lnTo>
                    <a:pt x="0" y="570000"/>
                  </a:lnTo>
                  <a:lnTo>
                    <a:pt x="0" y="0"/>
                  </a:lnTo>
                  <a:close/>
                </a:path>
                <a:path fill="none" w="2700000" h="570000">
                  <a:moveTo>
                    <a:pt x="0" y="0"/>
                  </a:moveTo>
                  <a:lnTo>
                    <a:pt x="2700000" y="0"/>
                  </a:lnTo>
                  <a:lnTo>
                    <a:pt x="2700000" y="570000"/>
                  </a:lnTo>
                  <a:lnTo>
                    <a:pt x="0" y="5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2023 Online Event Planning flam</a:t>
              </a:r>
            </a:p>
          </p:txBody>
        </p:sp>
        <p:sp>
          <p:nvSpPr>
            <p:cNvPr name="圆角矩形" id="107"/>
            <p:cNvSpPr/>
            <p:nvPr/>
          </p:nvSpPr>
          <p:spPr>
            <a:xfrm>
              <a:off x="2826990" y="6018995"/>
              <a:ext cx="3490000" cy="700000"/>
            </a:xfrm>
            <a:custGeom>
              <a:avLst/>
              <a:gdLst>
                <a:gd name="connsiteX0" fmla="*/ 0 w 3490000"/>
                <a:gd name="connsiteY0" fmla="*/ 350000 h 700000"/>
                <a:gd name="connsiteX1" fmla="*/ 1745000 w 3490000"/>
                <a:gd name="connsiteY1" fmla="*/ 0 h 700000"/>
                <a:gd name="connsiteX2" fmla="*/ 3490000 w 3490000"/>
                <a:gd name="connsiteY2" fmla="*/ 350000 h 700000"/>
                <a:gd name="connsiteX3" fmla="*/ 1745000 w 3490000"/>
                <a:gd name="connsiteY3" fmla="*/ 700000 h 7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490000" h="700000">
                  <a:moveTo>
                    <a:pt x="3490000" y="590000"/>
                  </a:moveTo>
                  <a:lnTo>
                    <a:pt x="3490000" y="110000"/>
                  </a:lnTo>
                  <a:cubicBezTo>
                    <a:pt x="3490000" y="49280"/>
                    <a:pt x="3440720" y="0"/>
                    <a:pt x="338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3380000" y="700000"/>
                  </a:lnTo>
                  <a:cubicBezTo>
                    <a:pt x="3440720" y="700000"/>
                    <a:pt x="3490000" y="650720"/>
                    <a:pt x="3490000" y="590000"/>
                  </a:cubicBezTo>
                  <a:close/>
                </a:path>
                <a:path fill="none" w="3490000" h="700000">
                  <a:moveTo>
                    <a:pt x="3490000" y="590000"/>
                  </a:moveTo>
                  <a:lnTo>
                    <a:pt x="3490000" y="110000"/>
                  </a:lnTo>
                  <a:cubicBezTo>
                    <a:pt x="3490000" y="49280"/>
                    <a:pt x="3440720" y="0"/>
                    <a:pt x="338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3380000" y="700000"/>
                  </a:lnTo>
                  <a:cubicBezTo>
                    <a:pt x="3440720" y="700000"/>
                    <a:pt x="3490000" y="650720"/>
                    <a:pt x="3490000" y="590000"/>
                  </a:cubicBezTo>
                  <a:close/>
                </a:path>
              </a:pathLst>
            </a:custGeom>
            <a:solidFill>
              <a:srgbClr val="C4413E"/>
            </a:solidFill>
            <a:ln cap="flat" w="10000">
              <a:solidFill>
                <a:srgbClr val="C00000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践行者宣言出品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主题" id="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28" id="128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7270" y="-154505"/>
              <a:ext cx="10488900" cy="7180000"/>
            </a:xfrm>
            <a:prstGeom prst="rect">
              <a:avLst/>
            </a:prstGeom>
          </p:spPr>
        </p:pic>
        <p:pic>
          <p:nvPicPr>
            <p:cNvPr name="" id="1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12820" y="-14505"/>
              <a:ext cx="2888890" cy="780000"/>
            </a:xfrm>
            <a:prstGeom prst="rect">
              <a:avLst/>
            </a:prstGeom>
          </p:spPr>
        </p:pic>
        <p:sp>
          <p:nvSpPr>
            <p:cNvPr name="Rectangle" id="112"/>
            <p:cNvSpPr/>
            <p:nvPr/>
          </p:nvSpPr>
          <p:spPr>
            <a:xfrm>
              <a:off x="-638380" y="-14505"/>
              <a:ext cx="23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760000">
                  <a:moveTo>
                    <a:pt x="0" y="0"/>
                  </a:moveTo>
                  <a:lnTo>
                    <a:pt x="2360000" y="0"/>
                  </a:lnTo>
                  <a:lnTo>
                    <a:pt x="23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360000" h="760000">
                  <a:moveTo>
                    <a:pt x="0" y="0"/>
                  </a:moveTo>
                  <a:lnTo>
                    <a:pt x="2360000" y="0"/>
                  </a:lnTo>
                  <a:lnTo>
                    <a:pt x="23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活动主题</a:t>
              </a:r>
            </a:p>
          </p:txBody>
        </p:sp>
        <p:sp>
          <p:nvSpPr>
            <p:cNvPr name="圆形" id="113"/>
            <p:cNvSpPr/>
            <p:nvPr/>
          </p:nvSpPr>
          <p:spPr>
            <a:xfrm>
              <a:off x="-328370" y="51754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主题</a:t>
              </a:r>
            </a:p>
          </p:txBody>
        </p:sp>
        <p:sp>
          <p:nvSpPr>
            <p:cNvPr name="圆形" id="114"/>
            <p:cNvSpPr/>
            <p:nvPr/>
          </p:nvSpPr>
          <p:spPr>
            <a:xfrm>
              <a:off x="-328370" y="8954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时间</a:t>
              </a:r>
            </a:p>
          </p:txBody>
        </p:sp>
        <p:sp>
          <p:nvSpPr>
            <p:cNvPr name="动态连接线" id="115"/>
            <p:cNvSpPr/>
            <p:nvPr/>
          </p:nvSpPr>
          <p:spPr>
            <a:xfrm>
              <a:off x="2048020" y="1410495"/>
              <a:ext cx="1595370" cy="710000"/>
            </a:xfrm>
            <a:custGeom>
              <a:avLst/>
              <a:gdLst/>
              <a:ahLst/>
              <a:cxnLst/>
              <a:rect b="b" r="r" t="t" l="l"/>
              <a:pathLst>
                <a:path fill="none" w="1595370" h="710000">
                  <a:moveTo>
                    <a:pt x="0" y="0"/>
                  </a:moveTo>
                  <a:lnTo>
                    <a:pt x="1595370" y="0"/>
                  </a:lnTo>
                  <a:lnTo>
                    <a:pt x="1595370" y="710000"/>
                  </a:lnTo>
                </a:path>
              </a:pathLst>
            </a:custGeom>
            <a:noFill/>
            <a:ln cap="flat" w="26667">
              <a:solidFill>
                <a:srgbClr val="FFFFFF"/>
              </a:solidFill>
              <a:miter/>
            </a:ln>
          </p:spPr>
        </p:sp>
        <p:sp>
          <p:nvSpPr>
            <p:cNvPr name="动态连接线" id="116"/>
            <p:cNvSpPr/>
            <p:nvPr/>
          </p:nvSpPr>
          <p:spPr>
            <a:xfrm>
              <a:off x="3643390" y="2108875"/>
              <a:ext cx="2513130" cy="1761620"/>
            </a:xfrm>
            <a:custGeom>
              <a:avLst/>
              <a:gdLst/>
              <a:ahLst/>
              <a:cxnLst/>
              <a:rect b="b" r="r" t="t" l="l"/>
              <a:pathLst>
                <a:path fill="none" w="2513130" h="1761620">
                  <a:moveTo>
                    <a:pt x="0" y="0"/>
                  </a:moveTo>
                  <a:lnTo>
                    <a:pt x="2513130" y="0"/>
                  </a:lnTo>
                  <a:lnTo>
                    <a:pt x="2513130" y="1761620"/>
                  </a:lnTo>
                </a:path>
              </a:pathLst>
            </a:custGeom>
            <a:noFill/>
            <a:ln cap="flat" w="26667">
              <a:solidFill>
                <a:srgbClr val="FFFFFF"/>
              </a:solidFill>
              <a:miter/>
            </a:ln>
          </p:spPr>
        </p:sp>
        <p:sp>
          <p:nvSpPr>
            <p:cNvPr name="动态连接线" id="117"/>
            <p:cNvSpPr/>
            <p:nvPr/>
          </p:nvSpPr>
          <p:spPr>
            <a:xfrm>
              <a:off x="6156520" y="3870495"/>
              <a:ext cx="2796180" cy="520000"/>
            </a:xfrm>
            <a:custGeom>
              <a:avLst/>
              <a:gdLst/>
              <a:ahLst/>
              <a:cxnLst/>
              <a:rect b="b" r="r" t="t" l="l"/>
              <a:pathLst>
                <a:path fill="none" w="2796180" h="520000">
                  <a:moveTo>
                    <a:pt x="0" y="0"/>
                  </a:moveTo>
                  <a:lnTo>
                    <a:pt x="2796180" y="0"/>
                  </a:lnTo>
                  <a:lnTo>
                    <a:pt x="2796180" y="520000"/>
                  </a:lnTo>
                </a:path>
              </a:pathLst>
            </a:custGeom>
            <a:noFill/>
            <a:ln cap="flat" w="26667">
              <a:solidFill>
                <a:srgbClr val="FFFFFF"/>
              </a:solidFill>
              <a:miter/>
            </a:ln>
          </p:spPr>
        </p:sp>
        <p:sp>
          <p:nvSpPr>
            <p:cNvPr name="10pt 标签" id="118"/>
            <p:cNvSpPr/>
            <p:nvPr/>
          </p:nvSpPr>
          <p:spPr>
            <a:xfrm>
              <a:off x="1979397" y="1110495"/>
              <a:ext cx="1663990" cy="300000"/>
            </a:xfrm>
            <a:custGeom>
              <a:avLst/>
              <a:gdLst/>
              <a:ahLst/>
              <a:cxnLst/>
              <a:rect b="b" r="r" t="t" l="l"/>
              <a:pathLst/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市场调研（3天）</a:t>
              </a:r>
            </a:p>
          </p:txBody>
        </p:sp>
        <p:sp>
          <p:nvSpPr>
            <p:cNvPr name="10pt 标签" id="119"/>
            <p:cNvSpPr/>
            <p:nvPr/>
          </p:nvSpPr>
          <p:spPr>
            <a:xfrm>
              <a:off x="4089407" y="1820495"/>
              <a:ext cx="1663990" cy="300000"/>
            </a:xfrm>
            <a:custGeom>
              <a:avLst/>
              <a:gdLst/>
              <a:ahLst/>
              <a:cxnLst/>
              <a:rect b="b" r="r" t="t" l="l"/>
              <a:pathLst/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策划主题（5天）</a:t>
              </a:r>
            </a:p>
          </p:txBody>
        </p:sp>
        <p:sp>
          <p:nvSpPr>
            <p:cNvPr name="10pt 标签" id="120"/>
            <p:cNvSpPr/>
            <p:nvPr/>
          </p:nvSpPr>
          <p:spPr>
            <a:xfrm>
              <a:off x="6782657" y="3570495"/>
              <a:ext cx="1663990" cy="300000"/>
            </a:xfrm>
            <a:custGeom>
              <a:avLst/>
              <a:gdLst/>
              <a:ahLst/>
              <a:cxnLst/>
              <a:rect b="b" r="r" t="t" l="l"/>
              <a:pathLst/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现场布置（5天）</a:t>
              </a:r>
            </a:p>
          </p:txBody>
        </p:sp>
        <p:sp>
          <p:nvSpPr>
            <p:cNvPr name="长方形" id="121"/>
            <p:cNvSpPr/>
            <p:nvPr/>
          </p:nvSpPr>
          <p:spPr>
            <a:xfrm>
              <a:off x="4814190" y="2140495"/>
              <a:ext cx="1316600" cy="300000"/>
            </a:xfrm>
            <a:custGeom>
              <a:avLst/>
              <a:gdLst>
                <a:gd name="connsiteX0" fmla="*/ 0 w 1316600"/>
                <a:gd name="connsiteY0" fmla="*/ 150000 h 300000"/>
                <a:gd name="connsiteX1" fmla="*/ 658300 w 1316600"/>
                <a:gd name="connsiteY1" fmla="*/ 0 h 300000"/>
                <a:gd name="connsiteX2" fmla="*/ 1316600 w 1316600"/>
                <a:gd name="connsiteY2" fmla="*/ 150000 h 300000"/>
                <a:gd name="connsiteX3" fmla="*/ 658300 w 1316600"/>
                <a:gd name="connsiteY3" fmla="*/ 30000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  <a:path fill="non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</a:pathLst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提案（1天）</a:t>
              </a:r>
            </a:p>
          </p:txBody>
        </p:sp>
        <p:sp>
          <p:nvSpPr>
            <p:cNvPr name="长方形" id="122"/>
            <p:cNvSpPr/>
            <p:nvPr/>
          </p:nvSpPr>
          <p:spPr>
            <a:xfrm>
              <a:off x="4814190" y="2500495"/>
              <a:ext cx="1316600" cy="300000"/>
            </a:xfrm>
            <a:custGeom>
              <a:avLst/>
              <a:gdLst>
                <a:gd name="connsiteX0" fmla="*/ 0 w 1316600"/>
                <a:gd name="connsiteY0" fmla="*/ 150000 h 300000"/>
                <a:gd name="connsiteX1" fmla="*/ 658300 w 1316600"/>
                <a:gd name="connsiteY1" fmla="*/ 0 h 300000"/>
                <a:gd name="connsiteX2" fmla="*/ 1316600 w 1316600"/>
                <a:gd name="connsiteY2" fmla="*/ 150000 h 300000"/>
                <a:gd name="connsiteX3" fmla="*/ 658300 w 1316600"/>
                <a:gd name="connsiteY3" fmla="*/ 30000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  <a:path fill="non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</a:pathLst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邀请嘉宾（3天）</a:t>
              </a:r>
            </a:p>
          </p:txBody>
        </p:sp>
        <p:sp>
          <p:nvSpPr>
            <p:cNvPr name="长方形" id="123"/>
            <p:cNvSpPr/>
            <p:nvPr/>
          </p:nvSpPr>
          <p:spPr>
            <a:xfrm>
              <a:off x="3664840" y="2860495"/>
              <a:ext cx="1316600" cy="300000"/>
            </a:xfrm>
            <a:custGeom>
              <a:avLst/>
              <a:gdLst>
                <a:gd name="connsiteX0" fmla="*/ 0 w 1316600"/>
                <a:gd name="connsiteY0" fmla="*/ 150000 h 300000"/>
                <a:gd name="connsiteX1" fmla="*/ 658300 w 1316600"/>
                <a:gd name="connsiteY1" fmla="*/ 0 h 300000"/>
                <a:gd name="connsiteX2" fmla="*/ 1316600 w 1316600"/>
                <a:gd name="connsiteY2" fmla="*/ 150000 h 300000"/>
                <a:gd name="connsiteX3" fmla="*/ 658300 w 1316600"/>
                <a:gd name="connsiteY3" fmla="*/ 30000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  <a:path fill="non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</a:pathLst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物料管理（1天）</a:t>
              </a:r>
            </a:p>
          </p:txBody>
        </p:sp>
        <p:sp>
          <p:nvSpPr>
            <p:cNvPr name="长方形" id="124"/>
            <p:cNvSpPr/>
            <p:nvPr/>
          </p:nvSpPr>
          <p:spPr>
            <a:xfrm>
              <a:off x="3664840" y="3220495"/>
              <a:ext cx="1316600" cy="300000"/>
            </a:xfrm>
            <a:custGeom>
              <a:avLst/>
              <a:gdLst>
                <a:gd name="connsiteX0" fmla="*/ 0 w 1316600"/>
                <a:gd name="connsiteY0" fmla="*/ 150000 h 300000"/>
                <a:gd name="connsiteX1" fmla="*/ 658300 w 1316600"/>
                <a:gd name="connsiteY1" fmla="*/ 0 h 300000"/>
                <a:gd name="connsiteX2" fmla="*/ 1316600 w 1316600"/>
                <a:gd name="connsiteY2" fmla="*/ 150000 h 300000"/>
                <a:gd name="connsiteX3" fmla="*/ 658300 w 1316600"/>
                <a:gd name="connsiteY3" fmla="*/ 30000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  <a:path fill="non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</a:pathLst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茶歇安排（1天）</a:t>
              </a:r>
            </a:p>
          </p:txBody>
        </p:sp>
        <p:sp>
          <p:nvSpPr>
            <p:cNvPr name="长方形" id="125"/>
            <p:cNvSpPr/>
            <p:nvPr/>
          </p:nvSpPr>
          <p:spPr>
            <a:xfrm>
              <a:off x="6150090" y="3920495"/>
              <a:ext cx="1316600" cy="300000"/>
            </a:xfrm>
            <a:custGeom>
              <a:avLst/>
              <a:gdLst>
                <a:gd name="connsiteX0" fmla="*/ 0 w 1316600"/>
                <a:gd name="connsiteY0" fmla="*/ 150000 h 300000"/>
                <a:gd name="connsiteX1" fmla="*/ 658300 w 1316600"/>
                <a:gd name="connsiteY1" fmla="*/ 0 h 300000"/>
                <a:gd name="connsiteX2" fmla="*/ 1316600 w 1316600"/>
                <a:gd name="connsiteY2" fmla="*/ 150000 h 300000"/>
                <a:gd name="connsiteX3" fmla="*/ 658300 w 1316600"/>
                <a:gd name="connsiteY3" fmla="*/ 30000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  <a:path fill="non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</a:pathLst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提前排练（2天）</a:t>
              </a:r>
            </a:p>
          </p:txBody>
        </p:sp>
        <p:sp>
          <p:nvSpPr>
            <p:cNvPr name="长方形" id="126"/>
            <p:cNvSpPr/>
            <p:nvPr/>
          </p:nvSpPr>
          <p:spPr>
            <a:xfrm>
              <a:off x="7558900" y="4055595"/>
              <a:ext cx="1316600" cy="300000"/>
            </a:xfrm>
            <a:custGeom>
              <a:avLst/>
              <a:gdLst>
                <a:gd name="connsiteX0" fmla="*/ 0 w 1316600"/>
                <a:gd name="connsiteY0" fmla="*/ 150000 h 300000"/>
                <a:gd name="connsiteX1" fmla="*/ 658300 w 1316600"/>
                <a:gd name="connsiteY1" fmla="*/ 0 h 300000"/>
                <a:gd name="connsiteX2" fmla="*/ 1316600 w 1316600"/>
                <a:gd name="connsiteY2" fmla="*/ 150000 h 300000"/>
                <a:gd name="connsiteX3" fmla="*/ 658300 w 1316600"/>
                <a:gd name="connsiteY3" fmla="*/ 30000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  <a:path fill="none" w="1316600" h="300000">
                  <a:moveTo>
                    <a:pt x="1316600" y="300000"/>
                  </a:moveTo>
                  <a:lnTo>
                    <a:pt x="1316600" y="0"/>
                  </a:lnTo>
                  <a:lnTo>
                    <a:pt x="0" y="0"/>
                  </a:lnTo>
                  <a:lnTo>
                    <a:pt x="0" y="300000"/>
                  </a:lnTo>
                  <a:lnTo>
                    <a:pt x="1316600" y="300000"/>
                  </a:lnTo>
                  <a:close/>
                </a:path>
              </a:pathLst>
            </a:custGeom>
            <a:solidFill>
              <a:srgbClr val="FFC000"/>
            </a:solidFill>
            <a:ln cap="flat" w="10000">
              <a:solidFill>
                <a:srgbClr val="FFC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现场签到（1天）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主题思路" id="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22" id="122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505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26159" y="7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13"/>
            <p:cNvSpPr/>
            <p:nvPr/>
          </p:nvSpPr>
          <p:spPr>
            <a:xfrm>
              <a:off x="-56160" y="48999"/>
              <a:ext cx="222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活动主题</a:t>
              </a:r>
            </a:p>
          </p:txBody>
        </p:sp>
        <p:sp>
          <p:nvSpPr>
            <p:cNvPr name="Rectangle" id="114"/>
            <p:cNvSpPr/>
            <p:nvPr/>
          </p:nvSpPr>
          <p:spPr>
            <a:xfrm>
              <a:off x="-460600" y="678995"/>
              <a:ext cx="100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活动主题（what）：</a:t>
              </a:r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在于确定活动的核心卖点，但并不一定要代表核心价值输出。</a:t>
              </a:r>
            </a:p>
          </p:txBody>
        </p:sp>
        <p:sp>
          <p:nvSpPr>
            <p:cNvPr name="圆角矩形" id="115"/>
            <p:cNvSpPr/>
            <p:nvPr/>
          </p:nvSpPr>
          <p:spPr>
            <a:xfrm>
              <a:off x="633840" y="1578995"/>
              <a:ext cx="3160000" cy="2060000"/>
            </a:xfrm>
            <a:custGeom>
              <a:avLst/>
              <a:gdLst>
                <a:gd name="connsiteX0" fmla="*/ 0 w 3160000"/>
                <a:gd name="connsiteY0" fmla="*/ 1030000 h 2060000"/>
                <a:gd name="connsiteX1" fmla="*/ 1580000 w 3160000"/>
                <a:gd name="connsiteY1" fmla="*/ 0 h 2060000"/>
                <a:gd name="connsiteX2" fmla="*/ 3160000 w 3160000"/>
                <a:gd name="connsiteY2" fmla="*/ 1030000 h 2060000"/>
                <a:gd name="connsiteX3" fmla="*/ 1580000 w 3160000"/>
                <a:gd name="connsiteY3" fmla="*/ 2060000 h 20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160000" h="2060000">
                  <a:moveTo>
                    <a:pt x="3160000" y="1950000"/>
                  </a:moveTo>
                  <a:lnTo>
                    <a:pt x="3160000" y="110000"/>
                  </a:lnTo>
                  <a:cubicBezTo>
                    <a:pt x="3160000" y="49280"/>
                    <a:pt x="3110720" y="0"/>
                    <a:pt x="305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1950000"/>
                  </a:lnTo>
                  <a:cubicBezTo>
                    <a:pt x="0" y="2010720"/>
                    <a:pt x="49280" y="2060000"/>
                    <a:pt x="110000" y="2060000"/>
                  </a:cubicBezTo>
                  <a:lnTo>
                    <a:pt x="3050000" y="2060000"/>
                  </a:lnTo>
                  <a:cubicBezTo>
                    <a:pt x="3110720" y="2060000"/>
                    <a:pt x="3160000" y="2010720"/>
                    <a:pt x="3160000" y="1950000"/>
                  </a:cubicBezTo>
                  <a:close/>
                </a:path>
                <a:path fill="none" w="3160000" h="2060000">
                  <a:moveTo>
                    <a:pt x="3160000" y="1950000"/>
                  </a:moveTo>
                  <a:lnTo>
                    <a:pt x="3160000" y="110000"/>
                  </a:lnTo>
                  <a:cubicBezTo>
                    <a:pt x="3160000" y="49280"/>
                    <a:pt x="3110720" y="0"/>
                    <a:pt x="305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1950000"/>
                  </a:lnTo>
                  <a:cubicBezTo>
                    <a:pt x="0" y="2010720"/>
                    <a:pt x="49280" y="2060000"/>
                    <a:pt x="110000" y="2060000"/>
                  </a:cubicBezTo>
                  <a:lnTo>
                    <a:pt x="3050000" y="2060000"/>
                  </a:lnTo>
                  <a:cubicBezTo>
                    <a:pt x="3110720" y="2060000"/>
                    <a:pt x="3160000" y="2010720"/>
                    <a:pt x="3160000" y="195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875DC8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人群/行业</a:t>
              </a:r>
            </a:p>
            <a:p>
              <a:pPr algn="l"/>
              <a:endParaRPr sz="2000"/>
            </a:p>
            <a:p>
              <a:pPr algn="l"/>
              <a:r>
                <a:rPr dirty="0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产品目标人群是谁？（活动用户对象）</a:t>
              </a:r>
            </a:p>
          </p:txBody>
        </p:sp>
        <p:sp>
          <p:nvSpPr>
            <p:cNvPr name="圆角矩形" id="116"/>
            <p:cNvSpPr/>
            <p:nvPr/>
          </p:nvSpPr>
          <p:spPr>
            <a:xfrm>
              <a:off x="5233840" y="1578995"/>
              <a:ext cx="3160000" cy="2060000"/>
            </a:xfrm>
            <a:custGeom>
              <a:avLst/>
              <a:gdLst>
                <a:gd name="connsiteX0" fmla="*/ 0 w 3160000"/>
                <a:gd name="connsiteY0" fmla="*/ 1030000 h 2060000"/>
                <a:gd name="connsiteX1" fmla="*/ 1580000 w 3160000"/>
                <a:gd name="connsiteY1" fmla="*/ 0 h 2060000"/>
                <a:gd name="connsiteX2" fmla="*/ 3160000 w 3160000"/>
                <a:gd name="connsiteY2" fmla="*/ 1030000 h 2060000"/>
                <a:gd name="connsiteX3" fmla="*/ 1580000 w 3160000"/>
                <a:gd name="connsiteY3" fmla="*/ 2060000 h 20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160000" h="2060000">
                  <a:moveTo>
                    <a:pt x="3160000" y="1950000"/>
                  </a:moveTo>
                  <a:lnTo>
                    <a:pt x="3160000" y="110000"/>
                  </a:lnTo>
                  <a:cubicBezTo>
                    <a:pt x="3160000" y="49280"/>
                    <a:pt x="3110720" y="0"/>
                    <a:pt x="305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1950000"/>
                  </a:lnTo>
                  <a:cubicBezTo>
                    <a:pt x="0" y="2010720"/>
                    <a:pt x="49280" y="2060000"/>
                    <a:pt x="110000" y="2060000"/>
                  </a:cubicBezTo>
                  <a:lnTo>
                    <a:pt x="3050000" y="2060000"/>
                  </a:lnTo>
                  <a:cubicBezTo>
                    <a:pt x="3110720" y="2060000"/>
                    <a:pt x="3160000" y="2010720"/>
                    <a:pt x="3160000" y="1950000"/>
                  </a:cubicBezTo>
                  <a:close/>
                </a:path>
                <a:path fill="none" w="3160000" h="2060000">
                  <a:moveTo>
                    <a:pt x="3160000" y="1950000"/>
                  </a:moveTo>
                  <a:lnTo>
                    <a:pt x="3160000" y="110000"/>
                  </a:lnTo>
                  <a:cubicBezTo>
                    <a:pt x="3160000" y="49280"/>
                    <a:pt x="3110720" y="0"/>
                    <a:pt x="305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1950000"/>
                  </a:lnTo>
                  <a:cubicBezTo>
                    <a:pt x="0" y="2010720"/>
                    <a:pt x="49280" y="2060000"/>
                    <a:pt x="110000" y="2060000"/>
                  </a:cubicBezTo>
                  <a:lnTo>
                    <a:pt x="3050000" y="2060000"/>
                  </a:lnTo>
                  <a:cubicBezTo>
                    <a:pt x="3110720" y="2060000"/>
                    <a:pt x="3160000" y="2010720"/>
                    <a:pt x="3160000" y="195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875DC8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服务/卖点</a:t>
              </a:r>
            </a:p>
            <a:p>
              <a:pPr algn="l"/>
              <a:endParaRPr sz="2000"/>
            </a:p>
            <a:p>
              <a:pPr algn="l"/>
              <a:r>
                <a:rPr dirty="0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用户想要什么，为什么想要，期间遇到类似什么问题，我们的服务给他提供什么服务？</a:t>
              </a:r>
            </a:p>
          </p:txBody>
        </p:sp>
        <p:sp>
          <p:nvSpPr>
            <p:cNvPr name="圆角矩形" id="117"/>
            <p:cNvSpPr/>
            <p:nvPr/>
          </p:nvSpPr>
          <p:spPr>
            <a:xfrm>
              <a:off x="633840" y="3808995"/>
              <a:ext cx="3160000" cy="2060000"/>
            </a:xfrm>
            <a:custGeom>
              <a:avLst/>
              <a:gdLst>
                <a:gd name="connsiteX0" fmla="*/ 0 w 3160000"/>
                <a:gd name="connsiteY0" fmla="*/ 1030000 h 2060000"/>
                <a:gd name="connsiteX1" fmla="*/ 1580000 w 3160000"/>
                <a:gd name="connsiteY1" fmla="*/ 0 h 2060000"/>
                <a:gd name="connsiteX2" fmla="*/ 3160000 w 3160000"/>
                <a:gd name="connsiteY2" fmla="*/ 1030000 h 2060000"/>
                <a:gd name="connsiteX3" fmla="*/ 1580000 w 3160000"/>
                <a:gd name="connsiteY3" fmla="*/ 2060000 h 20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160000" h="2060000">
                  <a:moveTo>
                    <a:pt x="3160000" y="1950000"/>
                  </a:moveTo>
                  <a:lnTo>
                    <a:pt x="3160000" y="110000"/>
                  </a:lnTo>
                  <a:cubicBezTo>
                    <a:pt x="3160000" y="49280"/>
                    <a:pt x="3110720" y="0"/>
                    <a:pt x="305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1950000"/>
                  </a:lnTo>
                  <a:cubicBezTo>
                    <a:pt x="0" y="2010720"/>
                    <a:pt x="49280" y="2060000"/>
                    <a:pt x="110000" y="2060000"/>
                  </a:cubicBezTo>
                  <a:lnTo>
                    <a:pt x="3050000" y="2060000"/>
                  </a:lnTo>
                  <a:cubicBezTo>
                    <a:pt x="3110720" y="2060000"/>
                    <a:pt x="3160000" y="2010720"/>
                    <a:pt x="3160000" y="1950000"/>
                  </a:cubicBezTo>
                  <a:close/>
                </a:path>
                <a:path fill="none" w="3160000" h="2060000">
                  <a:moveTo>
                    <a:pt x="3160000" y="1950000"/>
                  </a:moveTo>
                  <a:lnTo>
                    <a:pt x="3160000" y="110000"/>
                  </a:lnTo>
                  <a:cubicBezTo>
                    <a:pt x="3160000" y="49280"/>
                    <a:pt x="3110720" y="0"/>
                    <a:pt x="305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1950000"/>
                  </a:lnTo>
                  <a:cubicBezTo>
                    <a:pt x="0" y="2010720"/>
                    <a:pt x="49280" y="2060000"/>
                    <a:pt x="110000" y="2060000"/>
                  </a:cubicBezTo>
                  <a:lnTo>
                    <a:pt x="3050000" y="2060000"/>
                  </a:lnTo>
                  <a:cubicBezTo>
                    <a:pt x="3110720" y="2060000"/>
                    <a:pt x="3160000" y="2010720"/>
                    <a:pt x="3160000" y="195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875DC8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热点/名人</a:t>
              </a:r>
            </a:p>
            <a:p>
              <a:pPr algn="l"/>
              <a:endParaRPr sz="2000"/>
            </a:p>
            <a:p>
              <a:pPr algn="l"/>
              <a:r>
                <a:rPr dirty="0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哪些同时发生的热点可蹭，哪些名人的话题可以被引入，哪些爆款可以拿来做对比</a:t>
              </a:r>
            </a:p>
          </p:txBody>
        </p:sp>
        <p:sp>
          <p:nvSpPr>
            <p:cNvPr name="圆角矩形" id="118"/>
            <p:cNvSpPr/>
            <p:nvPr/>
          </p:nvSpPr>
          <p:spPr>
            <a:xfrm>
              <a:off x="5233840" y="3808995"/>
              <a:ext cx="3160000" cy="2060000"/>
            </a:xfrm>
            <a:custGeom>
              <a:avLst/>
              <a:gdLst>
                <a:gd name="connsiteX0" fmla="*/ 0 w 3160000"/>
                <a:gd name="connsiteY0" fmla="*/ 1030000 h 2060000"/>
                <a:gd name="connsiteX1" fmla="*/ 1580000 w 3160000"/>
                <a:gd name="connsiteY1" fmla="*/ 0 h 2060000"/>
                <a:gd name="connsiteX2" fmla="*/ 3160000 w 3160000"/>
                <a:gd name="connsiteY2" fmla="*/ 1030000 h 2060000"/>
                <a:gd name="connsiteX3" fmla="*/ 1580000 w 3160000"/>
                <a:gd name="connsiteY3" fmla="*/ 2060000 h 20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160000" h="2060000">
                  <a:moveTo>
                    <a:pt x="3160000" y="1950000"/>
                  </a:moveTo>
                  <a:lnTo>
                    <a:pt x="3160000" y="110000"/>
                  </a:lnTo>
                  <a:cubicBezTo>
                    <a:pt x="3160000" y="49280"/>
                    <a:pt x="3110720" y="0"/>
                    <a:pt x="305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1950000"/>
                  </a:lnTo>
                  <a:cubicBezTo>
                    <a:pt x="0" y="2010720"/>
                    <a:pt x="49280" y="2060000"/>
                    <a:pt x="110000" y="2060000"/>
                  </a:cubicBezTo>
                  <a:lnTo>
                    <a:pt x="3050000" y="2060000"/>
                  </a:lnTo>
                  <a:cubicBezTo>
                    <a:pt x="3110720" y="2060000"/>
                    <a:pt x="3160000" y="2010720"/>
                    <a:pt x="3160000" y="1950000"/>
                  </a:cubicBezTo>
                  <a:close/>
                </a:path>
                <a:path fill="none" w="3160000" h="2060000">
                  <a:moveTo>
                    <a:pt x="3160000" y="1950000"/>
                  </a:moveTo>
                  <a:lnTo>
                    <a:pt x="3160000" y="110000"/>
                  </a:lnTo>
                  <a:cubicBezTo>
                    <a:pt x="3160000" y="49280"/>
                    <a:pt x="3110720" y="0"/>
                    <a:pt x="305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1950000"/>
                  </a:lnTo>
                  <a:cubicBezTo>
                    <a:pt x="0" y="2010720"/>
                    <a:pt x="49280" y="2060000"/>
                    <a:pt x="110000" y="2060000"/>
                  </a:cubicBezTo>
                  <a:lnTo>
                    <a:pt x="3050000" y="2060000"/>
                  </a:lnTo>
                  <a:cubicBezTo>
                    <a:pt x="3110720" y="2060000"/>
                    <a:pt x="3160000" y="2010720"/>
                    <a:pt x="3160000" y="195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875DC8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痛点/共鸣</a:t>
              </a:r>
            </a:p>
            <a:p>
              <a:pPr algn="l"/>
              <a:endParaRPr sz="2000"/>
            </a:p>
            <a:p>
              <a:pPr algn="l"/>
              <a:r>
                <a:rPr dirty="0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洞察用户痛点帮用户解决问题。</a:t>
              </a:r>
            </a:p>
          </p:txBody>
        </p:sp>
        <p:sp>
          <p:nvSpPr>
            <p:cNvPr name="Rectangle" id="119"/>
            <p:cNvSpPr/>
            <p:nvPr/>
          </p:nvSpPr>
          <p:spPr>
            <a:xfrm>
              <a:off x="4193840" y="1668995"/>
              <a:ext cx="660000" cy="4150000"/>
            </a:xfrm>
            <a:custGeom>
              <a:avLst/>
              <a:gdLst/>
              <a:ahLst/>
              <a:cxnLst/>
              <a:rect b="b" r="r" t="t" l="l"/>
              <a:pathLst>
                <a:path stroke="false" w="660000" h="4150000">
                  <a:moveTo>
                    <a:pt x="0" y="0"/>
                  </a:moveTo>
                  <a:lnTo>
                    <a:pt x="660000" y="0"/>
                  </a:lnTo>
                  <a:lnTo>
                    <a:pt x="660000" y="4150000"/>
                  </a:lnTo>
                  <a:lnTo>
                    <a:pt x="0" y="4150000"/>
                  </a:lnTo>
                  <a:lnTo>
                    <a:pt x="0" y="0"/>
                  </a:lnTo>
                  <a:close/>
                </a:path>
                <a:path fill="none" w="660000" h="4150000">
                  <a:moveTo>
                    <a:pt x="0" y="0"/>
                  </a:moveTo>
                  <a:lnTo>
                    <a:pt x="660000" y="0"/>
                  </a:lnTo>
                  <a:lnTo>
                    <a:pt x="660000" y="4150000"/>
                  </a:lnTo>
                  <a:lnTo>
                    <a:pt x="0" y="415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5DC8"/>
            </a:solidFill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决定活动主题的四个维度</a:t>
              </a:r>
            </a:p>
          </p:txBody>
        </p:sp>
        <p:sp>
          <p:nvSpPr>
            <p:cNvPr name="长方形" id="120"/>
            <p:cNvSpPr/>
            <p:nvPr/>
          </p:nvSpPr>
          <p:spPr>
            <a:xfrm>
              <a:off x="698840" y="6158292"/>
              <a:ext cx="7650000" cy="441405"/>
            </a:xfrm>
            <a:custGeom>
              <a:avLst/>
              <a:gdLst>
                <a:gd name="connsiteX0" fmla="*/ 0 w 7650000"/>
                <a:gd name="connsiteY0" fmla="*/ 220702 h 441405"/>
                <a:gd name="connsiteX1" fmla="*/ 3825000 w 7650000"/>
                <a:gd name="connsiteY1" fmla="*/ 0 h 441405"/>
                <a:gd name="connsiteX2" fmla="*/ 7650000 w 7650000"/>
                <a:gd name="connsiteY2" fmla="*/ 220702 h 441405"/>
                <a:gd name="connsiteX3" fmla="*/ 3825000 w 7650000"/>
                <a:gd name="connsiteY3" fmla="*/ 441405 h 4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650000" h="441405">
                  <a:moveTo>
                    <a:pt x="7650000" y="441405"/>
                  </a:moveTo>
                  <a:lnTo>
                    <a:pt x="765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7650000" y="441405"/>
                  </a:lnTo>
                  <a:close/>
                </a:path>
                <a:path fill="none" w="7650000" h="441405">
                  <a:moveTo>
                    <a:pt x="7650000" y="441405"/>
                  </a:moveTo>
                  <a:lnTo>
                    <a:pt x="765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7650000" y="441405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4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同期竞争活动优劣势对比，寻找自己的活动成功“基因”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主题思路1" id="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24" id="124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5050" y="-154505"/>
              <a:ext cx="10488900" cy="7180000"/>
            </a:xfrm>
            <a:prstGeom prst="rect">
              <a:avLst/>
            </a:prstGeom>
          </p:spPr>
        </p:pic>
        <p:pic>
          <p:nvPicPr>
            <p:cNvPr name="" id="1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26159" y="85495"/>
              <a:ext cx="420000" cy="410000"/>
            </a:xfrm>
            <a:prstGeom prst="rect">
              <a:avLst/>
            </a:prstGeom>
          </p:spPr>
        </p:pic>
        <p:sp>
          <p:nvSpPr>
            <p:cNvPr name="Rectangle" id="114"/>
            <p:cNvSpPr/>
            <p:nvPr/>
          </p:nvSpPr>
          <p:spPr>
            <a:xfrm>
              <a:off x="-56160" y="55495"/>
              <a:ext cx="222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活动主题</a:t>
              </a:r>
            </a:p>
          </p:txBody>
        </p:sp>
        <p:sp>
          <p:nvSpPr>
            <p:cNvPr name="Rectangle" id="115"/>
            <p:cNvSpPr/>
            <p:nvPr/>
          </p:nvSpPr>
          <p:spPr>
            <a:xfrm>
              <a:off x="5373850" y="2850495"/>
              <a:ext cx="2120000" cy="1170000"/>
            </a:xfrm>
            <a:custGeom>
              <a:avLst/>
              <a:gdLst/>
              <a:ahLst/>
              <a:cxnLst/>
              <a:rect b="b" r="r" t="t" l="l"/>
              <a:pathLst>
                <a:path stroke="false" w="2120000" h="1170000">
                  <a:moveTo>
                    <a:pt x="0" y="0"/>
                  </a:moveTo>
                  <a:lnTo>
                    <a:pt x="2120000" y="0"/>
                  </a:lnTo>
                  <a:lnTo>
                    <a:pt x="2120000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  <a:path fill="none" w="2120000" h="1170000">
                  <a:moveTo>
                    <a:pt x="0" y="0"/>
                  </a:moveTo>
                  <a:lnTo>
                    <a:pt x="2120000" y="0"/>
                  </a:lnTo>
                  <a:lnTo>
                    <a:pt x="2120000" y="1170000"/>
                  </a:lnTo>
                  <a:lnTo>
                    <a:pt x="0" y="11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主标题必须简洁</a:t>
              </a:r>
            </a:p>
            <a:p>
              <a:pPr algn="l">
                <a:lnSpc>
                  <a:spcPct val="120000"/>
                </a:lnSpc>
              </a:pPr>
              <a:endParaRPr sz="1600"/>
            </a:p>
            <a:p>
              <a:pPr algn="l">
                <a:lnSpc>
                  <a:spcPct val="120000"/>
                </a:lnSpc>
              </a:pPr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副标题可以补充说明</a:t>
              </a:r>
            </a:p>
          </p:txBody>
        </p:sp>
        <p:sp>
          <p:nvSpPr>
            <p:cNvPr name="六边形" id="116"/>
            <p:cNvSpPr/>
            <p:nvPr/>
          </p:nvSpPr>
          <p:spPr>
            <a:xfrm>
              <a:off x="1681850" y="2860495"/>
              <a:ext cx="1500000" cy="1250000"/>
            </a:xfrm>
            <a:custGeom>
              <a:avLst/>
              <a:gdLst>
                <a:gd name="connsiteX0" fmla="*/ 375000 w 1500000"/>
                <a:gd name="connsiteY0" fmla="*/ 0 h 1250000"/>
                <a:gd name="connsiteX1" fmla="*/ 1500000 w 1500000"/>
                <a:gd name="connsiteY1" fmla="*/ 625000 h 1250000"/>
                <a:gd name="connsiteX2" fmla="*/ 1125000 w 1500000"/>
                <a:gd name="connsiteY2" fmla="*/ 1250000 h 1250000"/>
                <a:gd name="connsiteX3" fmla="*/ 375000 w 1500000"/>
                <a:gd name="connsiteY3" fmla="*/ 1250000 h 1250000"/>
                <a:gd name="connsiteX4" fmla="*/ 0 w 1500000"/>
                <a:gd name="connsiteY4" fmla="*/ 625000 h 1250000"/>
                <a:gd name="connsiteX5" fmla="*/ 1125000 w 1500000"/>
                <a:gd name="connsiteY5" fmla="*/ 0 h 1250000"/>
                <a:gd name="rtb" fmla="*/ 1130000 h 125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500000" h="1250000">
                  <a:moveTo>
                    <a:pt x="375000" y="0"/>
                  </a:moveTo>
                  <a:lnTo>
                    <a:pt x="1125000" y="0"/>
                  </a:lnTo>
                  <a:lnTo>
                    <a:pt x="1500000" y="625000"/>
                  </a:lnTo>
                  <a:lnTo>
                    <a:pt x="1125000" y="1250000"/>
                  </a:lnTo>
                  <a:lnTo>
                    <a:pt x="375000" y="1250000"/>
                  </a:lnTo>
                  <a:lnTo>
                    <a:pt x="0" y="625000"/>
                  </a:lnTo>
                  <a:lnTo>
                    <a:pt x="375000" y="0"/>
                  </a:lnTo>
                  <a:close/>
                </a:path>
                <a:path fill="none" w="1500000" h="1250000">
                  <a:moveTo>
                    <a:pt x="375000" y="0"/>
                  </a:moveTo>
                  <a:lnTo>
                    <a:pt x="1125000" y="0"/>
                  </a:lnTo>
                  <a:lnTo>
                    <a:pt x="1500000" y="625000"/>
                  </a:lnTo>
                  <a:lnTo>
                    <a:pt x="1125000" y="1250000"/>
                  </a:lnTo>
                  <a:lnTo>
                    <a:pt x="375000" y="1250000"/>
                  </a:lnTo>
                  <a:lnTo>
                    <a:pt x="0" y="625000"/>
                  </a:lnTo>
                  <a:lnTo>
                    <a:pt x="375000" y="0"/>
                  </a:lnTo>
                  <a:close/>
                </a:path>
              </a:pathLst>
            </a:custGeom>
            <a:solidFill>
              <a:srgbClr val="990000"/>
            </a:solidFill>
            <a:ln cap="flat" w="10000">
              <a:solidFill>
                <a:srgbClr val="990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活动主题</a:t>
              </a:r>
            </a:p>
          </p:txBody>
        </p:sp>
        <p:sp>
          <p:nvSpPr>
            <p:cNvPr name="六边形" id="117"/>
            <p:cNvSpPr/>
            <p:nvPr/>
          </p:nvSpPr>
          <p:spPr>
            <a:xfrm>
              <a:off x="531850" y="22154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够简洁</a:t>
              </a:r>
            </a:p>
          </p:txBody>
        </p:sp>
        <p:sp>
          <p:nvSpPr>
            <p:cNvPr name="六边形" id="118"/>
            <p:cNvSpPr/>
            <p:nvPr/>
          </p:nvSpPr>
          <p:spPr>
            <a:xfrm>
              <a:off x="1717850" y="16054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易记</a:t>
              </a:r>
            </a:p>
          </p:txBody>
        </p:sp>
        <p:sp>
          <p:nvSpPr>
            <p:cNvPr name="六边形" id="119"/>
            <p:cNvSpPr/>
            <p:nvPr/>
          </p:nvSpPr>
          <p:spPr>
            <a:xfrm>
              <a:off x="2869850" y="22154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易懂</a:t>
              </a:r>
            </a:p>
          </p:txBody>
        </p:sp>
        <p:sp>
          <p:nvSpPr>
            <p:cNvPr name="六边形" id="120"/>
            <p:cNvSpPr/>
            <p:nvPr/>
          </p:nvSpPr>
          <p:spPr>
            <a:xfrm>
              <a:off x="2869850" y="35354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易传播</a:t>
              </a:r>
            </a:p>
          </p:txBody>
        </p:sp>
        <p:sp>
          <p:nvSpPr>
            <p:cNvPr name="六边形" id="121"/>
            <p:cNvSpPr/>
            <p:nvPr/>
          </p:nvSpPr>
          <p:spPr>
            <a:xfrm>
              <a:off x="531850" y="35354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相关</a:t>
              </a:r>
            </a:p>
          </p:txBody>
        </p:sp>
        <p:sp>
          <p:nvSpPr>
            <p:cNvPr name="六边形" id="122"/>
            <p:cNvSpPr/>
            <p:nvPr/>
          </p:nvSpPr>
          <p:spPr>
            <a:xfrm>
              <a:off x="1707850" y="41554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有趣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时间思路" id="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9" id="109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23561" y="7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15"/>
            <p:cNvSpPr/>
            <p:nvPr/>
          </p:nvSpPr>
          <p:spPr>
            <a:xfrm>
              <a:off x="-53560" y="48999"/>
              <a:ext cx="222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活动时间</a:t>
              </a:r>
            </a:p>
          </p:txBody>
        </p:sp>
        <p:sp>
          <p:nvSpPr>
            <p:cNvPr name="Rectangle" id="116"/>
            <p:cNvSpPr/>
            <p:nvPr/>
          </p:nvSpPr>
          <p:spPr>
            <a:xfrm>
              <a:off x="5376450" y="2003995"/>
              <a:ext cx="3960000" cy="2850000"/>
            </a:xfrm>
            <a:custGeom>
              <a:avLst/>
              <a:gdLst/>
              <a:ahLst/>
              <a:cxnLst/>
              <a:rect b="b" r="r" t="t" l="l"/>
              <a:pathLst>
                <a:path stroke="false" w="3960000" h="2850000">
                  <a:moveTo>
                    <a:pt x="0" y="0"/>
                  </a:moveTo>
                  <a:lnTo>
                    <a:pt x="3960000" y="0"/>
                  </a:lnTo>
                  <a:lnTo>
                    <a:pt x="3960000" y="2850000"/>
                  </a:lnTo>
                  <a:lnTo>
                    <a:pt x="0" y="2850000"/>
                  </a:lnTo>
                  <a:lnTo>
                    <a:pt x="0" y="0"/>
                  </a:lnTo>
                  <a:close/>
                </a:path>
                <a:path fill="none" w="3960000" h="2850000">
                  <a:moveTo>
                    <a:pt x="0" y="0"/>
                  </a:moveTo>
                  <a:lnTo>
                    <a:pt x="3960000" y="0"/>
                  </a:lnTo>
                  <a:lnTo>
                    <a:pt x="3960000" y="2850000"/>
                  </a:lnTo>
                  <a:lnTo>
                    <a:pt x="0" y="285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关键路线法：适合与领导汇报，总时间天数、不同阶段天数、关键节点日期等都能细细呈现；</a:t>
              </a:r>
            </a:p>
            <a:p>
              <a:pPr algn="l">
                <a:lnSpc>
                  <a:spcPct val="120000"/>
                </a:lnSpc>
              </a:pPr>
              <a:endParaRPr sz="1600"/>
            </a:p>
            <a:p>
              <a:pPr algn="l">
                <a:lnSpc>
                  <a:spcPct val="120000"/>
                </a:lnSpc>
              </a:pPr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甘特图：适合执行规划和监督；</a:t>
              </a:r>
            </a:p>
            <a:p>
              <a:pPr algn="l">
                <a:lnSpc>
                  <a:spcPct val="120000"/>
                </a:lnSpc>
              </a:pPr>
              <a:endParaRPr sz="1600"/>
            </a:p>
            <a:p>
              <a:pPr algn="l">
                <a:lnSpc>
                  <a:spcPct val="120000"/>
                </a:lnSpc>
              </a:pPr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关键日期表：适合领导进行关键事项的跟踪与周例会的盘查</a:t>
              </a:r>
            </a:p>
          </p:txBody>
        </p:sp>
        <p:sp>
          <p:nvSpPr>
            <p:cNvPr name="六边形" id="117"/>
            <p:cNvSpPr/>
            <p:nvPr/>
          </p:nvSpPr>
          <p:spPr>
            <a:xfrm>
              <a:off x="1684450" y="2853995"/>
              <a:ext cx="1500000" cy="1250000"/>
            </a:xfrm>
            <a:custGeom>
              <a:avLst/>
              <a:gdLst>
                <a:gd name="connsiteX0" fmla="*/ 375000 w 1500000"/>
                <a:gd name="connsiteY0" fmla="*/ 0 h 1250000"/>
                <a:gd name="connsiteX1" fmla="*/ 1500000 w 1500000"/>
                <a:gd name="connsiteY1" fmla="*/ 625000 h 1250000"/>
                <a:gd name="connsiteX2" fmla="*/ 1125000 w 1500000"/>
                <a:gd name="connsiteY2" fmla="*/ 1250000 h 1250000"/>
                <a:gd name="connsiteX3" fmla="*/ 375000 w 1500000"/>
                <a:gd name="connsiteY3" fmla="*/ 1250000 h 1250000"/>
                <a:gd name="connsiteX4" fmla="*/ 0 w 1500000"/>
                <a:gd name="connsiteY4" fmla="*/ 625000 h 1250000"/>
                <a:gd name="connsiteX5" fmla="*/ 1125000 w 1500000"/>
                <a:gd name="connsiteY5" fmla="*/ 0 h 1250000"/>
                <a:gd name="rtb" fmla="*/ 1130000 h 125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500000" h="1250000">
                  <a:moveTo>
                    <a:pt x="375000" y="0"/>
                  </a:moveTo>
                  <a:lnTo>
                    <a:pt x="1125000" y="0"/>
                  </a:lnTo>
                  <a:lnTo>
                    <a:pt x="1500000" y="625000"/>
                  </a:lnTo>
                  <a:lnTo>
                    <a:pt x="1125000" y="1250000"/>
                  </a:lnTo>
                  <a:lnTo>
                    <a:pt x="375000" y="1250000"/>
                  </a:lnTo>
                  <a:lnTo>
                    <a:pt x="0" y="625000"/>
                  </a:lnTo>
                  <a:lnTo>
                    <a:pt x="375000" y="0"/>
                  </a:lnTo>
                  <a:close/>
                </a:path>
                <a:path fill="none" w="1500000" h="1250000">
                  <a:moveTo>
                    <a:pt x="375000" y="0"/>
                  </a:moveTo>
                  <a:lnTo>
                    <a:pt x="1125000" y="0"/>
                  </a:lnTo>
                  <a:lnTo>
                    <a:pt x="1500000" y="625000"/>
                  </a:lnTo>
                  <a:lnTo>
                    <a:pt x="1125000" y="1250000"/>
                  </a:lnTo>
                  <a:lnTo>
                    <a:pt x="375000" y="1250000"/>
                  </a:lnTo>
                  <a:lnTo>
                    <a:pt x="0" y="625000"/>
                  </a:lnTo>
                  <a:lnTo>
                    <a:pt x="375000" y="0"/>
                  </a:lnTo>
                  <a:close/>
                </a:path>
              </a:pathLst>
            </a:custGeom>
            <a:solidFill>
              <a:srgbClr val="990000"/>
            </a:solidFill>
            <a:ln cap="flat" w="10000">
              <a:solidFill>
                <a:srgbClr val="990000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活动时间</a:t>
              </a:r>
            </a:p>
          </p:txBody>
        </p:sp>
        <p:sp>
          <p:nvSpPr>
            <p:cNvPr name="六边形" id="118"/>
            <p:cNvSpPr/>
            <p:nvPr/>
          </p:nvSpPr>
          <p:spPr>
            <a:xfrm>
              <a:off x="1720450" y="15989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关键路径法</a:t>
              </a:r>
            </a:p>
          </p:txBody>
        </p:sp>
        <p:sp>
          <p:nvSpPr>
            <p:cNvPr name="六边形" id="119"/>
            <p:cNvSpPr/>
            <p:nvPr/>
          </p:nvSpPr>
          <p:spPr>
            <a:xfrm>
              <a:off x="2872450" y="35289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关键日期表</a:t>
              </a:r>
            </a:p>
          </p:txBody>
        </p:sp>
        <p:sp>
          <p:nvSpPr>
            <p:cNvPr name="六边形" id="120"/>
            <p:cNvSpPr/>
            <p:nvPr/>
          </p:nvSpPr>
          <p:spPr>
            <a:xfrm>
              <a:off x="534450" y="3528995"/>
              <a:ext cx="1464000" cy="1220000"/>
            </a:xfrm>
            <a:custGeom>
              <a:avLst/>
              <a:gdLst>
                <a:gd name="connsiteX0" fmla="*/ 366000 w 1464000"/>
                <a:gd name="connsiteY0" fmla="*/ 0 h 1220000"/>
                <a:gd name="connsiteX1" fmla="*/ 1464000 w 1464000"/>
                <a:gd name="connsiteY1" fmla="*/ 610000 h 1220000"/>
                <a:gd name="connsiteX2" fmla="*/ 1098000 w 1464000"/>
                <a:gd name="connsiteY2" fmla="*/ 1220000 h 1220000"/>
                <a:gd name="connsiteX3" fmla="*/ 366000 w 1464000"/>
                <a:gd name="connsiteY3" fmla="*/ 1220000 h 1220000"/>
                <a:gd name="connsiteX4" fmla="*/ 0 w 1464000"/>
                <a:gd name="connsiteY4" fmla="*/ 610000 h 1220000"/>
                <a:gd name="connsiteX5" fmla="*/ 1098000 w 1464000"/>
                <a:gd name="connsiteY5" fmla="*/ 0 h 1220000"/>
                <a:gd name="rtb" fmla="*/ 1100000 h 12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rtb" r="r" t="t" l="l"/>
              <a:pathLst>
                <a:path stroke="fals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  <a:path fill="none" w="1464000" h="1220000">
                  <a:moveTo>
                    <a:pt x="366000" y="0"/>
                  </a:moveTo>
                  <a:lnTo>
                    <a:pt x="1098000" y="0"/>
                  </a:lnTo>
                  <a:lnTo>
                    <a:pt x="1464000" y="610000"/>
                  </a:lnTo>
                  <a:lnTo>
                    <a:pt x="1098000" y="1220000"/>
                  </a:lnTo>
                  <a:lnTo>
                    <a:pt x="366000" y="1220000"/>
                  </a:lnTo>
                  <a:lnTo>
                    <a:pt x="0" y="610000"/>
                  </a:lnTo>
                  <a:lnTo>
                    <a:pt x="366000" y="0"/>
                  </a:lnTo>
                  <a:close/>
                </a:path>
              </a:pathLst>
            </a:custGeom>
            <a:solidFill>
              <a:srgbClr val="FFFFFF"/>
            </a:solidFill>
            <a:ln cap="flat" w="26667">
              <a:solidFill>
                <a:srgbClr val="AFAFA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甘特图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PART3" id="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1" id="111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86005"/>
              <a:ext cx="10488900" cy="7230000"/>
            </a:xfrm>
            <a:prstGeom prst="rect">
              <a:avLst/>
            </a:prstGeom>
          </p:spPr>
        </p:pic>
        <p:sp>
          <p:nvSpPr>
            <p:cNvPr name="Rectangle" id="115"/>
            <p:cNvSpPr/>
            <p:nvPr/>
          </p:nvSpPr>
          <p:spPr>
            <a:xfrm>
              <a:off x="-153560" y="2731495"/>
              <a:ext cx="4300000" cy="1025000"/>
            </a:xfrm>
            <a:custGeom>
              <a:avLst/>
              <a:gdLst/>
              <a:ahLst/>
              <a:cxnLst/>
              <a:rect b="b" r="r" t="t" l="l"/>
              <a:pathLst>
                <a:path stroke="fals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  <a:path fill="non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4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活动形式</a:t>
              </a:r>
            </a:p>
          </p:txBody>
        </p:sp>
        <p:pic>
          <p:nvPicPr>
            <p:cNvPr name="" id="1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6440" y="1303995"/>
              <a:ext cx="4840000" cy="4250000"/>
            </a:xfrm>
            <a:prstGeom prst="rect">
              <a:avLst/>
            </a:prstGeom>
          </p:spPr>
        </p:pic>
        <p:sp>
          <p:nvSpPr>
            <p:cNvPr name="直线运动路径" id="117"/>
            <p:cNvSpPr/>
            <p:nvPr/>
          </p:nvSpPr>
          <p:spPr>
            <a:xfrm>
              <a:off x="-183560" y="38719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直线运动路径" id="118"/>
            <p:cNvSpPr/>
            <p:nvPr/>
          </p:nvSpPr>
          <p:spPr>
            <a:xfrm>
              <a:off x="-183560" y="39619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19"/>
            <p:cNvSpPr/>
            <p:nvPr/>
          </p:nvSpPr>
          <p:spPr>
            <a:xfrm>
              <a:off x="6076440" y="2228995"/>
              <a:ext cx="2420000" cy="800000"/>
            </a:xfrm>
            <a:custGeom>
              <a:avLst/>
              <a:gdLst/>
              <a:ahLst/>
              <a:cxnLst/>
              <a:rect b="b" r="r" t="t" l="l"/>
              <a:pathLst>
                <a:path stroke="fals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  <a:path fill="non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PART 03</a:t>
              </a:r>
            </a:p>
          </p:txBody>
        </p:sp>
        <p:sp>
          <p:nvSpPr>
            <p:cNvPr name="Rectangle" id="120"/>
            <p:cNvSpPr/>
            <p:nvPr/>
          </p:nvSpPr>
          <p:spPr>
            <a:xfrm>
              <a:off x="-193562" y="4178995"/>
              <a:ext cx="19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21"/>
            <p:cNvSpPr/>
            <p:nvPr/>
          </p:nvSpPr>
          <p:spPr>
            <a:xfrm>
              <a:off x="46440" y="41789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策划思路</a:t>
              </a:r>
            </a:p>
          </p:txBody>
        </p:sp>
        <p:sp>
          <p:nvSpPr>
            <p:cNvPr name="Rectangle" id="122"/>
            <p:cNvSpPr/>
            <p:nvPr/>
          </p:nvSpPr>
          <p:spPr>
            <a:xfrm>
              <a:off x="2411440" y="4178995"/>
              <a:ext cx="190000" cy="470000"/>
            </a:xfrm>
            <a:custGeom>
              <a:avLst/>
              <a:gdLst>
                <a:gd name="connsiteX0" fmla="*/ 190000 w 190000"/>
                <a:gd name="connsiteY0" fmla="*/ 235000 h 470000"/>
              </a:gdLst>
              <a:ahLst/>
              <a:cxnLst>
                <a:cxn ang="0">
                  <a:pos x="connsiteX0" y="connsiteY0"/>
                </a:cxn>
              </a:cxnLst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23"/>
            <p:cNvSpPr/>
            <p:nvPr/>
          </p:nvSpPr>
          <p:spPr>
            <a:xfrm>
              <a:off x="2651440" y="41789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活动形式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策划思路" id="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39" id="139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9500" y="-159505"/>
              <a:ext cx="10488900" cy="7180000"/>
            </a:xfrm>
            <a:prstGeom prst="rect">
              <a:avLst/>
            </a:prstGeom>
          </p:spPr>
        </p:pic>
        <p:pic>
          <p:nvPicPr>
            <p:cNvPr name="" id="1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15050" y="-19505"/>
              <a:ext cx="3134450" cy="780000"/>
            </a:xfrm>
            <a:prstGeom prst="rect">
              <a:avLst/>
            </a:prstGeom>
          </p:spPr>
        </p:pic>
        <p:sp>
          <p:nvSpPr>
            <p:cNvPr name="Rectangle" id="117"/>
            <p:cNvSpPr/>
            <p:nvPr/>
          </p:nvSpPr>
          <p:spPr>
            <a:xfrm>
              <a:off x="-640610" y="-19505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活动策划思路</a:t>
              </a:r>
            </a:p>
          </p:txBody>
        </p:sp>
        <p:grpSp>
          <p:nvGrpSpPr>
            <p:cNvPr name="流程" id="118"/>
            <p:cNvGrpSpPr/>
            <p:nvPr/>
          </p:nvGrpSpPr>
          <p:grpSpPr>
            <a:xfrm>
              <a:off x="622745" y="1521990"/>
              <a:ext cx="7079930" cy="1617010"/>
              <a:chOff x="622745" y="1521990"/>
              <a:chExt cx="7079930" cy="1617010"/>
            </a:xfrm>
          </p:grpSpPr>
          <p:grpSp>
            <p:nvGrpSpPr>
              <p:cNvPr name="" id="119"/>
              <p:cNvGrpSpPr/>
              <p:nvPr/>
            </p:nvGrpSpPr>
            <p:grpSpPr>
              <a:xfrm>
                <a:off x="622745" y="1521990"/>
                <a:ext cx="2527306" cy="1617010"/>
                <a:chOff x="622745" y="1521990"/>
                <a:chExt cx="2527306" cy="1617010"/>
              </a:xfrm>
            </p:grpSpPr>
            <p:sp>
              <p:nvSpPr>
                <p:cNvPr name="" id="120"/>
                <p:cNvSpPr/>
                <p:nvPr/>
              </p:nvSpPr>
              <p:spPr>
                <a:xfrm>
                  <a:off x="906741" y="1821990"/>
                  <a:ext cx="1609313" cy="1317010"/>
                </a:xfrm>
                <a:custGeom>
                  <a:avLst/>
                  <a:gdLst>
                    <a:gd name="rtt" fmla="*/ 200000 h 1317010"/>
                    <a:gd name="rtb" fmla="*/ 1317010 h 1317010"/>
                  </a:gdLst>
                  <a:ahLst/>
                  <a:cxnLst/>
                  <a:rect b="rtb" r="r" t="rtt" l="l"/>
                  <a:pathLst>
                    <a:path stroke="fals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cap="flat" w="10000">
                  <a:solidFill>
                    <a:srgbClr val="4ED7C5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000" altLang="en-US">
                      <a:solidFill>
                        <a:srgbClr val="303030"/>
                      </a:solidFill>
                      <a:latin typeface="微软雅黑"/>
                      <a:ea typeface="微软雅黑"/>
                      <a:cs typeface="微软雅黑"/>
                    </a:rPr>
                    <a:t>借势陈伟霆明星影响力发布xx品牌TVC邀约</a:t>
                  </a:r>
                </a:p>
              </p:txBody>
            </p:sp>
            <p:sp>
              <p:nvSpPr>
                <p:cNvPr name="" id="121"/>
                <p:cNvSpPr/>
                <p:nvPr/>
              </p:nvSpPr>
              <p:spPr>
                <a:xfrm>
                  <a:off x="622745" y="1521990"/>
                  <a:ext cx="1514648" cy="50000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213653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26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聚势</a:t>
                  </a:r>
                </a:p>
              </p:txBody>
            </p:sp>
            <p:sp>
              <p:nvSpPr>
                <p:cNvPr name="" id="122"/>
                <p:cNvSpPr/>
                <p:nvPr/>
              </p:nvSpPr>
              <p:spPr>
                <a:xfrm>
                  <a:off x="2582058" y="1582659"/>
                  <a:ext cx="567993" cy="378662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567993" h="378662">
                      <a:moveTo>
                        <a:pt x="0" y="113599"/>
                      </a:moveTo>
                      <a:lnTo>
                        <a:pt x="369195" y="113599"/>
                      </a:lnTo>
                      <a:lnTo>
                        <a:pt x="369195" y="0"/>
                      </a:lnTo>
                      <a:lnTo>
                        <a:pt x="567993" y="189331"/>
                      </a:lnTo>
                      <a:lnTo>
                        <a:pt x="369195" y="378662"/>
                      </a:lnTo>
                      <a:lnTo>
                        <a:pt x="369195" y="265063"/>
                      </a:lnTo>
                      <a:lnTo>
                        <a:pt x="0" y="265063"/>
                      </a:lnTo>
                      <a:lnTo>
                        <a:pt x="0" y="113599"/>
                      </a:lnTo>
                      <a:close/>
                    </a:path>
                    <a:path fill="none" w="567993" h="378662">
                      <a:moveTo>
                        <a:pt x="0" y="113599"/>
                      </a:moveTo>
                      <a:lnTo>
                        <a:pt x="369195" y="113599"/>
                      </a:lnTo>
                      <a:lnTo>
                        <a:pt x="369195" y="0"/>
                      </a:lnTo>
                      <a:lnTo>
                        <a:pt x="567993" y="189331"/>
                      </a:lnTo>
                      <a:lnTo>
                        <a:pt x="369195" y="378662"/>
                      </a:lnTo>
                      <a:lnTo>
                        <a:pt x="369195" y="265063"/>
                      </a:lnTo>
                      <a:lnTo>
                        <a:pt x="0" y="265063"/>
                      </a:lnTo>
                      <a:lnTo>
                        <a:pt x="0" y="113599"/>
                      </a:lnTo>
                      <a:close/>
                    </a:path>
                  </a:pathLst>
                </a:custGeom>
                <a:solidFill>
                  <a:srgbClr val="4ED7C5"/>
                </a:solidFill>
                <a:ln cap="flat" w="10000">
                  <a:solidFill>
                    <a:srgbClr val="4ED7C5"/>
                  </a:solidFill>
                  <a:miter/>
                </a:ln>
              </p:spPr>
            </p:sp>
          </p:grpSp>
          <p:grpSp>
            <p:nvGrpSpPr>
              <p:cNvPr name="" id="123"/>
              <p:cNvGrpSpPr/>
              <p:nvPr/>
            </p:nvGrpSpPr>
            <p:grpSpPr>
              <a:xfrm>
                <a:off x="3216055" y="1521990"/>
                <a:ext cx="2527306" cy="1617010"/>
                <a:chOff x="3216055" y="1521990"/>
                <a:chExt cx="2527306" cy="1617010"/>
              </a:xfrm>
            </p:grpSpPr>
            <p:sp>
              <p:nvSpPr>
                <p:cNvPr name="" id="124"/>
                <p:cNvSpPr/>
                <p:nvPr/>
              </p:nvSpPr>
              <p:spPr>
                <a:xfrm>
                  <a:off x="3500051" y="1821990"/>
                  <a:ext cx="1609313" cy="1317010"/>
                </a:xfrm>
                <a:custGeom>
                  <a:avLst/>
                  <a:gdLst>
                    <a:gd name="rtt" fmla="*/ 200000 h 1317010"/>
                    <a:gd name="rtb" fmla="*/ 1317010 h 1317010"/>
                  </a:gdLst>
                  <a:ahLst/>
                  <a:cxnLst/>
                  <a:rect b="rtb" r="r" t="rtt" l="l"/>
                  <a:pathLst>
                    <a:path stroke="fals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cap="flat" w="10000">
                  <a:solidFill>
                    <a:srgbClr val="467DFE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000" altLang="en-US">
                      <a:solidFill>
                        <a:srgbClr val="303030"/>
                      </a:solidFill>
                      <a:latin typeface="微软雅黑"/>
                      <a:ea typeface="微软雅黑"/>
                      <a:cs typeface="微软雅黑"/>
                    </a:rPr>
                    <a:t>官方挑战赛引爆话题</a:t>
                  </a:r>
                </a:p>
                <a:p>
                  <a:pPr algn="ctr"/>
                  <a:r>
                    <a:rPr dirty="0" lang="zh-CN" sz="1000" altLang="en-US">
                      <a:solidFill>
                        <a:srgbClr val="303030"/>
                      </a:solidFill>
                      <a:latin typeface="微软雅黑"/>
                      <a:ea typeface="微软雅黑"/>
                      <a:cs typeface="微软雅黑"/>
                    </a:rPr>
                    <a:t>借势明星刺激全民参与</a:t>
                  </a:r>
                </a:p>
              </p:txBody>
            </p:sp>
            <p:sp>
              <p:nvSpPr>
                <p:cNvPr name="" id="125"/>
                <p:cNvSpPr/>
                <p:nvPr/>
              </p:nvSpPr>
              <p:spPr>
                <a:xfrm>
                  <a:off x="3216055" y="1521990"/>
                  <a:ext cx="1514648" cy="50000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213653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26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引爆</a:t>
                  </a:r>
                </a:p>
              </p:txBody>
            </p:sp>
            <p:sp>
              <p:nvSpPr>
                <p:cNvPr name="" id="126"/>
                <p:cNvSpPr/>
                <p:nvPr/>
              </p:nvSpPr>
              <p:spPr>
                <a:xfrm>
                  <a:off x="5175368" y="1582659"/>
                  <a:ext cx="567993" cy="378662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567993" h="378662">
                      <a:moveTo>
                        <a:pt x="0" y="113599"/>
                      </a:moveTo>
                      <a:lnTo>
                        <a:pt x="369195" y="113599"/>
                      </a:lnTo>
                      <a:lnTo>
                        <a:pt x="369195" y="0"/>
                      </a:lnTo>
                      <a:lnTo>
                        <a:pt x="567993" y="189331"/>
                      </a:lnTo>
                      <a:lnTo>
                        <a:pt x="369195" y="378662"/>
                      </a:lnTo>
                      <a:lnTo>
                        <a:pt x="369195" y="265063"/>
                      </a:lnTo>
                      <a:lnTo>
                        <a:pt x="0" y="265063"/>
                      </a:lnTo>
                      <a:lnTo>
                        <a:pt x="0" y="113599"/>
                      </a:lnTo>
                      <a:close/>
                    </a:path>
                    <a:path fill="none" w="567993" h="378662">
                      <a:moveTo>
                        <a:pt x="0" y="113599"/>
                      </a:moveTo>
                      <a:lnTo>
                        <a:pt x="369195" y="113599"/>
                      </a:lnTo>
                      <a:lnTo>
                        <a:pt x="369195" y="0"/>
                      </a:lnTo>
                      <a:lnTo>
                        <a:pt x="567993" y="189331"/>
                      </a:lnTo>
                      <a:lnTo>
                        <a:pt x="369195" y="378662"/>
                      </a:lnTo>
                      <a:lnTo>
                        <a:pt x="369195" y="265063"/>
                      </a:lnTo>
                      <a:lnTo>
                        <a:pt x="0" y="265063"/>
                      </a:lnTo>
                      <a:lnTo>
                        <a:pt x="0" y="113599"/>
                      </a:lnTo>
                      <a:close/>
                    </a:path>
                  </a:pathLst>
                </a:custGeom>
                <a:solidFill>
                  <a:srgbClr val="467DFE"/>
                </a:solidFill>
                <a:ln cap="flat" w="10000">
                  <a:solidFill>
                    <a:srgbClr val="467DFE"/>
                  </a:solidFill>
                  <a:miter/>
                </a:ln>
              </p:spPr>
            </p:sp>
          </p:grpSp>
          <p:grpSp>
            <p:nvGrpSpPr>
              <p:cNvPr name="" id="127"/>
              <p:cNvGrpSpPr/>
              <p:nvPr/>
            </p:nvGrpSpPr>
            <p:grpSpPr>
              <a:xfrm>
                <a:off x="5809365" y="1521990"/>
                <a:ext cx="1893310" cy="1617010"/>
                <a:chOff x="5809365" y="1521990"/>
                <a:chExt cx="1893310" cy="1617010"/>
              </a:xfrm>
            </p:grpSpPr>
            <p:sp>
              <p:nvSpPr>
                <p:cNvPr name="" id="128"/>
                <p:cNvSpPr/>
                <p:nvPr/>
              </p:nvSpPr>
              <p:spPr>
                <a:xfrm>
                  <a:off x="6093362" y="1821990"/>
                  <a:ext cx="1609313" cy="1317010"/>
                </a:xfrm>
                <a:custGeom>
                  <a:avLst/>
                  <a:gdLst>
                    <a:gd name="rtt" fmla="*/ 200000 h 1317010"/>
                    <a:gd name="rtb" fmla="*/ 1317010 h 1317010"/>
                  </a:gdLst>
                  <a:ahLst/>
                  <a:cxnLst/>
                  <a:rect b="rtb" r="r" t="rtt" l="l"/>
                  <a:pathLst>
                    <a:path stroke="fals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cap="flat" w="10000">
                  <a:solidFill>
                    <a:srgbClr val="4155C6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000" altLang="en-US">
                      <a:solidFill>
                        <a:srgbClr val="303030"/>
                      </a:solidFill>
                      <a:latin typeface="微软雅黑"/>
                      <a:ea typeface="微软雅黑"/>
                      <a:cs typeface="微软雅黑"/>
                    </a:rPr>
                    <a:t>陈伟霆TVC上线</a:t>
                  </a:r>
                </a:p>
                <a:p>
                  <a:pPr algn="ctr"/>
                  <a:r>
                    <a:rPr dirty="0" lang="zh-CN" sz="1000" altLang="en-US">
                      <a:solidFill>
                        <a:srgbClr val="303030"/>
                      </a:solidFill>
                      <a:latin typeface="微软雅黑"/>
                      <a:ea typeface="微软雅黑"/>
                      <a:cs typeface="微软雅黑"/>
                    </a:rPr>
                    <a:t>持续品牌关注</a:t>
                  </a:r>
                </a:p>
              </p:txBody>
            </p:sp>
            <p:sp>
              <p:nvSpPr>
                <p:cNvPr name="" id="129"/>
                <p:cNvSpPr/>
                <p:nvPr/>
              </p:nvSpPr>
              <p:spPr>
                <a:xfrm>
                  <a:off x="5809365" y="1521990"/>
                  <a:ext cx="1514648" cy="50000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213653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26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持续</a:t>
                  </a:r>
                </a:p>
              </p:txBody>
            </p:sp>
          </p:grpSp>
        </p:grpSp>
        <p:sp>
          <p:nvSpPr>
            <p:cNvPr name="圆角矩形" id="131"/>
            <p:cNvSpPr/>
            <p:nvPr/>
          </p:nvSpPr>
          <p:spPr>
            <a:xfrm>
              <a:off x="879400" y="3380495"/>
              <a:ext cx="1670000" cy="520000"/>
            </a:xfrm>
            <a:custGeom>
              <a:avLst/>
              <a:gdLst>
                <a:gd name="connsiteX0" fmla="*/ 0 w 1670000"/>
                <a:gd name="connsiteY0" fmla="*/ 260000 h 520000"/>
                <a:gd name="connsiteX1" fmla="*/ 835000 w 1670000"/>
                <a:gd name="connsiteY1" fmla="*/ 0 h 520000"/>
                <a:gd name="connsiteX2" fmla="*/ 1670000 w 1670000"/>
                <a:gd name="connsiteY2" fmla="*/ 260000 h 520000"/>
                <a:gd name="connsiteX3" fmla="*/ 835000 w 1670000"/>
                <a:gd name="connsiteY3" fmla="*/ 520000 h 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  <a:path fill="non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不带广告标签的广告</a:t>
              </a:r>
            </a:p>
          </p:txBody>
        </p:sp>
        <p:sp>
          <p:nvSpPr>
            <p:cNvPr name="圆角矩形" id="132"/>
            <p:cNvSpPr/>
            <p:nvPr/>
          </p:nvSpPr>
          <p:spPr>
            <a:xfrm>
              <a:off x="879400" y="4139495"/>
              <a:ext cx="1670000" cy="520000"/>
            </a:xfrm>
            <a:custGeom>
              <a:avLst/>
              <a:gdLst>
                <a:gd name="connsiteX0" fmla="*/ 0 w 1670000"/>
                <a:gd name="connsiteY0" fmla="*/ 260000 h 520000"/>
                <a:gd name="connsiteX1" fmla="*/ 835000 w 1670000"/>
                <a:gd name="connsiteY1" fmla="*/ 0 h 520000"/>
                <a:gd name="connsiteX2" fmla="*/ 1670000 w 1670000"/>
                <a:gd name="connsiteY2" fmla="*/ 260000 h 520000"/>
                <a:gd name="connsiteX3" fmla="*/ 835000 w 1670000"/>
                <a:gd name="connsiteY3" fmla="*/ 520000 h 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  <a:path fill="non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一支来自陈伟霆</a:t>
              </a:r>
            </a:p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邀约你合拍的视频</a:t>
              </a:r>
            </a:p>
          </p:txBody>
        </p:sp>
        <p:sp>
          <p:nvSpPr>
            <p:cNvPr name="圆角矩形" id="133"/>
            <p:cNvSpPr/>
            <p:nvPr/>
          </p:nvSpPr>
          <p:spPr>
            <a:xfrm>
              <a:off x="3481480" y="3380495"/>
              <a:ext cx="1670000" cy="520000"/>
            </a:xfrm>
            <a:custGeom>
              <a:avLst/>
              <a:gdLst>
                <a:gd name="connsiteX0" fmla="*/ 0 w 1670000"/>
                <a:gd name="connsiteY0" fmla="*/ 260000 h 520000"/>
                <a:gd name="connsiteX1" fmla="*/ 835000 w 1670000"/>
                <a:gd name="connsiteY1" fmla="*/ 0 h 520000"/>
                <a:gd name="connsiteX2" fmla="*/ 1670000 w 1670000"/>
                <a:gd name="connsiteY2" fmla="*/ 260000 h 520000"/>
                <a:gd name="connsiteX3" fmla="*/ 835000 w 1670000"/>
                <a:gd name="connsiteY3" fmla="*/ 520000 h 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  <a:path fill="non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一场关于青春浪不停的</a:t>
              </a:r>
            </a:p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品牌挑战赛</a:t>
              </a:r>
            </a:p>
          </p:txBody>
        </p:sp>
        <p:sp>
          <p:nvSpPr>
            <p:cNvPr name="圆角矩形" id="134"/>
            <p:cNvSpPr/>
            <p:nvPr/>
          </p:nvSpPr>
          <p:spPr>
            <a:xfrm>
              <a:off x="3481480" y="4139495"/>
              <a:ext cx="1670000" cy="520000"/>
            </a:xfrm>
            <a:custGeom>
              <a:avLst/>
              <a:gdLst>
                <a:gd name="connsiteX0" fmla="*/ 0 w 1670000"/>
                <a:gd name="connsiteY0" fmla="*/ 260000 h 520000"/>
                <a:gd name="connsiteX1" fmla="*/ 835000 w 1670000"/>
                <a:gd name="connsiteY1" fmla="*/ 0 h 520000"/>
                <a:gd name="connsiteX2" fmla="*/ 1670000 w 1670000"/>
                <a:gd name="connsiteY2" fmla="*/ 260000 h 520000"/>
                <a:gd name="connsiteX3" fmla="*/ 835000 w 1670000"/>
                <a:gd name="connsiteY3" fmla="*/ 520000 h 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  <a:path fill="non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一个可以导演陈伟霆</a:t>
              </a:r>
            </a:p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广告TVC的机会</a:t>
              </a:r>
            </a:p>
          </p:txBody>
        </p:sp>
        <p:sp>
          <p:nvSpPr>
            <p:cNvPr name="圆角矩形" id="135"/>
            <p:cNvSpPr/>
            <p:nvPr/>
          </p:nvSpPr>
          <p:spPr>
            <a:xfrm>
              <a:off x="6032670" y="3380495"/>
              <a:ext cx="1670000" cy="520000"/>
            </a:xfrm>
            <a:custGeom>
              <a:avLst/>
              <a:gdLst>
                <a:gd name="connsiteX0" fmla="*/ 0 w 1670000"/>
                <a:gd name="connsiteY0" fmla="*/ 260000 h 520000"/>
                <a:gd name="connsiteX1" fmla="*/ 835000 w 1670000"/>
                <a:gd name="connsiteY1" fmla="*/ 0 h 520000"/>
                <a:gd name="connsiteX2" fmla="*/ 1670000 w 1670000"/>
                <a:gd name="connsiteY2" fmla="*/ 260000 h 520000"/>
                <a:gd name="connsiteX3" fmla="*/ 835000 w 1670000"/>
                <a:gd name="connsiteY3" fmla="*/ 520000 h 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  <a:path fill="non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由抖音用户导演的TVC</a:t>
              </a:r>
            </a:p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针对行为用户再次投放</a:t>
              </a:r>
            </a:p>
          </p:txBody>
        </p:sp>
        <p:sp>
          <p:nvSpPr>
            <p:cNvPr name="圆角矩形" id="136"/>
            <p:cNvSpPr/>
            <p:nvPr/>
          </p:nvSpPr>
          <p:spPr>
            <a:xfrm>
              <a:off x="6032670" y="4139495"/>
              <a:ext cx="1670000" cy="520000"/>
            </a:xfrm>
            <a:custGeom>
              <a:avLst/>
              <a:gdLst>
                <a:gd name="connsiteX0" fmla="*/ 0 w 1670000"/>
                <a:gd name="connsiteY0" fmla="*/ 260000 h 520000"/>
                <a:gd name="connsiteX1" fmla="*/ 835000 w 1670000"/>
                <a:gd name="connsiteY1" fmla="*/ 0 h 520000"/>
                <a:gd name="connsiteX2" fmla="*/ 1670000 w 1670000"/>
                <a:gd name="connsiteY2" fmla="*/ 260000 h 520000"/>
                <a:gd name="connsiteX3" fmla="*/ 835000 w 1670000"/>
                <a:gd name="connsiteY3" fmla="*/ 520000 h 5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  <a:path fill="none" w="1670000" h="520000">
                  <a:moveTo>
                    <a:pt x="1670000" y="410000"/>
                  </a:moveTo>
                  <a:lnTo>
                    <a:pt x="1670000" y="110000"/>
                  </a:lnTo>
                  <a:cubicBezTo>
                    <a:pt x="1670000" y="49280"/>
                    <a:pt x="1620720" y="0"/>
                    <a:pt x="156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410000"/>
                  </a:lnTo>
                  <a:cubicBezTo>
                    <a:pt x="0" y="470720"/>
                    <a:pt x="49280" y="520000"/>
                    <a:pt x="110000" y="520000"/>
                  </a:cubicBezTo>
                  <a:lnTo>
                    <a:pt x="1560000" y="520000"/>
                  </a:lnTo>
                  <a:cubicBezTo>
                    <a:pt x="1620720" y="520000"/>
                    <a:pt x="1670000" y="470720"/>
                    <a:pt x="1670000" y="41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吃瓜群众不再吃瓜</a:t>
              </a:r>
            </a:p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竞品聚合页吸引全民评论</a:t>
              </a:r>
            </a:p>
          </p:txBody>
        </p:sp>
        <p:sp>
          <p:nvSpPr>
            <p:cNvPr name="圆角矩形" id="137"/>
            <p:cNvSpPr/>
            <p:nvPr/>
          </p:nvSpPr>
          <p:spPr>
            <a:xfrm>
              <a:off x="-30600" y="5180495"/>
              <a:ext cx="9050000" cy="700000"/>
            </a:xfrm>
            <a:custGeom>
              <a:avLst/>
              <a:gdLst>
                <a:gd name="connsiteX0" fmla="*/ 0 w 9050000"/>
                <a:gd name="connsiteY0" fmla="*/ 350000 h 700000"/>
                <a:gd name="connsiteX1" fmla="*/ 4525000 w 9050000"/>
                <a:gd name="connsiteY1" fmla="*/ 0 h 700000"/>
                <a:gd name="connsiteX2" fmla="*/ 9050000 w 9050000"/>
                <a:gd name="connsiteY2" fmla="*/ 350000 h 700000"/>
                <a:gd name="connsiteX3" fmla="*/ 4525000 w 9050000"/>
                <a:gd name="connsiteY3" fmla="*/ 700000 h 7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050000" h="700000">
                  <a:moveTo>
                    <a:pt x="9050000" y="590000"/>
                  </a:moveTo>
                  <a:lnTo>
                    <a:pt x="9050000" y="110000"/>
                  </a:lnTo>
                  <a:cubicBezTo>
                    <a:pt x="9050000" y="49280"/>
                    <a:pt x="9000720" y="0"/>
                    <a:pt x="894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8940000" y="700000"/>
                  </a:lnTo>
                  <a:cubicBezTo>
                    <a:pt x="9000720" y="700000"/>
                    <a:pt x="9050000" y="650720"/>
                    <a:pt x="9050000" y="590000"/>
                  </a:cubicBezTo>
                  <a:close/>
                </a:path>
                <a:path fill="none" w="9050000" h="700000">
                  <a:moveTo>
                    <a:pt x="9050000" y="590000"/>
                  </a:moveTo>
                  <a:lnTo>
                    <a:pt x="9050000" y="110000"/>
                  </a:lnTo>
                  <a:cubicBezTo>
                    <a:pt x="9050000" y="49280"/>
                    <a:pt x="9000720" y="0"/>
                    <a:pt x="894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8940000" y="700000"/>
                  </a:lnTo>
                  <a:cubicBezTo>
                    <a:pt x="9000720" y="700000"/>
                    <a:pt x="9050000" y="650720"/>
                    <a:pt x="9050000" y="590000"/>
                  </a:cubicBezTo>
                  <a:close/>
                </a:path>
              </a:pathLst>
            </a:custGeom>
            <a:solidFill>
              <a:srgbClr val="C4413E"/>
            </a:solidFill>
            <a:ln cap="flat" w="10000">
              <a:solidFill>
                <a:srgbClr val="C00000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覆盖用户行为，助力电商转化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思考方式" id="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56" id="156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23562" y="7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18"/>
            <p:cNvSpPr/>
            <p:nvPr/>
          </p:nvSpPr>
          <p:spPr>
            <a:xfrm>
              <a:off x="-53560" y="48999"/>
              <a:ext cx="222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活动策划思路</a:t>
              </a:r>
            </a:p>
          </p:txBody>
        </p:sp>
        <p:sp>
          <p:nvSpPr>
            <p:cNvPr name="Rectangle" id="119"/>
            <p:cNvSpPr/>
            <p:nvPr/>
          </p:nvSpPr>
          <p:spPr>
            <a:xfrm>
              <a:off x="-458000" y="668995"/>
              <a:ext cx="100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明确活动载体：</a:t>
              </a:r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也就是活动场景，什么样的场景下去刺激需求，什么场景下去达成目标，什么场景下去发货所获得的产品服务价值。</a:t>
              </a:r>
            </a:p>
          </p:txBody>
        </p:sp>
        <p:sp>
          <p:nvSpPr>
            <p:cNvPr name="圆形" id="120"/>
            <p:cNvSpPr/>
            <p:nvPr/>
          </p:nvSpPr>
          <p:spPr>
            <a:xfrm>
              <a:off x="-220500" y="147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pic>
          <p:nvPicPr>
            <p:cNvPr name="" id="1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436" y="1790075"/>
              <a:ext cx="742128" cy="577840"/>
            </a:xfrm>
            <a:prstGeom prst="rect">
              <a:avLst/>
            </a:prstGeom>
          </p:spPr>
        </p:pic>
        <p:sp>
          <p:nvSpPr>
            <p:cNvPr name="圆形" id="122"/>
            <p:cNvSpPr/>
            <p:nvPr/>
          </p:nvSpPr>
          <p:spPr>
            <a:xfrm>
              <a:off x="1980800" y="147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23"/>
            <p:cNvSpPr/>
            <p:nvPr/>
          </p:nvSpPr>
          <p:spPr>
            <a:xfrm>
              <a:off x="4182100" y="147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24"/>
            <p:cNvSpPr/>
            <p:nvPr/>
          </p:nvSpPr>
          <p:spPr>
            <a:xfrm>
              <a:off x="6169500" y="147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25"/>
            <p:cNvSpPr/>
            <p:nvPr/>
          </p:nvSpPr>
          <p:spPr>
            <a:xfrm>
              <a:off x="8139500" y="147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pic>
          <p:nvPicPr>
            <p:cNvPr name="" id="1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91943" y="1713626"/>
              <a:ext cx="777714" cy="730738"/>
            </a:xfrm>
            <a:prstGeom prst="rect">
              <a:avLst/>
            </a:prstGeom>
          </p:spPr>
        </p:pic>
        <p:pic>
          <p:nvPicPr>
            <p:cNvPr name="" id="1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492622" y="1790075"/>
              <a:ext cx="578956" cy="577840"/>
            </a:xfrm>
            <a:prstGeom prst="rect">
              <a:avLst/>
            </a:prstGeom>
          </p:spPr>
        </p:pic>
        <p:pic>
          <p:nvPicPr>
            <p:cNvPr name="" id="12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22622" y="1794769"/>
              <a:ext cx="693756" cy="568452"/>
            </a:xfrm>
            <a:prstGeom prst="rect">
              <a:avLst/>
            </a:prstGeom>
          </p:spPr>
        </p:pic>
        <p:pic>
          <p:nvPicPr>
            <p:cNvPr name="" id="12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189500" y="1673995"/>
              <a:ext cx="1150000" cy="810000"/>
            </a:xfrm>
            <a:prstGeom prst="rect">
              <a:avLst/>
            </a:prstGeom>
          </p:spPr>
        </p:pic>
        <p:sp>
          <p:nvSpPr>
            <p:cNvPr name="直线运动路径" id="130"/>
            <p:cNvSpPr/>
            <p:nvPr/>
          </p:nvSpPr>
          <p:spPr>
            <a:xfrm>
              <a:off x="-180500" y="3298995"/>
              <a:ext cx="114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1140000" h="10000">
                  <a:moveTo>
                    <a:pt x="0" y="0"/>
                  </a:moveTo>
                  <a:lnTo>
                    <a:pt x="114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31"/>
            <p:cNvSpPr/>
            <p:nvPr/>
          </p:nvSpPr>
          <p:spPr>
            <a:xfrm>
              <a:off x="-250500" y="287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微博</a:t>
              </a:r>
            </a:p>
          </p:txBody>
        </p:sp>
        <p:sp>
          <p:nvSpPr>
            <p:cNvPr name="Rectangle" id="132"/>
            <p:cNvSpPr/>
            <p:nvPr/>
          </p:nvSpPr>
          <p:spPr>
            <a:xfrm>
              <a:off x="-220500" y="334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互动和传播为主</a:t>
              </a:r>
            </a:p>
          </p:txBody>
        </p:sp>
        <p:sp>
          <p:nvSpPr>
            <p:cNvPr name="直线运动路径" id="133"/>
            <p:cNvSpPr/>
            <p:nvPr/>
          </p:nvSpPr>
          <p:spPr>
            <a:xfrm>
              <a:off x="2020800" y="3298995"/>
              <a:ext cx="114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1140000" h="10000">
                  <a:moveTo>
                    <a:pt x="0" y="0"/>
                  </a:moveTo>
                  <a:lnTo>
                    <a:pt x="114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34"/>
            <p:cNvSpPr/>
            <p:nvPr/>
          </p:nvSpPr>
          <p:spPr>
            <a:xfrm>
              <a:off x="1950800" y="287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微信</a:t>
              </a:r>
            </a:p>
          </p:txBody>
        </p:sp>
        <p:sp>
          <p:nvSpPr>
            <p:cNvPr name="Rectangle" id="135"/>
            <p:cNvSpPr/>
            <p:nvPr/>
          </p:nvSpPr>
          <p:spPr>
            <a:xfrm>
              <a:off x="1980800" y="334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曝光和传播为主</a:t>
              </a:r>
            </a:p>
          </p:txBody>
        </p:sp>
        <p:sp>
          <p:nvSpPr>
            <p:cNvPr name="直线运动路径" id="136"/>
            <p:cNvSpPr/>
            <p:nvPr/>
          </p:nvSpPr>
          <p:spPr>
            <a:xfrm>
              <a:off x="4222100" y="3298995"/>
              <a:ext cx="114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1140000" h="10000">
                  <a:moveTo>
                    <a:pt x="0" y="0"/>
                  </a:moveTo>
                  <a:lnTo>
                    <a:pt x="114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37"/>
            <p:cNvSpPr/>
            <p:nvPr/>
          </p:nvSpPr>
          <p:spPr>
            <a:xfrm>
              <a:off x="4152100" y="287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直播、视频</a:t>
              </a:r>
            </a:p>
          </p:txBody>
        </p:sp>
        <p:sp>
          <p:nvSpPr>
            <p:cNvPr name="Rectangle" id="138"/>
            <p:cNvSpPr/>
            <p:nvPr/>
          </p:nvSpPr>
          <p:spPr>
            <a:xfrm>
              <a:off x="4182100" y="334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抖音、快手</a:t>
              </a:r>
            </a:p>
          </p:txBody>
        </p:sp>
        <p:sp>
          <p:nvSpPr>
            <p:cNvPr name="直线运动路径" id="139"/>
            <p:cNvSpPr/>
            <p:nvPr/>
          </p:nvSpPr>
          <p:spPr>
            <a:xfrm>
              <a:off x="6209500" y="3298995"/>
              <a:ext cx="114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1140000" h="10000">
                  <a:moveTo>
                    <a:pt x="0" y="0"/>
                  </a:moveTo>
                  <a:lnTo>
                    <a:pt x="114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40"/>
            <p:cNvSpPr/>
            <p:nvPr/>
          </p:nvSpPr>
          <p:spPr>
            <a:xfrm>
              <a:off x="6139500" y="287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微信</a:t>
              </a:r>
            </a:p>
          </p:txBody>
        </p:sp>
        <p:sp>
          <p:nvSpPr>
            <p:cNvPr name="Rectangle" id="141"/>
            <p:cNvSpPr/>
            <p:nvPr/>
          </p:nvSpPr>
          <p:spPr>
            <a:xfrm>
              <a:off x="6169500" y="334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电梯、车站</a:t>
              </a:r>
            </a:p>
          </p:txBody>
        </p:sp>
        <p:sp>
          <p:nvSpPr>
            <p:cNvPr name="直线运动路径" id="142"/>
            <p:cNvSpPr/>
            <p:nvPr/>
          </p:nvSpPr>
          <p:spPr>
            <a:xfrm>
              <a:off x="8204500" y="3298995"/>
              <a:ext cx="114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1140000" h="10000">
                  <a:moveTo>
                    <a:pt x="0" y="0"/>
                  </a:moveTo>
                  <a:lnTo>
                    <a:pt x="114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43"/>
            <p:cNvSpPr/>
            <p:nvPr/>
          </p:nvSpPr>
          <p:spPr>
            <a:xfrm>
              <a:off x="8134500" y="287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线上线下整合</a:t>
              </a:r>
            </a:p>
          </p:txBody>
        </p:sp>
        <p:sp>
          <p:nvSpPr>
            <p:cNvPr name="Rectangle" id="144"/>
            <p:cNvSpPr/>
            <p:nvPr/>
          </p:nvSpPr>
          <p:spPr>
            <a:xfrm>
              <a:off x="8164500" y="3348995"/>
              <a:ext cx="12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1230000" h="330000">
                  <a:moveTo>
                    <a:pt x="0" y="0"/>
                  </a:moveTo>
                  <a:lnTo>
                    <a:pt x="1230000" y="0"/>
                  </a:lnTo>
                  <a:lnTo>
                    <a:pt x="12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基于活动诉求整合</a:t>
              </a:r>
            </a:p>
          </p:txBody>
        </p:sp>
        <p:pic>
          <p:nvPicPr>
            <p:cNvPr name="" id="14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70" y="5030913"/>
              <a:ext cx="444800" cy="436163"/>
            </a:xfrm>
            <a:prstGeom prst="rect">
              <a:avLst/>
            </a:prstGeom>
          </p:spPr>
        </p:pic>
        <p:sp>
          <p:nvSpPr>
            <p:cNvPr name="Rectangle" id="146"/>
            <p:cNvSpPr/>
            <p:nvPr/>
          </p:nvSpPr>
          <p:spPr>
            <a:xfrm>
              <a:off x="677270" y="5008995"/>
              <a:ext cx="1560000" cy="480000"/>
            </a:xfrm>
            <a:custGeom>
              <a:avLst/>
              <a:gdLst/>
              <a:ahLst/>
              <a:cxnLst/>
              <a:rect b="b" r="r" t="t" l="l"/>
              <a:pathLst>
                <a:path stroke="false" w="1560000" h="480000">
                  <a:moveTo>
                    <a:pt x="0" y="0"/>
                  </a:moveTo>
                  <a:lnTo>
                    <a:pt x="1560000" y="0"/>
                  </a:lnTo>
                  <a:lnTo>
                    <a:pt x="1560000" y="480000"/>
                  </a:lnTo>
                  <a:lnTo>
                    <a:pt x="0" y="480000"/>
                  </a:lnTo>
                  <a:lnTo>
                    <a:pt x="0" y="0"/>
                  </a:lnTo>
                  <a:close/>
                </a:path>
                <a:path fill="none" w="1560000" h="480000">
                  <a:moveTo>
                    <a:pt x="0" y="0"/>
                  </a:moveTo>
                  <a:lnTo>
                    <a:pt x="1560000" y="0"/>
                  </a:lnTo>
                  <a:lnTo>
                    <a:pt x="1560000" y="480000"/>
                  </a:lnTo>
                  <a:lnTo>
                    <a:pt x="0" y="4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预热期</a:t>
              </a:r>
            </a:p>
          </p:txBody>
        </p:sp>
        <p:pic>
          <p:nvPicPr>
            <p:cNvPr name="" id="14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11033" y="5030995"/>
              <a:ext cx="486234" cy="480000"/>
            </a:xfrm>
            <a:prstGeom prst="rect">
              <a:avLst/>
            </a:prstGeom>
          </p:spPr>
        </p:pic>
        <p:sp>
          <p:nvSpPr>
            <p:cNvPr name="Rectangle" id="148"/>
            <p:cNvSpPr/>
            <p:nvPr/>
          </p:nvSpPr>
          <p:spPr>
            <a:xfrm>
              <a:off x="4007270" y="5030995"/>
              <a:ext cx="1560000" cy="480000"/>
            </a:xfrm>
            <a:custGeom>
              <a:avLst/>
              <a:gdLst/>
              <a:ahLst/>
              <a:cxnLst/>
              <a:rect b="b" r="r" t="t" l="l"/>
              <a:pathLst>
                <a:path stroke="false" w="1560000" h="480000">
                  <a:moveTo>
                    <a:pt x="0" y="0"/>
                  </a:moveTo>
                  <a:lnTo>
                    <a:pt x="1560000" y="0"/>
                  </a:lnTo>
                  <a:lnTo>
                    <a:pt x="1560000" y="480000"/>
                  </a:lnTo>
                  <a:lnTo>
                    <a:pt x="0" y="480000"/>
                  </a:lnTo>
                  <a:lnTo>
                    <a:pt x="0" y="0"/>
                  </a:lnTo>
                  <a:close/>
                </a:path>
                <a:path fill="none" w="1560000" h="480000">
                  <a:moveTo>
                    <a:pt x="0" y="0"/>
                  </a:moveTo>
                  <a:lnTo>
                    <a:pt x="1560000" y="0"/>
                  </a:lnTo>
                  <a:lnTo>
                    <a:pt x="1560000" y="480000"/>
                  </a:lnTo>
                  <a:lnTo>
                    <a:pt x="0" y="4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引爆期</a:t>
              </a:r>
            </a:p>
          </p:txBody>
        </p:sp>
        <p:sp>
          <p:nvSpPr>
            <p:cNvPr name="Rectangle" id="149"/>
            <p:cNvSpPr/>
            <p:nvPr/>
          </p:nvSpPr>
          <p:spPr>
            <a:xfrm>
              <a:off x="7566730" y="5030995"/>
              <a:ext cx="1560000" cy="480000"/>
            </a:xfrm>
            <a:custGeom>
              <a:avLst/>
              <a:gdLst/>
              <a:ahLst/>
              <a:cxnLst/>
              <a:rect b="b" r="r" t="t" l="l"/>
              <a:pathLst>
                <a:path stroke="false" w="1560000" h="480000">
                  <a:moveTo>
                    <a:pt x="0" y="0"/>
                  </a:moveTo>
                  <a:lnTo>
                    <a:pt x="1560000" y="0"/>
                  </a:lnTo>
                  <a:lnTo>
                    <a:pt x="1560000" y="480000"/>
                  </a:lnTo>
                  <a:lnTo>
                    <a:pt x="0" y="480000"/>
                  </a:lnTo>
                  <a:lnTo>
                    <a:pt x="0" y="0"/>
                  </a:lnTo>
                  <a:close/>
                </a:path>
                <a:path fill="none" w="1560000" h="480000">
                  <a:moveTo>
                    <a:pt x="0" y="0"/>
                  </a:moveTo>
                  <a:lnTo>
                    <a:pt x="1560000" y="0"/>
                  </a:lnTo>
                  <a:lnTo>
                    <a:pt x="1560000" y="480000"/>
                  </a:lnTo>
                  <a:lnTo>
                    <a:pt x="0" y="4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长尾期</a:t>
              </a:r>
            </a:p>
          </p:txBody>
        </p:sp>
        <p:pic>
          <p:nvPicPr>
            <p:cNvPr name="" id="150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78013" y="5030995"/>
              <a:ext cx="486234" cy="480000"/>
            </a:xfrm>
            <a:prstGeom prst="rect">
              <a:avLst/>
            </a:prstGeom>
          </p:spPr>
        </p:pic>
        <p:sp>
          <p:nvSpPr>
            <p:cNvPr name="Rectangle" id="151"/>
            <p:cNvSpPr/>
            <p:nvPr/>
          </p:nvSpPr>
          <p:spPr>
            <a:xfrm>
              <a:off x="17270" y="5668995"/>
              <a:ext cx="1890000" cy="860000"/>
            </a:xfrm>
            <a:custGeom>
              <a:avLst/>
              <a:gdLst/>
              <a:ahLst/>
              <a:cxnLst/>
              <a:rect b="b" r="r" t="t" l="l"/>
              <a:pathLst>
                <a:path stroke="false" w="1890000" h="860000">
                  <a:moveTo>
                    <a:pt x="0" y="0"/>
                  </a:moveTo>
                  <a:lnTo>
                    <a:pt x="1890000" y="0"/>
                  </a:lnTo>
                  <a:lnTo>
                    <a:pt x="1890000" y="860000"/>
                  </a:lnTo>
                  <a:lnTo>
                    <a:pt x="0" y="860000"/>
                  </a:lnTo>
                  <a:lnTo>
                    <a:pt x="0" y="0"/>
                  </a:lnTo>
                  <a:close/>
                </a:path>
                <a:path fill="none" w="1890000" h="860000">
                  <a:moveTo>
                    <a:pt x="0" y="0"/>
                  </a:moveTo>
                  <a:lnTo>
                    <a:pt x="1890000" y="0"/>
                  </a:lnTo>
                  <a:lnTo>
                    <a:pt x="1890000" y="860000"/>
                  </a:lnTo>
                  <a:lnTo>
                    <a:pt x="0" y="8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引发好奇、猜测，提高热度</a:t>
              </a:r>
            </a:p>
          </p:txBody>
        </p:sp>
        <p:sp>
          <p:nvSpPr>
            <p:cNvPr name="Rectangle" id="152"/>
            <p:cNvSpPr/>
            <p:nvPr/>
          </p:nvSpPr>
          <p:spPr>
            <a:xfrm>
              <a:off x="3277270" y="5668995"/>
              <a:ext cx="1890000" cy="860000"/>
            </a:xfrm>
            <a:custGeom>
              <a:avLst/>
              <a:gdLst/>
              <a:ahLst/>
              <a:cxnLst/>
              <a:rect b="b" r="r" t="t" l="l"/>
              <a:pathLst>
                <a:path stroke="false" w="1890000" h="860000">
                  <a:moveTo>
                    <a:pt x="0" y="0"/>
                  </a:moveTo>
                  <a:lnTo>
                    <a:pt x="1890000" y="0"/>
                  </a:lnTo>
                  <a:lnTo>
                    <a:pt x="1890000" y="860000"/>
                  </a:lnTo>
                  <a:lnTo>
                    <a:pt x="0" y="860000"/>
                  </a:lnTo>
                  <a:lnTo>
                    <a:pt x="0" y="0"/>
                  </a:lnTo>
                  <a:close/>
                </a:path>
                <a:path fill="none" w="1890000" h="860000">
                  <a:moveTo>
                    <a:pt x="0" y="0"/>
                  </a:moveTo>
                  <a:lnTo>
                    <a:pt x="1890000" y="0"/>
                  </a:lnTo>
                  <a:lnTo>
                    <a:pt x="1890000" y="860000"/>
                  </a:lnTo>
                  <a:lnTo>
                    <a:pt x="0" y="8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上线所有资源</a:t>
              </a:r>
            </a:p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引导势能爆发</a:t>
              </a:r>
            </a:p>
          </p:txBody>
        </p:sp>
        <p:sp>
          <p:nvSpPr>
            <p:cNvPr name="Rectangle" id="153"/>
            <p:cNvSpPr/>
            <p:nvPr/>
          </p:nvSpPr>
          <p:spPr>
            <a:xfrm>
              <a:off x="6978010" y="5668995"/>
              <a:ext cx="1890000" cy="860000"/>
            </a:xfrm>
            <a:custGeom>
              <a:avLst/>
              <a:gdLst/>
              <a:ahLst/>
              <a:cxnLst/>
              <a:rect b="b" r="r" t="t" l="l"/>
              <a:pathLst>
                <a:path stroke="false" w="1890000" h="860000">
                  <a:moveTo>
                    <a:pt x="0" y="0"/>
                  </a:moveTo>
                  <a:lnTo>
                    <a:pt x="1890000" y="0"/>
                  </a:lnTo>
                  <a:lnTo>
                    <a:pt x="1890000" y="860000"/>
                  </a:lnTo>
                  <a:lnTo>
                    <a:pt x="0" y="860000"/>
                  </a:lnTo>
                  <a:lnTo>
                    <a:pt x="0" y="0"/>
                  </a:lnTo>
                  <a:close/>
                </a:path>
                <a:path fill="none" w="1890000" h="860000">
                  <a:moveTo>
                    <a:pt x="0" y="0"/>
                  </a:moveTo>
                  <a:lnTo>
                    <a:pt x="1890000" y="0"/>
                  </a:lnTo>
                  <a:lnTo>
                    <a:pt x="1890000" y="860000"/>
                  </a:lnTo>
                  <a:lnTo>
                    <a:pt x="0" y="8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收集活动素材做二次传播</a:t>
              </a:r>
            </a:p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实时监控数据变化</a:t>
              </a:r>
            </a:p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持续运营高价值用户等</a:t>
              </a:r>
            </a:p>
          </p:txBody>
        </p:sp>
        <p:sp>
          <p:nvSpPr>
            <p:cNvPr name="Rectangle" id="154"/>
            <p:cNvSpPr/>
            <p:nvPr/>
          </p:nvSpPr>
          <p:spPr>
            <a:xfrm>
              <a:off x="-533150" y="3974995"/>
              <a:ext cx="100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>
                <a:lnSpc>
                  <a:spcPct val="120000"/>
                </a:lnSpc>
              </a:pPr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活动策划思路的三个时期串联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形式" id="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37" id="137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9500" y="-141005"/>
              <a:ext cx="10488900" cy="7180000"/>
            </a:xfrm>
            <a:prstGeom prst="rect">
              <a:avLst/>
            </a:prstGeom>
          </p:spPr>
        </p:pic>
        <p:pic>
          <p:nvPicPr>
            <p:cNvPr name="" id="1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25050" y="-1001"/>
              <a:ext cx="3134450" cy="780000"/>
            </a:xfrm>
            <a:prstGeom prst="rect">
              <a:avLst/>
            </a:prstGeom>
          </p:spPr>
        </p:pic>
        <p:sp>
          <p:nvSpPr>
            <p:cNvPr name="Rectangle" id="119"/>
            <p:cNvSpPr/>
            <p:nvPr/>
          </p:nvSpPr>
          <p:spPr>
            <a:xfrm>
              <a:off x="-650610" y="-1001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活动形式</a:t>
              </a:r>
            </a:p>
          </p:txBody>
        </p:sp>
        <p:grpSp>
          <p:nvGrpSpPr>
            <p:cNvPr name="流程" id="120"/>
            <p:cNvGrpSpPr/>
            <p:nvPr/>
          </p:nvGrpSpPr>
          <p:grpSpPr>
            <a:xfrm>
              <a:off x="792745" y="3411990"/>
              <a:ext cx="7079930" cy="1617010"/>
              <a:chOff x="792745" y="3411990"/>
              <a:chExt cx="7079930" cy="1617010"/>
            </a:xfrm>
          </p:grpSpPr>
          <p:grpSp>
            <p:nvGrpSpPr>
              <p:cNvPr name="" id="121"/>
              <p:cNvGrpSpPr/>
              <p:nvPr/>
            </p:nvGrpSpPr>
            <p:grpSpPr>
              <a:xfrm>
                <a:off x="792745" y="3411990"/>
                <a:ext cx="2527306" cy="1617010"/>
                <a:chOff x="792745" y="3411990"/>
                <a:chExt cx="2527306" cy="1617010"/>
              </a:xfrm>
            </p:grpSpPr>
            <p:sp>
              <p:nvSpPr>
                <p:cNvPr name="" id="122"/>
                <p:cNvSpPr/>
                <p:nvPr/>
              </p:nvSpPr>
              <p:spPr>
                <a:xfrm>
                  <a:off x="1076741" y="3711990"/>
                  <a:ext cx="1609313" cy="1317010"/>
                </a:xfrm>
                <a:custGeom>
                  <a:avLst/>
                  <a:gdLst>
                    <a:gd name="rtt" fmla="*/ 200000 h 1317010"/>
                    <a:gd name="rtb" fmla="*/ 1317010 h 1317010"/>
                  </a:gdLst>
                  <a:ahLst/>
                  <a:cxnLst/>
                  <a:rect b="rtb" r="r" t="rtt" l="l"/>
                  <a:pathLst>
                    <a:path stroke="fals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cap="flat" w="10000">
                  <a:solidFill>
                    <a:srgbClr val="4ED7C5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000" altLang="en-US">
                      <a:solidFill>
                        <a:srgbClr val="303030"/>
                      </a:solidFill>
                      <a:latin typeface="微软雅黑"/>
                      <a:ea typeface="微软雅黑"/>
                      <a:cs typeface="微软雅黑"/>
                    </a:rPr>
                    <a:t>征集</a:t>
                  </a:r>
                </a:p>
              </p:txBody>
            </p:sp>
            <p:sp>
              <p:nvSpPr>
                <p:cNvPr name="" id="123"/>
                <p:cNvSpPr/>
                <p:nvPr/>
              </p:nvSpPr>
              <p:spPr>
                <a:xfrm>
                  <a:off x="792745" y="3411990"/>
                  <a:ext cx="1514648" cy="50000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213653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26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聚势</a:t>
                  </a:r>
                </a:p>
              </p:txBody>
            </p:sp>
            <p:sp>
              <p:nvSpPr>
                <p:cNvPr name="" id="124"/>
                <p:cNvSpPr/>
                <p:nvPr/>
              </p:nvSpPr>
              <p:spPr>
                <a:xfrm>
                  <a:off x="2752058" y="3472659"/>
                  <a:ext cx="567993" cy="378662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567993" h="378662">
                      <a:moveTo>
                        <a:pt x="0" y="113599"/>
                      </a:moveTo>
                      <a:lnTo>
                        <a:pt x="369195" y="113599"/>
                      </a:lnTo>
                      <a:lnTo>
                        <a:pt x="369195" y="0"/>
                      </a:lnTo>
                      <a:lnTo>
                        <a:pt x="567993" y="189331"/>
                      </a:lnTo>
                      <a:lnTo>
                        <a:pt x="369195" y="378662"/>
                      </a:lnTo>
                      <a:lnTo>
                        <a:pt x="369195" y="265063"/>
                      </a:lnTo>
                      <a:lnTo>
                        <a:pt x="0" y="265063"/>
                      </a:lnTo>
                      <a:lnTo>
                        <a:pt x="0" y="113599"/>
                      </a:lnTo>
                      <a:close/>
                    </a:path>
                    <a:path fill="none" w="567993" h="378662">
                      <a:moveTo>
                        <a:pt x="0" y="113599"/>
                      </a:moveTo>
                      <a:lnTo>
                        <a:pt x="369195" y="113599"/>
                      </a:lnTo>
                      <a:lnTo>
                        <a:pt x="369195" y="0"/>
                      </a:lnTo>
                      <a:lnTo>
                        <a:pt x="567993" y="189331"/>
                      </a:lnTo>
                      <a:lnTo>
                        <a:pt x="369195" y="378662"/>
                      </a:lnTo>
                      <a:lnTo>
                        <a:pt x="369195" y="265063"/>
                      </a:lnTo>
                      <a:lnTo>
                        <a:pt x="0" y="265063"/>
                      </a:lnTo>
                      <a:lnTo>
                        <a:pt x="0" y="113599"/>
                      </a:lnTo>
                      <a:close/>
                    </a:path>
                  </a:pathLst>
                </a:custGeom>
                <a:solidFill>
                  <a:srgbClr val="4ED7C5"/>
                </a:solidFill>
                <a:ln cap="flat" w="10000">
                  <a:solidFill>
                    <a:srgbClr val="4ED7C5"/>
                  </a:solidFill>
                  <a:miter/>
                </a:ln>
              </p:spPr>
            </p:sp>
          </p:grpSp>
          <p:grpSp>
            <p:nvGrpSpPr>
              <p:cNvPr name="" id="125"/>
              <p:cNvGrpSpPr/>
              <p:nvPr/>
            </p:nvGrpSpPr>
            <p:grpSpPr>
              <a:xfrm>
                <a:off x="3386055" y="3411990"/>
                <a:ext cx="2527306" cy="1617010"/>
                <a:chOff x="3386055" y="3411990"/>
                <a:chExt cx="2527306" cy="1617010"/>
              </a:xfrm>
            </p:grpSpPr>
            <p:sp>
              <p:nvSpPr>
                <p:cNvPr name="" id="126"/>
                <p:cNvSpPr/>
                <p:nvPr/>
              </p:nvSpPr>
              <p:spPr>
                <a:xfrm>
                  <a:off x="3670051" y="3711990"/>
                  <a:ext cx="1609313" cy="1317010"/>
                </a:xfrm>
                <a:custGeom>
                  <a:avLst/>
                  <a:gdLst>
                    <a:gd name="rtt" fmla="*/ 200000 h 1317010"/>
                    <a:gd name="rtb" fmla="*/ 1317010 h 1317010"/>
                  </a:gdLst>
                  <a:ahLst/>
                  <a:cxnLst/>
                  <a:rect b="rtb" r="r" t="rtt" l="l"/>
                  <a:pathLst>
                    <a:path stroke="fals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cap="flat" w="10000">
                  <a:solidFill>
                    <a:srgbClr val="467DFE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000" altLang="en-US">
                      <a:solidFill>
                        <a:srgbClr val="303030"/>
                      </a:solidFill>
                      <a:latin typeface="微软雅黑"/>
                      <a:ea typeface="微软雅黑"/>
                      <a:cs typeface="微软雅黑"/>
                    </a:rPr>
                    <a:t>评选</a:t>
                  </a:r>
                </a:p>
              </p:txBody>
            </p:sp>
            <p:sp>
              <p:nvSpPr>
                <p:cNvPr name="" id="127"/>
                <p:cNvSpPr/>
                <p:nvPr/>
              </p:nvSpPr>
              <p:spPr>
                <a:xfrm>
                  <a:off x="3386055" y="3411990"/>
                  <a:ext cx="1514648" cy="50000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213653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26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引爆</a:t>
                  </a:r>
                </a:p>
              </p:txBody>
            </p:sp>
            <p:sp>
              <p:nvSpPr>
                <p:cNvPr name="" id="128"/>
                <p:cNvSpPr/>
                <p:nvPr/>
              </p:nvSpPr>
              <p:spPr>
                <a:xfrm>
                  <a:off x="5345368" y="3472659"/>
                  <a:ext cx="567993" cy="378662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567993" h="378662">
                      <a:moveTo>
                        <a:pt x="0" y="113599"/>
                      </a:moveTo>
                      <a:lnTo>
                        <a:pt x="369195" y="113599"/>
                      </a:lnTo>
                      <a:lnTo>
                        <a:pt x="369195" y="0"/>
                      </a:lnTo>
                      <a:lnTo>
                        <a:pt x="567993" y="189331"/>
                      </a:lnTo>
                      <a:lnTo>
                        <a:pt x="369195" y="378662"/>
                      </a:lnTo>
                      <a:lnTo>
                        <a:pt x="369195" y="265063"/>
                      </a:lnTo>
                      <a:lnTo>
                        <a:pt x="0" y="265063"/>
                      </a:lnTo>
                      <a:lnTo>
                        <a:pt x="0" y="113599"/>
                      </a:lnTo>
                      <a:close/>
                    </a:path>
                    <a:path fill="none" w="567993" h="378662">
                      <a:moveTo>
                        <a:pt x="0" y="113599"/>
                      </a:moveTo>
                      <a:lnTo>
                        <a:pt x="369195" y="113599"/>
                      </a:lnTo>
                      <a:lnTo>
                        <a:pt x="369195" y="0"/>
                      </a:lnTo>
                      <a:lnTo>
                        <a:pt x="567993" y="189331"/>
                      </a:lnTo>
                      <a:lnTo>
                        <a:pt x="369195" y="378662"/>
                      </a:lnTo>
                      <a:lnTo>
                        <a:pt x="369195" y="265063"/>
                      </a:lnTo>
                      <a:lnTo>
                        <a:pt x="0" y="265063"/>
                      </a:lnTo>
                      <a:lnTo>
                        <a:pt x="0" y="113599"/>
                      </a:lnTo>
                      <a:close/>
                    </a:path>
                  </a:pathLst>
                </a:custGeom>
                <a:solidFill>
                  <a:srgbClr val="467DFE"/>
                </a:solidFill>
                <a:ln cap="flat" w="10000">
                  <a:solidFill>
                    <a:srgbClr val="467DFE"/>
                  </a:solidFill>
                  <a:miter/>
                </a:ln>
              </p:spPr>
            </p:sp>
          </p:grpSp>
          <p:grpSp>
            <p:nvGrpSpPr>
              <p:cNvPr name="" id="129"/>
              <p:cNvGrpSpPr/>
              <p:nvPr/>
            </p:nvGrpSpPr>
            <p:grpSpPr>
              <a:xfrm>
                <a:off x="5979365" y="3411990"/>
                <a:ext cx="1893310" cy="1617010"/>
                <a:chOff x="5979365" y="3411990"/>
                <a:chExt cx="1893310" cy="1617010"/>
              </a:xfrm>
            </p:grpSpPr>
            <p:sp>
              <p:nvSpPr>
                <p:cNvPr name="" id="130"/>
                <p:cNvSpPr/>
                <p:nvPr/>
              </p:nvSpPr>
              <p:spPr>
                <a:xfrm>
                  <a:off x="6263362" y="3711990"/>
                  <a:ext cx="1609313" cy="1317010"/>
                </a:xfrm>
                <a:custGeom>
                  <a:avLst/>
                  <a:gdLst>
                    <a:gd name="rtt" fmla="*/ 200000 h 1317010"/>
                    <a:gd name="rtb" fmla="*/ 1317010 h 1317010"/>
                  </a:gdLst>
                  <a:ahLst/>
                  <a:cxnLst/>
                  <a:rect b="rtb" r="r" t="rtt" l="l"/>
                  <a:pathLst>
                    <a:path stroke="fals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609313" h="1317010">
                      <a:moveTo>
                        <a:pt x="70000" y="0"/>
                      </a:moveTo>
                      <a:lnTo>
                        <a:pt x="1539313" y="0"/>
                      </a:lnTo>
                      <a:cubicBezTo>
                        <a:pt x="1577953" y="0"/>
                        <a:pt x="1609313" y="31360"/>
                        <a:pt x="1609313" y="70000"/>
                      </a:cubicBezTo>
                      <a:lnTo>
                        <a:pt x="1609313" y="1247010"/>
                      </a:lnTo>
                      <a:cubicBezTo>
                        <a:pt x="1609313" y="1285650"/>
                        <a:pt x="1577953" y="1317010"/>
                        <a:pt x="1539313" y="1317010"/>
                      </a:cubicBezTo>
                      <a:lnTo>
                        <a:pt x="70000" y="1317010"/>
                      </a:lnTo>
                      <a:cubicBezTo>
                        <a:pt x="31360" y="1317010"/>
                        <a:pt x="0" y="1285650"/>
                        <a:pt x="0" y="124701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cap="flat" w="10000">
                  <a:solidFill>
                    <a:srgbClr val="4155C6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000" altLang="en-US">
                      <a:solidFill>
                        <a:srgbClr val="303030"/>
                      </a:solidFill>
                      <a:latin typeface="微软雅黑"/>
                      <a:ea typeface="微软雅黑"/>
                      <a:cs typeface="微软雅黑"/>
                    </a:rPr>
                    <a:t>送礼</a:t>
                  </a:r>
                </a:p>
              </p:txBody>
            </p:sp>
            <p:sp>
              <p:nvSpPr>
                <p:cNvPr name="" id="131"/>
                <p:cNvSpPr/>
                <p:nvPr/>
              </p:nvSpPr>
              <p:spPr>
                <a:xfrm>
                  <a:off x="5979365" y="3411990"/>
                  <a:ext cx="1514648" cy="50000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  <a:path fill="none" w="1514648" h="500000">
                      <a:moveTo>
                        <a:pt x="70000" y="0"/>
                      </a:moveTo>
                      <a:lnTo>
                        <a:pt x="1444648" y="0"/>
                      </a:lnTo>
                      <a:cubicBezTo>
                        <a:pt x="1483288" y="0"/>
                        <a:pt x="1514648" y="31360"/>
                        <a:pt x="1514648" y="70000"/>
                      </a:cubicBezTo>
                      <a:lnTo>
                        <a:pt x="1514648" y="430000"/>
                      </a:lnTo>
                      <a:cubicBezTo>
                        <a:pt x="1514648" y="468640"/>
                        <a:pt x="1483288" y="500000"/>
                        <a:pt x="1444648" y="500000"/>
                      </a:cubicBezTo>
                      <a:lnTo>
                        <a:pt x="70000" y="500000"/>
                      </a:lnTo>
                      <a:cubicBezTo>
                        <a:pt x="31360" y="500000"/>
                        <a:pt x="0" y="468640"/>
                        <a:pt x="0" y="430000"/>
                      </a:cubicBezTo>
                      <a:lnTo>
                        <a:pt x="0" y="70000"/>
                      </a:lnTo>
                      <a:cubicBezTo>
                        <a:pt x="0" y="31360"/>
                        <a:pt x="31360" y="0"/>
                        <a:pt x="70000" y="0"/>
                      </a:cubicBez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213653"/>
                  </a:solidFill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26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持续</a:t>
                  </a:r>
                </a:p>
              </p:txBody>
            </p:sp>
          </p:grpSp>
        </p:grpSp>
        <p:sp>
          <p:nvSpPr>
            <p:cNvPr name="圆角矩形" id="133"/>
            <p:cNvSpPr/>
            <p:nvPr/>
          </p:nvSpPr>
          <p:spPr>
            <a:xfrm>
              <a:off x="142350" y="5608995"/>
              <a:ext cx="9050000" cy="700000"/>
            </a:xfrm>
            <a:custGeom>
              <a:avLst/>
              <a:gdLst>
                <a:gd name="connsiteX0" fmla="*/ 0 w 9050000"/>
                <a:gd name="connsiteY0" fmla="*/ 350000 h 700000"/>
                <a:gd name="connsiteX1" fmla="*/ 4525000 w 9050000"/>
                <a:gd name="connsiteY1" fmla="*/ 0 h 700000"/>
                <a:gd name="connsiteX2" fmla="*/ 9050000 w 9050000"/>
                <a:gd name="connsiteY2" fmla="*/ 350000 h 700000"/>
                <a:gd name="connsiteX3" fmla="*/ 4525000 w 9050000"/>
                <a:gd name="connsiteY3" fmla="*/ 700000 h 7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050000" h="700000">
                  <a:moveTo>
                    <a:pt x="9050000" y="590000"/>
                  </a:moveTo>
                  <a:lnTo>
                    <a:pt x="9050000" y="110000"/>
                  </a:lnTo>
                  <a:cubicBezTo>
                    <a:pt x="9050000" y="49280"/>
                    <a:pt x="9000720" y="0"/>
                    <a:pt x="894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8940000" y="700000"/>
                  </a:lnTo>
                  <a:cubicBezTo>
                    <a:pt x="9000720" y="700000"/>
                    <a:pt x="9050000" y="650720"/>
                    <a:pt x="9050000" y="590000"/>
                  </a:cubicBezTo>
                  <a:close/>
                </a:path>
                <a:path fill="none" w="9050000" h="700000">
                  <a:moveTo>
                    <a:pt x="9050000" y="590000"/>
                  </a:moveTo>
                  <a:lnTo>
                    <a:pt x="9050000" y="110000"/>
                  </a:lnTo>
                  <a:cubicBezTo>
                    <a:pt x="9050000" y="49280"/>
                    <a:pt x="9000720" y="0"/>
                    <a:pt x="894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8940000" y="700000"/>
                  </a:lnTo>
                  <a:cubicBezTo>
                    <a:pt x="9000720" y="700000"/>
                    <a:pt x="9050000" y="650720"/>
                    <a:pt x="9050000" y="590000"/>
                  </a:cubicBezTo>
                  <a:close/>
                </a:path>
              </a:pathLst>
            </a:custGeom>
            <a:solidFill>
              <a:srgbClr val="C4413E"/>
            </a:solidFill>
            <a:ln cap="flat" w="10000">
              <a:solidFill>
                <a:srgbClr val="C00000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覆盖用户行为，助力电商转化</a:t>
              </a:r>
            </a:p>
          </p:txBody>
        </p:sp>
        <p:sp>
          <p:nvSpPr>
            <p:cNvPr name="圆形" id="134"/>
            <p:cNvSpPr/>
            <p:nvPr/>
          </p:nvSpPr>
          <p:spPr>
            <a:xfrm>
              <a:off x="3654430" y="144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企业</a:t>
              </a:r>
            </a:p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白领用户</a:t>
              </a:r>
            </a:p>
          </p:txBody>
        </p:sp>
        <p:sp>
          <p:nvSpPr>
            <p:cNvPr name="ConnectLine" id="135"/>
            <p:cNvSpPr/>
            <p:nvPr/>
          </p:nvSpPr>
          <p:spPr>
            <a:xfrm>
              <a:off x="4254430" y="2648995"/>
              <a:ext cx="10000" cy="513000"/>
            </a:xfrm>
            <a:custGeom>
              <a:avLst/>
              <a:gdLst/>
              <a:ahLst/>
              <a:cxnLst/>
              <a:rect b="b" r="r" t="t" l="l"/>
              <a:pathLst>
                <a:path fill="none" w="10000" h="513000">
                  <a:moveTo>
                    <a:pt x="0" y="0"/>
                  </a:moveTo>
                  <a:lnTo>
                    <a:pt x="0" y="513000"/>
                  </a:lnTo>
                </a:path>
              </a:pathLst>
            </a:custGeom>
            <a:noFill/>
            <a:ln cap="flat" w="10000">
              <a:solidFill>
                <a:srgbClr val="FFFFFF"/>
              </a:solidFill>
              <a:miter/>
              <a:tailEnd len="med" type="triangle" w="med"/>
            </a:ln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思考" id="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48" id="148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23562" y="7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20"/>
            <p:cNvSpPr/>
            <p:nvPr/>
          </p:nvSpPr>
          <p:spPr>
            <a:xfrm>
              <a:off x="-32080" y="11499"/>
              <a:ext cx="2702960" cy="545000"/>
            </a:xfrm>
            <a:custGeom>
              <a:avLst/>
              <a:gdLst/>
              <a:ahLst/>
              <a:cxnLst/>
              <a:rect b="b" r="r" t="t" l="l"/>
              <a:pathLst>
                <a:path stroke="false" w="2702960" h="545000">
                  <a:moveTo>
                    <a:pt x="0" y="0"/>
                  </a:moveTo>
                  <a:lnTo>
                    <a:pt x="2702960" y="0"/>
                  </a:lnTo>
                  <a:lnTo>
                    <a:pt x="2702960" y="545000"/>
                  </a:lnTo>
                  <a:lnTo>
                    <a:pt x="0" y="545000"/>
                  </a:lnTo>
                  <a:lnTo>
                    <a:pt x="0" y="0"/>
                  </a:lnTo>
                  <a:close/>
                </a:path>
                <a:path fill="none" w="2702960" h="545000">
                  <a:moveTo>
                    <a:pt x="0" y="0"/>
                  </a:moveTo>
                  <a:lnTo>
                    <a:pt x="2702960" y="0"/>
                  </a:lnTo>
                  <a:lnTo>
                    <a:pt x="2702960" y="545000"/>
                  </a:lnTo>
                  <a:lnTo>
                    <a:pt x="0" y="54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线上活动14种玩法</a:t>
              </a:r>
            </a:p>
          </p:txBody>
        </p:sp>
        <p:sp>
          <p:nvSpPr>
            <p:cNvPr name="Rectangle" id="121"/>
            <p:cNvSpPr/>
            <p:nvPr/>
          </p:nvSpPr>
          <p:spPr>
            <a:xfrm>
              <a:off x="-458000" y="668995"/>
              <a:ext cx="100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活动形式：</a:t>
              </a:r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线上活动的四大目标：「拉新」「促活」「成交」「传播」，围绕这4大目标，有14种基础玩法来支撑。</a:t>
              </a:r>
            </a:p>
          </p:txBody>
        </p:sp>
        <p:sp>
          <p:nvSpPr>
            <p:cNvPr name="" id="122"/>
            <p:cNvSpPr/>
            <p:nvPr/>
          </p:nvSpPr>
          <p:spPr>
            <a:xfrm>
              <a:off x="2072860" y="1629275"/>
              <a:ext cx="4535430" cy="4535430"/>
            </a:xfrm>
            <a:custGeom>
              <a:avLst/>
              <a:gdLst/>
              <a:ahLst/>
              <a:cxnLst/>
              <a:rect b="b" r="r" t="t" l="l"/>
              <a:pathLst>
                <a:path stroke="false" w="4535430" h="4535430">
                  <a:moveTo>
                    <a:pt x="0" y="2267720"/>
                  </a:moveTo>
                  <a:cubicBezTo>
                    <a:pt x="0" y="1015290"/>
                    <a:pt x="1015290" y="0"/>
                    <a:pt x="2267720" y="0"/>
                  </a:cubicBezTo>
                  <a:cubicBezTo>
                    <a:pt x="3520140" y="0"/>
                    <a:pt x="4535430" y="1015290"/>
                    <a:pt x="4535430" y="2267720"/>
                  </a:cubicBezTo>
                  <a:cubicBezTo>
                    <a:pt x="4535430" y="3520140"/>
                    <a:pt x="3520140" y="4535430"/>
                    <a:pt x="2267720" y="4535430"/>
                  </a:cubicBezTo>
                  <a:cubicBezTo>
                    <a:pt x="1015290" y="4535430"/>
                    <a:pt x="0" y="3520140"/>
                    <a:pt x="0" y="2267720"/>
                  </a:cubicBezTo>
                  <a:close/>
                </a:path>
                <a:path fill="none" w="4535430" h="4535430">
                  <a:moveTo>
                    <a:pt x="0" y="2267720"/>
                  </a:moveTo>
                  <a:cubicBezTo>
                    <a:pt x="0" y="1015290"/>
                    <a:pt x="1015290" y="0"/>
                    <a:pt x="2267720" y="0"/>
                  </a:cubicBezTo>
                  <a:cubicBezTo>
                    <a:pt x="3520140" y="0"/>
                    <a:pt x="4535430" y="1015290"/>
                    <a:pt x="4535430" y="2267720"/>
                  </a:cubicBezTo>
                  <a:cubicBezTo>
                    <a:pt x="4535430" y="3520140"/>
                    <a:pt x="3520140" y="4535430"/>
                    <a:pt x="2267720" y="4535430"/>
                  </a:cubicBezTo>
                  <a:cubicBezTo>
                    <a:pt x="1015290" y="4535430"/>
                    <a:pt x="0" y="3520140"/>
                    <a:pt x="0" y="2267720"/>
                  </a:cubicBezTo>
                  <a:close/>
                </a:path>
              </a:pathLst>
            </a:custGeom>
            <a:noFill/>
            <a:ln cap="flat" w="10000">
              <a:solidFill>
                <a:srgbClr val="CF57B5"/>
              </a:solidFill>
              <a:miter/>
            </a:ln>
          </p:spPr>
        </p:sp>
        <p:sp>
          <p:nvSpPr>
            <p:cNvPr name="" id="123"/>
            <p:cNvSpPr/>
            <p:nvPr/>
          </p:nvSpPr>
          <p:spPr>
            <a:xfrm rot="2700000">
              <a:off x="3650569" y="1864938"/>
              <a:ext cx="1453560" cy="1446110"/>
            </a:xfrm>
            <a:custGeom>
              <a:avLst/>
              <a:gdLst/>
              <a:ahLst/>
              <a:cxnLst/>
              <a:rect b="b" r="r" t="t" l="l"/>
              <a:pathLst>
                <a:path stroke="false" w="1453560" h="1446110">
                  <a:moveTo>
                    <a:pt x="911813" y="901169"/>
                  </a:moveTo>
                  <a:cubicBezTo>
                    <a:pt x="766862" y="328655"/>
                    <a:pt x="1427610" y="0"/>
                    <a:pt x="1427610" y="0"/>
                  </a:cubicBezTo>
                  <a:lnTo>
                    <a:pt x="1453560" y="1446110"/>
                  </a:lnTo>
                  <a:lnTo>
                    <a:pt x="0" y="1422450"/>
                  </a:lnTo>
                  <a:cubicBezTo>
                    <a:pt x="0" y="1422450"/>
                    <a:pt x="333635" y="791760"/>
                    <a:pt x="911813" y="901169"/>
                  </a:cubicBezTo>
                  <a:close/>
                </a:path>
                <a:path fill="none" w="1453560" h="1446110">
                  <a:moveTo>
                    <a:pt x="911813" y="901169"/>
                  </a:moveTo>
                  <a:cubicBezTo>
                    <a:pt x="766862" y="328655"/>
                    <a:pt x="1427610" y="0"/>
                    <a:pt x="1427610" y="0"/>
                  </a:cubicBezTo>
                  <a:lnTo>
                    <a:pt x="1453560" y="1446110"/>
                  </a:lnTo>
                  <a:lnTo>
                    <a:pt x="0" y="1422450"/>
                  </a:lnTo>
                  <a:cubicBezTo>
                    <a:pt x="0" y="1422450"/>
                    <a:pt x="333635" y="791760"/>
                    <a:pt x="911813" y="901169"/>
                  </a:cubicBezTo>
                  <a:close/>
                </a:path>
              </a:pathLst>
            </a:custGeom>
            <a:solidFill>
              <a:srgbClr val="42BFE1"/>
            </a:solidFill>
            <a:ln cap="flat" w="10000">
              <a:solidFill>
                <a:srgbClr val="42BFE1"/>
              </a:solidFill>
              <a:miter/>
            </a:ln>
          </p:spPr>
        </p:sp>
        <p:sp>
          <p:nvSpPr>
            <p:cNvPr name="" id="124"/>
            <p:cNvSpPr/>
            <p:nvPr/>
          </p:nvSpPr>
          <p:spPr>
            <a:xfrm rot="-2760000">
              <a:off x="4457962" y="2507660"/>
              <a:ext cx="1519797" cy="1756670"/>
            </a:xfrm>
            <a:custGeom>
              <a:avLst/>
              <a:gdLst/>
              <a:ahLst/>
              <a:cxnLst/>
              <a:rect b="b" r="r" t="t" l="l"/>
              <a:pathLst>
                <a:path stroke="false" w="1519797" h="1756670">
                  <a:moveTo>
                    <a:pt x="602352" y="290666"/>
                  </a:moveTo>
                  <a:cubicBezTo>
                    <a:pt x="574865" y="336818"/>
                    <a:pt x="594718" y="393363"/>
                    <a:pt x="601336" y="409380"/>
                  </a:cubicBezTo>
                  <a:lnTo>
                    <a:pt x="1461050" y="432463"/>
                  </a:lnTo>
                  <a:cubicBezTo>
                    <a:pt x="1461050" y="432463"/>
                    <a:pt x="1760150" y="1072660"/>
                    <a:pt x="1008570" y="1531750"/>
                  </a:cubicBezTo>
                  <a:cubicBezTo>
                    <a:pt x="716316" y="1725860"/>
                    <a:pt x="0" y="1756670"/>
                    <a:pt x="0" y="1756670"/>
                  </a:cubicBezTo>
                  <a:lnTo>
                    <a:pt x="0" y="1223340"/>
                  </a:lnTo>
                  <a:cubicBezTo>
                    <a:pt x="15948" y="1216900"/>
                    <a:pt x="76377" y="1195050"/>
                    <a:pt x="121951" y="1223820"/>
                  </a:cubicBezTo>
                  <a:cubicBezTo>
                    <a:pt x="153441" y="1252310"/>
                    <a:pt x="195197" y="1269660"/>
                    <a:pt x="241004" y="1269660"/>
                  </a:cubicBezTo>
                  <a:cubicBezTo>
                    <a:pt x="339046" y="1269660"/>
                    <a:pt x="418744" y="1191440"/>
                    <a:pt x="418744" y="1093390"/>
                  </a:cubicBezTo>
                  <a:cubicBezTo>
                    <a:pt x="418744" y="995353"/>
                    <a:pt x="339046" y="914615"/>
                    <a:pt x="241004" y="914615"/>
                  </a:cubicBezTo>
                  <a:cubicBezTo>
                    <a:pt x="195313" y="914615"/>
                    <a:pt x="153656" y="931875"/>
                    <a:pt x="122195" y="960227"/>
                  </a:cubicBezTo>
                  <a:cubicBezTo>
                    <a:pt x="74401" y="988692"/>
                    <a:pt x="15677" y="967367"/>
                    <a:pt x="0" y="960957"/>
                  </a:cubicBezTo>
                  <a:lnTo>
                    <a:pt x="0" y="430116"/>
                  </a:lnTo>
                  <a:lnTo>
                    <a:pt x="344570" y="409380"/>
                  </a:lnTo>
                  <a:cubicBezTo>
                    <a:pt x="351229" y="393076"/>
                    <a:pt x="371586" y="334926"/>
                    <a:pt x="343800" y="290904"/>
                  </a:cubicBezTo>
                  <a:cubicBezTo>
                    <a:pt x="315854" y="260017"/>
                    <a:pt x="298837" y="219061"/>
                    <a:pt x="298837" y="174130"/>
                  </a:cubicBezTo>
                  <a:cubicBezTo>
                    <a:pt x="298837" y="77960"/>
                    <a:pt x="376796" y="0"/>
                    <a:pt x="472967" y="0"/>
                  </a:cubicBezTo>
                  <a:cubicBezTo>
                    <a:pt x="569138" y="0"/>
                    <a:pt x="647097" y="77960"/>
                    <a:pt x="647097" y="174130"/>
                  </a:cubicBezTo>
                  <a:cubicBezTo>
                    <a:pt x="647097" y="218945"/>
                    <a:pt x="630002" y="259805"/>
                    <a:pt x="602352" y="290666"/>
                  </a:cubicBezTo>
                  <a:close/>
                </a:path>
                <a:path fill="none" w="1519797" h="1756670">
                  <a:moveTo>
                    <a:pt x="602352" y="290666"/>
                  </a:moveTo>
                  <a:cubicBezTo>
                    <a:pt x="574865" y="336818"/>
                    <a:pt x="594718" y="393363"/>
                    <a:pt x="601336" y="409380"/>
                  </a:cubicBezTo>
                  <a:lnTo>
                    <a:pt x="1461050" y="432463"/>
                  </a:lnTo>
                  <a:cubicBezTo>
                    <a:pt x="1461050" y="432463"/>
                    <a:pt x="1760150" y="1072660"/>
                    <a:pt x="1008570" y="1531750"/>
                  </a:cubicBezTo>
                  <a:cubicBezTo>
                    <a:pt x="716316" y="1725860"/>
                    <a:pt x="0" y="1756670"/>
                    <a:pt x="0" y="1756670"/>
                  </a:cubicBezTo>
                  <a:lnTo>
                    <a:pt x="0" y="1223340"/>
                  </a:lnTo>
                  <a:cubicBezTo>
                    <a:pt x="15948" y="1216900"/>
                    <a:pt x="76377" y="1195050"/>
                    <a:pt x="121951" y="1223820"/>
                  </a:cubicBezTo>
                  <a:cubicBezTo>
                    <a:pt x="153441" y="1252310"/>
                    <a:pt x="195197" y="1269660"/>
                    <a:pt x="241004" y="1269660"/>
                  </a:cubicBezTo>
                  <a:cubicBezTo>
                    <a:pt x="339046" y="1269660"/>
                    <a:pt x="418744" y="1191440"/>
                    <a:pt x="418744" y="1093390"/>
                  </a:cubicBezTo>
                  <a:cubicBezTo>
                    <a:pt x="418744" y="995353"/>
                    <a:pt x="339046" y="914615"/>
                    <a:pt x="241004" y="914615"/>
                  </a:cubicBezTo>
                  <a:cubicBezTo>
                    <a:pt x="195313" y="914615"/>
                    <a:pt x="153656" y="931875"/>
                    <a:pt x="122195" y="960227"/>
                  </a:cubicBezTo>
                  <a:cubicBezTo>
                    <a:pt x="74401" y="988692"/>
                    <a:pt x="15677" y="967367"/>
                    <a:pt x="0" y="960957"/>
                  </a:cubicBezTo>
                  <a:lnTo>
                    <a:pt x="0" y="430116"/>
                  </a:lnTo>
                  <a:lnTo>
                    <a:pt x="344570" y="409380"/>
                  </a:lnTo>
                  <a:cubicBezTo>
                    <a:pt x="351229" y="393076"/>
                    <a:pt x="371586" y="334926"/>
                    <a:pt x="343800" y="290904"/>
                  </a:cubicBezTo>
                  <a:cubicBezTo>
                    <a:pt x="315854" y="260017"/>
                    <a:pt x="298837" y="219061"/>
                    <a:pt x="298837" y="174130"/>
                  </a:cubicBezTo>
                  <a:cubicBezTo>
                    <a:pt x="298837" y="77960"/>
                    <a:pt x="376796" y="0"/>
                    <a:pt x="472967" y="0"/>
                  </a:cubicBezTo>
                  <a:cubicBezTo>
                    <a:pt x="569138" y="0"/>
                    <a:pt x="647097" y="77960"/>
                    <a:pt x="647097" y="174130"/>
                  </a:cubicBezTo>
                  <a:cubicBezTo>
                    <a:pt x="647097" y="218945"/>
                    <a:pt x="630002" y="259805"/>
                    <a:pt x="602352" y="290666"/>
                  </a:cubicBezTo>
                  <a:close/>
                </a:path>
              </a:pathLst>
            </a:custGeom>
            <a:solidFill>
              <a:srgbClr val="F98749"/>
            </a:solidFill>
            <a:ln cap="flat" w="10000">
              <a:solidFill>
                <a:srgbClr val="F98749"/>
              </a:solidFill>
              <a:miter/>
            </a:ln>
          </p:spPr>
        </p:sp>
        <p:sp>
          <p:nvSpPr>
            <p:cNvPr name="" id="125"/>
            <p:cNvSpPr/>
            <p:nvPr/>
          </p:nvSpPr>
          <p:spPr>
            <a:xfrm rot="2700000">
              <a:off x="3309874" y="3466726"/>
              <a:ext cx="2147860" cy="2144530"/>
            </a:xfrm>
            <a:custGeom>
              <a:avLst/>
              <a:gdLst/>
              <a:ahLst/>
              <a:cxnLst/>
              <a:rect b="b" r="r" t="t" l="l"/>
              <a:pathLst>
                <a:path stroke="false" w="2147860" h="2144530">
                  <a:moveTo>
                    <a:pt x="290081" y="943141"/>
                  </a:moveTo>
                  <a:cubicBezTo>
                    <a:pt x="336414" y="970737"/>
                    <a:pt x="393240" y="950525"/>
                    <a:pt x="408836" y="944040"/>
                  </a:cubicBezTo>
                  <a:lnTo>
                    <a:pt x="408836" y="409382"/>
                  </a:lnTo>
                  <a:lnTo>
                    <a:pt x="943742" y="409382"/>
                  </a:lnTo>
                  <a:cubicBezTo>
                    <a:pt x="950364" y="393365"/>
                    <a:pt x="970215" y="336820"/>
                    <a:pt x="942726" y="290668"/>
                  </a:cubicBezTo>
                  <a:cubicBezTo>
                    <a:pt x="914914" y="259806"/>
                    <a:pt x="897982" y="218944"/>
                    <a:pt x="897982" y="174130"/>
                  </a:cubicBezTo>
                  <a:cubicBezTo>
                    <a:pt x="897982" y="77960"/>
                    <a:pt x="975943" y="0"/>
                    <a:pt x="1073930" y="0"/>
                  </a:cubicBezTo>
                  <a:cubicBezTo>
                    <a:pt x="1168280" y="0"/>
                    <a:pt x="1246240" y="77960"/>
                    <a:pt x="1246240" y="174130"/>
                  </a:cubicBezTo>
                  <a:cubicBezTo>
                    <a:pt x="1246240" y="219062"/>
                    <a:pt x="1229220" y="260018"/>
                    <a:pt x="1201280" y="290903"/>
                  </a:cubicBezTo>
                  <a:cubicBezTo>
                    <a:pt x="1173490" y="334926"/>
                    <a:pt x="1193850" y="393077"/>
                    <a:pt x="1200510" y="409382"/>
                  </a:cubicBezTo>
                  <a:lnTo>
                    <a:pt x="1735390" y="409382"/>
                  </a:lnTo>
                  <a:lnTo>
                    <a:pt x="1735390" y="942963"/>
                  </a:lnTo>
                  <a:cubicBezTo>
                    <a:pt x="1745180" y="947346"/>
                    <a:pt x="1807270" y="973004"/>
                    <a:pt x="1857190" y="943276"/>
                  </a:cubicBezTo>
                  <a:cubicBezTo>
                    <a:pt x="1888050" y="915459"/>
                    <a:pt x="1928910" y="898530"/>
                    <a:pt x="1973720" y="898530"/>
                  </a:cubicBezTo>
                  <a:cubicBezTo>
                    <a:pt x="2069900" y="898530"/>
                    <a:pt x="2147860" y="976491"/>
                    <a:pt x="2147860" y="1072270"/>
                  </a:cubicBezTo>
                  <a:cubicBezTo>
                    <a:pt x="2147860" y="1168830"/>
                    <a:pt x="2069900" y="1246790"/>
                    <a:pt x="1973720" y="1246790"/>
                  </a:cubicBezTo>
                  <a:cubicBezTo>
                    <a:pt x="1928790" y="1246790"/>
                    <a:pt x="1887840" y="1229770"/>
                    <a:pt x="1856950" y="1201830"/>
                  </a:cubicBezTo>
                  <a:cubicBezTo>
                    <a:pt x="1809400" y="1171820"/>
                    <a:pt x="1745360" y="1197970"/>
                    <a:pt x="1735390" y="1202360"/>
                  </a:cubicBezTo>
                  <a:lnTo>
                    <a:pt x="1735390" y="1735940"/>
                  </a:lnTo>
                  <a:lnTo>
                    <a:pt x="1201060" y="1735940"/>
                  </a:lnTo>
                  <a:cubicBezTo>
                    <a:pt x="1194470" y="1751870"/>
                    <a:pt x="1174600" y="1808350"/>
                    <a:pt x="1202060" y="1854450"/>
                  </a:cubicBezTo>
                  <a:cubicBezTo>
                    <a:pt x="1229820" y="1885250"/>
                    <a:pt x="1246710" y="1926030"/>
                    <a:pt x="1246710" y="1970750"/>
                  </a:cubicBezTo>
                  <a:cubicBezTo>
                    <a:pt x="1246710" y="2066730"/>
                    <a:pt x="1168910" y="2144530"/>
                    <a:pt x="1073930" y="2144530"/>
                  </a:cubicBezTo>
                  <a:cubicBezTo>
                    <a:pt x="976959" y="2144530"/>
                    <a:pt x="899157" y="2066730"/>
                    <a:pt x="899157" y="1970750"/>
                  </a:cubicBezTo>
                  <a:cubicBezTo>
                    <a:pt x="899157" y="1925910"/>
                    <a:pt x="916140" y="1885040"/>
                    <a:pt x="944024" y="1854210"/>
                  </a:cubicBezTo>
                  <a:cubicBezTo>
                    <a:pt x="971778" y="1810250"/>
                    <a:pt x="951410" y="1752150"/>
                    <a:pt x="944780" y="1735940"/>
                  </a:cubicBezTo>
                  <a:lnTo>
                    <a:pt x="408836" y="1735940"/>
                  </a:lnTo>
                  <a:lnTo>
                    <a:pt x="408836" y="1200520"/>
                  </a:lnTo>
                  <a:cubicBezTo>
                    <a:pt x="392963" y="1194000"/>
                    <a:pt x="334507" y="1173280"/>
                    <a:pt x="290319" y="1201180"/>
                  </a:cubicBezTo>
                  <a:cubicBezTo>
                    <a:pt x="259493" y="1229060"/>
                    <a:pt x="218620" y="1246040"/>
                    <a:pt x="173778" y="1246040"/>
                  </a:cubicBezTo>
                  <a:cubicBezTo>
                    <a:pt x="77803" y="1246040"/>
                    <a:pt x="0" y="1168240"/>
                    <a:pt x="0" y="1072270"/>
                  </a:cubicBezTo>
                  <a:cubicBezTo>
                    <a:pt x="0" y="976291"/>
                    <a:pt x="77803" y="898488"/>
                    <a:pt x="173778" y="898488"/>
                  </a:cubicBezTo>
                  <a:cubicBezTo>
                    <a:pt x="218504" y="898488"/>
                    <a:pt x="259281" y="915382"/>
                    <a:pt x="290081" y="943141"/>
                  </a:cubicBezTo>
                  <a:close/>
                </a:path>
                <a:path fill="none" w="2147860" h="2144530">
                  <a:moveTo>
                    <a:pt x="290081" y="943141"/>
                  </a:moveTo>
                  <a:cubicBezTo>
                    <a:pt x="336414" y="970737"/>
                    <a:pt x="393240" y="950525"/>
                    <a:pt x="408836" y="944040"/>
                  </a:cubicBezTo>
                  <a:lnTo>
                    <a:pt x="408836" y="409382"/>
                  </a:lnTo>
                  <a:lnTo>
                    <a:pt x="943742" y="409382"/>
                  </a:lnTo>
                  <a:cubicBezTo>
                    <a:pt x="950364" y="393365"/>
                    <a:pt x="970215" y="336820"/>
                    <a:pt x="942726" y="290668"/>
                  </a:cubicBezTo>
                  <a:cubicBezTo>
                    <a:pt x="914914" y="259806"/>
                    <a:pt x="897982" y="218944"/>
                    <a:pt x="897982" y="174130"/>
                  </a:cubicBezTo>
                  <a:cubicBezTo>
                    <a:pt x="897982" y="77960"/>
                    <a:pt x="975943" y="0"/>
                    <a:pt x="1073930" y="0"/>
                  </a:cubicBezTo>
                  <a:cubicBezTo>
                    <a:pt x="1168280" y="0"/>
                    <a:pt x="1246240" y="77960"/>
                    <a:pt x="1246240" y="174130"/>
                  </a:cubicBezTo>
                  <a:cubicBezTo>
                    <a:pt x="1246240" y="219062"/>
                    <a:pt x="1229220" y="260018"/>
                    <a:pt x="1201280" y="290903"/>
                  </a:cubicBezTo>
                  <a:cubicBezTo>
                    <a:pt x="1173490" y="334926"/>
                    <a:pt x="1193850" y="393077"/>
                    <a:pt x="1200510" y="409382"/>
                  </a:cubicBezTo>
                  <a:lnTo>
                    <a:pt x="1735390" y="409382"/>
                  </a:lnTo>
                  <a:lnTo>
                    <a:pt x="1735390" y="942963"/>
                  </a:lnTo>
                  <a:cubicBezTo>
                    <a:pt x="1745180" y="947346"/>
                    <a:pt x="1807270" y="973004"/>
                    <a:pt x="1857190" y="943276"/>
                  </a:cubicBezTo>
                  <a:cubicBezTo>
                    <a:pt x="1888050" y="915459"/>
                    <a:pt x="1928910" y="898530"/>
                    <a:pt x="1973720" y="898530"/>
                  </a:cubicBezTo>
                  <a:cubicBezTo>
                    <a:pt x="2069900" y="898530"/>
                    <a:pt x="2147860" y="976491"/>
                    <a:pt x="2147860" y="1072270"/>
                  </a:cubicBezTo>
                  <a:cubicBezTo>
                    <a:pt x="2147860" y="1168830"/>
                    <a:pt x="2069900" y="1246790"/>
                    <a:pt x="1973720" y="1246790"/>
                  </a:cubicBezTo>
                  <a:cubicBezTo>
                    <a:pt x="1928790" y="1246790"/>
                    <a:pt x="1887840" y="1229770"/>
                    <a:pt x="1856950" y="1201830"/>
                  </a:cubicBezTo>
                  <a:cubicBezTo>
                    <a:pt x="1809400" y="1171820"/>
                    <a:pt x="1745360" y="1197970"/>
                    <a:pt x="1735390" y="1202360"/>
                  </a:cubicBezTo>
                  <a:lnTo>
                    <a:pt x="1735390" y="1735940"/>
                  </a:lnTo>
                  <a:lnTo>
                    <a:pt x="1201060" y="1735940"/>
                  </a:lnTo>
                  <a:cubicBezTo>
                    <a:pt x="1194470" y="1751870"/>
                    <a:pt x="1174600" y="1808350"/>
                    <a:pt x="1202060" y="1854450"/>
                  </a:cubicBezTo>
                  <a:cubicBezTo>
                    <a:pt x="1229820" y="1885250"/>
                    <a:pt x="1246710" y="1926030"/>
                    <a:pt x="1246710" y="1970750"/>
                  </a:cubicBezTo>
                  <a:cubicBezTo>
                    <a:pt x="1246710" y="2066730"/>
                    <a:pt x="1168910" y="2144530"/>
                    <a:pt x="1073930" y="2144530"/>
                  </a:cubicBezTo>
                  <a:cubicBezTo>
                    <a:pt x="976959" y="2144530"/>
                    <a:pt x="899157" y="2066730"/>
                    <a:pt x="899157" y="1970750"/>
                  </a:cubicBezTo>
                  <a:cubicBezTo>
                    <a:pt x="899157" y="1925910"/>
                    <a:pt x="916140" y="1885040"/>
                    <a:pt x="944024" y="1854210"/>
                  </a:cubicBezTo>
                  <a:cubicBezTo>
                    <a:pt x="971778" y="1810250"/>
                    <a:pt x="951410" y="1752150"/>
                    <a:pt x="944780" y="1735940"/>
                  </a:cubicBezTo>
                  <a:lnTo>
                    <a:pt x="408836" y="1735940"/>
                  </a:lnTo>
                  <a:lnTo>
                    <a:pt x="408836" y="1200520"/>
                  </a:lnTo>
                  <a:cubicBezTo>
                    <a:pt x="392963" y="1194000"/>
                    <a:pt x="334507" y="1173280"/>
                    <a:pt x="290319" y="1201180"/>
                  </a:cubicBezTo>
                  <a:cubicBezTo>
                    <a:pt x="259493" y="1229060"/>
                    <a:pt x="218620" y="1246040"/>
                    <a:pt x="173778" y="1246040"/>
                  </a:cubicBezTo>
                  <a:cubicBezTo>
                    <a:pt x="77803" y="1246040"/>
                    <a:pt x="0" y="1168240"/>
                    <a:pt x="0" y="1072270"/>
                  </a:cubicBezTo>
                  <a:cubicBezTo>
                    <a:pt x="0" y="976291"/>
                    <a:pt x="77803" y="898488"/>
                    <a:pt x="173778" y="898488"/>
                  </a:cubicBezTo>
                  <a:cubicBezTo>
                    <a:pt x="218504" y="898488"/>
                    <a:pt x="259281" y="915382"/>
                    <a:pt x="290081" y="943141"/>
                  </a:cubicBezTo>
                  <a:close/>
                </a:path>
              </a:pathLst>
            </a:custGeom>
            <a:solidFill>
              <a:srgbClr val="39A8C6"/>
            </a:solidFill>
            <a:ln cap="flat" w="10000">
              <a:solidFill>
                <a:srgbClr val="39A8C6"/>
              </a:solidFill>
              <a:miter/>
            </a:ln>
          </p:spPr>
        </p:sp>
        <p:sp>
          <p:nvSpPr>
            <p:cNvPr name="" id="126"/>
            <p:cNvSpPr/>
            <p:nvPr/>
          </p:nvSpPr>
          <p:spPr>
            <a:xfrm rot="2742000">
              <a:off x="2608194" y="2864115"/>
              <a:ext cx="1541450" cy="1321760"/>
            </a:xfrm>
            <a:custGeom>
              <a:avLst/>
              <a:gdLst/>
              <a:ahLst/>
              <a:cxnLst/>
              <a:rect b="b" r="r" t="t" l="l"/>
              <a:pathLst>
                <a:path stroke="false" w="1541450" h="1321760">
                  <a:moveTo>
                    <a:pt x="624344" y="1207030"/>
                  </a:moveTo>
                  <a:cubicBezTo>
                    <a:pt x="-306362" y="842131"/>
                    <a:pt x="79131" y="0"/>
                    <a:pt x="79131" y="0"/>
                  </a:cubicBezTo>
                  <a:lnTo>
                    <a:pt x="1533260" y="2661"/>
                  </a:lnTo>
                  <a:lnTo>
                    <a:pt x="1533260" y="536687"/>
                  </a:lnTo>
                  <a:cubicBezTo>
                    <a:pt x="1509920" y="544617"/>
                    <a:pt x="1462790" y="555435"/>
                    <a:pt x="1423220" y="531865"/>
                  </a:cubicBezTo>
                  <a:cubicBezTo>
                    <a:pt x="1391980" y="503713"/>
                    <a:pt x="1350620" y="486575"/>
                    <a:pt x="1305260" y="486575"/>
                  </a:cubicBezTo>
                  <a:cubicBezTo>
                    <a:pt x="1207920" y="486575"/>
                    <a:pt x="1129010" y="565488"/>
                    <a:pt x="1129010" y="664267"/>
                  </a:cubicBezTo>
                  <a:cubicBezTo>
                    <a:pt x="1129010" y="760172"/>
                    <a:pt x="1207920" y="839085"/>
                    <a:pt x="1305260" y="839085"/>
                  </a:cubicBezTo>
                  <a:cubicBezTo>
                    <a:pt x="1350740" y="839085"/>
                    <a:pt x="1392200" y="821861"/>
                    <a:pt x="1423460" y="793577"/>
                  </a:cubicBezTo>
                  <a:cubicBezTo>
                    <a:pt x="1461320" y="769680"/>
                    <a:pt x="1509500" y="780957"/>
                    <a:pt x="1533260" y="789022"/>
                  </a:cubicBezTo>
                  <a:lnTo>
                    <a:pt x="1541450" y="1321760"/>
                  </a:lnTo>
                  <a:cubicBezTo>
                    <a:pt x="1541450" y="1321760"/>
                    <a:pt x="860915" y="1276670"/>
                    <a:pt x="624344" y="1207030"/>
                  </a:cubicBezTo>
                  <a:close/>
                </a:path>
                <a:path fill="none" w="1541450" h="1321760">
                  <a:moveTo>
                    <a:pt x="624344" y="1207030"/>
                  </a:moveTo>
                  <a:cubicBezTo>
                    <a:pt x="-306362" y="842131"/>
                    <a:pt x="79131" y="0"/>
                    <a:pt x="79131" y="0"/>
                  </a:cubicBezTo>
                  <a:lnTo>
                    <a:pt x="1533260" y="2661"/>
                  </a:lnTo>
                  <a:lnTo>
                    <a:pt x="1533260" y="536687"/>
                  </a:lnTo>
                  <a:cubicBezTo>
                    <a:pt x="1509920" y="544617"/>
                    <a:pt x="1462790" y="555435"/>
                    <a:pt x="1423220" y="531865"/>
                  </a:cubicBezTo>
                  <a:cubicBezTo>
                    <a:pt x="1391980" y="503713"/>
                    <a:pt x="1350620" y="486575"/>
                    <a:pt x="1305260" y="486575"/>
                  </a:cubicBezTo>
                  <a:cubicBezTo>
                    <a:pt x="1207920" y="486575"/>
                    <a:pt x="1129010" y="565488"/>
                    <a:pt x="1129010" y="664267"/>
                  </a:cubicBezTo>
                  <a:cubicBezTo>
                    <a:pt x="1129010" y="760172"/>
                    <a:pt x="1207920" y="839085"/>
                    <a:pt x="1305260" y="839085"/>
                  </a:cubicBezTo>
                  <a:cubicBezTo>
                    <a:pt x="1350740" y="839085"/>
                    <a:pt x="1392200" y="821861"/>
                    <a:pt x="1423460" y="793577"/>
                  </a:cubicBezTo>
                  <a:cubicBezTo>
                    <a:pt x="1461320" y="769680"/>
                    <a:pt x="1509500" y="780957"/>
                    <a:pt x="1533260" y="789022"/>
                  </a:cubicBezTo>
                  <a:lnTo>
                    <a:pt x="1541450" y="1321760"/>
                  </a:lnTo>
                  <a:cubicBezTo>
                    <a:pt x="1541450" y="1321760"/>
                    <a:pt x="860915" y="1276670"/>
                    <a:pt x="624344" y="1207030"/>
                  </a:cubicBezTo>
                  <a:close/>
                </a:path>
              </a:pathLst>
            </a:custGeom>
            <a:solidFill>
              <a:srgbClr val="3752A5"/>
            </a:solidFill>
            <a:ln cap="flat" w="10000">
              <a:solidFill>
                <a:srgbClr val="3752A5"/>
              </a:solidFill>
              <a:miter/>
            </a:ln>
          </p:spPr>
        </p:sp>
        <p:sp>
          <p:nvSpPr>
            <p:cNvPr name="" id="127"/>
            <p:cNvSpPr/>
            <p:nvPr/>
          </p:nvSpPr>
          <p:spPr>
            <a:xfrm rot="2700000">
              <a:off x="7214621" y="5194068"/>
              <a:ext cx="236219" cy="235854"/>
            </a:xfrm>
            <a:custGeom>
              <a:avLst/>
              <a:gdLst/>
              <a:ahLst/>
              <a:cxnLst/>
              <a:rect b="b" r="r" t="t" l="l"/>
              <a:pathLst>
                <a:path stroke="false" w="236219" h="235854">
                  <a:moveTo>
                    <a:pt x="31903" y="103726"/>
                  </a:moveTo>
                  <a:cubicBezTo>
                    <a:pt x="36999" y="106761"/>
                    <a:pt x="43248" y="104538"/>
                    <a:pt x="44963" y="103825"/>
                  </a:cubicBezTo>
                  <a:lnTo>
                    <a:pt x="44963" y="45024"/>
                  </a:lnTo>
                  <a:lnTo>
                    <a:pt x="103792" y="45024"/>
                  </a:lnTo>
                  <a:cubicBezTo>
                    <a:pt x="104520" y="43262"/>
                    <a:pt x="106703" y="37043"/>
                    <a:pt x="103680" y="31967"/>
                  </a:cubicBezTo>
                  <a:cubicBezTo>
                    <a:pt x="100621" y="28573"/>
                    <a:pt x="98759" y="24079"/>
                    <a:pt x="98759" y="19151"/>
                  </a:cubicBezTo>
                  <a:cubicBezTo>
                    <a:pt x="98759" y="8574"/>
                    <a:pt x="107333" y="0"/>
                    <a:pt x="118109" y="0"/>
                  </a:cubicBezTo>
                  <a:cubicBezTo>
                    <a:pt x="128486" y="0"/>
                    <a:pt x="137060" y="8574"/>
                    <a:pt x="137060" y="19151"/>
                  </a:cubicBezTo>
                  <a:cubicBezTo>
                    <a:pt x="137060" y="24092"/>
                    <a:pt x="135189" y="28597"/>
                    <a:pt x="132116" y="31993"/>
                  </a:cubicBezTo>
                  <a:cubicBezTo>
                    <a:pt x="129060" y="36835"/>
                    <a:pt x="131298" y="43230"/>
                    <a:pt x="132031" y="45024"/>
                  </a:cubicBezTo>
                  <a:lnTo>
                    <a:pt x="190856" y="45024"/>
                  </a:lnTo>
                  <a:lnTo>
                    <a:pt x="190856" y="103706"/>
                  </a:lnTo>
                  <a:cubicBezTo>
                    <a:pt x="191933" y="104188"/>
                    <a:pt x="198761" y="107010"/>
                    <a:pt x="204252" y="103741"/>
                  </a:cubicBezTo>
                  <a:cubicBezTo>
                    <a:pt x="207646" y="100681"/>
                    <a:pt x="212140" y="98820"/>
                    <a:pt x="217068" y="98820"/>
                  </a:cubicBezTo>
                  <a:cubicBezTo>
                    <a:pt x="227645" y="98820"/>
                    <a:pt x="236219" y="107394"/>
                    <a:pt x="236219" y="117927"/>
                  </a:cubicBezTo>
                  <a:cubicBezTo>
                    <a:pt x="236219" y="128547"/>
                    <a:pt x="227645" y="137121"/>
                    <a:pt x="217068" y="137121"/>
                  </a:cubicBezTo>
                  <a:cubicBezTo>
                    <a:pt x="212127" y="137121"/>
                    <a:pt x="207623" y="135249"/>
                    <a:pt x="204225" y="132176"/>
                  </a:cubicBezTo>
                  <a:cubicBezTo>
                    <a:pt x="198996" y="128875"/>
                    <a:pt x="191953" y="131752"/>
                    <a:pt x="190856" y="132235"/>
                  </a:cubicBezTo>
                  <a:lnTo>
                    <a:pt x="190856" y="190917"/>
                  </a:lnTo>
                  <a:lnTo>
                    <a:pt x="132091" y="190917"/>
                  </a:lnTo>
                  <a:cubicBezTo>
                    <a:pt x="131367" y="192669"/>
                    <a:pt x="129182" y="198881"/>
                    <a:pt x="132201" y="203951"/>
                  </a:cubicBezTo>
                  <a:cubicBezTo>
                    <a:pt x="135254" y="207338"/>
                    <a:pt x="137112" y="211823"/>
                    <a:pt x="137112" y="216742"/>
                  </a:cubicBezTo>
                  <a:cubicBezTo>
                    <a:pt x="137112" y="227297"/>
                    <a:pt x="128556" y="235854"/>
                    <a:pt x="118109" y="235854"/>
                  </a:cubicBezTo>
                  <a:cubicBezTo>
                    <a:pt x="107445" y="235854"/>
                    <a:pt x="98888" y="227297"/>
                    <a:pt x="98888" y="216742"/>
                  </a:cubicBezTo>
                  <a:cubicBezTo>
                    <a:pt x="98888" y="211810"/>
                    <a:pt x="100756" y="207315"/>
                    <a:pt x="103823" y="203925"/>
                  </a:cubicBezTo>
                  <a:cubicBezTo>
                    <a:pt x="106875" y="199089"/>
                    <a:pt x="104635" y="192700"/>
                    <a:pt x="103906" y="190917"/>
                  </a:cubicBezTo>
                  <a:lnTo>
                    <a:pt x="44963" y="190917"/>
                  </a:lnTo>
                  <a:lnTo>
                    <a:pt x="44963" y="132032"/>
                  </a:lnTo>
                  <a:cubicBezTo>
                    <a:pt x="43218" y="131315"/>
                    <a:pt x="36789" y="129037"/>
                    <a:pt x="31929" y="132104"/>
                  </a:cubicBezTo>
                  <a:cubicBezTo>
                    <a:pt x="28539" y="135171"/>
                    <a:pt x="24044" y="137039"/>
                    <a:pt x="19112" y="137039"/>
                  </a:cubicBezTo>
                  <a:cubicBezTo>
                    <a:pt x="8557" y="137039"/>
                    <a:pt x="0" y="128482"/>
                    <a:pt x="0" y="117927"/>
                  </a:cubicBezTo>
                  <a:cubicBezTo>
                    <a:pt x="0" y="107372"/>
                    <a:pt x="8557" y="98815"/>
                    <a:pt x="19112" y="98815"/>
                  </a:cubicBezTo>
                  <a:cubicBezTo>
                    <a:pt x="24031" y="98815"/>
                    <a:pt x="28515" y="100673"/>
                    <a:pt x="31903" y="103726"/>
                  </a:cubicBezTo>
                  <a:close/>
                </a:path>
                <a:path fill="none" w="236219" h="235854">
                  <a:moveTo>
                    <a:pt x="31903" y="103726"/>
                  </a:moveTo>
                  <a:cubicBezTo>
                    <a:pt x="36999" y="106761"/>
                    <a:pt x="43248" y="104538"/>
                    <a:pt x="44963" y="103825"/>
                  </a:cubicBezTo>
                  <a:lnTo>
                    <a:pt x="44963" y="45024"/>
                  </a:lnTo>
                  <a:lnTo>
                    <a:pt x="103792" y="45024"/>
                  </a:lnTo>
                  <a:cubicBezTo>
                    <a:pt x="104520" y="43262"/>
                    <a:pt x="106703" y="37043"/>
                    <a:pt x="103680" y="31967"/>
                  </a:cubicBezTo>
                  <a:cubicBezTo>
                    <a:pt x="100621" y="28573"/>
                    <a:pt x="98759" y="24079"/>
                    <a:pt x="98759" y="19151"/>
                  </a:cubicBezTo>
                  <a:cubicBezTo>
                    <a:pt x="98759" y="8574"/>
                    <a:pt x="107333" y="0"/>
                    <a:pt x="118109" y="0"/>
                  </a:cubicBezTo>
                  <a:cubicBezTo>
                    <a:pt x="128486" y="0"/>
                    <a:pt x="137060" y="8574"/>
                    <a:pt x="137060" y="19151"/>
                  </a:cubicBezTo>
                  <a:cubicBezTo>
                    <a:pt x="137060" y="24092"/>
                    <a:pt x="135189" y="28597"/>
                    <a:pt x="132116" y="31993"/>
                  </a:cubicBezTo>
                  <a:cubicBezTo>
                    <a:pt x="129060" y="36835"/>
                    <a:pt x="131298" y="43230"/>
                    <a:pt x="132031" y="45024"/>
                  </a:cubicBezTo>
                  <a:lnTo>
                    <a:pt x="190856" y="45024"/>
                  </a:lnTo>
                  <a:lnTo>
                    <a:pt x="190856" y="103706"/>
                  </a:lnTo>
                  <a:cubicBezTo>
                    <a:pt x="191933" y="104188"/>
                    <a:pt x="198761" y="107010"/>
                    <a:pt x="204252" y="103741"/>
                  </a:cubicBezTo>
                  <a:cubicBezTo>
                    <a:pt x="207646" y="100681"/>
                    <a:pt x="212140" y="98820"/>
                    <a:pt x="217068" y="98820"/>
                  </a:cubicBezTo>
                  <a:cubicBezTo>
                    <a:pt x="227645" y="98820"/>
                    <a:pt x="236219" y="107394"/>
                    <a:pt x="236219" y="117927"/>
                  </a:cubicBezTo>
                  <a:cubicBezTo>
                    <a:pt x="236219" y="128547"/>
                    <a:pt x="227645" y="137121"/>
                    <a:pt x="217068" y="137121"/>
                  </a:cubicBezTo>
                  <a:cubicBezTo>
                    <a:pt x="212127" y="137121"/>
                    <a:pt x="207623" y="135249"/>
                    <a:pt x="204225" y="132176"/>
                  </a:cubicBezTo>
                  <a:cubicBezTo>
                    <a:pt x="198996" y="128875"/>
                    <a:pt x="191953" y="131752"/>
                    <a:pt x="190856" y="132235"/>
                  </a:cubicBezTo>
                  <a:lnTo>
                    <a:pt x="190856" y="190917"/>
                  </a:lnTo>
                  <a:lnTo>
                    <a:pt x="132091" y="190917"/>
                  </a:lnTo>
                  <a:cubicBezTo>
                    <a:pt x="131367" y="192669"/>
                    <a:pt x="129182" y="198881"/>
                    <a:pt x="132201" y="203951"/>
                  </a:cubicBezTo>
                  <a:cubicBezTo>
                    <a:pt x="135254" y="207338"/>
                    <a:pt x="137112" y="211823"/>
                    <a:pt x="137112" y="216742"/>
                  </a:cubicBezTo>
                  <a:cubicBezTo>
                    <a:pt x="137112" y="227297"/>
                    <a:pt x="128556" y="235854"/>
                    <a:pt x="118109" y="235854"/>
                  </a:cubicBezTo>
                  <a:cubicBezTo>
                    <a:pt x="107445" y="235854"/>
                    <a:pt x="98888" y="227297"/>
                    <a:pt x="98888" y="216742"/>
                  </a:cubicBezTo>
                  <a:cubicBezTo>
                    <a:pt x="98888" y="211810"/>
                    <a:pt x="100756" y="207315"/>
                    <a:pt x="103823" y="203925"/>
                  </a:cubicBezTo>
                  <a:cubicBezTo>
                    <a:pt x="106875" y="199089"/>
                    <a:pt x="104635" y="192700"/>
                    <a:pt x="103906" y="190917"/>
                  </a:cubicBezTo>
                  <a:lnTo>
                    <a:pt x="44963" y="190917"/>
                  </a:lnTo>
                  <a:lnTo>
                    <a:pt x="44963" y="132032"/>
                  </a:lnTo>
                  <a:cubicBezTo>
                    <a:pt x="43218" y="131315"/>
                    <a:pt x="36789" y="129037"/>
                    <a:pt x="31929" y="132104"/>
                  </a:cubicBezTo>
                  <a:cubicBezTo>
                    <a:pt x="28539" y="135171"/>
                    <a:pt x="24044" y="137039"/>
                    <a:pt x="19112" y="137039"/>
                  </a:cubicBezTo>
                  <a:cubicBezTo>
                    <a:pt x="8557" y="137039"/>
                    <a:pt x="0" y="128482"/>
                    <a:pt x="0" y="117927"/>
                  </a:cubicBezTo>
                  <a:cubicBezTo>
                    <a:pt x="0" y="107372"/>
                    <a:pt x="8557" y="98815"/>
                    <a:pt x="19112" y="98815"/>
                  </a:cubicBezTo>
                  <a:cubicBezTo>
                    <a:pt x="24031" y="98815"/>
                    <a:pt x="28515" y="100673"/>
                    <a:pt x="31903" y="103726"/>
                  </a:cubicBezTo>
                  <a:close/>
                </a:path>
              </a:pathLst>
            </a:custGeom>
            <a:solidFill>
              <a:srgbClr val="39A8C6"/>
            </a:solidFill>
            <a:ln cap="flat" w="10000">
              <a:solidFill>
                <a:srgbClr val="39A8C6"/>
              </a:solidFill>
              <a:miter/>
            </a:ln>
          </p:spPr>
        </p:sp>
        <p:sp>
          <p:nvSpPr>
            <p:cNvPr name="" id="128"/>
            <p:cNvSpPr/>
            <p:nvPr/>
          </p:nvSpPr>
          <p:spPr>
            <a:xfrm rot="2700000">
              <a:off x="1438891" y="5134068"/>
              <a:ext cx="236219" cy="235854"/>
            </a:xfrm>
            <a:custGeom>
              <a:avLst/>
              <a:gdLst/>
              <a:ahLst/>
              <a:cxnLst/>
              <a:rect b="b" r="r" t="t" l="l"/>
              <a:pathLst>
                <a:path stroke="false" w="236219" h="235854">
                  <a:moveTo>
                    <a:pt x="31903" y="103726"/>
                  </a:moveTo>
                  <a:cubicBezTo>
                    <a:pt x="36998" y="106761"/>
                    <a:pt x="43248" y="104538"/>
                    <a:pt x="44963" y="103825"/>
                  </a:cubicBezTo>
                  <a:lnTo>
                    <a:pt x="44963" y="45024"/>
                  </a:lnTo>
                  <a:lnTo>
                    <a:pt x="103792" y="45024"/>
                  </a:lnTo>
                  <a:cubicBezTo>
                    <a:pt x="104520" y="43262"/>
                    <a:pt x="106703" y="37043"/>
                    <a:pt x="103680" y="31967"/>
                  </a:cubicBezTo>
                  <a:cubicBezTo>
                    <a:pt x="100621" y="28573"/>
                    <a:pt x="98759" y="24079"/>
                    <a:pt x="98759" y="19151"/>
                  </a:cubicBezTo>
                  <a:cubicBezTo>
                    <a:pt x="98759" y="8574"/>
                    <a:pt x="107333" y="0"/>
                    <a:pt x="118109" y="0"/>
                  </a:cubicBezTo>
                  <a:cubicBezTo>
                    <a:pt x="128486" y="0"/>
                    <a:pt x="137060" y="8574"/>
                    <a:pt x="137060" y="19151"/>
                  </a:cubicBezTo>
                  <a:cubicBezTo>
                    <a:pt x="137060" y="24092"/>
                    <a:pt x="135189" y="28597"/>
                    <a:pt x="132116" y="31993"/>
                  </a:cubicBezTo>
                  <a:cubicBezTo>
                    <a:pt x="129060" y="36835"/>
                    <a:pt x="131298" y="43230"/>
                    <a:pt x="132031" y="45024"/>
                  </a:cubicBezTo>
                  <a:lnTo>
                    <a:pt x="190856" y="45024"/>
                  </a:lnTo>
                  <a:lnTo>
                    <a:pt x="190856" y="103706"/>
                  </a:lnTo>
                  <a:cubicBezTo>
                    <a:pt x="191933" y="104188"/>
                    <a:pt x="198761" y="107010"/>
                    <a:pt x="204252" y="103741"/>
                  </a:cubicBezTo>
                  <a:cubicBezTo>
                    <a:pt x="207646" y="100681"/>
                    <a:pt x="212140" y="98820"/>
                    <a:pt x="217068" y="98820"/>
                  </a:cubicBezTo>
                  <a:cubicBezTo>
                    <a:pt x="227645" y="98820"/>
                    <a:pt x="236219" y="107394"/>
                    <a:pt x="236219" y="117927"/>
                  </a:cubicBezTo>
                  <a:cubicBezTo>
                    <a:pt x="236219" y="128547"/>
                    <a:pt x="227645" y="137121"/>
                    <a:pt x="217068" y="137121"/>
                  </a:cubicBezTo>
                  <a:cubicBezTo>
                    <a:pt x="212127" y="137121"/>
                    <a:pt x="207623" y="135249"/>
                    <a:pt x="204225" y="132176"/>
                  </a:cubicBezTo>
                  <a:cubicBezTo>
                    <a:pt x="198996" y="128875"/>
                    <a:pt x="191953" y="131752"/>
                    <a:pt x="190856" y="132235"/>
                  </a:cubicBezTo>
                  <a:lnTo>
                    <a:pt x="190856" y="190917"/>
                  </a:lnTo>
                  <a:lnTo>
                    <a:pt x="132091" y="190917"/>
                  </a:lnTo>
                  <a:cubicBezTo>
                    <a:pt x="131367" y="192669"/>
                    <a:pt x="129182" y="198881"/>
                    <a:pt x="132201" y="203951"/>
                  </a:cubicBezTo>
                  <a:cubicBezTo>
                    <a:pt x="135254" y="207338"/>
                    <a:pt x="137112" y="211823"/>
                    <a:pt x="137112" y="216742"/>
                  </a:cubicBezTo>
                  <a:cubicBezTo>
                    <a:pt x="137112" y="227297"/>
                    <a:pt x="128556" y="235854"/>
                    <a:pt x="118109" y="235854"/>
                  </a:cubicBezTo>
                  <a:cubicBezTo>
                    <a:pt x="107445" y="235854"/>
                    <a:pt x="98888" y="227297"/>
                    <a:pt x="98888" y="216742"/>
                  </a:cubicBezTo>
                  <a:cubicBezTo>
                    <a:pt x="98888" y="211810"/>
                    <a:pt x="100756" y="207315"/>
                    <a:pt x="103823" y="203925"/>
                  </a:cubicBezTo>
                  <a:cubicBezTo>
                    <a:pt x="106875" y="199089"/>
                    <a:pt x="104635" y="192700"/>
                    <a:pt x="103906" y="190917"/>
                  </a:cubicBezTo>
                  <a:lnTo>
                    <a:pt x="44963" y="190917"/>
                  </a:lnTo>
                  <a:lnTo>
                    <a:pt x="44963" y="132032"/>
                  </a:lnTo>
                  <a:cubicBezTo>
                    <a:pt x="43218" y="131315"/>
                    <a:pt x="36789" y="129037"/>
                    <a:pt x="31929" y="132104"/>
                  </a:cubicBezTo>
                  <a:cubicBezTo>
                    <a:pt x="28539" y="135171"/>
                    <a:pt x="24043" y="137039"/>
                    <a:pt x="19112" y="137039"/>
                  </a:cubicBezTo>
                  <a:cubicBezTo>
                    <a:pt x="8557" y="137039"/>
                    <a:pt x="0" y="128482"/>
                    <a:pt x="0" y="117927"/>
                  </a:cubicBezTo>
                  <a:cubicBezTo>
                    <a:pt x="0" y="107372"/>
                    <a:pt x="8557" y="98815"/>
                    <a:pt x="19112" y="98815"/>
                  </a:cubicBezTo>
                  <a:cubicBezTo>
                    <a:pt x="24031" y="98815"/>
                    <a:pt x="28515" y="100673"/>
                    <a:pt x="31903" y="103726"/>
                  </a:cubicBezTo>
                  <a:close/>
                </a:path>
                <a:path fill="none" w="236219" h="235854">
                  <a:moveTo>
                    <a:pt x="31903" y="103726"/>
                  </a:moveTo>
                  <a:cubicBezTo>
                    <a:pt x="36998" y="106761"/>
                    <a:pt x="43248" y="104538"/>
                    <a:pt x="44963" y="103825"/>
                  </a:cubicBezTo>
                  <a:lnTo>
                    <a:pt x="44963" y="45024"/>
                  </a:lnTo>
                  <a:lnTo>
                    <a:pt x="103792" y="45024"/>
                  </a:lnTo>
                  <a:cubicBezTo>
                    <a:pt x="104520" y="43262"/>
                    <a:pt x="106703" y="37043"/>
                    <a:pt x="103680" y="31967"/>
                  </a:cubicBezTo>
                  <a:cubicBezTo>
                    <a:pt x="100621" y="28573"/>
                    <a:pt x="98759" y="24079"/>
                    <a:pt x="98759" y="19151"/>
                  </a:cubicBezTo>
                  <a:cubicBezTo>
                    <a:pt x="98759" y="8574"/>
                    <a:pt x="107333" y="0"/>
                    <a:pt x="118109" y="0"/>
                  </a:cubicBezTo>
                  <a:cubicBezTo>
                    <a:pt x="128486" y="0"/>
                    <a:pt x="137060" y="8574"/>
                    <a:pt x="137060" y="19151"/>
                  </a:cubicBezTo>
                  <a:cubicBezTo>
                    <a:pt x="137060" y="24092"/>
                    <a:pt x="135189" y="28597"/>
                    <a:pt x="132116" y="31993"/>
                  </a:cubicBezTo>
                  <a:cubicBezTo>
                    <a:pt x="129060" y="36835"/>
                    <a:pt x="131298" y="43230"/>
                    <a:pt x="132031" y="45024"/>
                  </a:cubicBezTo>
                  <a:lnTo>
                    <a:pt x="190856" y="45024"/>
                  </a:lnTo>
                  <a:lnTo>
                    <a:pt x="190856" y="103706"/>
                  </a:lnTo>
                  <a:cubicBezTo>
                    <a:pt x="191933" y="104188"/>
                    <a:pt x="198761" y="107010"/>
                    <a:pt x="204252" y="103741"/>
                  </a:cubicBezTo>
                  <a:cubicBezTo>
                    <a:pt x="207646" y="100681"/>
                    <a:pt x="212140" y="98820"/>
                    <a:pt x="217068" y="98820"/>
                  </a:cubicBezTo>
                  <a:cubicBezTo>
                    <a:pt x="227645" y="98820"/>
                    <a:pt x="236219" y="107394"/>
                    <a:pt x="236219" y="117927"/>
                  </a:cubicBezTo>
                  <a:cubicBezTo>
                    <a:pt x="236219" y="128547"/>
                    <a:pt x="227645" y="137121"/>
                    <a:pt x="217068" y="137121"/>
                  </a:cubicBezTo>
                  <a:cubicBezTo>
                    <a:pt x="212127" y="137121"/>
                    <a:pt x="207623" y="135249"/>
                    <a:pt x="204225" y="132176"/>
                  </a:cubicBezTo>
                  <a:cubicBezTo>
                    <a:pt x="198996" y="128875"/>
                    <a:pt x="191953" y="131752"/>
                    <a:pt x="190856" y="132235"/>
                  </a:cubicBezTo>
                  <a:lnTo>
                    <a:pt x="190856" y="190917"/>
                  </a:lnTo>
                  <a:lnTo>
                    <a:pt x="132091" y="190917"/>
                  </a:lnTo>
                  <a:cubicBezTo>
                    <a:pt x="131367" y="192669"/>
                    <a:pt x="129182" y="198881"/>
                    <a:pt x="132201" y="203951"/>
                  </a:cubicBezTo>
                  <a:cubicBezTo>
                    <a:pt x="135254" y="207338"/>
                    <a:pt x="137112" y="211823"/>
                    <a:pt x="137112" y="216742"/>
                  </a:cubicBezTo>
                  <a:cubicBezTo>
                    <a:pt x="137112" y="227297"/>
                    <a:pt x="128556" y="235854"/>
                    <a:pt x="118109" y="235854"/>
                  </a:cubicBezTo>
                  <a:cubicBezTo>
                    <a:pt x="107445" y="235854"/>
                    <a:pt x="98888" y="227297"/>
                    <a:pt x="98888" y="216742"/>
                  </a:cubicBezTo>
                  <a:cubicBezTo>
                    <a:pt x="98888" y="211810"/>
                    <a:pt x="100756" y="207315"/>
                    <a:pt x="103823" y="203925"/>
                  </a:cubicBezTo>
                  <a:cubicBezTo>
                    <a:pt x="106875" y="199089"/>
                    <a:pt x="104635" y="192700"/>
                    <a:pt x="103906" y="190917"/>
                  </a:cubicBezTo>
                  <a:lnTo>
                    <a:pt x="44963" y="190917"/>
                  </a:lnTo>
                  <a:lnTo>
                    <a:pt x="44963" y="132032"/>
                  </a:lnTo>
                  <a:cubicBezTo>
                    <a:pt x="43218" y="131315"/>
                    <a:pt x="36789" y="129037"/>
                    <a:pt x="31929" y="132104"/>
                  </a:cubicBezTo>
                  <a:cubicBezTo>
                    <a:pt x="28539" y="135171"/>
                    <a:pt x="24043" y="137039"/>
                    <a:pt x="19112" y="137039"/>
                  </a:cubicBezTo>
                  <a:cubicBezTo>
                    <a:pt x="8557" y="137039"/>
                    <a:pt x="0" y="128482"/>
                    <a:pt x="0" y="117927"/>
                  </a:cubicBezTo>
                  <a:cubicBezTo>
                    <a:pt x="0" y="107372"/>
                    <a:pt x="8557" y="98815"/>
                    <a:pt x="19112" y="98815"/>
                  </a:cubicBezTo>
                  <a:cubicBezTo>
                    <a:pt x="24031" y="98815"/>
                    <a:pt x="28515" y="100673"/>
                    <a:pt x="31903" y="103726"/>
                  </a:cubicBezTo>
                  <a:close/>
                </a:path>
              </a:pathLst>
            </a:custGeom>
            <a:solidFill>
              <a:srgbClr val="3752A5"/>
            </a:solidFill>
            <a:ln cap="flat" w="10000">
              <a:solidFill>
                <a:srgbClr val="3752A5"/>
              </a:solidFill>
              <a:miter/>
            </a:ln>
          </p:spPr>
        </p:sp>
        <p:sp>
          <p:nvSpPr>
            <p:cNvPr name="" id="129"/>
            <p:cNvSpPr/>
            <p:nvPr/>
          </p:nvSpPr>
          <p:spPr>
            <a:xfrm rot="2700000">
              <a:off x="7214621" y="2056068"/>
              <a:ext cx="236219" cy="235854"/>
            </a:xfrm>
            <a:custGeom>
              <a:avLst/>
              <a:gdLst/>
              <a:ahLst/>
              <a:cxnLst/>
              <a:rect b="b" r="r" t="t" l="l"/>
              <a:pathLst>
                <a:path stroke="false" w="236219" h="235854">
                  <a:moveTo>
                    <a:pt x="31903" y="103726"/>
                  </a:moveTo>
                  <a:cubicBezTo>
                    <a:pt x="36999" y="106761"/>
                    <a:pt x="43248" y="104538"/>
                    <a:pt x="44963" y="103825"/>
                  </a:cubicBezTo>
                  <a:lnTo>
                    <a:pt x="44963" y="45023"/>
                  </a:lnTo>
                  <a:lnTo>
                    <a:pt x="103792" y="45023"/>
                  </a:lnTo>
                  <a:cubicBezTo>
                    <a:pt x="104520" y="43262"/>
                    <a:pt x="106703" y="37043"/>
                    <a:pt x="103680" y="31967"/>
                  </a:cubicBezTo>
                  <a:cubicBezTo>
                    <a:pt x="100621" y="28573"/>
                    <a:pt x="98759" y="24079"/>
                    <a:pt x="98759" y="19151"/>
                  </a:cubicBezTo>
                  <a:cubicBezTo>
                    <a:pt x="98759" y="8574"/>
                    <a:pt x="107333" y="0"/>
                    <a:pt x="118109" y="0"/>
                  </a:cubicBezTo>
                  <a:cubicBezTo>
                    <a:pt x="128486" y="0"/>
                    <a:pt x="137060" y="8574"/>
                    <a:pt x="137060" y="19151"/>
                  </a:cubicBezTo>
                  <a:cubicBezTo>
                    <a:pt x="137060" y="24092"/>
                    <a:pt x="135189" y="28596"/>
                    <a:pt x="132116" y="31993"/>
                  </a:cubicBezTo>
                  <a:cubicBezTo>
                    <a:pt x="129060" y="36835"/>
                    <a:pt x="131298" y="43230"/>
                    <a:pt x="132031" y="45023"/>
                  </a:cubicBezTo>
                  <a:lnTo>
                    <a:pt x="190856" y="45023"/>
                  </a:lnTo>
                  <a:lnTo>
                    <a:pt x="190856" y="103706"/>
                  </a:lnTo>
                  <a:cubicBezTo>
                    <a:pt x="191933" y="104188"/>
                    <a:pt x="198761" y="107010"/>
                    <a:pt x="204252" y="103741"/>
                  </a:cubicBezTo>
                  <a:cubicBezTo>
                    <a:pt x="207646" y="100681"/>
                    <a:pt x="212140" y="98820"/>
                    <a:pt x="217068" y="98820"/>
                  </a:cubicBezTo>
                  <a:cubicBezTo>
                    <a:pt x="227645" y="98820"/>
                    <a:pt x="236219" y="107394"/>
                    <a:pt x="236219" y="117927"/>
                  </a:cubicBezTo>
                  <a:cubicBezTo>
                    <a:pt x="236219" y="128547"/>
                    <a:pt x="227645" y="137121"/>
                    <a:pt x="217068" y="137121"/>
                  </a:cubicBezTo>
                  <a:cubicBezTo>
                    <a:pt x="212127" y="137121"/>
                    <a:pt x="207623" y="135249"/>
                    <a:pt x="204225" y="132176"/>
                  </a:cubicBezTo>
                  <a:cubicBezTo>
                    <a:pt x="198996" y="128875"/>
                    <a:pt x="191953" y="131752"/>
                    <a:pt x="190856" y="132235"/>
                  </a:cubicBezTo>
                  <a:lnTo>
                    <a:pt x="190856" y="190917"/>
                  </a:lnTo>
                  <a:lnTo>
                    <a:pt x="132091" y="190917"/>
                  </a:lnTo>
                  <a:cubicBezTo>
                    <a:pt x="131367" y="192669"/>
                    <a:pt x="129182" y="198881"/>
                    <a:pt x="132201" y="203951"/>
                  </a:cubicBezTo>
                  <a:cubicBezTo>
                    <a:pt x="135254" y="207338"/>
                    <a:pt x="137112" y="211823"/>
                    <a:pt x="137112" y="216742"/>
                  </a:cubicBezTo>
                  <a:cubicBezTo>
                    <a:pt x="137112" y="227297"/>
                    <a:pt x="128556" y="235854"/>
                    <a:pt x="118109" y="235854"/>
                  </a:cubicBezTo>
                  <a:cubicBezTo>
                    <a:pt x="107445" y="235854"/>
                    <a:pt x="98888" y="227297"/>
                    <a:pt x="98888" y="216742"/>
                  </a:cubicBezTo>
                  <a:cubicBezTo>
                    <a:pt x="98888" y="211810"/>
                    <a:pt x="100756" y="207315"/>
                    <a:pt x="103823" y="203925"/>
                  </a:cubicBezTo>
                  <a:cubicBezTo>
                    <a:pt x="106875" y="199089"/>
                    <a:pt x="104635" y="192700"/>
                    <a:pt x="103906" y="190917"/>
                  </a:cubicBezTo>
                  <a:lnTo>
                    <a:pt x="44963" y="190917"/>
                  </a:lnTo>
                  <a:lnTo>
                    <a:pt x="44963" y="132032"/>
                  </a:lnTo>
                  <a:cubicBezTo>
                    <a:pt x="43218" y="131315"/>
                    <a:pt x="36789" y="129037"/>
                    <a:pt x="31929" y="132104"/>
                  </a:cubicBezTo>
                  <a:cubicBezTo>
                    <a:pt x="28539" y="135171"/>
                    <a:pt x="24044" y="137039"/>
                    <a:pt x="19112" y="137039"/>
                  </a:cubicBezTo>
                  <a:cubicBezTo>
                    <a:pt x="8557" y="137039"/>
                    <a:pt x="0" y="128482"/>
                    <a:pt x="0" y="117927"/>
                  </a:cubicBezTo>
                  <a:cubicBezTo>
                    <a:pt x="0" y="107372"/>
                    <a:pt x="8557" y="98815"/>
                    <a:pt x="19112" y="98815"/>
                  </a:cubicBezTo>
                  <a:cubicBezTo>
                    <a:pt x="24031" y="98815"/>
                    <a:pt x="28515" y="100673"/>
                    <a:pt x="31903" y="103726"/>
                  </a:cubicBezTo>
                  <a:close/>
                </a:path>
                <a:path fill="none" w="236219" h="235854">
                  <a:moveTo>
                    <a:pt x="31903" y="103726"/>
                  </a:moveTo>
                  <a:cubicBezTo>
                    <a:pt x="36999" y="106761"/>
                    <a:pt x="43248" y="104538"/>
                    <a:pt x="44963" y="103825"/>
                  </a:cubicBezTo>
                  <a:lnTo>
                    <a:pt x="44963" y="45023"/>
                  </a:lnTo>
                  <a:lnTo>
                    <a:pt x="103792" y="45023"/>
                  </a:lnTo>
                  <a:cubicBezTo>
                    <a:pt x="104520" y="43262"/>
                    <a:pt x="106703" y="37043"/>
                    <a:pt x="103680" y="31967"/>
                  </a:cubicBezTo>
                  <a:cubicBezTo>
                    <a:pt x="100621" y="28573"/>
                    <a:pt x="98759" y="24079"/>
                    <a:pt x="98759" y="19151"/>
                  </a:cubicBezTo>
                  <a:cubicBezTo>
                    <a:pt x="98759" y="8574"/>
                    <a:pt x="107333" y="0"/>
                    <a:pt x="118109" y="0"/>
                  </a:cubicBezTo>
                  <a:cubicBezTo>
                    <a:pt x="128486" y="0"/>
                    <a:pt x="137060" y="8574"/>
                    <a:pt x="137060" y="19151"/>
                  </a:cubicBezTo>
                  <a:cubicBezTo>
                    <a:pt x="137060" y="24092"/>
                    <a:pt x="135189" y="28596"/>
                    <a:pt x="132116" y="31993"/>
                  </a:cubicBezTo>
                  <a:cubicBezTo>
                    <a:pt x="129060" y="36835"/>
                    <a:pt x="131298" y="43230"/>
                    <a:pt x="132031" y="45023"/>
                  </a:cubicBezTo>
                  <a:lnTo>
                    <a:pt x="190856" y="45023"/>
                  </a:lnTo>
                  <a:lnTo>
                    <a:pt x="190856" y="103706"/>
                  </a:lnTo>
                  <a:cubicBezTo>
                    <a:pt x="191933" y="104188"/>
                    <a:pt x="198761" y="107010"/>
                    <a:pt x="204252" y="103741"/>
                  </a:cubicBezTo>
                  <a:cubicBezTo>
                    <a:pt x="207646" y="100681"/>
                    <a:pt x="212140" y="98820"/>
                    <a:pt x="217068" y="98820"/>
                  </a:cubicBezTo>
                  <a:cubicBezTo>
                    <a:pt x="227645" y="98820"/>
                    <a:pt x="236219" y="107394"/>
                    <a:pt x="236219" y="117927"/>
                  </a:cubicBezTo>
                  <a:cubicBezTo>
                    <a:pt x="236219" y="128547"/>
                    <a:pt x="227645" y="137121"/>
                    <a:pt x="217068" y="137121"/>
                  </a:cubicBezTo>
                  <a:cubicBezTo>
                    <a:pt x="212127" y="137121"/>
                    <a:pt x="207623" y="135249"/>
                    <a:pt x="204225" y="132176"/>
                  </a:cubicBezTo>
                  <a:cubicBezTo>
                    <a:pt x="198996" y="128875"/>
                    <a:pt x="191953" y="131752"/>
                    <a:pt x="190856" y="132235"/>
                  </a:cubicBezTo>
                  <a:lnTo>
                    <a:pt x="190856" y="190917"/>
                  </a:lnTo>
                  <a:lnTo>
                    <a:pt x="132091" y="190917"/>
                  </a:lnTo>
                  <a:cubicBezTo>
                    <a:pt x="131367" y="192669"/>
                    <a:pt x="129182" y="198881"/>
                    <a:pt x="132201" y="203951"/>
                  </a:cubicBezTo>
                  <a:cubicBezTo>
                    <a:pt x="135254" y="207338"/>
                    <a:pt x="137112" y="211823"/>
                    <a:pt x="137112" y="216742"/>
                  </a:cubicBezTo>
                  <a:cubicBezTo>
                    <a:pt x="137112" y="227297"/>
                    <a:pt x="128556" y="235854"/>
                    <a:pt x="118109" y="235854"/>
                  </a:cubicBezTo>
                  <a:cubicBezTo>
                    <a:pt x="107445" y="235854"/>
                    <a:pt x="98888" y="227297"/>
                    <a:pt x="98888" y="216742"/>
                  </a:cubicBezTo>
                  <a:cubicBezTo>
                    <a:pt x="98888" y="211810"/>
                    <a:pt x="100756" y="207315"/>
                    <a:pt x="103823" y="203925"/>
                  </a:cubicBezTo>
                  <a:cubicBezTo>
                    <a:pt x="106875" y="199089"/>
                    <a:pt x="104635" y="192700"/>
                    <a:pt x="103906" y="190917"/>
                  </a:cubicBezTo>
                  <a:lnTo>
                    <a:pt x="44963" y="190917"/>
                  </a:lnTo>
                  <a:lnTo>
                    <a:pt x="44963" y="132032"/>
                  </a:lnTo>
                  <a:cubicBezTo>
                    <a:pt x="43218" y="131315"/>
                    <a:pt x="36789" y="129037"/>
                    <a:pt x="31929" y="132104"/>
                  </a:cubicBezTo>
                  <a:cubicBezTo>
                    <a:pt x="28539" y="135171"/>
                    <a:pt x="24044" y="137039"/>
                    <a:pt x="19112" y="137039"/>
                  </a:cubicBezTo>
                  <a:cubicBezTo>
                    <a:pt x="8557" y="137039"/>
                    <a:pt x="0" y="128482"/>
                    <a:pt x="0" y="117927"/>
                  </a:cubicBezTo>
                  <a:cubicBezTo>
                    <a:pt x="0" y="107372"/>
                    <a:pt x="8557" y="98815"/>
                    <a:pt x="19112" y="98815"/>
                  </a:cubicBezTo>
                  <a:cubicBezTo>
                    <a:pt x="24031" y="98815"/>
                    <a:pt x="28515" y="100673"/>
                    <a:pt x="31903" y="103726"/>
                  </a:cubicBezTo>
                  <a:close/>
                </a:path>
              </a:pathLst>
            </a:custGeom>
            <a:solidFill>
              <a:srgbClr val="F98749"/>
            </a:solidFill>
            <a:ln cap="flat" w="10000">
              <a:solidFill>
                <a:srgbClr val="F98749"/>
              </a:solidFill>
              <a:miter/>
            </a:ln>
          </p:spPr>
        </p:sp>
        <p:sp>
          <p:nvSpPr>
            <p:cNvPr name="" id="130"/>
            <p:cNvSpPr/>
            <p:nvPr/>
          </p:nvSpPr>
          <p:spPr>
            <a:xfrm rot="2700000">
              <a:off x="1409501" y="2042068"/>
              <a:ext cx="236219" cy="235854"/>
            </a:xfrm>
            <a:custGeom>
              <a:avLst/>
              <a:gdLst/>
              <a:ahLst/>
              <a:cxnLst/>
              <a:rect b="b" r="r" t="t" l="l"/>
              <a:pathLst>
                <a:path stroke="false" w="236219" h="235854">
                  <a:moveTo>
                    <a:pt x="31903" y="103726"/>
                  </a:moveTo>
                  <a:cubicBezTo>
                    <a:pt x="36998" y="106761"/>
                    <a:pt x="43248" y="104538"/>
                    <a:pt x="44963" y="103825"/>
                  </a:cubicBezTo>
                  <a:lnTo>
                    <a:pt x="44963" y="45023"/>
                  </a:lnTo>
                  <a:lnTo>
                    <a:pt x="103792" y="45023"/>
                  </a:lnTo>
                  <a:cubicBezTo>
                    <a:pt x="104520" y="43262"/>
                    <a:pt x="106703" y="37043"/>
                    <a:pt x="103680" y="31967"/>
                  </a:cubicBezTo>
                  <a:cubicBezTo>
                    <a:pt x="100621" y="28573"/>
                    <a:pt x="98759" y="24079"/>
                    <a:pt x="98759" y="19151"/>
                  </a:cubicBezTo>
                  <a:cubicBezTo>
                    <a:pt x="98759" y="8574"/>
                    <a:pt x="107333" y="0"/>
                    <a:pt x="118109" y="0"/>
                  </a:cubicBezTo>
                  <a:cubicBezTo>
                    <a:pt x="128486" y="0"/>
                    <a:pt x="137060" y="8574"/>
                    <a:pt x="137060" y="19151"/>
                  </a:cubicBezTo>
                  <a:cubicBezTo>
                    <a:pt x="137060" y="24092"/>
                    <a:pt x="135189" y="28596"/>
                    <a:pt x="132116" y="31993"/>
                  </a:cubicBezTo>
                  <a:cubicBezTo>
                    <a:pt x="129060" y="36835"/>
                    <a:pt x="131298" y="43230"/>
                    <a:pt x="132031" y="45023"/>
                  </a:cubicBezTo>
                  <a:lnTo>
                    <a:pt x="190856" y="45023"/>
                  </a:lnTo>
                  <a:lnTo>
                    <a:pt x="190856" y="103706"/>
                  </a:lnTo>
                  <a:cubicBezTo>
                    <a:pt x="191933" y="104188"/>
                    <a:pt x="198761" y="107010"/>
                    <a:pt x="204252" y="103741"/>
                  </a:cubicBezTo>
                  <a:cubicBezTo>
                    <a:pt x="207646" y="100681"/>
                    <a:pt x="212140" y="98820"/>
                    <a:pt x="217068" y="98820"/>
                  </a:cubicBezTo>
                  <a:cubicBezTo>
                    <a:pt x="227645" y="98820"/>
                    <a:pt x="236219" y="107394"/>
                    <a:pt x="236219" y="117927"/>
                  </a:cubicBezTo>
                  <a:cubicBezTo>
                    <a:pt x="236219" y="128547"/>
                    <a:pt x="227645" y="137121"/>
                    <a:pt x="217068" y="137121"/>
                  </a:cubicBezTo>
                  <a:cubicBezTo>
                    <a:pt x="212127" y="137121"/>
                    <a:pt x="207623" y="135249"/>
                    <a:pt x="204225" y="132176"/>
                  </a:cubicBezTo>
                  <a:cubicBezTo>
                    <a:pt x="198996" y="128875"/>
                    <a:pt x="191953" y="131752"/>
                    <a:pt x="190856" y="132235"/>
                  </a:cubicBezTo>
                  <a:lnTo>
                    <a:pt x="190856" y="190917"/>
                  </a:lnTo>
                  <a:lnTo>
                    <a:pt x="132091" y="190917"/>
                  </a:lnTo>
                  <a:cubicBezTo>
                    <a:pt x="131367" y="192669"/>
                    <a:pt x="129182" y="198881"/>
                    <a:pt x="132201" y="203951"/>
                  </a:cubicBezTo>
                  <a:cubicBezTo>
                    <a:pt x="135254" y="207338"/>
                    <a:pt x="137112" y="211823"/>
                    <a:pt x="137112" y="216742"/>
                  </a:cubicBezTo>
                  <a:cubicBezTo>
                    <a:pt x="137112" y="227297"/>
                    <a:pt x="128556" y="235854"/>
                    <a:pt x="118109" y="235854"/>
                  </a:cubicBezTo>
                  <a:cubicBezTo>
                    <a:pt x="107445" y="235854"/>
                    <a:pt x="98888" y="227297"/>
                    <a:pt x="98888" y="216742"/>
                  </a:cubicBezTo>
                  <a:cubicBezTo>
                    <a:pt x="98888" y="211810"/>
                    <a:pt x="100756" y="207315"/>
                    <a:pt x="103823" y="203925"/>
                  </a:cubicBezTo>
                  <a:cubicBezTo>
                    <a:pt x="106875" y="199089"/>
                    <a:pt x="104635" y="192700"/>
                    <a:pt x="103906" y="190917"/>
                  </a:cubicBezTo>
                  <a:lnTo>
                    <a:pt x="44963" y="190917"/>
                  </a:lnTo>
                  <a:lnTo>
                    <a:pt x="44963" y="132032"/>
                  </a:lnTo>
                  <a:cubicBezTo>
                    <a:pt x="43218" y="131315"/>
                    <a:pt x="36789" y="129037"/>
                    <a:pt x="31929" y="132104"/>
                  </a:cubicBezTo>
                  <a:cubicBezTo>
                    <a:pt x="28539" y="135171"/>
                    <a:pt x="24043" y="137039"/>
                    <a:pt x="19112" y="137039"/>
                  </a:cubicBezTo>
                  <a:cubicBezTo>
                    <a:pt x="8557" y="137039"/>
                    <a:pt x="0" y="128482"/>
                    <a:pt x="0" y="117927"/>
                  </a:cubicBezTo>
                  <a:cubicBezTo>
                    <a:pt x="0" y="107372"/>
                    <a:pt x="8557" y="98815"/>
                    <a:pt x="19112" y="98815"/>
                  </a:cubicBezTo>
                  <a:cubicBezTo>
                    <a:pt x="24031" y="98815"/>
                    <a:pt x="28515" y="100673"/>
                    <a:pt x="31903" y="103726"/>
                  </a:cubicBezTo>
                  <a:close/>
                </a:path>
                <a:path fill="none" w="236219" h="235854">
                  <a:moveTo>
                    <a:pt x="31903" y="103726"/>
                  </a:moveTo>
                  <a:cubicBezTo>
                    <a:pt x="36998" y="106761"/>
                    <a:pt x="43248" y="104538"/>
                    <a:pt x="44963" y="103825"/>
                  </a:cubicBezTo>
                  <a:lnTo>
                    <a:pt x="44963" y="45023"/>
                  </a:lnTo>
                  <a:lnTo>
                    <a:pt x="103792" y="45023"/>
                  </a:lnTo>
                  <a:cubicBezTo>
                    <a:pt x="104520" y="43262"/>
                    <a:pt x="106703" y="37043"/>
                    <a:pt x="103680" y="31967"/>
                  </a:cubicBezTo>
                  <a:cubicBezTo>
                    <a:pt x="100621" y="28573"/>
                    <a:pt x="98759" y="24079"/>
                    <a:pt x="98759" y="19151"/>
                  </a:cubicBezTo>
                  <a:cubicBezTo>
                    <a:pt x="98759" y="8574"/>
                    <a:pt x="107333" y="0"/>
                    <a:pt x="118109" y="0"/>
                  </a:cubicBezTo>
                  <a:cubicBezTo>
                    <a:pt x="128486" y="0"/>
                    <a:pt x="137060" y="8574"/>
                    <a:pt x="137060" y="19151"/>
                  </a:cubicBezTo>
                  <a:cubicBezTo>
                    <a:pt x="137060" y="24092"/>
                    <a:pt x="135189" y="28596"/>
                    <a:pt x="132116" y="31993"/>
                  </a:cubicBezTo>
                  <a:cubicBezTo>
                    <a:pt x="129060" y="36835"/>
                    <a:pt x="131298" y="43230"/>
                    <a:pt x="132031" y="45023"/>
                  </a:cubicBezTo>
                  <a:lnTo>
                    <a:pt x="190856" y="45023"/>
                  </a:lnTo>
                  <a:lnTo>
                    <a:pt x="190856" y="103706"/>
                  </a:lnTo>
                  <a:cubicBezTo>
                    <a:pt x="191933" y="104188"/>
                    <a:pt x="198761" y="107010"/>
                    <a:pt x="204252" y="103741"/>
                  </a:cubicBezTo>
                  <a:cubicBezTo>
                    <a:pt x="207646" y="100681"/>
                    <a:pt x="212140" y="98820"/>
                    <a:pt x="217068" y="98820"/>
                  </a:cubicBezTo>
                  <a:cubicBezTo>
                    <a:pt x="227645" y="98820"/>
                    <a:pt x="236219" y="107394"/>
                    <a:pt x="236219" y="117927"/>
                  </a:cubicBezTo>
                  <a:cubicBezTo>
                    <a:pt x="236219" y="128547"/>
                    <a:pt x="227645" y="137121"/>
                    <a:pt x="217068" y="137121"/>
                  </a:cubicBezTo>
                  <a:cubicBezTo>
                    <a:pt x="212127" y="137121"/>
                    <a:pt x="207623" y="135249"/>
                    <a:pt x="204225" y="132176"/>
                  </a:cubicBezTo>
                  <a:cubicBezTo>
                    <a:pt x="198996" y="128875"/>
                    <a:pt x="191953" y="131752"/>
                    <a:pt x="190856" y="132235"/>
                  </a:cubicBezTo>
                  <a:lnTo>
                    <a:pt x="190856" y="190917"/>
                  </a:lnTo>
                  <a:lnTo>
                    <a:pt x="132091" y="190917"/>
                  </a:lnTo>
                  <a:cubicBezTo>
                    <a:pt x="131367" y="192669"/>
                    <a:pt x="129182" y="198881"/>
                    <a:pt x="132201" y="203951"/>
                  </a:cubicBezTo>
                  <a:cubicBezTo>
                    <a:pt x="135254" y="207338"/>
                    <a:pt x="137112" y="211823"/>
                    <a:pt x="137112" y="216742"/>
                  </a:cubicBezTo>
                  <a:cubicBezTo>
                    <a:pt x="137112" y="227297"/>
                    <a:pt x="128556" y="235854"/>
                    <a:pt x="118109" y="235854"/>
                  </a:cubicBezTo>
                  <a:cubicBezTo>
                    <a:pt x="107445" y="235854"/>
                    <a:pt x="98888" y="227297"/>
                    <a:pt x="98888" y="216742"/>
                  </a:cubicBezTo>
                  <a:cubicBezTo>
                    <a:pt x="98888" y="211810"/>
                    <a:pt x="100756" y="207315"/>
                    <a:pt x="103823" y="203925"/>
                  </a:cubicBezTo>
                  <a:cubicBezTo>
                    <a:pt x="106875" y="199089"/>
                    <a:pt x="104635" y="192700"/>
                    <a:pt x="103906" y="190917"/>
                  </a:cubicBezTo>
                  <a:lnTo>
                    <a:pt x="44963" y="190917"/>
                  </a:lnTo>
                  <a:lnTo>
                    <a:pt x="44963" y="132032"/>
                  </a:lnTo>
                  <a:cubicBezTo>
                    <a:pt x="43218" y="131315"/>
                    <a:pt x="36789" y="129037"/>
                    <a:pt x="31929" y="132104"/>
                  </a:cubicBezTo>
                  <a:cubicBezTo>
                    <a:pt x="28539" y="135171"/>
                    <a:pt x="24043" y="137039"/>
                    <a:pt x="19112" y="137039"/>
                  </a:cubicBezTo>
                  <a:cubicBezTo>
                    <a:pt x="8557" y="137039"/>
                    <a:pt x="0" y="128482"/>
                    <a:pt x="0" y="117927"/>
                  </a:cubicBezTo>
                  <a:cubicBezTo>
                    <a:pt x="0" y="107372"/>
                    <a:pt x="8557" y="98815"/>
                    <a:pt x="19112" y="98815"/>
                  </a:cubicBezTo>
                  <a:cubicBezTo>
                    <a:pt x="24031" y="98815"/>
                    <a:pt x="28515" y="100673"/>
                    <a:pt x="31903" y="103726"/>
                  </a:cubicBezTo>
                  <a:close/>
                </a:path>
              </a:pathLst>
            </a:custGeom>
            <a:solidFill>
              <a:srgbClr val="42BFE1"/>
            </a:solidFill>
            <a:ln cap="flat" w="10000">
              <a:solidFill>
                <a:srgbClr val="42BFE1"/>
              </a:solidFill>
              <a:miter/>
            </a:ln>
          </p:spPr>
        </p:sp>
        <p:sp>
          <p:nvSpPr>
            <p:cNvPr name="Cogs" id="131"/>
            <p:cNvSpPr/>
            <p:nvPr/>
          </p:nvSpPr>
          <p:spPr>
            <a:xfrm>
              <a:off x="4188090" y="2149995"/>
              <a:ext cx="38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380000" h="380000">
                  <a:moveTo>
                    <a:pt x="185037" y="285243"/>
                  </a:moveTo>
                  <a:lnTo>
                    <a:pt x="159941" y="266071"/>
                  </a:lnTo>
                  <a:cubicBezTo>
                    <a:pt x="154404" y="269123"/>
                    <a:pt x="148498" y="271588"/>
                    <a:pt x="142307" y="273382"/>
                  </a:cubicBezTo>
                  <a:lnTo>
                    <a:pt x="138120" y="304675"/>
                  </a:lnTo>
                  <a:cubicBezTo>
                    <a:pt x="138120" y="306563"/>
                    <a:pt x="136589" y="308093"/>
                    <a:pt x="134702" y="308093"/>
                  </a:cubicBezTo>
                  <a:lnTo>
                    <a:pt x="101499" y="308093"/>
                  </a:lnTo>
                  <a:cubicBezTo>
                    <a:pt x="99611" y="308093"/>
                    <a:pt x="98081" y="306563"/>
                    <a:pt x="98081" y="304675"/>
                  </a:cubicBezTo>
                  <a:lnTo>
                    <a:pt x="93894" y="273382"/>
                  </a:lnTo>
                  <a:cubicBezTo>
                    <a:pt x="87703" y="271588"/>
                    <a:pt x="81797" y="269123"/>
                    <a:pt x="76259" y="266071"/>
                  </a:cubicBezTo>
                  <a:lnTo>
                    <a:pt x="51164" y="285243"/>
                  </a:lnTo>
                  <a:cubicBezTo>
                    <a:pt x="49829" y="286577"/>
                    <a:pt x="47664" y="286577"/>
                    <a:pt x="46330" y="285243"/>
                  </a:cubicBezTo>
                  <a:lnTo>
                    <a:pt x="22852" y="261766"/>
                  </a:lnTo>
                  <a:cubicBezTo>
                    <a:pt x="21517" y="260431"/>
                    <a:pt x="21517" y="258268"/>
                    <a:pt x="22852" y="256933"/>
                  </a:cubicBezTo>
                  <a:lnTo>
                    <a:pt x="42025" y="231838"/>
                  </a:lnTo>
                  <a:cubicBezTo>
                    <a:pt x="38973" y="226302"/>
                    <a:pt x="36508" y="220396"/>
                    <a:pt x="34714" y="214206"/>
                  </a:cubicBezTo>
                  <a:lnTo>
                    <a:pt x="3418" y="210018"/>
                  </a:lnTo>
                  <a:cubicBezTo>
                    <a:pt x="1530" y="210018"/>
                    <a:pt x="0" y="208488"/>
                    <a:pt x="0" y="206600"/>
                  </a:cubicBezTo>
                  <a:lnTo>
                    <a:pt x="0" y="173399"/>
                  </a:lnTo>
                  <a:cubicBezTo>
                    <a:pt x="0" y="171512"/>
                    <a:pt x="1530" y="169982"/>
                    <a:pt x="3418" y="169982"/>
                  </a:cubicBezTo>
                  <a:lnTo>
                    <a:pt x="34714" y="165794"/>
                  </a:lnTo>
                  <a:cubicBezTo>
                    <a:pt x="36508" y="159604"/>
                    <a:pt x="38973" y="153698"/>
                    <a:pt x="42025" y="148162"/>
                  </a:cubicBezTo>
                  <a:lnTo>
                    <a:pt x="22852" y="123067"/>
                  </a:lnTo>
                  <a:cubicBezTo>
                    <a:pt x="21517" y="121732"/>
                    <a:pt x="21517" y="119568"/>
                    <a:pt x="22852" y="118233"/>
                  </a:cubicBezTo>
                  <a:lnTo>
                    <a:pt x="46330" y="94757"/>
                  </a:lnTo>
                  <a:cubicBezTo>
                    <a:pt x="47664" y="93422"/>
                    <a:pt x="49829" y="93422"/>
                    <a:pt x="51164" y="94757"/>
                  </a:cubicBezTo>
                  <a:lnTo>
                    <a:pt x="76259" y="113928"/>
                  </a:lnTo>
                  <a:cubicBezTo>
                    <a:pt x="81797" y="110877"/>
                    <a:pt x="87703" y="108412"/>
                    <a:pt x="93894" y="106618"/>
                  </a:cubicBezTo>
                  <a:lnTo>
                    <a:pt x="98081" y="75324"/>
                  </a:lnTo>
                  <a:cubicBezTo>
                    <a:pt x="98081" y="73437"/>
                    <a:pt x="99611" y="71907"/>
                    <a:pt x="101499" y="71907"/>
                  </a:cubicBezTo>
                  <a:lnTo>
                    <a:pt x="134702" y="71907"/>
                  </a:lnTo>
                  <a:cubicBezTo>
                    <a:pt x="136589" y="71907"/>
                    <a:pt x="138120" y="73437"/>
                    <a:pt x="138120" y="75324"/>
                  </a:cubicBezTo>
                  <a:lnTo>
                    <a:pt x="142307" y="106618"/>
                  </a:lnTo>
                  <a:cubicBezTo>
                    <a:pt x="148498" y="108412"/>
                    <a:pt x="154404" y="110877"/>
                    <a:pt x="159942" y="113929"/>
                  </a:cubicBezTo>
                  <a:lnTo>
                    <a:pt x="185038" y="94757"/>
                  </a:lnTo>
                  <a:cubicBezTo>
                    <a:pt x="186372" y="93422"/>
                    <a:pt x="188536" y="93422"/>
                    <a:pt x="190000" y="94757"/>
                  </a:cubicBezTo>
                  <a:lnTo>
                    <a:pt x="213349" y="118233"/>
                  </a:lnTo>
                  <a:cubicBezTo>
                    <a:pt x="214684" y="119568"/>
                    <a:pt x="214684" y="121732"/>
                    <a:pt x="213349" y="123067"/>
                  </a:cubicBezTo>
                  <a:lnTo>
                    <a:pt x="194177" y="148161"/>
                  </a:lnTo>
                  <a:cubicBezTo>
                    <a:pt x="197228" y="153698"/>
                    <a:pt x="199693" y="159603"/>
                    <a:pt x="201487" y="165794"/>
                  </a:cubicBezTo>
                  <a:lnTo>
                    <a:pt x="232783" y="169982"/>
                  </a:lnTo>
                  <a:cubicBezTo>
                    <a:pt x="234671" y="169982"/>
                    <a:pt x="236201" y="171512"/>
                    <a:pt x="236201" y="173399"/>
                  </a:cubicBezTo>
                  <a:lnTo>
                    <a:pt x="236201" y="206600"/>
                  </a:lnTo>
                  <a:cubicBezTo>
                    <a:pt x="236201" y="208488"/>
                    <a:pt x="234671" y="210018"/>
                    <a:pt x="232783" y="210018"/>
                  </a:cubicBezTo>
                  <a:lnTo>
                    <a:pt x="201487" y="214206"/>
                  </a:lnTo>
                  <a:cubicBezTo>
                    <a:pt x="199693" y="220396"/>
                    <a:pt x="197228" y="226301"/>
                    <a:pt x="194177" y="231838"/>
                  </a:cubicBezTo>
                  <a:lnTo>
                    <a:pt x="213349" y="256933"/>
                  </a:lnTo>
                  <a:cubicBezTo>
                    <a:pt x="214684" y="258267"/>
                    <a:pt x="214684" y="260431"/>
                    <a:pt x="213349" y="261766"/>
                  </a:cubicBezTo>
                  <a:lnTo>
                    <a:pt x="190000" y="285243"/>
                  </a:lnTo>
                  <a:cubicBezTo>
                    <a:pt x="188536" y="286577"/>
                    <a:pt x="186372" y="286577"/>
                    <a:pt x="185037" y="285243"/>
                  </a:cubicBezTo>
                  <a:close/>
                  <a:moveTo>
                    <a:pt x="118101" y="235602"/>
                  </a:moveTo>
                  <a:cubicBezTo>
                    <a:pt x="143287" y="235602"/>
                    <a:pt x="163705" y="215185"/>
                    <a:pt x="163705" y="190000"/>
                  </a:cubicBezTo>
                  <a:cubicBezTo>
                    <a:pt x="163705" y="164815"/>
                    <a:pt x="143287" y="144398"/>
                    <a:pt x="118101" y="144398"/>
                  </a:cubicBezTo>
                  <a:cubicBezTo>
                    <a:pt x="92914" y="144398"/>
                    <a:pt x="72496" y="164815"/>
                    <a:pt x="72496" y="190000"/>
                  </a:cubicBezTo>
                  <a:cubicBezTo>
                    <a:pt x="72496" y="215185"/>
                    <a:pt x="92914" y="235602"/>
                    <a:pt x="118101" y="235602"/>
                  </a:cubicBezTo>
                  <a:close/>
                  <a:moveTo>
                    <a:pt x="247628" y="57053"/>
                  </a:moveTo>
                  <a:cubicBezTo>
                    <a:pt x="250225" y="48089"/>
                    <a:pt x="254964" y="40035"/>
                    <a:pt x="261253" y="33481"/>
                  </a:cubicBezTo>
                  <a:lnTo>
                    <a:pt x="253349" y="14286"/>
                  </a:lnTo>
                  <a:cubicBezTo>
                    <a:pt x="252729" y="13212"/>
                    <a:pt x="253097" y="11838"/>
                    <a:pt x="254171" y="11218"/>
                  </a:cubicBezTo>
                  <a:lnTo>
                    <a:pt x="273062" y="0"/>
                  </a:lnTo>
                  <a:cubicBezTo>
                    <a:pt x="274136" y="0"/>
                    <a:pt x="275510" y="0"/>
                    <a:pt x="276130" y="1134"/>
                  </a:cubicBezTo>
                  <a:lnTo>
                    <a:pt x="288793" y="17564"/>
                  </a:lnTo>
                  <a:cubicBezTo>
                    <a:pt x="293157" y="16495"/>
                    <a:pt x="297718" y="15928"/>
                    <a:pt x="302411" y="15928"/>
                  </a:cubicBezTo>
                  <a:cubicBezTo>
                    <a:pt x="307105" y="15928"/>
                    <a:pt x="311665" y="16495"/>
                    <a:pt x="316029" y="17564"/>
                  </a:cubicBezTo>
                  <a:lnTo>
                    <a:pt x="328693" y="1134"/>
                  </a:lnTo>
                  <a:cubicBezTo>
                    <a:pt x="329313" y="0"/>
                    <a:pt x="330686" y="0"/>
                    <a:pt x="331760" y="0"/>
                  </a:cubicBezTo>
                  <a:lnTo>
                    <a:pt x="350651" y="11218"/>
                  </a:lnTo>
                  <a:cubicBezTo>
                    <a:pt x="351725" y="11838"/>
                    <a:pt x="352093" y="13212"/>
                    <a:pt x="351473" y="14286"/>
                  </a:cubicBezTo>
                  <a:lnTo>
                    <a:pt x="343569" y="33481"/>
                  </a:lnTo>
                  <a:cubicBezTo>
                    <a:pt x="349858" y="40035"/>
                    <a:pt x="354597" y="48089"/>
                    <a:pt x="357194" y="57053"/>
                  </a:cubicBezTo>
                  <a:lnTo>
                    <a:pt x="377755" y="59804"/>
                  </a:lnTo>
                  <a:cubicBezTo>
                    <a:pt x="378995" y="59804"/>
                    <a:pt x="380000" y="60809"/>
                    <a:pt x="380000" y="62049"/>
                  </a:cubicBezTo>
                  <a:lnTo>
                    <a:pt x="380000" y="83862"/>
                  </a:lnTo>
                  <a:cubicBezTo>
                    <a:pt x="380000" y="85102"/>
                    <a:pt x="378995" y="86107"/>
                    <a:pt x="377755" y="86107"/>
                  </a:cubicBezTo>
                  <a:lnTo>
                    <a:pt x="357194" y="88858"/>
                  </a:lnTo>
                  <a:cubicBezTo>
                    <a:pt x="354597" y="97822"/>
                    <a:pt x="349858" y="105876"/>
                    <a:pt x="343569" y="112431"/>
                  </a:cubicBezTo>
                  <a:lnTo>
                    <a:pt x="351473" y="131626"/>
                  </a:lnTo>
                  <a:cubicBezTo>
                    <a:pt x="352093" y="132699"/>
                    <a:pt x="351725" y="134073"/>
                    <a:pt x="350651" y="134693"/>
                  </a:cubicBezTo>
                  <a:lnTo>
                    <a:pt x="331760" y="145599"/>
                  </a:lnTo>
                  <a:cubicBezTo>
                    <a:pt x="330686" y="146218"/>
                    <a:pt x="329313" y="145900"/>
                    <a:pt x="328692" y="144777"/>
                  </a:cubicBezTo>
                  <a:lnTo>
                    <a:pt x="316029" y="128347"/>
                  </a:lnTo>
                  <a:cubicBezTo>
                    <a:pt x="311665" y="129415"/>
                    <a:pt x="307104" y="129982"/>
                    <a:pt x="302411" y="129982"/>
                  </a:cubicBezTo>
                  <a:cubicBezTo>
                    <a:pt x="297718" y="129982"/>
                    <a:pt x="293157" y="129415"/>
                    <a:pt x="288794" y="128347"/>
                  </a:cubicBezTo>
                  <a:lnTo>
                    <a:pt x="276130" y="144777"/>
                  </a:lnTo>
                  <a:cubicBezTo>
                    <a:pt x="275510" y="145900"/>
                    <a:pt x="274136" y="146220"/>
                    <a:pt x="273062" y="145599"/>
                  </a:cubicBezTo>
                  <a:lnTo>
                    <a:pt x="254171" y="134693"/>
                  </a:lnTo>
                  <a:cubicBezTo>
                    <a:pt x="253097" y="134073"/>
                    <a:pt x="252729" y="132700"/>
                    <a:pt x="253349" y="131626"/>
                  </a:cubicBezTo>
                  <a:lnTo>
                    <a:pt x="261253" y="112431"/>
                  </a:lnTo>
                  <a:cubicBezTo>
                    <a:pt x="254964" y="105876"/>
                    <a:pt x="250226" y="97822"/>
                    <a:pt x="247628" y="88858"/>
                  </a:cubicBezTo>
                  <a:lnTo>
                    <a:pt x="227068" y="86107"/>
                  </a:lnTo>
                  <a:cubicBezTo>
                    <a:pt x="225828" y="86107"/>
                    <a:pt x="224822" y="85102"/>
                    <a:pt x="224822" y="83862"/>
                  </a:cubicBezTo>
                  <a:lnTo>
                    <a:pt x="224822" y="62049"/>
                  </a:lnTo>
                  <a:cubicBezTo>
                    <a:pt x="224822" y="60809"/>
                    <a:pt x="225828" y="59804"/>
                    <a:pt x="227068" y="59804"/>
                  </a:cubicBezTo>
                  <a:lnTo>
                    <a:pt x="247628" y="57053"/>
                  </a:lnTo>
                  <a:close/>
                  <a:moveTo>
                    <a:pt x="302411" y="102915"/>
                  </a:moveTo>
                  <a:cubicBezTo>
                    <a:pt x="318958" y="102915"/>
                    <a:pt x="332372" y="89502"/>
                    <a:pt x="332372" y="72956"/>
                  </a:cubicBezTo>
                  <a:cubicBezTo>
                    <a:pt x="332372" y="56409"/>
                    <a:pt x="318958" y="42996"/>
                    <a:pt x="302411" y="42996"/>
                  </a:cubicBezTo>
                  <a:cubicBezTo>
                    <a:pt x="285864" y="42996"/>
                    <a:pt x="272450" y="56409"/>
                    <a:pt x="272450" y="72956"/>
                  </a:cubicBezTo>
                  <a:cubicBezTo>
                    <a:pt x="272450" y="89502"/>
                    <a:pt x="285864" y="102915"/>
                    <a:pt x="302411" y="102915"/>
                  </a:cubicBezTo>
                  <a:close/>
                  <a:moveTo>
                    <a:pt x="247628" y="291142"/>
                  </a:moveTo>
                  <a:cubicBezTo>
                    <a:pt x="250225" y="282179"/>
                    <a:pt x="254964" y="274124"/>
                    <a:pt x="261253" y="267570"/>
                  </a:cubicBezTo>
                  <a:lnTo>
                    <a:pt x="253349" y="248375"/>
                  </a:lnTo>
                  <a:cubicBezTo>
                    <a:pt x="252729" y="247301"/>
                    <a:pt x="253097" y="245928"/>
                    <a:pt x="254171" y="245308"/>
                  </a:cubicBezTo>
                  <a:lnTo>
                    <a:pt x="273062" y="234401"/>
                  </a:lnTo>
                  <a:cubicBezTo>
                    <a:pt x="274136" y="233782"/>
                    <a:pt x="275510" y="234101"/>
                    <a:pt x="276130" y="235223"/>
                  </a:cubicBezTo>
                  <a:lnTo>
                    <a:pt x="288793" y="251653"/>
                  </a:lnTo>
                  <a:cubicBezTo>
                    <a:pt x="293157" y="250585"/>
                    <a:pt x="297718" y="250018"/>
                    <a:pt x="302411" y="250018"/>
                  </a:cubicBezTo>
                  <a:cubicBezTo>
                    <a:pt x="307105" y="250018"/>
                    <a:pt x="311665" y="250585"/>
                    <a:pt x="316029" y="251653"/>
                  </a:cubicBezTo>
                  <a:lnTo>
                    <a:pt x="328693" y="235223"/>
                  </a:lnTo>
                  <a:cubicBezTo>
                    <a:pt x="329313" y="234101"/>
                    <a:pt x="330686" y="233782"/>
                    <a:pt x="331760" y="234401"/>
                  </a:cubicBezTo>
                  <a:lnTo>
                    <a:pt x="350651" y="245308"/>
                  </a:lnTo>
                  <a:cubicBezTo>
                    <a:pt x="351725" y="245928"/>
                    <a:pt x="352093" y="247301"/>
                    <a:pt x="351473" y="248375"/>
                  </a:cubicBezTo>
                  <a:lnTo>
                    <a:pt x="343569" y="267570"/>
                  </a:lnTo>
                  <a:cubicBezTo>
                    <a:pt x="349858" y="274124"/>
                    <a:pt x="354597" y="282179"/>
                    <a:pt x="357194" y="291142"/>
                  </a:cubicBezTo>
                  <a:lnTo>
                    <a:pt x="377755" y="293893"/>
                  </a:lnTo>
                  <a:cubicBezTo>
                    <a:pt x="378995" y="293893"/>
                    <a:pt x="380000" y="294898"/>
                    <a:pt x="380000" y="296139"/>
                  </a:cubicBezTo>
                  <a:lnTo>
                    <a:pt x="380000" y="317951"/>
                  </a:lnTo>
                  <a:cubicBezTo>
                    <a:pt x="380000" y="319191"/>
                    <a:pt x="378995" y="320196"/>
                    <a:pt x="377755" y="320196"/>
                  </a:cubicBezTo>
                  <a:lnTo>
                    <a:pt x="357194" y="322947"/>
                  </a:lnTo>
                  <a:cubicBezTo>
                    <a:pt x="354597" y="331911"/>
                    <a:pt x="349858" y="339964"/>
                    <a:pt x="343569" y="346519"/>
                  </a:cubicBezTo>
                  <a:lnTo>
                    <a:pt x="351473" y="365714"/>
                  </a:lnTo>
                  <a:cubicBezTo>
                    <a:pt x="352093" y="366788"/>
                    <a:pt x="351725" y="368161"/>
                    <a:pt x="350651" y="368781"/>
                  </a:cubicBezTo>
                  <a:lnTo>
                    <a:pt x="331760" y="380000"/>
                  </a:lnTo>
                  <a:cubicBezTo>
                    <a:pt x="330686" y="380000"/>
                    <a:pt x="329313" y="380000"/>
                    <a:pt x="328692" y="378866"/>
                  </a:cubicBezTo>
                  <a:lnTo>
                    <a:pt x="316029" y="362435"/>
                  </a:lnTo>
                  <a:cubicBezTo>
                    <a:pt x="311665" y="363504"/>
                    <a:pt x="307104" y="364071"/>
                    <a:pt x="302411" y="364071"/>
                  </a:cubicBezTo>
                  <a:cubicBezTo>
                    <a:pt x="297718" y="364071"/>
                    <a:pt x="293157" y="363504"/>
                    <a:pt x="288794" y="362435"/>
                  </a:cubicBezTo>
                  <a:lnTo>
                    <a:pt x="276130" y="378866"/>
                  </a:lnTo>
                  <a:cubicBezTo>
                    <a:pt x="275510" y="380000"/>
                    <a:pt x="274136" y="380000"/>
                    <a:pt x="273062" y="380000"/>
                  </a:cubicBezTo>
                  <a:lnTo>
                    <a:pt x="254171" y="368782"/>
                  </a:lnTo>
                  <a:cubicBezTo>
                    <a:pt x="253097" y="368161"/>
                    <a:pt x="252729" y="366788"/>
                    <a:pt x="253349" y="365714"/>
                  </a:cubicBezTo>
                  <a:lnTo>
                    <a:pt x="261253" y="346519"/>
                  </a:lnTo>
                  <a:cubicBezTo>
                    <a:pt x="254964" y="339964"/>
                    <a:pt x="250226" y="331911"/>
                    <a:pt x="247628" y="322947"/>
                  </a:cubicBezTo>
                  <a:lnTo>
                    <a:pt x="227068" y="320196"/>
                  </a:lnTo>
                  <a:cubicBezTo>
                    <a:pt x="225828" y="320196"/>
                    <a:pt x="224822" y="319191"/>
                    <a:pt x="224822" y="317951"/>
                  </a:cubicBezTo>
                  <a:lnTo>
                    <a:pt x="224822" y="296139"/>
                  </a:lnTo>
                  <a:cubicBezTo>
                    <a:pt x="224822" y="294898"/>
                    <a:pt x="225828" y="293893"/>
                    <a:pt x="227068" y="293893"/>
                  </a:cubicBezTo>
                  <a:lnTo>
                    <a:pt x="247628" y="291142"/>
                  </a:lnTo>
                  <a:close/>
                  <a:moveTo>
                    <a:pt x="302411" y="337004"/>
                  </a:moveTo>
                  <a:cubicBezTo>
                    <a:pt x="318958" y="337004"/>
                    <a:pt x="332372" y="323591"/>
                    <a:pt x="332372" y="307045"/>
                  </a:cubicBezTo>
                  <a:cubicBezTo>
                    <a:pt x="332372" y="290498"/>
                    <a:pt x="318958" y="277085"/>
                    <a:pt x="302411" y="277085"/>
                  </a:cubicBezTo>
                  <a:cubicBezTo>
                    <a:pt x="285864" y="277085"/>
                    <a:pt x="272450" y="290498"/>
                    <a:pt x="272450" y="307045"/>
                  </a:cubicBezTo>
                  <a:cubicBezTo>
                    <a:pt x="272450" y="323591"/>
                    <a:pt x="285864" y="337004"/>
                    <a:pt x="302411" y="337004"/>
                  </a:cubicBezTo>
                  <a:close/>
                </a:path>
                <a:path fill="none" w="380000" h="380000">
                  <a:moveTo>
                    <a:pt x="185037" y="285243"/>
                  </a:moveTo>
                  <a:lnTo>
                    <a:pt x="159941" y="266071"/>
                  </a:lnTo>
                  <a:cubicBezTo>
                    <a:pt x="154404" y="269123"/>
                    <a:pt x="148498" y="271588"/>
                    <a:pt x="142307" y="273382"/>
                  </a:cubicBezTo>
                  <a:lnTo>
                    <a:pt x="138120" y="304675"/>
                  </a:lnTo>
                  <a:cubicBezTo>
                    <a:pt x="138120" y="306563"/>
                    <a:pt x="136589" y="308093"/>
                    <a:pt x="134702" y="308093"/>
                  </a:cubicBezTo>
                  <a:lnTo>
                    <a:pt x="101499" y="308093"/>
                  </a:lnTo>
                  <a:cubicBezTo>
                    <a:pt x="99611" y="308093"/>
                    <a:pt x="98081" y="306563"/>
                    <a:pt x="98081" y="304675"/>
                  </a:cubicBezTo>
                  <a:lnTo>
                    <a:pt x="93894" y="273382"/>
                  </a:lnTo>
                  <a:cubicBezTo>
                    <a:pt x="87703" y="271588"/>
                    <a:pt x="81797" y="269123"/>
                    <a:pt x="76259" y="266071"/>
                  </a:cubicBezTo>
                  <a:lnTo>
                    <a:pt x="51164" y="285243"/>
                  </a:lnTo>
                  <a:cubicBezTo>
                    <a:pt x="49829" y="286577"/>
                    <a:pt x="47664" y="286577"/>
                    <a:pt x="46330" y="285243"/>
                  </a:cubicBezTo>
                  <a:lnTo>
                    <a:pt x="22852" y="261766"/>
                  </a:lnTo>
                  <a:cubicBezTo>
                    <a:pt x="21517" y="260431"/>
                    <a:pt x="21517" y="258268"/>
                    <a:pt x="22852" y="256933"/>
                  </a:cubicBezTo>
                  <a:lnTo>
                    <a:pt x="42025" y="231838"/>
                  </a:lnTo>
                  <a:cubicBezTo>
                    <a:pt x="38973" y="226302"/>
                    <a:pt x="36508" y="220396"/>
                    <a:pt x="34714" y="214206"/>
                  </a:cubicBezTo>
                  <a:lnTo>
                    <a:pt x="3418" y="210018"/>
                  </a:lnTo>
                  <a:cubicBezTo>
                    <a:pt x="1530" y="210018"/>
                    <a:pt x="0" y="208488"/>
                    <a:pt x="0" y="206600"/>
                  </a:cubicBezTo>
                  <a:lnTo>
                    <a:pt x="0" y="173399"/>
                  </a:lnTo>
                  <a:cubicBezTo>
                    <a:pt x="0" y="171512"/>
                    <a:pt x="1530" y="169982"/>
                    <a:pt x="3418" y="169982"/>
                  </a:cubicBezTo>
                  <a:lnTo>
                    <a:pt x="34714" y="165794"/>
                  </a:lnTo>
                  <a:cubicBezTo>
                    <a:pt x="36508" y="159604"/>
                    <a:pt x="38973" y="153698"/>
                    <a:pt x="42025" y="148162"/>
                  </a:cubicBezTo>
                  <a:lnTo>
                    <a:pt x="22852" y="123067"/>
                  </a:lnTo>
                  <a:cubicBezTo>
                    <a:pt x="21517" y="121732"/>
                    <a:pt x="21517" y="119568"/>
                    <a:pt x="22852" y="118233"/>
                  </a:cubicBezTo>
                  <a:lnTo>
                    <a:pt x="46330" y="94757"/>
                  </a:lnTo>
                  <a:cubicBezTo>
                    <a:pt x="47664" y="93422"/>
                    <a:pt x="49829" y="93422"/>
                    <a:pt x="51164" y="94757"/>
                  </a:cubicBezTo>
                  <a:lnTo>
                    <a:pt x="76259" y="113928"/>
                  </a:lnTo>
                  <a:cubicBezTo>
                    <a:pt x="81797" y="110877"/>
                    <a:pt x="87703" y="108412"/>
                    <a:pt x="93894" y="106618"/>
                  </a:cubicBezTo>
                  <a:lnTo>
                    <a:pt x="98081" y="75324"/>
                  </a:lnTo>
                  <a:cubicBezTo>
                    <a:pt x="98081" y="73437"/>
                    <a:pt x="99611" y="71907"/>
                    <a:pt x="101499" y="71907"/>
                  </a:cubicBezTo>
                  <a:lnTo>
                    <a:pt x="134702" y="71907"/>
                  </a:lnTo>
                  <a:cubicBezTo>
                    <a:pt x="136589" y="71907"/>
                    <a:pt x="138120" y="73437"/>
                    <a:pt x="138120" y="75324"/>
                  </a:cubicBezTo>
                  <a:lnTo>
                    <a:pt x="142307" y="106618"/>
                  </a:lnTo>
                  <a:cubicBezTo>
                    <a:pt x="148498" y="108412"/>
                    <a:pt x="154404" y="110877"/>
                    <a:pt x="159942" y="113929"/>
                  </a:cubicBezTo>
                  <a:lnTo>
                    <a:pt x="185038" y="94757"/>
                  </a:lnTo>
                  <a:cubicBezTo>
                    <a:pt x="186372" y="93422"/>
                    <a:pt x="188536" y="93422"/>
                    <a:pt x="190000" y="94757"/>
                  </a:cubicBezTo>
                  <a:lnTo>
                    <a:pt x="213349" y="118233"/>
                  </a:lnTo>
                  <a:cubicBezTo>
                    <a:pt x="214684" y="119568"/>
                    <a:pt x="214684" y="121732"/>
                    <a:pt x="213349" y="123067"/>
                  </a:cubicBezTo>
                  <a:lnTo>
                    <a:pt x="194177" y="148161"/>
                  </a:lnTo>
                  <a:cubicBezTo>
                    <a:pt x="197228" y="153698"/>
                    <a:pt x="199693" y="159603"/>
                    <a:pt x="201487" y="165794"/>
                  </a:cubicBezTo>
                  <a:lnTo>
                    <a:pt x="232783" y="169982"/>
                  </a:lnTo>
                  <a:cubicBezTo>
                    <a:pt x="234671" y="169982"/>
                    <a:pt x="236201" y="171512"/>
                    <a:pt x="236201" y="173399"/>
                  </a:cubicBezTo>
                  <a:lnTo>
                    <a:pt x="236201" y="206600"/>
                  </a:lnTo>
                  <a:cubicBezTo>
                    <a:pt x="236201" y="208488"/>
                    <a:pt x="234671" y="210018"/>
                    <a:pt x="232783" y="210018"/>
                  </a:cubicBezTo>
                  <a:lnTo>
                    <a:pt x="201487" y="214206"/>
                  </a:lnTo>
                  <a:cubicBezTo>
                    <a:pt x="199693" y="220396"/>
                    <a:pt x="197228" y="226301"/>
                    <a:pt x="194177" y="231838"/>
                  </a:cubicBezTo>
                  <a:lnTo>
                    <a:pt x="213349" y="256933"/>
                  </a:lnTo>
                  <a:cubicBezTo>
                    <a:pt x="214684" y="258267"/>
                    <a:pt x="214684" y="260431"/>
                    <a:pt x="213349" y="261766"/>
                  </a:cubicBezTo>
                  <a:lnTo>
                    <a:pt x="190000" y="285243"/>
                  </a:lnTo>
                  <a:cubicBezTo>
                    <a:pt x="188536" y="286577"/>
                    <a:pt x="186372" y="286577"/>
                    <a:pt x="185037" y="285243"/>
                  </a:cubicBezTo>
                  <a:close/>
                  <a:moveTo>
                    <a:pt x="118101" y="235602"/>
                  </a:moveTo>
                  <a:cubicBezTo>
                    <a:pt x="143287" y="235602"/>
                    <a:pt x="163705" y="215185"/>
                    <a:pt x="163705" y="190000"/>
                  </a:cubicBezTo>
                  <a:cubicBezTo>
                    <a:pt x="163705" y="164815"/>
                    <a:pt x="143287" y="144398"/>
                    <a:pt x="118101" y="144398"/>
                  </a:cubicBezTo>
                  <a:cubicBezTo>
                    <a:pt x="92914" y="144398"/>
                    <a:pt x="72496" y="164815"/>
                    <a:pt x="72496" y="190000"/>
                  </a:cubicBezTo>
                  <a:cubicBezTo>
                    <a:pt x="72496" y="215185"/>
                    <a:pt x="92914" y="235602"/>
                    <a:pt x="118101" y="235602"/>
                  </a:cubicBezTo>
                  <a:close/>
                  <a:moveTo>
                    <a:pt x="247628" y="57053"/>
                  </a:moveTo>
                  <a:cubicBezTo>
                    <a:pt x="250225" y="48089"/>
                    <a:pt x="254964" y="40035"/>
                    <a:pt x="261253" y="33481"/>
                  </a:cubicBezTo>
                  <a:lnTo>
                    <a:pt x="253349" y="14286"/>
                  </a:lnTo>
                  <a:cubicBezTo>
                    <a:pt x="252729" y="13212"/>
                    <a:pt x="253097" y="11838"/>
                    <a:pt x="254171" y="11218"/>
                  </a:cubicBezTo>
                  <a:lnTo>
                    <a:pt x="273062" y="0"/>
                  </a:lnTo>
                  <a:cubicBezTo>
                    <a:pt x="274136" y="0"/>
                    <a:pt x="275510" y="0"/>
                    <a:pt x="276130" y="1134"/>
                  </a:cubicBezTo>
                  <a:lnTo>
                    <a:pt x="288793" y="17564"/>
                  </a:lnTo>
                  <a:cubicBezTo>
                    <a:pt x="293157" y="16495"/>
                    <a:pt x="297718" y="15928"/>
                    <a:pt x="302411" y="15928"/>
                  </a:cubicBezTo>
                  <a:cubicBezTo>
                    <a:pt x="307105" y="15928"/>
                    <a:pt x="311665" y="16495"/>
                    <a:pt x="316029" y="17564"/>
                  </a:cubicBezTo>
                  <a:lnTo>
                    <a:pt x="328693" y="1134"/>
                  </a:lnTo>
                  <a:cubicBezTo>
                    <a:pt x="329313" y="0"/>
                    <a:pt x="330686" y="0"/>
                    <a:pt x="331760" y="0"/>
                  </a:cubicBezTo>
                  <a:lnTo>
                    <a:pt x="350651" y="11218"/>
                  </a:lnTo>
                  <a:cubicBezTo>
                    <a:pt x="351725" y="11838"/>
                    <a:pt x="352093" y="13212"/>
                    <a:pt x="351473" y="14286"/>
                  </a:cubicBezTo>
                  <a:lnTo>
                    <a:pt x="343569" y="33481"/>
                  </a:lnTo>
                  <a:cubicBezTo>
                    <a:pt x="349858" y="40035"/>
                    <a:pt x="354597" y="48089"/>
                    <a:pt x="357194" y="57053"/>
                  </a:cubicBezTo>
                  <a:lnTo>
                    <a:pt x="377755" y="59804"/>
                  </a:lnTo>
                  <a:cubicBezTo>
                    <a:pt x="378995" y="59804"/>
                    <a:pt x="380000" y="60809"/>
                    <a:pt x="380000" y="62049"/>
                  </a:cubicBezTo>
                  <a:lnTo>
                    <a:pt x="380000" y="83862"/>
                  </a:lnTo>
                  <a:cubicBezTo>
                    <a:pt x="380000" y="85102"/>
                    <a:pt x="378995" y="86107"/>
                    <a:pt x="377755" y="86107"/>
                  </a:cubicBezTo>
                  <a:lnTo>
                    <a:pt x="357194" y="88858"/>
                  </a:lnTo>
                  <a:cubicBezTo>
                    <a:pt x="354597" y="97822"/>
                    <a:pt x="349858" y="105876"/>
                    <a:pt x="343569" y="112431"/>
                  </a:cubicBezTo>
                  <a:lnTo>
                    <a:pt x="351473" y="131626"/>
                  </a:lnTo>
                  <a:cubicBezTo>
                    <a:pt x="352093" y="132699"/>
                    <a:pt x="351725" y="134073"/>
                    <a:pt x="350651" y="134693"/>
                  </a:cubicBezTo>
                  <a:lnTo>
                    <a:pt x="331760" y="145599"/>
                  </a:lnTo>
                  <a:cubicBezTo>
                    <a:pt x="330686" y="146218"/>
                    <a:pt x="329313" y="145900"/>
                    <a:pt x="328692" y="144777"/>
                  </a:cubicBezTo>
                  <a:lnTo>
                    <a:pt x="316029" y="128347"/>
                  </a:lnTo>
                  <a:cubicBezTo>
                    <a:pt x="311665" y="129415"/>
                    <a:pt x="307104" y="129982"/>
                    <a:pt x="302411" y="129982"/>
                  </a:cubicBezTo>
                  <a:cubicBezTo>
                    <a:pt x="297718" y="129982"/>
                    <a:pt x="293157" y="129415"/>
                    <a:pt x="288794" y="128347"/>
                  </a:cubicBezTo>
                  <a:lnTo>
                    <a:pt x="276130" y="144777"/>
                  </a:lnTo>
                  <a:cubicBezTo>
                    <a:pt x="275510" y="145900"/>
                    <a:pt x="274136" y="146220"/>
                    <a:pt x="273062" y="145599"/>
                  </a:cubicBezTo>
                  <a:lnTo>
                    <a:pt x="254171" y="134693"/>
                  </a:lnTo>
                  <a:cubicBezTo>
                    <a:pt x="253097" y="134073"/>
                    <a:pt x="252729" y="132700"/>
                    <a:pt x="253349" y="131626"/>
                  </a:cubicBezTo>
                  <a:lnTo>
                    <a:pt x="261253" y="112431"/>
                  </a:lnTo>
                  <a:cubicBezTo>
                    <a:pt x="254964" y="105876"/>
                    <a:pt x="250226" y="97822"/>
                    <a:pt x="247628" y="88858"/>
                  </a:cubicBezTo>
                  <a:lnTo>
                    <a:pt x="227068" y="86107"/>
                  </a:lnTo>
                  <a:cubicBezTo>
                    <a:pt x="225828" y="86107"/>
                    <a:pt x="224822" y="85102"/>
                    <a:pt x="224822" y="83862"/>
                  </a:cubicBezTo>
                  <a:lnTo>
                    <a:pt x="224822" y="62049"/>
                  </a:lnTo>
                  <a:cubicBezTo>
                    <a:pt x="224822" y="60809"/>
                    <a:pt x="225828" y="59804"/>
                    <a:pt x="227068" y="59804"/>
                  </a:cubicBezTo>
                  <a:lnTo>
                    <a:pt x="247628" y="57053"/>
                  </a:lnTo>
                  <a:close/>
                  <a:moveTo>
                    <a:pt x="302411" y="102915"/>
                  </a:moveTo>
                  <a:cubicBezTo>
                    <a:pt x="318958" y="102915"/>
                    <a:pt x="332372" y="89502"/>
                    <a:pt x="332372" y="72956"/>
                  </a:cubicBezTo>
                  <a:cubicBezTo>
                    <a:pt x="332372" y="56409"/>
                    <a:pt x="318958" y="42996"/>
                    <a:pt x="302411" y="42996"/>
                  </a:cubicBezTo>
                  <a:cubicBezTo>
                    <a:pt x="285864" y="42996"/>
                    <a:pt x="272450" y="56409"/>
                    <a:pt x="272450" y="72956"/>
                  </a:cubicBezTo>
                  <a:cubicBezTo>
                    <a:pt x="272450" y="89502"/>
                    <a:pt x="285864" y="102915"/>
                    <a:pt x="302411" y="102915"/>
                  </a:cubicBezTo>
                  <a:close/>
                  <a:moveTo>
                    <a:pt x="247628" y="291142"/>
                  </a:moveTo>
                  <a:cubicBezTo>
                    <a:pt x="250225" y="282179"/>
                    <a:pt x="254964" y="274124"/>
                    <a:pt x="261253" y="267570"/>
                  </a:cubicBezTo>
                  <a:lnTo>
                    <a:pt x="253349" y="248375"/>
                  </a:lnTo>
                  <a:cubicBezTo>
                    <a:pt x="252729" y="247301"/>
                    <a:pt x="253097" y="245928"/>
                    <a:pt x="254171" y="245308"/>
                  </a:cubicBezTo>
                  <a:lnTo>
                    <a:pt x="273062" y="234401"/>
                  </a:lnTo>
                  <a:cubicBezTo>
                    <a:pt x="274136" y="233782"/>
                    <a:pt x="275510" y="234101"/>
                    <a:pt x="276130" y="235223"/>
                  </a:cubicBezTo>
                  <a:lnTo>
                    <a:pt x="288793" y="251653"/>
                  </a:lnTo>
                  <a:cubicBezTo>
                    <a:pt x="293157" y="250585"/>
                    <a:pt x="297718" y="250018"/>
                    <a:pt x="302411" y="250018"/>
                  </a:cubicBezTo>
                  <a:cubicBezTo>
                    <a:pt x="307105" y="250018"/>
                    <a:pt x="311665" y="250585"/>
                    <a:pt x="316029" y="251653"/>
                  </a:cubicBezTo>
                  <a:lnTo>
                    <a:pt x="328693" y="235223"/>
                  </a:lnTo>
                  <a:cubicBezTo>
                    <a:pt x="329313" y="234101"/>
                    <a:pt x="330686" y="233782"/>
                    <a:pt x="331760" y="234401"/>
                  </a:cubicBezTo>
                  <a:lnTo>
                    <a:pt x="350651" y="245308"/>
                  </a:lnTo>
                  <a:cubicBezTo>
                    <a:pt x="351725" y="245928"/>
                    <a:pt x="352093" y="247301"/>
                    <a:pt x="351473" y="248375"/>
                  </a:cubicBezTo>
                  <a:lnTo>
                    <a:pt x="343569" y="267570"/>
                  </a:lnTo>
                  <a:cubicBezTo>
                    <a:pt x="349858" y="274124"/>
                    <a:pt x="354597" y="282179"/>
                    <a:pt x="357194" y="291142"/>
                  </a:cubicBezTo>
                  <a:lnTo>
                    <a:pt x="377755" y="293893"/>
                  </a:lnTo>
                  <a:cubicBezTo>
                    <a:pt x="378995" y="293893"/>
                    <a:pt x="380000" y="294898"/>
                    <a:pt x="380000" y="296139"/>
                  </a:cubicBezTo>
                  <a:lnTo>
                    <a:pt x="380000" y="317951"/>
                  </a:lnTo>
                  <a:cubicBezTo>
                    <a:pt x="380000" y="319191"/>
                    <a:pt x="378995" y="320196"/>
                    <a:pt x="377755" y="320196"/>
                  </a:cubicBezTo>
                  <a:lnTo>
                    <a:pt x="357194" y="322947"/>
                  </a:lnTo>
                  <a:cubicBezTo>
                    <a:pt x="354597" y="331911"/>
                    <a:pt x="349858" y="339964"/>
                    <a:pt x="343569" y="346519"/>
                  </a:cubicBezTo>
                  <a:lnTo>
                    <a:pt x="351473" y="365714"/>
                  </a:lnTo>
                  <a:cubicBezTo>
                    <a:pt x="352093" y="366788"/>
                    <a:pt x="351725" y="368161"/>
                    <a:pt x="350651" y="368781"/>
                  </a:cubicBezTo>
                  <a:lnTo>
                    <a:pt x="331760" y="380000"/>
                  </a:lnTo>
                  <a:cubicBezTo>
                    <a:pt x="330686" y="380000"/>
                    <a:pt x="329313" y="380000"/>
                    <a:pt x="328692" y="378866"/>
                  </a:cubicBezTo>
                  <a:lnTo>
                    <a:pt x="316029" y="362435"/>
                  </a:lnTo>
                  <a:cubicBezTo>
                    <a:pt x="311665" y="363504"/>
                    <a:pt x="307104" y="364071"/>
                    <a:pt x="302411" y="364071"/>
                  </a:cubicBezTo>
                  <a:cubicBezTo>
                    <a:pt x="297718" y="364071"/>
                    <a:pt x="293157" y="363504"/>
                    <a:pt x="288794" y="362435"/>
                  </a:cubicBezTo>
                  <a:lnTo>
                    <a:pt x="276130" y="378866"/>
                  </a:lnTo>
                  <a:cubicBezTo>
                    <a:pt x="275510" y="380000"/>
                    <a:pt x="274136" y="380000"/>
                    <a:pt x="273062" y="380000"/>
                  </a:cubicBezTo>
                  <a:lnTo>
                    <a:pt x="254171" y="368782"/>
                  </a:lnTo>
                  <a:cubicBezTo>
                    <a:pt x="253097" y="368161"/>
                    <a:pt x="252729" y="366788"/>
                    <a:pt x="253349" y="365714"/>
                  </a:cubicBezTo>
                  <a:lnTo>
                    <a:pt x="261253" y="346519"/>
                  </a:lnTo>
                  <a:cubicBezTo>
                    <a:pt x="254964" y="339964"/>
                    <a:pt x="250226" y="331911"/>
                    <a:pt x="247628" y="322947"/>
                  </a:cubicBezTo>
                  <a:lnTo>
                    <a:pt x="227068" y="320196"/>
                  </a:lnTo>
                  <a:cubicBezTo>
                    <a:pt x="225828" y="320196"/>
                    <a:pt x="224822" y="319191"/>
                    <a:pt x="224822" y="317951"/>
                  </a:cubicBezTo>
                  <a:lnTo>
                    <a:pt x="224822" y="296139"/>
                  </a:lnTo>
                  <a:cubicBezTo>
                    <a:pt x="224822" y="294898"/>
                    <a:pt x="225828" y="293893"/>
                    <a:pt x="227068" y="293893"/>
                  </a:cubicBezTo>
                  <a:lnTo>
                    <a:pt x="247628" y="291142"/>
                  </a:lnTo>
                  <a:close/>
                  <a:moveTo>
                    <a:pt x="302411" y="337004"/>
                  </a:moveTo>
                  <a:cubicBezTo>
                    <a:pt x="318958" y="337004"/>
                    <a:pt x="332372" y="323591"/>
                    <a:pt x="332372" y="307045"/>
                  </a:cubicBezTo>
                  <a:cubicBezTo>
                    <a:pt x="332372" y="290498"/>
                    <a:pt x="318958" y="277085"/>
                    <a:pt x="302411" y="277085"/>
                  </a:cubicBezTo>
                  <a:cubicBezTo>
                    <a:pt x="285864" y="277085"/>
                    <a:pt x="272450" y="290498"/>
                    <a:pt x="272450" y="307045"/>
                  </a:cubicBezTo>
                  <a:cubicBezTo>
                    <a:pt x="272450" y="323591"/>
                    <a:pt x="285864" y="337004"/>
                    <a:pt x="302411" y="337004"/>
                  </a:cubicBezTo>
                  <a:close/>
                </a:path>
              </a:pathLst>
            </a:custGeom>
            <a:solidFill>
              <a:srgbClr val="42BFE1"/>
            </a:solidFill>
            <a:ln cap="flat" w="3333">
              <a:solidFill>
                <a:srgbClr val="42BFE1"/>
              </a:solidFill>
              <a:miter/>
            </a:ln>
          </p:spPr>
        </p:sp>
        <p:sp>
          <p:nvSpPr>
            <p:cNvPr name="列表" id="132"/>
            <p:cNvSpPr/>
            <p:nvPr/>
          </p:nvSpPr>
          <p:spPr>
            <a:xfrm>
              <a:off x="3179405" y="3230040"/>
              <a:ext cx="429910" cy="429910"/>
            </a:xfrm>
            <a:custGeom>
              <a:avLst/>
              <a:gdLst/>
              <a:ahLst/>
              <a:cxnLst/>
              <a:rect b="b" r="r" t="t" l="l"/>
              <a:pathLst>
                <a:path stroke="false" w="429910" h="429910">
                  <a:moveTo>
                    <a:pt x="0" y="0"/>
                  </a:moveTo>
                  <a:lnTo>
                    <a:pt x="429910" y="0"/>
                  </a:lnTo>
                  <a:lnTo>
                    <a:pt x="429910" y="429910"/>
                  </a:lnTo>
                  <a:lnTo>
                    <a:pt x="0" y="429910"/>
                  </a:lnTo>
                  <a:lnTo>
                    <a:pt x="0" y="0"/>
                  </a:lnTo>
                  <a:close/>
                  <a:moveTo>
                    <a:pt x="23149" y="406761"/>
                  </a:moveTo>
                  <a:lnTo>
                    <a:pt x="406761" y="406761"/>
                  </a:lnTo>
                  <a:lnTo>
                    <a:pt x="406761" y="23149"/>
                  </a:lnTo>
                  <a:lnTo>
                    <a:pt x="23149" y="23149"/>
                  </a:lnTo>
                  <a:lnTo>
                    <a:pt x="23149" y="406761"/>
                  </a:lnTo>
                  <a:close/>
                  <a:moveTo>
                    <a:pt x="154327" y="91052"/>
                  </a:moveTo>
                  <a:lnTo>
                    <a:pt x="154327" y="112693"/>
                  </a:lnTo>
                  <a:lnTo>
                    <a:pt x="369208" y="112693"/>
                  </a:lnTo>
                  <a:lnTo>
                    <a:pt x="369208" y="91052"/>
                  </a:lnTo>
                  <a:lnTo>
                    <a:pt x="154327" y="91052"/>
                  </a:lnTo>
                  <a:close/>
                  <a:moveTo>
                    <a:pt x="154327" y="317218"/>
                  </a:moveTo>
                  <a:lnTo>
                    <a:pt x="154327" y="338858"/>
                  </a:lnTo>
                  <a:lnTo>
                    <a:pt x="369208" y="338858"/>
                  </a:lnTo>
                  <a:lnTo>
                    <a:pt x="369208" y="317218"/>
                  </a:lnTo>
                  <a:lnTo>
                    <a:pt x="154327" y="317218"/>
                  </a:lnTo>
                  <a:close/>
                  <a:moveTo>
                    <a:pt x="154327" y="204135"/>
                  </a:moveTo>
                  <a:lnTo>
                    <a:pt x="154327" y="225775"/>
                  </a:lnTo>
                  <a:lnTo>
                    <a:pt x="369208" y="225775"/>
                  </a:lnTo>
                  <a:lnTo>
                    <a:pt x="369208" y="204135"/>
                  </a:lnTo>
                  <a:lnTo>
                    <a:pt x="154327" y="204135"/>
                  </a:lnTo>
                  <a:close/>
                  <a:moveTo>
                    <a:pt x="88260" y="129431"/>
                  </a:moveTo>
                  <a:cubicBezTo>
                    <a:pt x="103480" y="129431"/>
                    <a:pt x="115819" y="117092"/>
                    <a:pt x="115819" y="101872"/>
                  </a:cubicBezTo>
                  <a:cubicBezTo>
                    <a:pt x="115819" y="86652"/>
                    <a:pt x="103480" y="74314"/>
                    <a:pt x="88260" y="74314"/>
                  </a:cubicBezTo>
                  <a:cubicBezTo>
                    <a:pt x="73040" y="74314"/>
                    <a:pt x="60702" y="86652"/>
                    <a:pt x="60702" y="101872"/>
                  </a:cubicBezTo>
                  <a:cubicBezTo>
                    <a:pt x="60702" y="117092"/>
                    <a:pt x="73040" y="129431"/>
                    <a:pt x="88260" y="129431"/>
                  </a:cubicBezTo>
                  <a:close/>
                  <a:moveTo>
                    <a:pt x="88260" y="242514"/>
                  </a:moveTo>
                  <a:cubicBezTo>
                    <a:pt x="103480" y="242514"/>
                    <a:pt x="115819" y="230175"/>
                    <a:pt x="115819" y="214955"/>
                  </a:cubicBezTo>
                  <a:cubicBezTo>
                    <a:pt x="115819" y="199735"/>
                    <a:pt x="103480" y="187396"/>
                    <a:pt x="88260" y="187396"/>
                  </a:cubicBezTo>
                  <a:cubicBezTo>
                    <a:pt x="73040" y="187396"/>
                    <a:pt x="60702" y="199735"/>
                    <a:pt x="60702" y="214955"/>
                  </a:cubicBezTo>
                  <a:cubicBezTo>
                    <a:pt x="60702" y="230175"/>
                    <a:pt x="73040" y="242514"/>
                    <a:pt x="88260" y="242514"/>
                  </a:cubicBezTo>
                  <a:close/>
                  <a:moveTo>
                    <a:pt x="88260" y="355596"/>
                  </a:moveTo>
                  <a:cubicBezTo>
                    <a:pt x="103480" y="355596"/>
                    <a:pt x="115819" y="343257"/>
                    <a:pt x="115819" y="328038"/>
                  </a:cubicBezTo>
                  <a:cubicBezTo>
                    <a:pt x="115819" y="312818"/>
                    <a:pt x="103480" y="300479"/>
                    <a:pt x="88260" y="300479"/>
                  </a:cubicBezTo>
                  <a:cubicBezTo>
                    <a:pt x="73040" y="300479"/>
                    <a:pt x="60702" y="312818"/>
                    <a:pt x="60702" y="328038"/>
                  </a:cubicBezTo>
                  <a:cubicBezTo>
                    <a:pt x="60702" y="343257"/>
                    <a:pt x="73040" y="355596"/>
                    <a:pt x="88260" y="355596"/>
                  </a:cubicBezTo>
                  <a:close/>
                </a:path>
                <a:path fill="none" w="429910" h="429910">
                  <a:moveTo>
                    <a:pt x="0" y="0"/>
                  </a:moveTo>
                  <a:lnTo>
                    <a:pt x="429910" y="0"/>
                  </a:lnTo>
                  <a:lnTo>
                    <a:pt x="429910" y="429910"/>
                  </a:lnTo>
                  <a:lnTo>
                    <a:pt x="0" y="429910"/>
                  </a:lnTo>
                  <a:lnTo>
                    <a:pt x="0" y="0"/>
                  </a:lnTo>
                  <a:close/>
                  <a:moveTo>
                    <a:pt x="23149" y="406761"/>
                  </a:moveTo>
                  <a:lnTo>
                    <a:pt x="406761" y="406761"/>
                  </a:lnTo>
                  <a:lnTo>
                    <a:pt x="406761" y="23149"/>
                  </a:lnTo>
                  <a:lnTo>
                    <a:pt x="23149" y="23149"/>
                  </a:lnTo>
                  <a:lnTo>
                    <a:pt x="23149" y="406761"/>
                  </a:lnTo>
                  <a:close/>
                  <a:moveTo>
                    <a:pt x="154327" y="91052"/>
                  </a:moveTo>
                  <a:lnTo>
                    <a:pt x="154327" y="112693"/>
                  </a:lnTo>
                  <a:lnTo>
                    <a:pt x="369208" y="112693"/>
                  </a:lnTo>
                  <a:lnTo>
                    <a:pt x="369208" y="91052"/>
                  </a:lnTo>
                  <a:lnTo>
                    <a:pt x="154327" y="91052"/>
                  </a:lnTo>
                  <a:close/>
                  <a:moveTo>
                    <a:pt x="154327" y="317218"/>
                  </a:moveTo>
                  <a:lnTo>
                    <a:pt x="154327" y="338858"/>
                  </a:lnTo>
                  <a:lnTo>
                    <a:pt x="369208" y="338858"/>
                  </a:lnTo>
                  <a:lnTo>
                    <a:pt x="369208" y="317218"/>
                  </a:lnTo>
                  <a:lnTo>
                    <a:pt x="154327" y="317218"/>
                  </a:lnTo>
                  <a:close/>
                  <a:moveTo>
                    <a:pt x="154327" y="204135"/>
                  </a:moveTo>
                  <a:lnTo>
                    <a:pt x="154327" y="225775"/>
                  </a:lnTo>
                  <a:lnTo>
                    <a:pt x="369208" y="225775"/>
                  </a:lnTo>
                  <a:lnTo>
                    <a:pt x="369208" y="204135"/>
                  </a:lnTo>
                  <a:lnTo>
                    <a:pt x="154327" y="204135"/>
                  </a:lnTo>
                  <a:close/>
                  <a:moveTo>
                    <a:pt x="88260" y="129431"/>
                  </a:moveTo>
                  <a:cubicBezTo>
                    <a:pt x="103480" y="129431"/>
                    <a:pt x="115819" y="117092"/>
                    <a:pt x="115819" y="101872"/>
                  </a:cubicBezTo>
                  <a:cubicBezTo>
                    <a:pt x="115819" y="86652"/>
                    <a:pt x="103480" y="74314"/>
                    <a:pt x="88260" y="74314"/>
                  </a:cubicBezTo>
                  <a:cubicBezTo>
                    <a:pt x="73040" y="74314"/>
                    <a:pt x="60702" y="86652"/>
                    <a:pt x="60702" y="101872"/>
                  </a:cubicBezTo>
                  <a:cubicBezTo>
                    <a:pt x="60702" y="117092"/>
                    <a:pt x="73040" y="129431"/>
                    <a:pt x="88260" y="129431"/>
                  </a:cubicBezTo>
                  <a:close/>
                  <a:moveTo>
                    <a:pt x="88260" y="242514"/>
                  </a:moveTo>
                  <a:cubicBezTo>
                    <a:pt x="103480" y="242514"/>
                    <a:pt x="115819" y="230175"/>
                    <a:pt x="115819" y="214955"/>
                  </a:cubicBezTo>
                  <a:cubicBezTo>
                    <a:pt x="115819" y="199735"/>
                    <a:pt x="103480" y="187396"/>
                    <a:pt x="88260" y="187396"/>
                  </a:cubicBezTo>
                  <a:cubicBezTo>
                    <a:pt x="73040" y="187396"/>
                    <a:pt x="60702" y="199735"/>
                    <a:pt x="60702" y="214955"/>
                  </a:cubicBezTo>
                  <a:cubicBezTo>
                    <a:pt x="60702" y="230175"/>
                    <a:pt x="73040" y="242514"/>
                    <a:pt x="88260" y="242514"/>
                  </a:cubicBezTo>
                  <a:close/>
                  <a:moveTo>
                    <a:pt x="88260" y="355596"/>
                  </a:moveTo>
                  <a:cubicBezTo>
                    <a:pt x="103480" y="355596"/>
                    <a:pt x="115819" y="343257"/>
                    <a:pt x="115819" y="328038"/>
                  </a:cubicBezTo>
                  <a:cubicBezTo>
                    <a:pt x="115819" y="312818"/>
                    <a:pt x="103480" y="300479"/>
                    <a:pt x="88260" y="300479"/>
                  </a:cubicBezTo>
                  <a:cubicBezTo>
                    <a:pt x="73040" y="300479"/>
                    <a:pt x="60702" y="312818"/>
                    <a:pt x="60702" y="328038"/>
                  </a:cubicBezTo>
                  <a:cubicBezTo>
                    <a:pt x="60702" y="343257"/>
                    <a:pt x="73040" y="355596"/>
                    <a:pt x="88260" y="355596"/>
                  </a:cubicBezTo>
                  <a:close/>
                </a:path>
              </a:pathLst>
            </a:custGeom>
            <a:solidFill>
              <a:srgbClr val="FFFFFF"/>
            </a:solidFill>
            <a:ln cap="flat" w="3333">
              <a:solidFill>
                <a:srgbClr val="FFFFFF"/>
              </a:solidFill>
              <a:miter/>
            </a:ln>
          </p:spPr>
        </p:sp>
        <p:sp>
          <p:nvSpPr>
            <p:cNvPr name="柱状图" id="133"/>
            <p:cNvSpPr/>
            <p:nvPr/>
          </p:nvSpPr>
          <p:spPr>
            <a:xfrm>
              <a:off x="5128149" y="3273255"/>
              <a:ext cx="496162" cy="339479"/>
            </a:xfrm>
            <a:custGeom>
              <a:avLst/>
              <a:gdLst/>
              <a:ahLst/>
              <a:cxnLst/>
              <a:rect b="b" r="r" t="t" l="l"/>
              <a:pathLst>
                <a:path stroke="false" w="496162" h="339479">
                  <a:moveTo>
                    <a:pt x="389151" y="0"/>
                  </a:moveTo>
                  <a:lnTo>
                    <a:pt x="453719" y="0"/>
                  </a:lnTo>
                  <a:lnTo>
                    <a:pt x="453719" y="286413"/>
                  </a:lnTo>
                  <a:lnTo>
                    <a:pt x="389151" y="286413"/>
                  </a:lnTo>
                  <a:lnTo>
                    <a:pt x="389151" y="0"/>
                  </a:lnTo>
                  <a:close/>
                  <a:moveTo>
                    <a:pt x="175128" y="286413"/>
                  </a:moveTo>
                  <a:lnTo>
                    <a:pt x="239697" y="286413"/>
                  </a:lnTo>
                  <a:lnTo>
                    <a:pt x="239697" y="68427"/>
                  </a:lnTo>
                  <a:lnTo>
                    <a:pt x="175128" y="68427"/>
                  </a:lnTo>
                  <a:lnTo>
                    <a:pt x="175128" y="286413"/>
                  </a:lnTo>
                  <a:close/>
                  <a:moveTo>
                    <a:pt x="282139" y="286413"/>
                  </a:moveTo>
                  <a:lnTo>
                    <a:pt x="346708" y="286413"/>
                  </a:lnTo>
                  <a:lnTo>
                    <a:pt x="346708" y="104735"/>
                  </a:lnTo>
                  <a:lnTo>
                    <a:pt x="282139" y="104735"/>
                  </a:lnTo>
                  <a:lnTo>
                    <a:pt x="282139" y="286413"/>
                  </a:lnTo>
                  <a:close/>
                  <a:moveTo>
                    <a:pt x="66343" y="286413"/>
                  </a:moveTo>
                  <a:lnTo>
                    <a:pt x="130911" y="286413"/>
                  </a:lnTo>
                  <a:lnTo>
                    <a:pt x="130911" y="148026"/>
                  </a:lnTo>
                  <a:lnTo>
                    <a:pt x="66343" y="148026"/>
                  </a:lnTo>
                  <a:lnTo>
                    <a:pt x="66343" y="286413"/>
                  </a:lnTo>
                  <a:close/>
                  <a:moveTo>
                    <a:pt x="0" y="339479"/>
                  </a:moveTo>
                  <a:lnTo>
                    <a:pt x="496162" y="339479"/>
                  </a:lnTo>
                  <a:lnTo>
                    <a:pt x="496162" y="314165"/>
                  </a:lnTo>
                  <a:lnTo>
                    <a:pt x="24870" y="314165"/>
                  </a:lnTo>
                  <a:lnTo>
                    <a:pt x="24870" y="0"/>
                  </a:lnTo>
                  <a:lnTo>
                    <a:pt x="0" y="0"/>
                  </a:lnTo>
                  <a:lnTo>
                    <a:pt x="0" y="339479"/>
                  </a:lnTo>
                  <a:close/>
                </a:path>
                <a:path fill="none" w="496162" h="339479">
                  <a:moveTo>
                    <a:pt x="389151" y="0"/>
                  </a:moveTo>
                  <a:lnTo>
                    <a:pt x="453719" y="0"/>
                  </a:lnTo>
                  <a:lnTo>
                    <a:pt x="453719" y="286413"/>
                  </a:lnTo>
                  <a:lnTo>
                    <a:pt x="389151" y="286413"/>
                  </a:lnTo>
                  <a:lnTo>
                    <a:pt x="389151" y="0"/>
                  </a:lnTo>
                  <a:close/>
                  <a:moveTo>
                    <a:pt x="175128" y="286413"/>
                  </a:moveTo>
                  <a:lnTo>
                    <a:pt x="239697" y="286413"/>
                  </a:lnTo>
                  <a:lnTo>
                    <a:pt x="239697" y="68427"/>
                  </a:lnTo>
                  <a:lnTo>
                    <a:pt x="175128" y="68427"/>
                  </a:lnTo>
                  <a:lnTo>
                    <a:pt x="175128" y="286413"/>
                  </a:lnTo>
                  <a:close/>
                  <a:moveTo>
                    <a:pt x="282139" y="286413"/>
                  </a:moveTo>
                  <a:lnTo>
                    <a:pt x="346708" y="286413"/>
                  </a:lnTo>
                  <a:lnTo>
                    <a:pt x="346708" y="104735"/>
                  </a:lnTo>
                  <a:lnTo>
                    <a:pt x="282139" y="104735"/>
                  </a:lnTo>
                  <a:lnTo>
                    <a:pt x="282139" y="286413"/>
                  </a:lnTo>
                  <a:close/>
                  <a:moveTo>
                    <a:pt x="66343" y="286413"/>
                  </a:moveTo>
                  <a:lnTo>
                    <a:pt x="130911" y="286413"/>
                  </a:lnTo>
                  <a:lnTo>
                    <a:pt x="130911" y="148026"/>
                  </a:lnTo>
                  <a:lnTo>
                    <a:pt x="66343" y="148026"/>
                  </a:lnTo>
                  <a:lnTo>
                    <a:pt x="66343" y="286413"/>
                  </a:lnTo>
                  <a:close/>
                  <a:moveTo>
                    <a:pt x="0" y="339479"/>
                  </a:moveTo>
                  <a:lnTo>
                    <a:pt x="496162" y="339479"/>
                  </a:lnTo>
                  <a:lnTo>
                    <a:pt x="496162" y="314165"/>
                  </a:lnTo>
                  <a:lnTo>
                    <a:pt x="24870" y="314165"/>
                  </a:lnTo>
                  <a:lnTo>
                    <a:pt x="24870" y="0"/>
                  </a:lnTo>
                  <a:lnTo>
                    <a:pt x="0" y="0"/>
                  </a:lnTo>
                  <a:lnTo>
                    <a:pt x="0" y="339479"/>
                  </a:lnTo>
                  <a:close/>
                </a:path>
              </a:pathLst>
            </a:custGeom>
            <a:solidFill>
              <a:srgbClr val="FFFFFF"/>
            </a:solidFill>
            <a:ln cap="flat" w="3333">
              <a:solidFill>
                <a:srgbClr val="FFFFFF"/>
              </a:solidFill>
              <a:miter/>
            </a:ln>
          </p:spPr>
        </p:sp>
        <p:sp>
          <p:nvSpPr>
            <p:cNvPr name="奖牌 - 1" id="134"/>
            <p:cNvSpPr/>
            <p:nvPr/>
          </p:nvSpPr>
          <p:spPr>
            <a:xfrm>
              <a:off x="4186387" y="4309914"/>
              <a:ext cx="391707" cy="496162"/>
            </a:xfrm>
            <a:custGeom>
              <a:avLst/>
              <a:gdLst/>
              <a:ahLst/>
              <a:cxnLst/>
              <a:rect b="b" r="r" t="t" l="l"/>
              <a:pathLst>
                <a:path stroke="false" w="391707" h="496162">
                  <a:moveTo>
                    <a:pt x="89024" y="0"/>
                  </a:moveTo>
                  <a:lnTo>
                    <a:pt x="181276" y="198020"/>
                  </a:lnTo>
                  <a:cubicBezTo>
                    <a:pt x="136768" y="202039"/>
                    <a:pt x="97511" y="224255"/>
                    <a:pt x="71001" y="257193"/>
                  </a:cubicBezTo>
                  <a:lnTo>
                    <a:pt x="0" y="108236"/>
                  </a:lnTo>
                  <a:lnTo>
                    <a:pt x="89024" y="0"/>
                  </a:lnTo>
                  <a:close/>
                  <a:moveTo>
                    <a:pt x="207670" y="0"/>
                  </a:moveTo>
                  <a:lnTo>
                    <a:pt x="123649" y="0"/>
                  </a:lnTo>
                  <a:lnTo>
                    <a:pt x="171098" y="101108"/>
                  </a:lnTo>
                  <a:lnTo>
                    <a:pt x="195853" y="101108"/>
                  </a:lnTo>
                  <a:lnTo>
                    <a:pt x="220609" y="101108"/>
                  </a:lnTo>
                  <a:lnTo>
                    <a:pt x="268058" y="0"/>
                  </a:lnTo>
                  <a:lnTo>
                    <a:pt x="207670" y="0"/>
                  </a:lnTo>
                  <a:close/>
                  <a:moveTo>
                    <a:pt x="195853" y="219286"/>
                  </a:moveTo>
                  <a:cubicBezTo>
                    <a:pt x="119464" y="219286"/>
                    <a:pt x="57537" y="281267"/>
                    <a:pt x="57537" y="357724"/>
                  </a:cubicBezTo>
                  <a:cubicBezTo>
                    <a:pt x="57537" y="434181"/>
                    <a:pt x="119464" y="496162"/>
                    <a:pt x="195853" y="496162"/>
                  </a:cubicBezTo>
                  <a:cubicBezTo>
                    <a:pt x="272243" y="496162"/>
                    <a:pt x="334170" y="434181"/>
                    <a:pt x="334170" y="357724"/>
                  </a:cubicBezTo>
                  <a:cubicBezTo>
                    <a:pt x="334170" y="281267"/>
                    <a:pt x="272243" y="219286"/>
                    <a:pt x="195853" y="219286"/>
                  </a:cubicBezTo>
                  <a:close/>
                  <a:moveTo>
                    <a:pt x="195853" y="461552"/>
                  </a:moveTo>
                  <a:cubicBezTo>
                    <a:pt x="138560" y="461552"/>
                    <a:pt x="92116" y="415068"/>
                    <a:pt x="92116" y="357724"/>
                  </a:cubicBezTo>
                  <a:cubicBezTo>
                    <a:pt x="92116" y="300380"/>
                    <a:pt x="138560" y="253895"/>
                    <a:pt x="195853" y="253895"/>
                  </a:cubicBezTo>
                  <a:cubicBezTo>
                    <a:pt x="253147" y="253895"/>
                    <a:pt x="299591" y="300380"/>
                    <a:pt x="299591" y="357724"/>
                  </a:cubicBezTo>
                  <a:cubicBezTo>
                    <a:pt x="299591" y="415068"/>
                    <a:pt x="253147" y="461552"/>
                    <a:pt x="195853" y="461552"/>
                  </a:cubicBezTo>
                  <a:close/>
                  <a:moveTo>
                    <a:pt x="195853" y="278696"/>
                  </a:moveTo>
                  <a:cubicBezTo>
                    <a:pt x="152316" y="278696"/>
                    <a:pt x="116895" y="314148"/>
                    <a:pt x="116895" y="357724"/>
                  </a:cubicBezTo>
                  <a:cubicBezTo>
                    <a:pt x="116895" y="401300"/>
                    <a:pt x="152316" y="436752"/>
                    <a:pt x="195853" y="436752"/>
                  </a:cubicBezTo>
                  <a:cubicBezTo>
                    <a:pt x="239391" y="436752"/>
                    <a:pt x="274812" y="401300"/>
                    <a:pt x="274812" y="357724"/>
                  </a:cubicBezTo>
                  <a:cubicBezTo>
                    <a:pt x="274812" y="314148"/>
                    <a:pt x="239391" y="278696"/>
                    <a:pt x="195853" y="278696"/>
                  </a:cubicBezTo>
                  <a:close/>
                  <a:moveTo>
                    <a:pt x="302682" y="0"/>
                  </a:moveTo>
                  <a:lnTo>
                    <a:pt x="210431" y="198020"/>
                  </a:lnTo>
                  <a:cubicBezTo>
                    <a:pt x="254939" y="202039"/>
                    <a:pt x="294195" y="224255"/>
                    <a:pt x="320705" y="257193"/>
                  </a:cubicBezTo>
                  <a:lnTo>
                    <a:pt x="391707" y="108236"/>
                  </a:lnTo>
                  <a:lnTo>
                    <a:pt x="302682" y="0"/>
                  </a:lnTo>
                  <a:close/>
                </a:path>
                <a:path fill="none" w="391707" h="496162">
                  <a:moveTo>
                    <a:pt x="89024" y="0"/>
                  </a:moveTo>
                  <a:lnTo>
                    <a:pt x="181276" y="198020"/>
                  </a:lnTo>
                  <a:cubicBezTo>
                    <a:pt x="136768" y="202039"/>
                    <a:pt x="97511" y="224255"/>
                    <a:pt x="71001" y="257193"/>
                  </a:cubicBezTo>
                  <a:lnTo>
                    <a:pt x="0" y="108236"/>
                  </a:lnTo>
                  <a:lnTo>
                    <a:pt x="89024" y="0"/>
                  </a:lnTo>
                  <a:close/>
                  <a:moveTo>
                    <a:pt x="207670" y="0"/>
                  </a:moveTo>
                  <a:lnTo>
                    <a:pt x="123649" y="0"/>
                  </a:lnTo>
                  <a:lnTo>
                    <a:pt x="171098" y="101108"/>
                  </a:lnTo>
                  <a:lnTo>
                    <a:pt x="195853" y="101108"/>
                  </a:lnTo>
                  <a:lnTo>
                    <a:pt x="220609" y="101108"/>
                  </a:lnTo>
                  <a:lnTo>
                    <a:pt x="268058" y="0"/>
                  </a:lnTo>
                  <a:lnTo>
                    <a:pt x="207670" y="0"/>
                  </a:lnTo>
                  <a:close/>
                  <a:moveTo>
                    <a:pt x="195853" y="219286"/>
                  </a:moveTo>
                  <a:cubicBezTo>
                    <a:pt x="119464" y="219286"/>
                    <a:pt x="57537" y="281267"/>
                    <a:pt x="57537" y="357724"/>
                  </a:cubicBezTo>
                  <a:cubicBezTo>
                    <a:pt x="57537" y="434181"/>
                    <a:pt x="119464" y="496162"/>
                    <a:pt x="195853" y="496162"/>
                  </a:cubicBezTo>
                  <a:cubicBezTo>
                    <a:pt x="272243" y="496162"/>
                    <a:pt x="334170" y="434181"/>
                    <a:pt x="334170" y="357724"/>
                  </a:cubicBezTo>
                  <a:cubicBezTo>
                    <a:pt x="334170" y="281267"/>
                    <a:pt x="272243" y="219286"/>
                    <a:pt x="195853" y="219286"/>
                  </a:cubicBezTo>
                  <a:close/>
                  <a:moveTo>
                    <a:pt x="195853" y="461552"/>
                  </a:moveTo>
                  <a:cubicBezTo>
                    <a:pt x="138560" y="461552"/>
                    <a:pt x="92116" y="415068"/>
                    <a:pt x="92116" y="357724"/>
                  </a:cubicBezTo>
                  <a:cubicBezTo>
                    <a:pt x="92116" y="300380"/>
                    <a:pt x="138560" y="253895"/>
                    <a:pt x="195853" y="253895"/>
                  </a:cubicBezTo>
                  <a:cubicBezTo>
                    <a:pt x="253147" y="253895"/>
                    <a:pt x="299591" y="300380"/>
                    <a:pt x="299591" y="357724"/>
                  </a:cubicBezTo>
                  <a:cubicBezTo>
                    <a:pt x="299591" y="415068"/>
                    <a:pt x="253147" y="461552"/>
                    <a:pt x="195853" y="461552"/>
                  </a:cubicBezTo>
                  <a:close/>
                  <a:moveTo>
                    <a:pt x="195853" y="278696"/>
                  </a:moveTo>
                  <a:cubicBezTo>
                    <a:pt x="152316" y="278696"/>
                    <a:pt x="116895" y="314148"/>
                    <a:pt x="116895" y="357724"/>
                  </a:cubicBezTo>
                  <a:cubicBezTo>
                    <a:pt x="116895" y="401300"/>
                    <a:pt x="152316" y="436752"/>
                    <a:pt x="195853" y="436752"/>
                  </a:cubicBezTo>
                  <a:cubicBezTo>
                    <a:pt x="239391" y="436752"/>
                    <a:pt x="274812" y="401300"/>
                    <a:pt x="274812" y="357724"/>
                  </a:cubicBezTo>
                  <a:cubicBezTo>
                    <a:pt x="274812" y="314148"/>
                    <a:pt x="239391" y="278696"/>
                    <a:pt x="195853" y="278696"/>
                  </a:cubicBezTo>
                  <a:close/>
                  <a:moveTo>
                    <a:pt x="302682" y="0"/>
                  </a:moveTo>
                  <a:lnTo>
                    <a:pt x="210431" y="198020"/>
                  </a:lnTo>
                  <a:cubicBezTo>
                    <a:pt x="254939" y="202039"/>
                    <a:pt x="294195" y="224255"/>
                    <a:pt x="320705" y="257193"/>
                  </a:cubicBezTo>
                  <a:lnTo>
                    <a:pt x="391707" y="108236"/>
                  </a:lnTo>
                  <a:lnTo>
                    <a:pt x="302682" y="0"/>
                  </a:lnTo>
                  <a:close/>
                </a:path>
              </a:pathLst>
            </a:custGeom>
            <a:solidFill>
              <a:srgbClr val="FFFFFF"/>
            </a:solidFill>
            <a:ln cap="flat" w="3333">
              <a:solidFill>
                <a:srgbClr val="FFFFFF"/>
              </a:solidFill>
              <a:miter/>
            </a:ln>
          </p:spPr>
        </p:sp>
        <p:sp>
          <p:nvSpPr>
            <p:cNvPr name="Rectangle" id="135"/>
            <p:cNvSpPr/>
            <p:nvPr/>
          </p:nvSpPr>
          <p:spPr>
            <a:xfrm>
              <a:off x="225200" y="2394506"/>
              <a:ext cx="1573600" cy="744977"/>
            </a:xfrm>
            <a:custGeom>
              <a:avLst/>
              <a:gdLst/>
              <a:ahLst/>
              <a:cxnLst/>
              <a:rect b="b" r="r" t="t" l="l"/>
              <a:pathLst>
                <a:path stroke="false" w="1573600" h="744977">
                  <a:moveTo>
                    <a:pt x="0" y="0"/>
                  </a:moveTo>
                  <a:lnTo>
                    <a:pt x="1573600" y="0"/>
                  </a:lnTo>
                  <a:lnTo>
                    <a:pt x="157360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  <a:path fill="none" w="1573600" h="744977">
                  <a:moveTo>
                    <a:pt x="0" y="0"/>
                  </a:moveTo>
                  <a:lnTo>
                    <a:pt x="1573600" y="0"/>
                  </a:lnTo>
                  <a:lnTo>
                    <a:pt x="157360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6种玩法：红包、抽奖、测试、答题、拼团、投票/评选</a:t>
              </a:r>
            </a:p>
          </p:txBody>
        </p:sp>
        <p:sp>
          <p:nvSpPr>
            <p:cNvPr name="Rectangle" id="136"/>
            <p:cNvSpPr/>
            <p:nvPr/>
          </p:nvSpPr>
          <p:spPr>
            <a:xfrm>
              <a:off x="225200" y="5450506"/>
              <a:ext cx="1573600" cy="744977"/>
            </a:xfrm>
            <a:custGeom>
              <a:avLst/>
              <a:gdLst/>
              <a:ahLst/>
              <a:cxnLst/>
              <a:rect b="b" r="r" t="t" l="l"/>
              <a:pathLst>
                <a:path stroke="false" w="1573600" h="744977">
                  <a:moveTo>
                    <a:pt x="0" y="0"/>
                  </a:moveTo>
                  <a:lnTo>
                    <a:pt x="1573600" y="0"/>
                  </a:lnTo>
                  <a:lnTo>
                    <a:pt x="157360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  <a:path fill="none" w="1573600" h="744977">
                  <a:moveTo>
                    <a:pt x="0" y="0"/>
                  </a:moveTo>
                  <a:lnTo>
                    <a:pt x="1573600" y="0"/>
                  </a:lnTo>
                  <a:lnTo>
                    <a:pt x="157360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5种基础玩法：拼团、红包、抽奖、直播、答题</a:t>
              </a:r>
            </a:p>
          </p:txBody>
        </p:sp>
        <p:sp>
          <p:nvSpPr>
            <p:cNvPr name="Rectangle" id="137"/>
            <p:cNvSpPr/>
            <p:nvPr/>
          </p:nvSpPr>
          <p:spPr>
            <a:xfrm>
              <a:off x="7315200" y="5450506"/>
              <a:ext cx="1573600" cy="744977"/>
            </a:xfrm>
            <a:custGeom>
              <a:avLst/>
              <a:gdLst/>
              <a:ahLst/>
              <a:cxnLst/>
              <a:rect b="b" r="r" t="t" l="l"/>
              <a:pathLst>
                <a:path stroke="false" w="1573600" h="744977">
                  <a:moveTo>
                    <a:pt x="0" y="0"/>
                  </a:moveTo>
                  <a:lnTo>
                    <a:pt x="1573600" y="0"/>
                  </a:lnTo>
                  <a:lnTo>
                    <a:pt x="157360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  <a:path fill="none" w="1573600" h="744977">
                  <a:moveTo>
                    <a:pt x="0" y="0"/>
                  </a:moveTo>
                  <a:lnTo>
                    <a:pt x="1573600" y="0"/>
                  </a:lnTo>
                  <a:lnTo>
                    <a:pt x="157360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5种玩法：故事、换装、直播、互动游戏、比赛/排名</a:t>
              </a:r>
            </a:p>
          </p:txBody>
        </p:sp>
        <p:sp>
          <p:nvSpPr>
            <p:cNvPr name="Rectangle" id="138"/>
            <p:cNvSpPr/>
            <p:nvPr/>
          </p:nvSpPr>
          <p:spPr>
            <a:xfrm>
              <a:off x="7345200" y="2304507"/>
              <a:ext cx="1573600" cy="924977"/>
            </a:xfrm>
            <a:custGeom>
              <a:avLst/>
              <a:gdLst/>
              <a:ahLst/>
              <a:cxnLst/>
              <a:rect b="b" r="r" t="t" l="l"/>
              <a:pathLst>
                <a:path stroke="false" w="1573600" h="924977">
                  <a:moveTo>
                    <a:pt x="0" y="0"/>
                  </a:moveTo>
                  <a:lnTo>
                    <a:pt x="1573600" y="0"/>
                  </a:lnTo>
                  <a:lnTo>
                    <a:pt x="1573600" y="924977"/>
                  </a:lnTo>
                  <a:lnTo>
                    <a:pt x="0" y="924977"/>
                  </a:lnTo>
                  <a:lnTo>
                    <a:pt x="0" y="0"/>
                  </a:lnTo>
                  <a:close/>
                </a:path>
                <a:path fill="none" w="1573600" h="924977">
                  <a:moveTo>
                    <a:pt x="0" y="0"/>
                  </a:moveTo>
                  <a:lnTo>
                    <a:pt x="1573600" y="0"/>
                  </a:lnTo>
                  <a:lnTo>
                    <a:pt x="1573600" y="924977"/>
                  </a:lnTo>
                  <a:lnTo>
                    <a:pt x="0" y="92497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8种基础玩法：答题、竞猜、征集、换装、互动游戏、打卡/签到、比赛/排名、投票/评选</a:t>
              </a:r>
            </a:p>
          </p:txBody>
        </p:sp>
        <p:sp>
          <p:nvSpPr>
            <p:cNvPr name="Rectangle" id="139"/>
            <p:cNvSpPr/>
            <p:nvPr/>
          </p:nvSpPr>
          <p:spPr>
            <a:xfrm>
              <a:off x="532000" y="1897995"/>
              <a:ext cx="880000" cy="510000"/>
            </a:xfrm>
            <a:custGeom>
              <a:avLst/>
              <a:gdLst/>
              <a:ahLst/>
              <a:cxnLst/>
              <a:rect b="b" r="r" t="t" l="l"/>
              <a:pathLst>
                <a:path stroke="false" w="880000" h="510000">
                  <a:moveTo>
                    <a:pt x="0" y="0"/>
                  </a:moveTo>
                  <a:lnTo>
                    <a:pt x="880000" y="0"/>
                  </a:lnTo>
                  <a:lnTo>
                    <a:pt x="880000" y="510000"/>
                  </a:lnTo>
                  <a:lnTo>
                    <a:pt x="0" y="510000"/>
                  </a:lnTo>
                  <a:lnTo>
                    <a:pt x="0" y="0"/>
                  </a:lnTo>
                  <a:close/>
                </a:path>
                <a:path fill="none" w="880000" h="510000">
                  <a:moveTo>
                    <a:pt x="0" y="0"/>
                  </a:moveTo>
                  <a:lnTo>
                    <a:pt x="880000" y="0"/>
                  </a:lnTo>
                  <a:lnTo>
                    <a:pt x="880000" y="510000"/>
                  </a:lnTo>
                  <a:lnTo>
                    <a:pt x="0" y="5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拉新</a:t>
              </a:r>
            </a:p>
          </p:txBody>
        </p:sp>
        <p:sp>
          <p:nvSpPr>
            <p:cNvPr name="Rectangle" id="140"/>
            <p:cNvSpPr/>
            <p:nvPr/>
          </p:nvSpPr>
          <p:spPr>
            <a:xfrm>
              <a:off x="572000" y="4987995"/>
              <a:ext cx="880000" cy="510000"/>
            </a:xfrm>
            <a:custGeom>
              <a:avLst/>
              <a:gdLst/>
              <a:ahLst/>
              <a:cxnLst/>
              <a:rect b="b" r="r" t="t" l="l"/>
              <a:pathLst>
                <a:path stroke="false" w="880000" h="510000">
                  <a:moveTo>
                    <a:pt x="0" y="0"/>
                  </a:moveTo>
                  <a:lnTo>
                    <a:pt x="880000" y="0"/>
                  </a:lnTo>
                  <a:lnTo>
                    <a:pt x="880000" y="510000"/>
                  </a:lnTo>
                  <a:lnTo>
                    <a:pt x="0" y="510000"/>
                  </a:lnTo>
                  <a:lnTo>
                    <a:pt x="0" y="0"/>
                  </a:lnTo>
                  <a:close/>
                </a:path>
                <a:path fill="none" w="880000" h="510000">
                  <a:moveTo>
                    <a:pt x="0" y="0"/>
                  </a:moveTo>
                  <a:lnTo>
                    <a:pt x="880000" y="0"/>
                  </a:lnTo>
                  <a:lnTo>
                    <a:pt x="880000" y="510000"/>
                  </a:lnTo>
                  <a:lnTo>
                    <a:pt x="0" y="5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成交</a:t>
              </a:r>
            </a:p>
          </p:txBody>
        </p:sp>
        <p:sp>
          <p:nvSpPr>
            <p:cNvPr name="Rectangle" id="141"/>
            <p:cNvSpPr/>
            <p:nvPr/>
          </p:nvSpPr>
          <p:spPr>
            <a:xfrm>
              <a:off x="7442000" y="5047995"/>
              <a:ext cx="880000" cy="510000"/>
            </a:xfrm>
            <a:custGeom>
              <a:avLst/>
              <a:gdLst/>
              <a:ahLst/>
              <a:cxnLst/>
              <a:rect b="b" r="r" t="t" l="l"/>
              <a:pathLst>
                <a:path stroke="false" w="880000" h="510000">
                  <a:moveTo>
                    <a:pt x="0" y="0"/>
                  </a:moveTo>
                  <a:lnTo>
                    <a:pt x="880000" y="0"/>
                  </a:lnTo>
                  <a:lnTo>
                    <a:pt x="880000" y="510000"/>
                  </a:lnTo>
                  <a:lnTo>
                    <a:pt x="0" y="510000"/>
                  </a:lnTo>
                  <a:lnTo>
                    <a:pt x="0" y="0"/>
                  </a:lnTo>
                  <a:close/>
                </a:path>
                <a:path fill="none" w="880000" h="510000">
                  <a:moveTo>
                    <a:pt x="0" y="0"/>
                  </a:moveTo>
                  <a:lnTo>
                    <a:pt x="880000" y="0"/>
                  </a:lnTo>
                  <a:lnTo>
                    <a:pt x="880000" y="510000"/>
                  </a:lnTo>
                  <a:lnTo>
                    <a:pt x="0" y="5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传播</a:t>
              </a:r>
            </a:p>
          </p:txBody>
        </p:sp>
        <p:sp>
          <p:nvSpPr>
            <p:cNvPr name="Rectangle" id="142"/>
            <p:cNvSpPr/>
            <p:nvPr/>
          </p:nvSpPr>
          <p:spPr>
            <a:xfrm>
              <a:off x="7442000" y="1917995"/>
              <a:ext cx="880000" cy="510000"/>
            </a:xfrm>
            <a:custGeom>
              <a:avLst/>
              <a:gdLst/>
              <a:ahLst/>
              <a:cxnLst/>
              <a:rect b="b" r="r" t="t" l="l"/>
              <a:pathLst>
                <a:path stroke="false" w="880000" h="510000">
                  <a:moveTo>
                    <a:pt x="0" y="0"/>
                  </a:moveTo>
                  <a:lnTo>
                    <a:pt x="880000" y="0"/>
                  </a:lnTo>
                  <a:lnTo>
                    <a:pt x="880000" y="510000"/>
                  </a:lnTo>
                  <a:lnTo>
                    <a:pt x="0" y="510000"/>
                  </a:lnTo>
                  <a:lnTo>
                    <a:pt x="0" y="0"/>
                  </a:lnTo>
                  <a:close/>
                </a:path>
                <a:path fill="none" w="880000" h="510000">
                  <a:moveTo>
                    <a:pt x="0" y="0"/>
                  </a:moveTo>
                  <a:lnTo>
                    <a:pt x="880000" y="0"/>
                  </a:lnTo>
                  <a:lnTo>
                    <a:pt x="880000" y="510000"/>
                  </a:lnTo>
                  <a:lnTo>
                    <a:pt x="0" y="5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促活</a:t>
              </a:r>
            </a:p>
          </p:txBody>
        </p:sp>
        <p:sp>
          <p:nvSpPr>
            <p:cNvPr name="" id="143"/>
            <p:cNvSpPr/>
            <p:nvPr/>
          </p:nvSpPr>
          <p:spPr>
            <a:xfrm>
              <a:off x="1589000" y="1736643"/>
              <a:ext cx="2080400" cy="833352"/>
            </a:xfrm>
            <a:custGeom>
              <a:avLst/>
              <a:gdLst/>
              <a:ahLst/>
              <a:cxnLst/>
              <a:rect b="b" r="r" t="t" l="l"/>
              <a:pathLst>
                <a:path fill="none" w="2080400" h="833352">
                  <a:moveTo>
                    <a:pt x="2080400" y="833352"/>
                  </a:moveTo>
                  <a:lnTo>
                    <a:pt x="2080400" y="0"/>
                  </a:lnTo>
                  <a:lnTo>
                    <a:pt x="0" y="0"/>
                  </a:lnTo>
                  <a:lnTo>
                    <a:pt x="0" y="381646"/>
                  </a:lnTo>
                </a:path>
              </a:pathLst>
            </a:custGeom>
            <a:noFill/>
            <a:ln cap="flat" w="20000">
              <a:solidFill>
                <a:srgbClr val="42BFE1"/>
              </a:solidFill>
              <a:miter/>
              <a:tailEnd len="med" type="stealth" w="med"/>
            </a:ln>
          </p:spPr>
        </p:sp>
        <p:sp>
          <p:nvSpPr>
            <p:cNvPr name="" id="144"/>
            <p:cNvSpPr/>
            <p:nvPr/>
          </p:nvSpPr>
          <p:spPr>
            <a:xfrm>
              <a:off x="4949400" y="4769995"/>
              <a:ext cx="2310920" cy="572816"/>
            </a:xfrm>
            <a:custGeom>
              <a:avLst/>
              <a:gdLst/>
              <a:ahLst/>
              <a:cxnLst/>
              <a:rect b="b" r="r" t="t" l="l"/>
              <a:pathLst>
                <a:path fill="none" w="2310920" h="572816">
                  <a:moveTo>
                    <a:pt x="0" y="0"/>
                  </a:moveTo>
                  <a:lnTo>
                    <a:pt x="0" y="572816"/>
                  </a:lnTo>
                  <a:lnTo>
                    <a:pt x="2310920" y="572816"/>
                  </a:lnTo>
                </a:path>
              </a:pathLst>
            </a:custGeom>
            <a:noFill/>
            <a:ln cap="flat" w="20000">
              <a:solidFill>
                <a:srgbClr val="39A8C6"/>
              </a:solidFill>
              <a:miter/>
              <a:tailEnd len="med" type="stealth" w="med"/>
            </a:ln>
          </p:spPr>
        </p:sp>
        <p:sp>
          <p:nvSpPr>
            <p:cNvPr name="" id="145"/>
            <p:cNvSpPr/>
            <p:nvPr/>
          </p:nvSpPr>
          <p:spPr>
            <a:xfrm>
              <a:off x="1618500" y="4329995"/>
              <a:ext cx="1720900" cy="963384"/>
            </a:xfrm>
            <a:custGeom>
              <a:avLst/>
              <a:gdLst/>
              <a:ahLst/>
              <a:cxnLst/>
              <a:rect b="b" r="r" t="t" l="l"/>
              <a:pathLst>
                <a:path fill="none" w="1720900" h="963384">
                  <a:moveTo>
                    <a:pt x="1720900" y="0"/>
                  </a:moveTo>
                  <a:lnTo>
                    <a:pt x="1720900" y="963384"/>
                  </a:lnTo>
                  <a:lnTo>
                    <a:pt x="0" y="963384"/>
                  </a:lnTo>
                </a:path>
              </a:pathLst>
            </a:custGeom>
            <a:noFill/>
            <a:ln cap="flat" w="20000">
              <a:solidFill>
                <a:srgbClr val="3752A5"/>
              </a:solidFill>
              <a:miter/>
              <a:tailEnd len="med" type="stealth" w="med"/>
            </a:ln>
          </p:spPr>
        </p:sp>
        <p:sp>
          <p:nvSpPr>
            <p:cNvPr name="" id="146"/>
            <p:cNvSpPr/>
            <p:nvPr/>
          </p:nvSpPr>
          <p:spPr>
            <a:xfrm>
              <a:off x="5449400" y="2154940"/>
              <a:ext cx="1798940" cy="585055"/>
            </a:xfrm>
            <a:custGeom>
              <a:avLst/>
              <a:gdLst/>
              <a:ahLst/>
              <a:cxnLst/>
              <a:rect b="b" r="r" t="t" l="l"/>
              <a:pathLst>
                <a:path fill="none" w="1798940" h="585055">
                  <a:moveTo>
                    <a:pt x="0" y="585055"/>
                  </a:moveTo>
                  <a:lnTo>
                    <a:pt x="0" y="0"/>
                  </a:lnTo>
                  <a:lnTo>
                    <a:pt x="1798940" y="0"/>
                  </a:lnTo>
                </a:path>
              </a:pathLst>
            </a:custGeom>
            <a:noFill/>
            <a:ln cap="flat" w="20000">
              <a:solidFill>
                <a:srgbClr val="F98749"/>
              </a:solidFill>
              <a:miter/>
              <a:tailEnd len="med" type="stealth" w="med"/>
            </a:ln>
          </p:spPr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思考1" id="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8" id="118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5050" y="-159505"/>
              <a:ext cx="10488900" cy="7180000"/>
            </a:xfrm>
            <a:prstGeom prst="rect">
              <a:avLst/>
            </a:prstGeom>
          </p:spPr>
        </p:pic>
        <p:pic>
          <p:nvPicPr>
            <p:cNvPr name="" id="1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16160" y="80495"/>
              <a:ext cx="420000" cy="410000"/>
            </a:xfrm>
            <a:prstGeom prst="rect">
              <a:avLst/>
            </a:prstGeom>
          </p:spPr>
        </p:pic>
        <p:sp>
          <p:nvSpPr>
            <p:cNvPr name="Rectangle" id="121"/>
            <p:cNvSpPr/>
            <p:nvPr/>
          </p:nvSpPr>
          <p:spPr>
            <a:xfrm>
              <a:off x="-24680" y="12995"/>
              <a:ext cx="2702960" cy="545000"/>
            </a:xfrm>
            <a:custGeom>
              <a:avLst/>
              <a:gdLst/>
              <a:ahLst/>
              <a:cxnLst/>
              <a:rect b="b" r="r" t="t" l="l"/>
              <a:pathLst>
                <a:path stroke="false" w="2702960" h="545000">
                  <a:moveTo>
                    <a:pt x="0" y="0"/>
                  </a:moveTo>
                  <a:lnTo>
                    <a:pt x="2702960" y="0"/>
                  </a:lnTo>
                  <a:lnTo>
                    <a:pt x="2702960" y="545000"/>
                  </a:lnTo>
                  <a:lnTo>
                    <a:pt x="0" y="545000"/>
                  </a:lnTo>
                  <a:lnTo>
                    <a:pt x="0" y="0"/>
                  </a:lnTo>
                  <a:close/>
                </a:path>
                <a:path fill="none" w="2702960" h="545000">
                  <a:moveTo>
                    <a:pt x="0" y="0"/>
                  </a:moveTo>
                  <a:lnTo>
                    <a:pt x="2702960" y="0"/>
                  </a:lnTo>
                  <a:lnTo>
                    <a:pt x="2702960" y="545000"/>
                  </a:lnTo>
                  <a:lnTo>
                    <a:pt x="0" y="54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线上活动14种玩法</a:t>
              </a:r>
            </a:p>
          </p:txBody>
        </p:sp>
        <p:sp>
          <p:nvSpPr>
            <p:cNvPr name="Rectangle" id="122"/>
            <p:cNvSpPr/>
            <p:nvPr/>
          </p:nvSpPr>
          <p:spPr>
            <a:xfrm>
              <a:off x="-516160" y="74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01 打卡/签到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形式：用户通过连续打卡/签到获得相应奖励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分析：利用大众“渴望通过坚持达到改变、渴望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某种连续性”的心理，将其转化成活跃用户。</a:t>
              </a:r>
            </a:p>
          </p:txBody>
        </p:sp>
        <p:sp>
          <p:nvSpPr>
            <p:cNvPr name="Rectangle" id="123"/>
            <p:cNvSpPr/>
            <p:nvPr/>
          </p:nvSpPr>
          <p:spPr>
            <a:xfrm>
              <a:off x="-516160" y="1915495"/>
              <a:ext cx="3287400" cy="156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560000">
                  <a:moveTo>
                    <a:pt x="0" y="0"/>
                  </a:moveTo>
                  <a:lnTo>
                    <a:pt x="3287400" y="0"/>
                  </a:lnTo>
                  <a:lnTo>
                    <a:pt x="3287400" y="1560000"/>
                  </a:lnTo>
                  <a:lnTo>
                    <a:pt x="0" y="1560000"/>
                  </a:lnTo>
                  <a:lnTo>
                    <a:pt x="0" y="0"/>
                  </a:lnTo>
                  <a:close/>
                </a:path>
                <a:path fill="none" w="3287400" h="1560000">
                  <a:moveTo>
                    <a:pt x="0" y="0"/>
                  </a:moveTo>
                  <a:lnTo>
                    <a:pt x="3287400" y="0"/>
                  </a:lnTo>
                  <a:lnTo>
                    <a:pt x="3287400" y="1560000"/>
                  </a:lnTo>
                  <a:lnTo>
                    <a:pt x="0" y="15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02 测试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形式：通过人格、星座、属相等做运势等趣味测试吸引 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用户参与并自发传播。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分析：适用于拉新，利用大众渴望渴望展现个性、了解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自己和未知的心理吸引大批人参与。又因为分享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互动，容易产生转发刷屏效果。</a:t>
              </a:r>
            </a:p>
          </p:txBody>
        </p:sp>
        <p:sp>
          <p:nvSpPr>
            <p:cNvPr name="Rectangle" id="124"/>
            <p:cNvSpPr/>
            <p:nvPr/>
          </p:nvSpPr>
          <p:spPr>
            <a:xfrm>
              <a:off x="-516160" y="354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03 答题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形式：设置一些问答游戏，用户完成即可获得奖励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分析：适用拉新和促活，效果看奖励。</a:t>
              </a:r>
            </a:p>
          </p:txBody>
        </p:sp>
        <p:sp>
          <p:nvSpPr>
            <p:cNvPr name="Rectangle" id="125"/>
            <p:cNvSpPr/>
            <p:nvPr/>
          </p:nvSpPr>
          <p:spPr>
            <a:xfrm>
              <a:off x="-516160" y="4715995"/>
              <a:ext cx="3287400" cy="925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925000">
                  <a:moveTo>
                    <a:pt x="0" y="0"/>
                  </a:moveTo>
                  <a:lnTo>
                    <a:pt x="3287400" y="0"/>
                  </a:lnTo>
                  <a:lnTo>
                    <a:pt x="3287400" y="925000"/>
                  </a:lnTo>
                  <a:lnTo>
                    <a:pt x="0" y="925000"/>
                  </a:lnTo>
                  <a:lnTo>
                    <a:pt x="0" y="0"/>
                  </a:lnTo>
                  <a:close/>
                </a:path>
                <a:path fill="none" w="3287400" h="925000">
                  <a:moveTo>
                    <a:pt x="0" y="0"/>
                  </a:moveTo>
                  <a:lnTo>
                    <a:pt x="3287400" y="0"/>
                  </a:lnTo>
                  <a:lnTo>
                    <a:pt x="3287400" y="925000"/>
                  </a:lnTo>
                  <a:lnTo>
                    <a:pt x="0" y="92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04 竞猜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形式：猜中有奖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分析：积分系统加入这种玩法，主要用于消耗用户积分</a:t>
              </a:r>
            </a:p>
          </p:txBody>
        </p:sp>
        <p:sp>
          <p:nvSpPr>
            <p:cNvPr name="Rectangle" id="126"/>
            <p:cNvSpPr/>
            <p:nvPr/>
          </p:nvSpPr>
          <p:spPr>
            <a:xfrm>
              <a:off x="-516160" y="5827995"/>
              <a:ext cx="3287400" cy="925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925000">
                  <a:moveTo>
                    <a:pt x="0" y="0"/>
                  </a:moveTo>
                  <a:lnTo>
                    <a:pt x="3287400" y="0"/>
                  </a:lnTo>
                  <a:lnTo>
                    <a:pt x="3287400" y="925000"/>
                  </a:lnTo>
                  <a:lnTo>
                    <a:pt x="0" y="925000"/>
                  </a:lnTo>
                  <a:lnTo>
                    <a:pt x="0" y="0"/>
                  </a:lnTo>
                  <a:close/>
                </a:path>
                <a:path fill="none" w="3287400" h="925000">
                  <a:moveTo>
                    <a:pt x="0" y="0"/>
                  </a:moveTo>
                  <a:lnTo>
                    <a:pt x="3287400" y="0"/>
                  </a:lnTo>
                  <a:lnTo>
                    <a:pt x="3287400" y="925000"/>
                  </a:lnTo>
                  <a:lnTo>
                    <a:pt x="0" y="92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05 比赛/排名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形式：比赛参与，并予以奖励，一般见于作品选拔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分析：有一定门槛，但客户精准，效果较好。</a:t>
              </a:r>
            </a:p>
          </p:txBody>
        </p:sp>
        <p:sp>
          <p:nvSpPr>
            <p:cNvPr name="Rectangle" id="127"/>
            <p:cNvSpPr/>
            <p:nvPr/>
          </p:nvSpPr>
          <p:spPr>
            <a:xfrm>
              <a:off x="6426800" y="74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06 红包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形式：在社群发红包引导用户分享、消费、停留互动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分析：优惠券、体验金、返钱为主，让用户感觉不用反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而亏了。</a:t>
              </a:r>
            </a:p>
          </p:txBody>
        </p:sp>
        <p:sp>
          <p:nvSpPr>
            <p:cNvPr name="Rectangle" id="128"/>
            <p:cNvSpPr/>
            <p:nvPr/>
          </p:nvSpPr>
          <p:spPr>
            <a:xfrm>
              <a:off x="6426800" y="1915495"/>
              <a:ext cx="3287400" cy="156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560000">
                  <a:moveTo>
                    <a:pt x="0" y="0"/>
                  </a:moveTo>
                  <a:lnTo>
                    <a:pt x="3287400" y="0"/>
                  </a:lnTo>
                  <a:lnTo>
                    <a:pt x="3287400" y="1560000"/>
                  </a:lnTo>
                  <a:lnTo>
                    <a:pt x="0" y="1560000"/>
                  </a:lnTo>
                  <a:lnTo>
                    <a:pt x="0" y="0"/>
                  </a:lnTo>
                  <a:close/>
                </a:path>
                <a:path fill="none" w="3287400" h="1560000">
                  <a:moveTo>
                    <a:pt x="0" y="0"/>
                  </a:moveTo>
                  <a:lnTo>
                    <a:pt x="3287400" y="0"/>
                  </a:lnTo>
                  <a:lnTo>
                    <a:pt x="3287400" y="1560000"/>
                  </a:lnTo>
                  <a:lnTo>
                    <a:pt x="0" y="15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07 抽奖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形式：字面意思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分析：与红包类似，能给用户有运气的惊喜感，但中奖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率是设定好的，奖品一般是金融类体验金、课程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和优惠券。</a:t>
              </a:r>
            </a:p>
          </p:txBody>
        </p:sp>
        <p:sp>
          <p:nvSpPr>
            <p:cNvPr name="Rectangle" id="129"/>
            <p:cNvSpPr/>
            <p:nvPr/>
          </p:nvSpPr>
          <p:spPr>
            <a:xfrm>
              <a:off x="6426800" y="354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08 征集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形式：用户投稿，争取被选中以获得奖励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分析：以奖励或是内容主题去戳中用户内心，让用户非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常想分享。</a:t>
              </a:r>
            </a:p>
          </p:txBody>
        </p:sp>
        <p:sp>
          <p:nvSpPr>
            <p:cNvPr name="Rectangle" id="130"/>
            <p:cNvSpPr/>
            <p:nvPr/>
          </p:nvSpPr>
          <p:spPr>
            <a:xfrm>
              <a:off x="6426800" y="4620995"/>
              <a:ext cx="3287400" cy="1115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5000">
                  <a:moveTo>
                    <a:pt x="0" y="0"/>
                  </a:moveTo>
                  <a:lnTo>
                    <a:pt x="3287400" y="0"/>
                  </a:lnTo>
                  <a:lnTo>
                    <a:pt x="3287400" y="1115000"/>
                  </a:lnTo>
                  <a:lnTo>
                    <a:pt x="0" y="1115000"/>
                  </a:lnTo>
                  <a:lnTo>
                    <a:pt x="0" y="0"/>
                  </a:lnTo>
                  <a:close/>
                </a:path>
                <a:path fill="none" w="3287400" h="1115000">
                  <a:moveTo>
                    <a:pt x="0" y="0"/>
                  </a:moveTo>
                  <a:lnTo>
                    <a:pt x="3287400" y="0"/>
                  </a:lnTo>
                  <a:lnTo>
                    <a:pt x="3287400" y="1115000"/>
                  </a:lnTo>
                  <a:lnTo>
                    <a:pt x="0" y="111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09 拼团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形式：让用户拉拢其他朋友或者新用户一起获得福利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分析：利用大众薅羊毛和从众心理，让用户帮忙号召新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用户</a:t>
              </a:r>
            </a:p>
          </p:txBody>
        </p:sp>
        <p:sp>
          <p:nvSpPr>
            <p:cNvPr name="Rectangle" id="131"/>
            <p:cNvSpPr/>
            <p:nvPr/>
          </p:nvSpPr>
          <p:spPr>
            <a:xfrm>
              <a:off x="6426800" y="5732995"/>
              <a:ext cx="3287400" cy="1115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5000">
                  <a:moveTo>
                    <a:pt x="0" y="0"/>
                  </a:moveTo>
                  <a:lnTo>
                    <a:pt x="3287400" y="0"/>
                  </a:lnTo>
                  <a:lnTo>
                    <a:pt x="3287400" y="1115000"/>
                  </a:lnTo>
                  <a:lnTo>
                    <a:pt x="0" y="1115000"/>
                  </a:lnTo>
                  <a:lnTo>
                    <a:pt x="0" y="0"/>
                  </a:lnTo>
                  <a:close/>
                </a:path>
                <a:path fill="none" w="3287400" h="1115000">
                  <a:moveTo>
                    <a:pt x="0" y="0"/>
                  </a:moveTo>
                  <a:lnTo>
                    <a:pt x="3287400" y="0"/>
                  </a:lnTo>
                  <a:lnTo>
                    <a:pt x="3287400" y="1115000"/>
                  </a:lnTo>
                  <a:lnTo>
                    <a:pt x="0" y="111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10 换装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形式：通过简单点击等，把自己变成自己想要的形象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分析：这种很容易刷屏。满足现实无法实现的场景，通过虚拟实现，操作也简单，很容易个性化炫耀。</a:t>
              </a:r>
            </a:p>
          </p:txBody>
        </p:sp>
        <p:sp>
          <p:nvSpPr>
            <p:cNvPr name="Rectangle" id="132"/>
            <p:cNvSpPr/>
            <p:nvPr/>
          </p:nvSpPr>
          <p:spPr>
            <a:xfrm>
              <a:off x="2935700" y="74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11 活动游戏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形式：操作简单的趣味小游戏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分析：小游戏交互性强且门槛低，几乎没什么限制，容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易产生刷屏效果。</a:t>
              </a:r>
            </a:p>
          </p:txBody>
        </p:sp>
        <p:sp>
          <p:nvSpPr>
            <p:cNvPr name="Rectangle" id="133"/>
            <p:cNvSpPr/>
            <p:nvPr/>
          </p:nvSpPr>
          <p:spPr>
            <a:xfrm>
              <a:off x="2935700" y="2365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12 故事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形式：通过讲故事，让用户深刻感受你的观点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分析：抓住用户情感共鸣、好奇、理解、认知的重塑，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能直观表达品牌价值观。</a:t>
              </a:r>
            </a:p>
          </p:txBody>
        </p:sp>
        <p:sp>
          <p:nvSpPr>
            <p:cNvPr name="Rectangle" id="134"/>
            <p:cNvSpPr/>
            <p:nvPr/>
          </p:nvSpPr>
          <p:spPr>
            <a:xfrm>
              <a:off x="2935700" y="3895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13 投票/评选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形式：投票点赞，排名高者获得相应奖励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分析：有一定粉丝量基础上适合玩，否则活动做不大，  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新用户参与热度不够，活动效果难好</a:t>
              </a:r>
            </a:p>
          </p:txBody>
        </p:sp>
        <p:sp>
          <p:nvSpPr>
            <p:cNvPr name="Rectangle" id="135"/>
            <p:cNvSpPr/>
            <p:nvPr/>
          </p:nvSpPr>
          <p:spPr>
            <a:xfrm>
              <a:off x="2935700" y="5643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14 直播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形式：你懂的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分析：最大特点在于能与用户即时互动，周期短成果直观。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目录" id="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32" id="132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950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0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25050" y="-991"/>
              <a:ext cx="2888890" cy="780000"/>
            </a:xfrm>
            <a:prstGeom prst="rect">
              <a:avLst/>
            </a:prstGeom>
          </p:spPr>
        </p:pic>
        <p:sp>
          <p:nvSpPr>
            <p:cNvPr name="Rectangle" id="104"/>
            <p:cNvSpPr/>
            <p:nvPr/>
          </p:nvSpPr>
          <p:spPr>
            <a:xfrm>
              <a:off x="-650610" y="-991"/>
              <a:ext cx="23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760000">
                  <a:moveTo>
                    <a:pt x="0" y="0"/>
                  </a:moveTo>
                  <a:lnTo>
                    <a:pt x="2360000" y="0"/>
                  </a:lnTo>
                  <a:lnTo>
                    <a:pt x="23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360000" h="760000">
                  <a:moveTo>
                    <a:pt x="0" y="0"/>
                  </a:moveTo>
                  <a:lnTo>
                    <a:pt x="2360000" y="0"/>
                  </a:lnTo>
                  <a:lnTo>
                    <a:pt x="23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目     录</a:t>
              </a:r>
            </a:p>
          </p:txBody>
        </p:sp>
        <p:pic>
          <p:nvPicPr>
            <p:cNvPr name="" id="10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543660" y="2466545"/>
              <a:ext cx="2082580" cy="2072500"/>
            </a:xfrm>
            <a:prstGeom prst="rect">
              <a:avLst/>
            </a:prstGeom>
          </p:spPr>
        </p:pic>
        <p:pic>
          <p:nvPicPr>
            <p:cNvPr name="" id="10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61143" y="3172950"/>
              <a:ext cx="1247610" cy="659690"/>
            </a:xfrm>
            <a:prstGeom prst="rect">
              <a:avLst/>
            </a:prstGeom>
          </p:spPr>
        </p:pic>
        <p:sp>
          <p:nvSpPr>
            <p:cNvPr name="圆形" id="107"/>
            <p:cNvSpPr/>
            <p:nvPr/>
          </p:nvSpPr>
          <p:spPr>
            <a:xfrm>
              <a:off x="-487227" y="1412578"/>
              <a:ext cx="713234" cy="713234"/>
            </a:xfrm>
            <a:custGeom>
              <a:avLst/>
              <a:gdLst>
                <a:gd name="connsiteX0" fmla="*/ 0 w 713234"/>
                <a:gd name="connsiteY0" fmla="*/ 356617 h 713234"/>
                <a:gd name="connsiteX1" fmla="*/ 356617 w 713234"/>
                <a:gd name="connsiteY1" fmla="*/ 0 h 713234"/>
                <a:gd name="connsiteX2" fmla="*/ 713234 w 713234"/>
                <a:gd name="connsiteY2" fmla="*/ 356617 h 713234"/>
                <a:gd name="connsiteX3" fmla="*/ 356617 w 713234"/>
                <a:gd name="connsiteY3" fmla="*/ 713234 h 71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  <a:path fill="non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08"/>
            <p:cNvSpPr/>
            <p:nvPr/>
          </p:nvSpPr>
          <p:spPr>
            <a:xfrm>
              <a:off x="-410610" y="1490795"/>
              <a:ext cx="560000" cy="560000"/>
            </a:xfrm>
            <a:custGeom>
              <a:avLst/>
              <a:gdLst>
                <a:gd name="connsiteX0" fmla="*/ 0 w 560000"/>
                <a:gd name="connsiteY0" fmla="*/ 280000 h 560000"/>
                <a:gd name="connsiteX1" fmla="*/ 280000 w 560000"/>
                <a:gd name="connsiteY1" fmla="*/ 0 h 560000"/>
                <a:gd name="connsiteX2" fmla="*/ 560000 w 560000"/>
                <a:gd name="connsiteY2" fmla="*/ 280000 h 560000"/>
                <a:gd name="connsiteX3" fmla="*/ 280000 w 560000"/>
                <a:gd name="connsiteY3" fmla="*/ 560000 h 5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  <a:path fill="non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01</a:t>
              </a:r>
            </a:p>
          </p:txBody>
        </p:sp>
        <p:sp>
          <p:nvSpPr>
            <p:cNvPr name="圆形" id="109"/>
            <p:cNvSpPr/>
            <p:nvPr/>
          </p:nvSpPr>
          <p:spPr>
            <a:xfrm>
              <a:off x="-487227" y="2669178"/>
              <a:ext cx="713234" cy="713234"/>
            </a:xfrm>
            <a:custGeom>
              <a:avLst/>
              <a:gdLst>
                <a:gd name="connsiteX0" fmla="*/ 0 w 713234"/>
                <a:gd name="connsiteY0" fmla="*/ 356617 h 713234"/>
                <a:gd name="connsiteX1" fmla="*/ 356617 w 713234"/>
                <a:gd name="connsiteY1" fmla="*/ 0 h 713234"/>
                <a:gd name="connsiteX2" fmla="*/ 713234 w 713234"/>
                <a:gd name="connsiteY2" fmla="*/ 356617 h 713234"/>
                <a:gd name="connsiteX3" fmla="*/ 356617 w 713234"/>
                <a:gd name="connsiteY3" fmla="*/ 713234 h 71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  <a:path fill="non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10"/>
            <p:cNvSpPr/>
            <p:nvPr/>
          </p:nvSpPr>
          <p:spPr>
            <a:xfrm>
              <a:off x="-410610" y="2747395"/>
              <a:ext cx="560000" cy="560000"/>
            </a:xfrm>
            <a:custGeom>
              <a:avLst/>
              <a:gdLst>
                <a:gd name="connsiteX0" fmla="*/ 0 w 560000"/>
                <a:gd name="connsiteY0" fmla="*/ 280000 h 560000"/>
                <a:gd name="connsiteX1" fmla="*/ 280000 w 560000"/>
                <a:gd name="connsiteY1" fmla="*/ 0 h 560000"/>
                <a:gd name="connsiteX2" fmla="*/ 560000 w 560000"/>
                <a:gd name="connsiteY2" fmla="*/ 280000 h 560000"/>
                <a:gd name="connsiteX3" fmla="*/ 280000 w 560000"/>
                <a:gd name="connsiteY3" fmla="*/ 560000 h 5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  <a:path fill="non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02</a:t>
              </a:r>
            </a:p>
          </p:txBody>
        </p:sp>
        <p:sp>
          <p:nvSpPr>
            <p:cNvPr name="圆形" id="111"/>
            <p:cNvSpPr/>
            <p:nvPr/>
          </p:nvSpPr>
          <p:spPr>
            <a:xfrm>
              <a:off x="-487227" y="3989178"/>
              <a:ext cx="713234" cy="713234"/>
            </a:xfrm>
            <a:custGeom>
              <a:avLst/>
              <a:gdLst>
                <a:gd name="connsiteX0" fmla="*/ 0 w 713234"/>
                <a:gd name="connsiteY0" fmla="*/ 356617 h 713234"/>
                <a:gd name="connsiteX1" fmla="*/ 356617 w 713234"/>
                <a:gd name="connsiteY1" fmla="*/ 0 h 713234"/>
                <a:gd name="connsiteX2" fmla="*/ 713234 w 713234"/>
                <a:gd name="connsiteY2" fmla="*/ 356617 h 713234"/>
                <a:gd name="connsiteX3" fmla="*/ 356617 w 713234"/>
                <a:gd name="connsiteY3" fmla="*/ 713234 h 71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  <a:path fill="non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12"/>
            <p:cNvSpPr/>
            <p:nvPr/>
          </p:nvSpPr>
          <p:spPr>
            <a:xfrm>
              <a:off x="-410610" y="4067395"/>
              <a:ext cx="560000" cy="560000"/>
            </a:xfrm>
            <a:custGeom>
              <a:avLst/>
              <a:gdLst>
                <a:gd name="connsiteX0" fmla="*/ 0 w 560000"/>
                <a:gd name="connsiteY0" fmla="*/ 280000 h 560000"/>
                <a:gd name="connsiteX1" fmla="*/ 280000 w 560000"/>
                <a:gd name="connsiteY1" fmla="*/ 0 h 560000"/>
                <a:gd name="connsiteX2" fmla="*/ 560000 w 560000"/>
                <a:gd name="connsiteY2" fmla="*/ 280000 h 560000"/>
                <a:gd name="connsiteX3" fmla="*/ 280000 w 560000"/>
                <a:gd name="connsiteY3" fmla="*/ 560000 h 5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  <a:path fill="non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03</a:t>
              </a:r>
            </a:p>
          </p:txBody>
        </p:sp>
        <p:sp>
          <p:nvSpPr>
            <p:cNvPr name="圆形" id="113"/>
            <p:cNvSpPr/>
            <p:nvPr/>
          </p:nvSpPr>
          <p:spPr>
            <a:xfrm>
              <a:off x="-487227" y="5385778"/>
              <a:ext cx="713234" cy="713234"/>
            </a:xfrm>
            <a:custGeom>
              <a:avLst/>
              <a:gdLst>
                <a:gd name="connsiteX0" fmla="*/ 0 w 713234"/>
                <a:gd name="connsiteY0" fmla="*/ 356617 h 713234"/>
                <a:gd name="connsiteX1" fmla="*/ 356617 w 713234"/>
                <a:gd name="connsiteY1" fmla="*/ 0 h 713234"/>
                <a:gd name="connsiteX2" fmla="*/ 713234 w 713234"/>
                <a:gd name="connsiteY2" fmla="*/ 356617 h 713234"/>
                <a:gd name="connsiteX3" fmla="*/ 356617 w 713234"/>
                <a:gd name="connsiteY3" fmla="*/ 713234 h 71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  <a:path fill="non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14"/>
            <p:cNvSpPr/>
            <p:nvPr/>
          </p:nvSpPr>
          <p:spPr>
            <a:xfrm>
              <a:off x="-410610" y="5463995"/>
              <a:ext cx="560000" cy="560000"/>
            </a:xfrm>
            <a:custGeom>
              <a:avLst/>
              <a:gdLst>
                <a:gd name="connsiteX0" fmla="*/ 0 w 560000"/>
                <a:gd name="connsiteY0" fmla="*/ 280000 h 560000"/>
                <a:gd name="connsiteX1" fmla="*/ 280000 w 560000"/>
                <a:gd name="connsiteY1" fmla="*/ 0 h 560000"/>
                <a:gd name="connsiteX2" fmla="*/ 560000 w 560000"/>
                <a:gd name="connsiteY2" fmla="*/ 280000 h 560000"/>
                <a:gd name="connsiteX3" fmla="*/ 280000 w 560000"/>
                <a:gd name="connsiteY3" fmla="*/ 560000 h 5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  <a:path fill="non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04</a:t>
              </a:r>
            </a:p>
          </p:txBody>
        </p:sp>
        <p:sp>
          <p:nvSpPr>
            <p:cNvPr name="圆形" id="115"/>
            <p:cNvSpPr/>
            <p:nvPr/>
          </p:nvSpPr>
          <p:spPr>
            <a:xfrm>
              <a:off x="8936183" y="1412578"/>
              <a:ext cx="713234" cy="713234"/>
            </a:xfrm>
            <a:custGeom>
              <a:avLst/>
              <a:gdLst>
                <a:gd name="connsiteX0" fmla="*/ 0 w 713234"/>
                <a:gd name="connsiteY0" fmla="*/ 356617 h 713234"/>
                <a:gd name="connsiteX1" fmla="*/ 356617 w 713234"/>
                <a:gd name="connsiteY1" fmla="*/ 0 h 713234"/>
                <a:gd name="connsiteX2" fmla="*/ 713234 w 713234"/>
                <a:gd name="connsiteY2" fmla="*/ 356617 h 713234"/>
                <a:gd name="connsiteX3" fmla="*/ 356617 w 713234"/>
                <a:gd name="connsiteY3" fmla="*/ 713234 h 71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  <a:path fill="non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16"/>
            <p:cNvSpPr/>
            <p:nvPr/>
          </p:nvSpPr>
          <p:spPr>
            <a:xfrm>
              <a:off x="9012800" y="1490895"/>
              <a:ext cx="560000" cy="560000"/>
            </a:xfrm>
            <a:custGeom>
              <a:avLst/>
              <a:gdLst>
                <a:gd name="connsiteX0" fmla="*/ 0 w 560000"/>
                <a:gd name="connsiteY0" fmla="*/ 280000 h 560000"/>
                <a:gd name="connsiteX1" fmla="*/ 280000 w 560000"/>
                <a:gd name="connsiteY1" fmla="*/ 0 h 560000"/>
                <a:gd name="connsiteX2" fmla="*/ 560000 w 560000"/>
                <a:gd name="connsiteY2" fmla="*/ 280000 h 560000"/>
                <a:gd name="connsiteX3" fmla="*/ 280000 w 560000"/>
                <a:gd name="connsiteY3" fmla="*/ 560000 h 5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  <a:path fill="non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05</a:t>
              </a:r>
            </a:p>
          </p:txBody>
        </p:sp>
        <p:sp>
          <p:nvSpPr>
            <p:cNvPr name="圆形" id="117"/>
            <p:cNvSpPr/>
            <p:nvPr/>
          </p:nvSpPr>
          <p:spPr>
            <a:xfrm>
              <a:off x="8936183" y="2669278"/>
              <a:ext cx="713234" cy="713234"/>
            </a:xfrm>
            <a:custGeom>
              <a:avLst/>
              <a:gdLst>
                <a:gd name="connsiteX0" fmla="*/ 0 w 713234"/>
                <a:gd name="connsiteY0" fmla="*/ 356617 h 713234"/>
                <a:gd name="connsiteX1" fmla="*/ 356617 w 713234"/>
                <a:gd name="connsiteY1" fmla="*/ 0 h 713234"/>
                <a:gd name="connsiteX2" fmla="*/ 713234 w 713234"/>
                <a:gd name="connsiteY2" fmla="*/ 356617 h 713234"/>
                <a:gd name="connsiteX3" fmla="*/ 356617 w 713234"/>
                <a:gd name="connsiteY3" fmla="*/ 713234 h 71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  <a:path fill="non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18"/>
            <p:cNvSpPr/>
            <p:nvPr/>
          </p:nvSpPr>
          <p:spPr>
            <a:xfrm>
              <a:off x="9012800" y="2747495"/>
              <a:ext cx="560000" cy="560000"/>
            </a:xfrm>
            <a:custGeom>
              <a:avLst/>
              <a:gdLst>
                <a:gd name="connsiteX0" fmla="*/ 0 w 560000"/>
                <a:gd name="connsiteY0" fmla="*/ 280000 h 560000"/>
                <a:gd name="connsiteX1" fmla="*/ 280000 w 560000"/>
                <a:gd name="connsiteY1" fmla="*/ 0 h 560000"/>
                <a:gd name="connsiteX2" fmla="*/ 560000 w 560000"/>
                <a:gd name="connsiteY2" fmla="*/ 280000 h 560000"/>
                <a:gd name="connsiteX3" fmla="*/ 280000 w 560000"/>
                <a:gd name="connsiteY3" fmla="*/ 560000 h 5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  <a:path fill="non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06</a:t>
              </a:r>
            </a:p>
          </p:txBody>
        </p:sp>
        <p:sp>
          <p:nvSpPr>
            <p:cNvPr name="圆形" id="119"/>
            <p:cNvSpPr/>
            <p:nvPr/>
          </p:nvSpPr>
          <p:spPr>
            <a:xfrm>
              <a:off x="8936183" y="3989278"/>
              <a:ext cx="713234" cy="713234"/>
            </a:xfrm>
            <a:custGeom>
              <a:avLst/>
              <a:gdLst>
                <a:gd name="connsiteX0" fmla="*/ 0 w 713234"/>
                <a:gd name="connsiteY0" fmla="*/ 356617 h 713234"/>
                <a:gd name="connsiteX1" fmla="*/ 356617 w 713234"/>
                <a:gd name="connsiteY1" fmla="*/ 0 h 713234"/>
                <a:gd name="connsiteX2" fmla="*/ 713234 w 713234"/>
                <a:gd name="connsiteY2" fmla="*/ 356617 h 713234"/>
                <a:gd name="connsiteX3" fmla="*/ 356617 w 713234"/>
                <a:gd name="connsiteY3" fmla="*/ 713234 h 71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  <a:path fill="non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20"/>
            <p:cNvSpPr/>
            <p:nvPr/>
          </p:nvSpPr>
          <p:spPr>
            <a:xfrm>
              <a:off x="9012800" y="4067495"/>
              <a:ext cx="560000" cy="560000"/>
            </a:xfrm>
            <a:custGeom>
              <a:avLst/>
              <a:gdLst>
                <a:gd name="connsiteX0" fmla="*/ 0 w 560000"/>
                <a:gd name="connsiteY0" fmla="*/ 280000 h 560000"/>
                <a:gd name="connsiteX1" fmla="*/ 280000 w 560000"/>
                <a:gd name="connsiteY1" fmla="*/ 0 h 560000"/>
                <a:gd name="connsiteX2" fmla="*/ 560000 w 560000"/>
                <a:gd name="connsiteY2" fmla="*/ 280000 h 560000"/>
                <a:gd name="connsiteX3" fmla="*/ 280000 w 560000"/>
                <a:gd name="connsiteY3" fmla="*/ 560000 h 5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  <a:path fill="non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07</a:t>
              </a:r>
            </a:p>
          </p:txBody>
        </p:sp>
        <p:sp>
          <p:nvSpPr>
            <p:cNvPr name="圆形" id="121"/>
            <p:cNvSpPr/>
            <p:nvPr/>
          </p:nvSpPr>
          <p:spPr>
            <a:xfrm>
              <a:off x="8936183" y="5385878"/>
              <a:ext cx="713234" cy="713234"/>
            </a:xfrm>
            <a:custGeom>
              <a:avLst/>
              <a:gdLst>
                <a:gd name="connsiteX0" fmla="*/ 0 w 713234"/>
                <a:gd name="connsiteY0" fmla="*/ 356617 h 713234"/>
                <a:gd name="connsiteX1" fmla="*/ 356617 w 713234"/>
                <a:gd name="connsiteY1" fmla="*/ 0 h 713234"/>
                <a:gd name="connsiteX2" fmla="*/ 713234 w 713234"/>
                <a:gd name="connsiteY2" fmla="*/ 356617 h 713234"/>
                <a:gd name="connsiteX3" fmla="*/ 356617 w 713234"/>
                <a:gd name="connsiteY3" fmla="*/ 713234 h 71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  <a:path fill="none" w="713234" h="713234">
                  <a:moveTo>
                    <a:pt x="0" y="356617"/>
                  </a:moveTo>
                  <a:cubicBezTo>
                    <a:pt x="0" y="159663"/>
                    <a:pt x="159663" y="0"/>
                    <a:pt x="356617" y="0"/>
                  </a:cubicBezTo>
                  <a:cubicBezTo>
                    <a:pt x="553571" y="0"/>
                    <a:pt x="713234" y="159663"/>
                    <a:pt x="713234" y="356617"/>
                  </a:cubicBezTo>
                  <a:cubicBezTo>
                    <a:pt x="713234" y="553571"/>
                    <a:pt x="553571" y="713234"/>
                    <a:pt x="356617" y="713234"/>
                  </a:cubicBezTo>
                  <a:cubicBezTo>
                    <a:pt x="159663" y="713234"/>
                    <a:pt x="0" y="553571"/>
                    <a:pt x="0" y="356617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22"/>
            <p:cNvSpPr/>
            <p:nvPr/>
          </p:nvSpPr>
          <p:spPr>
            <a:xfrm>
              <a:off x="9012800" y="5464095"/>
              <a:ext cx="560000" cy="560000"/>
            </a:xfrm>
            <a:custGeom>
              <a:avLst/>
              <a:gdLst>
                <a:gd name="connsiteX0" fmla="*/ 0 w 560000"/>
                <a:gd name="connsiteY0" fmla="*/ 280000 h 560000"/>
                <a:gd name="connsiteX1" fmla="*/ 280000 w 560000"/>
                <a:gd name="connsiteY1" fmla="*/ 0 h 560000"/>
                <a:gd name="connsiteX2" fmla="*/ 560000 w 560000"/>
                <a:gd name="connsiteY2" fmla="*/ 280000 h 560000"/>
                <a:gd name="connsiteX3" fmla="*/ 280000 w 560000"/>
                <a:gd name="connsiteY3" fmla="*/ 560000 h 5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  <a:path fill="none" w="560000" h="560000">
                  <a:moveTo>
                    <a:pt x="0" y="280000"/>
                  </a:moveTo>
                  <a:cubicBezTo>
                    <a:pt x="0" y="125360"/>
                    <a:pt x="125360" y="0"/>
                    <a:pt x="280000" y="0"/>
                  </a:cubicBezTo>
                  <a:cubicBezTo>
                    <a:pt x="434640" y="0"/>
                    <a:pt x="560000" y="125360"/>
                    <a:pt x="560000" y="280000"/>
                  </a:cubicBezTo>
                  <a:cubicBezTo>
                    <a:pt x="560000" y="434640"/>
                    <a:pt x="434640" y="560000"/>
                    <a:pt x="280000" y="560000"/>
                  </a:cubicBezTo>
                  <a:cubicBezTo>
                    <a:pt x="125360" y="560000"/>
                    <a:pt x="0" y="434640"/>
                    <a:pt x="0" y="280000"/>
                  </a:cubicBez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08</a:t>
              </a:r>
            </a:p>
          </p:txBody>
        </p:sp>
        <p:sp>
          <p:nvSpPr>
            <p:cNvPr name="Rectangle" id="123"/>
            <p:cNvSpPr/>
            <p:nvPr/>
          </p:nvSpPr>
          <p:spPr>
            <a:xfrm>
              <a:off x="339390" y="1534195"/>
              <a:ext cx="232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20000" h="470000">
                  <a:moveTo>
                    <a:pt x="0" y="0"/>
                  </a:moveTo>
                  <a:lnTo>
                    <a:pt x="2320000" y="0"/>
                  </a:lnTo>
                  <a:lnTo>
                    <a:pt x="23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20000" h="470000">
                  <a:moveTo>
                    <a:pt x="0" y="0"/>
                  </a:moveTo>
                  <a:lnTo>
                    <a:pt x="2320000" y="0"/>
                  </a:lnTo>
                  <a:lnTo>
                    <a:pt x="23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活动背景/目的</a:t>
              </a:r>
            </a:p>
          </p:txBody>
        </p:sp>
        <p:sp>
          <p:nvSpPr>
            <p:cNvPr name="Rectangle" id="124"/>
            <p:cNvSpPr/>
            <p:nvPr/>
          </p:nvSpPr>
          <p:spPr>
            <a:xfrm>
              <a:off x="339390" y="2790795"/>
              <a:ext cx="184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840000" h="470000">
                  <a:moveTo>
                    <a:pt x="0" y="0"/>
                  </a:moveTo>
                  <a:lnTo>
                    <a:pt x="1840000" y="0"/>
                  </a:lnTo>
                  <a:lnTo>
                    <a:pt x="184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840000" h="470000">
                  <a:moveTo>
                    <a:pt x="0" y="0"/>
                  </a:moveTo>
                  <a:lnTo>
                    <a:pt x="1840000" y="0"/>
                  </a:lnTo>
                  <a:lnTo>
                    <a:pt x="184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活动主题/时间</a:t>
              </a:r>
            </a:p>
          </p:txBody>
        </p:sp>
        <p:sp>
          <p:nvSpPr>
            <p:cNvPr name="Rectangle" id="125"/>
            <p:cNvSpPr/>
            <p:nvPr/>
          </p:nvSpPr>
          <p:spPr>
            <a:xfrm>
              <a:off x="339390" y="4112495"/>
              <a:ext cx="24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460000" h="470000">
                  <a:moveTo>
                    <a:pt x="0" y="0"/>
                  </a:moveTo>
                  <a:lnTo>
                    <a:pt x="2460000" y="0"/>
                  </a:lnTo>
                  <a:lnTo>
                    <a:pt x="24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460000" h="470000">
                  <a:moveTo>
                    <a:pt x="0" y="0"/>
                  </a:moveTo>
                  <a:lnTo>
                    <a:pt x="2460000" y="0"/>
                  </a:lnTo>
                  <a:lnTo>
                    <a:pt x="24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活动形式</a:t>
              </a:r>
            </a:p>
          </p:txBody>
        </p:sp>
        <p:sp>
          <p:nvSpPr>
            <p:cNvPr name="Rectangle" id="126"/>
            <p:cNvSpPr/>
            <p:nvPr/>
          </p:nvSpPr>
          <p:spPr>
            <a:xfrm>
              <a:off x="339388" y="5509095"/>
              <a:ext cx="162444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624440" h="470000">
                  <a:moveTo>
                    <a:pt x="0" y="0"/>
                  </a:moveTo>
                  <a:lnTo>
                    <a:pt x="1624440" y="0"/>
                  </a:lnTo>
                  <a:lnTo>
                    <a:pt x="162444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624440" h="470000">
                  <a:moveTo>
                    <a:pt x="0" y="0"/>
                  </a:moveTo>
                  <a:lnTo>
                    <a:pt x="1624440" y="0"/>
                  </a:lnTo>
                  <a:lnTo>
                    <a:pt x="162444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活动流程</a:t>
              </a:r>
            </a:p>
          </p:txBody>
        </p:sp>
        <p:sp>
          <p:nvSpPr>
            <p:cNvPr name="Rectangle" id="127"/>
            <p:cNvSpPr/>
            <p:nvPr/>
          </p:nvSpPr>
          <p:spPr>
            <a:xfrm>
              <a:off x="7139390" y="1330895"/>
              <a:ext cx="1764440" cy="880000"/>
            </a:xfrm>
            <a:custGeom>
              <a:avLst/>
              <a:gdLst/>
              <a:ahLst/>
              <a:cxnLst/>
              <a:rect b="b" r="r" t="t" l="l"/>
              <a:pathLst>
                <a:path stroke="false" w="1764440" h="880000">
                  <a:moveTo>
                    <a:pt x="0" y="0"/>
                  </a:moveTo>
                  <a:lnTo>
                    <a:pt x="1764440" y="0"/>
                  </a:lnTo>
                  <a:lnTo>
                    <a:pt x="1764440" y="880000"/>
                  </a:lnTo>
                  <a:lnTo>
                    <a:pt x="0" y="880000"/>
                  </a:lnTo>
                  <a:lnTo>
                    <a:pt x="0" y="0"/>
                  </a:lnTo>
                  <a:close/>
                </a:path>
                <a:path fill="none" w="1764440" h="880000">
                  <a:moveTo>
                    <a:pt x="0" y="0"/>
                  </a:moveTo>
                  <a:lnTo>
                    <a:pt x="1764440" y="0"/>
                  </a:lnTo>
                  <a:lnTo>
                    <a:pt x="1764440" y="880000"/>
                  </a:lnTo>
                  <a:lnTo>
                    <a:pt x="0" y="8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活动政策规则</a:t>
              </a:r>
            </a:p>
          </p:txBody>
        </p:sp>
        <p:sp>
          <p:nvSpPr>
            <p:cNvPr name="Rectangle" id="128"/>
            <p:cNvSpPr/>
            <p:nvPr/>
          </p:nvSpPr>
          <p:spPr>
            <a:xfrm>
              <a:off x="7139390" y="2792495"/>
              <a:ext cx="176444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764440" h="470000">
                  <a:moveTo>
                    <a:pt x="0" y="0"/>
                  </a:moveTo>
                  <a:lnTo>
                    <a:pt x="1764440" y="0"/>
                  </a:lnTo>
                  <a:lnTo>
                    <a:pt x="176444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764440" h="470000">
                  <a:moveTo>
                    <a:pt x="0" y="0"/>
                  </a:moveTo>
                  <a:lnTo>
                    <a:pt x="1764440" y="0"/>
                  </a:lnTo>
                  <a:lnTo>
                    <a:pt x="176444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活动亮点</a:t>
              </a:r>
            </a:p>
          </p:txBody>
        </p:sp>
        <p:sp>
          <p:nvSpPr>
            <p:cNvPr name="Rectangle" id="129"/>
            <p:cNvSpPr/>
            <p:nvPr/>
          </p:nvSpPr>
          <p:spPr>
            <a:xfrm>
              <a:off x="7049390" y="4112495"/>
              <a:ext cx="185444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854440" h="470000">
                  <a:moveTo>
                    <a:pt x="0" y="0"/>
                  </a:moveTo>
                  <a:lnTo>
                    <a:pt x="1854440" y="0"/>
                  </a:lnTo>
                  <a:lnTo>
                    <a:pt x="185444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854440" h="470000">
                  <a:moveTo>
                    <a:pt x="0" y="0"/>
                  </a:moveTo>
                  <a:lnTo>
                    <a:pt x="1854440" y="0"/>
                  </a:lnTo>
                  <a:lnTo>
                    <a:pt x="185444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活动预算/效果</a:t>
              </a:r>
            </a:p>
          </p:txBody>
        </p:sp>
        <p:sp>
          <p:nvSpPr>
            <p:cNvPr name="Rectangle" id="130"/>
            <p:cNvSpPr/>
            <p:nvPr/>
          </p:nvSpPr>
          <p:spPr>
            <a:xfrm>
              <a:off x="6899400" y="5304095"/>
              <a:ext cx="2004430" cy="880000"/>
            </a:xfrm>
            <a:custGeom>
              <a:avLst/>
              <a:gdLst/>
              <a:ahLst/>
              <a:cxnLst/>
              <a:rect b="b" r="r" t="t" l="l"/>
              <a:pathLst>
                <a:path stroke="false" w="2004430" h="880000">
                  <a:moveTo>
                    <a:pt x="0" y="0"/>
                  </a:moveTo>
                  <a:lnTo>
                    <a:pt x="2004430" y="0"/>
                  </a:lnTo>
                  <a:lnTo>
                    <a:pt x="2004430" y="880000"/>
                  </a:lnTo>
                  <a:lnTo>
                    <a:pt x="0" y="880000"/>
                  </a:lnTo>
                  <a:lnTo>
                    <a:pt x="0" y="0"/>
                  </a:lnTo>
                  <a:close/>
                </a:path>
                <a:path fill="none" w="2004430" h="880000">
                  <a:moveTo>
                    <a:pt x="0" y="0"/>
                  </a:moveTo>
                  <a:lnTo>
                    <a:pt x="2004430" y="0"/>
                  </a:lnTo>
                  <a:lnTo>
                    <a:pt x="2004430" y="880000"/>
                  </a:lnTo>
                  <a:lnTo>
                    <a:pt x="0" y="8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活动风险与应对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思考2" id="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48" id="148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950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10610" y="7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22"/>
            <p:cNvSpPr/>
            <p:nvPr/>
          </p:nvSpPr>
          <p:spPr>
            <a:xfrm>
              <a:off x="-19130" y="11499"/>
              <a:ext cx="3671480" cy="545000"/>
            </a:xfrm>
            <a:custGeom>
              <a:avLst/>
              <a:gdLst/>
              <a:ahLst/>
              <a:cxnLst/>
              <a:rect b="b" r="r" t="t" l="l"/>
              <a:pathLst>
                <a:path stroke="false" w="3671480" h="545000">
                  <a:moveTo>
                    <a:pt x="0" y="0"/>
                  </a:moveTo>
                  <a:lnTo>
                    <a:pt x="3671480" y="0"/>
                  </a:lnTo>
                  <a:lnTo>
                    <a:pt x="3671480" y="545000"/>
                  </a:lnTo>
                  <a:lnTo>
                    <a:pt x="0" y="545000"/>
                  </a:lnTo>
                  <a:lnTo>
                    <a:pt x="0" y="0"/>
                  </a:lnTo>
                  <a:close/>
                </a:path>
                <a:path fill="none" w="3671480" h="545000">
                  <a:moveTo>
                    <a:pt x="0" y="0"/>
                  </a:moveTo>
                  <a:lnTo>
                    <a:pt x="3671480" y="0"/>
                  </a:lnTo>
                  <a:lnTo>
                    <a:pt x="3671480" y="545000"/>
                  </a:lnTo>
                  <a:lnTo>
                    <a:pt x="0" y="54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改变活动形式创意套路</a:t>
              </a:r>
            </a:p>
          </p:txBody>
        </p:sp>
        <p:sp>
          <p:nvSpPr>
            <p:cNvPr name="Circle" id="123"/>
            <p:cNvSpPr/>
            <p:nvPr/>
          </p:nvSpPr>
          <p:spPr>
            <a:xfrm>
              <a:off x="-376673" y="2948577"/>
              <a:ext cx="1935350" cy="1970840"/>
            </a:xfrm>
            <a:custGeom>
              <a:avLst/>
              <a:gdLst>
                <a:gd name="connsiteX0" fmla="*/ 0 w 1935350"/>
                <a:gd name="connsiteY0" fmla="*/ 985420 h 1970840"/>
                <a:gd name="connsiteX1" fmla="*/ 967675 w 1935350"/>
                <a:gd name="connsiteY1" fmla="*/ 0 h 1970840"/>
                <a:gd name="connsiteX2" fmla="*/ 1935350 w 1935350"/>
                <a:gd name="connsiteY2" fmla="*/ 985420 h 1970840"/>
                <a:gd name="connsiteX3" fmla="*/ 967675 w 1935350"/>
                <a:gd name="connsiteY3" fmla="*/ 1970840 h 197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935350" h="1970840">
                  <a:moveTo>
                    <a:pt x="0" y="985418"/>
                  </a:moveTo>
                  <a:cubicBezTo>
                    <a:pt x="0" y="441187"/>
                    <a:pt x="433243" y="0"/>
                    <a:pt x="967673" y="0"/>
                  </a:cubicBezTo>
                  <a:cubicBezTo>
                    <a:pt x="1502100" y="0"/>
                    <a:pt x="1935350" y="441187"/>
                    <a:pt x="1935350" y="985418"/>
                  </a:cubicBezTo>
                  <a:cubicBezTo>
                    <a:pt x="1935350" y="1529650"/>
                    <a:pt x="1502100" y="1970840"/>
                    <a:pt x="967673" y="1970840"/>
                  </a:cubicBezTo>
                  <a:cubicBezTo>
                    <a:pt x="433243" y="1970840"/>
                    <a:pt x="0" y="1529650"/>
                    <a:pt x="0" y="985418"/>
                  </a:cubicBezTo>
                  <a:close/>
                </a:path>
                <a:path fill="none" w="1935350" h="1970840">
                  <a:moveTo>
                    <a:pt x="0" y="985418"/>
                  </a:moveTo>
                  <a:cubicBezTo>
                    <a:pt x="0" y="441187"/>
                    <a:pt x="433243" y="0"/>
                    <a:pt x="967673" y="0"/>
                  </a:cubicBezTo>
                  <a:cubicBezTo>
                    <a:pt x="1502100" y="0"/>
                    <a:pt x="1935350" y="441187"/>
                    <a:pt x="1935350" y="985418"/>
                  </a:cubicBezTo>
                  <a:cubicBezTo>
                    <a:pt x="1935350" y="1529650"/>
                    <a:pt x="1502100" y="1970840"/>
                    <a:pt x="967673" y="1970840"/>
                  </a:cubicBezTo>
                  <a:cubicBezTo>
                    <a:pt x="433243" y="1970840"/>
                    <a:pt x="0" y="1529650"/>
                    <a:pt x="0" y="985418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6BDEC6"/>
              </a:solidFill>
              <a:miter/>
            </a:ln>
          </p:spPr>
        </p:sp>
        <p:sp>
          <p:nvSpPr>
            <p:cNvPr name="Circle" id="124"/>
            <p:cNvSpPr/>
            <p:nvPr/>
          </p:nvSpPr>
          <p:spPr>
            <a:xfrm>
              <a:off x="-210357" y="3117944"/>
              <a:ext cx="1602710" cy="1632100"/>
            </a:xfrm>
            <a:custGeom>
              <a:avLst/>
              <a:gdLst>
                <a:gd name="connsiteX0" fmla="*/ 0 w 1602710"/>
                <a:gd name="connsiteY0" fmla="*/ 816050 h 1632100"/>
                <a:gd name="connsiteX1" fmla="*/ 801355 w 1602710"/>
                <a:gd name="connsiteY1" fmla="*/ 0 h 1632100"/>
                <a:gd name="connsiteX2" fmla="*/ 1602710 w 1602710"/>
                <a:gd name="connsiteY2" fmla="*/ 816050 h 1632100"/>
                <a:gd name="connsiteX3" fmla="*/ 801355 w 1602710"/>
                <a:gd name="connsiteY3" fmla="*/ 1632100 h 163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602710" h="1632100">
                  <a:moveTo>
                    <a:pt x="0" y="816050"/>
                  </a:moveTo>
                  <a:cubicBezTo>
                    <a:pt x="0" y="365359"/>
                    <a:pt x="358780" y="0"/>
                    <a:pt x="801357" y="0"/>
                  </a:cubicBezTo>
                  <a:cubicBezTo>
                    <a:pt x="1243930" y="0"/>
                    <a:pt x="1602710" y="365359"/>
                    <a:pt x="1602710" y="816050"/>
                  </a:cubicBezTo>
                  <a:cubicBezTo>
                    <a:pt x="1602710" y="1266740"/>
                    <a:pt x="1243930" y="1632100"/>
                    <a:pt x="801357" y="1632100"/>
                  </a:cubicBezTo>
                  <a:cubicBezTo>
                    <a:pt x="358780" y="1632100"/>
                    <a:pt x="0" y="1266740"/>
                    <a:pt x="0" y="816050"/>
                  </a:cubicBezTo>
                  <a:close/>
                </a:path>
                <a:path fill="none" w="1602710" h="1632100">
                  <a:moveTo>
                    <a:pt x="0" y="816050"/>
                  </a:moveTo>
                  <a:cubicBezTo>
                    <a:pt x="0" y="365359"/>
                    <a:pt x="358780" y="0"/>
                    <a:pt x="801357" y="0"/>
                  </a:cubicBezTo>
                  <a:cubicBezTo>
                    <a:pt x="1243930" y="0"/>
                    <a:pt x="1602710" y="365359"/>
                    <a:pt x="1602710" y="816050"/>
                  </a:cubicBezTo>
                  <a:cubicBezTo>
                    <a:pt x="1602710" y="1266740"/>
                    <a:pt x="1243930" y="1632100"/>
                    <a:pt x="801357" y="1632100"/>
                  </a:cubicBezTo>
                  <a:cubicBezTo>
                    <a:pt x="358780" y="1632100"/>
                    <a:pt x="0" y="1266740"/>
                    <a:pt x="0" y="816050"/>
                  </a:cubicBezTo>
                  <a:close/>
                </a:path>
              </a:pathLst>
            </a:custGeom>
            <a:solidFill>
              <a:srgbClr val="6BDEC6"/>
            </a:solidFill>
            <a:ln cap="flat" w="10000">
              <a:noFill/>
              <a:miter/>
            </a:ln>
          </p:spPr>
        </p:sp>
        <p:sp>
          <p:nvSpPr>
            <p:cNvPr name="Circle" id="125"/>
            <p:cNvSpPr/>
            <p:nvPr/>
          </p:nvSpPr>
          <p:spPr>
            <a:xfrm>
              <a:off x="3060576" y="1265052"/>
              <a:ext cx="1290230" cy="1313890"/>
            </a:xfrm>
            <a:custGeom>
              <a:avLst/>
              <a:gdLst>
                <a:gd name="connsiteX0" fmla="*/ 0 w 1290230"/>
                <a:gd name="connsiteY0" fmla="*/ 656945 h 1313890"/>
                <a:gd name="connsiteX1" fmla="*/ 645115 w 1290230"/>
                <a:gd name="connsiteY1" fmla="*/ 0 h 1313890"/>
                <a:gd name="connsiteX2" fmla="*/ 1290230 w 1290230"/>
                <a:gd name="connsiteY2" fmla="*/ 656945 h 1313890"/>
                <a:gd name="connsiteX3" fmla="*/ 645115 w 1290230"/>
                <a:gd name="connsiteY3" fmla="*/ 1313890 h 131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90230" h="1313890">
                  <a:moveTo>
                    <a:pt x="0" y="656943"/>
                  </a:moveTo>
                  <a:cubicBezTo>
                    <a:pt x="0" y="294124"/>
                    <a:pt x="288828" y="0"/>
                    <a:pt x="645115" y="0"/>
                  </a:cubicBezTo>
                  <a:cubicBezTo>
                    <a:pt x="1001400" y="0"/>
                    <a:pt x="1290230" y="294124"/>
                    <a:pt x="1290230" y="656943"/>
                  </a:cubicBezTo>
                  <a:cubicBezTo>
                    <a:pt x="1290230" y="1019760"/>
                    <a:pt x="1001400" y="1313890"/>
                    <a:pt x="645115" y="1313890"/>
                  </a:cubicBezTo>
                  <a:cubicBezTo>
                    <a:pt x="288828" y="1313890"/>
                    <a:pt x="0" y="1019760"/>
                    <a:pt x="0" y="656943"/>
                  </a:cubicBezTo>
                  <a:close/>
                </a:path>
                <a:path fill="none" w="1290230" h="1313890">
                  <a:moveTo>
                    <a:pt x="0" y="656943"/>
                  </a:moveTo>
                  <a:cubicBezTo>
                    <a:pt x="0" y="294124"/>
                    <a:pt x="288828" y="0"/>
                    <a:pt x="645115" y="0"/>
                  </a:cubicBezTo>
                  <a:cubicBezTo>
                    <a:pt x="1001400" y="0"/>
                    <a:pt x="1290230" y="294124"/>
                    <a:pt x="1290230" y="656943"/>
                  </a:cubicBezTo>
                  <a:cubicBezTo>
                    <a:pt x="1290230" y="1019760"/>
                    <a:pt x="1001400" y="1313890"/>
                    <a:pt x="645115" y="1313890"/>
                  </a:cubicBezTo>
                  <a:cubicBezTo>
                    <a:pt x="288828" y="1313890"/>
                    <a:pt x="0" y="1019760"/>
                    <a:pt x="0" y="656943"/>
                  </a:cubicBezTo>
                  <a:close/>
                </a:path>
              </a:pathLst>
            </a:custGeom>
            <a:solidFill>
              <a:srgbClr val="5298F7"/>
            </a:solidFill>
            <a:ln cap="flat" w="10000">
              <a:noFill/>
              <a:miter/>
            </a:ln>
          </p:spPr>
        </p:sp>
        <p:sp>
          <p:nvSpPr>
            <p:cNvPr name="Circle" id="126"/>
            <p:cNvSpPr/>
            <p:nvPr/>
          </p:nvSpPr>
          <p:spPr>
            <a:xfrm>
              <a:off x="3171452" y="1377961"/>
              <a:ext cx="1068480" cy="1088070"/>
            </a:xfrm>
            <a:custGeom>
              <a:avLst/>
              <a:gdLst>
                <a:gd name="connsiteX0" fmla="*/ 0 w 1068480"/>
                <a:gd name="connsiteY0" fmla="*/ 544035 h 1088070"/>
                <a:gd name="connsiteX1" fmla="*/ 534240 w 1068480"/>
                <a:gd name="connsiteY1" fmla="*/ 0 h 1088070"/>
                <a:gd name="connsiteX2" fmla="*/ 1068480 w 1068480"/>
                <a:gd name="connsiteY2" fmla="*/ 544035 h 1088070"/>
                <a:gd name="connsiteX3" fmla="*/ 534240 w 1068480"/>
                <a:gd name="connsiteY3" fmla="*/ 1088070 h 108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68480" h="1088070">
                  <a:moveTo>
                    <a:pt x="0" y="544035"/>
                  </a:moveTo>
                  <a:cubicBezTo>
                    <a:pt x="0" y="243573"/>
                    <a:pt x="239187" y="0"/>
                    <a:pt x="534238" y="0"/>
                  </a:cubicBezTo>
                  <a:cubicBezTo>
                    <a:pt x="829289" y="0"/>
                    <a:pt x="1068480" y="243573"/>
                    <a:pt x="1068480" y="544035"/>
                  </a:cubicBezTo>
                  <a:cubicBezTo>
                    <a:pt x="1068480" y="844495"/>
                    <a:pt x="829289" y="1088070"/>
                    <a:pt x="534238" y="1088070"/>
                  </a:cubicBezTo>
                  <a:cubicBezTo>
                    <a:pt x="239187" y="1088070"/>
                    <a:pt x="0" y="844495"/>
                    <a:pt x="0" y="544035"/>
                  </a:cubicBezTo>
                  <a:close/>
                </a:path>
                <a:path fill="none" w="1068480" h="1088070">
                  <a:moveTo>
                    <a:pt x="0" y="544035"/>
                  </a:moveTo>
                  <a:cubicBezTo>
                    <a:pt x="0" y="243573"/>
                    <a:pt x="239187" y="0"/>
                    <a:pt x="534238" y="0"/>
                  </a:cubicBezTo>
                  <a:cubicBezTo>
                    <a:pt x="829289" y="0"/>
                    <a:pt x="1068480" y="243573"/>
                    <a:pt x="1068480" y="544035"/>
                  </a:cubicBezTo>
                  <a:cubicBezTo>
                    <a:pt x="1068480" y="844495"/>
                    <a:pt x="829289" y="1088070"/>
                    <a:pt x="534238" y="1088070"/>
                  </a:cubicBezTo>
                  <a:cubicBezTo>
                    <a:pt x="239187" y="1088070"/>
                    <a:pt x="0" y="844495"/>
                    <a:pt x="0" y="544035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Circle" id="127"/>
            <p:cNvSpPr/>
            <p:nvPr/>
          </p:nvSpPr>
          <p:spPr>
            <a:xfrm>
              <a:off x="4774166" y="3164052"/>
              <a:ext cx="1290230" cy="1313890"/>
            </a:xfrm>
            <a:custGeom>
              <a:avLst/>
              <a:gdLst>
                <a:gd name="connsiteX0" fmla="*/ 0 w 1290230"/>
                <a:gd name="connsiteY0" fmla="*/ 656945 h 1313890"/>
                <a:gd name="connsiteX1" fmla="*/ 645115 w 1290230"/>
                <a:gd name="connsiteY1" fmla="*/ 0 h 1313890"/>
                <a:gd name="connsiteX2" fmla="*/ 1290230 w 1290230"/>
                <a:gd name="connsiteY2" fmla="*/ 656945 h 1313890"/>
                <a:gd name="connsiteX3" fmla="*/ 645115 w 1290230"/>
                <a:gd name="connsiteY3" fmla="*/ 1313890 h 131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90230" h="1313890">
                  <a:moveTo>
                    <a:pt x="0" y="656943"/>
                  </a:moveTo>
                  <a:cubicBezTo>
                    <a:pt x="0" y="294124"/>
                    <a:pt x="288828" y="0"/>
                    <a:pt x="645115" y="0"/>
                  </a:cubicBezTo>
                  <a:cubicBezTo>
                    <a:pt x="1001400" y="0"/>
                    <a:pt x="1290230" y="294124"/>
                    <a:pt x="1290230" y="656943"/>
                  </a:cubicBezTo>
                  <a:cubicBezTo>
                    <a:pt x="1290230" y="1019760"/>
                    <a:pt x="1001400" y="1313890"/>
                    <a:pt x="645115" y="1313890"/>
                  </a:cubicBezTo>
                  <a:cubicBezTo>
                    <a:pt x="288828" y="1313890"/>
                    <a:pt x="0" y="1019760"/>
                    <a:pt x="0" y="656943"/>
                  </a:cubicBezTo>
                  <a:close/>
                </a:path>
                <a:path fill="none" w="1290230" h="1313890">
                  <a:moveTo>
                    <a:pt x="0" y="656943"/>
                  </a:moveTo>
                  <a:cubicBezTo>
                    <a:pt x="0" y="294124"/>
                    <a:pt x="288828" y="0"/>
                    <a:pt x="645115" y="0"/>
                  </a:cubicBezTo>
                  <a:cubicBezTo>
                    <a:pt x="1001400" y="0"/>
                    <a:pt x="1290230" y="294124"/>
                    <a:pt x="1290230" y="656943"/>
                  </a:cubicBezTo>
                  <a:cubicBezTo>
                    <a:pt x="1290230" y="1019760"/>
                    <a:pt x="1001400" y="1313890"/>
                    <a:pt x="645115" y="1313890"/>
                  </a:cubicBezTo>
                  <a:cubicBezTo>
                    <a:pt x="288828" y="1313890"/>
                    <a:pt x="0" y="1019760"/>
                    <a:pt x="0" y="656943"/>
                  </a:cubicBezTo>
                  <a:close/>
                </a:path>
              </a:pathLst>
            </a:custGeom>
            <a:solidFill>
              <a:srgbClr val="8C67FA"/>
            </a:solidFill>
            <a:ln cap="flat" w="10000">
              <a:noFill/>
              <a:miter/>
            </a:ln>
          </p:spPr>
        </p:sp>
        <p:sp>
          <p:nvSpPr>
            <p:cNvPr name="Circle" id="128"/>
            <p:cNvSpPr/>
            <p:nvPr/>
          </p:nvSpPr>
          <p:spPr>
            <a:xfrm>
              <a:off x="4885052" y="3276961"/>
              <a:ext cx="1068480" cy="1088070"/>
            </a:xfrm>
            <a:custGeom>
              <a:avLst/>
              <a:gdLst>
                <a:gd name="connsiteX0" fmla="*/ 0 w 1068480"/>
                <a:gd name="connsiteY0" fmla="*/ 544035 h 1088070"/>
                <a:gd name="connsiteX1" fmla="*/ 534240 w 1068480"/>
                <a:gd name="connsiteY1" fmla="*/ 0 h 1088070"/>
                <a:gd name="connsiteX2" fmla="*/ 1068480 w 1068480"/>
                <a:gd name="connsiteY2" fmla="*/ 544035 h 1088070"/>
                <a:gd name="connsiteX3" fmla="*/ 534240 w 1068480"/>
                <a:gd name="connsiteY3" fmla="*/ 1088070 h 108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68480" h="1088070">
                  <a:moveTo>
                    <a:pt x="0" y="544035"/>
                  </a:moveTo>
                  <a:cubicBezTo>
                    <a:pt x="0" y="243573"/>
                    <a:pt x="239187" y="0"/>
                    <a:pt x="534238" y="0"/>
                  </a:cubicBezTo>
                  <a:cubicBezTo>
                    <a:pt x="829289" y="0"/>
                    <a:pt x="1068480" y="243573"/>
                    <a:pt x="1068480" y="544035"/>
                  </a:cubicBezTo>
                  <a:cubicBezTo>
                    <a:pt x="1068480" y="844495"/>
                    <a:pt x="829289" y="1088070"/>
                    <a:pt x="534238" y="1088070"/>
                  </a:cubicBezTo>
                  <a:cubicBezTo>
                    <a:pt x="239187" y="1088070"/>
                    <a:pt x="0" y="844495"/>
                    <a:pt x="0" y="544035"/>
                  </a:cubicBezTo>
                  <a:close/>
                </a:path>
                <a:path fill="none" w="1068480" h="1088070">
                  <a:moveTo>
                    <a:pt x="0" y="544035"/>
                  </a:moveTo>
                  <a:cubicBezTo>
                    <a:pt x="0" y="243573"/>
                    <a:pt x="239187" y="0"/>
                    <a:pt x="534238" y="0"/>
                  </a:cubicBezTo>
                  <a:cubicBezTo>
                    <a:pt x="829289" y="0"/>
                    <a:pt x="1068480" y="243573"/>
                    <a:pt x="1068480" y="544035"/>
                  </a:cubicBezTo>
                  <a:cubicBezTo>
                    <a:pt x="1068480" y="844495"/>
                    <a:pt x="829289" y="1088070"/>
                    <a:pt x="534238" y="1088070"/>
                  </a:cubicBezTo>
                  <a:cubicBezTo>
                    <a:pt x="239187" y="1088070"/>
                    <a:pt x="0" y="844495"/>
                    <a:pt x="0" y="544035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noFill/>
              <a:miter/>
            </a:ln>
          </p:spPr>
        </p:sp>
        <p:sp>
          <p:nvSpPr>
            <p:cNvPr name="Circle" id="129"/>
            <p:cNvSpPr/>
            <p:nvPr/>
          </p:nvSpPr>
          <p:spPr>
            <a:xfrm>
              <a:off x="3060576" y="5207052"/>
              <a:ext cx="1290230" cy="1313890"/>
            </a:xfrm>
            <a:custGeom>
              <a:avLst/>
              <a:gdLst>
                <a:gd name="connsiteX0" fmla="*/ 0 w 1290230"/>
                <a:gd name="connsiteY0" fmla="*/ 656945 h 1313890"/>
                <a:gd name="connsiteX1" fmla="*/ 645115 w 1290230"/>
                <a:gd name="connsiteY1" fmla="*/ 0 h 1313890"/>
                <a:gd name="connsiteX2" fmla="*/ 1290230 w 1290230"/>
                <a:gd name="connsiteY2" fmla="*/ 656945 h 1313890"/>
                <a:gd name="connsiteX3" fmla="*/ 645115 w 1290230"/>
                <a:gd name="connsiteY3" fmla="*/ 1313890 h 131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90230" h="1313890">
                  <a:moveTo>
                    <a:pt x="0" y="656943"/>
                  </a:moveTo>
                  <a:cubicBezTo>
                    <a:pt x="0" y="294124"/>
                    <a:pt x="288828" y="0"/>
                    <a:pt x="645115" y="0"/>
                  </a:cubicBezTo>
                  <a:cubicBezTo>
                    <a:pt x="1001400" y="0"/>
                    <a:pt x="1290230" y="294124"/>
                    <a:pt x="1290230" y="656943"/>
                  </a:cubicBezTo>
                  <a:cubicBezTo>
                    <a:pt x="1290230" y="1019760"/>
                    <a:pt x="1001400" y="1313890"/>
                    <a:pt x="645115" y="1313890"/>
                  </a:cubicBezTo>
                  <a:cubicBezTo>
                    <a:pt x="288828" y="1313890"/>
                    <a:pt x="0" y="1019760"/>
                    <a:pt x="0" y="656943"/>
                  </a:cubicBezTo>
                  <a:close/>
                </a:path>
                <a:path fill="none" w="1290230" h="1313890">
                  <a:moveTo>
                    <a:pt x="0" y="656943"/>
                  </a:moveTo>
                  <a:cubicBezTo>
                    <a:pt x="0" y="294124"/>
                    <a:pt x="288828" y="0"/>
                    <a:pt x="645115" y="0"/>
                  </a:cubicBezTo>
                  <a:cubicBezTo>
                    <a:pt x="1001400" y="0"/>
                    <a:pt x="1290230" y="294124"/>
                    <a:pt x="1290230" y="656943"/>
                  </a:cubicBezTo>
                  <a:cubicBezTo>
                    <a:pt x="1290230" y="1019760"/>
                    <a:pt x="1001400" y="1313890"/>
                    <a:pt x="645115" y="1313890"/>
                  </a:cubicBezTo>
                  <a:cubicBezTo>
                    <a:pt x="288828" y="1313890"/>
                    <a:pt x="0" y="1019760"/>
                    <a:pt x="0" y="656943"/>
                  </a:cubicBezTo>
                  <a:close/>
                </a:path>
              </a:pathLst>
            </a:custGeom>
            <a:solidFill>
              <a:srgbClr val="B8E366"/>
            </a:solidFill>
            <a:ln cap="flat" w="10000">
              <a:noFill/>
              <a:miter/>
            </a:ln>
          </p:spPr>
        </p:sp>
        <p:sp>
          <p:nvSpPr>
            <p:cNvPr name="Circle" id="130"/>
            <p:cNvSpPr/>
            <p:nvPr/>
          </p:nvSpPr>
          <p:spPr>
            <a:xfrm>
              <a:off x="3171452" y="5319961"/>
              <a:ext cx="1068480" cy="1088070"/>
            </a:xfrm>
            <a:custGeom>
              <a:avLst/>
              <a:gdLst>
                <a:gd name="connsiteX0" fmla="*/ 0 w 1068480"/>
                <a:gd name="connsiteY0" fmla="*/ 544035 h 1088070"/>
                <a:gd name="connsiteX1" fmla="*/ 534240 w 1068480"/>
                <a:gd name="connsiteY1" fmla="*/ 0 h 1088070"/>
                <a:gd name="connsiteX2" fmla="*/ 1068480 w 1068480"/>
                <a:gd name="connsiteY2" fmla="*/ 544035 h 1088070"/>
                <a:gd name="connsiteX3" fmla="*/ 534240 w 1068480"/>
                <a:gd name="connsiteY3" fmla="*/ 1088070 h 108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68480" h="1088070">
                  <a:moveTo>
                    <a:pt x="0" y="544035"/>
                  </a:moveTo>
                  <a:cubicBezTo>
                    <a:pt x="0" y="243573"/>
                    <a:pt x="239187" y="0"/>
                    <a:pt x="534238" y="0"/>
                  </a:cubicBezTo>
                  <a:cubicBezTo>
                    <a:pt x="829289" y="0"/>
                    <a:pt x="1068480" y="243573"/>
                    <a:pt x="1068480" y="544035"/>
                  </a:cubicBezTo>
                  <a:cubicBezTo>
                    <a:pt x="1068480" y="844495"/>
                    <a:pt x="829289" y="1088070"/>
                    <a:pt x="534238" y="1088070"/>
                  </a:cubicBezTo>
                  <a:cubicBezTo>
                    <a:pt x="239187" y="1088070"/>
                    <a:pt x="0" y="844495"/>
                    <a:pt x="0" y="544035"/>
                  </a:cubicBezTo>
                  <a:close/>
                </a:path>
                <a:path fill="none" w="1068480" h="1088070">
                  <a:moveTo>
                    <a:pt x="0" y="544035"/>
                  </a:moveTo>
                  <a:cubicBezTo>
                    <a:pt x="0" y="243573"/>
                    <a:pt x="239187" y="0"/>
                    <a:pt x="534238" y="0"/>
                  </a:cubicBezTo>
                  <a:cubicBezTo>
                    <a:pt x="829289" y="0"/>
                    <a:pt x="1068480" y="243573"/>
                    <a:pt x="1068480" y="544035"/>
                  </a:cubicBezTo>
                  <a:cubicBezTo>
                    <a:pt x="1068480" y="844495"/>
                    <a:pt x="829289" y="1088070"/>
                    <a:pt x="534238" y="1088070"/>
                  </a:cubicBezTo>
                  <a:cubicBezTo>
                    <a:pt x="239187" y="1088070"/>
                    <a:pt x="0" y="844495"/>
                    <a:pt x="0" y="544035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noFill/>
              <a:miter/>
            </a:ln>
          </p:spPr>
        </p:sp>
        <p:sp>
          <p:nvSpPr>
            <p:cNvPr name="Arrow" id="131"/>
            <p:cNvSpPr/>
            <p:nvPr/>
          </p:nvSpPr>
          <p:spPr>
            <a:xfrm rot="-1800000">
              <a:off x="1354553" y="2318053"/>
              <a:ext cx="1634050" cy="615886"/>
            </a:xfrm>
            <a:custGeom>
              <a:avLst/>
              <a:gdLst/>
              <a:ahLst/>
              <a:cxnLst/>
              <a:rect b="b" r="r" t="t" l="l"/>
              <a:pathLst>
                <a:path stroke="false" w="1634050" h="615886">
                  <a:moveTo>
                    <a:pt x="0" y="307943"/>
                  </a:moveTo>
                  <a:lnTo>
                    <a:pt x="307943" y="615886"/>
                  </a:lnTo>
                  <a:lnTo>
                    <a:pt x="246354" y="418803"/>
                  </a:lnTo>
                  <a:lnTo>
                    <a:pt x="1634050" y="307943"/>
                  </a:lnTo>
                  <a:lnTo>
                    <a:pt x="246354" y="197084"/>
                  </a:lnTo>
                  <a:lnTo>
                    <a:pt x="307943" y="0"/>
                  </a:lnTo>
                  <a:lnTo>
                    <a:pt x="0" y="307943"/>
                  </a:lnTo>
                  <a:close/>
                </a:path>
                <a:path fill="none" w="1634050" h="615886">
                  <a:moveTo>
                    <a:pt x="0" y="307943"/>
                  </a:moveTo>
                  <a:lnTo>
                    <a:pt x="307943" y="615886"/>
                  </a:lnTo>
                  <a:lnTo>
                    <a:pt x="246354" y="418803"/>
                  </a:lnTo>
                  <a:lnTo>
                    <a:pt x="1634050" y="307943"/>
                  </a:lnTo>
                  <a:lnTo>
                    <a:pt x="246354" y="197084"/>
                  </a:lnTo>
                  <a:lnTo>
                    <a:pt x="307943" y="0"/>
                  </a:lnTo>
                  <a:lnTo>
                    <a:pt x="0" y="307943"/>
                  </a:lnTo>
                  <a:close/>
                </a:path>
              </a:pathLst>
            </a:custGeom>
            <a:solidFill>
              <a:srgbClr val="E0EAEF"/>
            </a:solidFill>
            <a:ln cap="flat" w="10000">
              <a:noFill/>
              <a:miter/>
            </a:ln>
          </p:spPr>
        </p:sp>
        <p:sp>
          <p:nvSpPr>
            <p:cNvPr name="Arrow" id="132"/>
            <p:cNvSpPr/>
            <p:nvPr/>
          </p:nvSpPr>
          <p:spPr>
            <a:xfrm>
              <a:off x="1838860" y="3513052"/>
              <a:ext cx="2753870" cy="615886"/>
            </a:xfrm>
            <a:custGeom>
              <a:avLst/>
              <a:gdLst/>
              <a:ahLst/>
              <a:cxnLst/>
              <a:rect b="b" r="r" t="t" l="l"/>
              <a:pathLst>
                <a:path stroke="false" w="2753870" h="615886">
                  <a:moveTo>
                    <a:pt x="0" y="307943"/>
                  </a:moveTo>
                  <a:lnTo>
                    <a:pt x="307943" y="615886"/>
                  </a:lnTo>
                  <a:lnTo>
                    <a:pt x="246354" y="418803"/>
                  </a:lnTo>
                  <a:lnTo>
                    <a:pt x="2753870" y="307943"/>
                  </a:lnTo>
                  <a:lnTo>
                    <a:pt x="246354" y="197084"/>
                  </a:lnTo>
                  <a:lnTo>
                    <a:pt x="307943" y="0"/>
                  </a:lnTo>
                  <a:lnTo>
                    <a:pt x="0" y="307943"/>
                  </a:lnTo>
                  <a:close/>
                </a:path>
                <a:path fill="none" w="2753870" h="615886">
                  <a:moveTo>
                    <a:pt x="0" y="307943"/>
                  </a:moveTo>
                  <a:lnTo>
                    <a:pt x="307943" y="615886"/>
                  </a:lnTo>
                  <a:lnTo>
                    <a:pt x="246354" y="418803"/>
                  </a:lnTo>
                  <a:lnTo>
                    <a:pt x="2753870" y="307943"/>
                  </a:lnTo>
                  <a:lnTo>
                    <a:pt x="246354" y="197084"/>
                  </a:lnTo>
                  <a:lnTo>
                    <a:pt x="307943" y="0"/>
                  </a:lnTo>
                  <a:lnTo>
                    <a:pt x="0" y="307943"/>
                  </a:lnTo>
                  <a:close/>
                </a:path>
              </a:pathLst>
            </a:custGeom>
            <a:solidFill>
              <a:srgbClr val="E0EAEF"/>
            </a:solidFill>
            <a:ln cap="flat" w="10000">
              <a:noFill/>
              <a:miter/>
            </a:ln>
          </p:spPr>
        </p:sp>
        <p:sp>
          <p:nvSpPr>
            <p:cNvPr name="Arrow" id="133"/>
            <p:cNvSpPr/>
            <p:nvPr/>
          </p:nvSpPr>
          <p:spPr>
            <a:xfrm rot="1800000">
              <a:off x="1409443" y="4735051"/>
              <a:ext cx="1634050" cy="615886"/>
            </a:xfrm>
            <a:custGeom>
              <a:avLst/>
              <a:gdLst/>
              <a:ahLst/>
              <a:cxnLst/>
              <a:rect b="b" r="r" t="t" l="l"/>
              <a:pathLst>
                <a:path stroke="false" w="1634050" h="615886">
                  <a:moveTo>
                    <a:pt x="0" y="307943"/>
                  </a:moveTo>
                  <a:lnTo>
                    <a:pt x="307943" y="615886"/>
                  </a:lnTo>
                  <a:lnTo>
                    <a:pt x="246354" y="418803"/>
                  </a:lnTo>
                  <a:lnTo>
                    <a:pt x="1634050" y="307943"/>
                  </a:lnTo>
                  <a:lnTo>
                    <a:pt x="246354" y="197084"/>
                  </a:lnTo>
                  <a:lnTo>
                    <a:pt x="307943" y="0"/>
                  </a:lnTo>
                  <a:lnTo>
                    <a:pt x="0" y="307943"/>
                  </a:lnTo>
                  <a:close/>
                </a:path>
                <a:path fill="none" w="1634050" h="615886">
                  <a:moveTo>
                    <a:pt x="0" y="307943"/>
                  </a:moveTo>
                  <a:lnTo>
                    <a:pt x="307943" y="615886"/>
                  </a:lnTo>
                  <a:lnTo>
                    <a:pt x="246354" y="418803"/>
                  </a:lnTo>
                  <a:lnTo>
                    <a:pt x="1634050" y="307943"/>
                  </a:lnTo>
                  <a:lnTo>
                    <a:pt x="246354" y="197084"/>
                  </a:lnTo>
                  <a:lnTo>
                    <a:pt x="307943" y="0"/>
                  </a:lnTo>
                  <a:lnTo>
                    <a:pt x="0" y="307943"/>
                  </a:lnTo>
                  <a:close/>
                </a:path>
              </a:pathLst>
            </a:custGeom>
            <a:solidFill>
              <a:srgbClr val="E0EAEF"/>
            </a:solidFill>
            <a:ln cap="flat" w="10000">
              <a:noFill/>
              <a:miter/>
            </a:ln>
          </p:spPr>
        </p:sp>
        <p:sp>
          <p:nvSpPr>
            <p:cNvPr name="Rectangle" id="134"/>
            <p:cNvSpPr/>
            <p:nvPr/>
          </p:nvSpPr>
          <p:spPr>
            <a:xfrm>
              <a:off x="4633650" y="1453700"/>
              <a:ext cx="3346540" cy="1418590"/>
            </a:xfrm>
            <a:custGeom>
              <a:avLst/>
              <a:gdLst/>
              <a:ahLst/>
              <a:cxnLst/>
              <a:rect b="b" r="r" t="t" l="l"/>
              <a:pathLst>
                <a:path stroke="false" w="3346540" h="1418590">
                  <a:moveTo>
                    <a:pt x="0" y="0"/>
                  </a:moveTo>
                  <a:lnTo>
                    <a:pt x="3346540" y="0"/>
                  </a:lnTo>
                  <a:lnTo>
                    <a:pt x="3346540" y="1418590"/>
                  </a:lnTo>
                  <a:lnTo>
                    <a:pt x="0" y="1418590"/>
                  </a:lnTo>
                  <a:lnTo>
                    <a:pt x="0" y="0"/>
                  </a:lnTo>
                  <a:close/>
                </a:path>
                <a:path fill="none" w="3346540" h="1418590">
                  <a:moveTo>
                    <a:pt x="0" y="0"/>
                  </a:moveTo>
                  <a:lnTo>
                    <a:pt x="3346540" y="0"/>
                  </a:lnTo>
                  <a:lnTo>
                    <a:pt x="3346540" y="1418590"/>
                  </a:lnTo>
                  <a:lnTo>
                    <a:pt x="0" y="141859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将多种基础玩法以不同形式叠加起来，丰富活动内容，提高吸引力。</a:t>
              </a:r>
            </a:p>
            <a:p>
              <a:pPr algn="l"/>
              <a:endParaRPr sz="1200"/>
            </a:p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eg：打卡/竞猜+抽奖/红包、征集+投票/评选、征集+换装+投票/评选、拼团+打卡+红包……</a:t>
              </a:r>
            </a:p>
          </p:txBody>
        </p:sp>
        <p:sp>
          <p:nvSpPr>
            <p:cNvPr name="Rectangle" id="135"/>
            <p:cNvSpPr/>
            <p:nvPr/>
          </p:nvSpPr>
          <p:spPr>
            <a:xfrm>
              <a:off x="4552406" y="1157494"/>
              <a:ext cx="1290230" cy="349002"/>
            </a:xfrm>
            <a:custGeom>
              <a:avLst/>
              <a:gdLst/>
              <a:ahLst/>
              <a:cxnLst/>
              <a:rect b="b" r="r" t="t" l="l"/>
              <a:pathLst>
                <a:path stroke="false" w="1290230" h="349002">
                  <a:moveTo>
                    <a:pt x="0" y="0"/>
                  </a:moveTo>
                  <a:lnTo>
                    <a:pt x="1290230" y="0"/>
                  </a:lnTo>
                  <a:lnTo>
                    <a:pt x="1290230" y="349002"/>
                  </a:lnTo>
                  <a:lnTo>
                    <a:pt x="0" y="349002"/>
                  </a:lnTo>
                  <a:lnTo>
                    <a:pt x="0" y="0"/>
                  </a:lnTo>
                  <a:close/>
                </a:path>
                <a:path fill="none" w="1290230" h="349002">
                  <a:moveTo>
                    <a:pt x="0" y="0"/>
                  </a:moveTo>
                  <a:lnTo>
                    <a:pt x="1290230" y="0"/>
                  </a:lnTo>
                  <a:lnTo>
                    <a:pt x="1290230" y="349002"/>
                  </a:lnTo>
                  <a:lnTo>
                    <a:pt x="0" y="34900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3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玩法叠加</a:t>
              </a:r>
            </a:p>
          </p:txBody>
        </p:sp>
        <p:sp>
          <p:nvSpPr>
            <p:cNvPr name="Rectangle" id="136"/>
            <p:cNvSpPr/>
            <p:nvPr/>
          </p:nvSpPr>
          <p:spPr>
            <a:xfrm>
              <a:off x="6210120" y="3373711"/>
              <a:ext cx="3336460" cy="1416570"/>
            </a:xfrm>
            <a:custGeom>
              <a:avLst/>
              <a:gdLst/>
              <a:ahLst/>
              <a:cxnLst/>
              <a:rect b="b" r="r" t="t" l="l"/>
              <a:pathLst>
                <a:path stroke="false" w="3336460" h="1416570">
                  <a:moveTo>
                    <a:pt x="0" y="0"/>
                  </a:moveTo>
                  <a:lnTo>
                    <a:pt x="3336460" y="0"/>
                  </a:lnTo>
                  <a:lnTo>
                    <a:pt x="3336460" y="1416570"/>
                  </a:lnTo>
                  <a:lnTo>
                    <a:pt x="0" y="1416570"/>
                  </a:lnTo>
                  <a:lnTo>
                    <a:pt x="0" y="0"/>
                  </a:lnTo>
                  <a:close/>
                </a:path>
                <a:path fill="none" w="3336460" h="1416570">
                  <a:moveTo>
                    <a:pt x="0" y="0"/>
                  </a:moveTo>
                  <a:lnTo>
                    <a:pt x="3336460" y="0"/>
                  </a:lnTo>
                  <a:lnTo>
                    <a:pt x="3336460" y="1416570"/>
                  </a:lnTo>
                  <a:lnTo>
                    <a:pt x="0" y="141657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根据自身情况对玩法中的元素进行替换，从而使活动与产品调性更契合，让用户更自然更愿意接受。</a:t>
              </a:r>
            </a:p>
            <a:p>
              <a:pPr algn="l"/>
              <a:endParaRPr sz="1200"/>
            </a:p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eg：汽车相关持续签到获得一桶油；教育相关持续签到获得课程体验。</a:t>
              </a:r>
            </a:p>
          </p:txBody>
        </p:sp>
        <p:sp>
          <p:nvSpPr>
            <p:cNvPr name="Rectangle" id="137"/>
            <p:cNvSpPr/>
            <p:nvPr/>
          </p:nvSpPr>
          <p:spPr>
            <a:xfrm>
              <a:off x="6123346" y="3118494"/>
              <a:ext cx="1290230" cy="349002"/>
            </a:xfrm>
            <a:custGeom>
              <a:avLst/>
              <a:gdLst/>
              <a:ahLst/>
              <a:cxnLst/>
              <a:rect b="b" r="r" t="t" l="l"/>
              <a:pathLst>
                <a:path stroke="false" w="1290230" h="349002">
                  <a:moveTo>
                    <a:pt x="0" y="0"/>
                  </a:moveTo>
                  <a:lnTo>
                    <a:pt x="1290230" y="0"/>
                  </a:lnTo>
                  <a:lnTo>
                    <a:pt x="1290230" y="349002"/>
                  </a:lnTo>
                  <a:lnTo>
                    <a:pt x="0" y="349002"/>
                  </a:lnTo>
                  <a:lnTo>
                    <a:pt x="0" y="0"/>
                  </a:lnTo>
                  <a:close/>
                </a:path>
                <a:path fill="none" w="1290230" h="349002">
                  <a:moveTo>
                    <a:pt x="0" y="0"/>
                  </a:moveTo>
                  <a:lnTo>
                    <a:pt x="1290230" y="0"/>
                  </a:lnTo>
                  <a:lnTo>
                    <a:pt x="1290230" y="349002"/>
                  </a:lnTo>
                  <a:lnTo>
                    <a:pt x="0" y="34900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3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元素替换</a:t>
              </a:r>
            </a:p>
          </p:txBody>
        </p:sp>
        <p:sp>
          <p:nvSpPr>
            <p:cNvPr name="Rectangle" id="138"/>
            <p:cNvSpPr/>
            <p:nvPr/>
          </p:nvSpPr>
          <p:spPr>
            <a:xfrm>
              <a:off x="4646790" y="5478200"/>
              <a:ext cx="3417100" cy="1415590"/>
            </a:xfrm>
            <a:custGeom>
              <a:avLst/>
              <a:gdLst/>
              <a:ahLst/>
              <a:cxnLst/>
              <a:rect b="b" r="r" t="t" l="l"/>
              <a:pathLst>
                <a:path stroke="false" w="3417100" h="1415590">
                  <a:moveTo>
                    <a:pt x="0" y="0"/>
                  </a:moveTo>
                  <a:lnTo>
                    <a:pt x="3417100" y="0"/>
                  </a:lnTo>
                  <a:lnTo>
                    <a:pt x="3417100" y="1415590"/>
                  </a:lnTo>
                  <a:lnTo>
                    <a:pt x="0" y="1415590"/>
                  </a:lnTo>
                  <a:lnTo>
                    <a:pt x="0" y="0"/>
                  </a:lnTo>
                  <a:close/>
                </a:path>
                <a:path fill="none" w="3417100" h="1415590">
                  <a:moveTo>
                    <a:pt x="0" y="0"/>
                  </a:moveTo>
                  <a:lnTo>
                    <a:pt x="3417100" y="0"/>
                  </a:lnTo>
                  <a:lnTo>
                    <a:pt x="3417100" y="1415590"/>
                  </a:lnTo>
                  <a:lnTo>
                    <a:pt x="0" y="141559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时下热点结合，自带流量。只要你的活动与热点相关，你不用推广都会有流量的自增长。</a:t>
              </a:r>
            </a:p>
            <a:p>
              <a:pPr algn="l"/>
              <a:endParaRPr sz="1200"/>
            </a:p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eg：微博热搜、B站热门、抖音热点、微信热点、头条热点、百度热点等，当下人们爱看的，爱玩的都可以成为活动一部分。</a:t>
              </a:r>
            </a:p>
          </p:txBody>
        </p:sp>
        <p:sp>
          <p:nvSpPr>
            <p:cNvPr name="Rectangle" id="139"/>
            <p:cNvSpPr/>
            <p:nvPr/>
          </p:nvSpPr>
          <p:spPr>
            <a:xfrm>
              <a:off x="4562486" y="5170494"/>
              <a:ext cx="1290230" cy="349002"/>
            </a:xfrm>
            <a:custGeom>
              <a:avLst/>
              <a:gdLst/>
              <a:ahLst/>
              <a:cxnLst/>
              <a:rect b="b" r="r" t="t" l="l"/>
              <a:pathLst>
                <a:path stroke="false" w="1290230" h="349002">
                  <a:moveTo>
                    <a:pt x="0" y="0"/>
                  </a:moveTo>
                  <a:lnTo>
                    <a:pt x="1290230" y="0"/>
                  </a:lnTo>
                  <a:lnTo>
                    <a:pt x="1290230" y="349002"/>
                  </a:lnTo>
                  <a:lnTo>
                    <a:pt x="0" y="349002"/>
                  </a:lnTo>
                  <a:lnTo>
                    <a:pt x="0" y="0"/>
                  </a:lnTo>
                  <a:close/>
                </a:path>
                <a:path fill="none" w="1290230" h="349002">
                  <a:moveTo>
                    <a:pt x="0" y="0"/>
                  </a:moveTo>
                  <a:lnTo>
                    <a:pt x="1290230" y="0"/>
                  </a:lnTo>
                  <a:lnTo>
                    <a:pt x="1290230" y="349002"/>
                  </a:lnTo>
                  <a:lnTo>
                    <a:pt x="0" y="34900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3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蹭热点</a:t>
              </a:r>
            </a:p>
          </p:txBody>
        </p:sp>
        <p:sp>
          <p:nvSpPr>
            <p:cNvPr name="User" id="140"/>
            <p:cNvSpPr/>
            <p:nvPr/>
          </p:nvSpPr>
          <p:spPr>
            <a:xfrm>
              <a:off x="3448652" y="1614052"/>
              <a:ext cx="514076" cy="615886"/>
            </a:xfrm>
            <a:custGeom>
              <a:avLst/>
              <a:gdLst/>
              <a:ahLst/>
              <a:cxnLst/>
              <a:rect b="b" r="r" t="t" l="l"/>
              <a:pathLst>
                <a:path stroke="false" w="514076" h="615886">
                  <a:moveTo>
                    <a:pt x="105060" y="615886"/>
                  </a:moveTo>
                  <a:cubicBezTo>
                    <a:pt x="53620" y="607317"/>
                    <a:pt x="33208" y="588666"/>
                    <a:pt x="17446" y="561046"/>
                  </a:cubicBezTo>
                  <a:cubicBezTo>
                    <a:pt x="-17232" y="500284"/>
                    <a:pt x="9736" y="401573"/>
                    <a:pt x="14186" y="387399"/>
                  </a:cubicBezTo>
                  <a:cubicBezTo>
                    <a:pt x="36655" y="315842"/>
                    <a:pt x="84316" y="294200"/>
                    <a:pt x="114247" y="287764"/>
                  </a:cubicBezTo>
                  <a:cubicBezTo>
                    <a:pt x="148972" y="324712"/>
                    <a:pt x="200068" y="348058"/>
                    <a:pt x="257038" y="348058"/>
                  </a:cubicBezTo>
                  <a:cubicBezTo>
                    <a:pt x="314009" y="348058"/>
                    <a:pt x="365105" y="324712"/>
                    <a:pt x="399829" y="287764"/>
                  </a:cubicBezTo>
                  <a:cubicBezTo>
                    <a:pt x="429760" y="294200"/>
                    <a:pt x="477421" y="315842"/>
                    <a:pt x="499890" y="387399"/>
                  </a:cubicBezTo>
                  <a:cubicBezTo>
                    <a:pt x="504340" y="401574"/>
                    <a:pt x="531308" y="500283"/>
                    <a:pt x="496631" y="561046"/>
                  </a:cubicBezTo>
                  <a:cubicBezTo>
                    <a:pt x="480868" y="588666"/>
                    <a:pt x="460457" y="607318"/>
                    <a:pt x="409017" y="615886"/>
                  </a:cubicBezTo>
                  <a:lnTo>
                    <a:pt x="105060" y="615886"/>
                  </a:lnTo>
                  <a:close/>
                  <a:moveTo>
                    <a:pt x="257038" y="285851"/>
                  </a:moveTo>
                  <a:cubicBezTo>
                    <a:pt x="333468" y="285851"/>
                    <a:pt x="395427" y="221861"/>
                    <a:pt x="395427" y="142926"/>
                  </a:cubicBezTo>
                  <a:cubicBezTo>
                    <a:pt x="395427" y="63990"/>
                    <a:pt x="333468" y="0"/>
                    <a:pt x="257038" y="0"/>
                  </a:cubicBezTo>
                  <a:cubicBezTo>
                    <a:pt x="180608" y="0"/>
                    <a:pt x="118649" y="63990"/>
                    <a:pt x="118649" y="142926"/>
                  </a:cubicBezTo>
                  <a:cubicBezTo>
                    <a:pt x="118649" y="221861"/>
                    <a:pt x="180608" y="285851"/>
                    <a:pt x="257038" y="285851"/>
                  </a:cubicBezTo>
                  <a:close/>
                </a:path>
                <a:path fill="none" w="514076" h="615886">
                  <a:moveTo>
                    <a:pt x="105060" y="615886"/>
                  </a:moveTo>
                  <a:cubicBezTo>
                    <a:pt x="53620" y="607317"/>
                    <a:pt x="33208" y="588666"/>
                    <a:pt x="17446" y="561046"/>
                  </a:cubicBezTo>
                  <a:cubicBezTo>
                    <a:pt x="-17232" y="500284"/>
                    <a:pt x="9736" y="401573"/>
                    <a:pt x="14186" y="387399"/>
                  </a:cubicBezTo>
                  <a:cubicBezTo>
                    <a:pt x="36655" y="315842"/>
                    <a:pt x="84316" y="294200"/>
                    <a:pt x="114247" y="287764"/>
                  </a:cubicBezTo>
                  <a:cubicBezTo>
                    <a:pt x="148972" y="324712"/>
                    <a:pt x="200068" y="348058"/>
                    <a:pt x="257038" y="348058"/>
                  </a:cubicBezTo>
                  <a:cubicBezTo>
                    <a:pt x="314009" y="348058"/>
                    <a:pt x="365105" y="324712"/>
                    <a:pt x="399829" y="287764"/>
                  </a:cubicBezTo>
                  <a:cubicBezTo>
                    <a:pt x="429760" y="294200"/>
                    <a:pt x="477421" y="315842"/>
                    <a:pt x="499890" y="387399"/>
                  </a:cubicBezTo>
                  <a:cubicBezTo>
                    <a:pt x="504340" y="401574"/>
                    <a:pt x="531308" y="500283"/>
                    <a:pt x="496631" y="561046"/>
                  </a:cubicBezTo>
                  <a:cubicBezTo>
                    <a:pt x="480868" y="588666"/>
                    <a:pt x="460457" y="607318"/>
                    <a:pt x="409017" y="615886"/>
                  </a:cubicBezTo>
                  <a:lnTo>
                    <a:pt x="105060" y="615886"/>
                  </a:lnTo>
                  <a:close/>
                  <a:moveTo>
                    <a:pt x="257038" y="285851"/>
                  </a:moveTo>
                  <a:cubicBezTo>
                    <a:pt x="333468" y="285851"/>
                    <a:pt x="395427" y="221861"/>
                    <a:pt x="395427" y="142926"/>
                  </a:cubicBezTo>
                  <a:cubicBezTo>
                    <a:pt x="395427" y="63990"/>
                    <a:pt x="333468" y="0"/>
                    <a:pt x="257038" y="0"/>
                  </a:cubicBezTo>
                  <a:cubicBezTo>
                    <a:pt x="180608" y="0"/>
                    <a:pt x="118649" y="63990"/>
                    <a:pt x="118649" y="142926"/>
                  </a:cubicBezTo>
                  <a:cubicBezTo>
                    <a:pt x="118649" y="221861"/>
                    <a:pt x="180608" y="285851"/>
                    <a:pt x="257038" y="285851"/>
                  </a:cubicBezTo>
                  <a:close/>
                </a:path>
              </a:pathLst>
            </a:custGeom>
            <a:solidFill>
              <a:srgbClr val="5298F7"/>
            </a:solidFill>
            <a:ln cap="flat" w="10000">
              <a:solidFill>
                <a:srgbClr val="5298F7"/>
              </a:solidFill>
              <a:miter/>
            </a:ln>
          </p:spPr>
        </p:sp>
        <p:sp>
          <p:nvSpPr>
            <p:cNvPr name="Shopping" id="141"/>
            <p:cNvSpPr/>
            <p:nvPr/>
          </p:nvSpPr>
          <p:spPr>
            <a:xfrm>
              <a:off x="5138831" y="3574641"/>
              <a:ext cx="540759" cy="492709"/>
            </a:xfrm>
            <a:custGeom>
              <a:avLst/>
              <a:gdLst/>
              <a:ahLst/>
              <a:cxnLst/>
              <a:rect b="b" r="r" t="t" l="l"/>
              <a:pathLst>
                <a:path stroke="false" w="540759" h="492709">
                  <a:moveTo>
                    <a:pt x="22572" y="191274"/>
                  </a:moveTo>
                  <a:lnTo>
                    <a:pt x="65624" y="191274"/>
                  </a:lnTo>
                  <a:cubicBezTo>
                    <a:pt x="88317" y="124864"/>
                    <a:pt x="122260" y="25899"/>
                    <a:pt x="124247" y="22282"/>
                  </a:cubicBezTo>
                  <a:cubicBezTo>
                    <a:pt x="127248" y="16823"/>
                    <a:pt x="133881" y="15584"/>
                    <a:pt x="137819" y="15584"/>
                  </a:cubicBezTo>
                  <a:lnTo>
                    <a:pt x="184978" y="15584"/>
                  </a:lnTo>
                  <a:lnTo>
                    <a:pt x="184978" y="9543"/>
                  </a:lnTo>
                  <a:cubicBezTo>
                    <a:pt x="184978" y="4272"/>
                    <a:pt x="189021" y="0"/>
                    <a:pt x="194007" y="0"/>
                  </a:cubicBezTo>
                  <a:lnTo>
                    <a:pt x="346752" y="0"/>
                  </a:lnTo>
                  <a:cubicBezTo>
                    <a:pt x="351738" y="0"/>
                    <a:pt x="355780" y="4272"/>
                    <a:pt x="355780" y="9543"/>
                  </a:cubicBezTo>
                  <a:lnTo>
                    <a:pt x="355780" y="15584"/>
                  </a:lnTo>
                  <a:lnTo>
                    <a:pt x="402939" y="15584"/>
                  </a:lnTo>
                  <a:cubicBezTo>
                    <a:pt x="406878" y="15584"/>
                    <a:pt x="413510" y="16823"/>
                    <a:pt x="416511" y="22282"/>
                  </a:cubicBezTo>
                  <a:cubicBezTo>
                    <a:pt x="418498" y="25899"/>
                    <a:pt x="452441" y="124864"/>
                    <a:pt x="475134" y="191274"/>
                  </a:cubicBezTo>
                  <a:lnTo>
                    <a:pt x="518188" y="191274"/>
                  </a:lnTo>
                  <a:cubicBezTo>
                    <a:pt x="530654" y="191274"/>
                    <a:pt x="540759" y="200736"/>
                    <a:pt x="540759" y="212406"/>
                  </a:cubicBezTo>
                  <a:cubicBezTo>
                    <a:pt x="540759" y="212406"/>
                    <a:pt x="469681" y="475757"/>
                    <a:pt x="469022" y="477750"/>
                  </a:cubicBezTo>
                  <a:cubicBezTo>
                    <a:pt x="466164" y="486383"/>
                    <a:pt x="457594" y="492709"/>
                    <a:pt x="447465" y="492709"/>
                  </a:cubicBezTo>
                  <a:lnTo>
                    <a:pt x="93294" y="492709"/>
                  </a:lnTo>
                  <a:cubicBezTo>
                    <a:pt x="83165" y="492709"/>
                    <a:pt x="74595" y="486381"/>
                    <a:pt x="71737" y="477749"/>
                  </a:cubicBezTo>
                  <a:cubicBezTo>
                    <a:pt x="71077" y="475757"/>
                    <a:pt x="0" y="212406"/>
                    <a:pt x="0" y="212406"/>
                  </a:cubicBezTo>
                  <a:cubicBezTo>
                    <a:pt x="0" y="200735"/>
                    <a:pt x="10106" y="191274"/>
                    <a:pt x="22572" y="191274"/>
                  </a:cubicBezTo>
                  <a:close/>
                  <a:moveTo>
                    <a:pt x="93511" y="463811"/>
                  </a:moveTo>
                  <a:lnTo>
                    <a:pt x="174770" y="463811"/>
                  </a:lnTo>
                  <a:lnTo>
                    <a:pt x="174770" y="412535"/>
                  </a:lnTo>
                  <a:lnTo>
                    <a:pt x="79862" y="412535"/>
                  </a:lnTo>
                  <a:lnTo>
                    <a:pt x="93511" y="463811"/>
                  </a:lnTo>
                  <a:close/>
                  <a:moveTo>
                    <a:pt x="201825" y="463811"/>
                  </a:moveTo>
                  <a:lnTo>
                    <a:pt x="338933" y="463811"/>
                  </a:lnTo>
                  <a:lnTo>
                    <a:pt x="338933" y="412535"/>
                  </a:lnTo>
                  <a:lnTo>
                    <a:pt x="201825" y="412535"/>
                  </a:lnTo>
                  <a:lnTo>
                    <a:pt x="201825" y="463811"/>
                  </a:lnTo>
                  <a:close/>
                  <a:moveTo>
                    <a:pt x="365989" y="463811"/>
                  </a:moveTo>
                  <a:lnTo>
                    <a:pt x="446437" y="463811"/>
                  </a:lnTo>
                  <a:lnTo>
                    <a:pt x="460085" y="412535"/>
                  </a:lnTo>
                  <a:lnTo>
                    <a:pt x="365989" y="412535"/>
                  </a:lnTo>
                  <a:lnTo>
                    <a:pt x="365989" y="463811"/>
                  </a:lnTo>
                  <a:close/>
                  <a:moveTo>
                    <a:pt x="467696" y="383939"/>
                  </a:moveTo>
                  <a:lnTo>
                    <a:pt x="488610" y="305365"/>
                  </a:lnTo>
                  <a:lnTo>
                    <a:pt x="365989" y="305365"/>
                  </a:lnTo>
                  <a:lnTo>
                    <a:pt x="365989" y="383939"/>
                  </a:lnTo>
                  <a:lnTo>
                    <a:pt x="467696" y="383939"/>
                  </a:lnTo>
                  <a:close/>
                  <a:moveTo>
                    <a:pt x="496222" y="276769"/>
                  </a:moveTo>
                  <a:lnTo>
                    <a:pt x="503096" y="250940"/>
                  </a:lnTo>
                  <a:lnTo>
                    <a:pt x="503096" y="223025"/>
                  </a:lnTo>
                  <a:lnTo>
                    <a:pt x="365989" y="223025"/>
                  </a:lnTo>
                  <a:lnTo>
                    <a:pt x="365989" y="276769"/>
                  </a:lnTo>
                  <a:lnTo>
                    <a:pt x="496222" y="276769"/>
                  </a:lnTo>
                  <a:close/>
                  <a:moveTo>
                    <a:pt x="338933" y="223025"/>
                  </a:moveTo>
                  <a:lnTo>
                    <a:pt x="201825" y="223025"/>
                  </a:lnTo>
                  <a:lnTo>
                    <a:pt x="201825" y="276769"/>
                  </a:lnTo>
                  <a:lnTo>
                    <a:pt x="338933" y="276769"/>
                  </a:lnTo>
                  <a:lnTo>
                    <a:pt x="338933" y="223025"/>
                  </a:lnTo>
                  <a:close/>
                  <a:moveTo>
                    <a:pt x="174770" y="223025"/>
                  </a:moveTo>
                  <a:lnTo>
                    <a:pt x="37662" y="223025"/>
                  </a:lnTo>
                  <a:lnTo>
                    <a:pt x="37662" y="253991"/>
                  </a:lnTo>
                  <a:lnTo>
                    <a:pt x="43725" y="276769"/>
                  </a:lnTo>
                  <a:lnTo>
                    <a:pt x="174770" y="276769"/>
                  </a:lnTo>
                  <a:lnTo>
                    <a:pt x="174770" y="223025"/>
                  </a:lnTo>
                  <a:close/>
                  <a:moveTo>
                    <a:pt x="51336" y="305365"/>
                  </a:moveTo>
                  <a:lnTo>
                    <a:pt x="72251" y="383939"/>
                  </a:lnTo>
                  <a:lnTo>
                    <a:pt x="174770" y="383939"/>
                  </a:lnTo>
                  <a:lnTo>
                    <a:pt x="174770" y="305365"/>
                  </a:lnTo>
                  <a:lnTo>
                    <a:pt x="51336" y="305365"/>
                  </a:lnTo>
                  <a:close/>
                  <a:moveTo>
                    <a:pt x="94552" y="191274"/>
                  </a:moveTo>
                  <a:lnTo>
                    <a:pt x="446206" y="191274"/>
                  </a:lnTo>
                  <a:lnTo>
                    <a:pt x="395534" y="44126"/>
                  </a:lnTo>
                  <a:lnTo>
                    <a:pt x="355780" y="44126"/>
                  </a:lnTo>
                  <a:lnTo>
                    <a:pt x="355780" y="47267"/>
                  </a:lnTo>
                  <a:cubicBezTo>
                    <a:pt x="355780" y="52537"/>
                    <a:pt x="351738" y="56810"/>
                    <a:pt x="346752" y="56810"/>
                  </a:cubicBezTo>
                  <a:lnTo>
                    <a:pt x="194007" y="56810"/>
                  </a:lnTo>
                  <a:cubicBezTo>
                    <a:pt x="189021" y="56810"/>
                    <a:pt x="184978" y="52537"/>
                    <a:pt x="184978" y="47267"/>
                  </a:cubicBezTo>
                  <a:lnTo>
                    <a:pt x="184978" y="44126"/>
                  </a:lnTo>
                  <a:lnTo>
                    <a:pt x="145225" y="44126"/>
                  </a:lnTo>
                  <a:lnTo>
                    <a:pt x="94552" y="191274"/>
                  </a:lnTo>
                  <a:close/>
                  <a:moveTo>
                    <a:pt x="338933" y="305365"/>
                  </a:moveTo>
                  <a:lnTo>
                    <a:pt x="201825" y="305365"/>
                  </a:lnTo>
                  <a:lnTo>
                    <a:pt x="201825" y="383939"/>
                  </a:lnTo>
                  <a:lnTo>
                    <a:pt x="338933" y="383939"/>
                  </a:lnTo>
                  <a:lnTo>
                    <a:pt x="338933" y="305365"/>
                  </a:lnTo>
                  <a:close/>
                </a:path>
                <a:path fill="none" w="540759" h="492709">
                  <a:moveTo>
                    <a:pt x="22572" y="191274"/>
                  </a:moveTo>
                  <a:lnTo>
                    <a:pt x="65624" y="191274"/>
                  </a:lnTo>
                  <a:cubicBezTo>
                    <a:pt x="88317" y="124864"/>
                    <a:pt x="122260" y="25899"/>
                    <a:pt x="124247" y="22282"/>
                  </a:cubicBezTo>
                  <a:cubicBezTo>
                    <a:pt x="127248" y="16823"/>
                    <a:pt x="133881" y="15584"/>
                    <a:pt x="137819" y="15584"/>
                  </a:cubicBezTo>
                  <a:lnTo>
                    <a:pt x="184978" y="15584"/>
                  </a:lnTo>
                  <a:lnTo>
                    <a:pt x="184978" y="9543"/>
                  </a:lnTo>
                  <a:cubicBezTo>
                    <a:pt x="184978" y="4272"/>
                    <a:pt x="189021" y="0"/>
                    <a:pt x="194007" y="0"/>
                  </a:cubicBezTo>
                  <a:lnTo>
                    <a:pt x="346752" y="0"/>
                  </a:lnTo>
                  <a:cubicBezTo>
                    <a:pt x="351738" y="0"/>
                    <a:pt x="355780" y="4272"/>
                    <a:pt x="355780" y="9543"/>
                  </a:cubicBezTo>
                  <a:lnTo>
                    <a:pt x="355780" y="15584"/>
                  </a:lnTo>
                  <a:lnTo>
                    <a:pt x="402939" y="15584"/>
                  </a:lnTo>
                  <a:cubicBezTo>
                    <a:pt x="406878" y="15584"/>
                    <a:pt x="413510" y="16823"/>
                    <a:pt x="416511" y="22282"/>
                  </a:cubicBezTo>
                  <a:cubicBezTo>
                    <a:pt x="418498" y="25899"/>
                    <a:pt x="452441" y="124864"/>
                    <a:pt x="475134" y="191274"/>
                  </a:cubicBezTo>
                  <a:lnTo>
                    <a:pt x="518188" y="191274"/>
                  </a:lnTo>
                  <a:cubicBezTo>
                    <a:pt x="530654" y="191274"/>
                    <a:pt x="540759" y="200736"/>
                    <a:pt x="540759" y="212406"/>
                  </a:cubicBezTo>
                  <a:cubicBezTo>
                    <a:pt x="540759" y="212406"/>
                    <a:pt x="469681" y="475757"/>
                    <a:pt x="469022" y="477750"/>
                  </a:cubicBezTo>
                  <a:cubicBezTo>
                    <a:pt x="466164" y="486383"/>
                    <a:pt x="457594" y="492709"/>
                    <a:pt x="447465" y="492709"/>
                  </a:cubicBezTo>
                  <a:lnTo>
                    <a:pt x="93294" y="492709"/>
                  </a:lnTo>
                  <a:cubicBezTo>
                    <a:pt x="83165" y="492709"/>
                    <a:pt x="74595" y="486381"/>
                    <a:pt x="71737" y="477749"/>
                  </a:cubicBezTo>
                  <a:cubicBezTo>
                    <a:pt x="71077" y="475757"/>
                    <a:pt x="0" y="212406"/>
                    <a:pt x="0" y="212406"/>
                  </a:cubicBezTo>
                  <a:cubicBezTo>
                    <a:pt x="0" y="200735"/>
                    <a:pt x="10106" y="191274"/>
                    <a:pt x="22572" y="191274"/>
                  </a:cubicBezTo>
                  <a:close/>
                  <a:moveTo>
                    <a:pt x="93511" y="463811"/>
                  </a:moveTo>
                  <a:lnTo>
                    <a:pt x="174770" y="463811"/>
                  </a:lnTo>
                  <a:lnTo>
                    <a:pt x="174770" y="412535"/>
                  </a:lnTo>
                  <a:lnTo>
                    <a:pt x="79862" y="412535"/>
                  </a:lnTo>
                  <a:lnTo>
                    <a:pt x="93511" y="463811"/>
                  </a:lnTo>
                  <a:close/>
                  <a:moveTo>
                    <a:pt x="201825" y="463811"/>
                  </a:moveTo>
                  <a:lnTo>
                    <a:pt x="338933" y="463811"/>
                  </a:lnTo>
                  <a:lnTo>
                    <a:pt x="338933" y="412535"/>
                  </a:lnTo>
                  <a:lnTo>
                    <a:pt x="201825" y="412535"/>
                  </a:lnTo>
                  <a:lnTo>
                    <a:pt x="201825" y="463811"/>
                  </a:lnTo>
                  <a:close/>
                  <a:moveTo>
                    <a:pt x="365989" y="463811"/>
                  </a:moveTo>
                  <a:lnTo>
                    <a:pt x="446437" y="463811"/>
                  </a:lnTo>
                  <a:lnTo>
                    <a:pt x="460085" y="412535"/>
                  </a:lnTo>
                  <a:lnTo>
                    <a:pt x="365989" y="412535"/>
                  </a:lnTo>
                  <a:lnTo>
                    <a:pt x="365989" y="463811"/>
                  </a:lnTo>
                  <a:close/>
                  <a:moveTo>
                    <a:pt x="467696" y="383939"/>
                  </a:moveTo>
                  <a:lnTo>
                    <a:pt x="488610" y="305365"/>
                  </a:lnTo>
                  <a:lnTo>
                    <a:pt x="365989" y="305365"/>
                  </a:lnTo>
                  <a:lnTo>
                    <a:pt x="365989" y="383939"/>
                  </a:lnTo>
                  <a:lnTo>
                    <a:pt x="467696" y="383939"/>
                  </a:lnTo>
                  <a:close/>
                  <a:moveTo>
                    <a:pt x="496222" y="276769"/>
                  </a:moveTo>
                  <a:lnTo>
                    <a:pt x="503096" y="250940"/>
                  </a:lnTo>
                  <a:lnTo>
                    <a:pt x="503096" y="223025"/>
                  </a:lnTo>
                  <a:lnTo>
                    <a:pt x="365989" y="223025"/>
                  </a:lnTo>
                  <a:lnTo>
                    <a:pt x="365989" y="276769"/>
                  </a:lnTo>
                  <a:lnTo>
                    <a:pt x="496222" y="276769"/>
                  </a:lnTo>
                  <a:close/>
                  <a:moveTo>
                    <a:pt x="338933" y="223025"/>
                  </a:moveTo>
                  <a:lnTo>
                    <a:pt x="201825" y="223025"/>
                  </a:lnTo>
                  <a:lnTo>
                    <a:pt x="201825" y="276769"/>
                  </a:lnTo>
                  <a:lnTo>
                    <a:pt x="338933" y="276769"/>
                  </a:lnTo>
                  <a:lnTo>
                    <a:pt x="338933" y="223025"/>
                  </a:lnTo>
                  <a:close/>
                  <a:moveTo>
                    <a:pt x="174770" y="223025"/>
                  </a:moveTo>
                  <a:lnTo>
                    <a:pt x="37662" y="223025"/>
                  </a:lnTo>
                  <a:lnTo>
                    <a:pt x="37662" y="253991"/>
                  </a:lnTo>
                  <a:lnTo>
                    <a:pt x="43725" y="276769"/>
                  </a:lnTo>
                  <a:lnTo>
                    <a:pt x="174770" y="276769"/>
                  </a:lnTo>
                  <a:lnTo>
                    <a:pt x="174770" y="223025"/>
                  </a:lnTo>
                  <a:close/>
                  <a:moveTo>
                    <a:pt x="51336" y="305365"/>
                  </a:moveTo>
                  <a:lnTo>
                    <a:pt x="72251" y="383939"/>
                  </a:lnTo>
                  <a:lnTo>
                    <a:pt x="174770" y="383939"/>
                  </a:lnTo>
                  <a:lnTo>
                    <a:pt x="174770" y="305365"/>
                  </a:lnTo>
                  <a:lnTo>
                    <a:pt x="51336" y="305365"/>
                  </a:lnTo>
                  <a:close/>
                  <a:moveTo>
                    <a:pt x="94552" y="191274"/>
                  </a:moveTo>
                  <a:lnTo>
                    <a:pt x="446206" y="191274"/>
                  </a:lnTo>
                  <a:lnTo>
                    <a:pt x="395534" y="44126"/>
                  </a:lnTo>
                  <a:lnTo>
                    <a:pt x="355780" y="44126"/>
                  </a:lnTo>
                  <a:lnTo>
                    <a:pt x="355780" y="47267"/>
                  </a:lnTo>
                  <a:cubicBezTo>
                    <a:pt x="355780" y="52537"/>
                    <a:pt x="351738" y="56810"/>
                    <a:pt x="346752" y="56810"/>
                  </a:cubicBezTo>
                  <a:lnTo>
                    <a:pt x="194007" y="56810"/>
                  </a:lnTo>
                  <a:cubicBezTo>
                    <a:pt x="189021" y="56810"/>
                    <a:pt x="184978" y="52537"/>
                    <a:pt x="184978" y="47267"/>
                  </a:cubicBezTo>
                  <a:lnTo>
                    <a:pt x="184978" y="44126"/>
                  </a:lnTo>
                  <a:lnTo>
                    <a:pt x="145225" y="44126"/>
                  </a:lnTo>
                  <a:lnTo>
                    <a:pt x="94552" y="191274"/>
                  </a:lnTo>
                  <a:close/>
                  <a:moveTo>
                    <a:pt x="338933" y="305365"/>
                  </a:moveTo>
                  <a:lnTo>
                    <a:pt x="201825" y="305365"/>
                  </a:lnTo>
                  <a:lnTo>
                    <a:pt x="201825" y="383939"/>
                  </a:lnTo>
                  <a:lnTo>
                    <a:pt x="338933" y="383939"/>
                  </a:lnTo>
                  <a:lnTo>
                    <a:pt x="338933" y="305365"/>
                  </a:lnTo>
                  <a:close/>
                </a:path>
              </a:pathLst>
            </a:custGeom>
            <a:solidFill>
              <a:srgbClr val="8C67FA"/>
            </a:solidFill>
            <a:ln cap="flat" w="10000">
              <a:solidFill>
                <a:srgbClr val="8C67FA"/>
              </a:solidFill>
              <a:miter/>
            </a:ln>
          </p:spPr>
        </p:sp>
        <p:sp>
          <p:nvSpPr>
            <p:cNvPr name="Taxi" id="142"/>
            <p:cNvSpPr/>
            <p:nvPr/>
          </p:nvSpPr>
          <p:spPr>
            <a:xfrm>
              <a:off x="3400772" y="5618856"/>
              <a:ext cx="609836" cy="490277"/>
            </a:xfrm>
            <a:custGeom>
              <a:avLst/>
              <a:gdLst/>
              <a:ahLst/>
              <a:cxnLst/>
              <a:rect b="b" r="r" t="t" l="l"/>
              <a:pathLst>
                <a:path stroke="false" w="609836" h="490277">
                  <a:moveTo>
                    <a:pt x="126556" y="452853"/>
                  </a:moveTo>
                  <a:cubicBezTo>
                    <a:pt x="125404" y="473712"/>
                    <a:pt x="108736" y="490277"/>
                    <a:pt x="88334" y="490277"/>
                  </a:cubicBezTo>
                  <a:cubicBezTo>
                    <a:pt x="67933" y="490277"/>
                    <a:pt x="51265" y="473712"/>
                    <a:pt x="50113" y="452853"/>
                  </a:cubicBezTo>
                  <a:lnTo>
                    <a:pt x="50113" y="395740"/>
                  </a:lnTo>
                  <a:lnTo>
                    <a:pt x="0" y="395740"/>
                  </a:lnTo>
                  <a:lnTo>
                    <a:pt x="0" y="257485"/>
                  </a:lnTo>
                  <a:cubicBezTo>
                    <a:pt x="0" y="228317"/>
                    <a:pt x="22817" y="204671"/>
                    <a:pt x="50962" y="204671"/>
                  </a:cubicBezTo>
                  <a:lnTo>
                    <a:pt x="57818" y="204671"/>
                  </a:lnTo>
                  <a:cubicBezTo>
                    <a:pt x="60894" y="188452"/>
                    <a:pt x="78147" y="97549"/>
                    <a:pt x="79309" y="93338"/>
                  </a:cubicBezTo>
                  <a:cubicBezTo>
                    <a:pt x="85407" y="71248"/>
                    <a:pt x="105037" y="55079"/>
                    <a:pt x="128311" y="55079"/>
                  </a:cubicBezTo>
                  <a:lnTo>
                    <a:pt x="216747" y="55079"/>
                  </a:lnTo>
                  <a:lnTo>
                    <a:pt x="216747" y="9527"/>
                  </a:lnTo>
                  <a:cubicBezTo>
                    <a:pt x="216747" y="4265"/>
                    <a:pt x="220862" y="0"/>
                    <a:pt x="225940" y="0"/>
                  </a:cubicBezTo>
                  <a:lnTo>
                    <a:pt x="383896" y="0"/>
                  </a:lnTo>
                  <a:cubicBezTo>
                    <a:pt x="388973" y="0"/>
                    <a:pt x="393089" y="4265"/>
                    <a:pt x="393089" y="9527"/>
                  </a:cubicBezTo>
                  <a:lnTo>
                    <a:pt x="393089" y="55079"/>
                  </a:lnTo>
                  <a:lnTo>
                    <a:pt x="481524" y="55079"/>
                  </a:lnTo>
                  <a:cubicBezTo>
                    <a:pt x="504799" y="55079"/>
                    <a:pt x="524429" y="71248"/>
                    <a:pt x="530527" y="93338"/>
                  </a:cubicBezTo>
                  <a:cubicBezTo>
                    <a:pt x="531689" y="97549"/>
                    <a:pt x="548942" y="188452"/>
                    <a:pt x="552018" y="204671"/>
                  </a:cubicBezTo>
                  <a:lnTo>
                    <a:pt x="558874" y="204671"/>
                  </a:lnTo>
                  <a:cubicBezTo>
                    <a:pt x="587019" y="204671"/>
                    <a:pt x="609836" y="228317"/>
                    <a:pt x="609836" y="257485"/>
                  </a:cubicBezTo>
                  <a:lnTo>
                    <a:pt x="609836" y="395740"/>
                  </a:lnTo>
                  <a:lnTo>
                    <a:pt x="559723" y="395740"/>
                  </a:lnTo>
                  <a:lnTo>
                    <a:pt x="559723" y="452853"/>
                  </a:lnTo>
                  <a:cubicBezTo>
                    <a:pt x="558571" y="473712"/>
                    <a:pt x="541902" y="490277"/>
                    <a:pt x="521502" y="490277"/>
                  </a:cubicBezTo>
                  <a:cubicBezTo>
                    <a:pt x="501100" y="490277"/>
                    <a:pt x="484432" y="473712"/>
                    <a:pt x="483280" y="452853"/>
                  </a:cubicBezTo>
                  <a:lnTo>
                    <a:pt x="483280" y="395740"/>
                  </a:lnTo>
                  <a:lnTo>
                    <a:pt x="126556" y="395740"/>
                  </a:lnTo>
                  <a:lnTo>
                    <a:pt x="126556" y="452853"/>
                  </a:lnTo>
                  <a:close/>
                  <a:moveTo>
                    <a:pt x="92571" y="204671"/>
                  </a:moveTo>
                  <a:lnTo>
                    <a:pt x="517264" y="204671"/>
                  </a:lnTo>
                  <a:cubicBezTo>
                    <a:pt x="514518" y="189865"/>
                    <a:pt x="500293" y="113278"/>
                    <a:pt x="499452" y="110478"/>
                  </a:cubicBezTo>
                  <a:cubicBezTo>
                    <a:pt x="495419" y="97041"/>
                    <a:pt x="483325" y="87285"/>
                    <a:pt x="469033" y="87285"/>
                  </a:cubicBezTo>
                  <a:lnTo>
                    <a:pt x="254456" y="87285"/>
                  </a:lnTo>
                  <a:lnTo>
                    <a:pt x="140803" y="87284"/>
                  </a:lnTo>
                  <a:cubicBezTo>
                    <a:pt x="126510" y="87284"/>
                    <a:pt x="114417" y="97041"/>
                    <a:pt x="110384" y="110478"/>
                  </a:cubicBezTo>
                  <a:cubicBezTo>
                    <a:pt x="109543" y="113278"/>
                    <a:pt x="95318" y="189865"/>
                    <a:pt x="92571" y="204671"/>
                  </a:cubicBezTo>
                  <a:close/>
                  <a:moveTo>
                    <a:pt x="88334" y="323603"/>
                  </a:moveTo>
                  <a:cubicBezTo>
                    <a:pt x="109444" y="323603"/>
                    <a:pt x="126556" y="305868"/>
                    <a:pt x="126556" y="283992"/>
                  </a:cubicBezTo>
                  <a:cubicBezTo>
                    <a:pt x="126556" y="262115"/>
                    <a:pt x="109444" y="244381"/>
                    <a:pt x="88334" y="244381"/>
                  </a:cubicBezTo>
                  <a:cubicBezTo>
                    <a:pt x="67225" y="244381"/>
                    <a:pt x="50113" y="262115"/>
                    <a:pt x="50113" y="283992"/>
                  </a:cubicBezTo>
                  <a:cubicBezTo>
                    <a:pt x="50113" y="305868"/>
                    <a:pt x="67225" y="323603"/>
                    <a:pt x="88334" y="323603"/>
                  </a:cubicBezTo>
                  <a:close/>
                  <a:moveTo>
                    <a:pt x="521502" y="323603"/>
                  </a:moveTo>
                  <a:cubicBezTo>
                    <a:pt x="542611" y="323603"/>
                    <a:pt x="559723" y="305868"/>
                    <a:pt x="559723" y="283992"/>
                  </a:cubicBezTo>
                  <a:cubicBezTo>
                    <a:pt x="559723" y="262115"/>
                    <a:pt x="542611" y="244381"/>
                    <a:pt x="521502" y="244381"/>
                  </a:cubicBezTo>
                  <a:cubicBezTo>
                    <a:pt x="500392" y="244381"/>
                    <a:pt x="483280" y="262115"/>
                    <a:pt x="483280" y="283992"/>
                  </a:cubicBezTo>
                  <a:cubicBezTo>
                    <a:pt x="483280" y="305868"/>
                    <a:pt x="500392" y="323603"/>
                    <a:pt x="521502" y="323603"/>
                  </a:cubicBezTo>
                  <a:close/>
                </a:path>
                <a:path fill="none" w="609836" h="490277">
                  <a:moveTo>
                    <a:pt x="126556" y="452853"/>
                  </a:moveTo>
                  <a:cubicBezTo>
                    <a:pt x="125404" y="473712"/>
                    <a:pt x="108736" y="490277"/>
                    <a:pt x="88334" y="490277"/>
                  </a:cubicBezTo>
                  <a:cubicBezTo>
                    <a:pt x="67933" y="490277"/>
                    <a:pt x="51265" y="473712"/>
                    <a:pt x="50113" y="452853"/>
                  </a:cubicBezTo>
                  <a:lnTo>
                    <a:pt x="50113" y="395740"/>
                  </a:lnTo>
                  <a:lnTo>
                    <a:pt x="0" y="395740"/>
                  </a:lnTo>
                  <a:lnTo>
                    <a:pt x="0" y="257485"/>
                  </a:lnTo>
                  <a:cubicBezTo>
                    <a:pt x="0" y="228317"/>
                    <a:pt x="22817" y="204671"/>
                    <a:pt x="50962" y="204671"/>
                  </a:cubicBezTo>
                  <a:lnTo>
                    <a:pt x="57818" y="204671"/>
                  </a:lnTo>
                  <a:cubicBezTo>
                    <a:pt x="60894" y="188452"/>
                    <a:pt x="78147" y="97549"/>
                    <a:pt x="79309" y="93338"/>
                  </a:cubicBezTo>
                  <a:cubicBezTo>
                    <a:pt x="85407" y="71248"/>
                    <a:pt x="105037" y="55079"/>
                    <a:pt x="128311" y="55079"/>
                  </a:cubicBezTo>
                  <a:lnTo>
                    <a:pt x="216747" y="55079"/>
                  </a:lnTo>
                  <a:lnTo>
                    <a:pt x="216747" y="9527"/>
                  </a:lnTo>
                  <a:cubicBezTo>
                    <a:pt x="216747" y="4265"/>
                    <a:pt x="220862" y="0"/>
                    <a:pt x="225940" y="0"/>
                  </a:cubicBezTo>
                  <a:lnTo>
                    <a:pt x="383896" y="0"/>
                  </a:lnTo>
                  <a:cubicBezTo>
                    <a:pt x="388973" y="0"/>
                    <a:pt x="393089" y="4265"/>
                    <a:pt x="393089" y="9527"/>
                  </a:cubicBezTo>
                  <a:lnTo>
                    <a:pt x="393089" y="55079"/>
                  </a:lnTo>
                  <a:lnTo>
                    <a:pt x="481524" y="55079"/>
                  </a:lnTo>
                  <a:cubicBezTo>
                    <a:pt x="504799" y="55079"/>
                    <a:pt x="524429" y="71248"/>
                    <a:pt x="530527" y="93338"/>
                  </a:cubicBezTo>
                  <a:cubicBezTo>
                    <a:pt x="531689" y="97549"/>
                    <a:pt x="548942" y="188452"/>
                    <a:pt x="552018" y="204671"/>
                  </a:cubicBezTo>
                  <a:lnTo>
                    <a:pt x="558874" y="204671"/>
                  </a:lnTo>
                  <a:cubicBezTo>
                    <a:pt x="587019" y="204671"/>
                    <a:pt x="609836" y="228317"/>
                    <a:pt x="609836" y="257485"/>
                  </a:cubicBezTo>
                  <a:lnTo>
                    <a:pt x="609836" y="395740"/>
                  </a:lnTo>
                  <a:lnTo>
                    <a:pt x="559723" y="395740"/>
                  </a:lnTo>
                  <a:lnTo>
                    <a:pt x="559723" y="452853"/>
                  </a:lnTo>
                  <a:cubicBezTo>
                    <a:pt x="558571" y="473712"/>
                    <a:pt x="541902" y="490277"/>
                    <a:pt x="521502" y="490277"/>
                  </a:cubicBezTo>
                  <a:cubicBezTo>
                    <a:pt x="501100" y="490277"/>
                    <a:pt x="484432" y="473712"/>
                    <a:pt x="483280" y="452853"/>
                  </a:cubicBezTo>
                  <a:lnTo>
                    <a:pt x="483280" y="395740"/>
                  </a:lnTo>
                  <a:lnTo>
                    <a:pt x="126556" y="395740"/>
                  </a:lnTo>
                  <a:lnTo>
                    <a:pt x="126556" y="452853"/>
                  </a:lnTo>
                  <a:close/>
                  <a:moveTo>
                    <a:pt x="92571" y="204671"/>
                  </a:moveTo>
                  <a:lnTo>
                    <a:pt x="517264" y="204671"/>
                  </a:lnTo>
                  <a:cubicBezTo>
                    <a:pt x="514518" y="189865"/>
                    <a:pt x="500293" y="113278"/>
                    <a:pt x="499452" y="110478"/>
                  </a:cubicBezTo>
                  <a:cubicBezTo>
                    <a:pt x="495419" y="97041"/>
                    <a:pt x="483325" y="87285"/>
                    <a:pt x="469033" y="87285"/>
                  </a:cubicBezTo>
                  <a:lnTo>
                    <a:pt x="254456" y="87285"/>
                  </a:lnTo>
                  <a:lnTo>
                    <a:pt x="140803" y="87284"/>
                  </a:lnTo>
                  <a:cubicBezTo>
                    <a:pt x="126510" y="87284"/>
                    <a:pt x="114417" y="97041"/>
                    <a:pt x="110384" y="110478"/>
                  </a:cubicBezTo>
                  <a:cubicBezTo>
                    <a:pt x="109543" y="113278"/>
                    <a:pt x="95318" y="189865"/>
                    <a:pt x="92571" y="204671"/>
                  </a:cubicBezTo>
                  <a:close/>
                  <a:moveTo>
                    <a:pt x="88334" y="323603"/>
                  </a:moveTo>
                  <a:cubicBezTo>
                    <a:pt x="109444" y="323603"/>
                    <a:pt x="126556" y="305868"/>
                    <a:pt x="126556" y="283992"/>
                  </a:cubicBezTo>
                  <a:cubicBezTo>
                    <a:pt x="126556" y="262115"/>
                    <a:pt x="109444" y="244381"/>
                    <a:pt x="88334" y="244381"/>
                  </a:cubicBezTo>
                  <a:cubicBezTo>
                    <a:pt x="67225" y="244381"/>
                    <a:pt x="50113" y="262115"/>
                    <a:pt x="50113" y="283992"/>
                  </a:cubicBezTo>
                  <a:cubicBezTo>
                    <a:pt x="50113" y="305868"/>
                    <a:pt x="67225" y="323603"/>
                    <a:pt x="88334" y="323603"/>
                  </a:cubicBezTo>
                  <a:close/>
                  <a:moveTo>
                    <a:pt x="521502" y="323603"/>
                  </a:moveTo>
                  <a:cubicBezTo>
                    <a:pt x="542611" y="323603"/>
                    <a:pt x="559723" y="305868"/>
                    <a:pt x="559723" y="283992"/>
                  </a:cubicBezTo>
                  <a:cubicBezTo>
                    <a:pt x="559723" y="262115"/>
                    <a:pt x="542611" y="244381"/>
                    <a:pt x="521502" y="244381"/>
                  </a:cubicBezTo>
                  <a:cubicBezTo>
                    <a:pt x="500392" y="244381"/>
                    <a:pt x="483280" y="262115"/>
                    <a:pt x="483280" y="283992"/>
                  </a:cubicBezTo>
                  <a:cubicBezTo>
                    <a:pt x="483280" y="305868"/>
                    <a:pt x="500392" y="323603"/>
                    <a:pt x="521502" y="323603"/>
                  </a:cubicBezTo>
                  <a:close/>
                </a:path>
              </a:pathLst>
            </a:custGeom>
            <a:solidFill>
              <a:srgbClr val="B8E366"/>
            </a:solidFill>
            <a:ln cap="flat" w="10000">
              <a:solidFill>
                <a:srgbClr val="B8E366"/>
              </a:solidFill>
              <a:miter/>
            </a:ln>
          </p:spPr>
        </p:sp>
        <p:sp>
          <p:nvSpPr>
            <p:cNvPr name="Triangle" id="143"/>
            <p:cNvSpPr/>
            <p:nvPr/>
          </p:nvSpPr>
          <p:spPr>
            <a:xfrm rot="5400000">
              <a:off x="5885711" y="1249068"/>
              <a:ext cx="191519" cy="165855"/>
            </a:xfrm>
            <a:custGeom>
              <a:avLst/>
              <a:gdLst>
                <a:gd name="connsiteX0" fmla="*/ 47880 w 191519"/>
                <a:gd name="connsiteY0" fmla="*/ 82927 h 165855"/>
                <a:gd name="connsiteX1" fmla="*/ 95759 w 191519"/>
                <a:gd name="connsiteY1" fmla="*/ 0 h 165855"/>
                <a:gd name="connsiteX2" fmla="*/ 143639 w 191519"/>
                <a:gd name="connsiteY2" fmla="*/ 82927 h 165855"/>
                <a:gd name="connsiteX3" fmla="*/ 95759 w 191519"/>
                <a:gd name="connsiteY3" fmla="*/ 165855 h 16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91519" h="165855">
                  <a:moveTo>
                    <a:pt x="191519" y="165855"/>
                  </a:moveTo>
                  <a:lnTo>
                    <a:pt x="95759" y="0"/>
                  </a:lnTo>
                  <a:lnTo>
                    <a:pt x="0" y="165855"/>
                  </a:lnTo>
                  <a:lnTo>
                    <a:pt x="191519" y="165855"/>
                  </a:lnTo>
                  <a:close/>
                </a:path>
                <a:path fill="none" w="191519" h="165855">
                  <a:moveTo>
                    <a:pt x="191519" y="165855"/>
                  </a:moveTo>
                  <a:lnTo>
                    <a:pt x="95759" y="0"/>
                  </a:lnTo>
                  <a:lnTo>
                    <a:pt x="0" y="165855"/>
                  </a:lnTo>
                  <a:lnTo>
                    <a:pt x="191519" y="165855"/>
                  </a:lnTo>
                  <a:close/>
                </a:path>
              </a:pathLst>
            </a:custGeom>
            <a:solidFill>
              <a:srgbClr val="8FBAD2"/>
            </a:solidFill>
            <a:ln cap="flat" w="10000">
              <a:noFill/>
              <a:miter/>
            </a:ln>
          </p:spPr>
        </p:sp>
        <p:sp>
          <p:nvSpPr>
            <p:cNvPr name="Triangle" id="144"/>
            <p:cNvSpPr/>
            <p:nvPr/>
          </p:nvSpPr>
          <p:spPr>
            <a:xfrm rot="5400000">
              <a:off x="7466721" y="3210068"/>
              <a:ext cx="191519" cy="165855"/>
            </a:xfrm>
            <a:custGeom>
              <a:avLst/>
              <a:gdLst>
                <a:gd name="connsiteX0" fmla="*/ 47880 w 191519"/>
                <a:gd name="connsiteY0" fmla="*/ 82928 h 165855"/>
                <a:gd name="connsiteX1" fmla="*/ 95759 w 191519"/>
                <a:gd name="connsiteY1" fmla="*/ 0 h 165855"/>
                <a:gd name="connsiteX2" fmla="*/ 143639 w 191519"/>
                <a:gd name="connsiteY2" fmla="*/ 82928 h 165855"/>
                <a:gd name="connsiteX3" fmla="*/ 95759 w 191519"/>
                <a:gd name="connsiteY3" fmla="*/ 165855 h 16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91519" h="165855">
                  <a:moveTo>
                    <a:pt x="191519" y="165855"/>
                  </a:moveTo>
                  <a:lnTo>
                    <a:pt x="95759" y="0"/>
                  </a:lnTo>
                  <a:lnTo>
                    <a:pt x="0" y="165855"/>
                  </a:lnTo>
                  <a:lnTo>
                    <a:pt x="191519" y="165855"/>
                  </a:lnTo>
                  <a:close/>
                </a:path>
                <a:path fill="none" w="191519" h="165855">
                  <a:moveTo>
                    <a:pt x="191519" y="165855"/>
                  </a:moveTo>
                  <a:lnTo>
                    <a:pt x="95759" y="0"/>
                  </a:lnTo>
                  <a:lnTo>
                    <a:pt x="0" y="165855"/>
                  </a:lnTo>
                  <a:lnTo>
                    <a:pt x="191519" y="165855"/>
                  </a:lnTo>
                  <a:close/>
                </a:path>
              </a:pathLst>
            </a:custGeom>
            <a:solidFill>
              <a:srgbClr val="8FBAD2"/>
            </a:solidFill>
            <a:ln cap="flat" w="10000">
              <a:noFill/>
              <a:miter/>
            </a:ln>
          </p:spPr>
        </p:sp>
        <p:sp>
          <p:nvSpPr>
            <p:cNvPr name="Triangle" id="145"/>
            <p:cNvSpPr/>
            <p:nvPr/>
          </p:nvSpPr>
          <p:spPr>
            <a:xfrm rot="5400000">
              <a:off x="5915951" y="5262068"/>
              <a:ext cx="191519" cy="165855"/>
            </a:xfrm>
            <a:custGeom>
              <a:avLst/>
              <a:gdLst>
                <a:gd name="connsiteX0" fmla="*/ 47880 w 191519"/>
                <a:gd name="connsiteY0" fmla="*/ 82928 h 165855"/>
                <a:gd name="connsiteX1" fmla="*/ 95759 w 191519"/>
                <a:gd name="connsiteY1" fmla="*/ 0 h 165855"/>
                <a:gd name="connsiteX2" fmla="*/ 143639 w 191519"/>
                <a:gd name="connsiteY2" fmla="*/ 82928 h 165855"/>
                <a:gd name="connsiteX3" fmla="*/ 95759 w 191519"/>
                <a:gd name="connsiteY3" fmla="*/ 165855 h 16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91519" h="165855">
                  <a:moveTo>
                    <a:pt x="191519" y="165855"/>
                  </a:moveTo>
                  <a:lnTo>
                    <a:pt x="95759" y="0"/>
                  </a:lnTo>
                  <a:lnTo>
                    <a:pt x="0" y="165855"/>
                  </a:lnTo>
                  <a:lnTo>
                    <a:pt x="191519" y="165855"/>
                  </a:lnTo>
                  <a:close/>
                </a:path>
                <a:path fill="none" w="191519" h="165855">
                  <a:moveTo>
                    <a:pt x="191519" y="165855"/>
                  </a:moveTo>
                  <a:lnTo>
                    <a:pt x="95759" y="0"/>
                  </a:lnTo>
                  <a:lnTo>
                    <a:pt x="0" y="165855"/>
                  </a:lnTo>
                  <a:lnTo>
                    <a:pt x="191519" y="165855"/>
                  </a:lnTo>
                  <a:close/>
                </a:path>
              </a:pathLst>
            </a:custGeom>
            <a:solidFill>
              <a:srgbClr val="8FBAD2"/>
            </a:solidFill>
            <a:ln cap="flat" w="10000">
              <a:noFill/>
              <a:miter/>
            </a:ln>
          </p:spPr>
        </p:sp>
        <p:sp>
          <p:nvSpPr>
            <p:cNvPr name="Rectangle" id="146"/>
            <p:cNvSpPr/>
            <p:nvPr/>
          </p:nvSpPr>
          <p:spPr>
            <a:xfrm>
              <a:off x="62350" y="3398995"/>
              <a:ext cx="1040000" cy="1080000"/>
            </a:xfrm>
            <a:custGeom>
              <a:avLst/>
              <a:gdLst/>
              <a:ahLst/>
              <a:cxnLst/>
              <a:rect b="b" r="r" t="t" l="l"/>
              <a:pathLst>
                <a:path stroke="false" w="1040000" h="1080000">
                  <a:moveTo>
                    <a:pt x="0" y="0"/>
                  </a:moveTo>
                  <a:lnTo>
                    <a:pt x="1040000" y="0"/>
                  </a:lnTo>
                  <a:lnTo>
                    <a:pt x="1040000" y="1080000"/>
                  </a:lnTo>
                  <a:lnTo>
                    <a:pt x="0" y="1080000"/>
                  </a:lnTo>
                  <a:lnTo>
                    <a:pt x="0" y="0"/>
                  </a:lnTo>
                  <a:close/>
                </a:path>
                <a:path fill="none" w="1040000" h="1080000">
                  <a:moveTo>
                    <a:pt x="0" y="0"/>
                  </a:moveTo>
                  <a:lnTo>
                    <a:pt x="1040000" y="0"/>
                  </a:lnTo>
                  <a:lnTo>
                    <a:pt x="1040000" y="1080000"/>
                  </a:lnTo>
                  <a:lnTo>
                    <a:pt x="0" y="10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活动创意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思考3" id="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44" id="144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950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10610" y="7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23"/>
            <p:cNvSpPr/>
            <p:nvPr/>
          </p:nvSpPr>
          <p:spPr>
            <a:xfrm>
              <a:off x="-19130" y="11499"/>
              <a:ext cx="3671480" cy="545000"/>
            </a:xfrm>
            <a:custGeom>
              <a:avLst/>
              <a:gdLst/>
              <a:ahLst/>
              <a:cxnLst/>
              <a:rect b="b" r="r" t="t" l="l"/>
              <a:pathLst>
                <a:path stroke="false" w="3671480" h="545000">
                  <a:moveTo>
                    <a:pt x="0" y="0"/>
                  </a:moveTo>
                  <a:lnTo>
                    <a:pt x="3671480" y="0"/>
                  </a:lnTo>
                  <a:lnTo>
                    <a:pt x="3671480" y="545000"/>
                  </a:lnTo>
                  <a:lnTo>
                    <a:pt x="0" y="545000"/>
                  </a:lnTo>
                  <a:lnTo>
                    <a:pt x="0" y="0"/>
                  </a:lnTo>
                  <a:close/>
                </a:path>
                <a:path fill="none" w="3671480" h="545000">
                  <a:moveTo>
                    <a:pt x="0" y="0"/>
                  </a:moveTo>
                  <a:lnTo>
                    <a:pt x="3671480" y="0"/>
                  </a:lnTo>
                  <a:lnTo>
                    <a:pt x="3671480" y="545000"/>
                  </a:lnTo>
                  <a:lnTo>
                    <a:pt x="0" y="54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活动形式创意套路确定</a:t>
              </a:r>
            </a:p>
          </p:txBody>
        </p:sp>
        <p:grpSp>
          <p:nvGrpSpPr>
            <p:cNvPr name="" id="124"/>
            <p:cNvGrpSpPr/>
            <p:nvPr/>
          </p:nvGrpSpPr>
          <p:grpSpPr>
            <a:xfrm>
              <a:off x="3973450" y="1478563"/>
              <a:ext cx="1223010" cy="1220860"/>
              <a:chOff x="3973450" y="1478563"/>
              <a:chExt cx="1223010" cy="1220860"/>
            </a:xfrm>
          </p:grpSpPr>
          <p:sp>
            <p:nvSpPr>
              <p:cNvPr name="圆形" id="125"/>
              <p:cNvSpPr/>
              <p:nvPr/>
            </p:nvSpPr>
            <p:spPr>
              <a:xfrm>
                <a:off x="3973450" y="1478563"/>
                <a:ext cx="1223010" cy="1220860"/>
              </a:xfrm>
              <a:custGeom>
                <a:avLst/>
                <a:gdLst>
                  <a:gd name="connsiteX0" fmla="*/ 0 w 1223010"/>
                  <a:gd name="connsiteY0" fmla="*/ 610430 h 1220860"/>
                  <a:gd name="connsiteX1" fmla="*/ 611505 w 1223010"/>
                  <a:gd name="connsiteY1" fmla="*/ 0 h 1220860"/>
                  <a:gd name="connsiteX2" fmla="*/ 1223010 w 1223010"/>
                  <a:gd name="connsiteY2" fmla="*/ 610430 h 1220860"/>
                  <a:gd name="connsiteX3" fmla="*/ 611505 w 1223010"/>
                  <a:gd name="connsiteY3" fmla="*/ 1220860 h 1220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  <a:path fill="non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</a:pathLst>
              </a:custGeom>
              <a:solidFill>
                <a:srgbClr val="AA92CE"/>
              </a:solidFill>
              <a:ln cap="flat" w="10000">
                <a:solidFill>
                  <a:srgbClr val="AA92CE"/>
                </a:solidFill>
                <a:miter/>
              </a:ln>
            </p:spPr>
          </p:sp>
          <p:sp>
            <p:nvSpPr>
              <p:cNvPr name="圆形" id="126"/>
              <p:cNvSpPr/>
              <p:nvPr/>
            </p:nvSpPr>
            <p:spPr>
              <a:xfrm>
                <a:off x="4177285" y="1682038"/>
                <a:ext cx="815340" cy="813910"/>
              </a:xfrm>
              <a:custGeom>
                <a:avLst/>
                <a:gdLst>
                  <a:gd name="connsiteX0" fmla="*/ 0 w 815340"/>
                  <a:gd name="connsiteY0" fmla="*/ 406955 h 813910"/>
                  <a:gd name="connsiteX1" fmla="*/ 407670 w 815340"/>
                  <a:gd name="connsiteY1" fmla="*/ 0 h 813910"/>
                  <a:gd name="connsiteX2" fmla="*/ 815340 w 815340"/>
                  <a:gd name="connsiteY2" fmla="*/ 406955 h 813910"/>
                  <a:gd name="connsiteX3" fmla="*/ 407670 w 815340"/>
                  <a:gd name="connsiteY3" fmla="*/ 813910 h 813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  <a:path fill="non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A92CE"/>
                </a:solidFill>
                <a:miter/>
              </a:ln>
            </p:spPr>
          </p:sp>
        </p:grpSp>
        <p:grpSp>
          <p:nvGrpSpPr>
            <p:cNvPr name="" id="127"/>
            <p:cNvGrpSpPr/>
            <p:nvPr/>
          </p:nvGrpSpPr>
          <p:grpSpPr>
            <a:xfrm>
              <a:off x="3973450" y="1478563"/>
              <a:ext cx="1223010" cy="1220860"/>
              <a:chOff x="3973450" y="1478563"/>
              <a:chExt cx="1223010" cy="1220860"/>
            </a:xfrm>
          </p:grpSpPr>
          <p:sp>
            <p:nvSpPr>
              <p:cNvPr name="圆形" id="128"/>
              <p:cNvSpPr/>
              <p:nvPr/>
            </p:nvSpPr>
            <p:spPr>
              <a:xfrm>
                <a:off x="3973450" y="1478563"/>
                <a:ext cx="1223010" cy="1220860"/>
              </a:xfrm>
              <a:custGeom>
                <a:avLst/>
                <a:gdLst>
                  <a:gd name="connsiteX0" fmla="*/ 0 w 1223010"/>
                  <a:gd name="connsiteY0" fmla="*/ 610430 h 1220860"/>
                  <a:gd name="connsiteX1" fmla="*/ 611505 w 1223010"/>
                  <a:gd name="connsiteY1" fmla="*/ 0 h 1220860"/>
                  <a:gd name="connsiteX2" fmla="*/ 1223010 w 1223010"/>
                  <a:gd name="connsiteY2" fmla="*/ 610430 h 1220860"/>
                  <a:gd name="connsiteX3" fmla="*/ 611505 w 1223010"/>
                  <a:gd name="connsiteY3" fmla="*/ 1220860 h 1220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  <a:path fill="non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</a:pathLst>
              </a:custGeom>
              <a:solidFill>
                <a:srgbClr val="AA92CE"/>
              </a:solidFill>
              <a:ln cap="flat" w="10000">
                <a:solidFill>
                  <a:srgbClr val="AA92CE"/>
                </a:solidFill>
                <a:miter/>
              </a:ln>
            </p:spPr>
          </p:sp>
          <p:sp>
            <p:nvSpPr>
              <p:cNvPr name="圆形" id="129"/>
              <p:cNvSpPr/>
              <p:nvPr/>
            </p:nvSpPr>
            <p:spPr>
              <a:xfrm>
                <a:off x="4177285" y="1682038"/>
                <a:ext cx="815340" cy="813910"/>
              </a:xfrm>
              <a:custGeom>
                <a:avLst/>
                <a:gdLst>
                  <a:gd name="connsiteX0" fmla="*/ 0 w 815340"/>
                  <a:gd name="connsiteY0" fmla="*/ 406955 h 813910"/>
                  <a:gd name="connsiteX1" fmla="*/ 407670 w 815340"/>
                  <a:gd name="connsiteY1" fmla="*/ 0 h 813910"/>
                  <a:gd name="connsiteX2" fmla="*/ 815340 w 815340"/>
                  <a:gd name="connsiteY2" fmla="*/ 406955 h 813910"/>
                  <a:gd name="connsiteX3" fmla="*/ 407670 w 815340"/>
                  <a:gd name="connsiteY3" fmla="*/ 813910 h 813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  <a:path fill="non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A92CE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营销</a:t>
                </a:r>
              </a:p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工具</a:t>
                </a:r>
              </a:p>
            </p:txBody>
          </p:sp>
        </p:grpSp>
        <p:grpSp>
          <p:nvGrpSpPr>
            <p:cNvPr name="" id="130"/>
            <p:cNvGrpSpPr/>
            <p:nvPr/>
          </p:nvGrpSpPr>
          <p:grpSpPr>
            <a:xfrm>
              <a:off x="2222460" y="3503563"/>
              <a:ext cx="1223010" cy="1220860"/>
              <a:chOff x="2222460" y="3503563"/>
              <a:chExt cx="1223010" cy="1220860"/>
            </a:xfrm>
          </p:grpSpPr>
          <p:sp>
            <p:nvSpPr>
              <p:cNvPr name="圆形" id="131"/>
              <p:cNvSpPr/>
              <p:nvPr/>
            </p:nvSpPr>
            <p:spPr>
              <a:xfrm>
                <a:off x="2222460" y="3503563"/>
                <a:ext cx="1223010" cy="1220860"/>
              </a:xfrm>
              <a:custGeom>
                <a:avLst/>
                <a:gdLst>
                  <a:gd name="connsiteX0" fmla="*/ 0 w 1223010"/>
                  <a:gd name="connsiteY0" fmla="*/ 610430 h 1220860"/>
                  <a:gd name="connsiteX1" fmla="*/ 611505 w 1223010"/>
                  <a:gd name="connsiteY1" fmla="*/ 0 h 1220860"/>
                  <a:gd name="connsiteX2" fmla="*/ 1223010 w 1223010"/>
                  <a:gd name="connsiteY2" fmla="*/ 610430 h 1220860"/>
                  <a:gd name="connsiteX3" fmla="*/ 611505 w 1223010"/>
                  <a:gd name="connsiteY3" fmla="*/ 1220860 h 1220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  <a:path fill="non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</a:pathLst>
              </a:custGeom>
              <a:solidFill>
                <a:srgbClr val="315A9C"/>
              </a:solidFill>
              <a:ln cap="flat" w="10000">
                <a:solidFill>
                  <a:srgbClr val="315A9C"/>
                </a:solidFill>
                <a:miter/>
              </a:ln>
            </p:spPr>
          </p:sp>
          <p:sp>
            <p:nvSpPr>
              <p:cNvPr name="圆形" id="132"/>
              <p:cNvSpPr/>
              <p:nvPr/>
            </p:nvSpPr>
            <p:spPr>
              <a:xfrm>
                <a:off x="2426295" y="3707038"/>
                <a:ext cx="815340" cy="813910"/>
              </a:xfrm>
              <a:custGeom>
                <a:avLst/>
                <a:gdLst>
                  <a:gd name="connsiteX0" fmla="*/ 0 w 815340"/>
                  <a:gd name="connsiteY0" fmla="*/ 406955 h 813910"/>
                  <a:gd name="connsiteX1" fmla="*/ 407670 w 815340"/>
                  <a:gd name="connsiteY1" fmla="*/ 0 h 813910"/>
                  <a:gd name="connsiteX2" fmla="*/ 815340 w 815340"/>
                  <a:gd name="connsiteY2" fmla="*/ 406955 h 813910"/>
                  <a:gd name="connsiteX3" fmla="*/ 407670 w 815340"/>
                  <a:gd name="connsiteY3" fmla="*/ 813910 h 813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  <a:path fill="non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315A9C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互动</a:t>
                </a:r>
              </a:p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场景</a:t>
                </a:r>
              </a:p>
            </p:txBody>
          </p:sp>
        </p:grpSp>
        <p:grpSp>
          <p:nvGrpSpPr>
            <p:cNvPr name="" id="133"/>
            <p:cNvGrpSpPr/>
            <p:nvPr/>
          </p:nvGrpSpPr>
          <p:grpSpPr>
            <a:xfrm>
              <a:off x="5724430" y="3503563"/>
              <a:ext cx="1223010" cy="1220860"/>
              <a:chOff x="5724430" y="3503563"/>
              <a:chExt cx="1223010" cy="1220860"/>
            </a:xfrm>
          </p:grpSpPr>
          <p:sp>
            <p:nvSpPr>
              <p:cNvPr name="圆形" id="134"/>
              <p:cNvSpPr/>
              <p:nvPr/>
            </p:nvSpPr>
            <p:spPr>
              <a:xfrm>
                <a:off x="5724430" y="3503563"/>
                <a:ext cx="1223010" cy="1220860"/>
              </a:xfrm>
              <a:custGeom>
                <a:avLst/>
                <a:gdLst>
                  <a:gd name="connsiteX0" fmla="*/ 0 w 1223010"/>
                  <a:gd name="connsiteY0" fmla="*/ 610430 h 1220860"/>
                  <a:gd name="connsiteX1" fmla="*/ 611505 w 1223010"/>
                  <a:gd name="connsiteY1" fmla="*/ 0 h 1220860"/>
                  <a:gd name="connsiteX2" fmla="*/ 1223010 w 1223010"/>
                  <a:gd name="connsiteY2" fmla="*/ 610430 h 1220860"/>
                  <a:gd name="connsiteX3" fmla="*/ 611505 w 1223010"/>
                  <a:gd name="connsiteY3" fmla="*/ 1220860 h 1220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  <a:path fill="non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</a:pathLst>
              </a:custGeom>
              <a:solidFill>
                <a:srgbClr val="E27391"/>
              </a:solidFill>
              <a:ln cap="flat" w="10000">
                <a:solidFill>
                  <a:srgbClr val="E27391"/>
                </a:solidFill>
                <a:miter/>
              </a:ln>
            </p:spPr>
          </p:sp>
          <p:sp>
            <p:nvSpPr>
              <p:cNvPr name="圆形" id="135"/>
              <p:cNvSpPr/>
              <p:nvPr/>
            </p:nvSpPr>
            <p:spPr>
              <a:xfrm>
                <a:off x="5928265" y="3707038"/>
                <a:ext cx="815340" cy="813910"/>
              </a:xfrm>
              <a:custGeom>
                <a:avLst/>
                <a:gdLst>
                  <a:gd name="connsiteX0" fmla="*/ 0 w 815340"/>
                  <a:gd name="connsiteY0" fmla="*/ 406955 h 813910"/>
                  <a:gd name="connsiteX1" fmla="*/ 407670 w 815340"/>
                  <a:gd name="connsiteY1" fmla="*/ 0 h 813910"/>
                  <a:gd name="connsiteX2" fmla="*/ 815340 w 815340"/>
                  <a:gd name="connsiteY2" fmla="*/ 406955 h 813910"/>
                  <a:gd name="connsiteX3" fmla="*/ 407670 w 815340"/>
                  <a:gd name="connsiteY3" fmla="*/ 813910 h 813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  <a:path fill="non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E27391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内容</a:t>
                </a:r>
              </a:p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包装</a:t>
                </a:r>
              </a:p>
            </p:txBody>
          </p:sp>
        </p:grpSp>
        <p:sp>
          <p:nvSpPr>
            <p:cNvPr name="单向箭头符号" id="136"/>
            <p:cNvSpPr/>
            <p:nvPr/>
          </p:nvSpPr>
          <p:spPr>
            <a:xfrm rot="8101500">
              <a:off x="3013096" y="2783494"/>
              <a:ext cx="1022910" cy="480000"/>
            </a:xfrm>
            <a:custGeom>
              <a:avLst/>
              <a:gdLst/>
              <a:ahLst/>
              <a:cxnLst/>
              <a:rect b="b" r="r" t="t" l="l"/>
              <a:pathLst>
                <a:path stroke="false" w="1022910" h="480000">
                  <a:moveTo>
                    <a:pt x="0" y="144000"/>
                  </a:moveTo>
                  <a:lnTo>
                    <a:pt x="806915" y="144000"/>
                  </a:lnTo>
                  <a:lnTo>
                    <a:pt x="806915" y="0"/>
                  </a:lnTo>
                  <a:lnTo>
                    <a:pt x="1022910" y="240000"/>
                  </a:lnTo>
                  <a:lnTo>
                    <a:pt x="806915" y="480000"/>
                  </a:lnTo>
                  <a:lnTo>
                    <a:pt x="806915" y="336000"/>
                  </a:lnTo>
                  <a:lnTo>
                    <a:pt x="0" y="336000"/>
                  </a:lnTo>
                  <a:lnTo>
                    <a:pt x="0" y="144000"/>
                  </a:lnTo>
                  <a:close/>
                </a:path>
                <a:path fill="none" w="1022910" h="480000">
                  <a:moveTo>
                    <a:pt x="0" y="144000"/>
                  </a:moveTo>
                  <a:lnTo>
                    <a:pt x="806915" y="144000"/>
                  </a:lnTo>
                  <a:lnTo>
                    <a:pt x="806915" y="0"/>
                  </a:lnTo>
                  <a:lnTo>
                    <a:pt x="1022910" y="240000"/>
                  </a:lnTo>
                  <a:lnTo>
                    <a:pt x="806915" y="480000"/>
                  </a:lnTo>
                  <a:lnTo>
                    <a:pt x="806915" y="336000"/>
                  </a:lnTo>
                  <a:lnTo>
                    <a:pt x="0" y="336000"/>
                  </a:lnTo>
                  <a:lnTo>
                    <a:pt x="0" y="144000"/>
                  </a:lnTo>
                  <a:close/>
                </a:path>
              </a:pathLst>
            </a:custGeom>
            <a:solidFill>
              <a:srgbClr val="AA92CE"/>
            </a:solidFill>
            <a:ln cap="flat" w="10000">
              <a:solidFill>
                <a:srgbClr val="AA92CE"/>
              </a:solidFill>
              <a:miter/>
            </a:ln>
          </p:spPr>
        </p:sp>
        <p:sp>
          <p:nvSpPr>
            <p:cNvPr name="单向箭头符号" id="137"/>
            <p:cNvSpPr/>
            <p:nvPr/>
          </p:nvSpPr>
          <p:spPr>
            <a:xfrm>
              <a:off x="3718660" y="3934995"/>
              <a:ext cx="1732600" cy="480000"/>
            </a:xfrm>
            <a:custGeom>
              <a:avLst/>
              <a:gdLst/>
              <a:ahLst/>
              <a:cxnLst/>
              <a:rect b="b" r="r" t="t" l="l"/>
              <a:pathLst>
                <a:path stroke="false" w="1732600" h="480000">
                  <a:moveTo>
                    <a:pt x="0" y="144000"/>
                  </a:moveTo>
                  <a:lnTo>
                    <a:pt x="1516600" y="144000"/>
                  </a:lnTo>
                  <a:lnTo>
                    <a:pt x="1516600" y="0"/>
                  </a:lnTo>
                  <a:lnTo>
                    <a:pt x="1732600" y="240000"/>
                  </a:lnTo>
                  <a:lnTo>
                    <a:pt x="1516600" y="480000"/>
                  </a:lnTo>
                  <a:lnTo>
                    <a:pt x="1516600" y="336000"/>
                  </a:lnTo>
                  <a:lnTo>
                    <a:pt x="0" y="336000"/>
                  </a:lnTo>
                  <a:lnTo>
                    <a:pt x="0" y="144000"/>
                  </a:lnTo>
                  <a:close/>
                </a:path>
                <a:path fill="none" w="1732600" h="480000">
                  <a:moveTo>
                    <a:pt x="0" y="144000"/>
                  </a:moveTo>
                  <a:lnTo>
                    <a:pt x="1516600" y="144000"/>
                  </a:lnTo>
                  <a:lnTo>
                    <a:pt x="1516600" y="0"/>
                  </a:lnTo>
                  <a:lnTo>
                    <a:pt x="1732600" y="240000"/>
                  </a:lnTo>
                  <a:lnTo>
                    <a:pt x="1516600" y="480000"/>
                  </a:lnTo>
                  <a:lnTo>
                    <a:pt x="1516600" y="336000"/>
                  </a:lnTo>
                  <a:lnTo>
                    <a:pt x="0" y="336000"/>
                  </a:lnTo>
                  <a:lnTo>
                    <a:pt x="0" y="144000"/>
                  </a:lnTo>
                  <a:close/>
                </a:path>
              </a:pathLst>
            </a:custGeom>
            <a:solidFill>
              <a:srgbClr val="315A9C"/>
            </a:solidFill>
            <a:ln cap="flat" w="10000">
              <a:solidFill>
                <a:srgbClr val="315A9C"/>
              </a:solidFill>
              <a:miter/>
            </a:ln>
          </p:spPr>
        </p:sp>
        <p:sp>
          <p:nvSpPr>
            <p:cNvPr name="单向箭头符号" id="138"/>
            <p:cNvSpPr/>
            <p:nvPr/>
          </p:nvSpPr>
          <p:spPr>
            <a:xfrm rot="-8101440">
              <a:off x="5082014" y="2731494"/>
              <a:ext cx="1022910" cy="480000"/>
            </a:xfrm>
            <a:custGeom>
              <a:avLst/>
              <a:gdLst/>
              <a:ahLst/>
              <a:cxnLst/>
              <a:rect b="b" r="r" t="t" l="l"/>
              <a:pathLst>
                <a:path stroke="false" w="1022910" h="480000">
                  <a:moveTo>
                    <a:pt x="0" y="144000"/>
                  </a:moveTo>
                  <a:lnTo>
                    <a:pt x="806908" y="144000"/>
                  </a:lnTo>
                  <a:lnTo>
                    <a:pt x="806908" y="0"/>
                  </a:lnTo>
                  <a:lnTo>
                    <a:pt x="1022910" y="240000"/>
                  </a:lnTo>
                  <a:lnTo>
                    <a:pt x="806908" y="480000"/>
                  </a:lnTo>
                  <a:lnTo>
                    <a:pt x="806908" y="336000"/>
                  </a:lnTo>
                  <a:lnTo>
                    <a:pt x="0" y="336000"/>
                  </a:lnTo>
                  <a:lnTo>
                    <a:pt x="0" y="144000"/>
                  </a:lnTo>
                  <a:close/>
                </a:path>
                <a:path fill="none" w="1022910" h="480000">
                  <a:moveTo>
                    <a:pt x="0" y="144000"/>
                  </a:moveTo>
                  <a:lnTo>
                    <a:pt x="806908" y="144000"/>
                  </a:lnTo>
                  <a:lnTo>
                    <a:pt x="806908" y="0"/>
                  </a:lnTo>
                  <a:lnTo>
                    <a:pt x="1022910" y="240000"/>
                  </a:lnTo>
                  <a:lnTo>
                    <a:pt x="806908" y="480000"/>
                  </a:lnTo>
                  <a:lnTo>
                    <a:pt x="806908" y="336000"/>
                  </a:lnTo>
                  <a:lnTo>
                    <a:pt x="0" y="336000"/>
                  </a:lnTo>
                  <a:lnTo>
                    <a:pt x="0" y="144000"/>
                  </a:lnTo>
                  <a:close/>
                </a:path>
              </a:pathLst>
            </a:custGeom>
            <a:solidFill>
              <a:srgbClr val="E27391"/>
            </a:solidFill>
            <a:ln cap="flat" w="10000">
              <a:solidFill>
                <a:srgbClr val="E27391"/>
              </a:solidFill>
              <a:miter/>
            </a:ln>
          </p:spPr>
        </p:sp>
        <p:grpSp>
          <p:nvGrpSpPr>
            <p:cNvPr name="" id="139"/>
            <p:cNvGrpSpPr/>
            <p:nvPr/>
          </p:nvGrpSpPr>
          <p:grpSpPr>
            <a:xfrm>
              <a:off x="3973450" y="2789563"/>
              <a:ext cx="1223010" cy="1220860"/>
              <a:chOff x="3973450" y="2789563"/>
              <a:chExt cx="1223010" cy="1220860"/>
            </a:xfrm>
          </p:grpSpPr>
          <p:sp>
            <p:nvSpPr>
              <p:cNvPr name="圆形" id="140"/>
              <p:cNvSpPr/>
              <p:nvPr/>
            </p:nvSpPr>
            <p:spPr>
              <a:xfrm>
                <a:off x="3973450" y="2789563"/>
                <a:ext cx="1223010" cy="1220860"/>
              </a:xfrm>
              <a:custGeom>
                <a:avLst/>
                <a:gdLst>
                  <a:gd name="connsiteX0" fmla="*/ 0 w 1223010"/>
                  <a:gd name="connsiteY0" fmla="*/ 610430 h 1220860"/>
                  <a:gd name="connsiteX1" fmla="*/ 611505 w 1223010"/>
                  <a:gd name="connsiteY1" fmla="*/ 0 h 1220860"/>
                  <a:gd name="connsiteX2" fmla="*/ 1223010 w 1223010"/>
                  <a:gd name="connsiteY2" fmla="*/ 610430 h 1220860"/>
                  <a:gd name="connsiteX3" fmla="*/ 611505 w 1223010"/>
                  <a:gd name="connsiteY3" fmla="*/ 1220860 h 1220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  <a:path fill="none" w="1223010" h="1220860">
                    <a:moveTo>
                      <a:pt x="0" y="610430"/>
                    </a:moveTo>
                    <a:cubicBezTo>
                      <a:pt x="0" y="273299"/>
                      <a:pt x="273781" y="0"/>
                      <a:pt x="611505" y="0"/>
                    </a:cubicBezTo>
                    <a:cubicBezTo>
                      <a:pt x="949229" y="0"/>
                      <a:pt x="1223010" y="273299"/>
                      <a:pt x="1223010" y="610430"/>
                    </a:cubicBezTo>
                    <a:cubicBezTo>
                      <a:pt x="1223010" y="947561"/>
                      <a:pt x="949229" y="1220860"/>
                      <a:pt x="611505" y="1220860"/>
                    </a:cubicBezTo>
                    <a:cubicBezTo>
                      <a:pt x="273781" y="1220860"/>
                      <a:pt x="0" y="947561"/>
                      <a:pt x="0" y="610430"/>
                    </a:cubicBezTo>
                    <a:close/>
                  </a:path>
                </a:pathLst>
              </a:custGeom>
              <a:solidFill>
                <a:srgbClr val="002060"/>
              </a:solidFill>
              <a:ln cap="flat" w="10000">
                <a:solidFill>
                  <a:srgbClr val="002060"/>
                </a:solidFill>
                <a:miter/>
              </a:ln>
            </p:spPr>
          </p:sp>
          <p:sp>
            <p:nvSpPr>
              <p:cNvPr name="圆形" id="141"/>
              <p:cNvSpPr/>
              <p:nvPr/>
            </p:nvSpPr>
            <p:spPr>
              <a:xfrm>
                <a:off x="4177285" y="2993038"/>
                <a:ext cx="815340" cy="813910"/>
              </a:xfrm>
              <a:custGeom>
                <a:avLst/>
                <a:gdLst>
                  <a:gd name="connsiteX0" fmla="*/ 0 w 815340"/>
                  <a:gd name="connsiteY0" fmla="*/ 406955 h 813910"/>
                  <a:gd name="connsiteX1" fmla="*/ 407670 w 815340"/>
                  <a:gd name="connsiteY1" fmla="*/ 0 h 813910"/>
                  <a:gd name="connsiteX2" fmla="*/ 815340 w 815340"/>
                  <a:gd name="connsiteY2" fmla="*/ 406955 h 813910"/>
                  <a:gd name="connsiteX3" fmla="*/ 407670 w 815340"/>
                  <a:gd name="connsiteY3" fmla="*/ 813910 h 813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b="b" r="r" t="t" l="l"/>
                <a:pathLst>
                  <a:path stroke="fals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  <a:path fill="none" w="815340" h="813910">
                    <a:moveTo>
                      <a:pt x="0" y="406955"/>
                    </a:moveTo>
                    <a:cubicBezTo>
                      <a:pt x="0" y="182200"/>
                      <a:pt x="182520" y="0"/>
                      <a:pt x="407670" y="0"/>
                    </a:cubicBezTo>
                    <a:cubicBezTo>
                      <a:pt x="632820" y="0"/>
                      <a:pt x="815340" y="182200"/>
                      <a:pt x="815340" y="406955"/>
                    </a:cubicBezTo>
                    <a:cubicBezTo>
                      <a:pt x="815340" y="631710"/>
                      <a:pt x="632820" y="813910"/>
                      <a:pt x="407670" y="813910"/>
                    </a:cubicBezTo>
                    <a:cubicBezTo>
                      <a:pt x="182520" y="813910"/>
                      <a:pt x="0" y="631710"/>
                      <a:pt x="0" y="406955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002060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活动</a:t>
                </a:r>
              </a:p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形式</a:t>
                </a:r>
              </a:p>
            </p:txBody>
          </p:sp>
        </p:grpSp>
        <p:sp>
          <p:nvSpPr>
            <p:cNvPr name="Rectangle" id="142"/>
            <p:cNvSpPr/>
            <p:nvPr/>
          </p:nvSpPr>
          <p:spPr>
            <a:xfrm>
              <a:off x="2914960" y="4688995"/>
              <a:ext cx="3340000" cy="940000"/>
            </a:xfrm>
            <a:custGeom>
              <a:avLst/>
              <a:gdLst/>
              <a:ahLst/>
              <a:cxnLst/>
              <a:rect b="b" r="r" t="t" l="l"/>
              <a:pathLst>
                <a:path stroke="false" w="3340000" h="940000">
                  <a:moveTo>
                    <a:pt x="0" y="0"/>
                  </a:moveTo>
                  <a:lnTo>
                    <a:pt x="3340000" y="0"/>
                  </a:lnTo>
                  <a:lnTo>
                    <a:pt x="3340000" y="940000"/>
                  </a:lnTo>
                  <a:lnTo>
                    <a:pt x="0" y="940000"/>
                  </a:lnTo>
                  <a:lnTo>
                    <a:pt x="0" y="0"/>
                  </a:lnTo>
                  <a:close/>
                </a:path>
                <a:path fill="none" w="3340000" h="940000">
                  <a:moveTo>
                    <a:pt x="0" y="0"/>
                  </a:moveTo>
                  <a:lnTo>
                    <a:pt x="3340000" y="0"/>
                  </a:lnTo>
                  <a:lnTo>
                    <a:pt x="3340000" y="940000"/>
                  </a:lnTo>
                  <a:lnTo>
                    <a:pt x="0" y="94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用TIP模型细化活动形式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PART4" id="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7" id="107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59505"/>
              <a:ext cx="10488900" cy="7230000"/>
            </a:xfrm>
            <a:prstGeom prst="rect">
              <a:avLst/>
            </a:prstGeom>
          </p:spPr>
        </p:pic>
        <p:sp>
          <p:nvSpPr>
            <p:cNvPr name="Rectangle" id="123"/>
            <p:cNvSpPr/>
            <p:nvPr/>
          </p:nvSpPr>
          <p:spPr>
            <a:xfrm>
              <a:off x="-153560" y="2757995"/>
              <a:ext cx="4300000" cy="1025000"/>
            </a:xfrm>
            <a:custGeom>
              <a:avLst/>
              <a:gdLst/>
              <a:ahLst/>
              <a:cxnLst/>
              <a:rect b="b" r="r" t="t" l="l"/>
              <a:pathLst>
                <a:path stroke="fals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  <a:path fill="non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4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活动流程</a:t>
              </a:r>
            </a:p>
          </p:txBody>
        </p:sp>
        <p:pic>
          <p:nvPicPr>
            <p:cNvPr name="" id="1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6440" y="1330495"/>
              <a:ext cx="4840000" cy="4250000"/>
            </a:xfrm>
            <a:prstGeom prst="rect">
              <a:avLst/>
            </a:prstGeom>
          </p:spPr>
        </p:pic>
        <p:sp>
          <p:nvSpPr>
            <p:cNvPr name="直线运动路径" id="125"/>
            <p:cNvSpPr/>
            <p:nvPr/>
          </p:nvSpPr>
          <p:spPr>
            <a:xfrm>
              <a:off x="-183560" y="38984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直线运动路径" id="126"/>
            <p:cNvSpPr/>
            <p:nvPr/>
          </p:nvSpPr>
          <p:spPr>
            <a:xfrm>
              <a:off x="-183560" y="39884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27"/>
            <p:cNvSpPr/>
            <p:nvPr/>
          </p:nvSpPr>
          <p:spPr>
            <a:xfrm>
              <a:off x="6076440" y="2255495"/>
              <a:ext cx="2420000" cy="800000"/>
            </a:xfrm>
            <a:custGeom>
              <a:avLst/>
              <a:gdLst/>
              <a:ahLst/>
              <a:cxnLst/>
              <a:rect b="b" r="r" t="t" l="l"/>
              <a:pathLst>
                <a:path stroke="fals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  <a:path fill="non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PART 04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流程" id="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22" id="122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7270" y="-149505"/>
              <a:ext cx="10488900" cy="7180000"/>
            </a:xfrm>
            <a:prstGeom prst="rect">
              <a:avLst/>
            </a:prstGeom>
          </p:spPr>
        </p:pic>
        <p:pic>
          <p:nvPicPr>
            <p:cNvPr name="" id="1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22820" y="-9505"/>
              <a:ext cx="3134450" cy="780000"/>
            </a:xfrm>
            <a:prstGeom prst="rect">
              <a:avLst/>
            </a:prstGeom>
          </p:spPr>
        </p:pic>
        <p:sp>
          <p:nvSpPr>
            <p:cNvPr name="Rectangle" id="125"/>
            <p:cNvSpPr/>
            <p:nvPr/>
          </p:nvSpPr>
          <p:spPr>
            <a:xfrm>
              <a:off x="-648380" y="-9505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活动流程</a:t>
              </a:r>
            </a:p>
          </p:txBody>
        </p:sp>
        <p:sp>
          <p:nvSpPr>
            <p:cNvPr name="Rectangle" id="126"/>
            <p:cNvSpPr/>
            <p:nvPr/>
          </p:nvSpPr>
          <p:spPr>
            <a:xfrm>
              <a:off x="2108210" y="1463000"/>
              <a:ext cx="4960000" cy="864990"/>
            </a:xfrm>
            <a:custGeom>
              <a:avLst/>
              <a:gdLst/>
              <a:ahLst/>
              <a:cxnLst/>
              <a:rect b="b" r="r" t="t" l="l"/>
              <a:pathLst>
                <a:path stroke="false" w="4960000" h="864990">
                  <a:moveTo>
                    <a:pt x="0" y="0"/>
                  </a:moveTo>
                  <a:lnTo>
                    <a:pt x="4960000" y="0"/>
                  </a:lnTo>
                  <a:lnTo>
                    <a:pt x="4960000" y="864990"/>
                  </a:lnTo>
                  <a:lnTo>
                    <a:pt x="0" y="864990"/>
                  </a:lnTo>
                  <a:lnTo>
                    <a:pt x="0" y="0"/>
                  </a:lnTo>
                  <a:close/>
                </a:path>
                <a:path fill="none" w="4960000" h="864990">
                  <a:moveTo>
                    <a:pt x="0" y="0"/>
                  </a:moveTo>
                  <a:lnTo>
                    <a:pt x="4960000" y="0"/>
                  </a:lnTo>
                  <a:lnTo>
                    <a:pt x="4960000" y="864990"/>
                  </a:lnTo>
                  <a:lnTo>
                    <a:pt x="0" y="86499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>
                <a:lnSpc>
                  <a:spcPct val="120000"/>
                </a:lnSpc>
              </a:pPr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2023年回家的礼物等你送出</a:t>
              </a:r>
            </a:p>
            <a:p>
              <a:pPr algn="ctr">
                <a:lnSpc>
                  <a:spcPct val="120000"/>
                </a:lnSpc>
              </a:pPr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明星空降送礼爆惊喜+全民互动送礼爆话题</a:t>
              </a:r>
            </a:p>
          </p:txBody>
        </p:sp>
        <p:grpSp>
          <p:nvGrpSpPr>
            <p:cNvPr name="流程" id="127"/>
            <p:cNvGrpSpPr/>
            <p:nvPr/>
          </p:nvGrpSpPr>
          <p:grpSpPr>
            <a:xfrm>
              <a:off x="-493190" y="4140495"/>
              <a:ext cx="10180080" cy="620000"/>
              <a:chOff x="-493190" y="4140495"/>
              <a:chExt cx="10180080" cy="620000"/>
            </a:xfrm>
          </p:grpSpPr>
          <p:sp>
            <p:nvSpPr>
              <p:cNvPr name="" id="128"/>
              <p:cNvSpPr/>
              <p:nvPr/>
            </p:nvSpPr>
            <p:spPr>
              <a:xfrm>
                <a:off x="-493190" y="414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短视频预热征集：回家一刻故事</a:t>
                </a:r>
              </a:p>
            </p:txBody>
          </p:sp>
          <p:sp>
            <p:nvSpPr>
              <p:cNvPr name="" id="129"/>
              <p:cNvSpPr/>
              <p:nvPr/>
            </p:nvSpPr>
            <p:spPr>
              <a:xfrm>
                <a:off x="1233790" y="414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前方演播室直播访谈回家礼物故事</a:t>
                </a:r>
              </a:p>
            </p:txBody>
          </p:sp>
          <p:sp>
            <p:nvSpPr>
              <p:cNvPr name="" id="130"/>
              <p:cNvSpPr/>
              <p:nvPr/>
            </p:nvSpPr>
            <p:spPr>
              <a:xfrm>
                <a:off x="2960770" y="414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后方演播室观察团回家故事</a:t>
                </a:r>
              </a:p>
            </p:txBody>
          </p:sp>
          <p:sp>
            <p:nvSpPr>
              <p:cNvPr name="" id="131"/>
              <p:cNvSpPr/>
              <p:nvPr/>
            </p:nvSpPr>
            <p:spPr>
              <a:xfrm>
                <a:off x="4687750" y="414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礼物创意团为前方输送回家礼物锦囊</a:t>
                </a:r>
              </a:p>
            </p:txBody>
          </p:sp>
          <p:sp>
            <p:nvSpPr>
              <p:cNvPr name="" id="132"/>
              <p:cNvSpPr/>
              <p:nvPr/>
            </p:nvSpPr>
            <p:spPr>
              <a:xfrm>
                <a:off x="6414730" y="414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明星送出当日大礼</a:t>
                </a:r>
              </a:p>
            </p:txBody>
          </p:sp>
          <p:sp>
            <p:nvSpPr>
              <p:cNvPr name="" id="133"/>
              <p:cNvSpPr/>
              <p:nvPr/>
            </p:nvSpPr>
            <p:spPr>
              <a:xfrm>
                <a:off x="8141710" y="414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全民参与直播送礼</a:t>
                </a:r>
              </a:p>
            </p:txBody>
          </p:sp>
        </p:grpSp>
        <p:sp>
          <p:nvSpPr>
            <p:cNvPr name="Rectangle" id="134"/>
            <p:cNvSpPr/>
            <p:nvPr/>
          </p:nvSpPr>
          <p:spPr>
            <a:xfrm>
              <a:off x="-501820" y="3185495"/>
              <a:ext cx="1507440" cy="620000"/>
            </a:xfrm>
            <a:custGeom>
              <a:avLst/>
              <a:gdLst/>
              <a:ahLst/>
              <a:cxnLst/>
              <a:rect b="b" r="r" t="t" l="l"/>
              <a:pathLst>
                <a:path stroke="false" w="1507440" h="620000">
                  <a:moveTo>
                    <a:pt x="0" y="0"/>
                  </a:moveTo>
                  <a:lnTo>
                    <a:pt x="1507440" y="0"/>
                  </a:lnTo>
                  <a:lnTo>
                    <a:pt x="150744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  <a:path fill="none" w="1507440" h="620000">
                  <a:moveTo>
                    <a:pt x="0" y="0"/>
                  </a:moveTo>
                  <a:lnTo>
                    <a:pt x="1507440" y="0"/>
                  </a:lnTo>
                  <a:lnTo>
                    <a:pt x="150744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短视频征集</a:t>
              </a:r>
            </a:p>
          </p:txBody>
        </p:sp>
        <p:sp>
          <p:nvSpPr>
            <p:cNvPr name="Rectangle" id="135"/>
            <p:cNvSpPr/>
            <p:nvPr/>
          </p:nvSpPr>
          <p:spPr>
            <a:xfrm>
              <a:off x="1195610" y="3020495"/>
              <a:ext cx="1470000" cy="950000"/>
            </a:xfrm>
            <a:custGeom>
              <a:avLst/>
              <a:gdLst/>
              <a:ahLst/>
              <a:cxnLst/>
              <a:rect b="b" r="r" t="t" l="l"/>
              <a:pathLst>
                <a:path stroke="false" w="1470000" h="950000">
                  <a:moveTo>
                    <a:pt x="0" y="0"/>
                  </a:moveTo>
                  <a:lnTo>
                    <a:pt x="1470000" y="0"/>
                  </a:lnTo>
                  <a:lnTo>
                    <a:pt x="1470000" y="950000"/>
                  </a:lnTo>
                  <a:lnTo>
                    <a:pt x="0" y="950000"/>
                  </a:lnTo>
                  <a:lnTo>
                    <a:pt x="0" y="0"/>
                  </a:lnTo>
                  <a:close/>
                </a:path>
                <a:path fill="none" w="1470000" h="950000">
                  <a:moveTo>
                    <a:pt x="0" y="0"/>
                  </a:moveTo>
                  <a:lnTo>
                    <a:pt x="1470000" y="0"/>
                  </a:lnTo>
                  <a:lnTo>
                    <a:pt x="1470000" y="950000"/>
                  </a:lnTo>
                  <a:lnTo>
                    <a:pt x="0" y="95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车站信号X3</a:t>
              </a:r>
            </a:p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广州火车站</a:t>
              </a:r>
            </a:p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北京火车站</a:t>
              </a:r>
            </a:p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武汉火车站</a:t>
              </a:r>
            </a:p>
          </p:txBody>
        </p:sp>
        <p:sp>
          <p:nvSpPr>
            <p:cNvPr name="Rectangle" id="136"/>
            <p:cNvSpPr/>
            <p:nvPr/>
          </p:nvSpPr>
          <p:spPr>
            <a:xfrm>
              <a:off x="2945610" y="3020495"/>
              <a:ext cx="147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1470000" h="760000">
                  <a:moveTo>
                    <a:pt x="0" y="0"/>
                  </a:moveTo>
                  <a:lnTo>
                    <a:pt x="1470000" y="0"/>
                  </a:lnTo>
                  <a:lnTo>
                    <a:pt x="147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1470000" h="760000">
                  <a:moveTo>
                    <a:pt x="0" y="0"/>
                  </a:moveTo>
                  <a:lnTo>
                    <a:pt x="1470000" y="0"/>
                  </a:lnTo>
                  <a:lnTo>
                    <a:pt x="147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车内信号X1</a:t>
              </a:r>
            </a:p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选择一辆列车，进行列车内直播</a:t>
              </a:r>
            </a:p>
          </p:txBody>
        </p:sp>
        <p:sp>
          <p:nvSpPr>
            <p:cNvPr name="Rectangle" id="137"/>
            <p:cNvSpPr/>
            <p:nvPr/>
          </p:nvSpPr>
          <p:spPr>
            <a:xfrm>
              <a:off x="4690620" y="3020495"/>
              <a:ext cx="1470000" cy="620000"/>
            </a:xfrm>
            <a:custGeom>
              <a:avLst/>
              <a:gdLst/>
              <a:ahLst/>
              <a:cxnLst/>
              <a:rect b="b" r="r" t="t" l="l"/>
              <a:pathLst>
                <a:path stroke="false" w="1470000" h="620000">
                  <a:moveTo>
                    <a:pt x="0" y="0"/>
                  </a:moveTo>
                  <a:lnTo>
                    <a:pt x="1470000" y="0"/>
                  </a:lnTo>
                  <a:lnTo>
                    <a:pt x="147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  <a:path fill="none" w="1470000" h="620000">
                  <a:moveTo>
                    <a:pt x="0" y="0"/>
                  </a:moveTo>
                  <a:lnTo>
                    <a:pt x="1470000" y="0"/>
                  </a:lnTo>
                  <a:lnTo>
                    <a:pt x="147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机场信号X1</a:t>
              </a:r>
            </a:p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上海机场</a:t>
              </a:r>
            </a:p>
          </p:txBody>
        </p:sp>
        <p:sp>
          <p:nvSpPr>
            <p:cNvPr name="Rectangle" id="138"/>
            <p:cNvSpPr/>
            <p:nvPr/>
          </p:nvSpPr>
          <p:spPr>
            <a:xfrm>
              <a:off x="6435620" y="3020495"/>
              <a:ext cx="1470000" cy="620000"/>
            </a:xfrm>
            <a:custGeom>
              <a:avLst/>
              <a:gdLst/>
              <a:ahLst/>
              <a:cxnLst/>
              <a:rect b="b" r="r" t="t" l="l"/>
              <a:pathLst>
                <a:path stroke="false" w="1470000" h="620000">
                  <a:moveTo>
                    <a:pt x="0" y="0"/>
                  </a:moveTo>
                  <a:lnTo>
                    <a:pt x="1470000" y="0"/>
                  </a:lnTo>
                  <a:lnTo>
                    <a:pt x="147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  <a:path fill="none" w="1470000" h="620000">
                  <a:moveTo>
                    <a:pt x="0" y="0"/>
                  </a:moveTo>
                  <a:lnTo>
                    <a:pt x="1470000" y="0"/>
                  </a:lnTo>
                  <a:lnTo>
                    <a:pt x="147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直播间信号X1</a:t>
              </a:r>
            </a:p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后方直播间</a:t>
              </a:r>
            </a:p>
          </p:txBody>
        </p:sp>
        <p:sp>
          <p:nvSpPr>
            <p:cNvPr name="Rectangle" id="139"/>
            <p:cNvSpPr/>
            <p:nvPr/>
          </p:nvSpPr>
          <p:spPr>
            <a:xfrm>
              <a:off x="8091900" y="3020495"/>
              <a:ext cx="1507440" cy="620000"/>
            </a:xfrm>
            <a:custGeom>
              <a:avLst/>
              <a:gdLst/>
              <a:ahLst/>
              <a:cxnLst/>
              <a:rect b="b" r="r" t="t" l="l"/>
              <a:pathLst>
                <a:path stroke="false" w="1507440" h="620000">
                  <a:moveTo>
                    <a:pt x="0" y="0"/>
                  </a:moveTo>
                  <a:lnTo>
                    <a:pt x="1507440" y="0"/>
                  </a:lnTo>
                  <a:lnTo>
                    <a:pt x="150744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  <a:path fill="none" w="1507440" h="620000">
                  <a:moveTo>
                    <a:pt x="0" y="0"/>
                  </a:moveTo>
                  <a:lnTo>
                    <a:pt x="1507440" y="0"/>
                  </a:lnTo>
                  <a:lnTo>
                    <a:pt x="150744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投票互动</a:t>
              </a:r>
            </a:p>
          </p:txBody>
        </p:sp>
        <p:sp>
          <p:nvSpPr>
            <p:cNvPr name="Rectangle" id="140"/>
            <p:cNvSpPr/>
            <p:nvPr/>
          </p:nvSpPr>
          <p:spPr>
            <a:xfrm>
              <a:off x="-507340" y="4910007"/>
              <a:ext cx="1512960" cy="744977"/>
            </a:xfrm>
            <a:custGeom>
              <a:avLst/>
              <a:gdLst/>
              <a:ahLst/>
              <a:cxnLst/>
              <a:rect b="b" r="r" t="t" l="l"/>
              <a:pathLst>
                <a:path stroke="false" w="1512960" h="744977">
                  <a:moveTo>
                    <a:pt x="0" y="0"/>
                  </a:moveTo>
                  <a:lnTo>
                    <a:pt x="1512960" y="0"/>
                  </a:lnTo>
                  <a:lnTo>
                    <a:pt x="151296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  <a:path fill="none" w="1512960" h="744977">
                  <a:moveTo>
                    <a:pt x="0" y="0"/>
                  </a:moveTo>
                  <a:lnTo>
                    <a:pt x="1512960" y="0"/>
                  </a:lnTo>
                  <a:lnTo>
                    <a:pt x="151296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短视频征集网友回家一刻短视频。</a:t>
              </a:r>
            </a:p>
          </p:txBody>
        </p:sp>
        <p:sp>
          <p:nvSpPr>
            <p:cNvPr name="Rectangle" id="141"/>
            <p:cNvSpPr/>
            <p:nvPr/>
          </p:nvSpPr>
          <p:spPr>
            <a:xfrm>
              <a:off x="1195620" y="4820007"/>
              <a:ext cx="6520000" cy="924977"/>
            </a:xfrm>
            <a:custGeom>
              <a:avLst/>
              <a:gdLst/>
              <a:ahLst/>
              <a:cxnLst/>
              <a:rect b="b" r="r" t="t" l="l"/>
              <a:pathLst>
                <a:path stroke="false" w="6520000" h="924977">
                  <a:moveTo>
                    <a:pt x="0" y="0"/>
                  </a:moveTo>
                  <a:lnTo>
                    <a:pt x="6520000" y="0"/>
                  </a:lnTo>
                  <a:lnTo>
                    <a:pt x="6520000" y="924977"/>
                  </a:lnTo>
                  <a:lnTo>
                    <a:pt x="0" y="924977"/>
                  </a:lnTo>
                  <a:lnTo>
                    <a:pt x="0" y="0"/>
                  </a:lnTo>
                  <a:close/>
                </a:path>
                <a:path fill="none" w="6520000" h="924977">
                  <a:moveTo>
                    <a:pt x="0" y="0"/>
                  </a:moveTo>
                  <a:lnTo>
                    <a:pt x="6520000" y="0"/>
                  </a:lnTo>
                  <a:lnTo>
                    <a:pt x="6520000" y="924977"/>
                  </a:lnTo>
                  <a:lnTo>
                    <a:pt x="0" y="92497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后方明星评论间：多位明星形成惊喜团，直播交流受访乘客内容，明星互动丰富直播内容</a:t>
              </a:r>
            </a:p>
          </p:txBody>
        </p:sp>
        <p:sp>
          <p:nvSpPr>
            <p:cNvPr name="Rectangle" id="142"/>
            <p:cNvSpPr/>
            <p:nvPr/>
          </p:nvSpPr>
          <p:spPr>
            <a:xfrm>
              <a:off x="2475620" y="5410495"/>
              <a:ext cx="5430000" cy="520000"/>
            </a:xfrm>
            <a:custGeom>
              <a:avLst/>
              <a:gdLst/>
              <a:ahLst/>
              <a:cxnLst/>
              <a:rect b="b" r="r" t="t" l="l"/>
              <a:pathLst>
                <a:path stroke="false" w="5430000" h="520000">
                  <a:moveTo>
                    <a:pt x="0" y="0"/>
                  </a:moveTo>
                  <a:lnTo>
                    <a:pt x="5430000" y="0"/>
                  </a:lnTo>
                  <a:lnTo>
                    <a:pt x="5430000" y="520000"/>
                  </a:lnTo>
                  <a:lnTo>
                    <a:pt x="0" y="520000"/>
                  </a:lnTo>
                  <a:lnTo>
                    <a:pt x="0" y="0"/>
                  </a:lnTo>
                  <a:close/>
                </a:path>
                <a:path fill="none" w="5430000" h="520000">
                  <a:moveTo>
                    <a:pt x="0" y="0"/>
                  </a:moveTo>
                  <a:lnTo>
                    <a:pt x="5430000" y="0"/>
                  </a:lnTo>
                  <a:lnTo>
                    <a:pt x="5430000" y="520000"/>
                  </a:lnTo>
                  <a:lnTo>
                    <a:pt x="0" y="5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明星惊喜送礼：明星团每天选出三位最想送礼的乘客，用亲临现场或远程连线方式送出惊喜。</a:t>
              </a:r>
            </a:p>
          </p:txBody>
        </p:sp>
        <p:sp>
          <p:nvSpPr>
            <p:cNvPr name="Rectangle" id="143"/>
            <p:cNvSpPr/>
            <p:nvPr/>
          </p:nvSpPr>
          <p:spPr>
            <a:xfrm>
              <a:off x="8089140" y="4910007"/>
              <a:ext cx="1512960" cy="744977"/>
            </a:xfrm>
            <a:custGeom>
              <a:avLst/>
              <a:gdLst/>
              <a:ahLst/>
              <a:cxnLst/>
              <a:rect b="b" r="r" t="t" l="l"/>
              <a:pathLst>
                <a:path stroke="false" w="1512960" h="744977">
                  <a:moveTo>
                    <a:pt x="0" y="0"/>
                  </a:moveTo>
                  <a:lnTo>
                    <a:pt x="1512960" y="0"/>
                  </a:lnTo>
                  <a:lnTo>
                    <a:pt x="151296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  <a:path fill="none" w="1512960" h="744977">
                  <a:moveTo>
                    <a:pt x="0" y="0"/>
                  </a:moveTo>
                  <a:lnTo>
                    <a:pt x="1512960" y="0"/>
                  </a:lnTo>
                  <a:lnTo>
                    <a:pt x="1512960" y="744977"/>
                  </a:lnTo>
                  <a:lnTo>
                    <a:pt x="0" y="74497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直播间互动送礼，由主持人抽奖选择。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流程思考" id="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245" id="245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5050" y="-159505"/>
              <a:ext cx="10488900" cy="7180000"/>
            </a:xfrm>
            <a:prstGeom prst="rect">
              <a:avLst/>
            </a:prstGeom>
          </p:spPr>
        </p:pic>
        <p:pic>
          <p:nvPicPr>
            <p:cNvPr name="" id="1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16161" y="80495"/>
              <a:ext cx="420000" cy="410000"/>
            </a:xfrm>
            <a:prstGeom prst="rect">
              <a:avLst/>
            </a:prstGeom>
          </p:spPr>
        </p:pic>
        <p:sp>
          <p:nvSpPr>
            <p:cNvPr name="Rectangle" id="126"/>
            <p:cNvSpPr/>
            <p:nvPr/>
          </p:nvSpPr>
          <p:spPr>
            <a:xfrm>
              <a:off x="-46160" y="50495"/>
              <a:ext cx="222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活动流程思路</a:t>
              </a:r>
            </a:p>
          </p:txBody>
        </p:sp>
        <p:grpSp>
          <p:nvGrpSpPr>
            <p:cNvPr name="线条" id="127"/>
            <p:cNvGrpSpPr/>
            <p:nvPr/>
          </p:nvGrpSpPr>
          <p:grpSpPr>
            <a:xfrm rot="-5400000">
              <a:off x="1511650" y="3825495"/>
              <a:ext cx="3990000" cy="140000"/>
              <a:chOff x="1511650" y="3825495"/>
              <a:chExt cx="3990000" cy="140000"/>
            </a:xfrm>
          </p:grpSpPr>
          <p:sp>
            <p:nvSpPr>
              <p:cNvPr name="" id="128"/>
              <p:cNvSpPr/>
              <p:nvPr/>
            </p:nvSpPr>
            <p:spPr>
              <a:xfrm>
                <a:off x="151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29"/>
              <p:cNvSpPr/>
              <p:nvPr/>
            </p:nvSpPr>
            <p:spPr>
              <a:xfrm>
                <a:off x="172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0"/>
              <p:cNvSpPr/>
              <p:nvPr/>
            </p:nvSpPr>
            <p:spPr>
              <a:xfrm>
                <a:off x="193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1"/>
              <p:cNvSpPr/>
              <p:nvPr/>
            </p:nvSpPr>
            <p:spPr>
              <a:xfrm>
                <a:off x="214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2"/>
              <p:cNvSpPr/>
              <p:nvPr/>
            </p:nvSpPr>
            <p:spPr>
              <a:xfrm>
                <a:off x="235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3"/>
              <p:cNvSpPr/>
              <p:nvPr/>
            </p:nvSpPr>
            <p:spPr>
              <a:xfrm>
                <a:off x="256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4"/>
              <p:cNvSpPr/>
              <p:nvPr/>
            </p:nvSpPr>
            <p:spPr>
              <a:xfrm>
                <a:off x="277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5"/>
              <p:cNvSpPr/>
              <p:nvPr/>
            </p:nvSpPr>
            <p:spPr>
              <a:xfrm>
                <a:off x="298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6"/>
              <p:cNvSpPr/>
              <p:nvPr/>
            </p:nvSpPr>
            <p:spPr>
              <a:xfrm>
                <a:off x="319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7"/>
              <p:cNvSpPr/>
              <p:nvPr/>
            </p:nvSpPr>
            <p:spPr>
              <a:xfrm>
                <a:off x="340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8"/>
              <p:cNvSpPr/>
              <p:nvPr/>
            </p:nvSpPr>
            <p:spPr>
              <a:xfrm>
                <a:off x="361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39"/>
              <p:cNvSpPr/>
              <p:nvPr/>
            </p:nvSpPr>
            <p:spPr>
              <a:xfrm>
                <a:off x="382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40"/>
              <p:cNvSpPr/>
              <p:nvPr/>
            </p:nvSpPr>
            <p:spPr>
              <a:xfrm>
                <a:off x="403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41"/>
              <p:cNvSpPr/>
              <p:nvPr/>
            </p:nvSpPr>
            <p:spPr>
              <a:xfrm>
                <a:off x="424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42"/>
              <p:cNvSpPr/>
              <p:nvPr/>
            </p:nvSpPr>
            <p:spPr>
              <a:xfrm>
                <a:off x="445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43"/>
              <p:cNvSpPr/>
              <p:nvPr/>
            </p:nvSpPr>
            <p:spPr>
              <a:xfrm>
                <a:off x="466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44"/>
              <p:cNvSpPr/>
              <p:nvPr/>
            </p:nvSpPr>
            <p:spPr>
              <a:xfrm>
                <a:off x="487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45"/>
              <p:cNvSpPr/>
              <p:nvPr/>
            </p:nvSpPr>
            <p:spPr>
              <a:xfrm>
                <a:off x="508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46"/>
              <p:cNvSpPr/>
              <p:nvPr/>
            </p:nvSpPr>
            <p:spPr>
              <a:xfrm>
                <a:off x="529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</p:grpSp>
        <p:grpSp>
          <p:nvGrpSpPr>
            <p:cNvPr name="流程" id="147"/>
            <p:cNvGrpSpPr/>
            <p:nvPr/>
          </p:nvGrpSpPr>
          <p:grpSpPr>
            <a:xfrm>
              <a:off x="-583190" y="2920495"/>
              <a:ext cx="10180080" cy="620000"/>
              <a:chOff x="-583190" y="2920495"/>
              <a:chExt cx="10180080" cy="620000"/>
            </a:xfrm>
          </p:grpSpPr>
          <p:sp>
            <p:nvSpPr>
              <p:cNvPr name="" id="148"/>
              <p:cNvSpPr/>
              <p:nvPr/>
            </p:nvSpPr>
            <p:spPr>
              <a:xfrm>
                <a:off x="-583190" y="292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活动曝光</a:t>
                </a:r>
              </a:p>
            </p:txBody>
          </p:sp>
          <p:sp>
            <p:nvSpPr>
              <p:cNvPr name="" id="149"/>
              <p:cNvSpPr/>
              <p:nvPr/>
            </p:nvSpPr>
            <p:spPr>
              <a:xfrm>
                <a:off x="1143790" y="292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活动入口</a:t>
                </a:r>
              </a:p>
            </p:txBody>
          </p:sp>
          <p:sp>
            <p:nvSpPr>
              <p:cNvPr name="" id="150"/>
              <p:cNvSpPr/>
              <p:nvPr/>
            </p:nvSpPr>
            <p:spPr>
              <a:xfrm>
                <a:off x="2870770" y="292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进入活动</a:t>
                </a:r>
              </a:p>
            </p:txBody>
          </p:sp>
          <p:sp>
            <p:nvSpPr>
              <p:cNvPr name="" id="151"/>
              <p:cNvSpPr/>
              <p:nvPr/>
            </p:nvSpPr>
            <p:spPr>
              <a:xfrm>
                <a:off x="4597750" y="292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参与活动</a:t>
                </a:r>
              </a:p>
            </p:txBody>
          </p:sp>
          <p:sp>
            <p:nvSpPr>
              <p:cNvPr name="" id="152"/>
              <p:cNvSpPr/>
              <p:nvPr/>
            </p:nvSpPr>
            <p:spPr>
              <a:xfrm>
                <a:off x="6324730" y="292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分享邀请</a:t>
                </a:r>
              </a:p>
            </p:txBody>
          </p:sp>
          <p:sp>
            <p:nvSpPr>
              <p:cNvPr name="" id="153"/>
              <p:cNvSpPr/>
              <p:nvPr/>
            </p:nvSpPr>
            <p:spPr>
              <a:xfrm>
                <a:off x="8051710" y="2920495"/>
                <a:ext cx="1545180" cy="620000"/>
              </a:xfrm>
              <a:custGeom>
                <a:avLst/>
                <a:gdLst>
                  <a:gd name="rtl" fmla="*/ 231777 w 1545180"/>
                  <a:gd name="rtr" fmla="*/ 1313403 w 1545180"/>
                </a:gdLst>
                <a:ahLst/>
                <a:cxnLst/>
                <a:rect b="b" r="rtr" t="t" l="rtl"/>
                <a:pathLst>
                  <a:path stroke="fals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  <a:path fill="none" w="1545180" h="620000">
                    <a:moveTo>
                      <a:pt x="0" y="0"/>
                    </a:moveTo>
                    <a:lnTo>
                      <a:pt x="1295180" y="0"/>
                    </a:lnTo>
                    <a:lnTo>
                      <a:pt x="1545180" y="310000"/>
                    </a:lnTo>
                    <a:lnTo>
                      <a:pt x="1295180" y="620000"/>
                    </a:lnTo>
                    <a:lnTo>
                      <a:pt x="0" y="620000"/>
                    </a:lnTo>
                    <a:lnTo>
                      <a:pt x="250000" y="31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23333">
                <a:solidFill>
                  <a:srgbClr val="FFFFFF"/>
                </a:solidFill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6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活动转化</a:t>
                </a:r>
              </a:p>
            </p:txBody>
          </p:sp>
        </p:grpSp>
        <p:grpSp>
          <p:nvGrpSpPr>
            <p:cNvPr name="线条" id="154"/>
            <p:cNvGrpSpPr/>
            <p:nvPr/>
          </p:nvGrpSpPr>
          <p:grpSpPr>
            <a:xfrm rot="-5400000">
              <a:off x="-948350" y="3825495"/>
              <a:ext cx="3990000" cy="140000"/>
              <a:chOff x="-948350" y="3825495"/>
              <a:chExt cx="3990000" cy="140000"/>
            </a:xfrm>
          </p:grpSpPr>
          <p:sp>
            <p:nvSpPr>
              <p:cNvPr name="" id="155"/>
              <p:cNvSpPr/>
              <p:nvPr/>
            </p:nvSpPr>
            <p:spPr>
              <a:xfrm>
                <a:off x="-9483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56"/>
              <p:cNvSpPr/>
              <p:nvPr/>
            </p:nvSpPr>
            <p:spPr>
              <a:xfrm>
                <a:off x="-7383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57"/>
              <p:cNvSpPr/>
              <p:nvPr/>
            </p:nvSpPr>
            <p:spPr>
              <a:xfrm>
                <a:off x="-5283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58"/>
              <p:cNvSpPr/>
              <p:nvPr/>
            </p:nvSpPr>
            <p:spPr>
              <a:xfrm>
                <a:off x="-3183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59"/>
              <p:cNvSpPr/>
              <p:nvPr/>
            </p:nvSpPr>
            <p:spPr>
              <a:xfrm>
                <a:off x="-1083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0"/>
              <p:cNvSpPr/>
              <p:nvPr/>
            </p:nvSpPr>
            <p:spPr>
              <a:xfrm>
                <a:off x="10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1"/>
              <p:cNvSpPr/>
              <p:nvPr/>
            </p:nvSpPr>
            <p:spPr>
              <a:xfrm>
                <a:off x="31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2"/>
              <p:cNvSpPr/>
              <p:nvPr/>
            </p:nvSpPr>
            <p:spPr>
              <a:xfrm>
                <a:off x="52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3"/>
              <p:cNvSpPr/>
              <p:nvPr/>
            </p:nvSpPr>
            <p:spPr>
              <a:xfrm>
                <a:off x="73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4"/>
              <p:cNvSpPr/>
              <p:nvPr/>
            </p:nvSpPr>
            <p:spPr>
              <a:xfrm>
                <a:off x="94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5"/>
              <p:cNvSpPr/>
              <p:nvPr/>
            </p:nvSpPr>
            <p:spPr>
              <a:xfrm>
                <a:off x="115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6"/>
              <p:cNvSpPr/>
              <p:nvPr/>
            </p:nvSpPr>
            <p:spPr>
              <a:xfrm>
                <a:off x="136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7"/>
              <p:cNvSpPr/>
              <p:nvPr/>
            </p:nvSpPr>
            <p:spPr>
              <a:xfrm>
                <a:off x="157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8"/>
              <p:cNvSpPr/>
              <p:nvPr/>
            </p:nvSpPr>
            <p:spPr>
              <a:xfrm>
                <a:off x="178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69"/>
              <p:cNvSpPr/>
              <p:nvPr/>
            </p:nvSpPr>
            <p:spPr>
              <a:xfrm>
                <a:off x="199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70"/>
              <p:cNvSpPr/>
              <p:nvPr/>
            </p:nvSpPr>
            <p:spPr>
              <a:xfrm>
                <a:off x="220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71"/>
              <p:cNvSpPr/>
              <p:nvPr/>
            </p:nvSpPr>
            <p:spPr>
              <a:xfrm>
                <a:off x="241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72"/>
              <p:cNvSpPr/>
              <p:nvPr/>
            </p:nvSpPr>
            <p:spPr>
              <a:xfrm>
                <a:off x="262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73"/>
              <p:cNvSpPr/>
              <p:nvPr/>
            </p:nvSpPr>
            <p:spPr>
              <a:xfrm>
                <a:off x="283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</p:grpSp>
        <p:grpSp>
          <p:nvGrpSpPr>
            <p:cNvPr name="线条" id="174"/>
            <p:cNvGrpSpPr/>
            <p:nvPr/>
          </p:nvGrpSpPr>
          <p:grpSpPr>
            <a:xfrm rot="-5400000">
              <a:off x="5981650" y="3825495"/>
              <a:ext cx="3990000" cy="140000"/>
              <a:chOff x="5981650" y="3825495"/>
              <a:chExt cx="3990000" cy="140000"/>
            </a:xfrm>
          </p:grpSpPr>
          <p:sp>
            <p:nvSpPr>
              <p:cNvPr name="" id="175"/>
              <p:cNvSpPr/>
              <p:nvPr/>
            </p:nvSpPr>
            <p:spPr>
              <a:xfrm>
                <a:off x="598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76"/>
              <p:cNvSpPr/>
              <p:nvPr/>
            </p:nvSpPr>
            <p:spPr>
              <a:xfrm>
                <a:off x="619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77"/>
              <p:cNvSpPr/>
              <p:nvPr/>
            </p:nvSpPr>
            <p:spPr>
              <a:xfrm>
                <a:off x="640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78"/>
              <p:cNvSpPr/>
              <p:nvPr/>
            </p:nvSpPr>
            <p:spPr>
              <a:xfrm>
                <a:off x="661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79"/>
              <p:cNvSpPr/>
              <p:nvPr/>
            </p:nvSpPr>
            <p:spPr>
              <a:xfrm>
                <a:off x="682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0"/>
              <p:cNvSpPr/>
              <p:nvPr/>
            </p:nvSpPr>
            <p:spPr>
              <a:xfrm>
                <a:off x="703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1"/>
              <p:cNvSpPr/>
              <p:nvPr/>
            </p:nvSpPr>
            <p:spPr>
              <a:xfrm>
                <a:off x="724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2"/>
              <p:cNvSpPr/>
              <p:nvPr/>
            </p:nvSpPr>
            <p:spPr>
              <a:xfrm>
                <a:off x="745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3"/>
              <p:cNvSpPr/>
              <p:nvPr/>
            </p:nvSpPr>
            <p:spPr>
              <a:xfrm>
                <a:off x="766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4"/>
              <p:cNvSpPr/>
              <p:nvPr/>
            </p:nvSpPr>
            <p:spPr>
              <a:xfrm>
                <a:off x="787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5"/>
              <p:cNvSpPr/>
              <p:nvPr/>
            </p:nvSpPr>
            <p:spPr>
              <a:xfrm>
                <a:off x="808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6"/>
              <p:cNvSpPr/>
              <p:nvPr/>
            </p:nvSpPr>
            <p:spPr>
              <a:xfrm>
                <a:off x="829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7"/>
              <p:cNvSpPr/>
              <p:nvPr/>
            </p:nvSpPr>
            <p:spPr>
              <a:xfrm>
                <a:off x="850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8"/>
              <p:cNvSpPr/>
              <p:nvPr/>
            </p:nvSpPr>
            <p:spPr>
              <a:xfrm>
                <a:off x="871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89"/>
              <p:cNvSpPr/>
              <p:nvPr/>
            </p:nvSpPr>
            <p:spPr>
              <a:xfrm>
                <a:off x="892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90"/>
              <p:cNvSpPr/>
              <p:nvPr/>
            </p:nvSpPr>
            <p:spPr>
              <a:xfrm>
                <a:off x="913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91"/>
              <p:cNvSpPr/>
              <p:nvPr/>
            </p:nvSpPr>
            <p:spPr>
              <a:xfrm>
                <a:off x="934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92"/>
              <p:cNvSpPr/>
              <p:nvPr/>
            </p:nvSpPr>
            <p:spPr>
              <a:xfrm>
                <a:off x="955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93"/>
              <p:cNvSpPr/>
              <p:nvPr/>
            </p:nvSpPr>
            <p:spPr>
              <a:xfrm>
                <a:off x="976165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</p:grpSp>
        <p:grpSp>
          <p:nvGrpSpPr>
            <p:cNvPr name="线条" id="194"/>
            <p:cNvGrpSpPr/>
            <p:nvPr/>
          </p:nvGrpSpPr>
          <p:grpSpPr>
            <a:xfrm rot="-5400000">
              <a:off x="7681600" y="3825495"/>
              <a:ext cx="3990000" cy="140000"/>
              <a:chOff x="7681600" y="3825495"/>
              <a:chExt cx="3990000" cy="140000"/>
            </a:xfrm>
          </p:grpSpPr>
          <p:sp>
            <p:nvSpPr>
              <p:cNvPr name="" id="195"/>
              <p:cNvSpPr/>
              <p:nvPr/>
            </p:nvSpPr>
            <p:spPr>
              <a:xfrm>
                <a:off x="768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96"/>
              <p:cNvSpPr/>
              <p:nvPr/>
            </p:nvSpPr>
            <p:spPr>
              <a:xfrm>
                <a:off x="789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97"/>
              <p:cNvSpPr/>
              <p:nvPr/>
            </p:nvSpPr>
            <p:spPr>
              <a:xfrm>
                <a:off x="810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98"/>
              <p:cNvSpPr/>
              <p:nvPr/>
            </p:nvSpPr>
            <p:spPr>
              <a:xfrm>
                <a:off x="831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199"/>
              <p:cNvSpPr/>
              <p:nvPr/>
            </p:nvSpPr>
            <p:spPr>
              <a:xfrm>
                <a:off x="852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0"/>
              <p:cNvSpPr/>
              <p:nvPr/>
            </p:nvSpPr>
            <p:spPr>
              <a:xfrm>
                <a:off x="873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1"/>
              <p:cNvSpPr/>
              <p:nvPr/>
            </p:nvSpPr>
            <p:spPr>
              <a:xfrm>
                <a:off x="894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2"/>
              <p:cNvSpPr/>
              <p:nvPr/>
            </p:nvSpPr>
            <p:spPr>
              <a:xfrm>
                <a:off x="915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3"/>
              <p:cNvSpPr/>
              <p:nvPr/>
            </p:nvSpPr>
            <p:spPr>
              <a:xfrm>
                <a:off x="936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4"/>
              <p:cNvSpPr/>
              <p:nvPr/>
            </p:nvSpPr>
            <p:spPr>
              <a:xfrm>
                <a:off x="957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5"/>
              <p:cNvSpPr/>
              <p:nvPr/>
            </p:nvSpPr>
            <p:spPr>
              <a:xfrm>
                <a:off x="978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6"/>
              <p:cNvSpPr/>
              <p:nvPr/>
            </p:nvSpPr>
            <p:spPr>
              <a:xfrm>
                <a:off x="999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7"/>
              <p:cNvSpPr/>
              <p:nvPr/>
            </p:nvSpPr>
            <p:spPr>
              <a:xfrm>
                <a:off x="1020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8"/>
              <p:cNvSpPr/>
              <p:nvPr/>
            </p:nvSpPr>
            <p:spPr>
              <a:xfrm>
                <a:off x="1041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09"/>
              <p:cNvSpPr/>
              <p:nvPr/>
            </p:nvSpPr>
            <p:spPr>
              <a:xfrm>
                <a:off x="1062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10"/>
              <p:cNvSpPr/>
              <p:nvPr/>
            </p:nvSpPr>
            <p:spPr>
              <a:xfrm>
                <a:off x="1083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11"/>
              <p:cNvSpPr/>
              <p:nvPr/>
            </p:nvSpPr>
            <p:spPr>
              <a:xfrm>
                <a:off x="1104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12"/>
              <p:cNvSpPr/>
              <p:nvPr/>
            </p:nvSpPr>
            <p:spPr>
              <a:xfrm>
                <a:off x="1125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  <p:sp>
            <p:nvSpPr>
              <p:cNvPr name="" id="213"/>
              <p:cNvSpPr/>
              <p:nvPr/>
            </p:nvSpPr>
            <p:spPr>
              <a:xfrm>
                <a:off x="11461600" y="3825495"/>
                <a:ext cx="210000" cy="1400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stroke="fals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  <a:path fill="none" w="210000" h="140000">
                    <a:moveTo>
                      <a:pt x="0" y="70000"/>
                    </a:moveTo>
                    <a:lnTo>
                      <a:pt x="84249" y="0"/>
                    </a:lnTo>
                    <a:lnTo>
                      <a:pt x="168498" y="70000"/>
                    </a:lnTo>
                    <a:lnTo>
                      <a:pt x="84249" y="140000"/>
                    </a:lnTo>
                    <a:lnTo>
                      <a:pt x="0" y="70000"/>
                    </a:lnTo>
                    <a:close/>
                  </a:path>
                  <a:path fill="none" w="210000" h="140000">
                    <a:moveTo>
                      <a:pt x="41502" y="70000"/>
                    </a:moveTo>
                    <a:lnTo>
                      <a:pt x="125751" y="0"/>
                    </a:lnTo>
                    <a:lnTo>
                      <a:pt x="210000" y="70000"/>
                    </a:lnTo>
                    <a:lnTo>
                      <a:pt x="125751" y="140000"/>
                    </a:lnTo>
                    <a:lnTo>
                      <a:pt x="41502" y="7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FFFFFF"/>
                </a:solidFill>
                <a:miter/>
              </a:ln>
            </p:spPr>
          </p:sp>
        </p:grpSp>
        <p:sp>
          <p:nvSpPr>
            <p:cNvPr name="Rectangle" id="214"/>
            <p:cNvSpPr/>
            <p:nvPr/>
          </p:nvSpPr>
          <p:spPr>
            <a:xfrm>
              <a:off x="-436150" y="1900495"/>
              <a:ext cx="1140000" cy="620000"/>
            </a:xfrm>
            <a:custGeom>
              <a:avLst/>
              <a:gdLst/>
              <a:ahLst/>
              <a:cxnLst/>
              <a:rect b="b" r="r" t="t" l="l"/>
              <a:pathLst>
                <a:path stroke="false" w="1140000" h="620000">
                  <a:moveTo>
                    <a:pt x="0" y="0"/>
                  </a:moveTo>
                  <a:lnTo>
                    <a:pt x="1140000" y="0"/>
                  </a:lnTo>
                  <a:lnTo>
                    <a:pt x="114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  <a:path fill="none" w="1140000" h="620000">
                  <a:moveTo>
                    <a:pt x="0" y="0"/>
                  </a:moveTo>
                  <a:lnTo>
                    <a:pt x="1140000" y="0"/>
                  </a:lnTo>
                  <a:lnTo>
                    <a:pt x="114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拉新</a:t>
              </a:r>
            </a:p>
          </p:txBody>
        </p:sp>
        <p:sp>
          <p:nvSpPr>
            <p:cNvPr name="Rectangle" id="215"/>
            <p:cNvSpPr/>
            <p:nvPr/>
          </p:nvSpPr>
          <p:spPr>
            <a:xfrm>
              <a:off x="1706650" y="1900495"/>
              <a:ext cx="1140000" cy="620000"/>
            </a:xfrm>
            <a:custGeom>
              <a:avLst/>
              <a:gdLst/>
              <a:ahLst/>
              <a:cxnLst/>
              <a:rect b="b" r="r" t="t" l="l"/>
              <a:pathLst>
                <a:path stroke="false" w="1140000" h="620000">
                  <a:moveTo>
                    <a:pt x="0" y="0"/>
                  </a:moveTo>
                  <a:lnTo>
                    <a:pt x="1140000" y="0"/>
                  </a:lnTo>
                  <a:lnTo>
                    <a:pt x="114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  <a:path fill="none" w="1140000" h="620000">
                  <a:moveTo>
                    <a:pt x="0" y="0"/>
                  </a:moveTo>
                  <a:lnTo>
                    <a:pt x="1140000" y="0"/>
                  </a:lnTo>
                  <a:lnTo>
                    <a:pt x="114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留存</a:t>
              </a:r>
            </a:p>
          </p:txBody>
        </p:sp>
        <p:sp>
          <p:nvSpPr>
            <p:cNvPr name="Rectangle" id="216"/>
            <p:cNvSpPr/>
            <p:nvPr/>
          </p:nvSpPr>
          <p:spPr>
            <a:xfrm>
              <a:off x="5043850" y="1900495"/>
              <a:ext cx="1140000" cy="620000"/>
            </a:xfrm>
            <a:custGeom>
              <a:avLst/>
              <a:gdLst/>
              <a:ahLst/>
              <a:cxnLst/>
              <a:rect b="b" r="r" t="t" l="l"/>
              <a:pathLst>
                <a:path stroke="false" w="1140000" h="620000">
                  <a:moveTo>
                    <a:pt x="0" y="0"/>
                  </a:moveTo>
                  <a:lnTo>
                    <a:pt x="1140000" y="0"/>
                  </a:lnTo>
                  <a:lnTo>
                    <a:pt x="114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  <a:path fill="none" w="1140000" h="620000">
                  <a:moveTo>
                    <a:pt x="0" y="0"/>
                  </a:moveTo>
                  <a:lnTo>
                    <a:pt x="1140000" y="0"/>
                  </a:lnTo>
                  <a:lnTo>
                    <a:pt x="114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活跃</a:t>
              </a:r>
            </a:p>
          </p:txBody>
        </p:sp>
        <p:sp>
          <p:nvSpPr>
            <p:cNvPr name="Rectangle" id="217"/>
            <p:cNvSpPr/>
            <p:nvPr/>
          </p:nvSpPr>
          <p:spPr>
            <a:xfrm>
              <a:off x="8256650" y="1900495"/>
              <a:ext cx="1140000" cy="620000"/>
            </a:xfrm>
            <a:custGeom>
              <a:avLst/>
              <a:gdLst/>
              <a:ahLst/>
              <a:cxnLst/>
              <a:rect b="b" r="r" t="t" l="l"/>
              <a:pathLst>
                <a:path stroke="false" w="1140000" h="620000">
                  <a:moveTo>
                    <a:pt x="0" y="0"/>
                  </a:moveTo>
                  <a:lnTo>
                    <a:pt x="1140000" y="0"/>
                  </a:lnTo>
                  <a:lnTo>
                    <a:pt x="114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  <a:path fill="none" w="1140000" h="620000">
                  <a:moveTo>
                    <a:pt x="0" y="0"/>
                  </a:moveTo>
                  <a:lnTo>
                    <a:pt x="1140000" y="0"/>
                  </a:lnTo>
                  <a:lnTo>
                    <a:pt x="1140000" y="620000"/>
                  </a:lnTo>
                  <a:lnTo>
                    <a:pt x="0" y="62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转化</a:t>
              </a:r>
            </a:p>
          </p:txBody>
        </p:sp>
        <p:sp>
          <p:nvSpPr>
            <p:cNvPr name="长方形" id="218"/>
            <p:cNvSpPr/>
            <p:nvPr/>
          </p:nvSpPr>
          <p:spPr>
            <a:xfrm>
              <a:off x="-331150" y="3765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配合渠道</a:t>
              </a:r>
            </a:p>
          </p:txBody>
        </p:sp>
        <p:sp>
          <p:nvSpPr>
            <p:cNvPr name="长方形" id="219"/>
            <p:cNvSpPr/>
            <p:nvPr/>
          </p:nvSpPr>
          <p:spPr>
            <a:xfrm>
              <a:off x="-331150" y="4323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制造噱头</a:t>
              </a:r>
            </a:p>
          </p:txBody>
        </p:sp>
        <p:sp>
          <p:nvSpPr>
            <p:cNvPr name="长方形" id="220"/>
            <p:cNvSpPr/>
            <p:nvPr/>
          </p:nvSpPr>
          <p:spPr>
            <a:xfrm>
              <a:off x="1811650" y="3765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奖励明确</a:t>
              </a:r>
            </a:p>
          </p:txBody>
        </p:sp>
        <p:sp>
          <p:nvSpPr>
            <p:cNvPr name="长方形" id="221"/>
            <p:cNvSpPr/>
            <p:nvPr/>
          </p:nvSpPr>
          <p:spPr>
            <a:xfrm>
              <a:off x="1811650" y="4323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活动有趣</a:t>
              </a:r>
            </a:p>
          </p:txBody>
        </p:sp>
        <p:sp>
          <p:nvSpPr>
            <p:cNvPr name="长方形" id="222"/>
            <p:cNvSpPr/>
            <p:nvPr/>
          </p:nvSpPr>
          <p:spPr>
            <a:xfrm>
              <a:off x="1811650" y="4882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规则简单</a:t>
              </a:r>
            </a:p>
          </p:txBody>
        </p:sp>
        <p:sp>
          <p:nvSpPr>
            <p:cNvPr name="长方形" id="223"/>
            <p:cNvSpPr/>
            <p:nvPr/>
          </p:nvSpPr>
          <p:spPr>
            <a:xfrm>
              <a:off x="3783850" y="3765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创意</a:t>
              </a:r>
            </a:p>
          </p:txBody>
        </p:sp>
        <p:sp>
          <p:nvSpPr>
            <p:cNvPr name="长方形" id="224"/>
            <p:cNvSpPr/>
            <p:nvPr/>
          </p:nvSpPr>
          <p:spPr>
            <a:xfrm>
              <a:off x="3783850" y="4323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数据监控</a:t>
              </a:r>
            </a:p>
          </p:txBody>
        </p:sp>
        <p:sp>
          <p:nvSpPr>
            <p:cNvPr name="长方形" id="225"/>
            <p:cNvSpPr/>
            <p:nvPr/>
          </p:nvSpPr>
          <p:spPr>
            <a:xfrm>
              <a:off x="3783850" y="4882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内容精彩</a:t>
              </a:r>
            </a:p>
          </p:txBody>
        </p:sp>
        <p:sp>
          <p:nvSpPr>
            <p:cNvPr name="长方形" id="226"/>
            <p:cNvSpPr/>
            <p:nvPr/>
          </p:nvSpPr>
          <p:spPr>
            <a:xfrm>
              <a:off x="5253850" y="3765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体验强</a:t>
              </a:r>
            </a:p>
          </p:txBody>
        </p:sp>
        <p:sp>
          <p:nvSpPr>
            <p:cNvPr name="长方形" id="227"/>
            <p:cNvSpPr/>
            <p:nvPr/>
          </p:nvSpPr>
          <p:spPr>
            <a:xfrm>
              <a:off x="5253850" y="4323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操作方便</a:t>
              </a:r>
            </a:p>
          </p:txBody>
        </p:sp>
        <p:sp>
          <p:nvSpPr>
            <p:cNvPr name="长方形" id="228"/>
            <p:cNvSpPr/>
            <p:nvPr/>
          </p:nvSpPr>
          <p:spPr>
            <a:xfrm>
              <a:off x="5253850" y="4881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互动</a:t>
              </a:r>
            </a:p>
          </p:txBody>
        </p:sp>
        <p:sp>
          <p:nvSpPr>
            <p:cNvPr name="长方形" id="229"/>
            <p:cNvSpPr/>
            <p:nvPr/>
          </p:nvSpPr>
          <p:spPr>
            <a:xfrm>
              <a:off x="6673850" y="3765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透明</a:t>
              </a:r>
            </a:p>
          </p:txBody>
        </p:sp>
        <p:sp>
          <p:nvSpPr>
            <p:cNvPr name="长方形" id="230"/>
            <p:cNvSpPr/>
            <p:nvPr/>
          </p:nvSpPr>
          <p:spPr>
            <a:xfrm>
              <a:off x="6673850" y="4323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分享便捷</a:t>
              </a:r>
            </a:p>
          </p:txBody>
        </p:sp>
        <p:sp>
          <p:nvSpPr>
            <p:cNvPr name="长方形" id="231"/>
            <p:cNvSpPr/>
            <p:nvPr/>
          </p:nvSpPr>
          <p:spPr>
            <a:xfrm>
              <a:off x="6673850" y="4881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及时</a:t>
              </a:r>
            </a:p>
          </p:txBody>
        </p:sp>
        <p:sp>
          <p:nvSpPr>
            <p:cNvPr name="长方形" id="232"/>
            <p:cNvSpPr/>
            <p:nvPr/>
          </p:nvSpPr>
          <p:spPr>
            <a:xfrm>
              <a:off x="8361650" y="3765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公正</a:t>
              </a:r>
            </a:p>
          </p:txBody>
        </p:sp>
        <p:sp>
          <p:nvSpPr>
            <p:cNvPr name="长方形" id="233"/>
            <p:cNvSpPr/>
            <p:nvPr/>
          </p:nvSpPr>
          <p:spPr>
            <a:xfrm>
              <a:off x="8361650" y="4323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反馈</a:t>
              </a:r>
            </a:p>
          </p:txBody>
        </p:sp>
        <p:sp>
          <p:nvSpPr>
            <p:cNvPr name="长方形" id="234"/>
            <p:cNvSpPr/>
            <p:nvPr/>
          </p:nvSpPr>
          <p:spPr>
            <a:xfrm>
              <a:off x="8361650" y="4882150"/>
              <a:ext cx="930000" cy="356690"/>
            </a:xfrm>
            <a:custGeom>
              <a:avLst/>
              <a:gdLst>
                <a:gd name="connsiteX0" fmla="*/ 0 w 930000"/>
                <a:gd name="connsiteY0" fmla="*/ 178345 h 356690"/>
                <a:gd name="connsiteX1" fmla="*/ 465000 w 930000"/>
                <a:gd name="connsiteY1" fmla="*/ 0 h 356690"/>
                <a:gd name="connsiteX2" fmla="*/ 930000 w 930000"/>
                <a:gd name="connsiteY2" fmla="*/ 178345 h 356690"/>
                <a:gd name="connsiteX3" fmla="*/ 465000 w 930000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  <a:path fill="none" w="930000" h="356690">
                  <a:moveTo>
                    <a:pt x="930000" y="356690"/>
                  </a:moveTo>
                  <a:lnTo>
                    <a:pt x="930000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930000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复盘</a:t>
              </a:r>
            </a:p>
          </p:txBody>
        </p:sp>
        <p:sp>
          <p:nvSpPr>
            <p:cNvPr name="Rectangle" id="235"/>
            <p:cNvSpPr/>
            <p:nvPr/>
          </p:nvSpPr>
          <p:spPr>
            <a:xfrm>
              <a:off x="-336150" y="5642495"/>
              <a:ext cx="9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930000" h="330000">
                  <a:moveTo>
                    <a:pt x="0" y="0"/>
                  </a:moveTo>
                  <a:lnTo>
                    <a:pt x="930000" y="0"/>
                  </a:lnTo>
                  <a:lnTo>
                    <a:pt x="9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930000" h="330000">
                  <a:moveTo>
                    <a:pt x="0" y="0"/>
                  </a:moveTo>
                  <a:lnTo>
                    <a:pt x="930000" y="0"/>
                  </a:lnTo>
                  <a:lnTo>
                    <a:pt x="9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实时数据收集</a:t>
              </a:r>
            </a:p>
          </p:txBody>
        </p:sp>
        <p:sp>
          <p:nvSpPr>
            <p:cNvPr name="长方形" id="236"/>
            <p:cNvSpPr/>
            <p:nvPr/>
          </p:nvSpPr>
          <p:spPr>
            <a:xfrm>
              <a:off x="655548" y="5643150"/>
              <a:ext cx="782205" cy="356690"/>
            </a:xfrm>
            <a:custGeom>
              <a:avLst/>
              <a:gdLst>
                <a:gd name="connsiteX0" fmla="*/ 0 w 782205"/>
                <a:gd name="connsiteY0" fmla="*/ 178345 h 356690"/>
                <a:gd name="connsiteX1" fmla="*/ 391103 w 782205"/>
                <a:gd name="connsiteY1" fmla="*/ 0 h 356690"/>
                <a:gd name="connsiteX2" fmla="*/ 782205 w 782205"/>
                <a:gd name="connsiteY2" fmla="*/ 178345 h 356690"/>
                <a:gd name="connsiteX3" fmla="*/ 391103 w 782205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82205" h="356690">
                  <a:moveTo>
                    <a:pt x="782205" y="356690"/>
                  </a:moveTo>
                  <a:lnTo>
                    <a:pt x="782205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782205" y="356690"/>
                  </a:lnTo>
                  <a:close/>
                </a:path>
                <a:path fill="none" w="782205" h="356690">
                  <a:moveTo>
                    <a:pt x="782205" y="356690"/>
                  </a:moveTo>
                  <a:lnTo>
                    <a:pt x="782205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782205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转化指标</a:t>
              </a:r>
            </a:p>
          </p:txBody>
        </p:sp>
        <p:sp>
          <p:nvSpPr>
            <p:cNvPr name="Rectangle" id="237"/>
            <p:cNvSpPr/>
            <p:nvPr/>
          </p:nvSpPr>
          <p:spPr>
            <a:xfrm>
              <a:off x="1811650" y="5642495"/>
              <a:ext cx="9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930000" h="330000">
                  <a:moveTo>
                    <a:pt x="0" y="0"/>
                  </a:moveTo>
                  <a:lnTo>
                    <a:pt x="930000" y="0"/>
                  </a:lnTo>
                  <a:lnTo>
                    <a:pt x="9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930000" h="330000">
                  <a:moveTo>
                    <a:pt x="0" y="0"/>
                  </a:moveTo>
                  <a:lnTo>
                    <a:pt x="930000" y="0"/>
                  </a:lnTo>
                  <a:lnTo>
                    <a:pt x="9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实时数据收集</a:t>
              </a:r>
            </a:p>
          </p:txBody>
        </p:sp>
        <p:sp>
          <p:nvSpPr>
            <p:cNvPr name="长方形" id="238"/>
            <p:cNvSpPr/>
            <p:nvPr/>
          </p:nvSpPr>
          <p:spPr>
            <a:xfrm>
              <a:off x="3081648" y="5629150"/>
              <a:ext cx="782205" cy="356690"/>
            </a:xfrm>
            <a:custGeom>
              <a:avLst/>
              <a:gdLst>
                <a:gd name="connsiteX0" fmla="*/ 0 w 782205"/>
                <a:gd name="connsiteY0" fmla="*/ 178345 h 356690"/>
                <a:gd name="connsiteX1" fmla="*/ 391103 w 782205"/>
                <a:gd name="connsiteY1" fmla="*/ 0 h 356690"/>
                <a:gd name="connsiteX2" fmla="*/ 782205 w 782205"/>
                <a:gd name="connsiteY2" fmla="*/ 178345 h 356690"/>
                <a:gd name="connsiteX3" fmla="*/ 391103 w 782205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82205" h="356690">
                  <a:moveTo>
                    <a:pt x="782205" y="356690"/>
                  </a:moveTo>
                  <a:lnTo>
                    <a:pt x="782205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782205" y="356690"/>
                  </a:lnTo>
                  <a:close/>
                </a:path>
                <a:path fill="none" w="782205" h="356690">
                  <a:moveTo>
                    <a:pt x="782205" y="356690"/>
                  </a:moveTo>
                  <a:lnTo>
                    <a:pt x="782205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782205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转化指标</a:t>
              </a:r>
            </a:p>
          </p:txBody>
        </p:sp>
        <p:sp>
          <p:nvSpPr>
            <p:cNvPr name="长方形" id="239"/>
            <p:cNvSpPr/>
            <p:nvPr/>
          </p:nvSpPr>
          <p:spPr>
            <a:xfrm>
              <a:off x="7585538" y="5643150"/>
              <a:ext cx="782205" cy="356690"/>
            </a:xfrm>
            <a:custGeom>
              <a:avLst/>
              <a:gdLst>
                <a:gd name="connsiteX0" fmla="*/ 0 w 782205"/>
                <a:gd name="connsiteY0" fmla="*/ 178345 h 356690"/>
                <a:gd name="connsiteX1" fmla="*/ 391103 w 782205"/>
                <a:gd name="connsiteY1" fmla="*/ 0 h 356690"/>
                <a:gd name="connsiteX2" fmla="*/ 782205 w 782205"/>
                <a:gd name="connsiteY2" fmla="*/ 178345 h 356690"/>
                <a:gd name="connsiteX3" fmla="*/ 391103 w 782205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82205" h="356690">
                  <a:moveTo>
                    <a:pt x="782205" y="356690"/>
                  </a:moveTo>
                  <a:lnTo>
                    <a:pt x="782205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782205" y="356690"/>
                  </a:lnTo>
                  <a:close/>
                </a:path>
                <a:path fill="none" w="782205" h="356690">
                  <a:moveTo>
                    <a:pt x="782205" y="356690"/>
                  </a:moveTo>
                  <a:lnTo>
                    <a:pt x="782205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782205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转化指标</a:t>
              </a:r>
            </a:p>
          </p:txBody>
        </p:sp>
        <p:sp>
          <p:nvSpPr>
            <p:cNvPr name="长方形" id="240"/>
            <p:cNvSpPr/>
            <p:nvPr/>
          </p:nvSpPr>
          <p:spPr>
            <a:xfrm>
              <a:off x="9041498" y="5643150"/>
              <a:ext cx="782205" cy="356690"/>
            </a:xfrm>
            <a:custGeom>
              <a:avLst/>
              <a:gdLst>
                <a:gd name="connsiteX0" fmla="*/ 0 w 782205"/>
                <a:gd name="connsiteY0" fmla="*/ 178345 h 356690"/>
                <a:gd name="connsiteX1" fmla="*/ 391103 w 782205"/>
                <a:gd name="connsiteY1" fmla="*/ 0 h 356690"/>
                <a:gd name="connsiteX2" fmla="*/ 782205 w 782205"/>
                <a:gd name="connsiteY2" fmla="*/ 178345 h 356690"/>
                <a:gd name="connsiteX3" fmla="*/ 391103 w 782205"/>
                <a:gd name="connsiteY3" fmla="*/ 356690 h 35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82205" h="356690">
                  <a:moveTo>
                    <a:pt x="782205" y="356690"/>
                  </a:moveTo>
                  <a:lnTo>
                    <a:pt x="782205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782205" y="356690"/>
                  </a:lnTo>
                  <a:close/>
                </a:path>
                <a:path fill="none" w="782205" h="356690">
                  <a:moveTo>
                    <a:pt x="782205" y="356690"/>
                  </a:moveTo>
                  <a:lnTo>
                    <a:pt x="782205" y="0"/>
                  </a:lnTo>
                  <a:lnTo>
                    <a:pt x="0" y="0"/>
                  </a:lnTo>
                  <a:lnTo>
                    <a:pt x="0" y="356690"/>
                  </a:lnTo>
                  <a:lnTo>
                    <a:pt x="782205" y="35669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转化指标</a:t>
              </a:r>
            </a:p>
          </p:txBody>
        </p:sp>
        <p:sp>
          <p:nvSpPr>
            <p:cNvPr name="Rectangle" id="241"/>
            <p:cNvSpPr/>
            <p:nvPr/>
          </p:nvSpPr>
          <p:spPr>
            <a:xfrm>
              <a:off x="5253850" y="5642495"/>
              <a:ext cx="9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930000" h="330000">
                  <a:moveTo>
                    <a:pt x="0" y="0"/>
                  </a:moveTo>
                  <a:lnTo>
                    <a:pt x="930000" y="0"/>
                  </a:lnTo>
                  <a:lnTo>
                    <a:pt x="9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930000" h="330000">
                  <a:moveTo>
                    <a:pt x="0" y="0"/>
                  </a:moveTo>
                  <a:lnTo>
                    <a:pt x="930000" y="0"/>
                  </a:lnTo>
                  <a:lnTo>
                    <a:pt x="9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实时数据收集</a:t>
              </a:r>
            </a:p>
          </p:txBody>
        </p:sp>
        <p:sp>
          <p:nvSpPr>
            <p:cNvPr name="Rectangle" id="242"/>
            <p:cNvSpPr/>
            <p:nvPr/>
          </p:nvSpPr>
          <p:spPr>
            <a:xfrm>
              <a:off x="8263850" y="5669495"/>
              <a:ext cx="930000" cy="330000"/>
            </a:xfrm>
            <a:custGeom>
              <a:avLst/>
              <a:gdLst/>
              <a:ahLst/>
              <a:cxnLst/>
              <a:rect b="b" r="r" t="t" l="l"/>
              <a:pathLst>
                <a:path stroke="false" w="930000" h="330000">
                  <a:moveTo>
                    <a:pt x="0" y="0"/>
                  </a:moveTo>
                  <a:lnTo>
                    <a:pt x="930000" y="0"/>
                  </a:lnTo>
                  <a:lnTo>
                    <a:pt x="9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  <a:path fill="none" w="930000" h="330000">
                  <a:moveTo>
                    <a:pt x="0" y="0"/>
                  </a:moveTo>
                  <a:lnTo>
                    <a:pt x="930000" y="0"/>
                  </a:lnTo>
                  <a:lnTo>
                    <a:pt x="930000" y="330000"/>
                  </a:lnTo>
                  <a:lnTo>
                    <a:pt x="0" y="33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实时数据收集</a:t>
              </a:r>
            </a:p>
          </p:txBody>
        </p:sp>
        <p:sp>
          <p:nvSpPr>
            <p:cNvPr name="Rectangle" id="243"/>
            <p:cNvSpPr/>
            <p:nvPr/>
          </p:nvSpPr>
          <p:spPr>
            <a:xfrm>
              <a:off x="-450600" y="670495"/>
              <a:ext cx="100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活动流程思路：</a:t>
              </a:r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围绕活动目标，进行目标拆解，形成任务和活动节奏，围绕活动节奏去敲定活动进程，而这个进程就是思路。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PART5" id="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1" id="111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5050" y="-149505"/>
              <a:ext cx="10488900" cy="7230000"/>
            </a:xfrm>
            <a:prstGeom prst="rect">
              <a:avLst/>
            </a:prstGeom>
          </p:spPr>
        </p:pic>
        <p:sp>
          <p:nvSpPr>
            <p:cNvPr name="Rectangle" id="126"/>
            <p:cNvSpPr/>
            <p:nvPr/>
          </p:nvSpPr>
          <p:spPr>
            <a:xfrm>
              <a:off x="-146160" y="2767995"/>
              <a:ext cx="4300000" cy="1025000"/>
            </a:xfrm>
            <a:custGeom>
              <a:avLst/>
              <a:gdLst/>
              <a:ahLst/>
              <a:cxnLst/>
              <a:rect b="b" r="r" t="t" l="l"/>
              <a:pathLst>
                <a:path stroke="fals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  <a:path fill="non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4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活动政策规则</a:t>
              </a:r>
            </a:p>
          </p:txBody>
        </p:sp>
        <p:pic>
          <p:nvPicPr>
            <p:cNvPr name="" id="1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73840" y="1340495"/>
              <a:ext cx="4840000" cy="4250000"/>
            </a:xfrm>
            <a:prstGeom prst="rect">
              <a:avLst/>
            </a:prstGeom>
          </p:spPr>
        </p:pic>
        <p:sp>
          <p:nvSpPr>
            <p:cNvPr name="直线运动路径" id="128"/>
            <p:cNvSpPr/>
            <p:nvPr/>
          </p:nvSpPr>
          <p:spPr>
            <a:xfrm>
              <a:off x="-176160" y="39084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直线运动路径" id="129"/>
            <p:cNvSpPr/>
            <p:nvPr/>
          </p:nvSpPr>
          <p:spPr>
            <a:xfrm>
              <a:off x="-176160" y="39984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30"/>
            <p:cNvSpPr/>
            <p:nvPr/>
          </p:nvSpPr>
          <p:spPr>
            <a:xfrm>
              <a:off x="6083840" y="2265495"/>
              <a:ext cx="2420000" cy="800000"/>
            </a:xfrm>
            <a:custGeom>
              <a:avLst/>
              <a:gdLst/>
              <a:ahLst/>
              <a:cxnLst/>
              <a:rect b="b" r="r" t="t" l="l"/>
              <a:pathLst>
                <a:path stroke="fals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  <a:path fill="non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PART 05</a:t>
              </a:r>
            </a:p>
          </p:txBody>
        </p:sp>
        <p:sp>
          <p:nvSpPr>
            <p:cNvPr name="Rectangle" id="131"/>
            <p:cNvSpPr/>
            <p:nvPr/>
          </p:nvSpPr>
          <p:spPr>
            <a:xfrm>
              <a:off x="41340" y="4174495"/>
              <a:ext cx="19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32"/>
            <p:cNvSpPr/>
            <p:nvPr/>
          </p:nvSpPr>
          <p:spPr>
            <a:xfrm>
              <a:off x="281340" y="41744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活动政策</a:t>
              </a:r>
            </a:p>
          </p:txBody>
        </p:sp>
        <p:sp>
          <p:nvSpPr>
            <p:cNvPr name="Rectangle" id="133"/>
            <p:cNvSpPr/>
            <p:nvPr/>
          </p:nvSpPr>
          <p:spPr>
            <a:xfrm>
              <a:off x="2646340" y="4174495"/>
              <a:ext cx="190000" cy="470000"/>
            </a:xfrm>
            <a:custGeom>
              <a:avLst/>
              <a:gdLst>
                <a:gd name="connsiteX0" fmla="*/ 190000 w 190000"/>
                <a:gd name="connsiteY0" fmla="*/ 235000 h 470000"/>
              </a:gdLst>
              <a:ahLst/>
              <a:cxnLst>
                <a:cxn ang="0">
                  <a:pos x="connsiteX0" y="connsiteY0"/>
                </a:cxn>
              </a:cxnLst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34"/>
            <p:cNvSpPr/>
            <p:nvPr/>
          </p:nvSpPr>
          <p:spPr>
            <a:xfrm>
              <a:off x="2886340" y="41744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活动规则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政策" id="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5" id="105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728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32830" y="-21001"/>
              <a:ext cx="3134450" cy="780000"/>
            </a:xfrm>
            <a:prstGeom prst="rect">
              <a:avLst/>
            </a:prstGeom>
          </p:spPr>
        </p:pic>
        <p:sp>
          <p:nvSpPr>
            <p:cNvPr name="Rectangle" id="128"/>
            <p:cNvSpPr/>
            <p:nvPr/>
          </p:nvSpPr>
          <p:spPr>
            <a:xfrm>
              <a:off x="-658390" y="-21001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活动政策</a:t>
              </a:r>
            </a:p>
          </p:txBody>
        </p:sp>
        <p:pic>
          <p:nvPicPr>
            <p:cNvPr name="" id="1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50080" y="1448995"/>
              <a:ext cx="9834500" cy="4920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规则" id="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7" id="117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505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20600" y="-21001"/>
              <a:ext cx="3134450" cy="780000"/>
            </a:xfrm>
            <a:prstGeom prst="rect">
              <a:avLst/>
            </a:prstGeom>
          </p:spPr>
        </p:pic>
        <p:sp>
          <p:nvSpPr>
            <p:cNvPr name="Rectangle" id="129"/>
            <p:cNvSpPr/>
            <p:nvPr/>
          </p:nvSpPr>
          <p:spPr>
            <a:xfrm>
              <a:off x="-646160" y="-21001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活动规则</a:t>
              </a:r>
            </a:p>
          </p:txBody>
        </p:sp>
        <p:grpSp>
          <p:nvGrpSpPr>
            <p:cNvPr name="列表" id="130"/>
            <p:cNvGrpSpPr/>
            <p:nvPr/>
          </p:nvGrpSpPr>
          <p:grpSpPr>
            <a:xfrm>
              <a:off x="169400" y="1865495"/>
              <a:ext cx="8560000" cy="3969984"/>
              <a:chOff x="169400" y="1865495"/>
              <a:chExt cx="8560000" cy="3969984"/>
            </a:xfrm>
          </p:grpSpPr>
          <p:grpSp>
            <p:nvGrpSpPr>
              <p:cNvPr name="" id="131"/>
              <p:cNvGrpSpPr/>
              <p:nvPr/>
            </p:nvGrpSpPr>
            <p:grpSpPr>
              <a:xfrm>
                <a:off x="169400" y="1865495"/>
                <a:ext cx="2720000" cy="3969984"/>
                <a:chOff x="169400" y="1865495"/>
                <a:chExt cx="2720000" cy="3969984"/>
              </a:xfrm>
            </p:grpSpPr>
            <p:sp>
              <p:nvSpPr>
                <p:cNvPr name="圆角正方形" id="132"/>
                <p:cNvSpPr/>
                <p:nvPr/>
              </p:nvSpPr>
              <p:spPr>
                <a:xfrm>
                  <a:off x="169730" y="1865511"/>
                  <a:ext cx="2719339" cy="3969968"/>
                </a:xfrm>
                <a:custGeom>
                  <a:avLst/>
                  <a:gdLst>
                    <a:gd name="rtl" fmla="*/ 135967 w 2719339"/>
                    <a:gd name="rtt" fmla="*/ 893243 h 3969968"/>
                    <a:gd name="rtr" fmla="*/ 2583372 w 2719339"/>
                    <a:gd name="rtb" fmla="*/ 3870719 h 3969968"/>
                  </a:gdLst>
                  <a:ahLst/>
                  <a:cxnLst/>
                  <a:rect b="rtb" r="rtr" t="rtt" l="rtl"/>
                  <a:pathLst>
                    <a:path stroke="false" w="2719339" h="3969968">
                      <a:moveTo>
                        <a:pt x="2719339" y="3859968"/>
                      </a:moveTo>
                      <a:lnTo>
                        <a:pt x="2719339" y="110000"/>
                      </a:lnTo>
                      <a:cubicBezTo>
                        <a:pt x="2719339" y="49280"/>
                        <a:pt x="2670059" y="0"/>
                        <a:pt x="2609339" y="0"/>
                      </a:cubicBezTo>
                      <a:lnTo>
                        <a:pt x="110000" y="0"/>
                      </a:lnTo>
                      <a:cubicBezTo>
                        <a:pt x="49280" y="0"/>
                        <a:pt x="0" y="49280"/>
                        <a:pt x="0" y="110000"/>
                      </a:cubicBezTo>
                      <a:lnTo>
                        <a:pt x="0" y="3859968"/>
                      </a:lnTo>
                      <a:cubicBezTo>
                        <a:pt x="0" y="3920688"/>
                        <a:pt x="49280" y="3969968"/>
                        <a:pt x="110000" y="3969968"/>
                      </a:cubicBezTo>
                      <a:lnTo>
                        <a:pt x="2609339" y="3969968"/>
                      </a:lnTo>
                      <a:cubicBezTo>
                        <a:pt x="2670059" y="3969968"/>
                        <a:pt x="2719339" y="3920688"/>
                        <a:pt x="2719339" y="3859968"/>
                      </a:cubicBezTo>
                      <a:close/>
                    </a:path>
                    <a:path fill="none" w="2719339" h="3969968">
                      <a:moveTo>
                        <a:pt x="2719339" y="3859968"/>
                      </a:moveTo>
                      <a:lnTo>
                        <a:pt x="2719339" y="110000"/>
                      </a:lnTo>
                      <a:cubicBezTo>
                        <a:pt x="2719339" y="49280"/>
                        <a:pt x="2670059" y="0"/>
                        <a:pt x="2609339" y="0"/>
                      </a:cubicBezTo>
                      <a:lnTo>
                        <a:pt x="110000" y="0"/>
                      </a:lnTo>
                      <a:cubicBezTo>
                        <a:pt x="49280" y="0"/>
                        <a:pt x="0" y="49280"/>
                        <a:pt x="0" y="110000"/>
                      </a:cubicBezTo>
                      <a:lnTo>
                        <a:pt x="0" y="3859968"/>
                      </a:lnTo>
                      <a:cubicBezTo>
                        <a:pt x="0" y="3920688"/>
                        <a:pt x="49280" y="3969968"/>
                        <a:pt x="110000" y="3969968"/>
                      </a:cubicBezTo>
                      <a:lnTo>
                        <a:pt x="2609339" y="3969968"/>
                      </a:lnTo>
                      <a:cubicBezTo>
                        <a:pt x="2670059" y="3969968"/>
                        <a:pt x="2719339" y="3920688"/>
                        <a:pt x="2719339" y="3859968"/>
                      </a:cubicBezTo>
                      <a:close/>
                    </a:path>
                  </a:pathLst>
                </a:custGeom>
                <a:solidFill>
                  <a:srgbClr val="F4F4F4"/>
                </a:solidFill>
                <a:ln cap="flat" w="10000">
                  <a:noFill/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0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通过本任务下方发文入口，成功发布1条小视频/横短视频/图文/动态/视频合集，即可相应获得5积分/4积分/2积分/1积分/1积分创作奖励。</a:t>
                  </a:r>
                </a:p>
              </p:txBody>
            </p:sp>
            <p:sp>
              <p:nvSpPr>
                <p:cNvPr name="长方形" id="133"/>
                <p:cNvSpPr/>
                <p:nvPr/>
              </p:nvSpPr>
              <p:spPr>
                <a:xfrm>
                  <a:off x="169400" y="1865528"/>
                  <a:ext cx="2720000" cy="377077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2720000" h="377077">
                      <a:moveTo>
                        <a:pt x="2720000" y="377077"/>
                      </a:moveTo>
                      <a:lnTo>
                        <a:pt x="2720000" y="0"/>
                      </a:lnTo>
                      <a:lnTo>
                        <a:pt x="0" y="0"/>
                      </a:lnTo>
                      <a:lnTo>
                        <a:pt x="0" y="377077"/>
                      </a:lnTo>
                      <a:lnTo>
                        <a:pt x="2720000" y="377077"/>
                      </a:lnTo>
                      <a:close/>
                    </a:path>
                    <a:path fill="none" w="2720000" h="377077">
                      <a:moveTo>
                        <a:pt x="2720000" y="377077"/>
                      </a:moveTo>
                      <a:lnTo>
                        <a:pt x="2720000" y="0"/>
                      </a:lnTo>
                      <a:lnTo>
                        <a:pt x="0" y="0"/>
                      </a:lnTo>
                      <a:lnTo>
                        <a:pt x="0" y="377077"/>
                      </a:lnTo>
                      <a:lnTo>
                        <a:pt x="2720000" y="377077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cap="flat" w="10000">
                  <a:noFill/>
                  <a:miter/>
                </a:ln>
              </p:spPr>
            </p:sp>
            <p:sp>
              <p:nvSpPr>
                <p:cNvPr name="长方形" id="134"/>
                <p:cNvSpPr/>
                <p:nvPr/>
              </p:nvSpPr>
              <p:spPr>
                <a:xfrm>
                  <a:off x="603959" y="1865495"/>
                  <a:ext cx="1850881" cy="79036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850881" h="790360">
                      <a:moveTo>
                        <a:pt x="1850881" y="790360"/>
                      </a:moveTo>
                      <a:lnTo>
                        <a:pt x="1850881" y="0"/>
                      </a:lnTo>
                      <a:lnTo>
                        <a:pt x="0" y="0"/>
                      </a:lnTo>
                      <a:lnTo>
                        <a:pt x="0" y="790360"/>
                      </a:lnTo>
                      <a:lnTo>
                        <a:pt x="1850881" y="790360"/>
                      </a:lnTo>
                      <a:close/>
                    </a:path>
                    <a:path fill="none" w="1850881" h="790360">
                      <a:moveTo>
                        <a:pt x="1850881" y="790360"/>
                      </a:moveTo>
                      <a:lnTo>
                        <a:pt x="1850881" y="0"/>
                      </a:lnTo>
                      <a:lnTo>
                        <a:pt x="0" y="0"/>
                      </a:lnTo>
                      <a:lnTo>
                        <a:pt x="0" y="790360"/>
                      </a:lnTo>
                      <a:lnTo>
                        <a:pt x="1850881" y="790360"/>
                      </a:ln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4ED7C5"/>
                  </a:solidFill>
                  <a:miter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14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参与门槛与征集要求</a:t>
                  </a:r>
                </a:p>
              </p:txBody>
            </p:sp>
          </p:grpSp>
          <p:grpSp>
            <p:nvGrpSpPr>
              <p:cNvPr name="" id="135"/>
              <p:cNvGrpSpPr/>
              <p:nvPr/>
            </p:nvGrpSpPr>
            <p:grpSpPr>
              <a:xfrm>
                <a:off x="3089400" y="1865495"/>
                <a:ext cx="2720000" cy="3969984"/>
                <a:chOff x="3089400" y="1865495"/>
                <a:chExt cx="2720000" cy="3969984"/>
              </a:xfrm>
            </p:grpSpPr>
            <p:sp>
              <p:nvSpPr>
                <p:cNvPr name="圆角正方形" id="136"/>
                <p:cNvSpPr/>
                <p:nvPr/>
              </p:nvSpPr>
              <p:spPr>
                <a:xfrm>
                  <a:off x="3089730" y="1865511"/>
                  <a:ext cx="2719339" cy="3969968"/>
                </a:xfrm>
                <a:custGeom>
                  <a:avLst/>
                  <a:gdLst>
                    <a:gd name="rtl" fmla="*/ 135967 w 2719339"/>
                    <a:gd name="rtt" fmla="*/ 893243 h 3969968"/>
                    <a:gd name="rtr" fmla="*/ 2583372 w 2719339"/>
                    <a:gd name="rtb" fmla="*/ 3870719 h 3969968"/>
                  </a:gdLst>
                  <a:ahLst/>
                  <a:cxnLst/>
                  <a:rect b="rtb" r="rtr" t="rtt" l="rtl"/>
                  <a:pathLst>
                    <a:path stroke="false" w="2719339" h="3969968">
                      <a:moveTo>
                        <a:pt x="2719339" y="3859968"/>
                      </a:moveTo>
                      <a:lnTo>
                        <a:pt x="2719339" y="110000"/>
                      </a:lnTo>
                      <a:cubicBezTo>
                        <a:pt x="2719339" y="49280"/>
                        <a:pt x="2670059" y="0"/>
                        <a:pt x="2609339" y="0"/>
                      </a:cubicBezTo>
                      <a:lnTo>
                        <a:pt x="110000" y="0"/>
                      </a:lnTo>
                      <a:cubicBezTo>
                        <a:pt x="49280" y="0"/>
                        <a:pt x="0" y="49280"/>
                        <a:pt x="0" y="110000"/>
                      </a:cubicBezTo>
                      <a:lnTo>
                        <a:pt x="0" y="3859968"/>
                      </a:lnTo>
                      <a:cubicBezTo>
                        <a:pt x="0" y="3920688"/>
                        <a:pt x="49280" y="3969968"/>
                        <a:pt x="110000" y="3969968"/>
                      </a:cubicBezTo>
                      <a:lnTo>
                        <a:pt x="2609339" y="3969968"/>
                      </a:lnTo>
                      <a:cubicBezTo>
                        <a:pt x="2670059" y="3969968"/>
                        <a:pt x="2719339" y="3920688"/>
                        <a:pt x="2719339" y="3859968"/>
                      </a:cubicBezTo>
                      <a:close/>
                    </a:path>
                    <a:path fill="none" w="2719339" h="3969968">
                      <a:moveTo>
                        <a:pt x="2719339" y="3859968"/>
                      </a:moveTo>
                      <a:lnTo>
                        <a:pt x="2719339" y="110000"/>
                      </a:lnTo>
                      <a:cubicBezTo>
                        <a:pt x="2719339" y="49280"/>
                        <a:pt x="2670059" y="0"/>
                        <a:pt x="2609339" y="0"/>
                      </a:cubicBezTo>
                      <a:lnTo>
                        <a:pt x="110000" y="0"/>
                      </a:lnTo>
                      <a:cubicBezTo>
                        <a:pt x="49280" y="0"/>
                        <a:pt x="0" y="49280"/>
                        <a:pt x="0" y="110000"/>
                      </a:cubicBezTo>
                      <a:lnTo>
                        <a:pt x="0" y="3859968"/>
                      </a:lnTo>
                      <a:cubicBezTo>
                        <a:pt x="0" y="3920688"/>
                        <a:pt x="49280" y="3969968"/>
                        <a:pt x="110000" y="3969968"/>
                      </a:cubicBezTo>
                      <a:lnTo>
                        <a:pt x="2609339" y="3969968"/>
                      </a:lnTo>
                      <a:cubicBezTo>
                        <a:pt x="2670059" y="3969968"/>
                        <a:pt x="2719339" y="3920688"/>
                        <a:pt x="2719339" y="3859968"/>
                      </a:cubicBezTo>
                      <a:close/>
                    </a:path>
                  </a:pathLst>
                </a:custGeom>
                <a:solidFill>
                  <a:srgbClr val="F4F4F4"/>
                </a:solidFill>
                <a:ln cap="flat" w="10000">
                  <a:noFill/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200" altLang="en-US">
                      <a:solidFill>
                        <a:srgbClr val="7E7E7E"/>
                      </a:solidFill>
                      <a:latin typeface="Arial"/>
                      <a:ea typeface="Arial"/>
                      <a:cs typeface="Arial"/>
                    </a:rPr>
                    <a:t>Lorem ipsum dolor sit amet, consectetur adipiscing elit.</a:t>
                  </a:r>
                </a:p>
              </p:txBody>
            </p:sp>
            <p:sp>
              <p:nvSpPr>
                <p:cNvPr name="长方形" id="137"/>
                <p:cNvSpPr/>
                <p:nvPr/>
              </p:nvSpPr>
              <p:spPr>
                <a:xfrm>
                  <a:off x="3089400" y="1865528"/>
                  <a:ext cx="2720000" cy="377077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2720000" h="377077">
                      <a:moveTo>
                        <a:pt x="2720000" y="377077"/>
                      </a:moveTo>
                      <a:lnTo>
                        <a:pt x="2720000" y="0"/>
                      </a:lnTo>
                      <a:lnTo>
                        <a:pt x="0" y="0"/>
                      </a:lnTo>
                      <a:lnTo>
                        <a:pt x="0" y="377077"/>
                      </a:lnTo>
                      <a:lnTo>
                        <a:pt x="2720000" y="377077"/>
                      </a:lnTo>
                      <a:close/>
                    </a:path>
                    <a:path fill="none" w="2720000" h="377077">
                      <a:moveTo>
                        <a:pt x="2720000" y="377077"/>
                      </a:moveTo>
                      <a:lnTo>
                        <a:pt x="2720000" y="0"/>
                      </a:lnTo>
                      <a:lnTo>
                        <a:pt x="0" y="0"/>
                      </a:lnTo>
                      <a:lnTo>
                        <a:pt x="0" y="377077"/>
                      </a:lnTo>
                      <a:lnTo>
                        <a:pt x="2720000" y="377077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cap="flat" w="10000">
                  <a:noFill/>
                  <a:miter/>
                </a:ln>
              </p:spPr>
            </p:sp>
            <p:sp>
              <p:nvSpPr>
                <p:cNvPr name="长方形" id="138"/>
                <p:cNvSpPr/>
                <p:nvPr/>
              </p:nvSpPr>
              <p:spPr>
                <a:xfrm>
                  <a:off x="3523959" y="1865495"/>
                  <a:ext cx="1850881" cy="79036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850881" h="790360">
                      <a:moveTo>
                        <a:pt x="1850881" y="790360"/>
                      </a:moveTo>
                      <a:lnTo>
                        <a:pt x="1850881" y="0"/>
                      </a:lnTo>
                      <a:lnTo>
                        <a:pt x="0" y="0"/>
                      </a:lnTo>
                      <a:lnTo>
                        <a:pt x="0" y="790360"/>
                      </a:lnTo>
                      <a:lnTo>
                        <a:pt x="1850881" y="790360"/>
                      </a:lnTo>
                      <a:close/>
                    </a:path>
                    <a:path fill="none" w="1850881" h="790360">
                      <a:moveTo>
                        <a:pt x="1850881" y="790360"/>
                      </a:moveTo>
                      <a:lnTo>
                        <a:pt x="1850881" y="0"/>
                      </a:lnTo>
                      <a:lnTo>
                        <a:pt x="0" y="0"/>
                      </a:lnTo>
                      <a:lnTo>
                        <a:pt x="0" y="790360"/>
                      </a:lnTo>
                      <a:lnTo>
                        <a:pt x="1850881" y="790360"/>
                      </a:ln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467DFE"/>
                  </a:solidFill>
                  <a:miter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14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评选规则</a:t>
                  </a:r>
                </a:p>
              </p:txBody>
            </p:sp>
          </p:grpSp>
          <p:grpSp>
            <p:nvGrpSpPr>
              <p:cNvPr name="" id="139"/>
              <p:cNvGrpSpPr/>
              <p:nvPr/>
            </p:nvGrpSpPr>
            <p:grpSpPr>
              <a:xfrm>
                <a:off x="6009400" y="1865495"/>
                <a:ext cx="2720000" cy="3969984"/>
                <a:chOff x="6009400" y="1865495"/>
                <a:chExt cx="2720000" cy="3969984"/>
              </a:xfrm>
            </p:grpSpPr>
            <p:sp>
              <p:nvSpPr>
                <p:cNvPr name="圆角正方形" id="140"/>
                <p:cNvSpPr/>
                <p:nvPr/>
              </p:nvSpPr>
              <p:spPr>
                <a:xfrm>
                  <a:off x="6009730" y="1865511"/>
                  <a:ext cx="2719339" cy="3969968"/>
                </a:xfrm>
                <a:custGeom>
                  <a:avLst/>
                  <a:gdLst>
                    <a:gd name="rtl" fmla="*/ 135967 w 2719339"/>
                    <a:gd name="rtt" fmla="*/ 893243 h 3969968"/>
                    <a:gd name="rtr" fmla="*/ 2583372 w 2719339"/>
                    <a:gd name="rtb" fmla="*/ 3870719 h 3969968"/>
                  </a:gdLst>
                  <a:ahLst/>
                  <a:cxnLst/>
                  <a:rect b="rtb" r="rtr" t="rtt" l="rtl"/>
                  <a:pathLst>
                    <a:path stroke="false" w="2719339" h="3969968">
                      <a:moveTo>
                        <a:pt x="2719339" y="3859968"/>
                      </a:moveTo>
                      <a:lnTo>
                        <a:pt x="2719339" y="110000"/>
                      </a:lnTo>
                      <a:cubicBezTo>
                        <a:pt x="2719339" y="49280"/>
                        <a:pt x="2670059" y="0"/>
                        <a:pt x="2609339" y="0"/>
                      </a:cubicBezTo>
                      <a:lnTo>
                        <a:pt x="110000" y="0"/>
                      </a:lnTo>
                      <a:cubicBezTo>
                        <a:pt x="49280" y="0"/>
                        <a:pt x="0" y="49280"/>
                        <a:pt x="0" y="110000"/>
                      </a:cubicBezTo>
                      <a:lnTo>
                        <a:pt x="0" y="3859968"/>
                      </a:lnTo>
                      <a:cubicBezTo>
                        <a:pt x="0" y="3920688"/>
                        <a:pt x="49280" y="3969968"/>
                        <a:pt x="110000" y="3969968"/>
                      </a:cubicBezTo>
                      <a:lnTo>
                        <a:pt x="2609339" y="3969968"/>
                      </a:lnTo>
                      <a:cubicBezTo>
                        <a:pt x="2670059" y="3969968"/>
                        <a:pt x="2719339" y="3920688"/>
                        <a:pt x="2719339" y="3859968"/>
                      </a:cubicBezTo>
                      <a:close/>
                    </a:path>
                    <a:path fill="none" w="2719339" h="3969968">
                      <a:moveTo>
                        <a:pt x="2719339" y="3859968"/>
                      </a:moveTo>
                      <a:lnTo>
                        <a:pt x="2719339" y="110000"/>
                      </a:lnTo>
                      <a:cubicBezTo>
                        <a:pt x="2719339" y="49280"/>
                        <a:pt x="2670059" y="0"/>
                        <a:pt x="2609339" y="0"/>
                      </a:cubicBezTo>
                      <a:lnTo>
                        <a:pt x="110000" y="0"/>
                      </a:lnTo>
                      <a:cubicBezTo>
                        <a:pt x="49280" y="0"/>
                        <a:pt x="0" y="49280"/>
                        <a:pt x="0" y="110000"/>
                      </a:cubicBezTo>
                      <a:lnTo>
                        <a:pt x="0" y="3859968"/>
                      </a:lnTo>
                      <a:cubicBezTo>
                        <a:pt x="0" y="3920688"/>
                        <a:pt x="49280" y="3969968"/>
                        <a:pt x="110000" y="3969968"/>
                      </a:cubicBezTo>
                      <a:lnTo>
                        <a:pt x="2609339" y="3969968"/>
                      </a:lnTo>
                      <a:cubicBezTo>
                        <a:pt x="2670059" y="3969968"/>
                        <a:pt x="2719339" y="3920688"/>
                        <a:pt x="2719339" y="3859968"/>
                      </a:cubicBezTo>
                      <a:close/>
                    </a:path>
                  </a:pathLst>
                </a:custGeom>
                <a:solidFill>
                  <a:srgbClr val="F4F4F4"/>
                </a:solidFill>
                <a:ln cap="flat" w="10000">
                  <a:noFill/>
                  <a:round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lang="zh-CN" sz="10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一月创作激励：</a:t>
                  </a:r>
                </a:p>
                <a:p>
                  <a:pPr algn="ctr"/>
                  <a:r>
                    <a:rPr dirty="0" lang="zh-CN" sz="10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-视频创作之星奖：通过本任务下方发文入口，发布小视频/短视频内容篇数达到5篇，即可再瓜分10万积分</a:t>
                  </a:r>
                </a:p>
                <a:p>
                  <a:pPr algn="ctr"/>
                  <a:r>
                    <a:rPr dirty="0" lang="zh-CN" sz="10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优先推荐：优质文章将获得更多曝光量，并有机会入选【百家榜】；</a:t>
                  </a:r>
                </a:p>
                <a:p>
                  <a:pPr algn="ctr"/>
                  <a:r>
                    <a:rPr dirty="0" lang="zh-CN" sz="10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快速成长：优质账号将有机会获得官方邀请原创、加V等权益；</a:t>
                  </a:r>
                </a:p>
                <a:p>
                  <a:pPr algn="ctr"/>
                  <a:r>
                    <a:rPr dirty="0" lang="zh-CN" sz="10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惊喜收益：积极发文作者有机会加入垂类作者交流社群，与百家号官方运营面对面交流共同成长。</a:t>
                  </a:r>
                </a:p>
              </p:txBody>
            </p:sp>
            <p:sp>
              <p:nvSpPr>
                <p:cNvPr name="长方形" id="141"/>
                <p:cNvSpPr/>
                <p:nvPr/>
              </p:nvSpPr>
              <p:spPr>
                <a:xfrm>
                  <a:off x="6009400" y="1865528"/>
                  <a:ext cx="2720000" cy="377077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2720000" h="377077">
                      <a:moveTo>
                        <a:pt x="2720000" y="377077"/>
                      </a:moveTo>
                      <a:lnTo>
                        <a:pt x="2720000" y="0"/>
                      </a:lnTo>
                      <a:lnTo>
                        <a:pt x="0" y="0"/>
                      </a:lnTo>
                      <a:lnTo>
                        <a:pt x="0" y="377077"/>
                      </a:lnTo>
                      <a:lnTo>
                        <a:pt x="2720000" y="377077"/>
                      </a:lnTo>
                      <a:close/>
                    </a:path>
                    <a:path fill="none" w="2720000" h="377077">
                      <a:moveTo>
                        <a:pt x="2720000" y="377077"/>
                      </a:moveTo>
                      <a:lnTo>
                        <a:pt x="2720000" y="0"/>
                      </a:lnTo>
                      <a:lnTo>
                        <a:pt x="0" y="0"/>
                      </a:lnTo>
                      <a:lnTo>
                        <a:pt x="0" y="377077"/>
                      </a:lnTo>
                      <a:lnTo>
                        <a:pt x="2720000" y="377077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cap="flat" w="10000">
                  <a:noFill/>
                  <a:miter/>
                </a:ln>
              </p:spPr>
            </p:sp>
            <p:sp>
              <p:nvSpPr>
                <p:cNvPr name="长方形" id="142"/>
                <p:cNvSpPr/>
                <p:nvPr/>
              </p:nvSpPr>
              <p:spPr>
                <a:xfrm>
                  <a:off x="6443959" y="1865495"/>
                  <a:ext cx="1850881" cy="79036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850881" h="790360">
                      <a:moveTo>
                        <a:pt x="1850881" y="790360"/>
                      </a:moveTo>
                      <a:lnTo>
                        <a:pt x="1850881" y="0"/>
                      </a:lnTo>
                      <a:lnTo>
                        <a:pt x="0" y="0"/>
                      </a:lnTo>
                      <a:lnTo>
                        <a:pt x="0" y="790360"/>
                      </a:lnTo>
                      <a:lnTo>
                        <a:pt x="1850881" y="790360"/>
                      </a:lnTo>
                      <a:close/>
                    </a:path>
                    <a:path fill="none" w="1850881" h="790360">
                      <a:moveTo>
                        <a:pt x="1850881" y="790360"/>
                      </a:moveTo>
                      <a:lnTo>
                        <a:pt x="1850881" y="0"/>
                      </a:lnTo>
                      <a:lnTo>
                        <a:pt x="0" y="0"/>
                      </a:lnTo>
                      <a:lnTo>
                        <a:pt x="0" y="790360"/>
                      </a:lnTo>
                      <a:lnTo>
                        <a:pt x="1850881" y="790360"/>
                      </a:lnTo>
                      <a:close/>
                    </a:path>
                  </a:pathLst>
                </a:custGeom>
                <a:solidFill>
                  <a:srgbClr val="213653"/>
                </a:solidFill>
                <a:ln cap="flat" w="10000">
                  <a:solidFill>
                    <a:srgbClr val="4155C6"/>
                  </a:solidFill>
                  <a:miter/>
                </a:ln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1400" altLang="en-US">
                      <a:solidFill>
                        <a:srgbClr val="FFFFFF"/>
                      </a:solidFill>
                      <a:latin typeface="微软雅黑"/>
                      <a:ea typeface="微软雅黑"/>
                      <a:cs typeface="微软雅黑"/>
                    </a:rPr>
                    <a:t>奖励规则</a:t>
                  </a:r>
                </a:p>
              </p:txBody>
            </p:sp>
          </p:grpSp>
        </p:grp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PART6" id="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7" id="107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86005"/>
              <a:ext cx="10488900" cy="7230000"/>
            </a:xfrm>
            <a:prstGeom prst="rect">
              <a:avLst/>
            </a:prstGeom>
          </p:spPr>
        </p:pic>
        <p:sp>
          <p:nvSpPr>
            <p:cNvPr name="Rectangle" id="129"/>
            <p:cNvSpPr/>
            <p:nvPr/>
          </p:nvSpPr>
          <p:spPr>
            <a:xfrm>
              <a:off x="-153560" y="2731495"/>
              <a:ext cx="4300000" cy="1025000"/>
            </a:xfrm>
            <a:custGeom>
              <a:avLst/>
              <a:gdLst/>
              <a:ahLst/>
              <a:cxnLst/>
              <a:rect b="b" r="r" t="t" l="l"/>
              <a:pathLst>
                <a:path stroke="fals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  <a:path fill="non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4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活动亮点</a:t>
              </a:r>
            </a:p>
          </p:txBody>
        </p:sp>
        <p:pic>
          <p:nvPicPr>
            <p:cNvPr name="" id="1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6440" y="1303995"/>
              <a:ext cx="4840000" cy="4250000"/>
            </a:xfrm>
            <a:prstGeom prst="rect">
              <a:avLst/>
            </a:prstGeom>
          </p:spPr>
        </p:pic>
        <p:sp>
          <p:nvSpPr>
            <p:cNvPr name="直线运动路径" id="131"/>
            <p:cNvSpPr/>
            <p:nvPr/>
          </p:nvSpPr>
          <p:spPr>
            <a:xfrm>
              <a:off x="-183560" y="3871995"/>
              <a:ext cx="4489990" cy="10000"/>
            </a:xfrm>
            <a:custGeom>
              <a:avLst/>
              <a:gdLst/>
              <a:ahLst/>
              <a:cxnLst/>
              <a:rect b="b" r="r" t="t" l="l"/>
              <a:pathLst>
                <a:path fill="none" w="4489990" h="10000">
                  <a:moveTo>
                    <a:pt x="0" y="0"/>
                  </a:moveTo>
                  <a:lnTo>
                    <a:pt x="448999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直线运动路径" id="132"/>
            <p:cNvSpPr/>
            <p:nvPr/>
          </p:nvSpPr>
          <p:spPr>
            <a:xfrm>
              <a:off x="-183560" y="3961995"/>
              <a:ext cx="4489990" cy="10000"/>
            </a:xfrm>
            <a:custGeom>
              <a:avLst/>
              <a:gdLst/>
              <a:ahLst/>
              <a:cxnLst/>
              <a:rect b="b" r="r" t="t" l="l"/>
              <a:pathLst>
                <a:path fill="none" w="4489990" h="10000">
                  <a:moveTo>
                    <a:pt x="0" y="0"/>
                  </a:moveTo>
                  <a:lnTo>
                    <a:pt x="448999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33"/>
            <p:cNvSpPr/>
            <p:nvPr/>
          </p:nvSpPr>
          <p:spPr>
            <a:xfrm>
              <a:off x="6076440" y="2228995"/>
              <a:ext cx="2420000" cy="800000"/>
            </a:xfrm>
            <a:custGeom>
              <a:avLst/>
              <a:gdLst/>
              <a:ahLst/>
              <a:cxnLst/>
              <a:rect b="b" r="r" t="t" l="l"/>
              <a:pathLst>
                <a:path stroke="fals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  <a:path fill="non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PART 06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亮点" id="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6" id="116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8505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40600" y="-21001"/>
              <a:ext cx="3134450" cy="780000"/>
            </a:xfrm>
            <a:prstGeom prst="rect">
              <a:avLst/>
            </a:prstGeom>
          </p:spPr>
        </p:pic>
        <p:sp>
          <p:nvSpPr>
            <p:cNvPr name="Rectangle" id="131"/>
            <p:cNvSpPr/>
            <p:nvPr/>
          </p:nvSpPr>
          <p:spPr>
            <a:xfrm>
              <a:off x="-666160" y="-21001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活动亮点</a:t>
              </a:r>
            </a:p>
          </p:txBody>
        </p:sp>
        <p:sp>
          <p:nvSpPr>
            <p:cNvPr name="" id="132"/>
            <p:cNvSpPr/>
            <p:nvPr/>
          </p:nvSpPr>
          <p:spPr>
            <a:xfrm flipH="true">
              <a:off x="2556580" y="1656862"/>
              <a:ext cx="1550680" cy="848267"/>
            </a:xfrm>
            <a:custGeom>
              <a:avLst/>
              <a:gdLst>
                <a:gd name="rtr" fmla="*/ 1214980 w 1550680"/>
              </a:gdLst>
              <a:ahLst/>
              <a:cxnLst/>
              <a:rect b="b" r="rtr" t="t" l="l"/>
              <a:pathLst>
                <a:path stroke="false" w="1550680" h="848267">
                  <a:moveTo>
                    <a:pt x="0" y="424134"/>
                  </a:moveTo>
                  <a:cubicBezTo>
                    <a:pt x="0" y="189891"/>
                    <a:pt x="274106" y="0"/>
                    <a:pt x="612233" y="0"/>
                  </a:cubicBezTo>
                  <a:cubicBezTo>
                    <a:pt x="896429" y="0"/>
                    <a:pt x="1135400" y="134147"/>
                    <a:pt x="1204400" y="316025"/>
                  </a:cubicBezTo>
                  <a:lnTo>
                    <a:pt x="1550680" y="116097"/>
                  </a:lnTo>
                  <a:lnTo>
                    <a:pt x="1550680" y="689371"/>
                  </a:lnTo>
                  <a:lnTo>
                    <a:pt x="1215720" y="495979"/>
                  </a:lnTo>
                  <a:cubicBezTo>
                    <a:pt x="1166450" y="696004"/>
                    <a:pt x="915010" y="848267"/>
                    <a:pt x="612233" y="848267"/>
                  </a:cubicBezTo>
                  <a:cubicBezTo>
                    <a:pt x="319953" y="848267"/>
                    <a:pt x="75511" y="706380"/>
                    <a:pt x="14595" y="516609"/>
                  </a:cubicBezTo>
                  <a:cubicBezTo>
                    <a:pt x="9021" y="499245"/>
                    <a:pt x="108679" y="456676"/>
                    <a:pt x="108679" y="456676"/>
                  </a:cubicBezTo>
                  <a:cubicBezTo>
                    <a:pt x="108679" y="456676"/>
                    <a:pt x="0" y="437367"/>
                    <a:pt x="0" y="424134"/>
                  </a:cubicBezTo>
                  <a:close/>
                </a:path>
                <a:path fill="none" w="1550680" h="848267">
                  <a:moveTo>
                    <a:pt x="0" y="424134"/>
                  </a:moveTo>
                  <a:cubicBezTo>
                    <a:pt x="0" y="189891"/>
                    <a:pt x="274106" y="0"/>
                    <a:pt x="612233" y="0"/>
                  </a:cubicBezTo>
                  <a:cubicBezTo>
                    <a:pt x="896429" y="0"/>
                    <a:pt x="1135400" y="134147"/>
                    <a:pt x="1204400" y="316025"/>
                  </a:cubicBezTo>
                  <a:lnTo>
                    <a:pt x="1550680" y="116097"/>
                  </a:lnTo>
                  <a:lnTo>
                    <a:pt x="1550680" y="689371"/>
                  </a:lnTo>
                  <a:lnTo>
                    <a:pt x="1215720" y="495979"/>
                  </a:lnTo>
                  <a:cubicBezTo>
                    <a:pt x="1166450" y="696004"/>
                    <a:pt x="915010" y="848267"/>
                    <a:pt x="612233" y="848267"/>
                  </a:cubicBezTo>
                  <a:cubicBezTo>
                    <a:pt x="319953" y="848267"/>
                    <a:pt x="75511" y="706380"/>
                    <a:pt x="14595" y="516609"/>
                  </a:cubicBezTo>
                  <a:cubicBezTo>
                    <a:pt x="9021" y="499245"/>
                    <a:pt x="108679" y="456676"/>
                    <a:pt x="108679" y="456676"/>
                  </a:cubicBezTo>
                  <a:cubicBezTo>
                    <a:pt x="108679" y="456676"/>
                    <a:pt x="0" y="437367"/>
                    <a:pt x="0" y="424134"/>
                  </a:cubicBezTo>
                  <a:close/>
                </a:path>
              </a:pathLst>
            </a:custGeom>
            <a:solidFill>
              <a:srgbClr val="EB5757"/>
            </a:solidFill>
            <a:ln cap="flat" w="10000">
              <a:solidFill>
                <a:srgbClr val="EB5757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内容</a:t>
              </a:r>
            </a:p>
          </p:txBody>
        </p:sp>
        <p:sp>
          <p:nvSpPr>
            <p:cNvPr name="" id="133"/>
            <p:cNvSpPr/>
            <p:nvPr/>
          </p:nvSpPr>
          <p:spPr>
            <a:xfrm flipH="true">
              <a:off x="2556600" y="3860862"/>
              <a:ext cx="1550680" cy="848267"/>
            </a:xfrm>
            <a:custGeom>
              <a:avLst/>
              <a:gdLst>
                <a:gd name="rtr" fmla="*/ 1214980 w 1550680"/>
              </a:gdLst>
              <a:ahLst/>
              <a:cxnLst/>
              <a:rect b="b" r="rtr" t="t" l="l"/>
              <a:pathLst>
                <a:path stroke="false" w="1550680" h="848267">
                  <a:moveTo>
                    <a:pt x="0" y="424133"/>
                  </a:moveTo>
                  <a:cubicBezTo>
                    <a:pt x="0" y="189891"/>
                    <a:pt x="274106" y="0"/>
                    <a:pt x="612233" y="0"/>
                  </a:cubicBezTo>
                  <a:cubicBezTo>
                    <a:pt x="896429" y="0"/>
                    <a:pt x="1135400" y="134147"/>
                    <a:pt x="1204400" y="316025"/>
                  </a:cubicBezTo>
                  <a:lnTo>
                    <a:pt x="1550680" y="116097"/>
                  </a:lnTo>
                  <a:lnTo>
                    <a:pt x="1550680" y="689371"/>
                  </a:lnTo>
                  <a:lnTo>
                    <a:pt x="1215720" y="495979"/>
                  </a:lnTo>
                  <a:cubicBezTo>
                    <a:pt x="1166450" y="696004"/>
                    <a:pt x="915010" y="848267"/>
                    <a:pt x="612233" y="848267"/>
                  </a:cubicBezTo>
                  <a:cubicBezTo>
                    <a:pt x="319953" y="848267"/>
                    <a:pt x="75511" y="706380"/>
                    <a:pt x="14595" y="516609"/>
                  </a:cubicBezTo>
                  <a:cubicBezTo>
                    <a:pt x="9021" y="499245"/>
                    <a:pt x="108679" y="456676"/>
                    <a:pt x="108679" y="456676"/>
                  </a:cubicBezTo>
                  <a:cubicBezTo>
                    <a:pt x="108679" y="456676"/>
                    <a:pt x="0" y="437367"/>
                    <a:pt x="0" y="424133"/>
                  </a:cubicBezTo>
                  <a:close/>
                </a:path>
                <a:path fill="none" w="1550680" h="848267">
                  <a:moveTo>
                    <a:pt x="0" y="424133"/>
                  </a:moveTo>
                  <a:cubicBezTo>
                    <a:pt x="0" y="189891"/>
                    <a:pt x="274106" y="0"/>
                    <a:pt x="612233" y="0"/>
                  </a:cubicBezTo>
                  <a:cubicBezTo>
                    <a:pt x="896429" y="0"/>
                    <a:pt x="1135400" y="134147"/>
                    <a:pt x="1204400" y="316025"/>
                  </a:cubicBezTo>
                  <a:lnTo>
                    <a:pt x="1550680" y="116097"/>
                  </a:lnTo>
                  <a:lnTo>
                    <a:pt x="1550680" y="689371"/>
                  </a:lnTo>
                  <a:lnTo>
                    <a:pt x="1215720" y="495979"/>
                  </a:lnTo>
                  <a:cubicBezTo>
                    <a:pt x="1166450" y="696004"/>
                    <a:pt x="915010" y="848267"/>
                    <a:pt x="612233" y="848267"/>
                  </a:cubicBezTo>
                  <a:cubicBezTo>
                    <a:pt x="319953" y="848267"/>
                    <a:pt x="75511" y="706380"/>
                    <a:pt x="14595" y="516609"/>
                  </a:cubicBezTo>
                  <a:cubicBezTo>
                    <a:pt x="9021" y="499245"/>
                    <a:pt x="108679" y="456676"/>
                    <a:pt x="108679" y="456676"/>
                  </a:cubicBezTo>
                  <a:cubicBezTo>
                    <a:pt x="108679" y="456676"/>
                    <a:pt x="0" y="437367"/>
                    <a:pt x="0" y="424133"/>
                  </a:cubicBezTo>
                  <a:close/>
                </a:path>
              </a:pathLst>
            </a:custGeom>
            <a:solidFill>
              <a:srgbClr val="2D9CDB"/>
            </a:solidFill>
            <a:ln cap="flat" w="10000">
              <a:solidFill>
                <a:srgbClr val="2D9CDB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传播范围广</a:t>
              </a:r>
            </a:p>
          </p:txBody>
        </p:sp>
        <p:sp>
          <p:nvSpPr>
            <p:cNvPr name="" id="134"/>
            <p:cNvSpPr/>
            <p:nvPr/>
          </p:nvSpPr>
          <p:spPr>
            <a:xfrm>
              <a:off x="5029620" y="2699862"/>
              <a:ext cx="1550680" cy="848267"/>
            </a:xfrm>
            <a:custGeom>
              <a:avLst/>
              <a:gdLst>
                <a:gd name="rtr" fmla="*/ 1214980 w 1550680"/>
              </a:gdLst>
              <a:ahLst/>
              <a:cxnLst/>
              <a:rect b="b" r="rtr" t="t" l="l"/>
              <a:pathLst>
                <a:path stroke="false" w="1550680" h="848267">
                  <a:moveTo>
                    <a:pt x="0" y="424134"/>
                  </a:moveTo>
                  <a:cubicBezTo>
                    <a:pt x="0" y="189891"/>
                    <a:pt x="274106" y="0"/>
                    <a:pt x="612233" y="0"/>
                  </a:cubicBezTo>
                  <a:cubicBezTo>
                    <a:pt x="896429" y="0"/>
                    <a:pt x="1135400" y="134147"/>
                    <a:pt x="1204400" y="316025"/>
                  </a:cubicBezTo>
                  <a:lnTo>
                    <a:pt x="1550680" y="116097"/>
                  </a:lnTo>
                  <a:lnTo>
                    <a:pt x="1550680" y="689371"/>
                  </a:lnTo>
                  <a:lnTo>
                    <a:pt x="1215720" y="495979"/>
                  </a:lnTo>
                  <a:cubicBezTo>
                    <a:pt x="1166450" y="696004"/>
                    <a:pt x="915010" y="848267"/>
                    <a:pt x="612233" y="848267"/>
                  </a:cubicBezTo>
                  <a:cubicBezTo>
                    <a:pt x="319953" y="848267"/>
                    <a:pt x="75511" y="706380"/>
                    <a:pt x="14595" y="516609"/>
                  </a:cubicBezTo>
                  <a:cubicBezTo>
                    <a:pt x="9021" y="499245"/>
                    <a:pt x="108679" y="456676"/>
                    <a:pt x="108679" y="456676"/>
                  </a:cubicBezTo>
                  <a:cubicBezTo>
                    <a:pt x="108679" y="456676"/>
                    <a:pt x="0" y="437367"/>
                    <a:pt x="0" y="424134"/>
                  </a:cubicBezTo>
                  <a:close/>
                </a:path>
                <a:path fill="none" w="1550680" h="848267">
                  <a:moveTo>
                    <a:pt x="0" y="424134"/>
                  </a:moveTo>
                  <a:cubicBezTo>
                    <a:pt x="0" y="189891"/>
                    <a:pt x="274106" y="0"/>
                    <a:pt x="612233" y="0"/>
                  </a:cubicBezTo>
                  <a:cubicBezTo>
                    <a:pt x="896429" y="0"/>
                    <a:pt x="1135400" y="134147"/>
                    <a:pt x="1204400" y="316025"/>
                  </a:cubicBezTo>
                  <a:lnTo>
                    <a:pt x="1550680" y="116097"/>
                  </a:lnTo>
                  <a:lnTo>
                    <a:pt x="1550680" y="689371"/>
                  </a:lnTo>
                  <a:lnTo>
                    <a:pt x="1215720" y="495979"/>
                  </a:lnTo>
                  <a:cubicBezTo>
                    <a:pt x="1166450" y="696004"/>
                    <a:pt x="915010" y="848267"/>
                    <a:pt x="612233" y="848267"/>
                  </a:cubicBezTo>
                  <a:cubicBezTo>
                    <a:pt x="319953" y="848267"/>
                    <a:pt x="75511" y="706380"/>
                    <a:pt x="14595" y="516609"/>
                  </a:cubicBezTo>
                  <a:cubicBezTo>
                    <a:pt x="9021" y="499245"/>
                    <a:pt x="108679" y="456676"/>
                    <a:pt x="108679" y="456676"/>
                  </a:cubicBezTo>
                  <a:cubicBezTo>
                    <a:pt x="108679" y="456676"/>
                    <a:pt x="0" y="437367"/>
                    <a:pt x="0" y="424134"/>
                  </a:cubicBezTo>
                  <a:close/>
                </a:path>
              </a:pathLst>
            </a:custGeom>
            <a:solidFill>
              <a:srgbClr val="F2C94C"/>
            </a:solidFill>
            <a:ln cap="flat" w="10000">
              <a:solidFill>
                <a:srgbClr val="F2C94C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趣味性强</a:t>
              </a:r>
            </a:p>
          </p:txBody>
        </p:sp>
        <p:sp>
          <p:nvSpPr>
            <p:cNvPr name="" id="135"/>
            <p:cNvSpPr/>
            <p:nvPr/>
          </p:nvSpPr>
          <p:spPr>
            <a:xfrm>
              <a:off x="5029620" y="4648862"/>
              <a:ext cx="1550680" cy="848267"/>
            </a:xfrm>
            <a:custGeom>
              <a:avLst/>
              <a:gdLst>
                <a:gd name="rtr" fmla="*/ 1214980 w 1550680"/>
              </a:gdLst>
              <a:ahLst/>
              <a:cxnLst/>
              <a:rect b="b" r="rtr" t="t" l="l"/>
              <a:pathLst>
                <a:path stroke="false" w="1550680" h="848267">
                  <a:moveTo>
                    <a:pt x="0" y="424133"/>
                  </a:moveTo>
                  <a:cubicBezTo>
                    <a:pt x="0" y="189891"/>
                    <a:pt x="274106" y="0"/>
                    <a:pt x="612233" y="0"/>
                  </a:cubicBezTo>
                  <a:cubicBezTo>
                    <a:pt x="896429" y="0"/>
                    <a:pt x="1135400" y="134147"/>
                    <a:pt x="1204400" y="316025"/>
                  </a:cubicBezTo>
                  <a:lnTo>
                    <a:pt x="1550680" y="116097"/>
                  </a:lnTo>
                  <a:lnTo>
                    <a:pt x="1550680" y="689371"/>
                  </a:lnTo>
                  <a:lnTo>
                    <a:pt x="1215720" y="495979"/>
                  </a:lnTo>
                  <a:cubicBezTo>
                    <a:pt x="1166450" y="696004"/>
                    <a:pt x="915010" y="848267"/>
                    <a:pt x="612233" y="848267"/>
                  </a:cubicBezTo>
                  <a:cubicBezTo>
                    <a:pt x="319953" y="848267"/>
                    <a:pt x="75511" y="706380"/>
                    <a:pt x="14595" y="516609"/>
                  </a:cubicBezTo>
                  <a:cubicBezTo>
                    <a:pt x="9021" y="499245"/>
                    <a:pt x="108679" y="456676"/>
                    <a:pt x="108679" y="456676"/>
                  </a:cubicBezTo>
                  <a:cubicBezTo>
                    <a:pt x="108679" y="456676"/>
                    <a:pt x="0" y="437367"/>
                    <a:pt x="0" y="424133"/>
                  </a:cubicBezTo>
                  <a:close/>
                </a:path>
                <a:path fill="none" w="1550680" h="848267">
                  <a:moveTo>
                    <a:pt x="0" y="424133"/>
                  </a:moveTo>
                  <a:cubicBezTo>
                    <a:pt x="0" y="189891"/>
                    <a:pt x="274106" y="0"/>
                    <a:pt x="612233" y="0"/>
                  </a:cubicBezTo>
                  <a:cubicBezTo>
                    <a:pt x="896429" y="0"/>
                    <a:pt x="1135400" y="134147"/>
                    <a:pt x="1204400" y="316025"/>
                  </a:cubicBezTo>
                  <a:lnTo>
                    <a:pt x="1550680" y="116097"/>
                  </a:lnTo>
                  <a:lnTo>
                    <a:pt x="1550680" y="689371"/>
                  </a:lnTo>
                  <a:lnTo>
                    <a:pt x="1215720" y="495979"/>
                  </a:lnTo>
                  <a:cubicBezTo>
                    <a:pt x="1166450" y="696004"/>
                    <a:pt x="915010" y="848267"/>
                    <a:pt x="612233" y="848267"/>
                  </a:cubicBezTo>
                  <a:cubicBezTo>
                    <a:pt x="319953" y="848267"/>
                    <a:pt x="75511" y="706380"/>
                    <a:pt x="14595" y="516609"/>
                  </a:cubicBezTo>
                  <a:cubicBezTo>
                    <a:pt x="9021" y="499245"/>
                    <a:pt x="108679" y="456676"/>
                    <a:pt x="108679" y="456676"/>
                  </a:cubicBezTo>
                  <a:cubicBezTo>
                    <a:pt x="108679" y="456676"/>
                    <a:pt x="0" y="437367"/>
                    <a:pt x="0" y="424133"/>
                  </a:cubicBezTo>
                  <a:close/>
                </a:path>
              </a:pathLst>
            </a:custGeom>
            <a:solidFill>
              <a:srgbClr val="2F80ED"/>
            </a:solidFill>
            <a:ln cap="flat" w="10000">
              <a:solidFill>
                <a:srgbClr val="2F80ED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引导分享</a:t>
              </a:r>
            </a:p>
          </p:txBody>
        </p:sp>
        <p:sp>
          <p:nvSpPr>
            <p:cNvPr name="Palette" id="136"/>
            <p:cNvSpPr/>
            <p:nvPr/>
          </p:nvSpPr>
          <p:spPr>
            <a:xfrm>
              <a:off x="1359604" y="1562145"/>
              <a:ext cx="386431" cy="363700"/>
            </a:xfrm>
            <a:custGeom>
              <a:avLst/>
              <a:gdLst/>
              <a:ahLst/>
              <a:cxnLst/>
              <a:rect b="b" r="r" t="t" l="l"/>
              <a:pathLst>
                <a:path stroke="false" w="386431" h="363700">
                  <a:moveTo>
                    <a:pt x="193216" y="0"/>
                  </a:moveTo>
                  <a:cubicBezTo>
                    <a:pt x="87003" y="0"/>
                    <a:pt x="0" y="81478"/>
                    <a:pt x="0" y="181850"/>
                  </a:cubicBezTo>
                  <a:cubicBezTo>
                    <a:pt x="0" y="282221"/>
                    <a:pt x="87003" y="363700"/>
                    <a:pt x="193216" y="363700"/>
                  </a:cubicBezTo>
                  <a:cubicBezTo>
                    <a:pt x="203542" y="363700"/>
                    <a:pt x="213557" y="360013"/>
                    <a:pt x="221463" y="353071"/>
                  </a:cubicBezTo>
                  <a:cubicBezTo>
                    <a:pt x="229051" y="345120"/>
                    <a:pt x="233831" y="334712"/>
                    <a:pt x="235022" y="323550"/>
                  </a:cubicBezTo>
                  <a:cubicBezTo>
                    <a:pt x="234949" y="313016"/>
                    <a:pt x="230395" y="303063"/>
                    <a:pt x="222593" y="296391"/>
                  </a:cubicBezTo>
                  <a:cubicBezTo>
                    <a:pt x="220622" y="293085"/>
                    <a:pt x="219101" y="289508"/>
                    <a:pt x="218074" y="285763"/>
                  </a:cubicBezTo>
                  <a:cubicBezTo>
                    <a:pt x="218930" y="281114"/>
                    <a:pt x="221331" y="276933"/>
                    <a:pt x="224853" y="273955"/>
                  </a:cubicBezTo>
                  <a:cubicBezTo>
                    <a:pt x="228213" y="270686"/>
                    <a:pt x="232698" y="268982"/>
                    <a:pt x="237282" y="269231"/>
                  </a:cubicBezTo>
                  <a:lnTo>
                    <a:pt x="273439" y="269231"/>
                  </a:lnTo>
                  <a:cubicBezTo>
                    <a:pt x="335585" y="269231"/>
                    <a:pt x="386431" y="221998"/>
                    <a:pt x="386431" y="162956"/>
                  </a:cubicBezTo>
                  <a:cubicBezTo>
                    <a:pt x="385301" y="73212"/>
                    <a:pt x="299428" y="0"/>
                    <a:pt x="193216" y="0"/>
                  </a:cubicBezTo>
                  <a:close/>
                  <a:moveTo>
                    <a:pt x="273439" y="245615"/>
                  </a:moveTo>
                  <a:lnTo>
                    <a:pt x="237282" y="245615"/>
                  </a:lnTo>
                  <a:cubicBezTo>
                    <a:pt x="226583" y="245331"/>
                    <a:pt x="216147" y="249106"/>
                    <a:pt x="207905" y="256242"/>
                  </a:cubicBezTo>
                  <a:cubicBezTo>
                    <a:pt x="200877" y="264460"/>
                    <a:pt x="196525" y="274797"/>
                    <a:pt x="195475" y="285763"/>
                  </a:cubicBezTo>
                  <a:cubicBezTo>
                    <a:pt x="195827" y="296330"/>
                    <a:pt x="199842" y="306402"/>
                    <a:pt x="206775" y="314104"/>
                  </a:cubicBezTo>
                  <a:cubicBezTo>
                    <a:pt x="210137" y="315837"/>
                    <a:pt x="211985" y="319698"/>
                    <a:pt x="211294" y="323550"/>
                  </a:cubicBezTo>
                  <a:cubicBezTo>
                    <a:pt x="211330" y="328205"/>
                    <a:pt x="209230" y="332597"/>
                    <a:pt x="205645" y="335359"/>
                  </a:cubicBezTo>
                  <a:cubicBezTo>
                    <a:pt x="201847" y="338645"/>
                    <a:pt x="197011" y="340329"/>
                    <a:pt x="192086" y="340082"/>
                  </a:cubicBezTo>
                  <a:cubicBezTo>
                    <a:pt x="98303" y="340082"/>
                    <a:pt x="22598" y="269231"/>
                    <a:pt x="22598" y="181850"/>
                  </a:cubicBezTo>
                  <a:cubicBezTo>
                    <a:pt x="22598" y="94467"/>
                    <a:pt x="100563" y="23617"/>
                    <a:pt x="192086" y="23617"/>
                  </a:cubicBezTo>
                  <a:cubicBezTo>
                    <a:pt x="283609" y="23617"/>
                    <a:pt x="362703" y="86201"/>
                    <a:pt x="362703" y="162956"/>
                  </a:cubicBezTo>
                  <a:cubicBezTo>
                    <a:pt x="362703" y="209009"/>
                    <a:pt x="323156" y="245615"/>
                    <a:pt x="273439" y="245615"/>
                  </a:cubicBezTo>
                  <a:close/>
                  <a:moveTo>
                    <a:pt x="240898" y="63052"/>
                  </a:moveTo>
                  <a:cubicBezTo>
                    <a:pt x="225609" y="63052"/>
                    <a:pt x="212644" y="75420"/>
                    <a:pt x="212644" y="91398"/>
                  </a:cubicBezTo>
                  <a:cubicBezTo>
                    <a:pt x="212644" y="107376"/>
                    <a:pt x="224479" y="120593"/>
                    <a:pt x="239768" y="120926"/>
                  </a:cubicBezTo>
                  <a:cubicBezTo>
                    <a:pt x="255057" y="121245"/>
                    <a:pt x="267704" y="108557"/>
                    <a:pt x="268022" y="92579"/>
                  </a:cubicBezTo>
                  <a:cubicBezTo>
                    <a:pt x="268328" y="76601"/>
                    <a:pt x="256187" y="63052"/>
                    <a:pt x="240898" y="63052"/>
                  </a:cubicBezTo>
                  <a:close/>
                  <a:moveTo>
                    <a:pt x="298407" y="133322"/>
                  </a:moveTo>
                  <a:cubicBezTo>
                    <a:pt x="287165" y="133322"/>
                    <a:pt x="276995" y="140304"/>
                    <a:pt x="272419" y="151035"/>
                  </a:cubicBezTo>
                  <a:cubicBezTo>
                    <a:pt x="267756" y="161862"/>
                    <a:pt x="270009" y="174574"/>
                    <a:pt x="278018" y="182969"/>
                  </a:cubicBezTo>
                  <a:cubicBezTo>
                    <a:pt x="286052" y="191340"/>
                    <a:pt x="298216" y="193695"/>
                    <a:pt x="308576" y="188822"/>
                  </a:cubicBezTo>
                  <a:cubicBezTo>
                    <a:pt x="318844" y="184039"/>
                    <a:pt x="325525" y="173411"/>
                    <a:pt x="325525" y="161662"/>
                  </a:cubicBezTo>
                  <a:cubicBezTo>
                    <a:pt x="325342" y="146091"/>
                    <a:pt x="313307" y="133322"/>
                    <a:pt x="298407" y="133322"/>
                  </a:cubicBezTo>
                  <a:close/>
                  <a:moveTo>
                    <a:pt x="140225" y="59276"/>
                  </a:moveTo>
                  <a:cubicBezTo>
                    <a:pt x="132823" y="59276"/>
                    <a:pt x="125729" y="62375"/>
                    <a:pt x="120603" y="67955"/>
                  </a:cubicBezTo>
                  <a:cubicBezTo>
                    <a:pt x="115476" y="73536"/>
                    <a:pt x="113079" y="81072"/>
                    <a:pt x="113079" y="88800"/>
                  </a:cubicBezTo>
                  <a:cubicBezTo>
                    <a:pt x="113079" y="104751"/>
                    <a:pt x="126090" y="117404"/>
                    <a:pt x="141355" y="117144"/>
                  </a:cubicBezTo>
                  <a:cubicBezTo>
                    <a:pt x="156462" y="116387"/>
                    <a:pt x="168370" y="103424"/>
                    <a:pt x="168474" y="87619"/>
                  </a:cubicBezTo>
                  <a:cubicBezTo>
                    <a:pt x="168346" y="79884"/>
                    <a:pt x="165056" y="72577"/>
                    <a:pt x="159434" y="67544"/>
                  </a:cubicBezTo>
                  <a:cubicBezTo>
                    <a:pt x="154378" y="62166"/>
                    <a:pt x="147439" y="59276"/>
                    <a:pt x="140225" y="59276"/>
                  </a:cubicBezTo>
                  <a:close/>
                  <a:moveTo>
                    <a:pt x="83738" y="132255"/>
                  </a:moveTo>
                  <a:cubicBezTo>
                    <a:pt x="68828" y="132255"/>
                    <a:pt x="56609" y="145026"/>
                    <a:pt x="56609" y="160607"/>
                  </a:cubicBezTo>
                  <a:cubicBezTo>
                    <a:pt x="56609" y="168143"/>
                    <a:pt x="59347" y="175407"/>
                    <a:pt x="64452" y="180743"/>
                  </a:cubicBezTo>
                  <a:cubicBezTo>
                    <a:pt x="69558" y="186079"/>
                    <a:pt x="76509" y="189034"/>
                    <a:pt x="83738" y="188959"/>
                  </a:cubicBezTo>
                  <a:cubicBezTo>
                    <a:pt x="91006" y="189240"/>
                    <a:pt x="98073" y="186352"/>
                    <a:pt x="103223" y="180970"/>
                  </a:cubicBezTo>
                  <a:cubicBezTo>
                    <a:pt x="108372" y="175588"/>
                    <a:pt x="111136" y="168203"/>
                    <a:pt x="110867" y="160607"/>
                  </a:cubicBezTo>
                  <a:cubicBezTo>
                    <a:pt x="110939" y="153052"/>
                    <a:pt x="108111" y="145788"/>
                    <a:pt x="103006" y="140452"/>
                  </a:cubicBezTo>
                  <a:cubicBezTo>
                    <a:pt x="97900" y="135116"/>
                    <a:pt x="90949" y="132255"/>
                    <a:pt x="83738" y="132255"/>
                  </a:cubicBezTo>
                  <a:close/>
                </a:path>
                <a:path fill="none" w="386431" h="363700">
                  <a:moveTo>
                    <a:pt x="193216" y="0"/>
                  </a:moveTo>
                  <a:cubicBezTo>
                    <a:pt x="87003" y="0"/>
                    <a:pt x="0" y="81478"/>
                    <a:pt x="0" y="181850"/>
                  </a:cubicBezTo>
                  <a:cubicBezTo>
                    <a:pt x="0" y="282221"/>
                    <a:pt x="87003" y="363700"/>
                    <a:pt x="193216" y="363700"/>
                  </a:cubicBezTo>
                  <a:cubicBezTo>
                    <a:pt x="203542" y="363700"/>
                    <a:pt x="213557" y="360013"/>
                    <a:pt x="221463" y="353071"/>
                  </a:cubicBezTo>
                  <a:cubicBezTo>
                    <a:pt x="229051" y="345120"/>
                    <a:pt x="233831" y="334712"/>
                    <a:pt x="235022" y="323550"/>
                  </a:cubicBezTo>
                  <a:cubicBezTo>
                    <a:pt x="234949" y="313016"/>
                    <a:pt x="230395" y="303063"/>
                    <a:pt x="222593" y="296391"/>
                  </a:cubicBezTo>
                  <a:cubicBezTo>
                    <a:pt x="220622" y="293085"/>
                    <a:pt x="219101" y="289508"/>
                    <a:pt x="218074" y="285763"/>
                  </a:cubicBezTo>
                  <a:cubicBezTo>
                    <a:pt x="218930" y="281114"/>
                    <a:pt x="221331" y="276933"/>
                    <a:pt x="224853" y="273955"/>
                  </a:cubicBezTo>
                  <a:cubicBezTo>
                    <a:pt x="228213" y="270686"/>
                    <a:pt x="232698" y="268982"/>
                    <a:pt x="237282" y="269231"/>
                  </a:cubicBezTo>
                  <a:lnTo>
                    <a:pt x="273439" y="269231"/>
                  </a:lnTo>
                  <a:cubicBezTo>
                    <a:pt x="335585" y="269231"/>
                    <a:pt x="386431" y="221998"/>
                    <a:pt x="386431" y="162956"/>
                  </a:cubicBezTo>
                  <a:cubicBezTo>
                    <a:pt x="385301" y="73212"/>
                    <a:pt x="299428" y="0"/>
                    <a:pt x="193216" y="0"/>
                  </a:cubicBezTo>
                  <a:close/>
                  <a:moveTo>
                    <a:pt x="273439" y="245615"/>
                  </a:moveTo>
                  <a:lnTo>
                    <a:pt x="237282" y="245615"/>
                  </a:lnTo>
                  <a:cubicBezTo>
                    <a:pt x="226583" y="245331"/>
                    <a:pt x="216147" y="249106"/>
                    <a:pt x="207905" y="256242"/>
                  </a:cubicBezTo>
                  <a:cubicBezTo>
                    <a:pt x="200877" y="264460"/>
                    <a:pt x="196525" y="274797"/>
                    <a:pt x="195475" y="285763"/>
                  </a:cubicBezTo>
                  <a:cubicBezTo>
                    <a:pt x="195827" y="296330"/>
                    <a:pt x="199842" y="306402"/>
                    <a:pt x="206775" y="314104"/>
                  </a:cubicBezTo>
                  <a:cubicBezTo>
                    <a:pt x="210137" y="315837"/>
                    <a:pt x="211985" y="319698"/>
                    <a:pt x="211294" y="323550"/>
                  </a:cubicBezTo>
                  <a:cubicBezTo>
                    <a:pt x="211330" y="328205"/>
                    <a:pt x="209230" y="332597"/>
                    <a:pt x="205645" y="335359"/>
                  </a:cubicBezTo>
                  <a:cubicBezTo>
                    <a:pt x="201847" y="338645"/>
                    <a:pt x="197011" y="340329"/>
                    <a:pt x="192086" y="340082"/>
                  </a:cubicBezTo>
                  <a:cubicBezTo>
                    <a:pt x="98303" y="340082"/>
                    <a:pt x="22598" y="269231"/>
                    <a:pt x="22598" y="181850"/>
                  </a:cubicBezTo>
                  <a:cubicBezTo>
                    <a:pt x="22598" y="94467"/>
                    <a:pt x="100563" y="23617"/>
                    <a:pt x="192086" y="23617"/>
                  </a:cubicBezTo>
                  <a:cubicBezTo>
                    <a:pt x="283609" y="23617"/>
                    <a:pt x="362703" y="86201"/>
                    <a:pt x="362703" y="162956"/>
                  </a:cubicBezTo>
                  <a:cubicBezTo>
                    <a:pt x="362703" y="209009"/>
                    <a:pt x="323156" y="245615"/>
                    <a:pt x="273439" y="245615"/>
                  </a:cubicBezTo>
                  <a:close/>
                  <a:moveTo>
                    <a:pt x="240898" y="63052"/>
                  </a:moveTo>
                  <a:cubicBezTo>
                    <a:pt x="225609" y="63052"/>
                    <a:pt x="212644" y="75420"/>
                    <a:pt x="212644" y="91398"/>
                  </a:cubicBezTo>
                  <a:cubicBezTo>
                    <a:pt x="212644" y="107376"/>
                    <a:pt x="224479" y="120593"/>
                    <a:pt x="239768" y="120926"/>
                  </a:cubicBezTo>
                  <a:cubicBezTo>
                    <a:pt x="255057" y="121245"/>
                    <a:pt x="267704" y="108557"/>
                    <a:pt x="268022" y="92579"/>
                  </a:cubicBezTo>
                  <a:cubicBezTo>
                    <a:pt x="268328" y="76601"/>
                    <a:pt x="256187" y="63052"/>
                    <a:pt x="240898" y="63052"/>
                  </a:cubicBezTo>
                  <a:close/>
                  <a:moveTo>
                    <a:pt x="298407" y="133322"/>
                  </a:moveTo>
                  <a:cubicBezTo>
                    <a:pt x="287165" y="133322"/>
                    <a:pt x="276995" y="140304"/>
                    <a:pt x="272419" y="151035"/>
                  </a:cubicBezTo>
                  <a:cubicBezTo>
                    <a:pt x="267756" y="161862"/>
                    <a:pt x="270009" y="174574"/>
                    <a:pt x="278018" y="182969"/>
                  </a:cubicBezTo>
                  <a:cubicBezTo>
                    <a:pt x="286052" y="191340"/>
                    <a:pt x="298216" y="193695"/>
                    <a:pt x="308576" y="188822"/>
                  </a:cubicBezTo>
                  <a:cubicBezTo>
                    <a:pt x="318844" y="184039"/>
                    <a:pt x="325525" y="173411"/>
                    <a:pt x="325525" y="161662"/>
                  </a:cubicBezTo>
                  <a:cubicBezTo>
                    <a:pt x="325342" y="146091"/>
                    <a:pt x="313307" y="133322"/>
                    <a:pt x="298407" y="133322"/>
                  </a:cubicBezTo>
                  <a:close/>
                  <a:moveTo>
                    <a:pt x="140225" y="59276"/>
                  </a:moveTo>
                  <a:cubicBezTo>
                    <a:pt x="132823" y="59276"/>
                    <a:pt x="125729" y="62375"/>
                    <a:pt x="120603" y="67955"/>
                  </a:cubicBezTo>
                  <a:cubicBezTo>
                    <a:pt x="115476" y="73536"/>
                    <a:pt x="113079" y="81072"/>
                    <a:pt x="113079" y="88800"/>
                  </a:cubicBezTo>
                  <a:cubicBezTo>
                    <a:pt x="113079" y="104751"/>
                    <a:pt x="126090" y="117404"/>
                    <a:pt x="141355" y="117144"/>
                  </a:cubicBezTo>
                  <a:cubicBezTo>
                    <a:pt x="156462" y="116387"/>
                    <a:pt x="168370" y="103424"/>
                    <a:pt x="168474" y="87619"/>
                  </a:cubicBezTo>
                  <a:cubicBezTo>
                    <a:pt x="168346" y="79884"/>
                    <a:pt x="165056" y="72577"/>
                    <a:pt x="159434" y="67544"/>
                  </a:cubicBezTo>
                  <a:cubicBezTo>
                    <a:pt x="154378" y="62166"/>
                    <a:pt x="147439" y="59276"/>
                    <a:pt x="140225" y="59276"/>
                  </a:cubicBezTo>
                  <a:close/>
                  <a:moveTo>
                    <a:pt x="83738" y="132255"/>
                  </a:moveTo>
                  <a:cubicBezTo>
                    <a:pt x="68828" y="132255"/>
                    <a:pt x="56609" y="145026"/>
                    <a:pt x="56609" y="160607"/>
                  </a:cubicBezTo>
                  <a:cubicBezTo>
                    <a:pt x="56609" y="168143"/>
                    <a:pt x="59347" y="175407"/>
                    <a:pt x="64452" y="180743"/>
                  </a:cubicBezTo>
                  <a:cubicBezTo>
                    <a:pt x="69558" y="186079"/>
                    <a:pt x="76509" y="189034"/>
                    <a:pt x="83738" y="188959"/>
                  </a:cubicBezTo>
                  <a:cubicBezTo>
                    <a:pt x="91006" y="189240"/>
                    <a:pt x="98073" y="186352"/>
                    <a:pt x="103223" y="180970"/>
                  </a:cubicBezTo>
                  <a:cubicBezTo>
                    <a:pt x="108372" y="175588"/>
                    <a:pt x="111136" y="168203"/>
                    <a:pt x="110867" y="160607"/>
                  </a:cubicBezTo>
                  <a:cubicBezTo>
                    <a:pt x="110939" y="153052"/>
                    <a:pt x="108111" y="145788"/>
                    <a:pt x="103006" y="140452"/>
                  </a:cubicBezTo>
                  <a:cubicBezTo>
                    <a:pt x="97900" y="135116"/>
                    <a:pt x="90949" y="132255"/>
                    <a:pt x="83738" y="132255"/>
                  </a:cubicBezTo>
                  <a:close/>
                </a:path>
              </a:pathLst>
            </a:custGeom>
            <a:solidFill>
              <a:srgbClr val="EB5757"/>
            </a:solidFill>
            <a:ln cap="flat" w="10000">
              <a:solidFill>
                <a:srgbClr val="EB5757"/>
              </a:solidFill>
              <a:miter/>
            </a:ln>
          </p:spPr>
        </p:sp>
        <p:sp>
          <p:nvSpPr>
            <p:cNvPr name="Watch" id="137"/>
            <p:cNvSpPr/>
            <p:nvPr/>
          </p:nvSpPr>
          <p:spPr>
            <a:xfrm>
              <a:off x="7506779" y="2443747"/>
              <a:ext cx="295422" cy="454496"/>
            </a:xfrm>
            <a:custGeom>
              <a:avLst/>
              <a:gdLst/>
              <a:ahLst/>
              <a:cxnLst/>
              <a:rect b="b" r="r" t="t" l="l"/>
              <a:pathLst>
                <a:path stroke="false" w="295422" h="454496">
                  <a:moveTo>
                    <a:pt x="234219" y="89501"/>
                  </a:moveTo>
                  <a:lnTo>
                    <a:pt x="218948" y="89501"/>
                  </a:lnTo>
                  <a:lnTo>
                    <a:pt x="218948" y="40673"/>
                  </a:lnTo>
                  <a:cubicBezTo>
                    <a:pt x="218499" y="17943"/>
                    <a:pt x="199693" y="0"/>
                    <a:pt x="176780" y="0"/>
                  </a:cubicBezTo>
                  <a:lnTo>
                    <a:pt x="118050" y="0"/>
                  </a:lnTo>
                  <a:cubicBezTo>
                    <a:pt x="95515" y="0"/>
                    <a:pt x="77310" y="18316"/>
                    <a:pt x="77056" y="40673"/>
                  </a:cubicBezTo>
                  <a:lnTo>
                    <a:pt x="77056" y="89501"/>
                  </a:lnTo>
                  <a:lnTo>
                    <a:pt x="61081" y="89501"/>
                  </a:lnTo>
                  <a:cubicBezTo>
                    <a:pt x="44855" y="89345"/>
                    <a:pt x="29245" y="95663"/>
                    <a:pt x="17759" y="107036"/>
                  </a:cubicBezTo>
                  <a:cubicBezTo>
                    <a:pt x="6273" y="118409"/>
                    <a:pt x="0" y="133884"/>
                    <a:pt x="0" y="149983"/>
                  </a:cubicBezTo>
                  <a:lnTo>
                    <a:pt x="0" y="313833"/>
                  </a:lnTo>
                  <a:cubicBezTo>
                    <a:pt x="0" y="347183"/>
                    <a:pt x="27349" y="374188"/>
                    <a:pt x="60964" y="374315"/>
                  </a:cubicBezTo>
                  <a:lnTo>
                    <a:pt x="78583" y="374315"/>
                  </a:lnTo>
                  <a:lnTo>
                    <a:pt x="78583" y="414986"/>
                  </a:lnTo>
                  <a:cubicBezTo>
                    <a:pt x="78969" y="437100"/>
                    <a:pt x="97286" y="454496"/>
                    <a:pt x="119577" y="454496"/>
                  </a:cubicBezTo>
                  <a:lnTo>
                    <a:pt x="179365" y="454496"/>
                  </a:lnTo>
                  <a:cubicBezTo>
                    <a:pt x="201655" y="454496"/>
                    <a:pt x="219972" y="437100"/>
                    <a:pt x="220358" y="414986"/>
                  </a:cubicBezTo>
                  <a:lnTo>
                    <a:pt x="220358" y="374315"/>
                  </a:lnTo>
                  <a:lnTo>
                    <a:pt x="235628" y="374315"/>
                  </a:lnTo>
                  <a:cubicBezTo>
                    <a:pt x="268836" y="373681"/>
                    <a:pt x="295422" y="346787"/>
                    <a:pt x="295422" y="313833"/>
                  </a:cubicBezTo>
                  <a:lnTo>
                    <a:pt x="295422" y="149983"/>
                  </a:lnTo>
                  <a:cubicBezTo>
                    <a:pt x="295422" y="133866"/>
                    <a:pt x="289331" y="118334"/>
                    <a:pt x="277842" y="106936"/>
                  </a:cubicBezTo>
                  <a:cubicBezTo>
                    <a:pt x="266353" y="95538"/>
                    <a:pt x="250698" y="89247"/>
                    <a:pt x="234219" y="89501"/>
                  </a:cubicBezTo>
                  <a:close/>
                  <a:moveTo>
                    <a:pt x="195574" y="413821"/>
                  </a:moveTo>
                  <a:cubicBezTo>
                    <a:pt x="195889" y="418546"/>
                    <a:pt x="194134" y="423176"/>
                    <a:pt x="190759" y="426525"/>
                  </a:cubicBezTo>
                  <a:cubicBezTo>
                    <a:pt x="187383" y="429874"/>
                    <a:pt x="182717" y="431615"/>
                    <a:pt x="177955" y="431301"/>
                  </a:cubicBezTo>
                  <a:lnTo>
                    <a:pt x="119225" y="431301"/>
                  </a:lnTo>
                  <a:cubicBezTo>
                    <a:pt x="114462" y="431615"/>
                    <a:pt x="109795" y="429874"/>
                    <a:pt x="106420" y="426525"/>
                  </a:cubicBezTo>
                  <a:cubicBezTo>
                    <a:pt x="103045" y="423176"/>
                    <a:pt x="101290" y="418546"/>
                    <a:pt x="101605" y="413821"/>
                  </a:cubicBezTo>
                  <a:lnTo>
                    <a:pt x="101605" y="374315"/>
                  </a:lnTo>
                  <a:lnTo>
                    <a:pt x="196514" y="374315"/>
                  </a:lnTo>
                  <a:lnTo>
                    <a:pt x="195574" y="413821"/>
                  </a:lnTo>
                  <a:close/>
                  <a:moveTo>
                    <a:pt x="100665" y="40906"/>
                  </a:moveTo>
                  <a:cubicBezTo>
                    <a:pt x="100853" y="31330"/>
                    <a:pt x="108632" y="23611"/>
                    <a:pt x="118285" y="23425"/>
                  </a:cubicBezTo>
                  <a:lnTo>
                    <a:pt x="177015" y="23425"/>
                  </a:lnTo>
                  <a:cubicBezTo>
                    <a:pt x="187048" y="23163"/>
                    <a:pt x="195426" y="30956"/>
                    <a:pt x="195809" y="40906"/>
                  </a:cubicBezTo>
                  <a:lnTo>
                    <a:pt x="195809" y="89734"/>
                  </a:lnTo>
                  <a:lnTo>
                    <a:pt x="100900" y="89734"/>
                  </a:lnTo>
                  <a:lnTo>
                    <a:pt x="100665" y="40906"/>
                  </a:lnTo>
                  <a:close/>
                  <a:moveTo>
                    <a:pt x="271688" y="314066"/>
                  </a:moveTo>
                  <a:cubicBezTo>
                    <a:pt x="271559" y="334545"/>
                    <a:pt x="254859" y="351114"/>
                    <a:pt x="234219" y="351241"/>
                  </a:cubicBezTo>
                  <a:lnTo>
                    <a:pt x="61081" y="351241"/>
                  </a:lnTo>
                  <a:cubicBezTo>
                    <a:pt x="51105" y="351368"/>
                    <a:pt x="41500" y="347492"/>
                    <a:pt x="34445" y="340493"/>
                  </a:cubicBezTo>
                  <a:cubicBezTo>
                    <a:pt x="27391" y="333494"/>
                    <a:pt x="23484" y="323965"/>
                    <a:pt x="23611" y="314066"/>
                  </a:cubicBezTo>
                  <a:lnTo>
                    <a:pt x="23611" y="149983"/>
                  </a:lnTo>
                  <a:cubicBezTo>
                    <a:pt x="23452" y="140066"/>
                    <a:pt x="27344" y="130507"/>
                    <a:pt x="34403" y="123482"/>
                  </a:cubicBezTo>
                  <a:cubicBezTo>
                    <a:pt x="41461" y="116457"/>
                    <a:pt x="51084" y="112565"/>
                    <a:pt x="61081" y="112692"/>
                  </a:cubicBezTo>
                  <a:lnTo>
                    <a:pt x="235628" y="112692"/>
                  </a:lnTo>
                  <a:cubicBezTo>
                    <a:pt x="256084" y="113134"/>
                    <a:pt x="272451" y="129684"/>
                    <a:pt x="272511" y="149983"/>
                  </a:cubicBezTo>
                  <a:lnTo>
                    <a:pt x="271688" y="314066"/>
                  </a:lnTo>
                  <a:close/>
                  <a:moveTo>
                    <a:pt x="157754" y="149984"/>
                  </a:moveTo>
                  <a:lnTo>
                    <a:pt x="136611" y="149984"/>
                  </a:lnTo>
                  <a:lnTo>
                    <a:pt x="136611" y="239484"/>
                  </a:lnTo>
                  <a:lnTo>
                    <a:pt x="199922" y="245311"/>
                  </a:lnTo>
                  <a:lnTo>
                    <a:pt x="199922" y="224335"/>
                  </a:lnTo>
                  <a:lnTo>
                    <a:pt x="157754" y="224335"/>
                  </a:lnTo>
                  <a:lnTo>
                    <a:pt x="157754" y="149984"/>
                  </a:lnTo>
                  <a:close/>
                </a:path>
                <a:path fill="none" w="295422" h="454496">
                  <a:moveTo>
                    <a:pt x="234219" y="89501"/>
                  </a:moveTo>
                  <a:lnTo>
                    <a:pt x="218948" y="89501"/>
                  </a:lnTo>
                  <a:lnTo>
                    <a:pt x="218948" y="40673"/>
                  </a:lnTo>
                  <a:cubicBezTo>
                    <a:pt x="218499" y="17943"/>
                    <a:pt x="199693" y="0"/>
                    <a:pt x="176780" y="0"/>
                  </a:cubicBezTo>
                  <a:lnTo>
                    <a:pt x="118050" y="0"/>
                  </a:lnTo>
                  <a:cubicBezTo>
                    <a:pt x="95515" y="0"/>
                    <a:pt x="77310" y="18316"/>
                    <a:pt x="77056" y="40673"/>
                  </a:cubicBezTo>
                  <a:lnTo>
                    <a:pt x="77056" y="89501"/>
                  </a:lnTo>
                  <a:lnTo>
                    <a:pt x="61081" y="89501"/>
                  </a:lnTo>
                  <a:cubicBezTo>
                    <a:pt x="44855" y="89345"/>
                    <a:pt x="29245" y="95663"/>
                    <a:pt x="17759" y="107036"/>
                  </a:cubicBezTo>
                  <a:cubicBezTo>
                    <a:pt x="6273" y="118409"/>
                    <a:pt x="0" y="133884"/>
                    <a:pt x="0" y="149983"/>
                  </a:cubicBezTo>
                  <a:lnTo>
                    <a:pt x="0" y="313833"/>
                  </a:lnTo>
                  <a:cubicBezTo>
                    <a:pt x="0" y="347183"/>
                    <a:pt x="27349" y="374188"/>
                    <a:pt x="60964" y="374315"/>
                  </a:cubicBezTo>
                  <a:lnTo>
                    <a:pt x="78583" y="374315"/>
                  </a:lnTo>
                  <a:lnTo>
                    <a:pt x="78583" y="414986"/>
                  </a:lnTo>
                  <a:cubicBezTo>
                    <a:pt x="78969" y="437100"/>
                    <a:pt x="97286" y="454496"/>
                    <a:pt x="119577" y="454496"/>
                  </a:cubicBezTo>
                  <a:lnTo>
                    <a:pt x="179365" y="454496"/>
                  </a:lnTo>
                  <a:cubicBezTo>
                    <a:pt x="201655" y="454496"/>
                    <a:pt x="219972" y="437100"/>
                    <a:pt x="220358" y="414986"/>
                  </a:cubicBezTo>
                  <a:lnTo>
                    <a:pt x="220358" y="374315"/>
                  </a:lnTo>
                  <a:lnTo>
                    <a:pt x="235628" y="374315"/>
                  </a:lnTo>
                  <a:cubicBezTo>
                    <a:pt x="268836" y="373681"/>
                    <a:pt x="295422" y="346787"/>
                    <a:pt x="295422" y="313833"/>
                  </a:cubicBezTo>
                  <a:lnTo>
                    <a:pt x="295422" y="149983"/>
                  </a:lnTo>
                  <a:cubicBezTo>
                    <a:pt x="295422" y="133866"/>
                    <a:pt x="289331" y="118334"/>
                    <a:pt x="277842" y="106936"/>
                  </a:cubicBezTo>
                  <a:cubicBezTo>
                    <a:pt x="266353" y="95538"/>
                    <a:pt x="250698" y="89247"/>
                    <a:pt x="234219" y="89501"/>
                  </a:cubicBezTo>
                  <a:close/>
                  <a:moveTo>
                    <a:pt x="195574" y="413821"/>
                  </a:moveTo>
                  <a:cubicBezTo>
                    <a:pt x="195889" y="418546"/>
                    <a:pt x="194134" y="423176"/>
                    <a:pt x="190759" y="426525"/>
                  </a:cubicBezTo>
                  <a:cubicBezTo>
                    <a:pt x="187383" y="429874"/>
                    <a:pt x="182717" y="431615"/>
                    <a:pt x="177955" y="431301"/>
                  </a:cubicBezTo>
                  <a:lnTo>
                    <a:pt x="119225" y="431301"/>
                  </a:lnTo>
                  <a:cubicBezTo>
                    <a:pt x="114462" y="431615"/>
                    <a:pt x="109795" y="429874"/>
                    <a:pt x="106420" y="426525"/>
                  </a:cubicBezTo>
                  <a:cubicBezTo>
                    <a:pt x="103045" y="423176"/>
                    <a:pt x="101290" y="418546"/>
                    <a:pt x="101605" y="413821"/>
                  </a:cubicBezTo>
                  <a:lnTo>
                    <a:pt x="101605" y="374315"/>
                  </a:lnTo>
                  <a:lnTo>
                    <a:pt x="196514" y="374315"/>
                  </a:lnTo>
                  <a:lnTo>
                    <a:pt x="195574" y="413821"/>
                  </a:lnTo>
                  <a:close/>
                  <a:moveTo>
                    <a:pt x="100665" y="40906"/>
                  </a:moveTo>
                  <a:cubicBezTo>
                    <a:pt x="100853" y="31330"/>
                    <a:pt x="108632" y="23611"/>
                    <a:pt x="118285" y="23425"/>
                  </a:cubicBezTo>
                  <a:lnTo>
                    <a:pt x="177015" y="23425"/>
                  </a:lnTo>
                  <a:cubicBezTo>
                    <a:pt x="187048" y="23163"/>
                    <a:pt x="195426" y="30956"/>
                    <a:pt x="195809" y="40906"/>
                  </a:cubicBezTo>
                  <a:lnTo>
                    <a:pt x="195809" y="89734"/>
                  </a:lnTo>
                  <a:lnTo>
                    <a:pt x="100900" y="89734"/>
                  </a:lnTo>
                  <a:lnTo>
                    <a:pt x="100665" y="40906"/>
                  </a:lnTo>
                  <a:close/>
                  <a:moveTo>
                    <a:pt x="271688" y="314066"/>
                  </a:moveTo>
                  <a:cubicBezTo>
                    <a:pt x="271559" y="334545"/>
                    <a:pt x="254859" y="351114"/>
                    <a:pt x="234219" y="351241"/>
                  </a:cubicBezTo>
                  <a:lnTo>
                    <a:pt x="61081" y="351241"/>
                  </a:lnTo>
                  <a:cubicBezTo>
                    <a:pt x="51105" y="351368"/>
                    <a:pt x="41500" y="347492"/>
                    <a:pt x="34445" y="340493"/>
                  </a:cubicBezTo>
                  <a:cubicBezTo>
                    <a:pt x="27391" y="333494"/>
                    <a:pt x="23484" y="323965"/>
                    <a:pt x="23611" y="314066"/>
                  </a:cubicBezTo>
                  <a:lnTo>
                    <a:pt x="23611" y="149983"/>
                  </a:lnTo>
                  <a:cubicBezTo>
                    <a:pt x="23452" y="140066"/>
                    <a:pt x="27344" y="130507"/>
                    <a:pt x="34403" y="123482"/>
                  </a:cubicBezTo>
                  <a:cubicBezTo>
                    <a:pt x="41461" y="116457"/>
                    <a:pt x="51084" y="112565"/>
                    <a:pt x="61081" y="112692"/>
                  </a:cubicBezTo>
                  <a:lnTo>
                    <a:pt x="235628" y="112692"/>
                  </a:lnTo>
                  <a:cubicBezTo>
                    <a:pt x="256084" y="113134"/>
                    <a:pt x="272451" y="129684"/>
                    <a:pt x="272511" y="149983"/>
                  </a:cubicBezTo>
                  <a:lnTo>
                    <a:pt x="271688" y="314066"/>
                  </a:lnTo>
                  <a:close/>
                  <a:moveTo>
                    <a:pt x="157754" y="149984"/>
                  </a:moveTo>
                  <a:lnTo>
                    <a:pt x="136611" y="149984"/>
                  </a:lnTo>
                  <a:lnTo>
                    <a:pt x="136611" y="239484"/>
                  </a:lnTo>
                  <a:lnTo>
                    <a:pt x="199922" y="245311"/>
                  </a:lnTo>
                  <a:lnTo>
                    <a:pt x="199922" y="224335"/>
                  </a:lnTo>
                  <a:lnTo>
                    <a:pt x="157754" y="224335"/>
                  </a:lnTo>
                  <a:lnTo>
                    <a:pt x="157754" y="149984"/>
                  </a:lnTo>
                  <a:close/>
                </a:path>
              </a:pathLst>
            </a:custGeom>
            <a:solidFill>
              <a:srgbClr val="F2C94C"/>
            </a:solidFill>
            <a:ln cap="flat" w="10000">
              <a:solidFill>
                <a:srgbClr val="F2C94C"/>
              </a:solidFill>
              <a:miter/>
            </a:ln>
          </p:spPr>
        </p:sp>
        <p:sp>
          <p:nvSpPr>
            <p:cNvPr name="Game Remote Control" id="138"/>
            <p:cNvSpPr/>
            <p:nvPr/>
          </p:nvSpPr>
          <p:spPr>
            <a:xfrm>
              <a:off x="1235588" y="3860884"/>
              <a:ext cx="457444" cy="318222"/>
            </a:xfrm>
            <a:custGeom>
              <a:avLst/>
              <a:gdLst/>
              <a:ahLst/>
              <a:cxnLst/>
              <a:rect b="b" r="r" t="t" l="l"/>
              <a:pathLst>
                <a:path stroke="false" w="457444" h="318222">
                  <a:moveTo>
                    <a:pt x="281820" y="107752"/>
                  </a:moveTo>
                  <a:cubicBezTo>
                    <a:pt x="270832" y="107752"/>
                    <a:pt x="261924" y="116547"/>
                    <a:pt x="261924" y="127395"/>
                  </a:cubicBezTo>
                  <a:cubicBezTo>
                    <a:pt x="261924" y="138433"/>
                    <a:pt x="270650" y="147545"/>
                    <a:pt x="281820" y="148026"/>
                  </a:cubicBezTo>
                  <a:cubicBezTo>
                    <a:pt x="287401" y="148156"/>
                    <a:pt x="292796" y="146027"/>
                    <a:pt x="296744" y="142129"/>
                  </a:cubicBezTo>
                  <a:cubicBezTo>
                    <a:pt x="300692" y="138231"/>
                    <a:pt x="302848" y="132906"/>
                    <a:pt x="302717" y="127395"/>
                  </a:cubicBezTo>
                  <a:cubicBezTo>
                    <a:pt x="302717" y="121915"/>
                    <a:pt x="300552" y="116648"/>
                    <a:pt x="296741" y="112663"/>
                  </a:cubicBezTo>
                  <a:cubicBezTo>
                    <a:pt x="292451" y="109450"/>
                    <a:pt x="287206" y="107752"/>
                    <a:pt x="281820" y="107752"/>
                  </a:cubicBezTo>
                  <a:close/>
                  <a:moveTo>
                    <a:pt x="326485" y="150573"/>
                  </a:moveTo>
                  <a:cubicBezTo>
                    <a:pt x="315498" y="150573"/>
                    <a:pt x="306589" y="159111"/>
                    <a:pt x="306589" y="170216"/>
                  </a:cubicBezTo>
                  <a:cubicBezTo>
                    <a:pt x="306589" y="181254"/>
                    <a:pt x="315316" y="190366"/>
                    <a:pt x="326485" y="190847"/>
                  </a:cubicBezTo>
                  <a:cubicBezTo>
                    <a:pt x="332067" y="190977"/>
                    <a:pt x="337461" y="188848"/>
                    <a:pt x="341409" y="184950"/>
                  </a:cubicBezTo>
                  <a:cubicBezTo>
                    <a:pt x="345357" y="181052"/>
                    <a:pt x="347514" y="175727"/>
                    <a:pt x="347382" y="170216"/>
                  </a:cubicBezTo>
                  <a:cubicBezTo>
                    <a:pt x="347382" y="164736"/>
                    <a:pt x="345217" y="159470"/>
                    <a:pt x="341407" y="155484"/>
                  </a:cubicBezTo>
                  <a:cubicBezTo>
                    <a:pt x="337116" y="152271"/>
                    <a:pt x="331871" y="150573"/>
                    <a:pt x="326485" y="150573"/>
                  </a:cubicBezTo>
                  <a:close/>
                  <a:moveTo>
                    <a:pt x="105747" y="88112"/>
                  </a:moveTo>
                  <a:cubicBezTo>
                    <a:pt x="83772" y="88112"/>
                    <a:pt x="65957" y="105701"/>
                    <a:pt x="65957" y="127398"/>
                  </a:cubicBezTo>
                  <a:cubicBezTo>
                    <a:pt x="65957" y="149095"/>
                    <a:pt x="83772" y="166683"/>
                    <a:pt x="105747" y="166683"/>
                  </a:cubicBezTo>
                  <a:cubicBezTo>
                    <a:pt x="127724" y="166683"/>
                    <a:pt x="145539" y="149095"/>
                    <a:pt x="145539" y="127398"/>
                  </a:cubicBezTo>
                  <a:cubicBezTo>
                    <a:pt x="145014" y="105919"/>
                    <a:pt x="127503" y="88112"/>
                    <a:pt x="105747" y="88112"/>
                  </a:cubicBezTo>
                  <a:close/>
                  <a:moveTo>
                    <a:pt x="105747" y="147041"/>
                  </a:moveTo>
                  <a:cubicBezTo>
                    <a:pt x="94760" y="147041"/>
                    <a:pt x="85852" y="138246"/>
                    <a:pt x="85852" y="127398"/>
                  </a:cubicBezTo>
                  <a:cubicBezTo>
                    <a:pt x="85852" y="116549"/>
                    <a:pt x="94760" y="107755"/>
                    <a:pt x="105747" y="107755"/>
                  </a:cubicBezTo>
                  <a:cubicBezTo>
                    <a:pt x="116736" y="107755"/>
                    <a:pt x="125643" y="116549"/>
                    <a:pt x="125643" y="127398"/>
                  </a:cubicBezTo>
                  <a:cubicBezTo>
                    <a:pt x="125643" y="138246"/>
                    <a:pt x="116736" y="147041"/>
                    <a:pt x="105747" y="147041"/>
                  </a:cubicBezTo>
                  <a:close/>
                  <a:moveTo>
                    <a:pt x="326485" y="63654"/>
                  </a:moveTo>
                  <a:cubicBezTo>
                    <a:pt x="315498" y="63654"/>
                    <a:pt x="306589" y="72449"/>
                    <a:pt x="306589" y="83297"/>
                  </a:cubicBezTo>
                  <a:cubicBezTo>
                    <a:pt x="306589" y="94335"/>
                    <a:pt x="315316" y="103447"/>
                    <a:pt x="326485" y="103928"/>
                  </a:cubicBezTo>
                  <a:cubicBezTo>
                    <a:pt x="332067" y="104058"/>
                    <a:pt x="337461" y="101929"/>
                    <a:pt x="341409" y="98031"/>
                  </a:cubicBezTo>
                  <a:cubicBezTo>
                    <a:pt x="345357" y="94133"/>
                    <a:pt x="347514" y="88808"/>
                    <a:pt x="347382" y="83297"/>
                  </a:cubicBezTo>
                  <a:cubicBezTo>
                    <a:pt x="347382" y="77817"/>
                    <a:pt x="345217" y="72550"/>
                    <a:pt x="341407" y="68565"/>
                  </a:cubicBezTo>
                  <a:cubicBezTo>
                    <a:pt x="337116" y="65352"/>
                    <a:pt x="331871" y="63654"/>
                    <a:pt x="326485" y="63654"/>
                  </a:cubicBezTo>
                  <a:close/>
                  <a:moveTo>
                    <a:pt x="372152" y="107755"/>
                  </a:moveTo>
                  <a:cubicBezTo>
                    <a:pt x="366793" y="107755"/>
                    <a:pt x="361594" y="109590"/>
                    <a:pt x="357231" y="112666"/>
                  </a:cubicBezTo>
                  <a:cubicBezTo>
                    <a:pt x="353421" y="116651"/>
                    <a:pt x="351250" y="121918"/>
                    <a:pt x="351250" y="127398"/>
                  </a:cubicBezTo>
                  <a:cubicBezTo>
                    <a:pt x="351250" y="132919"/>
                    <a:pt x="353231" y="138266"/>
                    <a:pt x="357231" y="142130"/>
                  </a:cubicBezTo>
                  <a:cubicBezTo>
                    <a:pt x="361268" y="145891"/>
                    <a:pt x="366601" y="148023"/>
                    <a:pt x="372152" y="148023"/>
                  </a:cubicBezTo>
                  <a:cubicBezTo>
                    <a:pt x="377606" y="148023"/>
                    <a:pt x="382823" y="145826"/>
                    <a:pt x="386584" y="141927"/>
                  </a:cubicBezTo>
                  <a:cubicBezTo>
                    <a:pt x="390346" y="138028"/>
                    <a:pt x="392320" y="132775"/>
                    <a:pt x="392073" y="127398"/>
                  </a:cubicBezTo>
                  <a:cubicBezTo>
                    <a:pt x="392073" y="116549"/>
                    <a:pt x="383140" y="107755"/>
                    <a:pt x="372152" y="107755"/>
                  </a:cubicBezTo>
                  <a:close/>
                  <a:moveTo>
                    <a:pt x="443970" y="152241"/>
                  </a:moveTo>
                  <a:cubicBezTo>
                    <a:pt x="421090" y="63849"/>
                    <a:pt x="399205" y="16707"/>
                    <a:pt x="353446" y="3939"/>
                  </a:cubicBezTo>
                  <a:cubicBezTo>
                    <a:pt x="344769" y="1196"/>
                    <a:pt x="335696" y="0"/>
                    <a:pt x="326587" y="0"/>
                  </a:cubicBezTo>
                  <a:cubicBezTo>
                    <a:pt x="298733" y="0"/>
                    <a:pt x="278838" y="14742"/>
                    <a:pt x="228722" y="14742"/>
                  </a:cubicBezTo>
                  <a:cubicBezTo>
                    <a:pt x="179360" y="14742"/>
                    <a:pt x="159465" y="0"/>
                    <a:pt x="130616" y="0"/>
                  </a:cubicBezTo>
                  <a:cubicBezTo>
                    <a:pt x="121837" y="0"/>
                    <a:pt x="113104" y="1270"/>
                    <a:pt x="104752" y="3939"/>
                  </a:cubicBezTo>
                  <a:cubicBezTo>
                    <a:pt x="58992" y="16707"/>
                    <a:pt x="37107" y="63849"/>
                    <a:pt x="14227" y="152241"/>
                  </a:cubicBezTo>
                  <a:cubicBezTo>
                    <a:pt x="-8653" y="240633"/>
                    <a:pt x="-2684" y="303490"/>
                    <a:pt x="23180" y="316258"/>
                  </a:cubicBezTo>
                  <a:cubicBezTo>
                    <a:pt x="27063" y="317390"/>
                    <a:pt x="31072" y="318222"/>
                    <a:pt x="35117" y="318222"/>
                  </a:cubicBezTo>
                  <a:cubicBezTo>
                    <a:pt x="57997" y="318222"/>
                    <a:pt x="81872" y="294651"/>
                    <a:pt x="103757" y="267151"/>
                  </a:cubicBezTo>
                  <a:cubicBezTo>
                    <a:pt x="130616" y="234740"/>
                    <a:pt x="137580" y="233758"/>
                    <a:pt x="216167" y="233758"/>
                  </a:cubicBezTo>
                  <a:lnTo>
                    <a:pt x="241036" y="233758"/>
                  </a:lnTo>
                  <a:cubicBezTo>
                    <a:pt x="320618" y="233758"/>
                    <a:pt x="326587" y="234740"/>
                    <a:pt x="354441" y="267151"/>
                  </a:cubicBezTo>
                  <a:cubicBezTo>
                    <a:pt x="376326" y="294651"/>
                    <a:pt x="400200" y="318222"/>
                    <a:pt x="422085" y="318222"/>
                  </a:cubicBezTo>
                  <a:cubicBezTo>
                    <a:pt x="426463" y="318222"/>
                    <a:pt x="430811" y="317465"/>
                    <a:pt x="435017" y="316258"/>
                  </a:cubicBezTo>
                  <a:cubicBezTo>
                    <a:pt x="460880" y="303490"/>
                    <a:pt x="465061" y="239651"/>
                    <a:pt x="443970" y="152241"/>
                  </a:cubicBezTo>
                  <a:close/>
                  <a:moveTo>
                    <a:pt x="426064" y="299561"/>
                  </a:moveTo>
                  <a:cubicBezTo>
                    <a:pt x="424075" y="299561"/>
                    <a:pt x="422085" y="300544"/>
                    <a:pt x="420096" y="300544"/>
                  </a:cubicBezTo>
                  <a:cubicBezTo>
                    <a:pt x="410961" y="298914"/>
                    <a:pt x="402594" y="294440"/>
                    <a:pt x="396221" y="287776"/>
                  </a:cubicBezTo>
                  <a:cubicBezTo>
                    <a:pt x="384629" y="277955"/>
                    <a:pt x="373974" y="267107"/>
                    <a:pt x="364388" y="255365"/>
                  </a:cubicBezTo>
                  <a:cubicBezTo>
                    <a:pt x="354127" y="239591"/>
                    <a:pt x="338666" y="227797"/>
                    <a:pt x="320618" y="221973"/>
                  </a:cubicBezTo>
                  <a:cubicBezTo>
                    <a:pt x="303707" y="217062"/>
                    <a:pt x="281822" y="217062"/>
                    <a:pt x="241036" y="217062"/>
                  </a:cubicBezTo>
                  <a:lnTo>
                    <a:pt x="217162" y="217062"/>
                  </a:lnTo>
                  <a:cubicBezTo>
                    <a:pt x="176376" y="217062"/>
                    <a:pt x="154490" y="217062"/>
                    <a:pt x="137580" y="221973"/>
                  </a:cubicBezTo>
                  <a:cubicBezTo>
                    <a:pt x="119251" y="227763"/>
                    <a:pt x="103463" y="239540"/>
                    <a:pt x="92814" y="255365"/>
                  </a:cubicBezTo>
                  <a:cubicBezTo>
                    <a:pt x="83843" y="267314"/>
                    <a:pt x="73494" y="278190"/>
                    <a:pt x="61976" y="287776"/>
                  </a:cubicBezTo>
                  <a:cubicBezTo>
                    <a:pt x="55458" y="294251"/>
                    <a:pt x="47156" y="298691"/>
                    <a:pt x="38101" y="300544"/>
                  </a:cubicBezTo>
                  <a:cubicBezTo>
                    <a:pt x="36112" y="300544"/>
                    <a:pt x="34122" y="299561"/>
                    <a:pt x="32133" y="299561"/>
                  </a:cubicBezTo>
                  <a:cubicBezTo>
                    <a:pt x="24175" y="294651"/>
                    <a:pt x="10248" y="252419"/>
                    <a:pt x="33127" y="155187"/>
                  </a:cubicBezTo>
                  <a:cubicBezTo>
                    <a:pt x="55013" y="66795"/>
                    <a:pt x="75903" y="31439"/>
                    <a:pt x="111715" y="21617"/>
                  </a:cubicBezTo>
                  <a:cubicBezTo>
                    <a:pt x="118578" y="19835"/>
                    <a:pt x="125558" y="18523"/>
                    <a:pt x="132605" y="17689"/>
                  </a:cubicBezTo>
                  <a:cubicBezTo>
                    <a:pt x="142553" y="18671"/>
                    <a:pt x="152501" y="20635"/>
                    <a:pt x="163444" y="22599"/>
                  </a:cubicBezTo>
                  <a:cubicBezTo>
                    <a:pt x="206259" y="35365"/>
                    <a:pt x="251938" y="35365"/>
                    <a:pt x="294754" y="22599"/>
                  </a:cubicBezTo>
                  <a:cubicBezTo>
                    <a:pt x="304935" y="20408"/>
                    <a:pt x="315230" y="18768"/>
                    <a:pt x="325592" y="17689"/>
                  </a:cubicBezTo>
                  <a:cubicBezTo>
                    <a:pt x="332638" y="18523"/>
                    <a:pt x="339618" y="19835"/>
                    <a:pt x="346482" y="21617"/>
                  </a:cubicBezTo>
                  <a:cubicBezTo>
                    <a:pt x="381300" y="31439"/>
                    <a:pt x="402190" y="67778"/>
                    <a:pt x="424075" y="155187"/>
                  </a:cubicBezTo>
                  <a:cubicBezTo>
                    <a:pt x="447949" y="252419"/>
                    <a:pt x="434022" y="294651"/>
                    <a:pt x="426064" y="299561"/>
                  </a:cubicBezTo>
                  <a:close/>
                </a:path>
                <a:path fill="none" w="457444" h="318222">
                  <a:moveTo>
                    <a:pt x="281820" y="107752"/>
                  </a:moveTo>
                  <a:cubicBezTo>
                    <a:pt x="270832" y="107752"/>
                    <a:pt x="261924" y="116547"/>
                    <a:pt x="261924" y="127395"/>
                  </a:cubicBezTo>
                  <a:cubicBezTo>
                    <a:pt x="261924" y="138433"/>
                    <a:pt x="270650" y="147545"/>
                    <a:pt x="281820" y="148026"/>
                  </a:cubicBezTo>
                  <a:cubicBezTo>
                    <a:pt x="287401" y="148156"/>
                    <a:pt x="292796" y="146027"/>
                    <a:pt x="296744" y="142129"/>
                  </a:cubicBezTo>
                  <a:cubicBezTo>
                    <a:pt x="300692" y="138231"/>
                    <a:pt x="302848" y="132906"/>
                    <a:pt x="302717" y="127395"/>
                  </a:cubicBezTo>
                  <a:cubicBezTo>
                    <a:pt x="302717" y="121915"/>
                    <a:pt x="300552" y="116648"/>
                    <a:pt x="296741" y="112663"/>
                  </a:cubicBezTo>
                  <a:cubicBezTo>
                    <a:pt x="292451" y="109450"/>
                    <a:pt x="287206" y="107752"/>
                    <a:pt x="281820" y="107752"/>
                  </a:cubicBezTo>
                  <a:close/>
                  <a:moveTo>
                    <a:pt x="326485" y="150573"/>
                  </a:moveTo>
                  <a:cubicBezTo>
                    <a:pt x="315498" y="150573"/>
                    <a:pt x="306589" y="159111"/>
                    <a:pt x="306589" y="170216"/>
                  </a:cubicBezTo>
                  <a:cubicBezTo>
                    <a:pt x="306589" y="181254"/>
                    <a:pt x="315316" y="190366"/>
                    <a:pt x="326485" y="190847"/>
                  </a:cubicBezTo>
                  <a:cubicBezTo>
                    <a:pt x="332067" y="190977"/>
                    <a:pt x="337461" y="188848"/>
                    <a:pt x="341409" y="184950"/>
                  </a:cubicBezTo>
                  <a:cubicBezTo>
                    <a:pt x="345357" y="181052"/>
                    <a:pt x="347514" y="175727"/>
                    <a:pt x="347382" y="170216"/>
                  </a:cubicBezTo>
                  <a:cubicBezTo>
                    <a:pt x="347382" y="164736"/>
                    <a:pt x="345217" y="159470"/>
                    <a:pt x="341407" y="155484"/>
                  </a:cubicBezTo>
                  <a:cubicBezTo>
                    <a:pt x="337116" y="152271"/>
                    <a:pt x="331871" y="150573"/>
                    <a:pt x="326485" y="150573"/>
                  </a:cubicBezTo>
                  <a:close/>
                  <a:moveTo>
                    <a:pt x="105747" y="88112"/>
                  </a:moveTo>
                  <a:cubicBezTo>
                    <a:pt x="83772" y="88112"/>
                    <a:pt x="65957" y="105701"/>
                    <a:pt x="65957" y="127398"/>
                  </a:cubicBezTo>
                  <a:cubicBezTo>
                    <a:pt x="65957" y="149095"/>
                    <a:pt x="83772" y="166683"/>
                    <a:pt x="105747" y="166683"/>
                  </a:cubicBezTo>
                  <a:cubicBezTo>
                    <a:pt x="127724" y="166683"/>
                    <a:pt x="145539" y="149095"/>
                    <a:pt x="145539" y="127398"/>
                  </a:cubicBezTo>
                  <a:cubicBezTo>
                    <a:pt x="145014" y="105919"/>
                    <a:pt x="127503" y="88112"/>
                    <a:pt x="105747" y="88112"/>
                  </a:cubicBezTo>
                  <a:close/>
                  <a:moveTo>
                    <a:pt x="105747" y="147041"/>
                  </a:moveTo>
                  <a:cubicBezTo>
                    <a:pt x="94760" y="147041"/>
                    <a:pt x="85852" y="138246"/>
                    <a:pt x="85852" y="127398"/>
                  </a:cubicBezTo>
                  <a:cubicBezTo>
                    <a:pt x="85852" y="116549"/>
                    <a:pt x="94760" y="107755"/>
                    <a:pt x="105747" y="107755"/>
                  </a:cubicBezTo>
                  <a:cubicBezTo>
                    <a:pt x="116736" y="107755"/>
                    <a:pt x="125643" y="116549"/>
                    <a:pt x="125643" y="127398"/>
                  </a:cubicBezTo>
                  <a:cubicBezTo>
                    <a:pt x="125643" y="138246"/>
                    <a:pt x="116736" y="147041"/>
                    <a:pt x="105747" y="147041"/>
                  </a:cubicBezTo>
                  <a:close/>
                  <a:moveTo>
                    <a:pt x="326485" y="63654"/>
                  </a:moveTo>
                  <a:cubicBezTo>
                    <a:pt x="315498" y="63654"/>
                    <a:pt x="306589" y="72449"/>
                    <a:pt x="306589" y="83297"/>
                  </a:cubicBezTo>
                  <a:cubicBezTo>
                    <a:pt x="306589" y="94335"/>
                    <a:pt x="315316" y="103447"/>
                    <a:pt x="326485" y="103928"/>
                  </a:cubicBezTo>
                  <a:cubicBezTo>
                    <a:pt x="332067" y="104058"/>
                    <a:pt x="337461" y="101929"/>
                    <a:pt x="341409" y="98031"/>
                  </a:cubicBezTo>
                  <a:cubicBezTo>
                    <a:pt x="345357" y="94133"/>
                    <a:pt x="347514" y="88808"/>
                    <a:pt x="347382" y="83297"/>
                  </a:cubicBezTo>
                  <a:cubicBezTo>
                    <a:pt x="347382" y="77817"/>
                    <a:pt x="345217" y="72550"/>
                    <a:pt x="341407" y="68565"/>
                  </a:cubicBezTo>
                  <a:cubicBezTo>
                    <a:pt x="337116" y="65352"/>
                    <a:pt x="331871" y="63654"/>
                    <a:pt x="326485" y="63654"/>
                  </a:cubicBezTo>
                  <a:close/>
                  <a:moveTo>
                    <a:pt x="372152" y="107755"/>
                  </a:moveTo>
                  <a:cubicBezTo>
                    <a:pt x="366793" y="107755"/>
                    <a:pt x="361594" y="109590"/>
                    <a:pt x="357231" y="112666"/>
                  </a:cubicBezTo>
                  <a:cubicBezTo>
                    <a:pt x="353421" y="116651"/>
                    <a:pt x="351250" y="121918"/>
                    <a:pt x="351250" y="127398"/>
                  </a:cubicBezTo>
                  <a:cubicBezTo>
                    <a:pt x="351250" y="132919"/>
                    <a:pt x="353231" y="138266"/>
                    <a:pt x="357231" y="142130"/>
                  </a:cubicBezTo>
                  <a:cubicBezTo>
                    <a:pt x="361268" y="145891"/>
                    <a:pt x="366601" y="148023"/>
                    <a:pt x="372152" y="148023"/>
                  </a:cubicBezTo>
                  <a:cubicBezTo>
                    <a:pt x="377606" y="148023"/>
                    <a:pt x="382823" y="145826"/>
                    <a:pt x="386584" y="141927"/>
                  </a:cubicBezTo>
                  <a:cubicBezTo>
                    <a:pt x="390346" y="138028"/>
                    <a:pt x="392320" y="132775"/>
                    <a:pt x="392073" y="127398"/>
                  </a:cubicBezTo>
                  <a:cubicBezTo>
                    <a:pt x="392073" y="116549"/>
                    <a:pt x="383140" y="107755"/>
                    <a:pt x="372152" y="107755"/>
                  </a:cubicBezTo>
                  <a:close/>
                  <a:moveTo>
                    <a:pt x="443970" y="152241"/>
                  </a:moveTo>
                  <a:cubicBezTo>
                    <a:pt x="421090" y="63849"/>
                    <a:pt x="399205" y="16707"/>
                    <a:pt x="353446" y="3939"/>
                  </a:cubicBezTo>
                  <a:cubicBezTo>
                    <a:pt x="344769" y="1196"/>
                    <a:pt x="335696" y="0"/>
                    <a:pt x="326587" y="0"/>
                  </a:cubicBezTo>
                  <a:cubicBezTo>
                    <a:pt x="298733" y="0"/>
                    <a:pt x="278838" y="14742"/>
                    <a:pt x="228722" y="14742"/>
                  </a:cubicBezTo>
                  <a:cubicBezTo>
                    <a:pt x="179360" y="14742"/>
                    <a:pt x="159465" y="0"/>
                    <a:pt x="130616" y="0"/>
                  </a:cubicBezTo>
                  <a:cubicBezTo>
                    <a:pt x="121837" y="0"/>
                    <a:pt x="113104" y="1270"/>
                    <a:pt x="104752" y="3939"/>
                  </a:cubicBezTo>
                  <a:cubicBezTo>
                    <a:pt x="58992" y="16707"/>
                    <a:pt x="37107" y="63849"/>
                    <a:pt x="14227" y="152241"/>
                  </a:cubicBezTo>
                  <a:cubicBezTo>
                    <a:pt x="-8653" y="240633"/>
                    <a:pt x="-2684" y="303490"/>
                    <a:pt x="23180" y="316258"/>
                  </a:cubicBezTo>
                  <a:cubicBezTo>
                    <a:pt x="27063" y="317390"/>
                    <a:pt x="31072" y="318222"/>
                    <a:pt x="35117" y="318222"/>
                  </a:cubicBezTo>
                  <a:cubicBezTo>
                    <a:pt x="57997" y="318222"/>
                    <a:pt x="81872" y="294651"/>
                    <a:pt x="103757" y="267151"/>
                  </a:cubicBezTo>
                  <a:cubicBezTo>
                    <a:pt x="130616" y="234740"/>
                    <a:pt x="137580" y="233758"/>
                    <a:pt x="216167" y="233758"/>
                  </a:cubicBezTo>
                  <a:lnTo>
                    <a:pt x="241036" y="233758"/>
                  </a:lnTo>
                  <a:cubicBezTo>
                    <a:pt x="320618" y="233758"/>
                    <a:pt x="326587" y="234740"/>
                    <a:pt x="354441" y="267151"/>
                  </a:cubicBezTo>
                  <a:cubicBezTo>
                    <a:pt x="376326" y="294651"/>
                    <a:pt x="400200" y="318222"/>
                    <a:pt x="422085" y="318222"/>
                  </a:cubicBezTo>
                  <a:cubicBezTo>
                    <a:pt x="426463" y="318222"/>
                    <a:pt x="430811" y="317465"/>
                    <a:pt x="435017" y="316258"/>
                  </a:cubicBezTo>
                  <a:cubicBezTo>
                    <a:pt x="460880" y="303490"/>
                    <a:pt x="465061" y="239651"/>
                    <a:pt x="443970" y="152241"/>
                  </a:cubicBezTo>
                  <a:close/>
                  <a:moveTo>
                    <a:pt x="426064" y="299561"/>
                  </a:moveTo>
                  <a:cubicBezTo>
                    <a:pt x="424075" y="299561"/>
                    <a:pt x="422085" y="300544"/>
                    <a:pt x="420096" y="300544"/>
                  </a:cubicBezTo>
                  <a:cubicBezTo>
                    <a:pt x="410961" y="298914"/>
                    <a:pt x="402594" y="294440"/>
                    <a:pt x="396221" y="287776"/>
                  </a:cubicBezTo>
                  <a:cubicBezTo>
                    <a:pt x="384629" y="277955"/>
                    <a:pt x="373974" y="267107"/>
                    <a:pt x="364388" y="255365"/>
                  </a:cubicBezTo>
                  <a:cubicBezTo>
                    <a:pt x="354127" y="239591"/>
                    <a:pt x="338666" y="227797"/>
                    <a:pt x="320618" y="221973"/>
                  </a:cubicBezTo>
                  <a:cubicBezTo>
                    <a:pt x="303707" y="217062"/>
                    <a:pt x="281822" y="217062"/>
                    <a:pt x="241036" y="217062"/>
                  </a:cubicBezTo>
                  <a:lnTo>
                    <a:pt x="217162" y="217062"/>
                  </a:lnTo>
                  <a:cubicBezTo>
                    <a:pt x="176376" y="217062"/>
                    <a:pt x="154490" y="217062"/>
                    <a:pt x="137580" y="221973"/>
                  </a:cubicBezTo>
                  <a:cubicBezTo>
                    <a:pt x="119251" y="227763"/>
                    <a:pt x="103463" y="239540"/>
                    <a:pt x="92814" y="255365"/>
                  </a:cubicBezTo>
                  <a:cubicBezTo>
                    <a:pt x="83843" y="267314"/>
                    <a:pt x="73494" y="278190"/>
                    <a:pt x="61976" y="287776"/>
                  </a:cubicBezTo>
                  <a:cubicBezTo>
                    <a:pt x="55458" y="294251"/>
                    <a:pt x="47156" y="298691"/>
                    <a:pt x="38101" y="300544"/>
                  </a:cubicBezTo>
                  <a:cubicBezTo>
                    <a:pt x="36112" y="300544"/>
                    <a:pt x="34122" y="299561"/>
                    <a:pt x="32133" y="299561"/>
                  </a:cubicBezTo>
                  <a:cubicBezTo>
                    <a:pt x="24175" y="294651"/>
                    <a:pt x="10248" y="252419"/>
                    <a:pt x="33127" y="155187"/>
                  </a:cubicBezTo>
                  <a:cubicBezTo>
                    <a:pt x="55013" y="66795"/>
                    <a:pt x="75903" y="31439"/>
                    <a:pt x="111715" y="21617"/>
                  </a:cubicBezTo>
                  <a:cubicBezTo>
                    <a:pt x="118578" y="19835"/>
                    <a:pt x="125558" y="18523"/>
                    <a:pt x="132605" y="17689"/>
                  </a:cubicBezTo>
                  <a:cubicBezTo>
                    <a:pt x="142553" y="18671"/>
                    <a:pt x="152501" y="20635"/>
                    <a:pt x="163444" y="22599"/>
                  </a:cubicBezTo>
                  <a:cubicBezTo>
                    <a:pt x="206259" y="35365"/>
                    <a:pt x="251938" y="35365"/>
                    <a:pt x="294754" y="22599"/>
                  </a:cubicBezTo>
                  <a:cubicBezTo>
                    <a:pt x="304935" y="20408"/>
                    <a:pt x="315230" y="18768"/>
                    <a:pt x="325592" y="17689"/>
                  </a:cubicBezTo>
                  <a:cubicBezTo>
                    <a:pt x="332638" y="18523"/>
                    <a:pt x="339618" y="19835"/>
                    <a:pt x="346482" y="21617"/>
                  </a:cubicBezTo>
                  <a:cubicBezTo>
                    <a:pt x="381300" y="31439"/>
                    <a:pt x="402190" y="67778"/>
                    <a:pt x="424075" y="155187"/>
                  </a:cubicBezTo>
                  <a:cubicBezTo>
                    <a:pt x="447949" y="252419"/>
                    <a:pt x="434022" y="294651"/>
                    <a:pt x="426064" y="299561"/>
                  </a:cubicBezTo>
                  <a:close/>
                </a:path>
              </a:pathLst>
            </a:custGeom>
            <a:solidFill>
              <a:srgbClr val="2D9CDB"/>
            </a:solidFill>
            <a:ln cap="flat" w="10000">
              <a:solidFill>
                <a:srgbClr val="2D9CDB"/>
              </a:solidFill>
              <a:miter/>
            </a:ln>
          </p:spPr>
        </p:sp>
        <p:sp>
          <p:nvSpPr>
            <p:cNvPr name="Reading Lamp" id="139"/>
            <p:cNvSpPr/>
            <p:nvPr/>
          </p:nvSpPr>
          <p:spPr>
            <a:xfrm>
              <a:off x="7436163" y="4513274"/>
              <a:ext cx="436621" cy="353517"/>
            </a:xfrm>
            <a:custGeom>
              <a:avLst/>
              <a:gdLst/>
              <a:ahLst/>
              <a:cxnLst/>
              <a:rect b="b" r="r" t="t" l="l"/>
              <a:pathLst>
                <a:path stroke="false" w="436621" h="353517">
                  <a:moveTo>
                    <a:pt x="370542" y="79494"/>
                  </a:moveTo>
                  <a:lnTo>
                    <a:pt x="400652" y="34691"/>
                  </a:lnTo>
                  <a:cubicBezTo>
                    <a:pt x="363014" y="10727"/>
                    <a:pt x="325376" y="7601"/>
                    <a:pt x="293114" y="21146"/>
                  </a:cubicBezTo>
                  <a:lnTo>
                    <a:pt x="273757" y="6560"/>
                  </a:lnTo>
                  <a:cubicBezTo>
                    <a:pt x="252857" y="-5638"/>
                    <a:pt x="225894" y="0"/>
                    <a:pt x="210310" y="16979"/>
                  </a:cubicBezTo>
                  <a:cubicBezTo>
                    <a:pt x="198686" y="30364"/>
                    <a:pt x="196166" y="49080"/>
                    <a:pt x="203857" y="64907"/>
                  </a:cubicBezTo>
                  <a:lnTo>
                    <a:pt x="33947" y="176728"/>
                  </a:lnTo>
                  <a:cubicBezTo>
                    <a:pt x="24996" y="171070"/>
                    <a:pt x="13452" y="172360"/>
                    <a:pt x="5987" y="179517"/>
                  </a:cubicBezTo>
                  <a:cubicBezTo>
                    <a:pt x="0" y="186964"/>
                    <a:pt x="-2219" y="197832"/>
                    <a:pt x="2761" y="206607"/>
                  </a:cubicBezTo>
                  <a:cubicBezTo>
                    <a:pt x="8612" y="215129"/>
                    <a:pt x="19530" y="218937"/>
                    <a:pt x="29645" y="215984"/>
                  </a:cubicBezTo>
                  <a:lnTo>
                    <a:pt x="195254" y="331637"/>
                  </a:lnTo>
                  <a:lnTo>
                    <a:pt x="88791" y="331637"/>
                  </a:lnTo>
                  <a:cubicBezTo>
                    <a:pt x="77507" y="331637"/>
                    <a:pt x="68359" y="340501"/>
                    <a:pt x="68359" y="351433"/>
                  </a:cubicBezTo>
                  <a:lnTo>
                    <a:pt x="225365" y="353517"/>
                  </a:lnTo>
                  <a:lnTo>
                    <a:pt x="352260" y="353517"/>
                  </a:lnTo>
                  <a:cubicBezTo>
                    <a:pt x="352274" y="342404"/>
                    <a:pt x="343284" y="333235"/>
                    <a:pt x="331828" y="332679"/>
                  </a:cubicBezTo>
                  <a:lnTo>
                    <a:pt x="230742" y="332679"/>
                  </a:lnTo>
                  <a:lnTo>
                    <a:pt x="44701" y="200355"/>
                  </a:lnTo>
                  <a:lnTo>
                    <a:pt x="216762" y="81577"/>
                  </a:lnTo>
                  <a:lnTo>
                    <a:pt x="232893" y="94081"/>
                  </a:lnTo>
                  <a:cubicBezTo>
                    <a:pt x="224846" y="133925"/>
                    <a:pt x="242217" y="174564"/>
                    <a:pt x="276983" y="197230"/>
                  </a:cubicBezTo>
                  <a:lnTo>
                    <a:pt x="314622" y="160763"/>
                  </a:lnTo>
                  <a:cubicBezTo>
                    <a:pt x="337385" y="169293"/>
                    <a:pt x="363214" y="161526"/>
                    <a:pt x="376994" y="142008"/>
                  </a:cubicBezTo>
                  <a:cubicBezTo>
                    <a:pt x="390181" y="122269"/>
                    <a:pt x="387502" y="96313"/>
                    <a:pt x="370542" y="79494"/>
                  </a:cubicBezTo>
                  <a:close/>
                  <a:moveTo>
                    <a:pt x="228591" y="63865"/>
                  </a:moveTo>
                  <a:cubicBezTo>
                    <a:pt x="219659" y="54583"/>
                    <a:pt x="219198" y="40328"/>
                    <a:pt x="227516" y="30524"/>
                  </a:cubicBezTo>
                  <a:cubicBezTo>
                    <a:pt x="235602" y="20996"/>
                    <a:pt x="249325" y="17994"/>
                    <a:pt x="260853" y="23230"/>
                  </a:cubicBezTo>
                  <a:lnTo>
                    <a:pt x="271607" y="32607"/>
                  </a:lnTo>
                  <a:cubicBezTo>
                    <a:pt x="269202" y="34026"/>
                    <a:pt x="267027" y="35781"/>
                    <a:pt x="265154" y="37817"/>
                  </a:cubicBezTo>
                  <a:cubicBezTo>
                    <a:pt x="262018" y="40324"/>
                    <a:pt x="259138" y="43115"/>
                    <a:pt x="256551" y="46152"/>
                  </a:cubicBezTo>
                  <a:cubicBezTo>
                    <a:pt x="252250" y="51362"/>
                    <a:pt x="249023" y="54488"/>
                    <a:pt x="246873" y="57614"/>
                  </a:cubicBezTo>
                  <a:cubicBezTo>
                    <a:pt x="245209" y="59910"/>
                    <a:pt x="243769" y="62352"/>
                    <a:pt x="242571" y="64907"/>
                  </a:cubicBezTo>
                  <a:cubicBezTo>
                    <a:pt x="240420" y="69075"/>
                    <a:pt x="239345" y="70117"/>
                    <a:pt x="239345" y="72200"/>
                  </a:cubicBezTo>
                  <a:lnTo>
                    <a:pt x="228591" y="63865"/>
                  </a:lnTo>
                  <a:close/>
                  <a:moveTo>
                    <a:pt x="280209" y="173265"/>
                  </a:moveTo>
                  <a:cubicBezTo>
                    <a:pt x="259706" y="155801"/>
                    <a:pt x="249272" y="129751"/>
                    <a:pt x="252250" y="103458"/>
                  </a:cubicBezTo>
                  <a:cubicBezTo>
                    <a:pt x="255320" y="77693"/>
                    <a:pt x="271218" y="55018"/>
                    <a:pt x="294809" y="42759"/>
                  </a:cubicBezTo>
                  <a:cubicBezTo>
                    <a:pt x="318399" y="30500"/>
                    <a:pt x="346690" y="30210"/>
                    <a:pt x="370542" y="41985"/>
                  </a:cubicBezTo>
                  <a:lnTo>
                    <a:pt x="280209" y="173265"/>
                  </a:lnTo>
                  <a:close/>
                  <a:moveTo>
                    <a:pt x="358712" y="130547"/>
                  </a:moveTo>
                  <a:cubicBezTo>
                    <a:pt x="351575" y="140071"/>
                    <a:pt x="339522" y="144903"/>
                    <a:pt x="327526" y="143050"/>
                  </a:cubicBezTo>
                  <a:lnTo>
                    <a:pt x="357637" y="97206"/>
                  </a:lnTo>
                  <a:cubicBezTo>
                    <a:pt x="364955" y="107076"/>
                    <a:pt x="365380" y="120254"/>
                    <a:pt x="358712" y="130547"/>
                  </a:cubicBezTo>
                  <a:close/>
                  <a:moveTo>
                    <a:pt x="423879" y="85535"/>
                  </a:moveTo>
                  <a:lnTo>
                    <a:pt x="413125" y="84440"/>
                  </a:lnTo>
                  <a:cubicBezTo>
                    <a:pt x="407788" y="84440"/>
                    <a:pt x="402355" y="87663"/>
                    <a:pt x="402355" y="92829"/>
                  </a:cubicBezTo>
                  <a:cubicBezTo>
                    <a:pt x="402355" y="98138"/>
                    <a:pt x="405672" y="102918"/>
                    <a:pt x="410975" y="104290"/>
                  </a:cubicBezTo>
                  <a:lnTo>
                    <a:pt x="421729" y="105331"/>
                  </a:lnTo>
                  <a:cubicBezTo>
                    <a:pt x="425976" y="107097"/>
                    <a:pt x="430913" y="106034"/>
                    <a:pt x="433991" y="102693"/>
                  </a:cubicBezTo>
                  <a:cubicBezTo>
                    <a:pt x="436721" y="99352"/>
                    <a:pt x="437599" y="94479"/>
                    <a:pt x="435306" y="90590"/>
                  </a:cubicBezTo>
                  <a:cubicBezTo>
                    <a:pt x="433014" y="86700"/>
                    <a:pt x="428413" y="84440"/>
                    <a:pt x="423879" y="85535"/>
                  </a:cubicBezTo>
                  <a:close/>
                  <a:moveTo>
                    <a:pt x="410230" y="140339"/>
                  </a:moveTo>
                  <a:cubicBezTo>
                    <a:pt x="405776" y="137174"/>
                    <a:pt x="399517" y="138462"/>
                    <a:pt x="396251" y="142423"/>
                  </a:cubicBezTo>
                  <a:cubicBezTo>
                    <a:pt x="393371" y="146824"/>
                    <a:pt x="394578" y="152609"/>
                    <a:pt x="398401" y="155968"/>
                  </a:cubicBezTo>
                  <a:cubicBezTo>
                    <a:pt x="412381" y="165345"/>
                    <a:pt x="418834" y="164303"/>
                    <a:pt x="422060" y="160135"/>
                  </a:cubicBezTo>
                  <a:cubicBezTo>
                    <a:pt x="425286" y="155968"/>
                    <a:pt x="424210" y="149716"/>
                    <a:pt x="410230" y="140339"/>
                  </a:cubicBezTo>
                  <a:close/>
                  <a:moveTo>
                    <a:pt x="362908" y="181289"/>
                  </a:moveTo>
                  <a:cubicBezTo>
                    <a:pt x="361832" y="177121"/>
                    <a:pt x="356455" y="175037"/>
                    <a:pt x="351079" y="175037"/>
                  </a:cubicBezTo>
                  <a:cubicBezTo>
                    <a:pt x="346401" y="176728"/>
                    <a:pt x="343547" y="181552"/>
                    <a:pt x="343547" y="186498"/>
                  </a:cubicBezTo>
                  <a:lnTo>
                    <a:pt x="346777" y="196917"/>
                  </a:lnTo>
                  <a:cubicBezTo>
                    <a:pt x="348317" y="201847"/>
                    <a:pt x="353345" y="204947"/>
                    <a:pt x="358606" y="204211"/>
                  </a:cubicBezTo>
                  <a:cubicBezTo>
                    <a:pt x="363887" y="202333"/>
                    <a:pt x="367046" y="197086"/>
                    <a:pt x="366134" y="191708"/>
                  </a:cubicBezTo>
                  <a:lnTo>
                    <a:pt x="362908" y="181289"/>
                  </a:lnTo>
                  <a:close/>
                </a:path>
                <a:path fill="none" w="436621" h="353517">
                  <a:moveTo>
                    <a:pt x="370542" y="79494"/>
                  </a:moveTo>
                  <a:lnTo>
                    <a:pt x="400652" y="34691"/>
                  </a:lnTo>
                  <a:cubicBezTo>
                    <a:pt x="363014" y="10727"/>
                    <a:pt x="325376" y="7601"/>
                    <a:pt x="293114" y="21146"/>
                  </a:cubicBezTo>
                  <a:lnTo>
                    <a:pt x="273757" y="6560"/>
                  </a:lnTo>
                  <a:cubicBezTo>
                    <a:pt x="252857" y="-5638"/>
                    <a:pt x="225894" y="0"/>
                    <a:pt x="210310" y="16979"/>
                  </a:cubicBezTo>
                  <a:cubicBezTo>
                    <a:pt x="198686" y="30364"/>
                    <a:pt x="196166" y="49080"/>
                    <a:pt x="203857" y="64907"/>
                  </a:cubicBezTo>
                  <a:lnTo>
                    <a:pt x="33947" y="176728"/>
                  </a:lnTo>
                  <a:cubicBezTo>
                    <a:pt x="24996" y="171070"/>
                    <a:pt x="13452" y="172360"/>
                    <a:pt x="5987" y="179517"/>
                  </a:cubicBezTo>
                  <a:cubicBezTo>
                    <a:pt x="0" y="186964"/>
                    <a:pt x="-2219" y="197832"/>
                    <a:pt x="2761" y="206607"/>
                  </a:cubicBezTo>
                  <a:cubicBezTo>
                    <a:pt x="8612" y="215129"/>
                    <a:pt x="19530" y="218937"/>
                    <a:pt x="29645" y="215984"/>
                  </a:cubicBezTo>
                  <a:lnTo>
                    <a:pt x="195254" y="331637"/>
                  </a:lnTo>
                  <a:lnTo>
                    <a:pt x="88791" y="331637"/>
                  </a:lnTo>
                  <a:cubicBezTo>
                    <a:pt x="77507" y="331637"/>
                    <a:pt x="68359" y="340501"/>
                    <a:pt x="68359" y="351433"/>
                  </a:cubicBezTo>
                  <a:lnTo>
                    <a:pt x="225365" y="353517"/>
                  </a:lnTo>
                  <a:lnTo>
                    <a:pt x="352260" y="353517"/>
                  </a:lnTo>
                  <a:cubicBezTo>
                    <a:pt x="352274" y="342404"/>
                    <a:pt x="343284" y="333235"/>
                    <a:pt x="331828" y="332679"/>
                  </a:cubicBezTo>
                  <a:lnTo>
                    <a:pt x="230742" y="332679"/>
                  </a:lnTo>
                  <a:lnTo>
                    <a:pt x="44701" y="200355"/>
                  </a:lnTo>
                  <a:lnTo>
                    <a:pt x="216762" y="81577"/>
                  </a:lnTo>
                  <a:lnTo>
                    <a:pt x="232893" y="94081"/>
                  </a:lnTo>
                  <a:cubicBezTo>
                    <a:pt x="224846" y="133925"/>
                    <a:pt x="242217" y="174564"/>
                    <a:pt x="276983" y="197230"/>
                  </a:cubicBezTo>
                  <a:lnTo>
                    <a:pt x="314622" y="160763"/>
                  </a:lnTo>
                  <a:cubicBezTo>
                    <a:pt x="337385" y="169293"/>
                    <a:pt x="363214" y="161526"/>
                    <a:pt x="376994" y="142008"/>
                  </a:cubicBezTo>
                  <a:cubicBezTo>
                    <a:pt x="390181" y="122269"/>
                    <a:pt x="387502" y="96313"/>
                    <a:pt x="370542" y="79494"/>
                  </a:cubicBezTo>
                  <a:close/>
                  <a:moveTo>
                    <a:pt x="228591" y="63865"/>
                  </a:moveTo>
                  <a:cubicBezTo>
                    <a:pt x="219659" y="54583"/>
                    <a:pt x="219198" y="40328"/>
                    <a:pt x="227516" y="30524"/>
                  </a:cubicBezTo>
                  <a:cubicBezTo>
                    <a:pt x="235602" y="20996"/>
                    <a:pt x="249325" y="17994"/>
                    <a:pt x="260853" y="23230"/>
                  </a:cubicBezTo>
                  <a:lnTo>
                    <a:pt x="271607" y="32607"/>
                  </a:lnTo>
                  <a:cubicBezTo>
                    <a:pt x="269202" y="34026"/>
                    <a:pt x="267027" y="35781"/>
                    <a:pt x="265154" y="37817"/>
                  </a:cubicBezTo>
                  <a:cubicBezTo>
                    <a:pt x="262018" y="40324"/>
                    <a:pt x="259138" y="43115"/>
                    <a:pt x="256551" y="46152"/>
                  </a:cubicBezTo>
                  <a:cubicBezTo>
                    <a:pt x="252250" y="51362"/>
                    <a:pt x="249023" y="54488"/>
                    <a:pt x="246873" y="57614"/>
                  </a:cubicBezTo>
                  <a:cubicBezTo>
                    <a:pt x="245209" y="59910"/>
                    <a:pt x="243769" y="62352"/>
                    <a:pt x="242571" y="64907"/>
                  </a:cubicBezTo>
                  <a:cubicBezTo>
                    <a:pt x="240420" y="69075"/>
                    <a:pt x="239345" y="70117"/>
                    <a:pt x="239345" y="72200"/>
                  </a:cubicBezTo>
                  <a:lnTo>
                    <a:pt x="228591" y="63865"/>
                  </a:lnTo>
                  <a:close/>
                  <a:moveTo>
                    <a:pt x="280209" y="173265"/>
                  </a:moveTo>
                  <a:cubicBezTo>
                    <a:pt x="259706" y="155801"/>
                    <a:pt x="249272" y="129751"/>
                    <a:pt x="252250" y="103458"/>
                  </a:cubicBezTo>
                  <a:cubicBezTo>
                    <a:pt x="255320" y="77693"/>
                    <a:pt x="271218" y="55018"/>
                    <a:pt x="294809" y="42759"/>
                  </a:cubicBezTo>
                  <a:cubicBezTo>
                    <a:pt x="318399" y="30500"/>
                    <a:pt x="346690" y="30210"/>
                    <a:pt x="370542" y="41985"/>
                  </a:cubicBezTo>
                  <a:lnTo>
                    <a:pt x="280209" y="173265"/>
                  </a:lnTo>
                  <a:close/>
                  <a:moveTo>
                    <a:pt x="358712" y="130547"/>
                  </a:moveTo>
                  <a:cubicBezTo>
                    <a:pt x="351575" y="140071"/>
                    <a:pt x="339522" y="144903"/>
                    <a:pt x="327526" y="143050"/>
                  </a:cubicBezTo>
                  <a:lnTo>
                    <a:pt x="357637" y="97206"/>
                  </a:lnTo>
                  <a:cubicBezTo>
                    <a:pt x="364955" y="107076"/>
                    <a:pt x="365380" y="120254"/>
                    <a:pt x="358712" y="130547"/>
                  </a:cubicBezTo>
                  <a:close/>
                  <a:moveTo>
                    <a:pt x="423879" y="85535"/>
                  </a:moveTo>
                  <a:lnTo>
                    <a:pt x="413125" y="84440"/>
                  </a:lnTo>
                  <a:cubicBezTo>
                    <a:pt x="407788" y="84440"/>
                    <a:pt x="402355" y="87663"/>
                    <a:pt x="402355" y="92829"/>
                  </a:cubicBezTo>
                  <a:cubicBezTo>
                    <a:pt x="402355" y="98138"/>
                    <a:pt x="405672" y="102918"/>
                    <a:pt x="410975" y="104290"/>
                  </a:cubicBezTo>
                  <a:lnTo>
                    <a:pt x="421729" y="105331"/>
                  </a:lnTo>
                  <a:cubicBezTo>
                    <a:pt x="425976" y="107097"/>
                    <a:pt x="430913" y="106034"/>
                    <a:pt x="433991" y="102693"/>
                  </a:cubicBezTo>
                  <a:cubicBezTo>
                    <a:pt x="436721" y="99352"/>
                    <a:pt x="437599" y="94479"/>
                    <a:pt x="435306" y="90590"/>
                  </a:cubicBezTo>
                  <a:cubicBezTo>
                    <a:pt x="433014" y="86700"/>
                    <a:pt x="428413" y="84440"/>
                    <a:pt x="423879" y="85535"/>
                  </a:cubicBezTo>
                  <a:close/>
                  <a:moveTo>
                    <a:pt x="410230" y="140339"/>
                  </a:moveTo>
                  <a:cubicBezTo>
                    <a:pt x="405776" y="137174"/>
                    <a:pt x="399517" y="138462"/>
                    <a:pt x="396251" y="142423"/>
                  </a:cubicBezTo>
                  <a:cubicBezTo>
                    <a:pt x="393371" y="146824"/>
                    <a:pt x="394578" y="152609"/>
                    <a:pt x="398401" y="155968"/>
                  </a:cubicBezTo>
                  <a:cubicBezTo>
                    <a:pt x="412381" y="165345"/>
                    <a:pt x="418834" y="164303"/>
                    <a:pt x="422060" y="160135"/>
                  </a:cubicBezTo>
                  <a:cubicBezTo>
                    <a:pt x="425286" y="155968"/>
                    <a:pt x="424210" y="149716"/>
                    <a:pt x="410230" y="140339"/>
                  </a:cubicBezTo>
                  <a:close/>
                  <a:moveTo>
                    <a:pt x="362908" y="181289"/>
                  </a:moveTo>
                  <a:cubicBezTo>
                    <a:pt x="361832" y="177121"/>
                    <a:pt x="356455" y="175037"/>
                    <a:pt x="351079" y="175037"/>
                  </a:cubicBezTo>
                  <a:cubicBezTo>
                    <a:pt x="346401" y="176728"/>
                    <a:pt x="343547" y="181552"/>
                    <a:pt x="343547" y="186498"/>
                  </a:cubicBezTo>
                  <a:lnTo>
                    <a:pt x="346777" y="196917"/>
                  </a:lnTo>
                  <a:cubicBezTo>
                    <a:pt x="348317" y="201847"/>
                    <a:pt x="353345" y="204947"/>
                    <a:pt x="358606" y="204211"/>
                  </a:cubicBezTo>
                  <a:cubicBezTo>
                    <a:pt x="363887" y="202333"/>
                    <a:pt x="367046" y="197086"/>
                    <a:pt x="366134" y="191708"/>
                  </a:cubicBezTo>
                  <a:lnTo>
                    <a:pt x="362908" y="181289"/>
                  </a:lnTo>
                  <a:close/>
                </a:path>
              </a:pathLst>
            </a:custGeom>
            <a:solidFill>
              <a:srgbClr val="2F80ED"/>
            </a:solidFill>
            <a:ln cap="flat" w="10000">
              <a:solidFill>
                <a:srgbClr val="2F80ED"/>
              </a:solidFill>
              <a:miter/>
            </a:ln>
          </p:spPr>
        </p:sp>
        <p:sp>
          <p:nvSpPr>
            <p:cNvPr name="Rectangle" id="140"/>
            <p:cNvSpPr/>
            <p:nvPr/>
          </p:nvSpPr>
          <p:spPr>
            <a:xfrm>
              <a:off x="418670" y="1942176"/>
              <a:ext cx="2091280" cy="955637"/>
            </a:xfrm>
            <a:custGeom>
              <a:avLst/>
              <a:gdLst/>
              <a:ahLst/>
              <a:cxnLst/>
              <a:rect b="b" r="r" t="t" l="l"/>
              <a:pathLst>
                <a:path stroke="false" w="2091280" h="955637">
                  <a:moveTo>
                    <a:pt x="0" y="0"/>
                  </a:moveTo>
                  <a:lnTo>
                    <a:pt x="2091280" y="0"/>
                  </a:lnTo>
                  <a:lnTo>
                    <a:pt x="2091280" y="955637"/>
                  </a:lnTo>
                  <a:lnTo>
                    <a:pt x="0" y="955637"/>
                  </a:lnTo>
                  <a:lnTo>
                    <a:pt x="0" y="0"/>
                  </a:lnTo>
                  <a:close/>
                </a:path>
                <a:path fill="none" w="2091280" h="955637">
                  <a:moveTo>
                    <a:pt x="0" y="0"/>
                  </a:moveTo>
                  <a:lnTo>
                    <a:pt x="2091280" y="0"/>
                  </a:lnTo>
                  <a:lnTo>
                    <a:pt x="2091280" y="955637"/>
                  </a:lnTo>
                  <a:lnTo>
                    <a:pt x="0" y="95563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t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UGC内容征集，带来更多接地气的品牌故事内容，便于品牌素材获取与传播</a:t>
              </a:r>
            </a:p>
          </p:txBody>
        </p:sp>
        <p:sp>
          <p:nvSpPr>
            <p:cNvPr name="Rectangle" id="141"/>
            <p:cNvSpPr/>
            <p:nvPr/>
          </p:nvSpPr>
          <p:spPr>
            <a:xfrm>
              <a:off x="6608850" y="3026057"/>
              <a:ext cx="2091280" cy="751876"/>
            </a:xfrm>
            <a:custGeom>
              <a:avLst/>
              <a:gdLst/>
              <a:ahLst/>
              <a:cxnLst/>
              <a:rect b="b" r="r" t="t" l="l"/>
              <a:pathLst>
                <a:path stroke="false" w="2091280" h="751876">
                  <a:moveTo>
                    <a:pt x="0" y="0"/>
                  </a:moveTo>
                  <a:lnTo>
                    <a:pt x="2091280" y="0"/>
                  </a:lnTo>
                  <a:lnTo>
                    <a:pt x="2091280" y="751876"/>
                  </a:lnTo>
                  <a:lnTo>
                    <a:pt x="0" y="751876"/>
                  </a:lnTo>
                  <a:lnTo>
                    <a:pt x="0" y="0"/>
                  </a:lnTo>
                  <a:close/>
                </a:path>
                <a:path fill="none" w="2091280" h="751876">
                  <a:moveTo>
                    <a:pt x="0" y="0"/>
                  </a:moveTo>
                  <a:lnTo>
                    <a:pt x="2091280" y="0"/>
                  </a:lnTo>
                  <a:lnTo>
                    <a:pt x="2091280" y="751876"/>
                  </a:lnTo>
                  <a:lnTo>
                    <a:pt x="0" y="751876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t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具备很强的娱乐趣味性，无论是内容制造还是传播，都颇有裨益。</a:t>
              </a:r>
            </a:p>
          </p:txBody>
        </p:sp>
        <p:sp>
          <p:nvSpPr>
            <p:cNvPr name="Rectangle" id="142"/>
            <p:cNvSpPr/>
            <p:nvPr/>
          </p:nvSpPr>
          <p:spPr>
            <a:xfrm>
              <a:off x="6608850" y="4869057"/>
              <a:ext cx="2091280" cy="1001880"/>
            </a:xfrm>
            <a:custGeom>
              <a:avLst/>
              <a:gdLst/>
              <a:ahLst/>
              <a:cxnLst/>
              <a:rect b="b" r="r" t="t" l="l"/>
              <a:pathLst>
                <a:path stroke="false" w="2091280" h="1001880">
                  <a:moveTo>
                    <a:pt x="0" y="0"/>
                  </a:moveTo>
                  <a:lnTo>
                    <a:pt x="2091280" y="0"/>
                  </a:lnTo>
                  <a:lnTo>
                    <a:pt x="2091280" y="1001880"/>
                  </a:lnTo>
                  <a:lnTo>
                    <a:pt x="0" y="1001880"/>
                  </a:lnTo>
                  <a:lnTo>
                    <a:pt x="0" y="0"/>
                  </a:lnTo>
                  <a:close/>
                </a:path>
                <a:path fill="none" w="2091280" h="1001880">
                  <a:moveTo>
                    <a:pt x="0" y="0"/>
                  </a:moveTo>
                  <a:lnTo>
                    <a:pt x="2091280" y="0"/>
                  </a:lnTo>
                  <a:lnTo>
                    <a:pt x="2091280" y="1001880"/>
                  </a:lnTo>
                  <a:lnTo>
                    <a:pt x="0" y="100188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t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评选的结果、内容的全网推广，本次活动本身故事，都能引导更多人分享。</a:t>
              </a:r>
            </a:p>
          </p:txBody>
        </p:sp>
        <p:sp>
          <p:nvSpPr>
            <p:cNvPr name="Rectangle" id="143"/>
            <p:cNvSpPr/>
            <p:nvPr/>
          </p:nvSpPr>
          <p:spPr>
            <a:xfrm>
              <a:off x="418670" y="4219176"/>
              <a:ext cx="2091280" cy="955637"/>
            </a:xfrm>
            <a:custGeom>
              <a:avLst/>
              <a:gdLst/>
              <a:ahLst/>
              <a:cxnLst/>
              <a:rect b="b" r="r" t="t" l="l"/>
              <a:pathLst>
                <a:path stroke="false" w="2091280" h="955637">
                  <a:moveTo>
                    <a:pt x="0" y="0"/>
                  </a:moveTo>
                  <a:lnTo>
                    <a:pt x="2091280" y="0"/>
                  </a:lnTo>
                  <a:lnTo>
                    <a:pt x="2091280" y="955637"/>
                  </a:lnTo>
                  <a:lnTo>
                    <a:pt x="0" y="955637"/>
                  </a:lnTo>
                  <a:lnTo>
                    <a:pt x="0" y="0"/>
                  </a:lnTo>
                  <a:close/>
                </a:path>
                <a:path fill="none" w="2091280" h="955637">
                  <a:moveTo>
                    <a:pt x="0" y="0"/>
                  </a:moveTo>
                  <a:lnTo>
                    <a:pt x="2091280" y="0"/>
                  </a:lnTo>
                  <a:lnTo>
                    <a:pt x="2091280" y="955637"/>
                  </a:lnTo>
                  <a:lnTo>
                    <a:pt x="0" y="955637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t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无论是征集的参与、互动的直播、奖品投票的评选等，借助社交媒体都具备高效、大范围的传播“基因”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方案结构" id="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24" id="124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0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23560" y="7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05"/>
            <p:cNvSpPr/>
            <p:nvPr/>
          </p:nvSpPr>
          <p:spPr>
            <a:xfrm>
              <a:off x="-53560" y="48999"/>
              <a:ext cx="397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3970000" h="470000">
                  <a:moveTo>
                    <a:pt x="0" y="0"/>
                  </a:moveTo>
                  <a:lnTo>
                    <a:pt x="3970000" y="0"/>
                  </a:lnTo>
                  <a:lnTo>
                    <a:pt x="397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3970000" h="470000">
                  <a:moveTo>
                    <a:pt x="0" y="0"/>
                  </a:moveTo>
                  <a:lnTo>
                    <a:pt x="3970000" y="0"/>
                  </a:lnTo>
                  <a:lnTo>
                    <a:pt x="397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活动目录体现的思考结构</a:t>
              </a:r>
            </a:p>
          </p:txBody>
        </p:sp>
        <p:sp>
          <p:nvSpPr>
            <p:cNvPr name="圆形" id="106"/>
            <p:cNvSpPr/>
            <p:nvPr/>
          </p:nvSpPr>
          <p:spPr>
            <a:xfrm>
              <a:off x="1587000" y="134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WHAT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是什么</a:t>
              </a:r>
            </a:p>
          </p:txBody>
        </p:sp>
        <p:sp>
          <p:nvSpPr>
            <p:cNvPr name="圆形" id="107"/>
            <p:cNvSpPr/>
            <p:nvPr/>
          </p:nvSpPr>
          <p:spPr>
            <a:xfrm>
              <a:off x="2367000" y="211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HOW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怎么做</a:t>
              </a:r>
            </a:p>
          </p:txBody>
        </p:sp>
        <p:sp>
          <p:nvSpPr>
            <p:cNvPr name="圆形" id="108"/>
            <p:cNvSpPr/>
            <p:nvPr/>
          </p:nvSpPr>
          <p:spPr>
            <a:xfrm>
              <a:off x="3147000" y="134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WHY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为什么做</a:t>
              </a:r>
            </a:p>
          </p:txBody>
        </p:sp>
        <p:sp>
          <p:nvSpPr>
            <p:cNvPr name="圆形" id="109"/>
            <p:cNvSpPr/>
            <p:nvPr/>
          </p:nvSpPr>
          <p:spPr>
            <a:xfrm>
              <a:off x="3997000" y="211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WHEN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何时制作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何时上线</a:t>
              </a:r>
            </a:p>
          </p:txBody>
        </p:sp>
        <p:sp>
          <p:nvSpPr>
            <p:cNvPr name="圆形" id="110"/>
            <p:cNvSpPr/>
            <p:nvPr/>
          </p:nvSpPr>
          <p:spPr>
            <a:xfrm>
              <a:off x="4797000" y="134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WHERE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在哪做</a:t>
              </a:r>
            </a:p>
          </p:txBody>
        </p:sp>
        <p:sp>
          <p:nvSpPr>
            <p:cNvPr name="圆形" id="111"/>
            <p:cNvSpPr/>
            <p:nvPr/>
          </p:nvSpPr>
          <p:spPr>
            <a:xfrm>
              <a:off x="5577000" y="211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WHO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谁来做</a:t>
              </a:r>
            </a:p>
          </p:txBody>
        </p:sp>
        <p:sp>
          <p:nvSpPr>
            <p:cNvPr name="圆形" id="112"/>
            <p:cNvSpPr/>
            <p:nvPr/>
          </p:nvSpPr>
          <p:spPr>
            <a:xfrm>
              <a:off x="6357000" y="134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HOW</a:t>
              </a:r>
            </a:p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MUCH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需要什么预算</a:t>
              </a:r>
            </a:p>
            <a:p>
              <a:pPr algn="ctr"/>
              <a:r>
                <a:rPr dirty="0" lang="zh-CN" sz="105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和资源</a:t>
              </a:r>
            </a:p>
          </p:txBody>
        </p:sp>
        <p:sp>
          <p:nvSpPr>
            <p:cNvPr name="直线运动路径" id="113"/>
            <p:cNvSpPr/>
            <p:nvPr/>
          </p:nvSpPr>
          <p:spPr>
            <a:xfrm>
              <a:off x="1176440" y="3648995"/>
              <a:ext cx="690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6900000" h="10000">
                  <a:moveTo>
                    <a:pt x="0" y="0"/>
                  </a:moveTo>
                  <a:lnTo>
                    <a:pt x="690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圆形" id="114"/>
            <p:cNvSpPr/>
            <p:nvPr/>
          </p:nvSpPr>
          <p:spPr>
            <a:xfrm>
              <a:off x="1587000" y="396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活动</a:t>
              </a:r>
              <a:r>
                <a:rPr dirty="0" b="1" lang="zh-CN" sz="1600" altLang="en-US">
                  <a:solidFill>
                    <a:srgbClr val="C00000"/>
                  </a:solidFill>
                  <a:latin typeface="微软雅黑"/>
                  <a:ea typeface="微软雅黑"/>
                  <a:cs typeface="微软雅黑"/>
                </a:rPr>
                <a:t>主题</a:t>
              </a:r>
            </a:p>
          </p:txBody>
        </p:sp>
        <p:sp>
          <p:nvSpPr>
            <p:cNvPr name="圆形" id="115"/>
            <p:cNvSpPr/>
            <p:nvPr/>
          </p:nvSpPr>
          <p:spPr>
            <a:xfrm>
              <a:off x="2367000" y="478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活动</a:t>
              </a:r>
              <a:r>
                <a:rPr dirty="0" b="1" lang="zh-CN" sz="1600" altLang="en-US">
                  <a:solidFill>
                    <a:srgbClr val="C00000"/>
                  </a:solidFill>
                  <a:latin typeface="微软雅黑"/>
                  <a:ea typeface="微软雅黑"/>
                  <a:cs typeface="微软雅黑"/>
                </a:rPr>
                <a:t>形式</a:t>
              </a:r>
            </a:p>
          </p:txBody>
        </p:sp>
        <p:sp>
          <p:nvSpPr>
            <p:cNvPr name="圆形" id="116"/>
            <p:cNvSpPr/>
            <p:nvPr/>
          </p:nvSpPr>
          <p:spPr>
            <a:xfrm>
              <a:off x="3147000" y="396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活动</a:t>
              </a:r>
              <a:r>
                <a:rPr dirty="0" b="1" lang="zh-CN" sz="1600" altLang="en-US">
                  <a:solidFill>
                    <a:srgbClr val="C00000"/>
                  </a:solidFill>
                  <a:latin typeface="微软雅黑"/>
                  <a:ea typeface="微软雅黑"/>
                  <a:cs typeface="微软雅黑"/>
                </a:rPr>
                <a:t>目的</a:t>
              </a:r>
            </a:p>
          </p:txBody>
        </p:sp>
        <p:sp>
          <p:nvSpPr>
            <p:cNvPr name="圆形" id="117"/>
            <p:cNvSpPr/>
            <p:nvPr/>
          </p:nvSpPr>
          <p:spPr>
            <a:xfrm>
              <a:off x="3997000" y="478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000000"/>
                  </a:solidFill>
                  <a:latin typeface="微软雅黑"/>
                  <a:ea typeface="微软雅黑"/>
                  <a:cs typeface="微软雅黑"/>
                </a:rPr>
                <a:t>时间</a:t>
              </a:r>
              <a:r>
                <a:rPr dirty="0" b="1" lang="zh-CN" sz="1600" altLang="en-US">
                  <a:solidFill>
                    <a:srgbClr val="C00000"/>
                  </a:solidFill>
                  <a:latin typeface="微软雅黑"/>
                  <a:ea typeface="微软雅黑"/>
                  <a:cs typeface="微软雅黑"/>
                </a:rPr>
                <a:t>节点</a:t>
              </a:r>
            </a:p>
          </p:txBody>
        </p:sp>
        <p:sp>
          <p:nvSpPr>
            <p:cNvPr name="圆形" id="118"/>
            <p:cNvSpPr/>
            <p:nvPr/>
          </p:nvSpPr>
          <p:spPr>
            <a:xfrm>
              <a:off x="4797000" y="396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活动</a:t>
              </a:r>
              <a:r>
                <a:rPr dirty="0" b="1" lang="zh-CN" sz="1600" altLang="en-US">
                  <a:solidFill>
                    <a:srgbClr val="C00000"/>
                  </a:solidFill>
                  <a:latin typeface="微软雅黑"/>
                  <a:ea typeface="微软雅黑"/>
                  <a:cs typeface="微软雅黑"/>
                </a:rPr>
                <a:t>渠道</a:t>
              </a:r>
            </a:p>
          </p:txBody>
        </p:sp>
        <p:sp>
          <p:nvSpPr>
            <p:cNvPr name="圆形" id="119"/>
            <p:cNvSpPr/>
            <p:nvPr/>
          </p:nvSpPr>
          <p:spPr>
            <a:xfrm>
              <a:off x="5577000" y="478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活动</a:t>
              </a:r>
              <a:r>
                <a:rPr dirty="0" b="1" lang="zh-CN" sz="1600" altLang="en-US">
                  <a:solidFill>
                    <a:srgbClr val="C00000"/>
                  </a:solidFill>
                  <a:latin typeface="微软雅黑"/>
                  <a:ea typeface="微软雅黑"/>
                  <a:cs typeface="微软雅黑"/>
                </a:rPr>
                <a:t>人员</a:t>
              </a:r>
            </a:p>
          </p:txBody>
        </p:sp>
        <p:sp>
          <p:nvSpPr>
            <p:cNvPr name="圆形" id="120"/>
            <p:cNvSpPr/>
            <p:nvPr/>
          </p:nvSpPr>
          <p:spPr>
            <a:xfrm>
              <a:off x="6357000" y="39689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配套</a:t>
              </a:r>
              <a:r>
                <a:rPr dirty="0" b="1" lang="zh-CN" sz="1600" altLang="en-US">
                  <a:solidFill>
                    <a:srgbClr val="C00000"/>
                  </a:solidFill>
                  <a:latin typeface="微软雅黑"/>
                  <a:ea typeface="微软雅黑"/>
                  <a:cs typeface="微软雅黑"/>
                </a:rPr>
                <a:t>资源</a:t>
              </a:r>
            </a:p>
          </p:txBody>
        </p:sp>
        <p:sp>
          <p:nvSpPr>
            <p:cNvPr name="Rectangle" id="121"/>
            <p:cNvSpPr/>
            <p:nvPr/>
          </p:nvSpPr>
          <p:spPr>
            <a:xfrm>
              <a:off x="-568560" y="3293995"/>
              <a:ext cx="1610000" cy="710000"/>
            </a:xfrm>
            <a:custGeom>
              <a:avLst/>
              <a:gdLst/>
              <a:ahLst/>
              <a:cxnLst/>
              <a:rect b="b" r="r" t="t" l="l"/>
              <a:pathLst>
                <a:path stroke="false" w="1610000" h="710000">
                  <a:moveTo>
                    <a:pt x="0" y="0"/>
                  </a:moveTo>
                  <a:lnTo>
                    <a:pt x="1610000" y="0"/>
                  </a:lnTo>
                  <a:lnTo>
                    <a:pt x="1610000" y="710000"/>
                  </a:lnTo>
                  <a:lnTo>
                    <a:pt x="0" y="710000"/>
                  </a:lnTo>
                  <a:lnTo>
                    <a:pt x="0" y="0"/>
                  </a:lnTo>
                  <a:close/>
                </a:path>
                <a:path fill="none" w="1610000" h="710000">
                  <a:moveTo>
                    <a:pt x="0" y="0"/>
                  </a:moveTo>
                  <a:lnTo>
                    <a:pt x="1610000" y="0"/>
                  </a:lnTo>
                  <a:lnTo>
                    <a:pt x="1610000" y="710000"/>
                  </a:lnTo>
                  <a:lnTo>
                    <a:pt x="0" y="7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5W2H分析法</a:t>
              </a:r>
            </a:p>
          </p:txBody>
        </p:sp>
        <p:sp>
          <p:nvSpPr>
            <p:cNvPr name="Rectangle" id="122"/>
            <p:cNvSpPr/>
            <p:nvPr/>
          </p:nvSpPr>
          <p:spPr>
            <a:xfrm>
              <a:off x="8096440" y="3293995"/>
              <a:ext cx="1610000" cy="710000"/>
            </a:xfrm>
            <a:custGeom>
              <a:avLst/>
              <a:gdLst/>
              <a:ahLst/>
              <a:cxnLst/>
              <a:rect b="b" r="r" t="t" l="l"/>
              <a:pathLst>
                <a:path stroke="false" w="1610000" h="710000">
                  <a:moveTo>
                    <a:pt x="0" y="0"/>
                  </a:moveTo>
                  <a:lnTo>
                    <a:pt x="1610000" y="0"/>
                  </a:lnTo>
                  <a:lnTo>
                    <a:pt x="1610000" y="710000"/>
                  </a:lnTo>
                  <a:lnTo>
                    <a:pt x="0" y="710000"/>
                  </a:lnTo>
                  <a:lnTo>
                    <a:pt x="0" y="0"/>
                  </a:lnTo>
                  <a:close/>
                </a:path>
                <a:path fill="none" w="1610000" h="710000">
                  <a:moveTo>
                    <a:pt x="0" y="0"/>
                  </a:moveTo>
                  <a:lnTo>
                    <a:pt x="1610000" y="0"/>
                  </a:lnTo>
                  <a:lnTo>
                    <a:pt x="1610000" y="710000"/>
                  </a:lnTo>
                  <a:lnTo>
                    <a:pt x="0" y="7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分别对应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PART7" id="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1" id="111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5050" y="-186005"/>
              <a:ext cx="10488900" cy="7230000"/>
            </a:xfrm>
            <a:prstGeom prst="rect">
              <a:avLst/>
            </a:prstGeom>
          </p:spPr>
        </p:pic>
        <p:sp>
          <p:nvSpPr>
            <p:cNvPr name="Rectangle" id="131"/>
            <p:cNvSpPr/>
            <p:nvPr/>
          </p:nvSpPr>
          <p:spPr>
            <a:xfrm>
              <a:off x="-146160" y="2731495"/>
              <a:ext cx="4300000" cy="1025000"/>
            </a:xfrm>
            <a:custGeom>
              <a:avLst/>
              <a:gdLst/>
              <a:ahLst/>
              <a:cxnLst/>
              <a:rect b="b" r="r" t="t" l="l"/>
              <a:pathLst>
                <a:path stroke="fals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  <a:path fill="non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4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活动效果/预算</a:t>
              </a:r>
            </a:p>
          </p:txBody>
        </p:sp>
        <p:pic>
          <p:nvPicPr>
            <p:cNvPr name="" id="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73840" y="1303995"/>
              <a:ext cx="4840000" cy="4250000"/>
            </a:xfrm>
            <a:prstGeom prst="rect">
              <a:avLst/>
            </a:prstGeom>
          </p:spPr>
        </p:pic>
        <p:sp>
          <p:nvSpPr>
            <p:cNvPr name="直线运动路径" id="133"/>
            <p:cNvSpPr/>
            <p:nvPr/>
          </p:nvSpPr>
          <p:spPr>
            <a:xfrm>
              <a:off x="-176160" y="3871995"/>
              <a:ext cx="4489990" cy="10000"/>
            </a:xfrm>
            <a:custGeom>
              <a:avLst/>
              <a:gdLst/>
              <a:ahLst/>
              <a:cxnLst/>
              <a:rect b="b" r="r" t="t" l="l"/>
              <a:pathLst>
                <a:path fill="none" w="4489990" h="10000">
                  <a:moveTo>
                    <a:pt x="0" y="0"/>
                  </a:moveTo>
                  <a:lnTo>
                    <a:pt x="448999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直线运动路径" id="134"/>
            <p:cNvSpPr/>
            <p:nvPr/>
          </p:nvSpPr>
          <p:spPr>
            <a:xfrm>
              <a:off x="-176160" y="3961995"/>
              <a:ext cx="4489990" cy="10000"/>
            </a:xfrm>
            <a:custGeom>
              <a:avLst/>
              <a:gdLst/>
              <a:ahLst/>
              <a:cxnLst/>
              <a:rect b="b" r="r" t="t" l="l"/>
              <a:pathLst>
                <a:path fill="none" w="4489990" h="10000">
                  <a:moveTo>
                    <a:pt x="0" y="0"/>
                  </a:moveTo>
                  <a:lnTo>
                    <a:pt x="448999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35"/>
            <p:cNvSpPr/>
            <p:nvPr/>
          </p:nvSpPr>
          <p:spPr>
            <a:xfrm>
              <a:off x="6083840" y="2228995"/>
              <a:ext cx="2420000" cy="800000"/>
            </a:xfrm>
            <a:custGeom>
              <a:avLst/>
              <a:gdLst/>
              <a:ahLst/>
              <a:cxnLst/>
              <a:rect b="b" r="r" t="t" l="l"/>
              <a:pathLst>
                <a:path stroke="fals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  <a:path fill="non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PART 07</a:t>
              </a:r>
            </a:p>
          </p:txBody>
        </p:sp>
        <p:sp>
          <p:nvSpPr>
            <p:cNvPr name="Rectangle" id="136"/>
            <p:cNvSpPr/>
            <p:nvPr/>
          </p:nvSpPr>
          <p:spPr>
            <a:xfrm>
              <a:off x="41340" y="4201995"/>
              <a:ext cx="19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37"/>
            <p:cNvSpPr/>
            <p:nvPr/>
          </p:nvSpPr>
          <p:spPr>
            <a:xfrm>
              <a:off x="281340" y="42019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活动效果</a:t>
              </a:r>
            </a:p>
          </p:txBody>
        </p:sp>
        <p:sp>
          <p:nvSpPr>
            <p:cNvPr name="Rectangle" id="138"/>
            <p:cNvSpPr/>
            <p:nvPr/>
          </p:nvSpPr>
          <p:spPr>
            <a:xfrm>
              <a:off x="2646340" y="4201995"/>
              <a:ext cx="190000" cy="470000"/>
            </a:xfrm>
            <a:custGeom>
              <a:avLst/>
              <a:gdLst>
                <a:gd name="connsiteX0" fmla="*/ 190000 w 190000"/>
                <a:gd name="connsiteY0" fmla="*/ 235000 h 470000"/>
              </a:gdLst>
              <a:ahLst/>
              <a:cxnLst>
                <a:cxn ang="0">
                  <a:pos x="connsiteX0" y="connsiteY0"/>
                </a:cxn>
              </a:cxnLst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39"/>
            <p:cNvSpPr/>
            <p:nvPr/>
          </p:nvSpPr>
          <p:spPr>
            <a:xfrm>
              <a:off x="2886340" y="42019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活动预算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效果" id="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7" id="117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7270" y="-151005"/>
              <a:ext cx="10488900" cy="7180000"/>
            </a:xfrm>
            <a:prstGeom prst="rect">
              <a:avLst/>
            </a:prstGeom>
          </p:spPr>
        </p:pic>
        <p:pic>
          <p:nvPicPr>
            <p:cNvPr name="" id="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32830" y="-11001"/>
              <a:ext cx="3134450" cy="780000"/>
            </a:xfrm>
            <a:prstGeom prst="rect">
              <a:avLst/>
            </a:prstGeom>
          </p:spPr>
        </p:pic>
        <p:sp>
          <p:nvSpPr>
            <p:cNvPr name="Rectangle" id="133"/>
            <p:cNvSpPr/>
            <p:nvPr/>
          </p:nvSpPr>
          <p:spPr>
            <a:xfrm>
              <a:off x="-658380" y="-11001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活动效果</a:t>
              </a:r>
            </a:p>
          </p:txBody>
        </p:sp>
        <p:pic>
          <p:nvPicPr>
            <p:cNvPr name="" id="13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764950" y="1809665"/>
              <a:ext cx="3604450" cy="3258660"/>
            </a:xfrm>
            <a:prstGeom prst="rect">
              <a:avLst/>
            </a:prstGeom>
          </p:spPr>
        </p:pic>
        <p:sp>
          <p:nvSpPr>
            <p:cNvPr name="Rectangle" id="135"/>
            <p:cNvSpPr/>
            <p:nvPr/>
          </p:nvSpPr>
          <p:spPr>
            <a:xfrm>
              <a:off x="229410" y="1809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参与人数</a:t>
              </a:r>
            </a:p>
          </p:txBody>
        </p:sp>
        <p:sp>
          <p:nvSpPr>
            <p:cNvPr name="Rectangle" id="136"/>
            <p:cNvSpPr/>
            <p:nvPr/>
          </p:nvSpPr>
          <p:spPr>
            <a:xfrm>
              <a:off x="229410" y="2284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征集活动参与人数：1700人</a:t>
              </a:r>
            </a:p>
          </p:txBody>
        </p:sp>
        <p:sp>
          <p:nvSpPr>
            <p:cNvPr name="Rectangle" id="137"/>
            <p:cNvSpPr/>
            <p:nvPr/>
          </p:nvSpPr>
          <p:spPr>
            <a:xfrm>
              <a:off x="229410" y="2966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参与人数</a:t>
              </a:r>
            </a:p>
          </p:txBody>
        </p:sp>
        <p:sp>
          <p:nvSpPr>
            <p:cNvPr name="Rectangle" id="138"/>
            <p:cNvSpPr/>
            <p:nvPr/>
          </p:nvSpPr>
          <p:spPr>
            <a:xfrm>
              <a:off x="229410" y="3441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征集活动参与人数：1700人</a:t>
              </a:r>
            </a:p>
          </p:txBody>
        </p:sp>
        <p:sp>
          <p:nvSpPr>
            <p:cNvPr name="Rectangle" id="139"/>
            <p:cNvSpPr/>
            <p:nvPr/>
          </p:nvSpPr>
          <p:spPr>
            <a:xfrm>
              <a:off x="229410" y="4122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参与人数</a:t>
              </a:r>
            </a:p>
          </p:txBody>
        </p:sp>
        <p:sp>
          <p:nvSpPr>
            <p:cNvPr name="Rectangle" id="140"/>
            <p:cNvSpPr/>
            <p:nvPr/>
          </p:nvSpPr>
          <p:spPr>
            <a:xfrm>
              <a:off x="229410" y="4597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征集活动参与人数：1700人</a:t>
              </a:r>
            </a:p>
          </p:txBody>
        </p:sp>
        <p:sp>
          <p:nvSpPr>
            <p:cNvPr name="Rectangle" id="141"/>
            <p:cNvSpPr/>
            <p:nvPr/>
          </p:nvSpPr>
          <p:spPr>
            <a:xfrm>
              <a:off x="6544950" y="1809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参与人数</a:t>
              </a:r>
            </a:p>
          </p:txBody>
        </p:sp>
        <p:sp>
          <p:nvSpPr>
            <p:cNvPr name="Rectangle" id="142"/>
            <p:cNvSpPr/>
            <p:nvPr/>
          </p:nvSpPr>
          <p:spPr>
            <a:xfrm>
              <a:off x="6544950" y="2284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征集活动参与人数：1700人</a:t>
              </a:r>
            </a:p>
          </p:txBody>
        </p:sp>
        <p:sp>
          <p:nvSpPr>
            <p:cNvPr name="Rectangle" id="143"/>
            <p:cNvSpPr/>
            <p:nvPr/>
          </p:nvSpPr>
          <p:spPr>
            <a:xfrm>
              <a:off x="6544950" y="2966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参与人数</a:t>
              </a:r>
            </a:p>
          </p:txBody>
        </p:sp>
        <p:sp>
          <p:nvSpPr>
            <p:cNvPr name="Rectangle" id="144"/>
            <p:cNvSpPr/>
            <p:nvPr/>
          </p:nvSpPr>
          <p:spPr>
            <a:xfrm>
              <a:off x="6544950" y="3441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征集活动参与人数：1700人</a:t>
              </a:r>
            </a:p>
          </p:txBody>
        </p:sp>
        <p:sp>
          <p:nvSpPr>
            <p:cNvPr name="Rectangle" id="145"/>
            <p:cNvSpPr/>
            <p:nvPr/>
          </p:nvSpPr>
          <p:spPr>
            <a:xfrm>
              <a:off x="6544950" y="4122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参与人数</a:t>
              </a:r>
            </a:p>
          </p:txBody>
        </p:sp>
        <p:sp>
          <p:nvSpPr>
            <p:cNvPr name="Rectangle" id="146"/>
            <p:cNvSpPr/>
            <p:nvPr/>
          </p:nvSpPr>
          <p:spPr>
            <a:xfrm>
              <a:off x="6544950" y="4597995"/>
              <a:ext cx="236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360000" h="470000">
                  <a:moveTo>
                    <a:pt x="0" y="0"/>
                  </a:moveTo>
                  <a:lnTo>
                    <a:pt x="2360000" y="0"/>
                  </a:lnTo>
                  <a:lnTo>
                    <a:pt x="236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征集活动参与人数：1700人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预算" id="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30" id="130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7280" y="-159505"/>
              <a:ext cx="10488900" cy="7180000"/>
            </a:xfrm>
            <a:prstGeom prst="rect">
              <a:avLst/>
            </a:prstGeom>
          </p:spPr>
        </p:pic>
        <p:pic>
          <p:nvPicPr>
            <p:cNvPr name="" id="1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12830" y="-19505"/>
              <a:ext cx="3134450" cy="780000"/>
            </a:xfrm>
            <a:prstGeom prst="rect">
              <a:avLst/>
            </a:prstGeom>
          </p:spPr>
        </p:pic>
        <p:sp>
          <p:nvSpPr>
            <p:cNvPr name="Rectangle" id="134"/>
            <p:cNvSpPr/>
            <p:nvPr/>
          </p:nvSpPr>
          <p:spPr>
            <a:xfrm>
              <a:off x="-638390" y="-19505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活动预算</a:t>
              </a:r>
            </a:p>
          </p:txBody>
        </p:sp>
        <p:sp>
          <p:nvSpPr>
            <p:cNvPr name="特殊形状" id="135"/>
            <p:cNvSpPr/>
            <p:nvPr/>
          </p:nvSpPr>
          <p:spPr>
            <a:xfrm>
              <a:off x="3001590" y="5294341"/>
              <a:ext cx="3171160" cy="576309"/>
            </a:xfrm>
            <a:custGeom>
              <a:avLst/>
              <a:gdLst>
                <a:gd name="connsiteX0" fmla="*/ 253693 w 3171160"/>
                <a:gd name="connsiteY0" fmla="*/ 288155 h 576309"/>
                <a:gd name="connsiteX1" fmla="*/ 1585580 w 3171160"/>
                <a:gd name="connsiteY1" fmla="*/ 0 h 576309"/>
                <a:gd name="connsiteX2" fmla="*/ 2917467 w 3171160"/>
                <a:gd name="connsiteY2" fmla="*/ 288155 h 576309"/>
                <a:gd name="connsiteX3" fmla="*/ 1585580 w 3171160"/>
                <a:gd name="connsiteY3" fmla="*/ 576309 h 57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171160" h="576309">
                  <a:moveTo>
                    <a:pt x="0" y="0"/>
                  </a:moveTo>
                  <a:lnTo>
                    <a:pt x="253693" y="288155"/>
                  </a:lnTo>
                  <a:lnTo>
                    <a:pt x="0" y="576309"/>
                  </a:lnTo>
                  <a:lnTo>
                    <a:pt x="3171160" y="576309"/>
                  </a:lnTo>
                  <a:lnTo>
                    <a:pt x="2917470" y="288155"/>
                  </a:lnTo>
                  <a:lnTo>
                    <a:pt x="3171160" y="0"/>
                  </a:lnTo>
                  <a:lnTo>
                    <a:pt x="0" y="0"/>
                  </a:lnTo>
                  <a:close/>
                </a:path>
                <a:path fill="none" w="3171160" h="576309">
                  <a:moveTo>
                    <a:pt x="0" y="0"/>
                  </a:moveTo>
                  <a:lnTo>
                    <a:pt x="253693" y="288155"/>
                  </a:lnTo>
                  <a:lnTo>
                    <a:pt x="0" y="576309"/>
                  </a:lnTo>
                  <a:lnTo>
                    <a:pt x="3171160" y="576309"/>
                  </a:lnTo>
                  <a:lnTo>
                    <a:pt x="2917470" y="288155"/>
                  </a:lnTo>
                  <a:lnTo>
                    <a:pt x="317116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3653"/>
            </a:solidFill>
            <a:ln cap="flat" w="16667">
              <a:noFill/>
              <a:miter/>
            </a:ln>
          </p:spPr>
          <p:txBody>
            <a:bodyPr rIns="76200" lIns="76200" bIns="38100" wrap="square" rtlCol="0" anchor="ctr" tIns="38100"/>
            <a:lstStyle/>
            <a:p>
              <a:pPr algn="ctr"/>
              <a:r>
                <a:rPr dirty="0" b="1" lang="zh-CN" sz="13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合计：143.64万</a:t>
              </a:r>
            </a:p>
          </p:txBody>
        </p:sp>
        <p:grpSp>
          <p:nvGrpSpPr>
            <p:cNvPr name="" id="136"/>
            <p:cNvGrpSpPr/>
            <p:nvPr/>
          </p:nvGrpSpPr>
          <p:grpSpPr>
            <a:xfrm>
              <a:off x="1199476" y="1654313"/>
              <a:ext cx="6775404" cy="3550361"/>
              <a:chOff x="1199476" y="1654313"/>
              <a:chExt cx="6775404" cy="3550361"/>
            </a:xfrm>
          </p:grpSpPr>
          <p:grpSp>
            <p:nvGrpSpPr>
              <p:cNvPr name="" id="137"/>
              <p:cNvGrpSpPr/>
              <p:nvPr/>
            </p:nvGrpSpPr>
            <p:grpSpPr>
              <a:xfrm>
                <a:off x="3128503" y="2044528"/>
                <a:ext cx="2806094" cy="2769933"/>
                <a:chOff x="3128503" y="2044528"/>
                <a:chExt cx="2806094" cy="2769933"/>
              </a:xfrm>
            </p:grpSpPr>
            <p:grpSp>
              <p:nvGrpSpPr>
                <p:cNvPr name="" id="138"/>
                <p:cNvGrpSpPr/>
                <p:nvPr/>
              </p:nvGrpSpPr>
              <p:grpSpPr>
                <a:xfrm>
                  <a:off x="3327130" y="2052775"/>
                  <a:ext cx="2408840" cy="2753439"/>
                  <a:chOff x="3327130" y="2052775"/>
                  <a:chExt cx="2408840" cy="2753439"/>
                </a:xfrm>
              </p:grpSpPr>
              <p:sp>
                <p:nvSpPr>
                  <p:cNvPr name="" id="139"/>
                  <p:cNvSpPr/>
                  <p:nvPr/>
                </p:nvSpPr>
                <p:spPr>
                  <a:xfrm>
                    <a:off x="3327130" y="2052775"/>
                    <a:ext cx="1081540" cy="995058"/>
                  </a:xfrm>
                  <a:custGeom>
                    <a:avLst/>
                    <a:gdLst/>
                    <a:ahLst/>
                    <a:cxnLst/>
                    <a:rect b="b" r="r" t="t" l="l"/>
                    <a:pathLst>
                      <a:path stroke="false" w="1081540" h="995058">
                        <a:moveTo>
                          <a:pt x="109383" y="752273"/>
                        </a:moveTo>
                        <a:lnTo>
                          <a:pt x="26964" y="712075"/>
                        </a:lnTo>
                        <a:cubicBezTo>
                          <a:pt x="12080" y="704815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7"/>
                        </a:lnTo>
                        <a:cubicBezTo>
                          <a:pt x="1080638" y="660650"/>
                          <a:pt x="1071801" y="675541"/>
                          <a:pt x="1052107" y="679854"/>
                        </a:cubicBezTo>
                        <a:cubicBezTo>
                          <a:pt x="890644" y="707461"/>
                          <a:pt x="725909" y="816921"/>
                          <a:pt x="619721" y="970053"/>
                        </a:cubicBezTo>
                        <a:cubicBezTo>
                          <a:pt x="608233" y="986620"/>
                          <a:pt x="591089" y="989125"/>
                          <a:pt x="576230" y="981816"/>
                        </a:cubicBezTo>
                        <a:lnTo>
                          <a:pt x="163266" y="778667"/>
                        </a:lnTo>
                        <a:cubicBezTo>
                          <a:pt x="148406" y="771357"/>
                          <a:pt x="124267" y="759533"/>
                          <a:pt x="109383" y="752273"/>
                        </a:cubicBezTo>
                        <a:close/>
                      </a:path>
                      <a:path fill="none" w="1081540" h="995058">
                        <a:moveTo>
                          <a:pt x="109383" y="752273"/>
                        </a:moveTo>
                        <a:lnTo>
                          <a:pt x="26964" y="712075"/>
                        </a:lnTo>
                        <a:cubicBezTo>
                          <a:pt x="12080" y="704815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7"/>
                        </a:lnTo>
                        <a:cubicBezTo>
                          <a:pt x="1080638" y="660650"/>
                          <a:pt x="1071801" y="675541"/>
                          <a:pt x="1052107" y="679854"/>
                        </a:cubicBezTo>
                        <a:cubicBezTo>
                          <a:pt x="890644" y="707461"/>
                          <a:pt x="725909" y="816921"/>
                          <a:pt x="619721" y="970053"/>
                        </a:cubicBezTo>
                        <a:cubicBezTo>
                          <a:pt x="608233" y="986620"/>
                          <a:pt x="591089" y="989125"/>
                          <a:pt x="576230" y="981816"/>
                        </a:cubicBezTo>
                        <a:lnTo>
                          <a:pt x="163266" y="778667"/>
                        </a:lnTo>
                        <a:cubicBezTo>
                          <a:pt x="148406" y="771357"/>
                          <a:pt x="124267" y="759533"/>
                          <a:pt x="109383" y="752273"/>
                        </a:cubicBezTo>
                        <a:close/>
                      </a:path>
                    </a:pathLst>
                  </a:custGeom>
                  <a:solidFill>
                    <a:srgbClr val="C2C2C2"/>
                  </a:solidFill>
                  <a:ln cap="flat" w="133333">
                    <a:solidFill>
                      <a:srgbClr val="D7D7D7"/>
                    </a:solidFill>
                    <a:round/>
                  </a:ln>
                </p:spPr>
              </p:sp>
              <p:sp>
                <p:nvSpPr>
                  <p:cNvPr name="" id="140"/>
                  <p:cNvSpPr/>
                  <p:nvPr/>
                </p:nvSpPr>
                <p:spPr>
                  <a:xfrm rot="10800000">
                    <a:off x="4654430" y="3811156"/>
                    <a:ext cx="1081540" cy="995058"/>
                  </a:xfrm>
                  <a:custGeom>
                    <a:avLst/>
                    <a:gdLst/>
                    <a:ahLst/>
                    <a:cxnLst/>
                    <a:rect b="b" r="r" t="t" l="l"/>
                    <a:pathLst>
                      <a:path stroke="false" w="1081540" h="995058">
                        <a:moveTo>
                          <a:pt x="109383" y="752273"/>
                        </a:moveTo>
                        <a:lnTo>
                          <a:pt x="26964" y="712075"/>
                        </a:lnTo>
                        <a:cubicBezTo>
                          <a:pt x="12080" y="704815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7"/>
                        </a:lnTo>
                        <a:cubicBezTo>
                          <a:pt x="1080638" y="660650"/>
                          <a:pt x="1071801" y="675541"/>
                          <a:pt x="1052107" y="679854"/>
                        </a:cubicBezTo>
                        <a:cubicBezTo>
                          <a:pt x="890644" y="707461"/>
                          <a:pt x="725909" y="816921"/>
                          <a:pt x="619721" y="970053"/>
                        </a:cubicBezTo>
                        <a:cubicBezTo>
                          <a:pt x="608233" y="986620"/>
                          <a:pt x="591089" y="989125"/>
                          <a:pt x="576230" y="981816"/>
                        </a:cubicBezTo>
                        <a:lnTo>
                          <a:pt x="163266" y="778667"/>
                        </a:lnTo>
                        <a:cubicBezTo>
                          <a:pt x="148406" y="771357"/>
                          <a:pt x="124267" y="759533"/>
                          <a:pt x="109383" y="752273"/>
                        </a:cubicBezTo>
                        <a:close/>
                      </a:path>
                      <a:path fill="none" w="1081540" h="995058">
                        <a:moveTo>
                          <a:pt x="109383" y="752273"/>
                        </a:moveTo>
                        <a:lnTo>
                          <a:pt x="26964" y="712075"/>
                        </a:lnTo>
                        <a:cubicBezTo>
                          <a:pt x="12080" y="704815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7"/>
                        </a:lnTo>
                        <a:cubicBezTo>
                          <a:pt x="1080638" y="660650"/>
                          <a:pt x="1071801" y="675541"/>
                          <a:pt x="1052107" y="679854"/>
                        </a:cubicBezTo>
                        <a:cubicBezTo>
                          <a:pt x="890644" y="707461"/>
                          <a:pt x="725909" y="816921"/>
                          <a:pt x="619721" y="970053"/>
                        </a:cubicBezTo>
                        <a:cubicBezTo>
                          <a:pt x="608233" y="986620"/>
                          <a:pt x="591089" y="989125"/>
                          <a:pt x="576230" y="981816"/>
                        </a:cubicBezTo>
                        <a:lnTo>
                          <a:pt x="163266" y="778667"/>
                        </a:lnTo>
                        <a:cubicBezTo>
                          <a:pt x="148406" y="771357"/>
                          <a:pt x="124267" y="759533"/>
                          <a:pt x="109383" y="752273"/>
                        </a:cubicBezTo>
                        <a:close/>
                      </a:path>
                    </a:pathLst>
                  </a:custGeom>
                  <a:solidFill>
                    <a:srgbClr val="7D7D7D"/>
                  </a:solidFill>
                  <a:ln cap="flat" w="133333">
                    <a:solidFill>
                      <a:srgbClr val="6C6C6C"/>
                    </a:solidFill>
                    <a:round/>
                  </a:ln>
                </p:spPr>
              </p:sp>
            </p:grpSp>
            <p:grpSp>
              <p:nvGrpSpPr>
                <p:cNvPr name="" id="141"/>
                <p:cNvGrpSpPr/>
                <p:nvPr/>
              </p:nvGrpSpPr>
              <p:grpSpPr>
                <a:xfrm rot="3600000">
                  <a:off x="3327130" y="2052775"/>
                  <a:ext cx="2408839" cy="2753440"/>
                  <a:chOff x="3327130" y="2052775"/>
                  <a:chExt cx="2408839" cy="2753440"/>
                </a:xfrm>
              </p:grpSpPr>
              <p:sp>
                <p:nvSpPr>
                  <p:cNvPr name="" id="142"/>
                  <p:cNvSpPr/>
                  <p:nvPr/>
                </p:nvSpPr>
                <p:spPr>
                  <a:xfrm>
                    <a:off x="3327130" y="2052775"/>
                    <a:ext cx="1081540" cy="995059"/>
                  </a:xfrm>
                  <a:custGeom>
                    <a:avLst/>
                    <a:gdLst/>
                    <a:ahLst/>
                    <a:cxnLst/>
                    <a:rect b="b" r="r" t="t" l="l"/>
                    <a:pathLst>
                      <a:path stroke="false" w="1081540" h="995059">
                        <a:moveTo>
                          <a:pt x="109383" y="752274"/>
                        </a:moveTo>
                        <a:lnTo>
                          <a:pt x="26964" y="712076"/>
                        </a:lnTo>
                        <a:cubicBezTo>
                          <a:pt x="12080" y="704816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8"/>
                        </a:lnTo>
                        <a:cubicBezTo>
                          <a:pt x="1080638" y="660650"/>
                          <a:pt x="1071801" y="675542"/>
                          <a:pt x="1052107" y="679855"/>
                        </a:cubicBezTo>
                        <a:cubicBezTo>
                          <a:pt x="890644" y="707462"/>
                          <a:pt x="725909" y="816922"/>
                          <a:pt x="619721" y="970054"/>
                        </a:cubicBezTo>
                        <a:cubicBezTo>
                          <a:pt x="608233" y="986621"/>
                          <a:pt x="591089" y="989126"/>
                          <a:pt x="576230" y="981817"/>
                        </a:cubicBezTo>
                        <a:lnTo>
                          <a:pt x="163266" y="778668"/>
                        </a:lnTo>
                        <a:cubicBezTo>
                          <a:pt x="148406" y="771358"/>
                          <a:pt x="124267" y="759534"/>
                          <a:pt x="109383" y="752274"/>
                        </a:cubicBezTo>
                        <a:close/>
                      </a:path>
                      <a:path fill="none" w="1081540" h="995059">
                        <a:moveTo>
                          <a:pt x="109383" y="752274"/>
                        </a:moveTo>
                        <a:lnTo>
                          <a:pt x="26964" y="712076"/>
                        </a:lnTo>
                        <a:cubicBezTo>
                          <a:pt x="12080" y="704816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8"/>
                        </a:lnTo>
                        <a:cubicBezTo>
                          <a:pt x="1080638" y="660650"/>
                          <a:pt x="1071801" y="675542"/>
                          <a:pt x="1052107" y="679855"/>
                        </a:cubicBezTo>
                        <a:cubicBezTo>
                          <a:pt x="890644" y="707462"/>
                          <a:pt x="725909" y="816922"/>
                          <a:pt x="619721" y="970054"/>
                        </a:cubicBezTo>
                        <a:cubicBezTo>
                          <a:pt x="608233" y="986621"/>
                          <a:pt x="591089" y="989126"/>
                          <a:pt x="576230" y="981817"/>
                        </a:cubicBezTo>
                        <a:lnTo>
                          <a:pt x="163266" y="778668"/>
                        </a:lnTo>
                        <a:cubicBezTo>
                          <a:pt x="148406" y="771358"/>
                          <a:pt x="124267" y="759534"/>
                          <a:pt x="109383" y="752274"/>
                        </a:cubicBezTo>
                        <a:close/>
                      </a:path>
                    </a:pathLst>
                  </a:custGeom>
                  <a:solidFill>
                    <a:srgbClr val="9CCCE2"/>
                  </a:solidFill>
                  <a:ln cap="flat" w="133333">
                    <a:solidFill>
                      <a:srgbClr val="8AC7DC"/>
                    </a:solidFill>
                    <a:round/>
                  </a:ln>
                </p:spPr>
              </p:sp>
              <p:sp>
                <p:nvSpPr>
                  <p:cNvPr name="" id="143"/>
                  <p:cNvSpPr/>
                  <p:nvPr/>
                </p:nvSpPr>
                <p:spPr>
                  <a:xfrm rot="10800000">
                    <a:off x="4654429" y="3811156"/>
                    <a:ext cx="1081540" cy="995059"/>
                  </a:xfrm>
                  <a:custGeom>
                    <a:avLst/>
                    <a:gdLst/>
                    <a:ahLst/>
                    <a:cxnLst/>
                    <a:rect b="b" r="r" t="t" l="l"/>
                    <a:pathLst>
                      <a:path stroke="false" w="1081540" h="995059">
                        <a:moveTo>
                          <a:pt x="109383" y="752274"/>
                        </a:moveTo>
                        <a:lnTo>
                          <a:pt x="26964" y="712076"/>
                        </a:lnTo>
                        <a:cubicBezTo>
                          <a:pt x="12080" y="704816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8"/>
                        </a:lnTo>
                        <a:cubicBezTo>
                          <a:pt x="1080638" y="660650"/>
                          <a:pt x="1071801" y="675542"/>
                          <a:pt x="1052107" y="679855"/>
                        </a:cubicBezTo>
                        <a:cubicBezTo>
                          <a:pt x="890644" y="707462"/>
                          <a:pt x="725909" y="816922"/>
                          <a:pt x="619721" y="970054"/>
                        </a:cubicBezTo>
                        <a:cubicBezTo>
                          <a:pt x="608233" y="986621"/>
                          <a:pt x="591089" y="989126"/>
                          <a:pt x="576230" y="981817"/>
                        </a:cubicBezTo>
                        <a:lnTo>
                          <a:pt x="163266" y="778668"/>
                        </a:lnTo>
                        <a:cubicBezTo>
                          <a:pt x="148406" y="771358"/>
                          <a:pt x="124267" y="759534"/>
                          <a:pt x="109383" y="752274"/>
                        </a:cubicBezTo>
                        <a:close/>
                      </a:path>
                      <a:path fill="none" w="1081540" h="995059">
                        <a:moveTo>
                          <a:pt x="109383" y="752274"/>
                        </a:moveTo>
                        <a:lnTo>
                          <a:pt x="26964" y="712076"/>
                        </a:lnTo>
                        <a:cubicBezTo>
                          <a:pt x="12080" y="704816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8"/>
                        </a:lnTo>
                        <a:cubicBezTo>
                          <a:pt x="1080638" y="660650"/>
                          <a:pt x="1071801" y="675542"/>
                          <a:pt x="1052107" y="679855"/>
                        </a:cubicBezTo>
                        <a:cubicBezTo>
                          <a:pt x="890644" y="707462"/>
                          <a:pt x="725909" y="816922"/>
                          <a:pt x="619721" y="970054"/>
                        </a:cubicBezTo>
                        <a:cubicBezTo>
                          <a:pt x="608233" y="986621"/>
                          <a:pt x="591089" y="989126"/>
                          <a:pt x="576230" y="981817"/>
                        </a:cubicBezTo>
                        <a:lnTo>
                          <a:pt x="163266" y="778668"/>
                        </a:lnTo>
                        <a:cubicBezTo>
                          <a:pt x="148406" y="771358"/>
                          <a:pt x="124267" y="759534"/>
                          <a:pt x="109383" y="752274"/>
                        </a:cubicBezTo>
                        <a:close/>
                      </a:path>
                    </a:pathLst>
                  </a:custGeom>
                  <a:solidFill>
                    <a:srgbClr val="FDDE7C"/>
                  </a:solidFill>
                  <a:ln cap="flat" w="133333">
                    <a:solidFill>
                      <a:srgbClr val="FBDC85"/>
                    </a:solidFill>
                    <a:round/>
                  </a:ln>
                </p:spPr>
              </p:sp>
            </p:grpSp>
            <p:grpSp>
              <p:nvGrpSpPr>
                <p:cNvPr name="" id="144"/>
                <p:cNvGrpSpPr/>
                <p:nvPr/>
              </p:nvGrpSpPr>
              <p:grpSpPr>
                <a:xfrm rot="7200000">
                  <a:off x="3327131" y="2052775"/>
                  <a:ext cx="2408839" cy="2753440"/>
                  <a:chOff x="3327131" y="2052775"/>
                  <a:chExt cx="2408839" cy="2753440"/>
                </a:xfrm>
              </p:grpSpPr>
              <p:sp>
                <p:nvSpPr>
                  <p:cNvPr name="" id="145"/>
                  <p:cNvSpPr/>
                  <p:nvPr/>
                </p:nvSpPr>
                <p:spPr>
                  <a:xfrm>
                    <a:off x="3327131" y="2052775"/>
                    <a:ext cx="1081540" cy="995059"/>
                  </a:xfrm>
                  <a:custGeom>
                    <a:avLst/>
                    <a:gdLst/>
                    <a:ahLst/>
                    <a:cxnLst/>
                    <a:rect b="b" r="r" t="t" l="l"/>
                    <a:pathLst>
                      <a:path stroke="false" w="1081540" h="995059">
                        <a:moveTo>
                          <a:pt x="109383" y="752274"/>
                        </a:moveTo>
                        <a:lnTo>
                          <a:pt x="26964" y="712076"/>
                        </a:lnTo>
                        <a:cubicBezTo>
                          <a:pt x="12080" y="704816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8"/>
                        </a:lnTo>
                        <a:cubicBezTo>
                          <a:pt x="1080638" y="660650"/>
                          <a:pt x="1071801" y="675542"/>
                          <a:pt x="1052107" y="679855"/>
                        </a:cubicBezTo>
                        <a:cubicBezTo>
                          <a:pt x="890644" y="707462"/>
                          <a:pt x="725909" y="816922"/>
                          <a:pt x="619721" y="970054"/>
                        </a:cubicBezTo>
                        <a:cubicBezTo>
                          <a:pt x="608233" y="986621"/>
                          <a:pt x="591089" y="989126"/>
                          <a:pt x="576230" y="981817"/>
                        </a:cubicBezTo>
                        <a:lnTo>
                          <a:pt x="163266" y="778668"/>
                        </a:lnTo>
                        <a:cubicBezTo>
                          <a:pt x="148406" y="771358"/>
                          <a:pt x="124267" y="759534"/>
                          <a:pt x="109383" y="752274"/>
                        </a:cubicBezTo>
                        <a:close/>
                      </a:path>
                      <a:path fill="none" w="1081540" h="995059">
                        <a:moveTo>
                          <a:pt x="109383" y="752274"/>
                        </a:moveTo>
                        <a:lnTo>
                          <a:pt x="26964" y="712076"/>
                        </a:lnTo>
                        <a:cubicBezTo>
                          <a:pt x="12080" y="704816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8"/>
                        </a:lnTo>
                        <a:cubicBezTo>
                          <a:pt x="1080638" y="660650"/>
                          <a:pt x="1071801" y="675542"/>
                          <a:pt x="1052107" y="679855"/>
                        </a:cubicBezTo>
                        <a:cubicBezTo>
                          <a:pt x="890644" y="707462"/>
                          <a:pt x="725909" y="816922"/>
                          <a:pt x="619721" y="970054"/>
                        </a:cubicBezTo>
                        <a:cubicBezTo>
                          <a:pt x="608233" y="986621"/>
                          <a:pt x="591089" y="989126"/>
                          <a:pt x="576230" y="981817"/>
                        </a:cubicBezTo>
                        <a:lnTo>
                          <a:pt x="163266" y="778668"/>
                        </a:lnTo>
                        <a:cubicBezTo>
                          <a:pt x="148406" y="771358"/>
                          <a:pt x="124267" y="759534"/>
                          <a:pt x="109383" y="752274"/>
                        </a:cubicBezTo>
                        <a:close/>
                      </a:path>
                    </a:pathLst>
                  </a:custGeom>
                  <a:solidFill>
                    <a:srgbClr val="EE8490"/>
                  </a:solidFill>
                  <a:ln cap="flat" w="133333">
                    <a:solidFill>
                      <a:srgbClr val="EA7787"/>
                    </a:solidFill>
                    <a:round/>
                  </a:ln>
                </p:spPr>
              </p:sp>
              <p:sp>
                <p:nvSpPr>
                  <p:cNvPr name="" id="146"/>
                  <p:cNvSpPr/>
                  <p:nvPr/>
                </p:nvSpPr>
                <p:spPr>
                  <a:xfrm rot="10800000">
                    <a:off x="4654430" y="3811156"/>
                    <a:ext cx="1081540" cy="995059"/>
                  </a:xfrm>
                  <a:custGeom>
                    <a:avLst/>
                    <a:gdLst/>
                    <a:ahLst/>
                    <a:cxnLst/>
                    <a:rect b="b" r="r" t="t" l="l"/>
                    <a:pathLst>
                      <a:path stroke="false" w="1081540" h="995059">
                        <a:moveTo>
                          <a:pt x="109383" y="752274"/>
                        </a:moveTo>
                        <a:lnTo>
                          <a:pt x="26964" y="712076"/>
                        </a:lnTo>
                        <a:cubicBezTo>
                          <a:pt x="12080" y="704816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8"/>
                        </a:lnTo>
                        <a:cubicBezTo>
                          <a:pt x="1080638" y="660650"/>
                          <a:pt x="1071801" y="675542"/>
                          <a:pt x="1052107" y="679855"/>
                        </a:cubicBezTo>
                        <a:cubicBezTo>
                          <a:pt x="890644" y="707462"/>
                          <a:pt x="725909" y="816922"/>
                          <a:pt x="619721" y="970054"/>
                        </a:cubicBezTo>
                        <a:cubicBezTo>
                          <a:pt x="608233" y="986621"/>
                          <a:pt x="591089" y="989126"/>
                          <a:pt x="576230" y="981817"/>
                        </a:cubicBezTo>
                        <a:lnTo>
                          <a:pt x="163266" y="778668"/>
                        </a:lnTo>
                        <a:cubicBezTo>
                          <a:pt x="148406" y="771358"/>
                          <a:pt x="124267" y="759534"/>
                          <a:pt x="109383" y="752274"/>
                        </a:cubicBezTo>
                        <a:close/>
                      </a:path>
                      <a:path fill="none" w="1081540" h="995059">
                        <a:moveTo>
                          <a:pt x="109383" y="752274"/>
                        </a:moveTo>
                        <a:lnTo>
                          <a:pt x="26964" y="712076"/>
                        </a:lnTo>
                        <a:cubicBezTo>
                          <a:pt x="12080" y="704816"/>
                          <a:pt x="4206" y="690024"/>
                          <a:pt x="13482" y="672125"/>
                        </a:cubicBezTo>
                        <a:cubicBezTo>
                          <a:pt x="186716" y="316369"/>
                          <a:pt x="562883" y="43584"/>
                          <a:pt x="1006298" y="2417"/>
                        </a:cubicBezTo>
                        <a:cubicBezTo>
                          <a:pt x="1026372" y="553"/>
                          <a:pt x="1037102" y="13410"/>
                          <a:pt x="1038213" y="29932"/>
                        </a:cubicBezTo>
                        <a:lnTo>
                          <a:pt x="1079527" y="644128"/>
                        </a:lnTo>
                        <a:cubicBezTo>
                          <a:pt x="1080638" y="660650"/>
                          <a:pt x="1071801" y="675542"/>
                          <a:pt x="1052107" y="679855"/>
                        </a:cubicBezTo>
                        <a:cubicBezTo>
                          <a:pt x="890644" y="707462"/>
                          <a:pt x="725909" y="816922"/>
                          <a:pt x="619721" y="970054"/>
                        </a:cubicBezTo>
                        <a:cubicBezTo>
                          <a:pt x="608233" y="986621"/>
                          <a:pt x="591089" y="989126"/>
                          <a:pt x="576230" y="981817"/>
                        </a:cubicBezTo>
                        <a:lnTo>
                          <a:pt x="163266" y="778668"/>
                        </a:lnTo>
                        <a:cubicBezTo>
                          <a:pt x="148406" y="771358"/>
                          <a:pt x="124267" y="759534"/>
                          <a:pt x="109383" y="752274"/>
                        </a:cubicBezTo>
                        <a:close/>
                      </a:path>
                    </a:pathLst>
                  </a:custGeom>
                  <a:solidFill>
                    <a:srgbClr val="91E0DA"/>
                  </a:solidFill>
                  <a:ln cap="flat" w="133333">
                    <a:solidFill>
                      <a:srgbClr val="85DAD2"/>
                    </a:solidFill>
                    <a:round/>
                  </a:ln>
                </p:spPr>
              </p:sp>
            </p:grpSp>
          </p:grpSp>
          <p:sp>
            <p:nvSpPr>
              <p:cNvPr name="Rectangle" id="147"/>
              <p:cNvSpPr/>
              <p:nvPr/>
            </p:nvSpPr>
            <p:spPr>
              <a:xfrm rot="2400000">
                <a:off x="3720131" y="2391586"/>
                <a:ext cx="441038" cy="277427"/>
              </a:xfrm>
              <a:custGeom>
                <a:avLst/>
                <a:gdLst>
                  <a:gd name="rtr" fmla="*/ 441038 w 441038"/>
                  <a:gd name="rtb" fmla="*/ 277427 h 277427"/>
                </a:gdLst>
                <a:ahLst/>
                <a:cxnLst/>
                <a:rect b="rtb" r="rtr" t="t" l="l"/>
                <a:pathLst>
                  <a:path stroke="false" w="441038" h="277427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277427"/>
                    </a:lnTo>
                    <a:lnTo>
                      <a:pt x="0" y="277427"/>
                    </a:lnTo>
                    <a:lnTo>
                      <a:pt x="0" y="0"/>
                    </a:lnTo>
                    <a:close/>
                  </a:path>
                  <a:path fill="none" w="441038" h="277427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277427"/>
                    </a:lnTo>
                    <a:lnTo>
                      <a:pt x="0" y="27742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4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01</a:t>
                </a:r>
              </a:p>
            </p:txBody>
          </p:sp>
          <p:sp>
            <p:nvSpPr>
              <p:cNvPr name="Rectangle" id="148"/>
              <p:cNvSpPr/>
              <p:nvPr/>
            </p:nvSpPr>
            <p:spPr>
              <a:xfrm rot="2400000">
                <a:off x="4754851" y="2216549"/>
                <a:ext cx="441038" cy="487470"/>
              </a:xfrm>
              <a:custGeom>
                <a:avLst/>
                <a:gdLst>
                  <a:gd name="rtr" fmla="*/ 441038 w 441038"/>
                  <a:gd name="rtb" fmla="*/ 487470 h 487470"/>
                </a:gdLst>
                <a:ahLst/>
                <a:cxnLst/>
                <a:rect b="rtb" r="rtr" t="t" l="l"/>
                <a:pathLst>
                  <a:path stroke="fals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  <a:path fill="non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4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06</a:t>
                </a:r>
              </a:p>
            </p:txBody>
          </p:sp>
          <p:sp>
            <p:nvSpPr>
              <p:cNvPr name="Rectangle" id="149"/>
              <p:cNvSpPr/>
              <p:nvPr/>
            </p:nvSpPr>
            <p:spPr>
              <a:xfrm rot="2400000">
                <a:off x="5365121" y="3104080"/>
                <a:ext cx="441038" cy="487470"/>
              </a:xfrm>
              <a:custGeom>
                <a:avLst/>
                <a:gdLst>
                  <a:gd name="rtr" fmla="*/ 441038 w 441038"/>
                  <a:gd name="rtb" fmla="*/ 487470 h 487470"/>
                </a:gdLst>
                <a:ahLst/>
                <a:cxnLst/>
                <a:rect b="rtb" r="rtr" t="t" l="l"/>
                <a:pathLst>
                  <a:path stroke="fals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  <a:path fill="non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4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05</a:t>
                </a:r>
              </a:p>
            </p:txBody>
          </p:sp>
          <p:sp>
            <p:nvSpPr>
              <p:cNvPr name="Rectangle" id="150"/>
              <p:cNvSpPr/>
              <p:nvPr/>
            </p:nvSpPr>
            <p:spPr>
              <a:xfrm rot="2400000">
                <a:off x="4899601" y="4023340"/>
                <a:ext cx="441038" cy="487470"/>
              </a:xfrm>
              <a:custGeom>
                <a:avLst/>
                <a:gdLst>
                  <a:gd name="rtr" fmla="*/ 441038 w 441038"/>
                  <a:gd name="rtb" fmla="*/ 487470 h 487470"/>
                </a:gdLst>
                <a:ahLst/>
                <a:cxnLst/>
                <a:rect b="rtb" r="rtr" t="t" l="l"/>
                <a:pathLst>
                  <a:path stroke="fals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  <a:path fill="non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4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04</a:t>
                </a:r>
              </a:p>
            </p:txBody>
          </p:sp>
          <p:sp>
            <p:nvSpPr>
              <p:cNvPr name="Rectangle" id="151"/>
              <p:cNvSpPr/>
              <p:nvPr/>
            </p:nvSpPr>
            <p:spPr>
              <a:xfrm rot="2400000">
                <a:off x="3877891" y="4120590"/>
                <a:ext cx="441038" cy="487470"/>
              </a:xfrm>
              <a:custGeom>
                <a:avLst/>
                <a:gdLst>
                  <a:gd name="rtr" fmla="*/ 441038 w 441038"/>
                  <a:gd name="rtb" fmla="*/ 487470 h 487470"/>
                </a:gdLst>
                <a:ahLst/>
                <a:cxnLst/>
                <a:rect b="rtb" r="rtr" t="t" l="l"/>
                <a:pathLst>
                  <a:path stroke="fals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  <a:path fill="non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4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03</a:t>
                </a:r>
              </a:p>
            </p:txBody>
          </p:sp>
          <p:sp>
            <p:nvSpPr>
              <p:cNvPr name="Rectangle" id="152"/>
              <p:cNvSpPr/>
              <p:nvPr/>
            </p:nvSpPr>
            <p:spPr>
              <a:xfrm rot="2400000">
                <a:off x="3233571" y="3185760"/>
                <a:ext cx="441038" cy="487470"/>
              </a:xfrm>
              <a:custGeom>
                <a:avLst/>
                <a:gdLst>
                  <a:gd name="rtr" fmla="*/ 441038 w 441038"/>
                  <a:gd name="rtb" fmla="*/ 487470 h 487470"/>
                </a:gdLst>
                <a:ahLst/>
                <a:cxnLst/>
                <a:rect b="rtb" r="rtr" t="t" l="l"/>
                <a:pathLst>
                  <a:path stroke="fals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  <a:path fill="none" w="441038" h="487470">
                    <a:moveTo>
                      <a:pt x="0" y="0"/>
                    </a:moveTo>
                    <a:lnTo>
                      <a:pt x="441038" y="0"/>
                    </a:lnTo>
                    <a:lnTo>
                      <a:pt x="441038" y="487470"/>
                    </a:lnTo>
                    <a:lnTo>
                      <a:pt x="0" y="48747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14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02</a:t>
                </a:r>
              </a:p>
            </p:txBody>
          </p:sp>
          <p:grpSp>
            <p:nvGrpSpPr>
              <p:cNvPr name="" id="153"/>
              <p:cNvGrpSpPr/>
              <p:nvPr/>
            </p:nvGrpSpPr>
            <p:grpSpPr>
              <a:xfrm>
                <a:off x="6387140" y="1654315"/>
                <a:ext cx="1587740" cy="3550359"/>
                <a:chOff x="6387140" y="1654315"/>
                <a:chExt cx="1587740" cy="3550359"/>
              </a:xfrm>
            </p:grpSpPr>
            <p:sp>
              <p:nvSpPr>
                <p:cNvPr name="流程" id="154"/>
                <p:cNvSpPr/>
                <p:nvPr/>
              </p:nvSpPr>
              <p:spPr>
                <a:xfrm>
                  <a:off x="6387140" y="1654315"/>
                  <a:ext cx="1587740" cy="966658"/>
                </a:xfrm>
                <a:custGeom>
                  <a:avLst/>
                  <a:gdLst>
                    <a:gd name="connsiteX0" fmla="*/ 0 w 1587740"/>
                    <a:gd name="connsiteY0" fmla="*/ 483329 h 966658"/>
                    <a:gd name="connsiteX1" fmla="*/ 793870 w 1587740"/>
                    <a:gd name="connsiteY1" fmla="*/ 0 h 966658"/>
                    <a:gd name="connsiteX2" fmla="*/ 1587740 w 1587740"/>
                    <a:gd name="connsiteY2" fmla="*/ 483329 h 966658"/>
                    <a:gd name="connsiteX3" fmla="*/ 793870 w 1587740"/>
                    <a:gd name="connsiteY3" fmla="*/ 966658 h 966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b="b" r="r" t="t" l="l"/>
                  <a:pathLst>
                    <a:path stroke="false" w="1587740" h="966658">
                      <a:moveTo>
                        <a:pt x="1587740" y="896658"/>
                      </a:moveTo>
                      <a:lnTo>
                        <a:pt x="1587740" y="70000"/>
                      </a:lnTo>
                      <a:cubicBezTo>
                        <a:pt x="1587740" y="31360"/>
                        <a:pt x="1556380" y="0"/>
                        <a:pt x="151774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896658"/>
                      </a:lnTo>
                      <a:cubicBezTo>
                        <a:pt x="0" y="935298"/>
                        <a:pt x="31360" y="966658"/>
                        <a:pt x="70000" y="966658"/>
                      </a:cubicBezTo>
                      <a:lnTo>
                        <a:pt x="1517740" y="966658"/>
                      </a:lnTo>
                      <a:cubicBezTo>
                        <a:pt x="1556380" y="966658"/>
                        <a:pt x="1587740" y="935298"/>
                        <a:pt x="1587740" y="896658"/>
                      </a:cubicBezTo>
                      <a:close/>
                    </a:path>
                    <a:path fill="none" w="1587740" h="966658">
                      <a:moveTo>
                        <a:pt x="1587740" y="896658"/>
                      </a:moveTo>
                      <a:lnTo>
                        <a:pt x="1587740" y="70000"/>
                      </a:lnTo>
                      <a:cubicBezTo>
                        <a:pt x="1587740" y="31360"/>
                        <a:pt x="1556380" y="0"/>
                        <a:pt x="151774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896658"/>
                      </a:lnTo>
                      <a:cubicBezTo>
                        <a:pt x="0" y="935298"/>
                        <a:pt x="31360" y="966658"/>
                        <a:pt x="70000" y="966658"/>
                      </a:cubicBezTo>
                      <a:lnTo>
                        <a:pt x="1517740" y="966658"/>
                      </a:lnTo>
                      <a:cubicBezTo>
                        <a:pt x="1556380" y="966658"/>
                        <a:pt x="1587740" y="935298"/>
                        <a:pt x="1587740" y="89665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C0DDEB"/>
                    </a:gs>
                  </a:gsLst>
                  <a:lin scaled="0" ang="16200000"/>
                </a:gradFill>
                <a:ln cap="flat" w="10000">
                  <a:noFill/>
                  <a:round/>
                </a:ln>
                <a:effectLst>
                  <a:outerShdw rotWithShape="0" algn="tl" dist="28284" blurRad="20000" dir="2700000">
                    <a:srgbClr val="000000">
                      <a:alpha val="12000"/>
                    </a:srgbClr>
                  </a:outerShdw>
                </a:effectLst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1200" altLang="en-US">
                      <a:solidFill>
                        <a:srgbClr val="00B0F0"/>
                      </a:solidFill>
                      <a:latin typeface="微软雅黑"/>
                      <a:ea typeface="微软雅黑"/>
                      <a:cs typeface="微软雅黑"/>
                    </a:rPr>
                    <a:t>媒体宣传报道</a:t>
                  </a:r>
                </a:p>
                <a:p>
                  <a:pPr algn="l"/>
                  <a:r>
                    <a:rPr dirty="0" b="1" lang="zh-CN" sz="1000" altLang="en-US">
                      <a:solidFill>
                        <a:srgbClr val="FF0000"/>
                      </a:solidFill>
                      <a:latin typeface="微软雅黑"/>
                      <a:ea typeface="微软雅黑"/>
                      <a:cs typeface="微软雅黑"/>
                    </a:rPr>
                    <a:t>计：8万</a:t>
                  </a:r>
                </a:p>
              </p:txBody>
            </p:sp>
            <p:sp>
              <p:nvSpPr>
                <p:cNvPr name="流程" id="155"/>
                <p:cNvSpPr/>
                <p:nvPr/>
              </p:nvSpPr>
              <p:spPr>
                <a:xfrm>
                  <a:off x="6387140" y="2771181"/>
                  <a:ext cx="1587740" cy="966608"/>
                </a:xfrm>
                <a:custGeom>
                  <a:avLst/>
                  <a:gdLst>
                    <a:gd name="connsiteX0" fmla="*/ 0 w 1587740"/>
                    <a:gd name="connsiteY0" fmla="*/ 483304 h 966608"/>
                    <a:gd name="connsiteX1" fmla="*/ 793870 w 1587740"/>
                    <a:gd name="connsiteY1" fmla="*/ 0 h 966608"/>
                    <a:gd name="connsiteX2" fmla="*/ 1587740 w 1587740"/>
                    <a:gd name="connsiteY2" fmla="*/ 483304 h 966608"/>
                    <a:gd name="connsiteX3" fmla="*/ 793870 w 1587740"/>
                    <a:gd name="connsiteY3" fmla="*/ 966608 h 966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b="b" r="r" t="t" l="l"/>
                  <a:pathLst>
                    <a:path stroke="false" w="1587740" h="966608">
                      <a:moveTo>
                        <a:pt x="1587740" y="896608"/>
                      </a:moveTo>
                      <a:lnTo>
                        <a:pt x="1587740" y="70000"/>
                      </a:lnTo>
                      <a:cubicBezTo>
                        <a:pt x="1587740" y="31360"/>
                        <a:pt x="1556380" y="0"/>
                        <a:pt x="151774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896608"/>
                      </a:lnTo>
                      <a:cubicBezTo>
                        <a:pt x="0" y="935248"/>
                        <a:pt x="31360" y="966608"/>
                        <a:pt x="70000" y="966608"/>
                      </a:cubicBezTo>
                      <a:lnTo>
                        <a:pt x="1517740" y="966608"/>
                      </a:lnTo>
                      <a:cubicBezTo>
                        <a:pt x="1556380" y="966608"/>
                        <a:pt x="1587740" y="935248"/>
                        <a:pt x="1587740" y="896608"/>
                      </a:cubicBezTo>
                      <a:close/>
                    </a:path>
                    <a:path fill="none" w="1587740" h="966608">
                      <a:moveTo>
                        <a:pt x="1587740" y="896608"/>
                      </a:moveTo>
                      <a:lnTo>
                        <a:pt x="1587740" y="70000"/>
                      </a:lnTo>
                      <a:cubicBezTo>
                        <a:pt x="1587740" y="31360"/>
                        <a:pt x="1556380" y="0"/>
                        <a:pt x="151774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896608"/>
                      </a:lnTo>
                      <a:cubicBezTo>
                        <a:pt x="0" y="935248"/>
                        <a:pt x="31360" y="966608"/>
                        <a:pt x="70000" y="966608"/>
                      </a:cubicBezTo>
                      <a:lnTo>
                        <a:pt x="1517740" y="966608"/>
                      </a:lnTo>
                      <a:cubicBezTo>
                        <a:pt x="1556380" y="966608"/>
                        <a:pt x="1587740" y="935248"/>
                        <a:pt x="1587740" y="89660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F1B4BA"/>
                    </a:gs>
                  </a:gsLst>
                  <a:lin scaled="0" ang="16200000"/>
                </a:gradFill>
                <a:ln cap="flat" w="10000">
                  <a:noFill/>
                  <a:round/>
                </a:ln>
                <a:effectLst>
                  <a:outerShdw rotWithShape="0" algn="tl" dist="28284" blurRad="20000" dir="2700000">
                    <a:srgbClr val="000000">
                      <a:alpha val="12000"/>
                    </a:srgbClr>
                  </a:outerShdw>
                </a:effectLst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1200" altLang="en-US">
                      <a:solidFill>
                        <a:srgbClr val="FF7E79"/>
                      </a:solidFill>
                      <a:latin typeface="微软雅黑"/>
                      <a:ea typeface="微软雅黑"/>
                      <a:cs typeface="微软雅黑"/>
                    </a:rPr>
                    <a:t>后勤接待</a:t>
                  </a:r>
                </a:p>
                <a:p>
                  <a:pPr algn="l"/>
                  <a:r>
                    <a:rPr dirty="0" b="1" lang="zh-CN" sz="1000" altLang="en-US">
                      <a:solidFill>
                        <a:srgbClr val="FF0000"/>
                      </a:solidFill>
                      <a:latin typeface="微软雅黑"/>
                      <a:ea typeface="微软雅黑"/>
                      <a:cs typeface="微软雅黑"/>
                    </a:rPr>
                    <a:t>计：29.5万</a:t>
                  </a:r>
                </a:p>
              </p:txBody>
            </p:sp>
            <p:sp>
              <p:nvSpPr>
                <p:cNvPr name="流程" id="156"/>
                <p:cNvSpPr/>
                <p:nvPr/>
              </p:nvSpPr>
              <p:spPr>
                <a:xfrm>
                  <a:off x="6387140" y="3887994"/>
                  <a:ext cx="1587740" cy="1316680"/>
                </a:xfrm>
                <a:custGeom>
                  <a:avLst/>
                  <a:gdLst>
                    <a:gd name="connsiteX0" fmla="*/ 0 w 1587740"/>
                    <a:gd name="connsiteY0" fmla="*/ 658340 h 1316680"/>
                    <a:gd name="connsiteX1" fmla="*/ 793870 w 1587740"/>
                    <a:gd name="connsiteY1" fmla="*/ 0 h 1316680"/>
                    <a:gd name="connsiteX2" fmla="*/ 1587740 w 1587740"/>
                    <a:gd name="connsiteY2" fmla="*/ 658340 h 1316680"/>
                    <a:gd name="connsiteX3" fmla="*/ 793870 w 1587740"/>
                    <a:gd name="connsiteY3" fmla="*/ 1316680 h 13166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b="b" r="r" t="t" l="l"/>
                  <a:pathLst>
                    <a:path stroke="false" w="1587740" h="1316680">
                      <a:moveTo>
                        <a:pt x="1587740" y="1246680"/>
                      </a:moveTo>
                      <a:lnTo>
                        <a:pt x="1587740" y="70000"/>
                      </a:lnTo>
                      <a:cubicBezTo>
                        <a:pt x="1587740" y="31360"/>
                        <a:pt x="1556380" y="0"/>
                        <a:pt x="151774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1246680"/>
                      </a:lnTo>
                      <a:cubicBezTo>
                        <a:pt x="0" y="1285320"/>
                        <a:pt x="31360" y="1316680"/>
                        <a:pt x="70000" y="1316680"/>
                      </a:cubicBezTo>
                      <a:lnTo>
                        <a:pt x="1517740" y="1316680"/>
                      </a:lnTo>
                      <a:cubicBezTo>
                        <a:pt x="1556380" y="1316680"/>
                        <a:pt x="1587740" y="1285320"/>
                        <a:pt x="1587740" y="1246680"/>
                      </a:cubicBezTo>
                      <a:close/>
                    </a:path>
                    <a:path fill="none" w="1587740" h="1316680">
                      <a:moveTo>
                        <a:pt x="1587740" y="1246680"/>
                      </a:moveTo>
                      <a:lnTo>
                        <a:pt x="1587740" y="70000"/>
                      </a:lnTo>
                      <a:cubicBezTo>
                        <a:pt x="1587740" y="31360"/>
                        <a:pt x="1556380" y="0"/>
                        <a:pt x="151774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1246680"/>
                      </a:lnTo>
                      <a:cubicBezTo>
                        <a:pt x="0" y="1285320"/>
                        <a:pt x="31360" y="1316680"/>
                        <a:pt x="70000" y="1316680"/>
                      </a:cubicBezTo>
                      <a:lnTo>
                        <a:pt x="1517740" y="1316680"/>
                      </a:lnTo>
                      <a:cubicBezTo>
                        <a:pt x="1556380" y="1316680"/>
                        <a:pt x="1587740" y="1285320"/>
                        <a:pt x="1587740" y="124668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BFBFBF"/>
                    </a:gs>
                  </a:gsLst>
                  <a:lin scaled="0" ang="16200000"/>
                </a:gradFill>
                <a:ln cap="flat" w="10000">
                  <a:noFill/>
                  <a:round/>
                </a:ln>
                <a:effectLst>
                  <a:outerShdw rotWithShape="0" algn="tl" dist="28284" blurRad="20000" dir="2700000">
                    <a:srgbClr val="000000">
                      <a:alpha val="12000"/>
                    </a:srgbClr>
                  </a:outerShdw>
                </a:effectLst>
              </p:spPr>
              <p:txBody>
                <a:bodyPr rIns="38100" lIns="38100" bIns="38100" wrap="square" rtlCol="0" anchor="ctr" tIns="38100"/>
                <a:lstStyle/>
                <a:p>
                  <a:pPr algn="ctr"/>
                  <a:r>
                    <a:rPr dirty="0" b="1" lang="zh-CN" sz="1200" altLang="en-US">
                      <a:solidFill>
                        <a:srgbClr val="000000"/>
                      </a:solidFill>
                      <a:latin typeface="微软雅黑"/>
                      <a:ea typeface="微软雅黑"/>
                      <a:cs typeface="微软雅黑"/>
                    </a:rPr>
                    <a:t>物料</a:t>
                  </a:r>
                </a:p>
                <a:p>
                  <a:pPr algn="l"/>
                  <a:r>
                    <a:rPr dirty="0" b="1" lang="zh-CN" sz="1000" altLang="en-US">
                      <a:solidFill>
                        <a:srgbClr val="FF0000"/>
                      </a:solidFill>
                      <a:latin typeface="微软雅黑"/>
                      <a:ea typeface="微软雅黑"/>
                      <a:cs typeface="微软雅黑"/>
                    </a:rPr>
                    <a:t>计：10.3万</a:t>
                  </a:r>
                </a:p>
              </p:txBody>
            </p:sp>
          </p:grpSp>
          <p:grpSp>
            <p:nvGrpSpPr>
              <p:cNvPr name="" id="157"/>
              <p:cNvGrpSpPr/>
              <p:nvPr/>
            </p:nvGrpSpPr>
            <p:grpSpPr>
              <a:xfrm>
                <a:off x="1199476" y="1654313"/>
                <a:ext cx="1476470" cy="3550361"/>
                <a:chOff x="1199476" y="1654313"/>
                <a:chExt cx="1476470" cy="3550361"/>
              </a:xfrm>
            </p:grpSpPr>
            <p:sp>
              <p:nvSpPr>
                <p:cNvPr name="流程" id="158"/>
                <p:cNvSpPr/>
                <p:nvPr/>
              </p:nvSpPr>
              <p:spPr>
                <a:xfrm>
                  <a:off x="1199476" y="1654313"/>
                  <a:ext cx="1476470" cy="978278"/>
                </a:xfrm>
                <a:custGeom>
                  <a:avLst/>
                  <a:gdLst>
                    <a:gd name="connsiteX0" fmla="*/ 0 w 1476470"/>
                    <a:gd name="connsiteY0" fmla="*/ 489139 h 978278"/>
                    <a:gd name="connsiteX1" fmla="*/ 738235 w 1476470"/>
                    <a:gd name="connsiteY1" fmla="*/ 0 h 978278"/>
                    <a:gd name="connsiteX2" fmla="*/ 1476470 w 1476470"/>
                    <a:gd name="connsiteY2" fmla="*/ 489139 h 978278"/>
                    <a:gd name="connsiteX3" fmla="*/ 738235 w 1476470"/>
                    <a:gd name="connsiteY3" fmla="*/ 978278 h 97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b="b" r="r" t="t" l="l"/>
                  <a:pathLst>
                    <a:path stroke="false" w="1476470" h="978278">
                      <a:moveTo>
                        <a:pt x="1476470" y="908278"/>
                      </a:moveTo>
                      <a:lnTo>
                        <a:pt x="1476470" y="70000"/>
                      </a:lnTo>
                      <a:cubicBezTo>
                        <a:pt x="1476470" y="31360"/>
                        <a:pt x="1445110" y="0"/>
                        <a:pt x="140647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908278"/>
                      </a:lnTo>
                      <a:cubicBezTo>
                        <a:pt x="0" y="946918"/>
                        <a:pt x="31360" y="978278"/>
                        <a:pt x="70000" y="978278"/>
                      </a:cubicBezTo>
                      <a:lnTo>
                        <a:pt x="1406470" y="978278"/>
                      </a:lnTo>
                      <a:cubicBezTo>
                        <a:pt x="1445110" y="978278"/>
                        <a:pt x="1476470" y="946918"/>
                        <a:pt x="1476470" y="908278"/>
                      </a:cubicBezTo>
                      <a:close/>
                    </a:path>
                    <a:path fill="none" w="1476470" h="978278">
                      <a:moveTo>
                        <a:pt x="1476470" y="908278"/>
                      </a:moveTo>
                      <a:lnTo>
                        <a:pt x="1476470" y="70000"/>
                      </a:lnTo>
                      <a:cubicBezTo>
                        <a:pt x="1476470" y="31360"/>
                        <a:pt x="1445110" y="0"/>
                        <a:pt x="140647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908278"/>
                      </a:lnTo>
                      <a:cubicBezTo>
                        <a:pt x="0" y="946918"/>
                        <a:pt x="31360" y="978278"/>
                        <a:pt x="70000" y="978278"/>
                      </a:cubicBezTo>
                      <a:lnTo>
                        <a:pt x="1406470" y="978278"/>
                      </a:lnTo>
                      <a:cubicBezTo>
                        <a:pt x="1445110" y="978278"/>
                        <a:pt x="1476470" y="946918"/>
                        <a:pt x="1476470" y="908278"/>
                      </a:cubicBezTo>
                      <a:close/>
                    </a:path>
                  </a:pathLst>
                </a:custGeom>
                <a:gradFill>
                  <a:gsLst>
                    <a:gs pos="20000">
                      <a:srgbClr val="FFFFFF"/>
                    </a:gs>
                    <a:gs pos="100000">
                      <a:srgbClr val="FFFFFF"/>
                    </a:gs>
                  </a:gsLst>
                  <a:lin scaled="0" ang="16200000"/>
                </a:gradFill>
                <a:ln cap="flat" w="10000">
                  <a:noFill/>
                  <a:round/>
                </a:ln>
                <a:effectLst>
                  <a:outerShdw rotWithShape="0" algn="tl" dist="28284" blurRad="20000" dir="2700000">
                    <a:srgbClr val="000000">
                      <a:alpha val="12000"/>
                    </a:srgbClr>
                  </a:outerShdw>
                </a:effectLst>
              </p:spPr>
              <p:txBody>
                <a:bodyPr rIns="38100" lIns="38100" bIns="38100" wrap="square" rtlCol="0" anchor="ctr" tIns="38100"/>
                <a:lstStyle/>
                <a:p>
                  <a:pPr algn="r">
                    <a:lnSpc>
                      <a:spcPct val="120000"/>
                    </a:lnSpc>
                  </a:pPr>
                  <a:r>
                    <a:rPr dirty="0" b="1" lang="zh-CN" sz="16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嘉宾及主持</a:t>
                  </a:r>
                  <a:r>
                    <a:rPr dirty="0" b="1" lang="zh-CN" sz="12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 </a:t>
                  </a:r>
                  <a:r>
                    <a:rPr dirty="0" b="1" lang="zh-CN" sz="1500" altLang="en-US">
                      <a:solidFill>
                        <a:srgbClr val="7E7E7E"/>
                      </a:solidFill>
                      <a:latin typeface="微软雅黑"/>
                      <a:ea typeface="微软雅黑"/>
                      <a:cs typeface="微软雅黑"/>
                    </a:rPr>
                    <a:t> </a:t>
                  </a:r>
                </a:p>
                <a:p>
                  <a:pPr algn="r">
                    <a:lnSpc>
                      <a:spcPct val="120000"/>
                    </a:lnSpc>
                  </a:pPr>
                  <a:r>
                    <a:rPr dirty="0" b="1" lang="zh-CN" sz="1000" altLang="en-US">
                      <a:solidFill>
                        <a:srgbClr val="FF0000"/>
                      </a:solidFill>
                      <a:latin typeface="微软雅黑"/>
                      <a:ea typeface="微软雅黑"/>
                      <a:cs typeface="微软雅黑"/>
                    </a:rPr>
                    <a:t>计：75万</a:t>
                  </a:r>
                </a:p>
              </p:txBody>
            </p:sp>
            <p:sp>
              <p:nvSpPr>
                <p:cNvPr name="流程" id="159"/>
                <p:cNvSpPr/>
                <p:nvPr/>
              </p:nvSpPr>
              <p:spPr>
                <a:xfrm>
                  <a:off x="1199476" y="2759488"/>
                  <a:ext cx="1476470" cy="1001610"/>
                </a:xfrm>
                <a:custGeom>
                  <a:avLst/>
                  <a:gdLst>
                    <a:gd name="connsiteX0" fmla="*/ 0 w 1476470"/>
                    <a:gd name="connsiteY0" fmla="*/ 500805 h 1001610"/>
                    <a:gd name="connsiteX1" fmla="*/ 738235 w 1476470"/>
                    <a:gd name="connsiteY1" fmla="*/ 0 h 1001610"/>
                    <a:gd name="connsiteX2" fmla="*/ 1476470 w 1476470"/>
                    <a:gd name="connsiteY2" fmla="*/ 500805 h 1001610"/>
                    <a:gd name="connsiteX3" fmla="*/ 738235 w 1476470"/>
                    <a:gd name="connsiteY3" fmla="*/ 1001610 h 100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b="b" r="r" t="t" l="l"/>
                  <a:pathLst>
                    <a:path stroke="false" w="1476470" h="1001610">
                      <a:moveTo>
                        <a:pt x="1476470" y="931610"/>
                      </a:moveTo>
                      <a:lnTo>
                        <a:pt x="1476470" y="70000"/>
                      </a:lnTo>
                      <a:cubicBezTo>
                        <a:pt x="1476470" y="31360"/>
                        <a:pt x="1445110" y="0"/>
                        <a:pt x="140647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931610"/>
                      </a:lnTo>
                      <a:cubicBezTo>
                        <a:pt x="0" y="970250"/>
                        <a:pt x="31360" y="1001610"/>
                        <a:pt x="70000" y="1001610"/>
                      </a:cubicBezTo>
                      <a:lnTo>
                        <a:pt x="1406470" y="1001610"/>
                      </a:lnTo>
                      <a:cubicBezTo>
                        <a:pt x="1445110" y="1001610"/>
                        <a:pt x="1476470" y="970250"/>
                        <a:pt x="1476470" y="931610"/>
                      </a:cubicBezTo>
                      <a:close/>
                    </a:path>
                    <a:path fill="none" w="1476470" h="1001610">
                      <a:moveTo>
                        <a:pt x="1476470" y="931610"/>
                      </a:moveTo>
                      <a:lnTo>
                        <a:pt x="1476470" y="70000"/>
                      </a:lnTo>
                      <a:cubicBezTo>
                        <a:pt x="1476470" y="31360"/>
                        <a:pt x="1445110" y="0"/>
                        <a:pt x="140647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931610"/>
                      </a:lnTo>
                      <a:cubicBezTo>
                        <a:pt x="0" y="970250"/>
                        <a:pt x="31360" y="1001610"/>
                        <a:pt x="70000" y="1001610"/>
                      </a:cubicBezTo>
                      <a:lnTo>
                        <a:pt x="1406470" y="1001610"/>
                      </a:lnTo>
                      <a:cubicBezTo>
                        <a:pt x="1445110" y="1001610"/>
                        <a:pt x="1476470" y="970250"/>
                        <a:pt x="1476470" y="93161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B6E9E4"/>
                    </a:gs>
                  </a:gsLst>
                  <a:lin scaled="0" ang="16200000"/>
                </a:gradFill>
                <a:ln cap="flat" w="10000">
                  <a:noFill/>
                  <a:round/>
                </a:ln>
                <a:effectLst>
                  <a:outerShdw rotWithShape="0" algn="tl" dist="28284" blurRad="20000" dir="2700000">
                    <a:srgbClr val="000000">
                      <a:alpha val="12000"/>
                    </a:srgbClr>
                  </a:outerShdw>
                </a:effectLst>
              </p:spPr>
              <p:txBody>
                <a:bodyPr rIns="38100" lIns="38100" bIns="38100" wrap="square" rtlCol="0" anchor="ctr" tIns="38100"/>
                <a:lstStyle/>
                <a:p>
                  <a:pPr algn="r"/>
                  <a:r>
                    <a:rPr dirty="0" b="1" lang="zh-CN" sz="1600" altLang="en-US">
                      <a:solidFill>
                        <a:srgbClr val="44BDAD"/>
                      </a:solidFill>
                      <a:latin typeface="微软雅黑"/>
                      <a:ea typeface="微软雅黑"/>
                      <a:cs typeface="微软雅黑"/>
                    </a:rPr>
                    <a:t>报批报备</a:t>
                  </a:r>
                </a:p>
                <a:p>
                  <a:pPr algn="r"/>
                  <a:r>
                    <a:rPr dirty="0" b="1" lang="zh-CN" sz="1000" altLang="en-US">
                      <a:solidFill>
                        <a:srgbClr val="FF0000"/>
                      </a:solidFill>
                      <a:latin typeface="微软雅黑"/>
                      <a:ea typeface="微软雅黑"/>
                      <a:cs typeface="微软雅黑"/>
                    </a:rPr>
                    <a:t>计：3.54万</a:t>
                  </a:r>
                </a:p>
              </p:txBody>
            </p:sp>
            <p:sp>
              <p:nvSpPr>
                <p:cNvPr name="流程" id="160"/>
                <p:cNvSpPr/>
                <p:nvPr/>
              </p:nvSpPr>
              <p:spPr>
                <a:xfrm>
                  <a:off x="1199476" y="3887994"/>
                  <a:ext cx="1476470" cy="1316680"/>
                </a:xfrm>
                <a:custGeom>
                  <a:avLst/>
                  <a:gdLst>
                    <a:gd name="connsiteX0" fmla="*/ 0 w 1476470"/>
                    <a:gd name="connsiteY0" fmla="*/ 658340 h 1316680"/>
                    <a:gd name="connsiteX1" fmla="*/ 738235 w 1476470"/>
                    <a:gd name="connsiteY1" fmla="*/ 0 h 1316680"/>
                    <a:gd name="connsiteX2" fmla="*/ 1476470 w 1476470"/>
                    <a:gd name="connsiteY2" fmla="*/ 658340 h 1316680"/>
                    <a:gd name="connsiteX3" fmla="*/ 738235 w 1476470"/>
                    <a:gd name="connsiteY3" fmla="*/ 1316680 h 13166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b="b" r="r" t="t" l="l"/>
                  <a:pathLst>
                    <a:path stroke="false" w="1476470" h="1316680">
                      <a:moveTo>
                        <a:pt x="1476470" y="1246680"/>
                      </a:moveTo>
                      <a:lnTo>
                        <a:pt x="1476470" y="70000"/>
                      </a:lnTo>
                      <a:cubicBezTo>
                        <a:pt x="1476470" y="31360"/>
                        <a:pt x="1445110" y="0"/>
                        <a:pt x="140647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1246680"/>
                      </a:lnTo>
                      <a:cubicBezTo>
                        <a:pt x="0" y="1285320"/>
                        <a:pt x="31360" y="1316680"/>
                        <a:pt x="70000" y="1316680"/>
                      </a:cubicBezTo>
                      <a:lnTo>
                        <a:pt x="1406470" y="1316680"/>
                      </a:lnTo>
                      <a:cubicBezTo>
                        <a:pt x="1445110" y="1316680"/>
                        <a:pt x="1476470" y="1285320"/>
                        <a:pt x="1476470" y="1246680"/>
                      </a:cubicBezTo>
                      <a:close/>
                    </a:path>
                    <a:path fill="none" w="1476470" h="1316680">
                      <a:moveTo>
                        <a:pt x="1476470" y="1246680"/>
                      </a:moveTo>
                      <a:lnTo>
                        <a:pt x="1476470" y="70000"/>
                      </a:lnTo>
                      <a:cubicBezTo>
                        <a:pt x="1476470" y="31360"/>
                        <a:pt x="1445110" y="0"/>
                        <a:pt x="1406470" y="0"/>
                      </a:cubicBezTo>
                      <a:lnTo>
                        <a:pt x="70000" y="0"/>
                      </a:lnTo>
                      <a:cubicBezTo>
                        <a:pt x="31360" y="0"/>
                        <a:pt x="0" y="31360"/>
                        <a:pt x="0" y="70000"/>
                      </a:cubicBezTo>
                      <a:lnTo>
                        <a:pt x="0" y="1246680"/>
                      </a:lnTo>
                      <a:cubicBezTo>
                        <a:pt x="0" y="1285320"/>
                        <a:pt x="31360" y="1316680"/>
                        <a:pt x="70000" y="1316680"/>
                      </a:cubicBezTo>
                      <a:lnTo>
                        <a:pt x="1406470" y="1316680"/>
                      </a:lnTo>
                      <a:cubicBezTo>
                        <a:pt x="1445110" y="1316680"/>
                        <a:pt x="1476470" y="1285320"/>
                        <a:pt x="1476470" y="124668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FEEBBB"/>
                    </a:gs>
                  </a:gsLst>
                  <a:lin scaled="0" ang="16200000"/>
                </a:gradFill>
                <a:ln cap="flat" w="10000">
                  <a:noFill/>
                  <a:round/>
                </a:ln>
                <a:effectLst>
                  <a:outerShdw rotWithShape="0" algn="tl" dist="28284" blurRad="20000" dir="2700000">
                    <a:srgbClr val="000000">
                      <a:alpha val="12000"/>
                    </a:srgbClr>
                  </a:outerShdw>
                </a:effectLst>
              </p:spPr>
              <p:txBody>
                <a:bodyPr rIns="38100" lIns="38100" bIns="38100" wrap="square" rtlCol="0" anchor="ctr" tIns="38100"/>
                <a:lstStyle/>
                <a:p>
                  <a:pPr algn="r"/>
                  <a:r>
                    <a:rPr dirty="0" b="1" lang="zh-CN" sz="1200" altLang="en-US">
                      <a:solidFill>
                        <a:srgbClr val="FFC000"/>
                      </a:solidFill>
                      <a:latin typeface="微软雅黑"/>
                      <a:ea typeface="微软雅黑"/>
                      <a:cs typeface="微软雅黑"/>
                    </a:rPr>
                    <a:t>场地及舞台设备租</a:t>
                  </a:r>
                  <a:r>
                    <a:rPr dirty="0" b="1" lang="zh-CN" sz="1000" altLang="en-US">
                      <a:solidFill>
                        <a:srgbClr val="FF0000"/>
                      </a:solidFill>
                      <a:latin typeface="微软雅黑"/>
                      <a:ea typeface="微软雅黑"/>
                      <a:cs typeface="微软雅黑"/>
                    </a:rPr>
                    <a:t>计：17.3万</a:t>
                  </a:r>
                </a:p>
              </p:txBody>
            </p:sp>
          </p:grpSp>
        </p:grp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预算思路" id="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8" id="118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48505"/>
              <a:ext cx="10488900" cy="7180000"/>
            </a:xfrm>
            <a:prstGeom prst="rect">
              <a:avLst/>
            </a:prstGeom>
          </p:spPr>
        </p:pic>
        <p:pic>
          <p:nvPicPr>
            <p:cNvPr name="" id="13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23558" y="91499"/>
              <a:ext cx="420000" cy="410000"/>
            </a:xfrm>
            <a:prstGeom prst="rect">
              <a:avLst/>
            </a:prstGeom>
          </p:spPr>
        </p:pic>
        <p:sp>
          <p:nvSpPr>
            <p:cNvPr name="Rectangle" id="135"/>
            <p:cNvSpPr/>
            <p:nvPr/>
          </p:nvSpPr>
          <p:spPr>
            <a:xfrm>
              <a:off x="-53550" y="-173501"/>
              <a:ext cx="2697790" cy="940000"/>
            </a:xfrm>
            <a:custGeom>
              <a:avLst/>
              <a:gdLst/>
              <a:ahLst/>
              <a:cxnLst/>
              <a:rect b="b" r="r" t="t" l="l"/>
              <a:pathLst>
                <a:path stroke="false" w="2697790" h="940000">
                  <a:moveTo>
                    <a:pt x="0" y="0"/>
                  </a:moveTo>
                  <a:lnTo>
                    <a:pt x="2697790" y="0"/>
                  </a:lnTo>
                  <a:lnTo>
                    <a:pt x="2697790" y="940000"/>
                  </a:lnTo>
                  <a:lnTo>
                    <a:pt x="0" y="940000"/>
                  </a:lnTo>
                  <a:lnTo>
                    <a:pt x="0" y="0"/>
                  </a:lnTo>
                  <a:close/>
                </a:path>
                <a:path fill="none" w="2697790" h="940000">
                  <a:moveTo>
                    <a:pt x="0" y="0"/>
                  </a:moveTo>
                  <a:lnTo>
                    <a:pt x="2697790" y="0"/>
                  </a:lnTo>
                  <a:lnTo>
                    <a:pt x="2697790" y="940000"/>
                  </a:lnTo>
                  <a:lnTo>
                    <a:pt x="0" y="94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活动预算管理思路</a:t>
              </a:r>
            </a:p>
          </p:txBody>
        </p:sp>
        <p:sp>
          <p:nvSpPr>
            <p:cNvPr name="长方形" id="136"/>
            <p:cNvSpPr/>
            <p:nvPr/>
          </p:nvSpPr>
          <p:spPr>
            <a:xfrm>
              <a:off x="2822000" y="4581495"/>
              <a:ext cx="6570000" cy="1200000"/>
            </a:xfrm>
            <a:custGeom>
              <a:avLst/>
              <a:gdLst>
                <a:gd name="connsiteX0" fmla="*/ 0 w 6570000"/>
                <a:gd name="connsiteY0" fmla="*/ 600000 h 1200000"/>
                <a:gd name="connsiteX1" fmla="*/ 3285000 w 6570000"/>
                <a:gd name="connsiteY1" fmla="*/ 0 h 1200000"/>
                <a:gd name="connsiteX2" fmla="*/ 6570000 w 6570000"/>
                <a:gd name="connsiteY2" fmla="*/ 600000 h 1200000"/>
                <a:gd name="connsiteX3" fmla="*/ 3285000 w 657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6570000" h="1200000">
                  <a:moveTo>
                    <a:pt x="6570000" y="1200000"/>
                  </a:moveTo>
                  <a:lnTo>
                    <a:pt x="6570000" y="0"/>
                  </a:lnTo>
                  <a:lnTo>
                    <a:pt x="0" y="0"/>
                  </a:lnTo>
                  <a:lnTo>
                    <a:pt x="0" y="1200000"/>
                  </a:lnTo>
                  <a:lnTo>
                    <a:pt x="6570000" y="1200000"/>
                  </a:lnTo>
                  <a:close/>
                </a:path>
                <a:path fill="none" w="6570000" h="1200000">
                  <a:moveTo>
                    <a:pt x="6570000" y="1200000"/>
                  </a:moveTo>
                  <a:lnTo>
                    <a:pt x="6570000" y="0"/>
                  </a:lnTo>
                  <a:lnTo>
                    <a:pt x="0" y="0"/>
                  </a:lnTo>
                  <a:lnTo>
                    <a:pt x="0" y="1200000"/>
                  </a:lnTo>
                  <a:lnTo>
                    <a:pt x="6570000" y="1200000"/>
                  </a:ln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C2C2C2"/>
              </a:solidFill>
              <a:custDash>
                <a:ds d="250000" sp="250000"/>
              </a:custDash>
              <a:miter/>
            </a:ln>
          </p:spPr>
        </p:sp>
        <p:sp>
          <p:nvSpPr>
            <p:cNvPr name="长方形" id="137"/>
            <p:cNvSpPr/>
            <p:nvPr/>
          </p:nvSpPr>
          <p:spPr>
            <a:xfrm>
              <a:off x="2822000" y="2631495"/>
              <a:ext cx="6570000" cy="1200000"/>
            </a:xfrm>
            <a:custGeom>
              <a:avLst/>
              <a:gdLst>
                <a:gd name="connsiteX0" fmla="*/ 0 w 6570000"/>
                <a:gd name="connsiteY0" fmla="*/ 600000 h 1200000"/>
                <a:gd name="connsiteX1" fmla="*/ 3285000 w 6570000"/>
                <a:gd name="connsiteY1" fmla="*/ 0 h 1200000"/>
                <a:gd name="connsiteX2" fmla="*/ 6570000 w 6570000"/>
                <a:gd name="connsiteY2" fmla="*/ 600000 h 1200000"/>
                <a:gd name="connsiteX3" fmla="*/ 3285000 w 657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6570000" h="1200000">
                  <a:moveTo>
                    <a:pt x="6570000" y="1200000"/>
                  </a:moveTo>
                  <a:lnTo>
                    <a:pt x="6570000" y="0"/>
                  </a:lnTo>
                  <a:lnTo>
                    <a:pt x="0" y="0"/>
                  </a:lnTo>
                  <a:lnTo>
                    <a:pt x="0" y="1200000"/>
                  </a:lnTo>
                  <a:lnTo>
                    <a:pt x="6570000" y="1200000"/>
                  </a:lnTo>
                  <a:close/>
                </a:path>
                <a:path fill="none" w="6570000" h="1200000">
                  <a:moveTo>
                    <a:pt x="6570000" y="1200000"/>
                  </a:moveTo>
                  <a:lnTo>
                    <a:pt x="6570000" y="0"/>
                  </a:lnTo>
                  <a:lnTo>
                    <a:pt x="0" y="0"/>
                  </a:lnTo>
                  <a:lnTo>
                    <a:pt x="0" y="1200000"/>
                  </a:lnTo>
                  <a:lnTo>
                    <a:pt x="6570000" y="1200000"/>
                  </a:ln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C2C2C2"/>
              </a:solidFill>
              <a:custDash>
                <a:ds d="250000" sp="250000"/>
              </a:custDash>
              <a:miter/>
            </a:ln>
          </p:spPr>
        </p:sp>
        <p:sp>
          <p:nvSpPr>
            <p:cNvPr name="长方形" id="138"/>
            <p:cNvSpPr/>
            <p:nvPr/>
          </p:nvSpPr>
          <p:spPr>
            <a:xfrm>
              <a:off x="2822000" y="681495"/>
              <a:ext cx="6570000" cy="1200000"/>
            </a:xfrm>
            <a:custGeom>
              <a:avLst/>
              <a:gdLst>
                <a:gd name="connsiteX0" fmla="*/ 0 w 6570000"/>
                <a:gd name="connsiteY0" fmla="*/ 600000 h 1200000"/>
                <a:gd name="connsiteX1" fmla="*/ 3285000 w 6570000"/>
                <a:gd name="connsiteY1" fmla="*/ 0 h 1200000"/>
                <a:gd name="connsiteX2" fmla="*/ 6570000 w 6570000"/>
                <a:gd name="connsiteY2" fmla="*/ 600000 h 1200000"/>
                <a:gd name="connsiteX3" fmla="*/ 3285000 w 657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6570000" h="1200000">
                  <a:moveTo>
                    <a:pt x="6570000" y="1200000"/>
                  </a:moveTo>
                  <a:lnTo>
                    <a:pt x="6570000" y="0"/>
                  </a:lnTo>
                  <a:lnTo>
                    <a:pt x="0" y="0"/>
                  </a:lnTo>
                  <a:lnTo>
                    <a:pt x="0" y="1200000"/>
                  </a:lnTo>
                  <a:lnTo>
                    <a:pt x="6570000" y="1200000"/>
                  </a:lnTo>
                  <a:close/>
                </a:path>
                <a:path fill="none" w="6570000" h="1200000">
                  <a:moveTo>
                    <a:pt x="6570000" y="1200000"/>
                  </a:moveTo>
                  <a:lnTo>
                    <a:pt x="6570000" y="0"/>
                  </a:lnTo>
                  <a:lnTo>
                    <a:pt x="0" y="0"/>
                  </a:lnTo>
                  <a:lnTo>
                    <a:pt x="0" y="1200000"/>
                  </a:lnTo>
                  <a:lnTo>
                    <a:pt x="6570000" y="1200000"/>
                  </a:ln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C2C2C2"/>
              </a:solidFill>
              <a:custDash>
                <a:ds d="250000" sp="250000"/>
              </a:custDash>
              <a:miter/>
            </a:ln>
          </p:spPr>
        </p:sp>
        <p:sp>
          <p:nvSpPr>
            <p:cNvPr name="圆角矩形" id="139"/>
            <p:cNvSpPr/>
            <p:nvPr/>
          </p:nvSpPr>
          <p:spPr>
            <a:xfrm>
              <a:off x="3037000" y="931495"/>
              <a:ext cx="1700000" cy="700000"/>
            </a:xfrm>
            <a:custGeom>
              <a:avLst/>
              <a:gdLst>
                <a:gd name="connsiteX0" fmla="*/ 0 w 1700000"/>
                <a:gd name="connsiteY0" fmla="*/ 350000 h 700000"/>
                <a:gd name="connsiteX1" fmla="*/ 850000 w 1700000"/>
                <a:gd name="connsiteY1" fmla="*/ 0 h 700000"/>
                <a:gd name="connsiteX2" fmla="*/ 1700000 w 1700000"/>
                <a:gd name="connsiteY2" fmla="*/ 350000 h 700000"/>
                <a:gd name="connsiteX3" fmla="*/ 850000 w 1700000"/>
                <a:gd name="connsiteY3" fmla="*/ 700000 h 7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700000" h="700000">
                  <a:moveTo>
                    <a:pt x="1700000" y="590000"/>
                  </a:moveTo>
                  <a:lnTo>
                    <a:pt x="1700000" y="110000"/>
                  </a:lnTo>
                  <a:cubicBezTo>
                    <a:pt x="1700000" y="49280"/>
                    <a:pt x="1650720" y="0"/>
                    <a:pt x="159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1590000" y="700000"/>
                  </a:lnTo>
                  <a:cubicBezTo>
                    <a:pt x="1650720" y="700000"/>
                    <a:pt x="1700000" y="650720"/>
                    <a:pt x="1700000" y="590000"/>
                  </a:cubicBezTo>
                  <a:close/>
                </a:path>
                <a:path fill="none" w="1700000" h="700000">
                  <a:moveTo>
                    <a:pt x="1700000" y="590000"/>
                  </a:moveTo>
                  <a:lnTo>
                    <a:pt x="1700000" y="110000"/>
                  </a:lnTo>
                  <a:cubicBezTo>
                    <a:pt x="1700000" y="49280"/>
                    <a:pt x="1650720" y="0"/>
                    <a:pt x="159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1590000" y="700000"/>
                  </a:lnTo>
                  <a:cubicBezTo>
                    <a:pt x="1650720" y="700000"/>
                    <a:pt x="1700000" y="650720"/>
                    <a:pt x="1700000" y="59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预算计划</a:t>
              </a:r>
            </a:p>
          </p:txBody>
        </p:sp>
        <p:sp>
          <p:nvSpPr>
            <p:cNvPr name="圆角矩形" id="140"/>
            <p:cNvSpPr/>
            <p:nvPr/>
          </p:nvSpPr>
          <p:spPr>
            <a:xfrm>
              <a:off x="7477000" y="931495"/>
              <a:ext cx="1700000" cy="700000"/>
            </a:xfrm>
            <a:custGeom>
              <a:avLst/>
              <a:gdLst>
                <a:gd name="connsiteX0" fmla="*/ 0 w 1700000"/>
                <a:gd name="connsiteY0" fmla="*/ 350000 h 700000"/>
                <a:gd name="connsiteX1" fmla="*/ 850000 w 1700000"/>
                <a:gd name="connsiteY1" fmla="*/ 0 h 700000"/>
                <a:gd name="connsiteX2" fmla="*/ 1700000 w 1700000"/>
                <a:gd name="connsiteY2" fmla="*/ 350000 h 700000"/>
                <a:gd name="connsiteX3" fmla="*/ 850000 w 1700000"/>
                <a:gd name="connsiteY3" fmla="*/ 700000 h 7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700000" h="700000">
                  <a:moveTo>
                    <a:pt x="1700000" y="590000"/>
                  </a:moveTo>
                  <a:lnTo>
                    <a:pt x="1700000" y="110000"/>
                  </a:lnTo>
                  <a:cubicBezTo>
                    <a:pt x="1700000" y="49280"/>
                    <a:pt x="1650720" y="0"/>
                    <a:pt x="159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1590000" y="700000"/>
                  </a:lnTo>
                  <a:cubicBezTo>
                    <a:pt x="1650720" y="700000"/>
                    <a:pt x="1700000" y="650720"/>
                    <a:pt x="1700000" y="590000"/>
                  </a:cubicBezTo>
                  <a:close/>
                </a:path>
                <a:path fill="none" w="1700000" h="700000">
                  <a:moveTo>
                    <a:pt x="1700000" y="590000"/>
                  </a:moveTo>
                  <a:lnTo>
                    <a:pt x="1700000" y="110000"/>
                  </a:lnTo>
                  <a:cubicBezTo>
                    <a:pt x="1700000" y="49280"/>
                    <a:pt x="1650720" y="0"/>
                    <a:pt x="159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1590000" y="700000"/>
                  </a:lnTo>
                  <a:cubicBezTo>
                    <a:pt x="1650720" y="700000"/>
                    <a:pt x="1700000" y="650720"/>
                    <a:pt x="1700000" y="59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预算执行</a:t>
              </a:r>
            </a:p>
          </p:txBody>
        </p:sp>
        <p:sp>
          <p:nvSpPr>
            <p:cNvPr name="圆形" id="141"/>
            <p:cNvSpPr/>
            <p:nvPr/>
          </p:nvSpPr>
          <p:spPr>
            <a:xfrm>
              <a:off x="3037000" y="26314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预算细化</a:t>
              </a:r>
            </a:p>
          </p:txBody>
        </p:sp>
        <p:sp>
          <p:nvSpPr>
            <p:cNvPr name="圆形" id="142"/>
            <p:cNvSpPr/>
            <p:nvPr/>
          </p:nvSpPr>
          <p:spPr>
            <a:xfrm>
              <a:off x="4789600" y="26314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执行流程</a:t>
              </a:r>
            </a:p>
          </p:txBody>
        </p:sp>
        <p:sp>
          <p:nvSpPr>
            <p:cNvPr name="圆形" id="143"/>
            <p:cNvSpPr/>
            <p:nvPr/>
          </p:nvSpPr>
          <p:spPr>
            <a:xfrm>
              <a:off x="6383300" y="26314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预算考核</a:t>
              </a:r>
            </a:p>
          </p:txBody>
        </p:sp>
        <p:sp>
          <p:nvSpPr>
            <p:cNvPr name="圆形" id="144"/>
            <p:cNvSpPr/>
            <p:nvPr/>
          </p:nvSpPr>
          <p:spPr>
            <a:xfrm>
              <a:off x="7977000" y="2631495"/>
              <a:ext cx="1200000" cy="1200000"/>
            </a:xfrm>
            <a:custGeom>
              <a:avLst/>
              <a:gdLst>
                <a:gd name="connsiteX0" fmla="*/ 0 w 1200000"/>
                <a:gd name="connsiteY0" fmla="*/ 600000 h 1200000"/>
                <a:gd name="connsiteX1" fmla="*/ 600000 w 1200000"/>
                <a:gd name="connsiteY1" fmla="*/ 0 h 1200000"/>
                <a:gd name="connsiteX2" fmla="*/ 1200000 w 1200000"/>
                <a:gd name="connsiteY2" fmla="*/ 600000 h 1200000"/>
                <a:gd name="connsiteX3" fmla="*/ 600000 w 1200000"/>
                <a:gd name="connsiteY3" fmla="*/ 1200000 h 12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  <a:path fill="none" w="1200000" h="1200000">
                  <a:moveTo>
                    <a:pt x="0" y="600000"/>
                  </a:moveTo>
                  <a:cubicBezTo>
                    <a:pt x="0" y="268630"/>
                    <a:pt x="268630" y="0"/>
                    <a:pt x="600000" y="0"/>
                  </a:cubicBezTo>
                  <a:cubicBezTo>
                    <a:pt x="931370" y="0"/>
                    <a:pt x="1200000" y="268630"/>
                    <a:pt x="1200000" y="600000"/>
                  </a:cubicBezTo>
                  <a:cubicBezTo>
                    <a:pt x="1200000" y="931370"/>
                    <a:pt x="931370" y="1200000"/>
                    <a:pt x="600000" y="1200000"/>
                  </a:cubicBezTo>
                  <a:cubicBezTo>
                    <a:pt x="268630" y="1200000"/>
                    <a:pt x="0" y="931370"/>
                    <a:pt x="0" y="60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现金流</a:t>
              </a:r>
            </a:p>
          </p:txBody>
        </p:sp>
        <p:sp>
          <p:nvSpPr>
            <p:cNvPr name="圆角矩形" id="145"/>
            <p:cNvSpPr/>
            <p:nvPr/>
          </p:nvSpPr>
          <p:spPr>
            <a:xfrm>
              <a:off x="5257000" y="4831495"/>
              <a:ext cx="1700000" cy="700000"/>
            </a:xfrm>
            <a:custGeom>
              <a:avLst/>
              <a:gdLst>
                <a:gd name="connsiteX0" fmla="*/ 0 w 1700000"/>
                <a:gd name="connsiteY0" fmla="*/ 350000 h 700000"/>
                <a:gd name="connsiteX1" fmla="*/ 850000 w 1700000"/>
                <a:gd name="connsiteY1" fmla="*/ 0 h 700000"/>
                <a:gd name="connsiteX2" fmla="*/ 1700000 w 1700000"/>
                <a:gd name="connsiteY2" fmla="*/ 350000 h 700000"/>
                <a:gd name="connsiteX3" fmla="*/ 850000 w 1700000"/>
                <a:gd name="connsiteY3" fmla="*/ 700000 h 7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700000" h="700000">
                  <a:moveTo>
                    <a:pt x="1700000" y="590000"/>
                  </a:moveTo>
                  <a:lnTo>
                    <a:pt x="1700000" y="110000"/>
                  </a:lnTo>
                  <a:cubicBezTo>
                    <a:pt x="1700000" y="49280"/>
                    <a:pt x="1650720" y="0"/>
                    <a:pt x="159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1590000" y="700000"/>
                  </a:lnTo>
                  <a:cubicBezTo>
                    <a:pt x="1650720" y="700000"/>
                    <a:pt x="1700000" y="650720"/>
                    <a:pt x="1700000" y="590000"/>
                  </a:cubicBezTo>
                  <a:close/>
                </a:path>
                <a:path fill="none" w="1700000" h="700000">
                  <a:moveTo>
                    <a:pt x="1700000" y="590000"/>
                  </a:moveTo>
                  <a:lnTo>
                    <a:pt x="1700000" y="110000"/>
                  </a:lnTo>
                  <a:cubicBezTo>
                    <a:pt x="1700000" y="49280"/>
                    <a:pt x="1650720" y="0"/>
                    <a:pt x="159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1590000" y="700000"/>
                  </a:lnTo>
                  <a:cubicBezTo>
                    <a:pt x="1650720" y="700000"/>
                    <a:pt x="1700000" y="650720"/>
                    <a:pt x="1700000" y="590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lang="zh-CN" sz="10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预算调整</a:t>
              </a:r>
            </a:p>
          </p:txBody>
        </p:sp>
        <p:sp>
          <p:nvSpPr>
            <p:cNvPr name="管道流向箭头" id="146"/>
            <p:cNvSpPr/>
            <p:nvPr/>
          </p:nvSpPr>
          <p:spPr>
            <a:xfrm rot="5400000">
              <a:off x="5797000" y="2216495"/>
              <a:ext cx="66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660000" h="10000">
                  <a:moveTo>
                    <a:pt x="0" y="0"/>
                  </a:moveTo>
                  <a:lnTo>
                    <a:pt x="660000" y="0"/>
                  </a:lnTo>
                </a:path>
              </a:pathLst>
            </a:custGeom>
            <a:solidFill>
              <a:srgbClr val="FFFFFF"/>
            </a:solidFill>
            <a:ln cap="flat" w="30000">
              <a:solidFill>
                <a:srgbClr val="000000"/>
              </a:solidFill>
              <a:miter/>
              <a:tailEnd len="med" type="triangle" w="med"/>
            </a:ln>
          </p:spPr>
        </p:sp>
        <p:sp>
          <p:nvSpPr>
            <p:cNvPr name="管道流向箭头" id="147"/>
            <p:cNvSpPr/>
            <p:nvPr/>
          </p:nvSpPr>
          <p:spPr>
            <a:xfrm rot="-5400000">
              <a:off x="5807000" y="4246495"/>
              <a:ext cx="66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660000" h="10000">
                  <a:moveTo>
                    <a:pt x="0" y="0"/>
                  </a:moveTo>
                  <a:lnTo>
                    <a:pt x="660000" y="0"/>
                  </a:lnTo>
                </a:path>
              </a:pathLst>
            </a:custGeom>
            <a:solidFill>
              <a:srgbClr val="FFFFFF"/>
            </a:solidFill>
            <a:ln cap="flat" w="30000">
              <a:solidFill>
                <a:srgbClr val="000000"/>
              </a:solidFill>
              <a:miter/>
              <a:tailEnd len="med" type="triangle" w="med"/>
            </a:ln>
          </p:spPr>
        </p:sp>
        <p:sp>
          <p:nvSpPr>
            <p:cNvPr name="Rectangle" id="148"/>
            <p:cNvSpPr/>
            <p:nvPr/>
          </p:nvSpPr>
          <p:spPr>
            <a:xfrm>
              <a:off x="-248000" y="871495"/>
              <a:ext cx="2410000" cy="4910000"/>
            </a:xfrm>
            <a:custGeom>
              <a:avLst/>
              <a:gdLst/>
              <a:ahLst/>
              <a:cxnLst/>
              <a:rect b="b" r="r" t="t" l="l"/>
              <a:pathLst>
                <a:path stroke="false" w="2410000" h="4910000">
                  <a:moveTo>
                    <a:pt x="0" y="0"/>
                  </a:moveTo>
                  <a:lnTo>
                    <a:pt x="2410000" y="0"/>
                  </a:lnTo>
                  <a:lnTo>
                    <a:pt x="2410000" y="4910000"/>
                  </a:lnTo>
                  <a:lnTo>
                    <a:pt x="0" y="4910000"/>
                  </a:lnTo>
                  <a:lnTo>
                    <a:pt x="0" y="0"/>
                  </a:lnTo>
                  <a:close/>
                </a:path>
                <a:path fill="none" w="2410000" h="4910000">
                  <a:moveTo>
                    <a:pt x="0" y="0"/>
                  </a:moveTo>
                  <a:lnTo>
                    <a:pt x="2410000" y="0"/>
                  </a:lnTo>
                  <a:lnTo>
                    <a:pt x="2410000" y="4910000"/>
                  </a:lnTo>
                  <a:lnTo>
                    <a:pt x="0" y="49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做好预算计划，制定好预算执行章程。要求预算细化、执行流程明确、考核可审计、现金流支撑。预算调整是为了预算执行更好的动态匹配。</a:t>
              </a:r>
            </a:p>
          </p:txBody>
        </p:sp>
        <p:sp>
          <p:nvSpPr>
            <p:cNvPr name="Rectangle" id="149"/>
            <p:cNvSpPr/>
            <p:nvPr/>
          </p:nvSpPr>
          <p:spPr>
            <a:xfrm>
              <a:off x="422300" y="6051495"/>
              <a:ext cx="7969400" cy="600000"/>
            </a:xfrm>
            <a:custGeom>
              <a:avLst/>
              <a:gdLst/>
              <a:ahLst/>
              <a:cxnLst/>
              <a:rect b="b" r="r" t="t" l="l"/>
              <a:pathLst>
                <a:path stroke="false" w="7969400" h="600000">
                  <a:moveTo>
                    <a:pt x="0" y="0"/>
                  </a:moveTo>
                  <a:lnTo>
                    <a:pt x="7969400" y="0"/>
                  </a:lnTo>
                  <a:lnTo>
                    <a:pt x="7969400" y="600000"/>
                  </a:lnTo>
                  <a:lnTo>
                    <a:pt x="0" y="600000"/>
                  </a:lnTo>
                  <a:lnTo>
                    <a:pt x="0" y="0"/>
                  </a:lnTo>
                  <a:close/>
                </a:path>
                <a:path fill="none" w="7969400" h="600000">
                  <a:moveTo>
                    <a:pt x="0" y="0"/>
                  </a:moveTo>
                  <a:lnTo>
                    <a:pt x="7969400" y="0"/>
                  </a:lnTo>
                  <a:lnTo>
                    <a:pt x="7969400" y="600000"/>
                  </a:lnTo>
                  <a:lnTo>
                    <a:pt x="0" y="6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动态执行跟踪确保达成结果考核，这是一个让人苦恼的工作，学会协同很重要。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PART8" id="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7" id="107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0600" y="-159505"/>
              <a:ext cx="10488900" cy="7230000"/>
            </a:xfrm>
            <a:prstGeom prst="rect">
              <a:avLst/>
            </a:prstGeom>
          </p:spPr>
        </p:pic>
        <p:sp>
          <p:nvSpPr>
            <p:cNvPr name="Rectangle" id="135"/>
            <p:cNvSpPr/>
            <p:nvPr/>
          </p:nvSpPr>
          <p:spPr>
            <a:xfrm>
              <a:off x="-273920" y="2327995"/>
              <a:ext cx="4770000" cy="1885000"/>
            </a:xfrm>
            <a:custGeom>
              <a:avLst/>
              <a:gdLst/>
              <a:ahLst/>
              <a:cxnLst/>
              <a:rect b="b" r="r" t="t" l="l"/>
              <a:pathLst>
                <a:path stroke="false" w="4770000" h="1885000">
                  <a:moveTo>
                    <a:pt x="0" y="0"/>
                  </a:moveTo>
                  <a:lnTo>
                    <a:pt x="4770000" y="0"/>
                  </a:lnTo>
                  <a:lnTo>
                    <a:pt x="4770000" y="1885000"/>
                  </a:lnTo>
                  <a:lnTo>
                    <a:pt x="0" y="1885000"/>
                  </a:lnTo>
                  <a:lnTo>
                    <a:pt x="0" y="0"/>
                  </a:lnTo>
                  <a:close/>
                </a:path>
                <a:path fill="none" w="4770000" h="1885000">
                  <a:moveTo>
                    <a:pt x="0" y="0"/>
                  </a:moveTo>
                  <a:lnTo>
                    <a:pt x="4770000" y="0"/>
                  </a:lnTo>
                  <a:lnTo>
                    <a:pt x="4770000" y="1885000"/>
                  </a:lnTo>
                  <a:lnTo>
                    <a:pt x="0" y="188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4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活动风险及应对</a:t>
              </a:r>
            </a:p>
          </p:txBody>
        </p:sp>
        <p:pic>
          <p:nvPicPr>
            <p:cNvPr name="" id="1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78290" y="1330495"/>
              <a:ext cx="4840000" cy="4250000"/>
            </a:xfrm>
            <a:prstGeom prst="rect">
              <a:avLst/>
            </a:prstGeom>
          </p:spPr>
        </p:pic>
        <p:sp>
          <p:nvSpPr>
            <p:cNvPr name="直线运动路径" id="137"/>
            <p:cNvSpPr/>
            <p:nvPr/>
          </p:nvSpPr>
          <p:spPr>
            <a:xfrm>
              <a:off x="-171690" y="3898495"/>
              <a:ext cx="4489990" cy="10000"/>
            </a:xfrm>
            <a:custGeom>
              <a:avLst/>
              <a:gdLst/>
              <a:ahLst/>
              <a:cxnLst/>
              <a:rect b="b" r="r" t="t" l="l"/>
              <a:pathLst>
                <a:path fill="none" w="4489990" h="10000">
                  <a:moveTo>
                    <a:pt x="0" y="0"/>
                  </a:moveTo>
                  <a:lnTo>
                    <a:pt x="448999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直线运动路径" id="138"/>
            <p:cNvSpPr/>
            <p:nvPr/>
          </p:nvSpPr>
          <p:spPr>
            <a:xfrm>
              <a:off x="-171690" y="3988495"/>
              <a:ext cx="4489990" cy="10000"/>
            </a:xfrm>
            <a:custGeom>
              <a:avLst/>
              <a:gdLst/>
              <a:ahLst/>
              <a:cxnLst/>
              <a:rect b="b" r="r" t="t" l="l"/>
              <a:pathLst>
                <a:path fill="none" w="4489990" h="10000">
                  <a:moveTo>
                    <a:pt x="0" y="0"/>
                  </a:moveTo>
                  <a:lnTo>
                    <a:pt x="448999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39"/>
            <p:cNvSpPr/>
            <p:nvPr/>
          </p:nvSpPr>
          <p:spPr>
            <a:xfrm>
              <a:off x="6088290" y="2255495"/>
              <a:ext cx="2420000" cy="800000"/>
            </a:xfrm>
            <a:custGeom>
              <a:avLst/>
              <a:gdLst/>
              <a:ahLst/>
              <a:cxnLst/>
              <a:rect b="b" r="r" t="t" l="l"/>
              <a:pathLst>
                <a:path stroke="fals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  <a:path fill="non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PART 08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风险应对" id="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0" id="110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7270" y="-159505"/>
              <a:ext cx="10488900" cy="7180000"/>
            </a:xfrm>
            <a:prstGeom prst="rect">
              <a:avLst/>
            </a:prstGeom>
          </p:spPr>
        </p:pic>
        <p:pic>
          <p:nvPicPr>
            <p:cNvPr name="" id="1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22830" y="-19505"/>
              <a:ext cx="3134450" cy="780000"/>
            </a:xfrm>
            <a:prstGeom prst="rect">
              <a:avLst/>
            </a:prstGeom>
          </p:spPr>
        </p:pic>
        <p:sp>
          <p:nvSpPr>
            <p:cNvPr name="Rectangle" id="137"/>
            <p:cNvSpPr/>
            <p:nvPr/>
          </p:nvSpPr>
          <p:spPr>
            <a:xfrm>
              <a:off x="-648390" y="-19505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风险应对</a:t>
              </a:r>
            </a:p>
          </p:txBody>
        </p:sp>
        <p:sp>
          <p:nvSpPr>
            <p:cNvPr name="Rectangle" id="138"/>
            <p:cNvSpPr/>
            <p:nvPr/>
          </p:nvSpPr>
          <p:spPr>
            <a:xfrm>
              <a:off x="-430600" y="1205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01 活动前期预热不足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引发原因：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处理办法：临时增加活动时间，加大宣传力度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预防措施：</a:t>
              </a:r>
            </a:p>
          </p:txBody>
        </p:sp>
        <p:sp>
          <p:nvSpPr>
            <p:cNvPr name="Rectangle" id="139"/>
            <p:cNvSpPr/>
            <p:nvPr/>
          </p:nvSpPr>
          <p:spPr>
            <a:xfrm>
              <a:off x="-430600" y="354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02 活动前期预热不足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引发原因：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处理办法：临时增加活动时间，加大宣传力度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预防措施：</a:t>
              </a:r>
            </a:p>
          </p:txBody>
        </p:sp>
        <p:sp>
          <p:nvSpPr>
            <p:cNvPr name="Rectangle" id="140"/>
            <p:cNvSpPr/>
            <p:nvPr/>
          </p:nvSpPr>
          <p:spPr>
            <a:xfrm>
              <a:off x="-430600" y="557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03 活动前期预热不足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引发原因：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处理办法：临时增加活动时间，加大宣传力度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预防措施：</a:t>
              </a:r>
            </a:p>
          </p:txBody>
        </p:sp>
        <p:sp>
          <p:nvSpPr>
            <p:cNvPr name="Rectangle" id="141"/>
            <p:cNvSpPr/>
            <p:nvPr/>
          </p:nvSpPr>
          <p:spPr>
            <a:xfrm>
              <a:off x="6352000" y="1205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04 活动前期预热不足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引发原因：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处理办法：临时增加活动时间，加大宣传力度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预防措施：</a:t>
              </a:r>
            </a:p>
          </p:txBody>
        </p:sp>
        <p:sp>
          <p:nvSpPr>
            <p:cNvPr name="Rectangle" id="142"/>
            <p:cNvSpPr/>
            <p:nvPr/>
          </p:nvSpPr>
          <p:spPr>
            <a:xfrm>
              <a:off x="6352000" y="354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05 活动前期预热不足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引发原因：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处理办法：临时增加活动时间，加大宣传力度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预防措施：</a:t>
              </a:r>
            </a:p>
          </p:txBody>
        </p:sp>
        <p:sp>
          <p:nvSpPr>
            <p:cNvPr name="Rectangle" id="143"/>
            <p:cNvSpPr/>
            <p:nvPr/>
          </p:nvSpPr>
          <p:spPr>
            <a:xfrm>
              <a:off x="6352000" y="5570495"/>
              <a:ext cx="3287400" cy="1110000"/>
            </a:xfrm>
            <a:custGeom>
              <a:avLst/>
              <a:gdLst/>
              <a:ahLst/>
              <a:cxnLst/>
              <a:rect b="b" r="r" t="t" l="l"/>
              <a:pathLst>
                <a:path stroke="fals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  <a:path fill="none" w="3287400" h="1110000">
                  <a:moveTo>
                    <a:pt x="0" y="0"/>
                  </a:moveTo>
                  <a:lnTo>
                    <a:pt x="3287400" y="0"/>
                  </a:lnTo>
                  <a:lnTo>
                    <a:pt x="3287400" y="1110000"/>
                  </a:lnTo>
                  <a:lnTo>
                    <a:pt x="0" y="111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r">
                <a:lnSpc>
                  <a:spcPct val="120000"/>
                </a:lnSpc>
              </a:pPr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06 活动前期预热不足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引发原因：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处理办法：临时增加活动时间，加大宣传力度</a:t>
              </a:r>
            </a:p>
            <a:p>
              <a:pPr algn="r">
                <a:lnSpc>
                  <a:spcPct val="120000"/>
                </a:lnSpc>
              </a:pPr>
              <a:r>
                <a:rPr dirty="0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预防措施：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风险思考" id="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5" id="105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9500" y="-139505"/>
              <a:ext cx="10488900" cy="7180000"/>
            </a:xfrm>
            <a:prstGeom prst="rect">
              <a:avLst/>
            </a:prstGeom>
          </p:spPr>
        </p:pic>
        <p:pic>
          <p:nvPicPr>
            <p:cNvPr name="" id="13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10601" y="100495"/>
              <a:ext cx="420000" cy="410000"/>
            </a:xfrm>
            <a:prstGeom prst="rect">
              <a:avLst/>
            </a:prstGeom>
          </p:spPr>
        </p:pic>
        <p:sp>
          <p:nvSpPr>
            <p:cNvPr name="Rectangle" id="138"/>
            <p:cNvSpPr/>
            <p:nvPr/>
          </p:nvSpPr>
          <p:spPr>
            <a:xfrm>
              <a:off x="-40600" y="-164505"/>
              <a:ext cx="2697790" cy="940000"/>
            </a:xfrm>
            <a:custGeom>
              <a:avLst/>
              <a:gdLst/>
              <a:ahLst/>
              <a:cxnLst/>
              <a:rect b="b" r="r" t="t" l="l"/>
              <a:pathLst>
                <a:path stroke="false" w="2697790" h="940000">
                  <a:moveTo>
                    <a:pt x="0" y="0"/>
                  </a:moveTo>
                  <a:lnTo>
                    <a:pt x="2697790" y="0"/>
                  </a:lnTo>
                  <a:lnTo>
                    <a:pt x="2697790" y="940000"/>
                  </a:lnTo>
                  <a:lnTo>
                    <a:pt x="0" y="940000"/>
                  </a:lnTo>
                  <a:lnTo>
                    <a:pt x="0" y="0"/>
                  </a:lnTo>
                  <a:close/>
                </a:path>
                <a:path fill="none" w="2697790" h="940000">
                  <a:moveTo>
                    <a:pt x="0" y="0"/>
                  </a:moveTo>
                  <a:lnTo>
                    <a:pt x="2697790" y="0"/>
                  </a:lnTo>
                  <a:lnTo>
                    <a:pt x="2697790" y="940000"/>
                  </a:lnTo>
                  <a:lnTo>
                    <a:pt x="0" y="94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风险应对思考目录</a:t>
              </a:r>
            </a:p>
          </p:txBody>
        </p:sp>
        <p:grpSp>
          <p:nvGrpSpPr>
            <p:cNvPr name="" id="139"/>
            <p:cNvGrpSpPr/>
            <p:nvPr/>
          </p:nvGrpSpPr>
          <p:grpSpPr>
            <a:xfrm>
              <a:off x="109050" y="655135"/>
              <a:ext cx="8951790" cy="6280720"/>
              <a:chOff x="109050" y="655135"/>
              <a:chExt cx="8951790" cy="6280720"/>
            </a:xfrm>
          </p:grpSpPr>
          <p:sp>
            <p:nvSpPr>
              <p:cNvPr name="Text 106" id="106"/>
              <p:cNvSpPr/>
              <p:nvPr/>
            </p:nvSpPr>
            <p:spPr>
              <a:xfrm>
                <a:off x="109050" y="655135"/>
                <a:ext cx="8951790" cy="420000"/>
              </a:xfrm>
              <a:custGeom>
                <a:avLst/>
                <a:rect b="b" r="r" t="t" l="l"/>
                <a:pathLst>
                  <a:path fill="none" w="8951790" h="420000">
                    <a:moveTo>
                      <a:pt x="0" y="0"/>
                    </a:moveTo>
                    <a:lnTo>
                      <a:pt x="0" y="420000"/>
                    </a:lnTo>
                  </a:path>
                  <a:path fill="none" w="8951790" h="420000">
                    <a:moveTo>
                      <a:pt x="8951790" y="0"/>
                    </a:moveTo>
                    <a:lnTo>
                      <a:pt x="8951790" y="420000"/>
                    </a:lnTo>
                  </a:path>
                  <a:path fill="none" w="8951790" h="420000">
                    <a:moveTo>
                      <a:pt x="0" y="0"/>
                    </a:moveTo>
                    <a:lnTo>
                      <a:pt x="8951790" y="0"/>
                    </a:lnTo>
                  </a:path>
                  <a:path fill="none" w="8951790" h="420000">
                    <a:moveTo>
                      <a:pt x="0" y="420000"/>
                    </a:moveTo>
                    <a:lnTo>
                      <a:pt x="8951790" y="420000"/>
                    </a:lnTo>
                  </a:path>
                  <a:path stroke="0" w="8951790" h="420000">
                    <a:moveTo>
                      <a:pt x="10000" y="10000"/>
                    </a:moveTo>
                    <a:lnTo>
                      <a:pt x="10000" y="410000"/>
                    </a:lnTo>
                    <a:lnTo>
                      <a:pt x="8941790" y="410000"/>
                    </a:lnTo>
                    <a:lnTo>
                      <a:pt x="894179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ctr"/>
                <a:r>
                  <a:rPr dirty="0" b="1" lang="zh-CN" sz="16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活动危机紧急处理表</a:t>
                </a:r>
              </a:p>
            </p:txBody>
          </p:sp>
          <p:sp>
            <p:nvSpPr>
              <p:cNvPr name="Text 107" id="107"/>
              <p:cNvSpPr/>
              <p:nvPr/>
            </p:nvSpPr>
            <p:spPr>
              <a:xfrm>
                <a:off x="109050" y="1075135"/>
                <a:ext cx="8951790" cy="358505"/>
              </a:xfrm>
              <a:custGeom>
                <a:avLst/>
                <a:rect b="b" r="r" t="t" l="l"/>
                <a:pathLst>
                  <a:path fill="none" w="8951790" h="358505">
                    <a:moveTo>
                      <a:pt x="0" y="0"/>
                    </a:moveTo>
                    <a:lnTo>
                      <a:pt x="0" y="358505"/>
                    </a:lnTo>
                  </a:path>
                  <a:path fill="none" w="8951790" h="358505">
                    <a:moveTo>
                      <a:pt x="8951790" y="0"/>
                    </a:moveTo>
                    <a:lnTo>
                      <a:pt x="8951790" y="358505"/>
                    </a:lnTo>
                  </a:path>
                  <a:path fill="none" w="8951790" h="358505">
                    <a:moveTo>
                      <a:pt x="0" y="0"/>
                    </a:moveTo>
                    <a:lnTo>
                      <a:pt x="8951790" y="0"/>
                    </a:lnTo>
                  </a:path>
                  <a:path fill="none" w="8951790" h="358505">
                    <a:moveTo>
                      <a:pt x="0" y="358505"/>
                    </a:moveTo>
                    <a:lnTo>
                      <a:pt x="8951790" y="358505"/>
                    </a:lnTo>
                  </a:path>
                  <a:path stroke="0" w="8951790" h="358505">
                    <a:moveTo>
                      <a:pt x="10000" y="10000"/>
                    </a:moveTo>
                    <a:lnTo>
                      <a:pt x="10000" y="348505"/>
                    </a:lnTo>
                    <a:lnTo>
                      <a:pt x="8941790" y="348505"/>
                    </a:lnTo>
                    <a:lnTo>
                      <a:pt x="894179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ctr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    活动时间：                                                                 活动地点：                                                                    负责人：</a:t>
                </a:r>
              </a:p>
            </p:txBody>
          </p:sp>
          <p:sp>
            <p:nvSpPr>
              <p:cNvPr name="Text 108" id="108"/>
              <p:cNvSpPr/>
              <p:nvPr/>
            </p:nvSpPr>
            <p:spPr>
              <a:xfrm>
                <a:off x="109050" y="1433640"/>
                <a:ext cx="8951790" cy="330000"/>
              </a:xfrm>
              <a:custGeom>
                <a:avLst/>
                <a:rect b="b" r="r" t="t" l="l"/>
                <a:pathLst>
                  <a:path fill="none" w="895179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8951790" h="330000">
                    <a:moveTo>
                      <a:pt x="8951790" y="0"/>
                    </a:moveTo>
                    <a:lnTo>
                      <a:pt x="8951790" y="330000"/>
                    </a:lnTo>
                  </a:path>
                  <a:path fill="none" w="8951790" h="330000">
                    <a:moveTo>
                      <a:pt x="0" y="0"/>
                    </a:moveTo>
                    <a:lnTo>
                      <a:pt x="8951790" y="0"/>
                    </a:lnTo>
                  </a:path>
                  <a:path fill="none" w="8951790" h="330000">
                    <a:moveTo>
                      <a:pt x="0" y="330000"/>
                    </a:moveTo>
                    <a:lnTo>
                      <a:pt x="8951790" y="330000"/>
                    </a:lnTo>
                  </a:path>
                  <a:path stroke="0" w="895179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8941790" y="320000"/>
                    </a:lnTo>
                    <a:lnTo>
                      <a:pt x="894179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ctr"/>
                <a:r>
                  <a:rPr dirty="0" b="1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活动危机目录+引发原因+处理办法+预防措施</a:t>
                </a:r>
              </a:p>
            </p:txBody>
          </p:sp>
          <p:sp>
            <p:nvSpPr>
              <p:cNvPr name="Text 109" id="109"/>
              <p:cNvSpPr/>
              <p:nvPr/>
            </p:nvSpPr>
            <p:spPr>
              <a:xfrm>
                <a:off x="109050" y="1763635"/>
                <a:ext cx="1420000" cy="1786110"/>
              </a:xfrm>
              <a:custGeom>
                <a:avLst/>
                <a:rect b="b" r="r" t="t" l="l"/>
                <a:pathLst>
                  <a:path fill="none" w="1420000" h="1786110">
                    <a:moveTo>
                      <a:pt x="0" y="0"/>
                    </a:moveTo>
                    <a:lnTo>
                      <a:pt x="0" y="1786110"/>
                    </a:lnTo>
                  </a:path>
                  <a:path fill="none" w="1420000" h="1786110">
                    <a:moveTo>
                      <a:pt x="1420000" y="0"/>
                    </a:moveTo>
                    <a:lnTo>
                      <a:pt x="1420000" y="1786110"/>
                    </a:lnTo>
                  </a:path>
                  <a:path fill="none" w="1420000" h="1786110">
                    <a:moveTo>
                      <a:pt x="0" y="0"/>
                    </a:moveTo>
                    <a:lnTo>
                      <a:pt x="1420000" y="0"/>
                    </a:lnTo>
                  </a:path>
                  <a:path fill="none" w="1420000" h="1786110">
                    <a:moveTo>
                      <a:pt x="0" y="1786110"/>
                    </a:moveTo>
                    <a:lnTo>
                      <a:pt x="1420000" y="1786110"/>
                    </a:lnTo>
                  </a:path>
                  <a:path stroke="0" w="1420000" h="1786110">
                    <a:moveTo>
                      <a:pt x="10000" y="10000"/>
                    </a:moveTo>
                    <a:lnTo>
                      <a:pt x="10000" y="1776110"/>
                    </a:lnTo>
                    <a:lnTo>
                      <a:pt x="1410000" y="1776110"/>
                    </a:lnTo>
                    <a:lnTo>
                      <a:pt x="141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ctr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政策风险</a:t>
                </a:r>
              </a:p>
            </p:txBody>
          </p:sp>
          <p:sp>
            <p:nvSpPr>
              <p:cNvPr name="Text 110" id="110"/>
              <p:cNvSpPr/>
              <p:nvPr/>
            </p:nvSpPr>
            <p:spPr>
              <a:xfrm>
                <a:off x="1529050" y="1763635"/>
                <a:ext cx="1289060" cy="1786110"/>
              </a:xfrm>
              <a:custGeom>
                <a:avLst/>
                <a:rect b="b" r="r" t="t" l="l"/>
                <a:pathLst>
                  <a:path fill="none" w="1289060" h="1786110">
                    <a:moveTo>
                      <a:pt x="0" y="0"/>
                    </a:moveTo>
                    <a:lnTo>
                      <a:pt x="0" y="1786110"/>
                    </a:lnTo>
                  </a:path>
                  <a:path fill="none" w="1289060" h="1786110">
                    <a:moveTo>
                      <a:pt x="1289060" y="0"/>
                    </a:moveTo>
                    <a:lnTo>
                      <a:pt x="1289060" y="1786110"/>
                    </a:lnTo>
                  </a:path>
                  <a:path fill="none" w="1289060" h="1786110">
                    <a:moveTo>
                      <a:pt x="0" y="0"/>
                    </a:moveTo>
                    <a:lnTo>
                      <a:pt x="1289060" y="0"/>
                    </a:lnTo>
                  </a:path>
                  <a:path fill="none" w="1289060" h="1786110">
                    <a:moveTo>
                      <a:pt x="0" y="1786110"/>
                    </a:moveTo>
                    <a:lnTo>
                      <a:pt x="1289060" y="1786110"/>
                    </a:lnTo>
                  </a:path>
                  <a:path stroke="0" w="1289060" h="1786110">
                    <a:moveTo>
                      <a:pt x="10000" y="10000"/>
                    </a:moveTo>
                    <a:lnTo>
                      <a:pt x="10000" y="1776110"/>
                    </a:lnTo>
                    <a:lnTo>
                      <a:pt x="1279060" y="1776110"/>
                    </a:lnTo>
                    <a:lnTo>
                      <a:pt x="127906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活动前期预热不足</a:t>
                </a:r>
              </a:p>
            </p:txBody>
          </p:sp>
          <p:sp>
            <p:nvSpPr>
              <p:cNvPr name="Text 111" id="111"/>
              <p:cNvSpPr/>
              <p:nvPr/>
            </p:nvSpPr>
            <p:spPr>
              <a:xfrm>
                <a:off x="2818110" y="1763635"/>
                <a:ext cx="1150000" cy="520000"/>
              </a:xfrm>
              <a:custGeom>
                <a:avLst/>
                <a:rect b="b" r="r" t="t" l="l"/>
                <a:pathLst>
                  <a:path fill="none" w="1150000" h="520000">
                    <a:moveTo>
                      <a:pt x="0" y="0"/>
                    </a:moveTo>
                    <a:lnTo>
                      <a:pt x="0" y="520000"/>
                    </a:lnTo>
                  </a:path>
                  <a:path fill="none" w="1150000" h="520000">
                    <a:moveTo>
                      <a:pt x="1150000" y="0"/>
                    </a:moveTo>
                    <a:lnTo>
                      <a:pt x="1150000" y="520000"/>
                    </a:lnTo>
                  </a:path>
                  <a:path fill="none" w="1150000" h="52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520000">
                    <a:moveTo>
                      <a:pt x="0" y="520000"/>
                    </a:moveTo>
                    <a:lnTo>
                      <a:pt x="1150000" y="520000"/>
                    </a:lnTo>
                  </a:path>
                  <a:path stroke="0" w="1150000" h="520000">
                    <a:moveTo>
                      <a:pt x="10000" y="10000"/>
                    </a:moveTo>
                    <a:lnTo>
                      <a:pt x="10000" y="510000"/>
                    </a:lnTo>
                    <a:lnTo>
                      <a:pt x="1140000" y="51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引发原因</a:t>
                </a:r>
              </a:p>
            </p:txBody>
          </p:sp>
          <p:sp>
            <p:nvSpPr>
              <p:cNvPr name="Text 112" id="112"/>
              <p:cNvSpPr/>
              <p:nvPr/>
            </p:nvSpPr>
            <p:spPr>
              <a:xfrm>
                <a:off x="3968110" y="1763635"/>
                <a:ext cx="5092730" cy="520000"/>
              </a:xfrm>
              <a:custGeom>
                <a:avLst/>
                <a:rect b="b" r="r" t="t" l="l"/>
                <a:pathLst>
                  <a:path fill="none" w="5092730" h="520000">
                    <a:moveTo>
                      <a:pt x="0" y="0"/>
                    </a:moveTo>
                    <a:lnTo>
                      <a:pt x="0" y="520000"/>
                    </a:lnTo>
                  </a:path>
                  <a:path fill="none" w="5092730" h="520000">
                    <a:moveTo>
                      <a:pt x="5092730" y="0"/>
                    </a:moveTo>
                    <a:lnTo>
                      <a:pt x="5092730" y="520000"/>
                    </a:lnTo>
                  </a:path>
                  <a:path fill="none" w="5092730" h="52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520000">
                    <a:moveTo>
                      <a:pt x="0" y="520000"/>
                    </a:moveTo>
                    <a:lnTo>
                      <a:pt x="5092730" y="520000"/>
                    </a:lnTo>
                  </a:path>
                  <a:path stroke="0" w="5092730" h="520000">
                    <a:moveTo>
                      <a:pt x="10000" y="10000"/>
                    </a:moveTo>
                    <a:lnTo>
                      <a:pt x="10000" y="510000"/>
                    </a:lnTo>
                    <a:lnTo>
                      <a:pt x="5082730" y="51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1.</a:t>
                </a:r>
              </a:p>
              <a:p>
                <a:pPr algn="l"/>
                <a:r>
                  <a:rPr dirty="0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2.</a:t>
                </a:r>
              </a:p>
            </p:txBody>
          </p:sp>
          <p:sp>
            <p:nvSpPr>
              <p:cNvPr name="Text 113" id="113"/>
              <p:cNvSpPr/>
              <p:nvPr/>
            </p:nvSpPr>
            <p:spPr>
              <a:xfrm>
                <a:off x="2818110" y="2283645"/>
                <a:ext cx="1150000" cy="520000"/>
              </a:xfrm>
              <a:custGeom>
                <a:avLst/>
                <a:rect b="b" r="r" t="t" l="l"/>
                <a:pathLst>
                  <a:path fill="none" w="1150000" h="520000">
                    <a:moveTo>
                      <a:pt x="0" y="0"/>
                    </a:moveTo>
                    <a:lnTo>
                      <a:pt x="0" y="520000"/>
                    </a:lnTo>
                  </a:path>
                  <a:path fill="none" w="1150000" h="520000">
                    <a:moveTo>
                      <a:pt x="1150000" y="0"/>
                    </a:moveTo>
                    <a:lnTo>
                      <a:pt x="1150000" y="520000"/>
                    </a:lnTo>
                  </a:path>
                  <a:path fill="none" w="1150000" h="52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520000">
                    <a:moveTo>
                      <a:pt x="0" y="520000"/>
                    </a:moveTo>
                    <a:lnTo>
                      <a:pt x="1150000" y="520000"/>
                    </a:lnTo>
                  </a:path>
                  <a:path stroke="0" w="1150000" h="520000">
                    <a:moveTo>
                      <a:pt x="10000" y="10000"/>
                    </a:moveTo>
                    <a:lnTo>
                      <a:pt x="10000" y="510000"/>
                    </a:lnTo>
                    <a:lnTo>
                      <a:pt x="1140000" y="51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处理办法</a:t>
                </a:r>
              </a:p>
            </p:txBody>
          </p:sp>
          <p:sp>
            <p:nvSpPr>
              <p:cNvPr name="Text 114" id="114"/>
              <p:cNvSpPr/>
              <p:nvPr/>
            </p:nvSpPr>
            <p:spPr>
              <a:xfrm>
                <a:off x="3968110" y="2283645"/>
                <a:ext cx="5092730" cy="520000"/>
              </a:xfrm>
              <a:custGeom>
                <a:avLst/>
                <a:rect b="b" r="r" t="t" l="l"/>
                <a:pathLst>
                  <a:path fill="none" w="5092730" h="520000">
                    <a:moveTo>
                      <a:pt x="0" y="0"/>
                    </a:moveTo>
                    <a:lnTo>
                      <a:pt x="0" y="520000"/>
                    </a:lnTo>
                  </a:path>
                  <a:path fill="none" w="5092730" h="520000">
                    <a:moveTo>
                      <a:pt x="5092730" y="0"/>
                    </a:moveTo>
                    <a:lnTo>
                      <a:pt x="5092730" y="520000"/>
                    </a:lnTo>
                  </a:path>
                  <a:path fill="none" w="5092730" h="52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520000">
                    <a:moveTo>
                      <a:pt x="0" y="520000"/>
                    </a:moveTo>
                    <a:lnTo>
                      <a:pt x="5092730" y="520000"/>
                    </a:lnTo>
                  </a:path>
                  <a:path stroke="0" w="5092730" h="520000">
                    <a:moveTo>
                      <a:pt x="10000" y="10000"/>
                    </a:moveTo>
                    <a:lnTo>
                      <a:pt x="10000" y="510000"/>
                    </a:lnTo>
                    <a:lnTo>
                      <a:pt x="5082730" y="51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1.</a:t>
                </a:r>
              </a:p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2.</a:t>
                </a:r>
              </a:p>
            </p:txBody>
          </p:sp>
          <p:sp>
            <p:nvSpPr>
              <p:cNvPr name="Text 115" id="115"/>
              <p:cNvSpPr/>
              <p:nvPr/>
            </p:nvSpPr>
            <p:spPr>
              <a:xfrm>
                <a:off x="2818110" y="2803645"/>
                <a:ext cx="1150000" cy="746106"/>
              </a:xfrm>
              <a:custGeom>
                <a:avLst/>
                <a:rect b="b" r="r" t="t" l="l"/>
                <a:pathLst>
                  <a:path fill="none" w="1150000" h="746106">
                    <a:moveTo>
                      <a:pt x="0" y="0"/>
                    </a:moveTo>
                    <a:lnTo>
                      <a:pt x="0" y="746106"/>
                    </a:lnTo>
                  </a:path>
                  <a:path fill="none" w="1150000" h="746106">
                    <a:moveTo>
                      <a:pt x="1150000" y="0"/>
                    </a:moveTo>
                    <a:lnTo>
                      <a:pt x="1150000" y="746106"/>
                    </a:lnTo>
                  </a:path>
                  <a:path fill="none" w="1150000" h="746106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746106">
                    <a:moveTo>
                      <a:pt x="0" y="746106"/>
                    </a:moveTo>
                    <a:lnTo>
                      <a:pt x="1150000" y="746106"/>
                    </a:lnTo>
                  </a:path>
                  <a:path stroke="0" w="1150000" h="746106">
                    <a:moveTo>
                      <a:pt x="10000" y="10000"/>
                    </a:moveTo>
                    <a:lnTo>
                      <a:pt x="10000" y="736106"/>
                    </a:lnTo>
                    <a:lnTo>
                      <a:pt x="1140000" y="736106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000000"/>
                    </a:solidFill>
                    <a:latin typeface="微软雅黑"/>
                    <a:ea typeface="微软雅黑"/>
                    <a:cs typeface="微软雅黑"/>
                  </a:rPr>
                  <a:t>预防措施</a:t>
                </a:r>
              </a:p>
            </p:txBody>
          </p:sp>
          <p:sp>
            <p:nvSpPr>
              <p:cNvPr name="Text 116" id="116"/>
              <p:cNvSpPr/>
              <p:nvPr/>
            </p:nvSpPr>
            <p:spPr>
              <a:xfrm>
                <a:off x="3968110" y="2803645"/>
                <a:ext cx="5092730" cy="746106"/>
              </a:xfrm>
              <a:custGeom>
                <a:avLst/>
                <a:rect b="b" r="r" t="t" l="l"/>
                <a:pathLst>
                  <a:path fill="none" w="5092730" h="746106">
                    <a:moveTo>
                      <a:pt x="0" y="0"/>
                    </a:moveTo>
                    <a:lnTo>
                      <a:pt x="0" y="746106"/>
                    </a:lnTo>
                  </a:path>
                  <a:path fill="none" w="5092730" h="746106">
                    <a:moveTo>
                      <a:pt x="5092730" y="0"/>
                    </a:moveTo>
                    <a:lnTo>
                      <a:pt x="5092730" y="746106"/>
                    </a:lnTo>
                  </a:path>
                  <a:path fill="none" w="5092730" h="746106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746106">
                    <a:moveTo>
                      <a:pt x="0" y="746106"/>
                    </a:moveTo>
                    <a:lnTo>
                      <a:pt x="5092730" y="746106"/>
                    </a:lnTo>
                  </a:path>
                  <a:path stroke="0" w="5092730" h="746106">
                    <a:moveTo>
                      <a:pt x="10000" y="10000"/>
                    </a:moveTo>
                    <a:lnTo>
                      <a:pt x="10000" y="736106"/>
                    </a:lnTo>
                    <a:lnTo>
                      <a:pt x="5082730" y="736106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1.</a:t>
                </a:r>
              </a:p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2.</a:t>
                </a:r>
              </a:p>
            </p:txBody>
          </p:sp>
          <p:sp>
            <p:nvSpPr>
              <p:cNvPr name="Text 117" id="117"/>
              <p:cNvSpPr/>
              <p:nvPr/>
            </p:nvSpPr>
            <p:spPr>
              <a:xfrm>
                <a:off x="109050" y="3549745"/>
                <a:ext cx="1420000" cy="1406110"/>
              </a:xfrm>
              <a:custGeom>
                <a:avLst/>
                <a:rect b="b" r="r" t="t" l="l"/>
                <a:pathLst>
                  <a:path fill="none" w="1420000" h="1406110">
                    <a:moveTo>
                      <a:pt x="0" y="0"/>
                    </a:moveTo>
                    <a:lnTo>
                      <a:pt x="0" y="1406110"/>
                    </a:lnTo>
                  </a:path>
                  <a:path fill="none" w="1420000" h="1406110">
                    <a:moveTo>
                      <a:pt x="1420000" y="0"/>
                    </a:moveTo>
                    <a:lnTo>
                      <a:pt x="1420000" y="1406110"/>
                    </a:lnTo>
                  </a:path>
                  <a:path fill="none" w="1420000" h="1406110">
                    <a:moveTo>
                      <a:pt x="0" y="0"/>
                    </a:moveTo>
                    <a:lnTo>
                      <a:pt x="1420000" y="0"/>
                    </a:lnTo>
                  </a:path>
                  <a:path fill="none" w="1420000" h="1406110">
                    <a:moveTo>
                      <a:pt x="0" y="1406110"/>
                    </a:moveTo>
                    <a:lnTo>
                      <a:pt x="1420000" y="1406110"/>
                    </a:lnTo>
                  </a:path>
                  <a:path stroke="0" w="1420000" h="1406110">
                    <a:moveTo>
                      <a:pt x="10000" y="10000"/>
                    </a:moveTo>
                    <a:lnTo>
                      <a:pt x="10000" y="1396110"/>
                    </a:lnTo>
                    <a:lnTo>
                      <a:pt x="1410000" y="1396110"/>
                    </a:lnTo>
                    <a:lnTo>
                      <a:pt x="141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ctr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法律风险</a:t>
                </a:r>
              </a:p>
            </p:txBody>
          </p:sp>
          <p:sp>
            <p:nvSpPr>
              <p:cNvPr name="Text 118" id="118"/>
              <p:cNvSpPr/>
              <p:nvPr/>
            </p:nvSpPr>
            <p:spPr>
              <a:xfrm>
                <a:off x="1529050" y="3549745"/>
                <a:ext cx="1289060" cy="1406110"/>
              </a:xfrm>
              <a:custGeom>
                <a:avLst/>
                <a:rect b="b" r="r" t="t" l="l"/>
                <a:pathLst>
                  <a:path fill="none" w="1289060" h="1406110">
                    <a:moveTo>
                      <a:pt x="0" y="0"/>
                    </a:moveTo>
                    <a:lnTo>
                      <a:pt x="0" y="1406110"/>
                    </a:lnTo>
                  </a:path>
                  <a:path fill="none" w="1289060" h="1406110">
                    <a:moveTo>
                      <a:pt x="1289060" y="0"/>
                    </a:moveTo>
                    <a:lnTo>
                      <a:pt x="1289060" y="1406110"/>
                    </a:lnTo>
                  </a:path>
                  <a:path fill="none" w="1289060" h="1406110">
                    <a:moveTo>
                      <a:pt x="0" y="0"/>
                    </a:moveTo>
                    <a:lnTo>
                      <a:pt x="1289060" y="0"/>
                    </a:lnTo>
                  </a:path>
                  <a:path fill="none" w="1289060" h="1406110">
                    <a:moveTo>
                      <a:pt x="0" y="1406110"/>
                    </a:moveTo>
                    <a:lnTo>
                      <a:pt x="1289060" y="1406110"/>
                    </a:lnTo>
                  </a:path>
                  <a:path stroke="0" w="1289060" h="1406110">
                    <a:moveTo>
                      <a:pt x="10000" y="10000"/>
                    </a:moveTo>
                    <a:lnTo>
                      <a:pt x="10000" y="1396110"/>
                    </a:lnTo>
                    <a:lnTo>
                      <a:pt x="1279060" y="1396110"/>
                    </a:lnTo>
                    <a:lnTo>
                      <a:pt x="127906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  <p:sp>
            <p:nvSpPr>
              <p:cNvPr name="Text 119" id="119"/>
              <p:cNvSpPr/>
              <p:nvPr/>
            </p:nvSpPr>
            <p:spPr>
              <a:xfrm>
                <a:off x="2818110" y="3549745"/>
                <a:ext cx="1150000" cy="330000"/>
              </a:xfrm>
              <a:custGeom>
                <a:avLst/>
                <a:rect b="b" r="r" t="t" l="l"/>
                <a:pathLst>
                  <a:path fill="none" w="115000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1150000" h="330000">
                    <a:moveTo>
                      <a:pt x="1150000" y="0"/>
                    </a:moveTo>
                    <a:lnTo>
                      <a:pt x="1150000" y="330000"/>
                    </a:lnTo>
                  </a:path>
                  <a:path fill="none" w="1150000" h="33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330000">
                    <a:moveTo>
                      <a:pt x="0" y="330000"/>
                    </a:moveTo>
                    <a:lnTo>
                      <a:pt x="1150000" y="330000"/>
                    </a:lnTo>
                  </a:path>
                  <a:path stroke="0" w="115000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1140000" y="32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引发原因</a:t>
                </a:r>
              </a:p>
            </p:txBody>
          </p:sp>
          <p:sp>
            <p:nvSpPr>
              <p:cNvPr name="Text 120" id="120"/>
              <p:cNvSpPr/>
              <p:nvPr/>
            </p:nvSpPr>
            <p:spPr>
              <a:xfrm>
                <a:off x="3968110" y="3549745"/>
                <a:ext cx="5092730" cy="330000"/>
              </a:xfrm>
              <a:custGeom>
                <a:avLst/>
                <a:rect b="b" r="r" t="t" l="l"/>
                <a:pathLst>
                  <a:path fill="none" w="509273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5092730" h="330000">
                    <a:moveTo>
                      <a:pt x="5092730" y="0"/>
                    </a:moveTo>
                    <a:lnTo>
                      <a:pt x="5092730" y="330000"/>
                    </a:lnTo>
                  </a:path>
                  <a:path fill="none" w="5092730" h="33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330000">
                    <a:moveTo>
                      <a:pt x="0" y="330000"/>
                    </a:moveTo>
                    <a:lnTo>
                      <a:pt x="5092730" y="330000"/>
                    </a:lnTo>
                  </a:path>
                  <a:path stroke="0" w="509273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5082730" y="32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1.</a:t>
                </a:r>
              </a:p>
            </p:txBody>
          </p:sp>
          <p:sp>
            <p:nvSpPr>
              <p:cNvPr name="Text 121" id="121"/>
              <p:cNvSpPr/>
              <p:nvPr/>
            </p:nvSpPr>
            <p:spPr>
              <a:xfrm>
                <a:off x="2818110" y="3879745"/>
                <a:ext cx="1150000" cy="330000"/>
              </a:xfrm>
              <a:custGeom>
                <a:avLst/>
                <a:rect b="b" r="r" t="t" l="l"/>
                <a:pathLst>
                  <a:path fill="none" w="115000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1150000" h="330000">
                    <a:moveTo>
                      <a:pt x="1150000" y="0"/>
                    </a:moveTo>
                    <a:lnTo>
                      <a:pt x="1150000" y="330000"/>
                    </a:lnTo>
                  </a:path>
                  <a:path fill="none" w="1150000" h="33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330000">
                    <a:moveTo>
                      <a:pt x="0" y="330000"/>
                    </a:moveTo>
                    <a:lnTo>
                      <a:pt x="1150000" y="330000"/>
                    </a:lnTo>
                  </a:path>
                  <a:path stroke="0" w="115000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1140000" y="32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处理办法</a:t>
                </a:r>
              </a:p>
            </p:txBody>
          </p:sp>
          <p:sp>
            <p:nvSpPr>
              <p:cNvPr name="Text 122" id="122"/>
              <p:cNvSpPr/>
              <p:nvPr/>
            </p:nvSpPr>
            <p:spPr>
              <a:xfrm>
                <a:off x="3968110" y="3879745"/>
                <a:ext cx="5092730" cy="330000"/>
              </a:xfrm>
              <a:custGeom>
                <a:avLst/>
                <a:rect b="b" r="r" t="t" l="l"/>
                <a:pathLst>
                  <a:path fill="none" w="509273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5092730" h="330000">
                    <a:moveTo>
                      <a:pt x="5092730" y="0"/>
                    </a:moveTo>
                    <a:lnTo>
                      <a:pt x="5092730" y="330000"/>
                    </a:lnTo>
                  </a:path>
                  <a:path fill="none" w="5092730" h="33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330000">
                    <a:moveTo>
                      <a:pt x="0" y="330000"/>
                    </a:moveTo>
                    <a:lnTo>
                      <a:pt x="5092730" y="330000"/>
                    </a:lnTo>
                  </a:path>
                  <a:path stroke="0" w="509273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5082730" y="32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1.</a:t>
                </a:r>
              </a:p>
            </p:txBody>
          </p:sp>
          <p:sp>
            <p:nvSpPr>
              <p:cNvPr name="Text 123" id="123"/>
              <p:cNvSpPr/>
              <p:nvPr/>
            </p:nvSpPr>
            <p:spPr>
              <a:xfrm>
                <a:off x="2818110" y="4209745"/>
                <a:ext cx="1150000" cy="746106"/>
              </a:xfrm>
              <a:custGeom>
                <a:avLst/>
                <a:rect b="b" r="r" t="t" l="l"/>
                <a:pathLst>
                  <a:path fill="none" w="1150000" h="746106">
                    <a:moveTo>
                      <a:pt x="0" y="0"/>
                    </a:moveTo>
                    <a:lnTo>
                      <a:pt x="0" y="746106"/>
                    </a:lnTo>
                  </a:path>
                  <a:path fill="none" w="1150000" h="746106">
                    <a:moveTo>
                      <a:pt x="1150000" y="0"/>
                    </a:moveTo>
                    <a:lnTo>
                      <a:pt x="1150000" y="746106"/>
                    </a:lnTo>
                  </a:path>
                  <a:path fill="none" w="1150000" h="746106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746106">
                    <a:moveTo>
                      <a:pt x="0" y="746106"/>
                    </a:moveTo>
                    <a:lnTo>
                      <a:pt x="1150000" y="746106"/>
                    </a:lnTo>
                  </a:path>
                  <a:path stroke="0" w="1150000" h="746106">
                    <a:moveTo>
                      <a:pt x="10000" y="10000"/>
                    </a:moveTo>
                    <a:lnTo>
                      <a:pt x="10000" y="736106"/>
                    </a:lnTo>
                    <a:lnTo>
                      <a:pt x="1140000" y="736106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预防措施</a:t>
                </a:r>
              </a:p>
            </p:txBody>
          </p:sp>
          <p:sp>
            <p:nvSpPr>
              <p:cNvPr name="Text 124" id="124"/>
              <p:cNvSpPr/>
              <p:nvPr/>
            </p:nvSpPr>
            <p:spPr>
              <a:xfrm>
                <a:off x="3968110" y="4209745"/>
                <a:ext cx="5092730" cy="746106"/>
              </a:xfrm>
              <a:custGeom>
                <a:avLst/>
                <a:rect b="b" r="r" t="t" l="l"/>
                <a:pathLst>
                  <a:path fill="none" w="5092730" h="746106">
                    <a:moveTo>
                      <a:pt x="0" y="0"/>
                    </a:moveTo>
                    <a:lnTo>
                      <a:pt x="0" y="746106"/>
                    </a:lnTo>
                  </a:path>
                  <a:path fill="none" w="5092730" h="746106">
                    <a:moveTo>
                      <a:pt x="5092730" y="0"/>
                    </a:moveTo>
                    <a:lnTo>
                      <a:pt x="5092730" y="746106"/>
                    </a:lnTo>
                  </a:path>
                  <a:path fill="none" w="5092730" h="746106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746106">
                    <a:moveTo>
                      <a:pt x="0" y="746106"/>
                    </a:moveTo>
                    <a:lnTo>
                      <a:pt x="5092730" y="746106"/>
                    </a:lnTo>
                  </a:path>
                  <a:path stroke="0" w="5092730" h="746106">
                    <a:moveTo>
                      <a:pt x="10000" y="10000"/>
                    </a:moveTo>
                    <a:lnTo>
                      <a:pt x="10000" y="736106"/>
                    </a:lnTo>
                    <a:lnTo>
                      <a:pt x="5082730" y="736106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1.</a:t>
                </a:r>
              </a:p>
            </p:txBody>
          </p:sp>
          <p:sp>
            <p:nvSpPr>
              <p:cNvPr name="Text 125" id="125"/>
              <p:cNvSpPr/>
              <p:nvPr/>
            </p:nvSpPr>
            <p:spPr>
              <a:xfrm>
                <a:off x="109050" y="4955855"/>
                <a:ext cx="1420000" cy="990000"/>
              </a:xfrm>
              <a:custGeom>
                <a:avLst/>
                <a:rect b="b" r="r" t="t" l="l"/>
                <a:pathLst>
                  <a:path fill="none" w="1420000" h="990000">
                    <a:moveTo>
                      <a:pt x="0" y="0"/>
                    </a:moveTo>
                    <a:lnTo>
                      <a:pt x="0" y="990000"/>
                    </a:lnTo>
                  </a:path>
                  <a:path fill="none" w="1420000" h="990000">
                    <a:moveTo>
                      <a:pt x="1420000" y="0"/>
                    </a:moveTo>
                    <a:lnTo>
                      <a:pt x="1420000" y="990000"/>
                    </a:lnTo>
                  </a:path>
                  <a:path fill="none" w="1420000" h="990000">
                    <a:moveTo>
                      <a:pt x="0" y="0"/>
                    </a:moveTo>
                    <a:lnTo>
                      <a:pt x="1420000" y="0"/>
                    </a:lnTo>
                  </a:path>
                  <a:path fill="none" w="1420000" h="990000">
                    <a:moveTo>
                      <a:pt x="0" y="990000"/>
                    </a:moveTo>
                    <a:lnTo>
                      <a:pt x="1420000" y="990000"/>
                    </a:lnTo>
                  </a:path>
                  <a:path stroke="0" w="1420000" h="990000">
                    <a:moveTo>
                      <a:pt x="10000" y="10000"/>
                    </a:moveTo>
                    <a:lnTo>
                      <a:pt x="10000" y="980000"/>
                    </a:lnTo>
                    <a:lnTo>
                      <a:pt x="1410000" y="980000"/>
                    </a:lnTo>
                    <a:lnTo>
                      <a:pt x="141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ctr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舆论风险</a:t>
                </a:r>
              </a:p>
            </p:txBody>
          </p:sp>
          <p:sp>
            <p:nvSpPr>
              <p:cNvPr name="Text 126" id="126"/>
              <p:cNvSpPr/>
              <p:nvPr/>
            </p:nvSpPr>
            <p:spPr>
              <a:xfrm>
                <a:off x="1529050" y="4955855"/>
                <a:ext cx="1289060" cy="990000"/>
              </a:xfrm>
              <a:custGeom>
                <a:avLst/>
                <a:rect b="b" r="r" t="t" l="l"/>
                <a:pathLst>
                  <a:path fill="none" w="1289060" h="990000">
                    <a:moveTo>
                      <a:pt x="0" y="0"/>
                    </a:moveTo>
                    <a:lnTo>
                      <a:pt x="0" y="990000"/>
                    </a:lnTo>
                  </a:path>
                  <a:path fill="none" w="1289060" h="990000">
                    <a:moveTo>
                      <a:pt x="1289060" y="0"/>
                    </a:moveTo>
                    <a:lnTo>
                      <a:pt x="1289060" y="990000"/>
                    </a:lnTo>
                  </a:path>
                  <a:path fill="none" w="1289060" h="990000">
                    <a:moveTo>
                      <a:pt x="0" y="0"/>
                    </a:moveTo>
                    <a:lnTo>
                      <a:pt x="1289060" y="0"/>
                    </a:lnTo>
                  </a:path>
                  <a:path fill="none" w="1289060" h="990000">
                    <a:moveTo>
                      <a:pt x="0" y="990000"/>
                    </a:moveTo>
                    <a:lnTo>
                      <a:pt x="1289060" y="990000"/>
                    </a:lnTo>
                  </a:path>
                  <a:path stroke="0" w="1289060" h="990000">
                    <a:moveTo>
                      <a:pt x="10000" y="10000"/>
                    </a:moveTo>
                    <a:lnTo>
                      <a:pt x="10000" y="980000"/>
                    </a:lnTo>
                    <a:lnTo>
                      <a:pt x="1279060" y="980000"/>
                    </a:lnTo>
                    <a:lnTo>
                      <a:pt x="127906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  <p:sp>
            <p:nvSpPr>
              <p:cNvPr name="Text 127" id="127"/>
              <p:cNvSpPr/>
              <p:nvPr/>
            </p:nvSpPr>
            <p:spPr>
              <a:xfrm>
                <a:off x="2818110" y="4955855"/>
                <a:ext cx="1150000" cy="330000"/>
              </a:xfrm>
              <a:custGeom>
                <a:avLst/>
                <a:rect b="b" r="r" t="t" l="l"/>
                <a:pathLst>
                  <a:path fill="none" w="115000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1150000" h="330000">
                    <a:moveTo>
                      <a:pt x="1150000" y="0"/>
                    </a:moveTo>
                    <a:lnTo>
                      <a:pt x="1150000" y="330000"/>
                    </a:lnTo>
                  </a:path>
                  <a:path fill="none" w="1150000" h="33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330000">
                    <a:moveTo>
                      <a:pt x="0" y="330000"/>
                    </a:moveTo>
                    <a:lnTo>
                      <a:pt x="1150000" y="330000"/>
                    </a:lnTo>
                  </a:path>
                  <a:path stroke="0" w="115000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1140000" y="32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引发原因</a:t>
                </a:r>
              </a:p>
            </p:txBody>
          </p:sp>
          <p:sp>
            <p:nvSpPr>
              <p:cNvPr name="Text 128" id="128"/>
              <p:cNvSpPr/>
              <p:nvPr/>
            </p:nvSpPr>
            <p:spPr>
              <a:xfrm>
                <a:off x="3968110" y="4955855"/>
                <a:ext cx="5092730" cy="330000"/>
              </a:xfrm>
              <a:custGeom>
                <a:avLst/>
                <a:rect b="b" r="r" t="t" l="l"/>
                <a:pathLst>
                  <a:path fill="none" w="509273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5092730" h="330000">
                    <a:moveTo>
                      <a:pt x="5092730" y="0"/>
                    </a:moveTo>
                    <a:lnTo>
                      <a:pt x="5092730" y="330000"/>
                    </a:lnTo>
                  </a:path>
                  <a:path fill="none" w="5092730" h="33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330000">
                    <a:moveTo>
                      <a:pt x="0" y="330000"/>
                    </a:moveTo>
                    <a:lnTo>
                      <a:pt x="5092730" y="330000"/>
                    </a:lnTo>
                  </a:path>
                  <a:path stroke="0" w="509273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5082730" y="32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  <p:sp>
            <p:nvSpPr>
              <p:cNvPr name="Text 129" id="129"/>
              <p:cNvSpPr/>
              <p:nvPr/>
            </p:nvSpPr>
            <p:spPr>
              <a:xfrm>
                <a:off x="2818110" y="5285855"/>
                <a:ext cx="1150000" cy="330000"/>
              </a:xfrm>
              <a:custGeom>
                <a:avLst/>
                <a:rect b="b" r="r" t="t" l="l"/>
                <a:pathLst>
                  <a:path fill="none" w="115000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1150000" h="330000">
                    <a:moveTo>
                      <a:pt x="1150000" y="0"/>
                    </a:moveTo>
                    <a:lnTo>
                      <a:pt x="1150000" y="330000"/>
                    </a:lnTo>
                  </a:path>
                  <a:path fill="none" w="1150000" h="33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330000">
                    <a:moveTo>
                      <a:pt x="0" y="330000"/>
                    </a:moveTo>
                    <a:lnTo>
                      <a:pt x="1150000" y="330000"/>
                    </a:lnTo>
                  </a:path>
                  <a:path stroke="0" w="115000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1140000" y="32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处理办法</a:t>
                </a:r>
              </a:p>
            </p:txBody>
          </p:sp>
          <p:sp>
            <p:nvSpPr>
              <p:cNvPr name="Text 130" id="130"/>
              <p:cNvSpPr/>
              <p:nvPr/>
            </p:nvSpPr>
            <p:spPr>
              <a:xfrm>
                <a:off x="3968110" y="5285855"/>
                <a:ext cx="5092730" cy="330000"/>
              </a:xfrm>
              <a:custGeom>
                <a:avLst/>
                <a:rect b="b" r="r" t="t" l="l"/>
                <a:pathLst>
                  <a:path fill="none" w="509273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5092730" h="330000">
                    <a:moveTo>
                      <a:pt x="5092730" y="0"/>
                    </a:moveTo>
                    <a:lnTo>
                      <a:pt x="5092730" y="330000"/>
                    </a:lnTo>
                  </a:path>
                  <a:path fill="none" w="5092730" h="33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330000">
                    <a:moveTo>
                      <a:pt x="0" y="330000"/>
                    </a:moveTo>
                    <a:lnTo>
                      <a:pt x="5092730" y="330000"/>
                    </a:lnTo>
                  </a:path>
                  <a:path stroke="0" w="509273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5082730" y="32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  <p:sp>
            <p:nvSpPr>
              <p:cNvPr name="Text 131" id="131"/>
              <p:cNvSpPr/>
              <p:nvPr/>
            </p:nvSpPr>
            <p:spPr>
              <a:xfrm>
                <a:off x="2818110" y="5615855"/>
                <a:ext cx="1150000" cy="330000"/>
              </a:xfrm>
              <a:custGeom>
                <a:avLst/>
                <a:rect b="b" r="r" t="t" l="l"/>
                <a:pathLst>
                  <a:path fill="none" w="115000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1150000" h="330000">
                    <a:moveTo>
                      <a:pt x="1150000" y="0"/>
                    </a:moveTo>
                    <a:lnTo>
                      <a:pt x="1150000" y="330000"/>
                    </a:lnTo>
                  </a:path>
                  <a:path fill="none" w="1150000" h="33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330000">
                    <a:moveTo>
                      <a:pt x="0" y="330000"/>
                    </a:moveTo>
                    <a:lnTo>
                      <a:pt x="1150000" y="330000"/>
                    </a:lnTo>
                  </a:path>
                  <a:path stroke="0" w="115000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1140000" y="32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预防措施</a:t>
                </a:r>
              </a:p>
            </p:txBody>
          </p:sp>
          <p:sp>
            <p:nvSpPr>
              <p:cNvPr name="Text 132" id="132"/>
              <p:cNvSpPr/>
              <p:nvPr/>
            </p:nvSpPr>
            <p:spPr>
              <a:xfrm>
                <a:off x="3968110" y="5615855"/>
                <a:ext cx="5092730" cy="330000"/>
              </a:xfrm>
              <a:custGeom>
                <a:avLst/>
                <a:rect b="b" r="r" t="t" l="l"/>
                <a:pathLst>
                  <a:path fill="none" w="509273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5092730" h="330000">
                    <a:moveTo>
                      <a:pt x="5092730" y="0"/>
                    </a:moveTo>
                    <a:lnTo>
                      <a:pt x="5092730" y="330000"/>
                    </a:lnTo>
                  </a:path>
                  <a:path fill="none" w="5092730" h="33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330000">
                    <a:moveTo>
                      <a:pt x="0" y="330000"/>
                    </a:moveTo>
                    <a:lnTo>
                      <a:pt x="5092730" y="330000"/>
                    </a:lnTo>
                  </a:path>
                  <a:path stroke="0" w="509273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5082730" y="32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  <p:sp>
            <p:nvSpPr>
              <p:cNvPr name="Text 133" id="133"/>
              <p:cNvSpPr/>
              <p:nvPr/>
            </p:nvSpPr>
            <p:spPr>
              <a:xfrm>
                <a:off x="109050" y="5945855"/>
                <a:ext cx="1420000" cy="990000"/>
              </a:xfrm>
              <a:custGeom>
                <a:avLst/>
                <a:rect b="b" r="r" t="t" l="l"/>
                <a:pathLst>
                  <a:path fill="none" w="1420000" h="990000">
                    <a:moveTo>
                      <a:pt x="0" y="0"/>
                    </a:moveTo>
                    <a:lnTo>
                      <a:pt x="0" y="990000"/>
                    </a:lnTo>
                  </a:path>
                  <a:path fill="none" w="1420000" h="990000">
                    <a:moveTo>
                      <a:pt x="1420000" y="0"/>
                    </a:moveTo>
                    <a:lnTo>
                      <a:pt x="1420000" y="990000"/>
                    </a:lnTo>
                  </a:path>
                  <a:path fill="none" w="1420000" h="990000">
                    <a:moveTo>
                      <a:pt x="0" y="0"/>
                    </a:moveTo>
                    <a:lnTo>
                      <a:pt x="1420000" y="0"/>
                    </a:lnTo>
                  </a:path>
                  <a:path fill="none" w="1420000" h="990000">
                    <a:moveTo>
                      <a:pt x="0" y="990000"/>
                    </a:moveTo>
                    <a:lnTo>
                      <a:pt x="1420000" y="990000"/>
                    </a:lnTo>
                  </a:path>
                  <a:path stroke="0" w="1420000" h="990000">
                    <a:moveTo>
                      <a:pt x="10000" y="10000"/>
                    </a:moveTo>
                    <a:lnTo>
                      <a:pt x="10000" y="980000"/>
                    </a:lnTo>
                    <a:lnTo>
                      <a:pt x="1410000" y="980000"/>
                    </a:lnTo>
                    <a:lnTo>
                      <a:pt x="141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ctr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规则风险</a:t>
                </a:r>
              </a:p>
            </p:txBody>
          </p:sp>
          <p:sp>
            <p:nvSpPr>
              <p:cNvPr name="Text 134" id="134"/>
              <p:cNvSpPr/>
              <p:nvPr/>
            </p:nvSpPr>
            <p:spPr>
              <a:xfrm>
                <a:off x="1529050" y="5945855"/>
                <a:ext cx="1289060" cy="990000"/>
              </a:xfrm>
              <a:custGeom>
                <a:avLst/>
                <a:rect b="b" r="r" t="t" l="l"/>
                <a:pathLst>
                  <a:path fill="none" w="1289060" h="990000">
                    <a:moveTo>
                      <a:pt x="0" y="0"/>
                    </a:moveTo>
                    <a:lnTo>
                      <a:pt x="0" y="990000"/>
                    </a:lnTo>
                  </a:path>
                  <a:path fill="none" w="1289060" h="990000">
                    <a:moveTo>
                      <a:pt x="1289060" y="0"/>
                    </a:moveTo>
                    <a:lnTo>
                      <a:pt x="1289060" y="990000"/>
                    </a:lnTo>
                  </a:path>
                  <a:path fill="none" w="1289060" h="990000">
                    <a:moveTo>
                      <a:pt x="0" y="0"/>
                    </a:moveTo>
                    <a:lnTo>
                      <a:pt x="1289060" y="0"/>
                    </a:lnTo>
                  </a:path>
                  <a:path fill="none" w="1289060" h="990000">
                    <a:moveTo>
                      <a:pt x="0" y="990000"/>
                    </a:moveTo>
                    <a:lnTo>
                      <a:pt x="1289060" y="990000"/>
                    </a:lnTo>
                  </a:path>
                  <a:path stroke="0" w="1289060" h="990000">
                    <a:moveTo>
                      <a:pt x="10000" y="10000"/>
                    </a:moveTo>
                    <a:lnTo>
                      <a:pt x="10000" y="980000"/>
                    </a:lnTo>
                    <a:lnTo>
                      <a:pt x="1279060" y="980000"/>
                    </a:lnTo>
                    <a:lnTo>
                      <a:pt x="127906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  <p:sp>
            <p:nvSpPr>
              <p:cNvPr name="Text 135" id="135"/>
              <p:cNvSpPr/>
              <p:nvPr/>
            </p:nvSpPr>
            <p:spPr>
              <a:xfrm>
                <a:off x="2818110" y="5945855"/>
                <a:ext cx="1150000" cy="330000"/>
              </a:xfrm>
              <a:custGeom>
                <a:avLst/>
                <a:rect b="b" r="r" t="t" l="l"/>
                <a:pathLst>
                  <a:path fill="none" w="115000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1150000" h="330000">
                    <a:moveTo>
                      <a:pt x="1150000" y="0"/>
                    </a:moveTo>
                    <a:lnTo>
                      <a:pt x="1150000" y="330000"/>
                    </a:lnTo>
                  </a:path>
                  <a:path fill="none" w="1150000" h="33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330000">
                    <a:moveTo>
                      <a:pt x="0" y="330000"/>
                    </a:moveTo>
                    <a:lnTo>
                      <a:pt x="1150000" y="330000"/>
                    </a:lnTo>
                  </a:path>
                  <a:path stroke="0" w="115000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1140000" y="32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引发原因</a:t>
                </a:r>
              </a:p>
            </p:txBody>
          </p:sp>
          <p:sp>
            <p:nvSpPr>
              <p:cNvPr name="Text 136" id="136"/>
              <p:cNvSpPr/>
              <p:nvPr/>
            </p:nvSpPr>
            <p:spPr>
              <a:xfrm>
                <a:off x="3968110" y="5945855"/>
                <a:ext cx="5092730" cy="330000"/>
              </a:xfrm>
              <a:custGeom>
                <a:avLst/>
                <a:rect b="b" r="r" t="t" l="l"/>
                <a:pathLst>
                  <a:path fill="none" w="509273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5092730" h="330000">
                    <a:moveTo>
                      <a:pt x="5092730" y="0"/>
                    </a:moveTo>
                    <a:lnTo>
                      <a:pt x="5092730" y="330000"/>
                    </a:lnTo>
                  </a:path>
                  <a:path fill="none" w="5092730" h="33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330000">
                    <a:moveTo>
                      <a:pt x="0" y="330000"/>
                    </a:moveTo>
                    <a:lnTo>
                      <a:pt x="5092730" y="330000"/>
                    </a:lnTo>
                  </a:path>
                  <a:path stroke="0" w="509273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5082730" y="32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  <p:sp>
            <p:nvSpPr>
              <p:cNvPr name="Text 137" id="137"/>
              <p:cNvSpPr/>
              <p:nvPr/>
            </p:nvSpPr>
            <p:spPr>
              <a:xfrm>
                <a:off x="2818110" y="6275855"/>
                <a:ext cx="1150000" cy="330000"/>
              </a:xfrm>
              <a:custGeom>
                <a:avLst/>
                <a:rect b="b" r="r" t="t" l="l"/>
                <a:pathLst>
                  <a:path fill="none" w="115000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1150000" h="330000">
                    <a:moveTo>
                      <a:pt x="1150000" y="0"/>
                    </a:moveTo>
                    <a:lnTo>
                      <a:pt x="1150000" y="330000"/>
                    </a:lnTo>
                  </a:path>
                  <a:path fill="none" w="1150000" h="33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330000">
                    <a:moveTo>
                      <a:pt x="0" y="330000"/>
                    </a:moveTo>
                    <a:lnTo>
                      <a:pt x="1150000" y="330000"/>
                    </a:lnTo>
                  </a:path>
                  <a:path stroke="0" w="115000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1140000" y="32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处理办法</a:t>
                </a:r>
              </a:p>
            </p:txBody>
          </p:sp>
          <p:sp>
            <p:nvSpPr>
              <p:cNvPr name="Text 138" id="138"/>
              <p:cNvSpPr/>
              <p:nvPr/>
            </p:nvSpPr>
            <p:spPr>
              <a:xfrm>
                <a:off x="3968110" y="6275855"/>
                <a:ext cx="5092730" cy="330000"/>
              </a:xfrm>
              <a:custGeom>
                <a:avLst/>
                <a:rect b="b" r="r" t="t" l="l"/>
                <a:pathLst>
                  <a:path fill="none" w="509273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5092730" h="330000">
                    <a:moveTo>
                      <a:pt x="5092730" y="0"/>
                    </a:moveTo>
                    <a:lnTo>
                      <a:pt x="5092730" y="330000"/>
                    </a:lnTo>
                  </a:path>
                  <a:path fill="none" w="5092730" h="33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330000">
                    <a:moveTo>
                      <a:pt x="0" y="330000"/>
                    </a:moveTo>
                    <a:lnTo>
                      <a:pt x="5092730" y="330000"/>
                    </a:lnTo>
                  </a:path>
                  <a:path stroke="0" w="509273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5082730" y="32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  <p:sp>
            <p:nvSpPr>
              <p:cNvPr name="Text 139" id="139"/>
              <p:cNvSpPr/>
              <p:nvPr/>
            </p:nvSpPr>
            <p:spPr>
              <a:xfrm>
                <a:off x="2818110" y="6605855"/>
                <a:ext cx="1150000" cy="330000"/>
              </a:xfrm>
              <a:custGeom>
                <a:avLst/>
                <a:rect b="b" r="r" t="t" l="l"/>
                <a:pathLst>
                  <a:path fill="none" w="115000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1150000" h="330000">
                    <a:moveTo>
                      <a:pt x="1150000" y="0"/>
                    </a:moveTo>
                    <a:lnTo>
                      <a:pt x="1150000" y="330000"/>
                    </a:lnTo>
                  </a:path>
                  <a:path fill="none" w="1150000" h="330000">
                    <a:moveTo>
                      <a:pt x="0" y="0"/>
                    </a:moveTo>
                    <a:lnTo>
                      <a:pt x="1150000" y="0"/>
                    </a:lnTo>
                  </a:path>
                  <a:path fill="none" w="1150000" h="330000">
                    <a:moveTo>
                      <a:pt x="0" y="330000"/>
                    </a:moveTo>
                    <a:lnTo>
                      <a:pt x="1150000" y="330000"/>
                    </a:lnTo>
                  </a:path>
                  <a:path stroke="0" w="115000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1140000" y="320000"/>
                    </a:lnTo>
                    <a:lnTo>
                      <a:pt x="114000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  <p:txBody>
              <a:bodyPr bIns="0" wrap="square" rtlCol="0" anchor="ctr" tIns="0"/>
              <a:lstStyle/>
              <a:p>
                <a:pPr algn="l"/>
                <a:r>
                  <a:rPr dirty="0" lang="zh-CN" sz="1000" altLang="en-US">
                    <a:solidFill>
                      <a:srgbClr val="191919"/>
                    </a:solidFill>
                    <a:latin typeface="微软雅黑"/>
                    <a:ea typeface="微软雅黑"/>
                    <a:cs typeface="微软雅黑"/>
                  </a:rPr>
                  <a:t>预防措施</a:t>
                </a:r>
              </a:p>
            </p:txBody>
          </p:sp>
          <p:sp>
            <p:nvSpPr>
              <p:cNvPr name="Text 140" id="140"/>
              <p:cNvSpPr/>
              <p:nvPr/>
            </p:nvSpPr>
            <p:spPr>
              <a:xfrm>
                <a:off x="3968110" y="6605855"/>
                <a:ext cx="5092730" cy="330000"/>
              </a:xfrm>
              <a:custGeom>
                <a:avLst/>
                <a:rect b="b" r="r" t="t" l="l"/>
                <a:pathLst>
                  <a:path fill="none" w="5092730" h="330000">
                    <a:moveTo>
                      <a:pt x="0" y="0"/>
                    </a:moveTo>
                    <a:lnTo>
                      <a:pt x="0" y="330000"/>
                    </a:lnTo>
                  </a:path>
                  <a:path fill="none" w="5092730" h="330000">
                    <a:moveTo>
                      <a:pt x="5092730" y="0"/>
                    </a:moveTo>
                    <a:lnTo>
                      <a:pt x="5092730" y="330000"/>
                    </a:lnTo>
                  </a:path>
                  <a:path fill="none" w="5092730" h="330000">
                    <a:moveTo>
                      <a:pt x="0" y="0"/>
                    </a:moveTo>
                    <a:lnTo>
                      <a:pt x="5092730" y="0"/>
                    </a:lnTo>
                  </a:path>
                  <a:path fill="none" w="5092730" h="330000">
                    <a:moveTo>
                      <a:pt x="0" y="330000"/>
                    </a:moveTo>
                    <a:lnTo>
                      <a:pt x="5092730" y="330000"/>
                    </a:lnTo>
                  </a:path>
                  <a:path stroke="0" w="5092730" h="330000">
                    <a:moveTo>
                      <a:pt x="10000" y="10000"/>
                    </a:moveTo>
                    <a:lnTo>
                      <a:pt x="10000" y="320000"/>
                    </a:lnTo>
                    <a:lnTo>
                      <a:pt x="5082730" y="320000"/>
                    </a:lnTo>
                    <a:lnTo>
                      <a:pt x="5082730" y="10000"/>
                    </a:lnTo>
                    <a:close/>
                  </a:path>
                </a:pathLst>
              </a:custGeom>
              <a:solidFill>
                <a:srgbClr val="FFFFFF"/>
              </a:solidFill>
              <a:ln cap="flat" w="10000">
                <a:solidFill>
                  <a:srgbClr val="A0A0A4"/>
                </a:solidFill>
                <a:miter/>
              </a:ln>
            </p:spPr>
          </p:sp>
        </p:grpSp>
      </p:grp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备注" id="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22" id="122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727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3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32830" y="-21001"/>
              <a:ext cx="3134450" cy="780000"/>
            </a:xfrm>
            <a:prstGeom prst="rect">
              <a:avLst/>
            </a:prstGeom>
          </p:spPr>
        </p:pic>
        <p:sp>
          <p:nvSpPr>
            <p:cNvPr name="Rectangle" id="139"/>
            <p:cNvSpPr/>
            <p:nvPr/>
          </p:nvSpPr>
          <p:spPr>
            <a:xfrm>
              <a:off x="-658380" y="-21001"/>
              <a:ext cx="261445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614450" h="760000">
                  <a:moveTo>
                    <a:pt x="0" y="0"/>
                  </a:moveTo>
                  <a:lnTo>
                    <a:pt x="2614450" y="0"/>
                  </a:lnTo>
                  <a:lnTo>
                    <a:pt x="261445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备注</a:t>
              </a:r>
            </a:p>
          </p:txBody>
        </p:sp>
        <p:sp>
          <p:nvSpPr>
            <p:cNvPr name="Rectangle" id="140"/>
            <p:cNvSpPr/>
            <p:nvPr/>
          </p:nvSpPr>
          <p:spPr>
            <a:xfrm>
              <a:off x="729670" y="126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01 策划方案品控清单</a:t>
              </a:r>
            </a:p>
          </p:txBody>
        </p:sp>
        <p:sp>
          <p:nvSpPr>
            <p:cNvPr name="Rectangle" id="141"/>
            <p:cNvSpPr/>
            <p:nvPr/>
          </p:nvSpPr>
          <p:spPr>
            <a:xfrm>
              <a:off x="729670" y="193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02 物料设计品控清单</a:t>
              </a:r>
            </a:p>
          </p:txBody>
        </p:sp>
        <p:sp>
          <p:nvSpPr>
            <p:cNvPr name="Rectangle" id="142"/>
            <p:cNvSpPr/>
            <p:nvPr/>
          </p:nvSpPr>
          <p:spPr>
            <a:xfrm>
              <a:off x="729670" y="260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03 物料设计时间推进表</a:t>
              </a:r>
            </a:p>
          </p:txBody>
        </p:sp>
        <p:sp>
          <p:nvSpPr>
            <p:cNvPr name="Rectangle" id="143"/>
            <p:cNvSpPr/>
            <p:nvPr/>
          </p:nvSpPr>
          <p:spPr>
            <a:xfrm>
              <a:off x="729670" y="327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04 活动场地指标检查流程表</a:t>
              </a:r>
            </a:p>
          </p:txBody>
        </p:sp>
        <p:sp>
          <p:nvSpPr>
            <p:cNvPr name="Rectangle" id="144"/>
            <p:cNvSpPr/>
            <p:nvPr/>
          </p:nvSpPr>
          <p:spPr>
            <a:xfrm>
              <a:off x="729670" y="3876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05 活动费用预算明细表</a:t>
              </a:r>
            </a:p>
          </p:txBody>
        </p:sp>
        <p:sp>
          <p:nvSpPr>
            <p:cNvPr name="Rectangle" id="145"/>
            <p:cNvSpPr/>
            <p:nvPr/>
          </p:nvSpPr>
          <p:spPr>
            <a:xfrm>
              <a:off x="729670" y="4546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06 活动现场人员联系表</a:t>
              </a:r>
            </a:p>
          </p:txBody>
        </p:sp>
        <p:sp>
          <p:nvSpPr>
            <p:cNvPr name="Rectangle" id="146"/>
            <p:cNvSpPr/>
            <p:nvPr/>
          </p:nvSpPr>
          <p:spPr>
            <a:xfrm>
              <a:off x="729670" y="5216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07 活动分工及现场执行表</a:t>
              </a:r>
            </a:p>
          </p:txBody>
        </p:sp>
        <p:sp>
          <p:nvSpPr>
            <p:cNvPr name="Rectangle" id="147"/>
            <p:cNvSpPr/>
            <p:nvPr/>
          </p:nvSpPr>
          <p:spPr>
            <a:xfrm>
              <a:off x="729670" y="5886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08 活动搭建工程现场验收清单</a:t>
              </a:r>
            </a:p>
          </p:txBody>
        </p:sp>
        <p:sp>
          <p:nvSpPr>
            <p:cNvPr name="Rectangle" id="148"/>
            <p:cNvSpPr/>
            <p:nvPr/>
          </p:nvSpPr>
          <p:spPr>
            <a:xfrm>
              <a:off x="5714680" y="126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10 活动时间筹备表</a:t>
              </a:r>
            </a:p>
          </p:txBody>
        </p:sp>
        <p:sp>
          <p:nvSpPr>
            <p:cNvPr name="Rectangle" id="149"/>
            <p:cNvSpPr/>
            <p:nvPr/>
          </p:nvSpPr>
          <p:spPr>
            <a:xfrm>
              <a:off x="5714680" y="193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11 活动物料设计表</a:t>
              </a:r>
            </a:p>
          </p:txBody>
        </p:sp>
        <p:sp>
          <p:nvSpPr>
            <p:cNvPr name="Rectangle" id="150"/>
            <p:cNvSpPr/>
            <p:nvPr/>
          </p:nvSpPr>
          <p:spPr>
            <a:xfrm>
              <a:off x="5714680" y="260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12 活动嘉宾行程安排表</a:t>
              </a:r>
            </a:p>
          </p:txBody>
        </p:sp>
        <p:sp>
          <p:nvSpPr>
            <p:cNvPr name="Rectangle" id="151"/>
            <p:cNvSpPr/>
            <p:nvPr/>
          </p:nvSpPr>
          <p:spPr>
            <a:xfrm>
              <a:off x="5714680" y="327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13 活动重要嘉宾管理表</a:t>
              </a:r>
            </a:p>
          </p:txBody>
        </p:sp>
        <p:sp>
          <p:nvSpPr>
            <p:cNvPr name="Rectangle" id="152"/>
            <p:cNvSpPr/>
            <p:nvPr/>
          </p:nvSpPr>
          <p:spPr>
            <a:xfrm>
              <a:off x="5714680" y="3876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14 活动媒体投放统计表</a:t>
              </a:r>
            </a:p>
          </p:txBody>
        </p:sp>
        <p:sp>
          <p:nvSpPr>
            <p:cNvPr name="Rectangle" id="153"/>
            <p:cNvSpPr/>
            <p:nvPr/>
          </p:nvSpPr>
          <p:spPr>
            <a:xfrm>
              <a:off x="5714680" y="4546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15 活动礼仪培训表</a:t>
              </a:r>
            </a:p>
          </p:txBody>
        </p:sp>
        <p:sp>
          <p:nvSpPr>
            <p:cNvPr name="Rectangle" id="154"/>
            <p:cNvSpPr/>
            <p:nvPr/>
          </p:nvSpPr>
          <p:spPr>
            <a:xfrm>
              <a:off x="5714680" y="5216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16 活动摄影师培训表</a:t>
              </a:r>
            </a:p>
          </p:txBody>
        </p:sp>
        <p:sp>
          <p:nvSpPr>
            <p:cNvPr name="Rectangle" id="155"/>
            <p:cNvSpPr/>
            <p:nvPr/>
          </p:nvSpPr>
          <p:spPr>
            <a:xfrm>
              <a:off x="5714680" y="5886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17 活动现场危机紧急处理表</a:t>
              </a:r>
            </a:p>
          </p:txBody>
        </p:sp>
        <p:sp>
          <p:nvSpPr>
            <p:cNvPr name="Rectangle" id="156"/>
            <p:cNvSpPr/>
            <p:nvPr/>
          </p:nvSpPr>
          <p:spPr>
            <a:xfrm>
              <a:off x="5714680" y="591995"/>
              <a:ext cx="2690000" cy="380000"/>
            </a:xfrm>
            <a:custGeom>
              <a:avLst/>
              <a:gdLst/>
              <a:ahLst/>
              <a:cxnLst/>
              <a:rect b="b" r="r" t="t" l="l"/>
              <a:pathLst>
                <a:path stroke="fals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  <a:path fill="none" w="2690000" h="380000">
                  <a:moveTo>
                    <a:pt x="0" y="0"/>
                  </a:moveTo>
                  <a:lnTo>
                    <a:pt x="2690000" y="0"/>
                  </a:lnTo>
                  <a:lnTo>
                    <a:pt x="2690000" y="380000"/>
                  </a:lnTo>
                  <a:lnTo>
                    <a:pt x="0" y="3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0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09 策划团队内部撰稿表</a:t>
              </a:r>
            </a:p>
          </p:txBody>
        </p:sp>
        <p:sp>
          <p:nvSpPr>
            <p:cNvPr name="Rectangle" id="157"/>
            <p:cNvSpPr/>
            <p:nvPr/>
          </p:nvSpPr>
          <p:spPr>
            <a:xfrm>
              <a:off x="582480" y="6418995"/>
              <a:ext cx="7969400" cy="600000"/>
            </a:xfrm>
            <a:custGeom>
              <a:avLst/>
              <a:gdLst/>
              <a:ahLst/>
              <a:cxnLst/>
              <a:rect b="b" r="r" t="t" l="l"/>
              <a:pathLst>
                <a:path stroke="false" w="7969400" h="600000">
                  <a:moveTo>
                    <a:pt x="0" y="0"/>
                  </a:moveTo>
                  <a:lnTo>
                    <a:pt x="7969400" y="0"/>
                  </a:lnTo>
                  <a:lnTo>
                    <a:pt x="7969400" y="600000"/>
                  </a:lnTo>
                  <a:lnTo>
                    <a:pt x="0" y="600000"/>
                  </a:lnTo>
                  <a:lnTo>
                    <a:pt x="0" y="0"/>
                  </a:lnTo>
                  <a:close/>
                </a:path>
                <a:path fill="none" w="7969400" h="600000">
                  <a:moveTo>
                    <a:pt x="0" y="0"/>
                  </a:moveTo>
                  <a:lnTo>
                    <a:pt x="7969400" y="0"/>
                  </a:lnTo>
                  <a:lnTo>
                    <a:pt x="7969400" y="600000"/>
                  </a:lnTo>
                  <a:lnTo>
                    <a:pt x="0" y="6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三分看策略，七分看执行。17个执行计划表，为七分执行报价护航！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尾页" id="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6" id="106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3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9500" y="-181005"/>
              <a:ext cx="10488900" cy="5900000"/>
            </a:xfrm>
            <a:prstGeom prst="rect">
              <a:avLst/>
            </a:prstGeom>
          </p:spPr>
        </p:pic>
        <p:pic>
          <p:nvPicPr>
            <p:cNvPr name="" id="13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9500" y="5698995"/>
              <a:ext cx="10488900" cy="1340000"/>
            </a:xfrm>
            <a:prstGeom prst="rect">
              <a:avLst/>
            </a:prstGeom>
          </p:spPr>
        </p:pic>
        <p:pic>
          <p:nvPicPr>
            <p:cNvPr name="" id="14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180" y="1242495"/>
              <a:ext cx="4414530" cy="3052990"/>
            </a:xfrm>
            <a:prstGeom prst="rect">
              <a:avLst/>
            </a:prstGeom>
          </p:spPr>
        </p:pic>
        <p:sp>
          <p:nvSpPr>
            <p:cNvPr name="Rectangle" id="141"/>
            <p:cNvSpPr/>
            <p:nvPr/>
          </p:nvSpPr>
          <p:spPr>
            <a:xfrm>
              <a:off x="4917180" y="2048995"/>
              <a:ext cx="4630000" cy="1440000"/>
            </a:xfrm>
            <a:custGeom>
              <a:avLst/>
              <a:gdLst/>
              <a:ahLst/>
              <a:cxnLst/>
              <a:rect b="b" r="r" t="t" l="l"/>
              <a:pathLst>
                <a:path stroke="false" w="4630000" h="1440000">
                  <a:moveTo>
                    <a:pt x="0" y="0"/>
                  </a:moveTo>
                  <a:lnTo>
                    <a:pt x="4630000" y="0"/>
                  </a:lnTo>
                  <a:lnTo>
                    <a:pt x="4630000" y="1440000"/>
                  </a:lnTo>
                  <a:lnTo>
                    <a:pt x="0" y="1440000"/>
                  </a:lnTo>
                  <a:lnTo>
                    <a:pt x="0" y="0"/>
                  </a:lnTo>
                  <a:close/>
                </a:path>
                <a:path fill="none" w="4630000" h="1440000">
                  <a:moveTo>
                    <a:pt x="0" y="0"/>
                  </a:moveTo>
                  <a:lnTo>
                    <a:pt x="4630000" y="0"/>
                  </a:lnTo>
                  <a:lnTo>
                    <a:pt x="4630000" y="1440000"/>
                  </a:lnTo>
                  <a:lnTo>
                    <a:pt x="0" y="144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7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谢谢观看</a:t>
              </a:r>
            </a:p>
          </p:txBody>
        </p:sp>
        <p:sp>
          <p:nvSpPr>
            <p:cNvPr name="圆角矩形" id="142"/>
            <p:cNvSpPr/>
            <p:nvPr/>
          </p:nvSpPr>
          <p:spPr>
            <a:xfrm>
              <a:off x="2839940" y="6018995"/>
              <a:ext cx="3490000" cy="700000"/>
            </a:xfrm>
            <a:custGeom>
              <a:avLst/>
              <a:gdLst>
                <a:gd name="connsiteX0" fmla="*/ 0 w 3490000"/>
                <a:gd name="connsiteY0" fmla="*/ 350000 h 700000"/>
                <a:gd name="connsiteX1" fmla="*/ 1745000 w 3490000"/>
                <a:gd name="connsiteY1" fmla="*/ 0 h 700000"/>
                <a:gd name="connsiteX2" fmla="*/ 3490000 w 3490000"/>
                <a:gd name="connsiteY2" fmla="*/ 350000 h 700000"/>
                <a:gd name="connsiteX3" fmla="*/ 1745000 w 3490000"/>
                <a:gd name="connsiteY3" fmla="*/ 700000 h 7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490000" h="700000">
                  <a:moveTo>
                    <a:pt x="3490000" y="590000"/>
                  </a:moveTo>
                  <a:lnTo>
                    <a:pt x="3490000" y="110000"/>
                  </a:lnTo>
                  <a:cubicBezTo>
                    <a:pt x="3490000" y="49280"/>
                    <a:pt x="3440720" y="0"/>
                    <a:pt x="338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3380000" y="700000"/>
                  </a:lnTo>
                  <a:cubicBezTo>
                    <a:pt x="3440720" y="700000"/>
                    <a:pt x="3490000" y="650720"/>
                    <a:pt x="3490000" y="590000"/>
                  </a:cubicBezTo>
                  <a:close/>
                </a:path>
                <a:path fill="none" w="3490000" h="700000">
                  <a:moveTo>
                    <a:pt x="3490000" y="590000"/>
                  </a:moveTo>
                  <a:lnTo>
                    <a:pt x="3490000" y="110000"/>
                  </a:lnTo>
                  <a:cubicBezTo>
                    <a:pt x="3490000" y="49280"/>
                    <a:pt x="3440720" y="0"/>
                    <a:pt x="3380000" y="0"/>
                  </a:cubicBezTo>
                  <a:lnTo>
                    <a:pt x="110000" y="0"/>
                  </a:lnTo>
                  <a:cubicBezTo>
                    <a:pt x="49280" y="0"/>
                    <a:pt x="0" y="49280"/>
                    <a:pt x="0" y="110000"/>
                  </a:cubicBezTo>
                  <a:lnTo>
                    <a:pt x="0" y="590000"/>
                  </a:lnTo>
                  <a:cubicBezTo>
                    <a:pt x="0" y="650720"/>
                    <a:pt x="49280" y="700000"/>
                    <a:pt x="110000" y="700000"/>
                  </a:cubicBezTo>
                  <a:lnTo>
                    <a:pt x="3380000" y="700000"/>
                  </a:lnTo>
                  <a:cubicBezTo>
                    <a:pt x="3440720" y="700000"/>
                    <a:pt x="3490000" y="650720"/>
                    <a:pt x="3490000" y="590000"/>
                  </a:cubicBezTo>
                  <a:close/>
                </a:path>
              </a:pathLst>
            </a:custGeom>
            <a:solidFill>
              <a:srgbClr val="C4413E"/>
            </a:solidFill>
            <a:ln cap="flat" w="10000">
              <a:solidFill>
                <a:srgbClr val="C00000"/>
              </a:solidFill>
              <a:round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践行者宣言出品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PART1" id="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5" id="115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709500" y="-204505"/>
              <a:ext cx="10488900" cy="7230000"/>
            </a:xfrm>
            <a:prstGeom prst="rect">
              <a:avLst/>
            </a:prstGeom>
          </p:spPr>
        </p:pic>
        <p:sp>
          <p:nvSpPr>
            <p:cNvPr name="Rectangle" id="105"/>
            <p:cNvSpPr/>
            <p:nvPr/>
          </p:nvSpPr>
          <p:spPr>
            <a:xfrm>
              <a:off x="-190610" y="2867995"/>
              <a:ext cx="4300000" cy="715000"/>
            </a:xfrm>
            <a:custGeom>
              <a:avLst/>
              <a:gdLst/>
              <a:ahLst/>
              <a:cxnLst/>
              <a:rect b="b" r="r" t="t" l="l"/>
              <a:pathLst>
                <a:path stroke="false" w="4300000" h="715000">
                  <a:moveTo>
                    <a:pt x="0" y="0"/>
                  </a:moveTo>
                  <a:lnTo>
                    <a:pt x="4300000" y="0"/>
                  </a:lnTo>
                  <a:lnTo>
                    <a:pt x="4300000" y="715000"/>
                  </a:lnTo>
                  <a:lnTo>
                    <a:pt x="0" y="715000"/>
                  </a:lnTo>
                  <a:lnTo>
                    <a:pt x="0" y="0"/>
                  </a:lnTo>
                  <a:close/>
                </a:path>
                <a:path fill="none" w="4300000" h="715000">
                  <a:moveTo>
                    <a:pt x="0" y="0"/>
                  </a:moveTo>
                  <a:lnTo>
                    <a:pt x="4300000" y="0"/>
                  </a:lnTo>
                  <a:lnTo>
                    <a:pt x="4300000" y="715000"/>
                  </a:lnTo>
                  <a:lnTo>
                    <a:pt x="0" y="71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4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活动背景</a:t>
              </a:r>
            </a:p>
          </p:txBody>
        </p:sp>
        <p:pic>
          <p:nvPicPr>
            <p:cNvPr name="" id="10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29390" y="1285495"/>
              <a:ext cx="4840000" cy="4250000"/>
            </a:xfrm>
            <a:prstGeom prst="rect">
              <a:avLst/>
            </a:prstGeom>
          </p:spPr>
        </p:pic>
        <p:sp>
          <p:nvSpPr>
            <p:cNvPr name="直线运动路径" id="107"/>
            <p:cNvSpPr/>
            <p:nvPr/>
          </p:nvSpPr>
          <p:spPr>
            <a:xfrm>
              <a:off x="-220610" y="38529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直线运动路径" id="108"/>
            <p:cNvSpPr/>
            <p:nvPr/>
          </p:nvSpPr>
          <p:spPr>
            <a:xfrm>
              <a:off x="-220610" y="39429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09"/>
            <p:cNvSpPr/>
            <p:nvPr/>
          </p:nvSpPr>
          <p:spPr>
            <a:xfrm>
              <a:off x="6039390" y="2320495"/>
              <a:ext cx="2420000" cy="580000"/>
            </a:xfrm>
            <a:custGeom>
              <a:avLst/>
              <a:gdLst/>
              <a:ahLst/>
              <a:cxnLst/>
              <a:rect b="b" r="r" t="t" l="l"/>
              <a:pathLst>
                <a:path stroke="false" w="2420000" h="580000">
                  <a:moveTo>
                    <a:pt x="0" y="0"/>
                  </a:moveTo>
                  <a:lnTo>
                    <a:pt x="2420000" y="0"/>
                  </a:lnTo>
                  <a:lnTo>
                    <a:pt x="2420000" y="580000"/>
                  </a:lnTo>
                  <a:lnTo>
                    <a:pt x="0" y="580000"/>
                  </a:lnTo>
                  <a:lnTo>
                    <a:pt x="0" y="0"/>
                  </a:lnTo>
                  <a:close/>
                </a:path>
                <a:path fill="none" w="2420000" h="580000">
                  <a:moveTo>
                    <a:pt x="0" y="0"/>
                  </a:moveTo>
                  <a:lnTo>
                    <a:pt x="2420000" y="0"/>
                  </a:lnTo>
                  <a:lnTo>
                    <a:pt x="2420000" y="580000"/>
                  </a:lnTo>
                  <a:lnTo>
                    <a:pt x="0" y="5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PART 01</a:t>
              </a:r>
            </a:p>
          </p:txBody>
        </p:sp>
        <p:sp>
          <p:nvSpPr>
            <p:cNvPr name="Rectangle" id="110"/>
            <p:cNvSpPr/>
            <p:nvPr/>
          </p:nvSpPr>
          <p:spPr>
            <a:xfrm>
              <a:off x="-230610" y="4160495"/>
              <a:ext cx="19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11"/>
            <p:cNvSpPr/>
            <p:nvPr/>
          </p:nvSpPr>
          <p:spPr>
            <a:xfrm>
              <a:off x="9390" y="41604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活动背景</a:t>
              </a:r>
            </a:p>
          </p:txBody>
        </p:sp>
        <p:sp>
          <p:nvSpPr>
            <p:cNvPr name="Rectangle" id="112"/>
            <p:cNvSpPr/>
            <p:nvPr/>
          </p:nvSpPr>
          <p:spPr>
            <a:xfrm>
              <a:off x="2374390" y="4160495"/>
              <a:ext cx="19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13"/>
            <p:cNvSpPr/>
            <p:nvPr/>
          </p:nvSpPr>
          <p:spPr>
            <a:xfrm>
              <a:off x="2614390" y="41604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活动目的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背景" id="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11" id="111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47270" y="-151005"/>
              <a:ext cx="10488900" cy="7180000"/>
            </a:xfrm>
            <a:prstGeom prst="rect">
              <a:avLst/>
            </a:prstGeom>
          </p:spPr>
        </p:pic>
        <p:sp>
          <p:nvSpPr>
            <p:cNvPr name="Rectangle" id="106"/>
            <p:cNvSpPr/>
            <p:nvPr/>
          </p:nvSpPr>
          <p:spPr>
            <a:xfrm>
              <a:off x="-190600" y="1948995"/>
              <a:ext cx="4910000" cy="2980000"/>
            </a:xfrm>
            <a:custGeom>
              <a:avLst/>
              <a:gdLst/>
              <a:ahLst/>
              <a:cxnLst/>
              <a:rect b="b" r="r" t="t" l="l"/>
              <a:pathLst>
                <a:path stroke="false" w="4910000" h="2980000">
                  <a:moveTo>
                    <a:pt x="0" y="0"/>
                  </a:moveTo>
                  <a:lnTo>
                    <a:pt x="4910000" y="0"/>
                  </a:lnTo>
                  <a:lnTo>
                    <a:pt x="4910000" y="2980000"/>
                  </a:lnTo>
                  <a:lnTo>
                    <a:pt x="0" y="2980000"/>
                  </a:lnTo>
                  <a:lnTo>
                    <a:pt x="0" y="0"/>
                  </a:lnTo>
                  <a:close/>
                </a:path>
                <a:path fill="none" w="4910000" h="2980000">
                  <a:moveTo>
                    <a:pt x="0" y="0"/>
                  </a:moveTo>
                  <a:lnTo>
                    <a:pt x="4910000" y="0"/>
                  </a:lnTo>
                  <a:lnTo>
                    <a:pt x="4910000" y="2980000"/>
                  </a:lnTo>
                  <a:lnTo>
                    <a:pt x="0" y="298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“今年 5 月 31 日和 6 月 1 日，恰逢第 28 个世界无烟日以及北京最严控烟令的实施。在此前后，有关控烟、戒烟相关的话题必定将引起社会、舆论的广泛关注。</a:t>
              </a:r>
            </a:p>
            <a:p>
              <a:pPr algn="l"/>
              <a:endParaRPr sz="1200"/>
            </a:p>
            <a:p>
              <a:pPr algn="l"/>
              <a:r>
                <a:rPr dirty="0" lang="zh-CN" sz="1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为了更好地推广和传播品牌主张“上贴吧找组织”，我们计划借势将贴吧内戒烟群体的组织——“戒烟吧”传播出去，让更多人知晓、了解戒烟吧，让更多目标受众进入戒烟吧，同时通过公益互助类型贴吧的包装提升贴吧整体品牌形象。”</a:t>
              </a:r>
            </a:p>
          </p:txBody>
        </p:sp>
        <p:pic>
          <p:nvPicPr>
            <p:cNvPr name="" id="10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02820" y="-11001"/>
              <a:ext cx="2888890" cy="780000"/>
            </a:xfrm>
            <a:prstGeom prst="rect">
              <a:avLst/>
            </a:prstGeom>
          </p:spPr>
        </p:pic>
        <p:sp>
          <p:nvSpPr>
            <p:cNvPr name="Rectangle" id="108"/>
            <p:cNvSpPr/>
            <p:nvPr/>
          </p:nvSpPr>
          <p:spPr>
            <a:xfrm>
              <a:off x="-628380" y="-11001"/>
              <a:ext cx="23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760000">
                  <a:moveTo>
                    <a:pt x="0" y="0"/>
                  </a:moveTo>
                  <a:lnTo>
                    <a:pt x="2360000" y="0"/>
                  </a:lnTo>
                  <a:lnTo>
                    <a:pt x="23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360000" h="760000">
                  <a:moveTo>
                    <a:pt x="0" y="0"/>
                  </a:moveTo>
                  <a:lnTo>
                    <a:pt x="2360000" y="0"/>
                  </a:lnTo>
                  <a:lnTo>
                    <a:pt x="23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活动背景</a:t>
              </a:r>
            </a:p>
          </p:txBody>
        </p:sp>
        <p:pic>
          <p:nvPicPr>
            <p:cNvPr name="" id="10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119400" y="1458995"/>
              <a:ext cx="3230000" cy="4290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背景知识" id="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41" id="141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5050" y="-151005"/>
              <a:ext cx="10488900" cy="7180000"/>
            </a:xfrm>
            <a:prstGeom prst="rect">
              <a:avLst/>
            </a:prstGeom>
          </p:spPr>
        </p:pic>
        <p:pic>
          <p:nvPicPr>
            <p:cNvPr name="" id="10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16159" y="8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08"/>
            <p:cNvSpPr/>
            <p:nvPr/>
          </p:nvSpPr>
          <p:spPr>
            <a:xfrm>
              <a:off x="-46160" y="58999"/>
              <a:ext cx="222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活动背景</a:t>
              </a:r>
            </a:p>
          </p:txBody>
        </p:sp>
        <p:sp>
          <p:nvSpPr>
            <p:cNvPr name="长方形" id="109"/>
            <p:cNvSpPr/>
            <p:nvPr/>
          </p:nvSpPr>
          <p:spPr>
            <a:xfrm rot="-3000000">
              <a:off x="-572830" y="3309935"/>
              <a:ext cx="3866040" cy="1107520"/>
            </a:xfrm>
            <a:custGeom>
              <a:avLst/>
              <a:gdLst>
                <a:gd name="connsiteX0" fmla="*/ 0 w 3866040"/>
                <a:gd name="connsiteY0" fmla="*/ 553760 h 1107520"/>
                <a:gd name="connsiteX1" fmla="*/ 1933020 w 3866040"/>
                <a:gd name="connsiteY1" fmla="*/ 0 h 1107520"/>
                <a:gd name="connsiteX2" fmla="*/ 3866040 w 3866040"/>
                <a:gd name="connsiteY2" fmla="*/ 553760 h 1107520"/>
                <a:gd name="connsiteX3" fmla="*/ 1933020 w 3866040"/>
                <a:gd name="connsiteY3" fmla="*/ 1107520 h 1107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866040" h="1107520">
                  <a:moveTo>
                    <a:pt x="3866040" y="1107520"/>
                  </a:moveTo>
                  <a:lnTo>
                    <a:pt x="3866040" y="0"/>
                  </a:lnTo>
                  <a:lnTo>
                    <a:pt x="0" y="0"/>
                  </a:lnTo>
                  <a:lnTo>
                    <a:pt x="0" y="1107520"/>
                  </a:lnTo>
                  <a:lnTo>
                    <a:pt x="3866040" y="1107520"/>
                  </a:lnTo>
                  <a:close/>
                </a:path>
                <a:path fill="none" w="3866040" h="1107520">
                  <a:moveTo>
                    <a:pt x="3866040" y="1107520"/>
                  </a:moveTo>
                  <a:lnTo>
                    <a:pt x="3866040" y="0"/>
                  </a:lnTo>
                  <a:lnTo>
                    <a:pt x="0" y="0"/>
                  </a:lnTo>
                  <a:lnTo>
                    <a:pt x="0" y="1107520"/>
                  </a:lnTo>
                  <a:lnTo>
                    <a:pt x="3866040" y="1107520"/>
                  </a:lnTo>
                  <a:close/>
                </a:path>
              </a:pathLst>
            </a:custGeom>
            <a:solidFill>
              <a:srgbClr val="C2C2C2"/>
            </a:solidFill>
            <a:ln cap="flat" w="10000">
              <a:noFill/>
              <a:miter/>
            </a:ln>
          </p:spPr>
        </p:sp>
        <p:sp>
          <p:nvSpPr>
            <p:cNvPr name="" id="110"/>
            <p:cNvSpPr/>
            <p:nvPr/>
          </p:nvSpPr>
          <p:spPr>
            <a:xfrm>
              <a:off x="-470600" y="1578995"/>
              <a:ext cx="1530000" cy="4563390"/>
            </a:xfrm>
            <a:custGeom>
              <a:avLst/>
              <a:gdLst/>
              <a:ahLst/>
              <a:cxnLst/>
              <a:rect b="b" r="r" t="t" l="l"/>
              <a:pathLst>
                <a:path stroke="fals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  <a:path fill="non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AEAEA"/>
                </a:gs>
                <a:gs pos="100000">
                  <a:srgbClr val="E7E7E7"/>
                </a:gs>
              </a:gsLst>
              <a:lin scaled="0" ang="0"/>
            </a:gradFill>
            <a:ln cap="flat" w="10000">
              <a:noFill/>
              <a:miter/>
            </a:ln>
            <a:effectLst>
              <a:outerShdw rotWithShape="0" sx="103000" algn="tl" sy="103000" dist="162788" blurRad="130000" dir="7950627">
                <a:srgbClr val="000000">
                  <a:alpha val="20000"/>
                </a:srgbClr>
              </a:outerShdw>
            </a:effectLst>
          </p:spPr>
        </p:sp>
        <p:sp>
          <p:nvSpPr>
            <p:cNvPr name="长方形" id="111"/>
            <p:cNvSpPr/>
            <p:nvPr/>
          </p:nvSpPr>
          <p:spPr>
            <a:xfrm rot="-3000000">
              <a:off x="1575130" y="3306935"/>
              <a:ext cx="3866040" cy="1107520"/>
            </a:xfrm>
            <a:custGeom>
              <a:avLst/>
              <a:gdLst>
                <a:gd name="connsiteX0" fmla="*/ 0 w 3866040"/>
                <a:gd name="connsiteY0" fmla="*/ 553760 h 1107520"/>
                <a:gd name="connsiteX1" fmla="*/ 1933020 w 3866040"/>
                <a:gd name="connsiteY1" fmla="*/ 0 h 1107520"/>
                <a:gd name="connsiteX2" fmla="*/ 3866040 w 3866040"/>
                <a:gd name="connsiteY2" fmla="*/ 553760 h 1107520"/>
                <a:gd name="connsiteX3" fmla="*/ 1933020 w 3866040"/>
                <a:gd name="connsiteY3" fmla="*/ 1107520 h 1107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866040" h="1107520">
                  <a:moveTo>
                    <a:pt x="3866040" y="1107520"/>
                  </a:moveTo>
                  <a:lnTo>
                    <a:pt x="3866040" y="0"/>
                  </a:lnTo>
                  <a:lnTo>
                    <a:pt x="0" y="0"/>
                  </a:lnTo>
                  <a:lnTo>
                    <a:pt x="0" y="1107520"/>
                  </a:lnTo>
                  <a:lnTo>
                    <a:pt x="3866040" y="1107520"/>
                  </a:lnTo>
                  <a:close/>
                </a:path>
                <a:path fill="none" w="3866040" h="1107520">
                  <a:moveTo>
                    <a:pt x="3866040" y="1107520"/>
                  </a:moveTo>
                  <a:lnTo>
                    <a:pt x="3866040" y="0"/>
                  </a:lnTo>
                  <a:lnTo>
                    <a:pt x="0" y="0"/>
                  </a:lnTo>
                  <a:lnTo>
                    <a:pt x="0" y="1107520"/>
                  </a:lnTo>
                  <a:lnTo>
                    <a:pt x="3866040" y="1107520"/>
                  </a:lnTo>
                  <a:close/>
                </a:path>
              </a:pathLst>
            </a:custGeom>
            <a:solidFill>
              <a:srgbClr val="C2C2C2"/>
            </a:solidFill>
            <a:ln cap="flat" w="10000">
              <a:noFill/>
              <a:miter/>
            </a:ln>
          </p:spPr>
        </p:sp>
        <p:sp>
          <p:nvSpPr>
            <p:cNvPr name="" id="112"/>
            <p:cNvSpPr/>
            <p:nvPr/>
          </p:nvSpPr>
          <p:spPr>
            <a:xfrm>
              <a:off x="1671900" y="1578995"/>
              <a:ext cx="1530000" cy="4563390"/>
            </a:xfrm>
            <a:custGeom>
              <a:avLst/>
              <a:gdLst/>
              <a:ahLst/>
              <a:cxnLst/>
              <a:rect b="b" r="r" t="t" l="l"/>
              <a:pathLst>
                <a:path stroke="fals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  <a:path fill="non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AEAEA"/>
                </a:gs>
                <a:gs pos="100000">
                  <a:srgbClr val="E7E7E7"/>
                </a:gs>
              </a:gsLst>
              <a:lin scaled="0" ang="0"/>
            </a:gradFill>
            <a:ln cap="flat" w="10000">
              <a:noFill/>
              <a:miter/>
            </a:ln>
            <a:effectLst>
              <a:outerShdw rotWithShape="0" sx="103000" algn="tl" sy="103000" dist="162788" blurRad="130000" dir="7950627">
                <a:srgbClr val="000000">
                  <a:alpha val="20000"/>
                </a:srgbClr>
              </a:outerShdw>
            </a:effectLst>
          </p:spPr>
        </p:sp>
        <p:sp>
          <p:nvSpPr>
            <p:cNvPr name="长方形" id="113"/>
            <p:cNvSpPr/>
            <p:nvPr/>
          </p:nvSpPr>
          <p:spPr>
            <a:xfrm rot="-3000000">
              <a:off x="3717210" y="3309935"/>
              <a:ext cx="3866040" cy="1107520"/>
            </a:xfrm>
            <a:custGeom>
              <a:avLst/>
              <a:gdLst>
                <a:gd name="connsiteX0" fmla="*/ 0 w 3866040"/>
                <a:gd name="connsiteY0" fmla="*/ 553760 h 1107520"/>
                <a:gd name="connsiteX1" fmla="*/ 1933020 w 3866040"/>
                <a:gd name="connsiteY1" fmla="*/ 0 h 1107520"/>
                <a:gd name="connsiteX2" fmla="*/ 3866040 w 3866040"/>
                <a:gd name="connsiteY2" fmla="*/ 553760 h 1107520"/>
                <a:gd name="connsiteX3" fmla="*/ 1933020 w 3866040"/>
                <a:gd name="connsiteY3" fmla="*/ 1107520 h 1107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866040" h="1107520">
                  <a:moveTo>
                    <a:pt x="3866040" y="1107520"/>
                  </a:moveTo>
                  <a:lnTo>
                    <a:pt x="3866040" y="0"/>
                  </a:lnTo>
                  <a:lnTo>
                    <a:pt x="0" y="0"/>
                  </a:lnTo>
                  <a:lnTo>
                    <a:pt x="0" y="1107520"/>
                  </a:lnTo>
                  <a:lnTo>
                    <a:pt x="3866040" y="1107520"/>
                  </a:lnTo>
                  <a:close/>
                </a:path>
                <a:path fill="none" w="3866040" h="1107520">
                  <a:moveTo>
                    <a:pt x="3866040" y="1107520"/>
                  </a:moveTo>
                  <a:lnTo>
                    <a:pt x="3866040" y="0"/>
                  </a:lnTo>
                  <a:lnTo>
                    <a:pt x="0" y="0"/>
                  </a:lnTo>
                  <a:lnTo>
                    <a:pt x="0" y="1107520"/>
                  </a:lnTo>
                  <a:lnTo>
                    <a:pt x="3866040" y="1107520"/>
                  </a:lnTo>
                  <a:close/>
                </a:path>
              </a:pathLst>
            </a:custGeom>
            <a:solidFill>
              <a:srgbClr val="C2C2C2"/>
            </a:solidFill>
            <a:ln cap="flat" w="10000">
              <a:noFill/>
              <a:miter/>
            </a:ln>
          </p:spPr>
        </p:sp>
        <p:sp>
          <p:nvSpPr>
            <p:cNvPr name="" id="114"/>
            <p:cNvSpPr/>
            <p:nvPr/>
          </p:nvSpPr>
          <p:spPr>
            <a:xfrm>
              <a:off x="3814400" y="1578995"/>
              <a:ext cx="1530000" cy="4563390"/>
            </a:xfrm>
            <a:custGeom>
              <a:avLst/>
              <a:gdLst/>
              <a:ahLst/>
              <a:cxnLst/>
              <a:rect b="b" r="r" t="t" l="l"/>
              <a:pathLst>
                <a:path stroke="fals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  <a:path fill="non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AEAEA"/>
                </a:gs>
                <a:gs pos="100000">
                  <a:srgbClr val="E7E7E7"/>
                </a:gs>
              </a:gsLst>
              <a:lin scaled="0" ang="0"/>
            </a:gradFill>
            <a:ln cap="flat" w="10000">
              <a:noFill/>
              <a:miter/>
            </a:ln>
            <a:effectLst>
              <a:outerShdw rotWithShape="0" sx="103000" algn="tl" sy="103000" dist="162788" blurRad="130000" dir="7950627">
                <a:srgbClr val="000000">
                  <a:alpha val="20000"/>
                </a:srgbClr>
              </a:outerShdw>
            </a:effectLst>
          </p:spPr>
        </p:sp>
        <p:sp>
          <p:nvSpPr>
            <p:cNvPr name="长方形" id="115"/>
            <p:cNvSpPr/>
            <p:nvPr/>
          </p:nvSpPr>
          <p:spPr>
            <a:xfrm rot="-3000000">
              <a:off x="5846380" y="3309935"/>
              <a:ext cx="3866040" cy="1107520"/>
            </a:xfrm>
            <a:custGeom>
              <a:avLst/>
              <a:gdLst>
                <a:gd name="connsiteX0" fmla="*/ 0 w 3866040"/>
                <a:gd name="connsiteY0" fmla="*/ 553760 h 1107520"/>
                <a:gd name="connsiteX1" fmla="*/ 1933020 w 3866040"/>
                <a:gd name="connsiteY1" fmla="*/ 0 h 1107520"/>
                <a:gd name="connsiteX2" fmla="*/ 3866040 w 3866040"/>
                <a:gd name="connsiteY2" fmla="*/ 553760 h 1107520"/>
                <a:gd name="connsiteX3" fmla="*/ 1933020 w 3866040"/>
                <a:gd name="connsiteY3" fmla="*/ 1107520 h 1107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3866040" h="1107520">
                  <a:moveTo>
                    <a:pt x="3866040" y="1107520"/>
                  </a:moveTo>
                  <a:lnTo>
                    <a:pt x="3866040" y="0"/>
                  </a:lnTo>
                  <a:lnTo>
                    <a:pt x="0" y="0"/>
                  </a:lnTo>
                  <a:lnTo>
                    <a:pt x="0" y="1107520"/>
                  </a:lnTo>
                  <a:lnTo>
                    <a:pt x="3866040" y="1107520"/>
                  </a:lnTo>
                  <a:close/>
                </a:path>
                <a:path fill="none" w="3866040" h="1107520">
                  <a:moveTo>
                    <a:pt x="3866040" y="1107520"/>
                  </a:moveTo>
                  <a:lnTo>
                    <a:pt x="3866040" y="0"/>
                  </a:lnTo>
                  <a:lnTo>
                    <a:pt x="0" y="0"/>
                  </a:lnTo>
                  <a:lnTo>
                    <a:pt x="0" y="1107520"/>
                  </a:lnTo>
                  <a:lnTo>
                    <a:pt x="3866040" y="1107520"/>
                  </a:lnTo>
                  <a:close/>
                </a:path>
              </a:pathLst>
            </a:custGeom>
            <a:solidFill>
              <a:srgbClr val="C2C2C2"/>
            </a:solidFill>
            <a:ln cap="flat" w="10000">
              <a:noFill/>
              <a:miter/>
            </a:ln>
          </p:spPr>
        </p:sp>
        <p:sp>
          <p:nvSpPr>
            <p:cNvPr name="" id="116"/>
            <p:cNvSpPr/>
            <p:nvPr/>
          </p:nvSpPr>
          <p:spPr>
            <a:xfrm>
              <a:off x="5956900" y="1578995"/>
              <a:ext cx="1530000" cy="4563390"/>
            </a:xfrm>
            <a:custGeom>
              <a:avLst/>
              <a:gdLst/>
              <a:ahLst/>
              <a:cxnLst/>
              <a:rect b="b" r="r" t="t" l="l"/>
              <a:pathLst>
                <a:path stroke="fals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  <a:path fill="non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AEAEA"/>
                </a:gs>
                <a:gs pos="100000">
                  <a:srgbClr val="E7E7E7"/>
                </a:gs>
              </a:gsLst>
              <a:lin scaled="0" ang="0"/>
            </a:gradFill>
            <a:ln cap="flat" w="10000">
              <a:noFill/>
              <a:miter/>
            </a:ln>
            <a:effectLst>
              <a:outerShdw rotWithShape="0" sx="103000" algn="tl" sy="103000" dist="162788" blurRad="130000" dir="7950627">
                <a:srgbClr val="000000">
                  <a:alpha val="20000"/>
                </a:srgbClr>
              </a:outerShdw>
            </a:effectLst>
          </p:spPr>
        </p:sp>
        <p:sp>
          <p:nvSpPr>
            <p:cNvPr name="" id="117"/>
            <p:cNvSpPr/>
            <p:nvPr/>
          </p:nvSpPr>
          <p:spPr>
            <a:xfrm>
              <a:off x="8099400" y="1578995"/>
              <a:ext cx="1530000" cy="4563390"/>
            </a:xfrm>
            <a:custGeom>
              <a:avLst/>
              <a:gdLst/>
              <a:ahLst/>
              <a:cxnLst/>
              <a:rect b="b" r="r" t="t" l="l"/>
              <a:pathLst>
                <a:path stroke="fals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  <a:path fill="none" w="1530000" h="4563390">
                  <a:moveTo>
                    <a:pt x="0" y="969575"/>
                  </a:moveTo>
                  <a:cubicBezTo>
                    <a:pt x="0" y="434095"/>
                    <a:pt x="342503" y="0"/>
                    <a:pt x="765000" y="0"/>
                  </a:cubicBezTo>
                  <a:cubicBezTo>
                    <a:pt x="1187500" y="0"/>
                    <a:pt x="1530000" y="434095"/>
                    <a:pt x="1530000" y="969575"/>
                  </a:cubicBezTo>
                  <a:lnTo>
                    <a:pt x="1530000" y="3593820"/>
                  </a:lnTo>
                  <a:cubicBezTo>
                    <a:pt x="1530000" y="4129300"/>
                    <a:pt x="1187500" y="4563390"/>
                    <a:pt x="765000" y="4563390"/>
                  </a:cubicBezTo>
                  <a:cubicBezTo>
                    <a:pt x="342503" y="4563390"/>
                    <a:pt x="0" y="4129300"/>
                    <a:pt x="0" y="3593820"/>
                  </a:cubicBezTo>
                  <a:lnTo>
                    <a:pt x="0" y="96957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65000">
                  <a:srgbClr val="EAEAEA"/>
                </a:gs>
                <a:gs pos="100000">
                  <a:srgbClr val="E7E7E7"/>
                </a:gs>
              </a:gsLst>
              <a:lin scaled="0" ang="0"/>
            </a:gradFill>
            <a:ln cap="flat" w="10000">
              <a:noFill/>
              <a:miter/>
            </a:ln>
            <a:effectLst>
              <a:outerShdw rotWithShape="0" sx="103000" algn="tl" sy="103000" dist="162788" blurRad="130000" dir="7950627">
                <a:srgbClr val="000000">
                  <a:alpha val="20000"/>
                </a:srgbClr>
              </a:outerShdw>
            </a:effectLst>
          </p:spPr>
        </p:sp>
        <p:sp>
          <p:nvSpPr>
            <p:cNvPr name="长方形" id="118"/>
            <p:cNvSpPr/>
            <p:nvPr/>
          </p:nvSpPr>
          <p:spPr>
            <a:xfrm>
              <a:off x="-390600" y="2360392"/>
              <a:ext cx="1370000" cy="441405"/>
            </a:xfrm>
            <a:custGeom>
              <a:avLst/>
              <a:gdLst>
                <a:gd name="connsiteX0" fmla="*/ 0 w 1370000"/>
                <a:gd name="connsiteY0" fmla="*/ 220703 h 441405"/>
                <a:gd name="connsiteX1" fmla="*/ 685000 w 1370000"/>
                <a:gd name="connsiteY1" fmla="*/ 0 h 441405"/>
                <a:gd name="connsiteX2" fmla="*/ 1370000 w 1370000"/>
                <a:gd name="connsiteY2" fmla="*/ 220703 h 441405"/>
                <a:gd name="connsiteX3" fmla="*/ 685000 w 1370000"/>
                <a:gd name="connsiteY3" fmla="*/ 441405 h 4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  <a:path fill="non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4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产品数据</a:t>
              </a:r>
            </a:p>
          </p:txBody>
        </p:sp>
        <p:sp>
          <p:nvSpPr>
            <p:cNvPr name="长方形" id="119"/>
            <p:cNvSpPr/>
            <p:nvPr/>
          </p:nvSpPr>
          <p:spPr>
            <a:xfrm>
              <a:off x="1751900" y="2360392"/>
              <a:ext cx="1370000" cy="441405"/>
            </a:xfrm>
            <a:custGeom>
              <a:avLst/>
              <a:gdLst>
                <a:gd name="connsiteX0" fmla="*/ 0 w 1370000"/>
                <a:gd name="connsiteY0" fmla="*/ 220703 h 441405"/>
                <a:gd name="connsiteX1" fmla="*/ 685000 w 1370000"/>
                <a:gd name="connsiteY1" fmla="*/ 0 h 441405"/>
                <a:gd name="connsiteX2" fmla="*/ 1370000 w 1370000"/>
                <a:gd name="connsiteY2" fmla="*/ 220703 h 441405"/>
                <a:gd name="connsiteX3" fmla="*/ 685000 w 1370000"/>
                <a:gd name="connsiteY3" fmla="*/ 441405 h 4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  <a:path fill="non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4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市场热点</a:t>
              </a:r>
            </a:p>
          </p:txBody>
        </p:sp>
        <p:sp>
          <p:nvSpPr>
            <p:cNvPr name="长方形" id="120"/>
            <p:cNvSpPr/>
            <p:nvPr/>
          </p:nvSpPr>
          <p:spPr>
            <a:xfrm>
              <a:off x="3894400" y="2360392"/>
              <a:ext cx="1370000" cy="441405"/>
            </a:xfrm>
            <a:custGeom>
              <a:avLst/>
              <a:gdLst>
                <a:gd name="connsiteX0" fmla="*/ 0 w 1370000"/>
                <a:gd name="connsiteY0" fmla="*/ 220703 h 441405"/>
                <a:gd name="connsiteX1" fmla="*/ 685000 w 1370000"/>
                <a:gd name="connsiteY1" fmla="*/ 0 h 441405"/>
                <a:gd name="connsiteX2" fmla="*/ 1370000 w 1370000"/>
                <a:gd name="connsiteY2" fmla="*/ 220703 h 441405"/>
                <a:gd name="connsiteX3" fmla="*/ 685000 w 1370000"/>
                <a:gd name="connsiteY3" fmla="*/ 441405 h 4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  <a:path fill="non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4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竞品动态</a:t>
              </a:r>
            </a:p>
          </p:txBody>
        </p:sp>
        <p:sp>
          <p:nvSpPr>
            <p:cNvPr name="长方形" id="121"/>
            <p:cNvSpPr/>
            <p:nvPr/>
          </p:nvSpPr>
          <p:spPr>
            <a:xfrm>
              <a:off x="6036900" y="2360392"/>
              <a:ext cx="1370000" cy="441405"/>
            </a:xfrm>
            <a:custGeom>
              <a:avLst/>
              <a:gdLst>
                <a:gd name="connsiteX0" fmla="*/ 0 w 1370000"/>
                <a:gd name="connsiteY0" fmla="*/ 220703 h 441405"/>
                <a:gd name="connsiteX1" fmla="*/ 685000 w 1370000"/>
                <a:gd name="connsiteY1" fmla="*/ 0 h 441405"/>
                <a:gd name="connsiteX2" fmla="*/ 1370000 w 1370000"/>
                <a:gd name="connsiteY2" fmla="*/ 220703 h 441405"/>
                <a:gd name="connsiteX3" fmla="*/ 685000 w 1370000"/>
                <a:gd name="connsiteY3" fmla="*/ 441405 h 4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  <a:path fill="non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4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目标人群</a:t>
              </a:r>
            </a:p>
          </p:txBody>
        </p:sp>
        <p:sp>
          <p:nvSpPr>
            <p:cNvPr name="长方形" id="122"/>
            <p:cNvSpPr/>
            <p:nvPr/>
          </p:nvSpPr>
          <p:spPr>
            <a:xfrm>
              <a:off x="8179400" y="2360392"/>
              <a:ext cx="1370000" cy="441405"/>
            </a:xfrm>
            <a:custGeom>
              <a:avLst/>
              <a:gdLst>
                <a:gd name="connsiteX0" fmla="*/ 0 w 1370000"/>
                <a:gd name="connsiteY0" fmla="*/ 220703 h 441405"/>
                <a:gd name="connsiteX1" fmla="*/ 685000 w 1370000"/>
                <a:gd name="connsiteY1" fmla="*/ 0 h 441405"/>
                <a:gd name="connsiteX2" fmla="*/ 1370000 w 1370000"/>
                <a:gd name="connsiteY2" fmla="*/ 220703 h 441405"/>
                <a:gd name="connsiteX3" fmla="*/ 685000 w 1370000"/>
                <a:gd name="connsiteY3" fmla="*/ 441405 h 4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  <a:path fill="none" w="1370000" h="441405">
                  <a:moveTo>
                    <a:pt x="1370000" y="441405"/>
                  </a:moveTo>
                  <a:lnTo>
                    <a:pt x="137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1370000" y="441405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4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领导观点</a:t>
              </a:r>
            </a:p>
          </p:txBody>
        </p:sp>
        <p:sp>
          <p:nvSpPr>
            <p:cNvPr name="Rectangle" id="123"/>
            <p:cNvSpPr/>
            <p:nvPr/>
          </p:nvSpPr>
          <p:spPr>
            <a:xfrm>
              <a:off x="-60600" y="1725623"/>
              <a:ext cx="710000" cy="552543"/>
            </a:xfrm>
            <a:custGeom>
              <a:avLst/>
              <a:gdLst/>
              <a:ahLst/>
              <a:cxnLst/>
              <a:rect b="b" r="r" t="t" l="l"/>
              <a:pathLst>
                <a:path stroke="fals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  <a:path fill="non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9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01</a:t>
              </a:r>
            </a:p>
          </p:txBody>
        </p:sp>
        <p:sp>
          <p:nvSpPr>
            <p:cNvPr name="Rectangle" id="124"/>
            <p:cNvSpPr/>
            <p:nvPr/>
          </p:nvSpPr>
          <p:spPr>
            <a:xfrm>
              <a:off x="2081900" y="1683723"/>
              <a:ext cx="710000" cy="552543"/>
            </a:xfrm>
            <a:custGeom>
              <a:avLst/>
              <a:gdLst/>
              <a:ahLst/>
              <a:cxnLst/>
              <a:rect b="b" r="r" t="t" l="l"/>
              <a:pathLst>
                <a:path stroke="fals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  <a:path fill="non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9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02</a:t>
              </a:r>
            </a:p>
          </p:txBody>
        </p:sp>
        <p:sp>
          <p:nvSpPr>
            <p:cNvPr name="Rectangle" id="125"/>
            <p:cNvSpPr/>
            <p:nvPr/>
          </p:nvSpPr>
          <p:spPr>
            <a:xfrm>
              <a:off x="4224400" y="1725623"/>
              <a:ext cx="710000" cy="552543"/>
            </a:xfrm>
            <a:custGeom>
              <a:avLst/>
              <a:gdLst/>
              <a:ahLst/>
              <a:cxnLst/>
              <a:rect b="b" r="r" t="t" l="l"/>
              <a:pathLst>
                <a:path stroke="fals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  <a:path fill="non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9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03</a:t>
              </a:r>
            </a:p>
          </p:txBody>
        </p:sp>
        <p:sp>
          <p:nvSpPr>
            <p:cNvPr name="Rectangle" id="126"/>
            <p:cNvSpPr/>
            <p:nvPr/>
          </p:nvSpPr>
          <p:spPr>
            <a:xfrm>
              <a:off x="6366900" y="1725623"/>
              <a:ext cx="710000" cy="552543"/>
            </a:xfrm>
            <a:custGeom>
              <a:avLst/>
              <a:gdLst/>
              <a:ahLst/>
              <a:cxnLst/>
              <a:rect b="b" r="r" t="t" l="l"/>
              <a:pathLst>
                <a:path stroke="fals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  <a:path fill="non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9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04</a:t>
              </a:r>
            </a:p>
          </p:txBody>
        </p:sp>
        <p:sp>
          <p:nvSpPr>
            <p:cNvPr name="Rectangle" id="127"/>
            <p:cNvSpPr/>
            <p:nvPr/>
          </p:nvSpPr>
          <p:spPr>
            <a:xfrm>
              <a:off x="8509400" y="1725623"/>
              <a:ext cx="710000" cy="552543"/>
            </a:xfrm>
            <a:custGeom>
              <a:avLst/>
              <a:gdLst/>
              <a:ahLst/>
              <a:cxnLst/>
              <a:rect b="b" r="r" t="t" l="l"/>
              <a:pathLst>
                <a:path stroke="fals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  <a:path fill="none" w="710000" h="552543">
                  <a:moveTo>
                    <a:pt x="0" y="0"/>
                  </a:moveTo>
                  <a:lnTo>
                    <a:pt x="710000" y="0"/>
                  </a:lnTo>
                  <a:lnTo>
                    <a:pt x="710000" y="552543"/>
                  </a:lnTo>
                  <a:lnTo>
                    <a:pt x="0" y="552543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9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05</a:t>
              </a:r>
            </a:p>
          </p:txBody>
        </p:sp>
        <p:pic>
          <p:nvPicPr>
            <p:cNvPr name="" id="1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309400" y="5387703"/>
              <a:ext cx="540000" cy="406583"/>
            </a:xfrm>
            <a:prstGeom prst="rect">
              <a:avLst/>
            </a:prstGeom>
          </p:spPr>
        </p:pic>
        <p:pic>
          <p:nvPicPr>
            <p:cNvPr name="" id="1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31900" y="5447921"/>
              <a:ext cx="460000" cy="346349"/>
            </a:xfrm>
            <a:prstGeom prst="rect">
              <a:avLst/>
            </a:prstGeom>
          </p:spPr>
        </p:pic>
        <p:pic>
          <p:nvPicPr>
            <p:cNvPr name="" id="1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020" y="5419686"/>
              <a:ext cx="535000" cy="402818"/>
            </a:xfrm>
            <a:prstGeom prst="rect">
              <a:avLst/>
            </a:prstGeom>
          </p:spPr>
        </p:pic>
        <p:pic>
          <p:nvPicPr>
            <p:cNvPr name="" id="13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58980" y="5436656"/>
              <a:ext cx="512500" cy="385877"/>
            </a:xfrm>
            <a:prstGeom prst="rect">
              <a:avLst/>
            </a:prstGeom>
          </p:spPr>
        </p:pic>
        <p:pic>
          <p:nvPicPr>
            <p:cNvPr name="" id="13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637735" y="5419732"/>
              <a:ext cx="453329" cy="341326"/>
            </a:xfrm>
            <a:prstGeom prst="rect">
              <a:avLst/>
            </a:prstGeom>
          </p:spPr>
        </p:pic>
        <p:sp>
          <p:nvSpPr>
            <p:cNvPr name="Rectangle" id="133"/>
            <p:cNvSpPr/>
            <p:nvPr/>
          </p:nvSpPr>
          <p:spPr>
            <a:xfrm>
              <a:off x="-390600" y="2854055"/>
              <a:ext cx="1370000" cy="2506680"/>
            </a:xfrm>
            <a:custGeom>
              <a:avLst/>
              <a:gdLst/>
              <a:ahLst/>
              <a:cxnLst/>
              <a:rect b="b" r="r" t="t" l="l"/>
              <a:pathLst>
                <a:path stroke="false" w="1370000" h="2506680">
                  <a:moveTo>
                    <a:pt x="0" y="0"/>
                  </a:moveTo>
                  <a:lnTo>
                    <a:pt x="1370000" y="0"/>
                  </a:lnTo>
                  <a:lnTo>
                    <a:pt x="1370000" y="2506680"/>
                  </a:lnTo>
                  <a:lnTo>
                    <a:pt x="0" y="2506680"/>
                  </a:lnTo>
                  <a:lnTo>
                    <a:pt x="0" y="0"/>
                  </a:lnTo>
                  <a:close/>
                </a:path>
                <a:path fill="none" w="1370000" h="2506680">
                  <a:moveTo>
                    <a:pt x="0" y="0"/>
                  </a:moveTo>
                  <a:lnTo>
                    <a:pt x="1370000" y="0"/>
                  </a:lnTo>
                  <a:lnTo>
                    <a:pt x="1370000" y="2506680"/>
                  </a:lnTo>
                  <a:lnTo>
                    <a:pt x="0" y="250668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以产品、销售、市场数据为活动背景描述出发点，可以快速的让活动引起他们的关注。</a:t>
              </a:r>
            </a:p>
            <a:p>
              <a:pPr algn="l"/>
              <a:endParaRPr sz="1000"/>
            </a:p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注意：一旦确定了活动策划想提升的重点数据，同时就必须思考如何通过活动来优化与之相关的数据。</a:t>
              </a:r>
            </a:p>
          </p:txBody>
        </p:sp>
        <p:sp>
          <p:nvSpPr>
            <p:cNvPr name="Rectangle" id="134"/>
            <p:cNvSpPr/>
            <p:nvPr/>
          </p:nvSpPr>
          <p:spPr>
            <a:xfrm>
              <a:off x="8179400" y="2883965"/>
              <a:ext cx="1370000" cy="2382260"/>
            </a:xfrm>
            <a:custGeom>
              <a:avLst/>
              <a:gdLst/>
              <a:ahLst/>
              <a:cxnLst/>
              <a:rect b="b" r="r" t="t" l="l"/>
              <a:pathLst>
                <a:path stroke="false" w="1370000" h="2382260">
                  <a:moveTo>
                    <a:pt x="0" y="0"/>
                  </a:moveTo>
                  <a:lnTo>
                    <a:pt x="1370000" y="0"/>
                  </a:lnTo>
                  <a:lnTo>
                    <a:pt x="1370000" y="2382260"/>
                  </a:lnTo>
                  <a:lnTo>
                    <a:pt x="0" y="2382260"/>
                  </a:lnTo>
                  <a:lnTo>
                    <a:pt x="0" y="0"/>
                  </a:lnTo>
                  <a:close/>
                </a:path>
                <a:path fill="none" w="1370000" h="2382260">
                  <a:moveTo>
                    <a:pt x="0" y="0"/>
                  </a:moveTo>
                  <a:lnTo>
                    <a:pt x="1370000" y="0"/>
                  </a:lnTo>
                  <a:lnTo>
                    <a:pt x="1370000" y="2382260"/>
                  </a:lnTo>
                  <a:lnTo>
                    <a:pt x="0" y="238226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这是任务型的，相对比较简单了。一般属于公司内部活动要求。——被动性强</a:t>
              </a:r>
            </a:p>
          </p:txBody>
        </p:sp>
        <p:sp>
          <p:nvSpPr>
            <p:cNvPr name="Rectangle" id="135"/>
            <p:cNvSpPr/>
            <p:nvPr/>
          </p:nvSpPr>
          <p:spPr>
            <a:xfrm>
              <a:off x="6036900" y="2883965"/>
              <a:ext cx="1370000" cy="2382260"/>
            </a:xfrm>
            <a:custGeom>
              <a:avLst/>
              <a:gdLst/>
              <a:ahLst/>
              <a:cxnLst/>
              <a:rect b="b" r="r" t="t" l="l"/>
              <a:pathLst>
                <a:path stroke="false" w="1370000" h="2382260">
                  <a:moveTo>
                    <a:pt x="0" y="0"/>
                  </a:moveTo>
                  <a:lnTo>
                    <a:pt x="1370000" y="0"/>
                  </a:lnTo>
                  <a:lnTo>
                    <a:pt x="1370000" y="2382260"/>
                  </a:lnTo>
                  <a:lnTo>
                    <a:pt x="0" y="2382260"/>
                  </a:lnTo>
                  <a:lnTo>
                    <a:pt x="0" y="0"/>
                  </a:lnTo>
                  <a:close/>
                </a:path>
                <a:path fill="none" w="1370000" h="2382260">
                  <a:moveTo>
                    <a:pt x="0" y="0"/>
                  </a:moveTo>
                  <a:lnTo>
                    <a:pt x="1370000" y="0"/>
                  </a:lnTo>
                  <a:lnTo>
                    <a:pt x="1370000" y="2382260"/>
                  </a:lnTo>
                  <a:lnTo>
                    <a:pt x="0" y="238226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我们做活动有时候可以只是为了满足用户的需求，或者想提升某一类人群在产品上的行为数据。主要包括两种：一则是大量人群有某种需求趋势时，通过活动验证；二则是某类人群对某个数据有很大驱动时，值得单独策划活动。</a:t>
              </a:r>
            </a:p>
          </p:txBody>
        </p:sp>
        <p:sp>
          <p:nvSpPr>
            <p:cNvPr name="Rectangle" id="136"/>
            <p:cNvSpPr/>
            <p:nvPr/>
          </p:nvSpPr>
          <p:spPr>
            <a:xfrm>
              <a:off x="1730230" y="2853965"/>
              <a:ext cx="1370000" cy="2602260"/>
            </a:xfrm>
            <a:custGeom>
              <a:avLst/>
              <a:gdLst/>
              <a:ahLst/>
              <a:cxnLst/>
              <a:rect b="b" r="r" t="t" l="l"/>
              <a:pathLst>
                <a:path stroke="false" w="1370000" h="2602260">
                  <a:moveTo>
                    <a:pt x="0" y="0"/>
                  </a:moveTo>
                  <a:lnTo>
                    <a:pt x="1370000" y="0"/>
                  </a:lnTo>
                  <a:lnTo>
                    <a:pt x="1370000" y="2602260"/>
                  </a:lnTo>
                  <a:lnTo>
                    <a:pt x="0" y="2602260"/>
                  </a:lnTo>
                  <a:lnTo>
                    <a:pt x="0" y="0"/>
                  </a:lnTo>
                  <a:close/>
                </a:path>
                <a:path fill="none" w="1370000" h="2602260">
                  <a:moveTo>
                    <a:pt x="0" y="0"/>
                  </a:moveTo>
                  <a:lnTo>
                    <a:pt x="1370000" y="0"/>
                  </a:lnTo>
                  <a:lnTo>
                    <a:pt x="1370000" y="2602260"/>
                  </a:lnTo>
                  <a:lnTo>
                    <a:pt x="0" y="260226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市场热点容易拉升活动数据，原因在于热点能够拉近活动与用户的距离，让用户感知到这场活动和自己有关。热点分为：</a:t>
              </a:r>
            </a:p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长线热点：可以预测的以行业性事件新闻、大型活动、重要节日纪念日等为主。</a:t>
              </a:r>
            </a:p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短线热点：以社会热点和娱乐热点为主，实时发生，难以预测。</a:t>
              </a:r>
            </a:p>
          </p:txBody>
        </p:sp>
        <p:sp>
          <p:nvSpPr>
            <p:cNvPr name="Rectangle" id="137"/>
            <p:cNvSpPr/>
            <p:nvPr/>
          </p:nvSpPr>
          <p:spPr>
            <a:xfrm>
              <a:off x="3894400" y="2883965"/>
              <a:ext cx="1370000" cy="2382260"/>
            </a:xfrm>
            <a:custGeom>
              <a:avLst/>
              <a:gdLst/>
              <a:ahLst/>
              <a:cxnLst/>
              <a:rect b="b" r="r" t="t" l="l"/>
              <a:pathLst>
                <a:path stroke="false" w="1370000" h="2382260">
                  <a:moveTo>
                    <a:pt x="0" y="0"/>
                  </a:moveTo>
                  <a:lnTo>
                    <a:pt x="1370000" y="0"/>
                  </a:lnTo>
                  <a:lnTo>
                    <a:pt x="1370000" y="2382260"/>
                  </a:lnTo>
                  <a:lnTo>
                    <a:pt x="0" y="2382260"/>
                  </a:lnTo>
                  <a:lnTo>
                    <a:pt x="0" y="0"/>
                  </a:lnTo>
                  <a:close/>
                </a:path>
                <a:path fill="none" w="1370000" h="2382260">
                  <a:moveTo>
                    <a:pt x="0" y="0"/>
                  </a:moveTo>
                  <a:lnTo>
                    <a:pt x="1370000" y="0"/>
                  </a:lnTo>
                  <a:lnTo>
                    <a:pt x="1370000" y="2382260"/>
                  </a:lnTo>
                  <a:lnTo>
                    <a:pt x="0" y="238226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通过深度的观察和分析竞品的活动来定性的判断出有效的类型活动，如果能够定量的给出竞品的活动效果数据，相信你基于竞品活动写出来的背景说明就会更有说服力。</a:t>
              </a:r>
            </a:p>
            <a:p>
              <a:pPr algn="l"/>
              <a:r>
                <a:rPr dirty="0" lang="zh-CN" sz="1000" altLang="en-US">
                  <a:solidFill>
                    <a:srgbClr val="454545"/>
                  </a:solidFill>
                  <a:latin typeface="微软雅黑"/>
                  <a:ea typeface="微软雅黑"/>
                  <a:cs typeface="微软雅黑"/>
                </a:rPr>
                <a:t>这种背景动机符合领导决策机制。</a:t>
              </a:r>
            </a:p>
          </p:txBody>
        </p:sp>
        <p:sp>
          <p:nvSpPr>
            <p:cNvPr name="Rectangle" id="138"/>
            <p:cNvSpPr/>
            <p:nvPr/>
          </p:nvSpPr>
          <p:spPr>
            <a:xfrm>
              <a:off x="-376160" y="638995"/>
              <a:ext cx="100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>
                <a:lnSpc>
                  <a:spcPct val="120000"/>
                </a:lnSpc>
              </a:pPr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的背景（why）：“为什么要做活动”，它作为活动策划最为底层的决策出发点，可以是对市场的观察和预判做出的结论，这种判断往往是周期性趋势；也可以是对产品数据和目标人群喜好洞察的趋势利用，具体来说活动策划人员可以从如下 6 个角度找到自己“为什么要做活动”。</a:t>
              </a:r>
            </a:p>
          </p:txBody>
        </p:sp>
        <p:sp>
          <p:nvSpPr>
            <p:cNvPr name="长方形" id="139"/>
            <p:cNvSpPr/>
            <p:nvPr/>
          </p:nvSpPr>
          <p:spPr>
            <a:xfrm>
              <a:off x="754400" y="6368292"/>
              <a:ext cx="7650000" cy="441405"/>
            </a:xfrm>
            <a:custGeom>
              <a:avLst/>
              <a:gdLst>
                <a:gd name="connsiteX0" fmla="*/ 0 w 7650000"/>
                <a:gd name="connsiteY0" fmla="*/ 220702 h 441405"/>
                <a:gd name="connsiteX1" fmla="*/ 3825000 w 7650000"/>
                <a:gd name="connsiteY1" fmla="*/ 0 h 441405"/>
                <a:gd name="connsiteX2" fmla="*/ 7650000 w 7650000"/>
                <a:gd name="connsiteY2" fmla="*/ 220702 h 441405"/>
                <a:gd name="connsiteX3" fmla="*/ 3825000 w 7650000"/>
                <a:gd name="connsiteY3" fmla="*/ 441405 h 44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7650000" h="441405">
                  <a:moveTo>
                    <a:pt x="7650000" y="441405"/>
                  </a:moveTo>
                  <a:lnTo>
                    <a:pt x="765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7650000" y="441405"/>
                  </a:lnTo>
                  <a:close/>
                </a:path>
                <a:path fill="none" w="7650000" h="441405">
                  <a:moveTo>
                    <a:pt x="7650000" y="441405"/>
                  </a:moveTo>
                  <a:lnTo>
                    <a:pt x="7650000" y="0"/>
                  </a:lnTo>
                  <a:lnTo>
                    <a:pt x="0" y="0"/>
                  </a:lnTo>
                  <a:lnTo>
                    <a:pt x="0" y="441405"/>
                  </a:lnTo>
                  <a:lnTo>
                    <a:pt x="7650000" y="441405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4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06 运营周期、市场周期等基于周期发展判断，进行活动突破。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活动目的" id="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05" id="105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5950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0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915050" y="-21001"/>
              <a:ext cx="2888890" cy="780000"/>
            </a:xfrm>
            <a:prstGeom prst="rect">
              <a:avLst/>
            </a:prstGeom>
          </p:spPr>
        </p:pic>
        <p:sp>
          <p:nvSpPr>
            <p:cNvPr name="Rectangle" id="109"/>
            <p:cNvSpPr/>
            <p:nvPr/>
          </p:nvSpPr>
          <p:spPr>
            <a:xfrm>
              <a:off x="-640610" y="-21001"/>
              <a:ext cx="23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2360000" h="760000">
                  <a:moveTo>
                    <a:pt x="0" y="0"/>
                  </a:moveTo>
                  <a:lnTo>
                    <a:pt x="2360000" y="0"/>
                  </a:lnTo>
                  <a:lnTo>
                    <a:pt x="23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2360000" h="760000">
                  <a:moveTo>
                    <a:pt x="0" y="0"/>
                  </a:moveTo>
                  <a:lnTo>
                    <a:pt x="2360000" y="0"/>
                  </a:lnTo>
                  <a:lnTo>
                    <a:pt x="23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2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活动目的</a:t>
              </a:r>
            </a:p>
          </p:txBody>
        </p:sp>
        <p:sp>
          <p:nvSpPr>
            <p:cNvPr name="圆形" id="110"/>
            <p:cNvSpPr/>
            <p:nvPr/>
          </p:nvSpPr>
          <p:spPr>
            <a:xfrm>
              <a:off x="2489950" y="1333995"/>
              <a:ext cx="4190000" cy="4190000"/>
            </a:xfrm>
            <a:custGeom>
              <a:avLst/>
              <a:gdLst>
                <a:gd name="connsiteX0" fmla="*/ 0 w 4190000"/>
                <a:gd name="connsiteY0" fmla="*/ 2095000 h 4190000"/>
                <a:gd name="connsiteX1" fmla="*/ 2095000 w 4190000"/>
                <a:gd name="connsiteY1" fmla="*/ 0 h 4190000"/>
                <a:gd name="connsiteX2" fmla="*/ 4190000 w 4190000"/>
                <a:gd name="connsiteY2" fmla="*/ 2095000 h 4190000"/>
                <a:gd name="connsiteX3" fmla="*/ 2095000 w 4190000"/>
                <a:gd name="connsiteY3" fmla="*/ 4190000 h 419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4190000" h="4190000">
                  <a:moveTo>
                    <a:pt x="0" y="2095000"/>
                  </a:moveTo>
                  <a:cubicBezTo>
                    <a:pt x="0" y="937965"/>
                    <a:pt x="937965" y="0"/>
                    <a:pt x="2095000" y="0"/>
                  </a:cubicBezTo>
                  <a:cubicBezTo>
                    <a:pt x="3252030" y="0"/>
                    <a:pt x="4190000" y="937965"/>
                    <a:pt x="4190000" y="2095000"/>
                  </a:cubicBezTo>
                  <a:cubicBezTo>
                    <a:pt x="4190000" y="3252030"/>
                    <a:pt x="3252030" y="4190000"/>
                    <a:pt x="2095000" y="4190000"/>
                  </a:cubicBezTo>
                  <a:cubicBezTo>
                    <a:pt x="937965" y="4190000"/>
                    <a:pt x="0" y="3252030"/>
                    <a:pt x="0" y="2095000"/>
                  </a:cubicBezTo>
                  <a:close/>
                </a:path>
                <a:path fill="none" w="4190000" h="4190000">
                  <a:moveTo>
                    <a:pt x="0" y="2095000"/>
                  </a:moveTo>
                  <a:cubicBezTo>
                    <a:pt x="0" y="937965"/>
                    <a:pt x="937965" y="0"/>
                    <a:pt x="2095000" y="0"/>
                  </a:cubicBezTo>
                  <a:cubicBezTo>
                    <a:pt x="3252030" y="0"/>
                    <a:pt x="4190000" y="937965"/>
                    <a:pt x="4190000" y="2095000"/>
                  </a:cubicBezTo>
                  <a:cubicBezTo>
                    <a:pt x="4190000" y="3252030"/>
                    <a:pt x="3252030" y="4190000"/>
                    <a:pt x="2095000" y="4190000"/>
                  </a:cubicBezTo>
                  <a:cubicBezTo>
                    <a:pt x="937965" y="4190000"/>
                    <a:pt x="0" y="3252030"/>
                    <a:pt x="0" y="2095000"/>
                  </a:cubicBezTo>
                  <a:close/>
                </a:path>
              </a:pathLst>
            </a:custGeom>
            <a:solidFill>
              <a:srgbClr val="FFFFFF"/>
            </a:solidFill>
            <a:ln cap="flat" w="10000">
              <a:solidFill>
                <a:srgbClr val="10184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覆盖用户行为</a:t>
              </a:r>
            </a:p>
            <a:p>
              <a:pPr algn="ctr"/>
              <a:r>
                <a:rPr dirty="0" b="1" lang="zh-CN" sz="3600" altLang="en-US">
                  <a:solidFill>
                    <a:srgbClr val="191919"/>
                  </a:solidFill>
                  <a:latin typeface="微软雅黑"/>
                  <a:ea typeface="微软雅黑"/>
                  <a:cs typeface="微软雅黑"/>
                </a:rPr>
                <a:t>助力电商转化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目的知识" id="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58" id="158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65050" y="-161005"/>
              <a:ext cx="10488900" cy="7180000"/>
            </a:xfrm>
            <a:prstGeom prst="rect">
              <a:avLst/>
            </a:prstGeom>
          </p:spPr>
        </p:pic>
        <p:pic>
          <p:nvPicPr>
            <p:cNvPr name="" id="10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516159" y="78999"/>
              <a:ext cx="420000" cy="410000"/>
            </a:xfrm>
            <a:prstGeom prst="rect">
              <a:avLst/>
            </a:prstGeom>
          </p:spPr>
        </p:pic>
        <p:sp>
          <p:nvSpPr>
            <p:cNvPr name="Rectangle" id="110"/>
            <p:cNvSpPr/>
            <p:nvPr/>
          </p:nvSpPr>
          <p:spPr>
            <a:xfrm>
              <a:off x="-46160" y="48999"/>
              <a:ext cx="222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2220000" h="470000">
                  <a:moveTo>
                    <a:pt x="0" y="0"/>
                  </a:moveTo>
                  <a:lnTo>
                    <a:pt x="2220000" y="0"/>
                  </a:lnTo>
                  <a:lnTo>
                    <a:pt x="222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22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活动目的</a:t>
              </a:r>
            </a:p>
          </p:txBody>
        </p:sp>
        <p:sp>
          <p:nvSpPr>
            <p:cNvPr name="Rectangle" id="111"/>
            <p:cNvSpPr/>
            <p:nvPr/>
          </p:nvSpPr>
          <p:spPr>
            <a:xfrm>
              <a:off x="-450600" y="678995"/>
              <a:ext cx="10060000" cy="760000"/>
            </a:xfrm>
            <a:custGeom>
              <a:avLst/>
              <a:gdLst/>
              <a:ahLst/>
              <a:cxnLst/>
              <a:rect b="b" r="r" t="t" l="l"/>
              <a:pathLst>
                <a:path stroke="fals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  <a:path fill="none" w="10060000" h="760000">
                  <a:moveTo>
                    <a:pt x="0" y="0"/>
                  </a:moveTo>
                  <a:lnTo>
                    <a:pt x="10060000" y="0"/>
                  </a:lnTo>
                  <a:lnTo>
                    <a:pt x="10060000" y="760000"/>
                  </a:lnTo>
                  <a:lnTo>
                    <a:pt x="0" y="76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l">
                <a:lnSpc>
                  <a:spcPct val="120000"/>
                </a:lnSpc>
              </a:pPr>
              <a:r>
                <a:rPr dirty="0" b="1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活动目的（why）：</a:t>
              </a:r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多维度、可量化，通过这些特性指标能够清晰传递活动做成什么样子，出什么结果。目前比较常见的活动目的包含拉新、促活、促单、唤醒、</a:t>
              </a:r>
            </a:p>
            <a:p>
              <a:pPr algn="l">
                <a:lnSpc>
                  <a:spcPct val="120000"/>
                </a:lnSpc>
              </a:pPr>
              <a:r>
                <a:rPr dirty="0" lang="zh-CN" sz="105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                               召回、品牌，每一项数据进行指标化延伸可以做到更多细化数据指标，参考如下：</a:t>
              </a:r>
            </a:p>
          </p:txBody>
        </p:sp>
        <p:grpSp>
          <p:nvGrpSpPr>
            <p:cNvPr name="" id="112"/>
            <p:cNvGrpSpPr/>
            <p:nvPr/>
          </p:nvGrpSpPr>
          <p:grpSpPr>
            <a:xfrm>
              <a:off x="389729" y="1599035"/>
              <a:ext cx="2506717" cy="3950315"/>
              <a:chOff x="389729" y="1599035"/>
              <a:chExt cx="2506717" cy="3950315"/>
            </a:xfrm>
          </p:grpSpPr>
          <p:grpSp>
            <p:nvGrpSpPr>
              <p:cNvPr name="" id="113"/>
              <p:cNvGrpSpPr/>
              <p:nvPr/>
            </p:nvGrpSpPr>
            <p:grpSpPr>
              <a:xfrm>
                <a:off x="1212277" y="1599035"/>
                <a:ext cx="1684169" cy="2692505"/>
                <a:chOff x="1212277" y="1599035"/>
                <a:chExt cx="1684169" cy="2692505"/>
              </a:xfrm>
            </p:grpSpPr>
            <p:sp>
              <p:nvSpPr>
                <p:cNvPr name="" id="114"/>
                <p:cNvSpPr/>
                <p:nvPr/>
              </p:nvSpPr>
              <p:spPr>
                <a:xfrm>
                  <a:off x="1212277" y="1599035"/>
                  <a:ext cx="1454560" cy="214098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454560" h="2140980">
                      <a:moveTo>
                        <a:pt x="0" y="0"/>
                      </a:moveTo>
                      <a:lnTo>
                        <a:pt x="759248" y="0"/>
                      </a:lnTo>
                      <a:cubicBezTo>
                        <a:pt x="759248" y="0"/>
                        <a:pt x="1022988" y="0"/>
                        <a:pt x="1206805" y="440789"/>
                      </a:cubicBezTo>
                      <a:cubicBezTo>
                        <a:pt x="1390623" y="881581"/>
                        <a:pt x="1454560" y="2140980"/>
                        <a:pt x="1454560" y="2140980"/>
                      </a:cubicBezTo>
                      <a:lnTo>
                        <a:pt x="871137" y="2140980"/>
                      </a:lnTo>
                      <a:cubicBezTo>
                        <a:pt x="871137" y="2140980"/>
                        <a:pt x="855153" y="1049500"/>
                        <a:pt x="703303" y="524750"/>
                      </a:cubicBezTo>
                      <a:cubicBezTo>
                        <a:pt x="551454" y="0"/>
                        <a:pt x="0" y="0"/>
                        <a:pt x="0" y="0"/>
                      </a:cubicBezTo>
                      <a:close/>
                    </a:path>
                    <a:path fill="none" w="1454560" h="2140980">
                      <a:moveTo>
                        <a:pt x="0" y="0"/>
                      </a:moveTo>
                      <a:lnTo>
                        <a:pt x="759248" y="0"/>
                      </a:lnTo>
                      <a:cubicBezTo>
                        <a:pt x="759248" y="0"/>
                        <a:pt x="1022988" y="0"/>
                        <a:pt x="1206805" y="440789"/>
                      </a:cubicBezTo>
                      <a:cubicBezTo>
                        <a:pt x="1390623" y="881581"/>
                        <a:pt x="1454560" y="2140980"/>
                        <a:pt x="1454560" y="2140980"/>
                      </a:cubicBezTo>
                      <a:lnTo>
                        <a:pt x="871137" y="2140980"/>
                      </a:lnTo>
                      <a:cubicBezTo>
                        <a:pt x="871137" y="2140980"/>
                        <a:pt x="855153" y="1049500"/>
                        <a:pt x="703303" y="524750"/>
                      </a:cubicBezTo>
                      <a:cubicBezTo>
                        <a:pt x="551454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756160"/>
                </a:solidFill>
                <a:ln cap="flat" w="10000">
                  <a:noFill/>
                  <a:miter/>
                </a:ln>
              </p:spPr>
            </p:sp>
            <p:sp>
              <p:nvSpPr>
                <p:cNvPr name="" id="115"/>
                <p:cNvSpPr/>
                <p:nvPr/>
              </p:nvSpPr>
              <p:spPr>
                <a:xfrm flipV="true">
                  <a:off x="1863866" y="3667090"/>
                  <a:ext cx="1032580" cy="62445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032580" h="624450">
                      <a:moveTo>
                        <a:pt x="0" y="624450"/>
                      </a:moveTo>
                      <a:lnTo>
                        <a:pt x="1032580" y="624450"/>
                      </a:lnTo>
                      <a:lnTo>
                        <a:pt x="516290" y="0"/>
                      </a:lnTo>
                      <a:lnTo>
                        <a:pt x="0" y="624450"/>
                      </a:lnTo>
                      <a:close/>
                    </a:path>
                    <a:path fill="none" w="1032580" h="624450">
                      <a:moveTo>
                        <a:pt x="0" y="624450"/>
                      </a:moveTo>
                      <a:lnTo>
                        <a:pt x="1032580" y="624450"/>
                      </a:lnTo>
                      <a:lnTo>
                        <a:pt x="516290" y="0"/>
                      </a:lnTo>
                      <a:lnTo>
                        <a:pt x="0" y="624450"/>
                      </a:lnTo>
                      <a:close/>
                    </a:path>
                  </a:pathLst>
                </a:custGeom>
                <a:solidFill>
                  <a:srgbClr val="756160"/>
                </a:solidFill>
                <a:ln cap="flat" w="10000">
                  <a:noFill/>
                  <a:miter/>
                </a:ln>
              </p:spPr>
            </p:sp>
          </p:grpSp>
          <p:grpSp>
            <p:nvGrpSpPr>
              <p:cNvPr name="" id="116"/>
              <p:cNvGrpSpPr/>
              <p:nvPr/>
            </p:nvGrpSpPr>
            <p:grpSpPr>
              <a:xfrm>
                <a:off x="389729" y="1599035"/>
                <a:ext cx="1604014" cy="3950315"/>
                <a:chOff x="389729" y="1599035"/>
                <a:chExt cx="1604014" cy="3950315"/>
              </a:xfrm>
            </p:grpSpPr>
            <p:sp>
              <p:nvSpPr>
                <p:cNvPr name="" id="117"/>
                <p:cNvSpPr/>
                <p:nvPr/>
              </p:nvSpPr>
              <p:spPr>
                <a:xfrm flipH="true">
                  <a:off x="619970" y="1599035"/>
                  <a:ext cx="1373773" cy="344935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373773" h="3449350">
                      <a:moveTo>
                        <a:pt x="0" y="0"/>
                      </a:moveTo>
                      <a:lnTo>
                        <a:pt x="759248" y="0"/>
                      </a:lnTo>
                      <a:cubicBezTo>
                        <a:pt x="759248" y="0"/>
                        <a:pt x="1022983" y="0"/>
                        <a:pt x="1206801" y="440789"/>
                      </a:cubicBezTo>
                      <a:cubicBezTo>
                        <a:pt x="1390617" y="881578"/>
                        <a:pt x="1373340" y="3449350"/>
                        <a:pt x="1373340" y="3449350"/>
                      </a:cubicBezTo>
                      <a:lnTo>
                        <a:pt x="789451" y="3449350"/>
                      </a:lnTo>
                      <a:cubicBezTo>
                        <a:pt x="789451" y="3449350"/>
                        <a:pt x="855149" y="1049499"/>
                        <a:pt x="703298" y="524750"/>
                      </a:cubicBezTo>
                      <a:cubicBezTo>
                        <a:pt x="551452" y="0"/>
                        <a:pt x="0" y="0"/>
                        <a:pt x="0" y="0"/>
                      </a:cubicBezTo>
                      <a:close/>
                    </a:path>
                    <a:path fill="none" w="1373773" h="3449350">
                      <a:moveTo>
                        <a:pt x="0" y="0"/>
                      </a:moveTo>
                      <a:lnTo>
                        <a:pt x="759248" y="0"/>
                      </a:lnTo>
                      <a:cubicBezTo>
                        <a:pt x="759248" y="0"/>
                        <a:pt x="1022983" y="0"/>
                        <a:pt x="1206801" y="440789"/>
                      </a:cubicBezTo>
                      <a:cubicBezTo>
                        <a:pt x="1390617" y="881578"/>
                        <a:pt x="1373340" y="3449350"/>
                        <a:pt x="1373340" y="3449350"/>
                      </a:cubicBezTo>
                      <a:lnTo>
                        <a:pt x="789451" y="3449350"/>
                      </a:lnTo>
                      <a:cubicBezTo>
                        <a:pt x="789451" y="3449350"/>
                        <a:pt x="855149" y="1049499"/>
                        <a:pt x="703298" y="524750"/>
                      </a:cubicBezTo>
                      <a:cubicBezTo>
                        <a:pt x="551452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58A9DE"/>
                </a:solidFill>
                <a:ln cap="flat" w="10000">
                  <a:solidFill>
                    <a:srgbClr val="58A9DE"/>
                  </a:solidFill>
                  <a:miter/>
                </a:ln>
              </p:spPr>
            </p:sp>
            <p:sp>
              <p:nvSpPr>
                <p:cNvPr name="" id="118"/>
                <p:cNvSpPr/>
                <p:nvPr/>
              </p:nvSpPr>
              <p:spPr>
                <a:xfrm flipV="true">
                  <a:off x="389729" y="4924899"/>
                  <a:ext cx="1032580" cy="624451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  <a:path fill="non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</a:pathLst>
                </a:custGeom>
                <a:solidFill>
                  <a:srgbClr val="58A9DE"/>
                </a:solidFill>
                <a:ln cap="flat" w="10000">
                  <a:solidFill>
                    <a:srgbClr val="58A9DE"/>
                  </a:solidFill>
                  <a:miter/>
                </a:ln>
              </p:spPr>
            </p:sp>
          </p:grpSp>
        </p:grpSp>
        <p:grpSp>
          <p:nvGrpSpPr>
            <p:cNvPr name="" id="119"/>
            <p:cNvGrpSpPr/>
            <p:nvPr/>
          </p:nvGrpSpPr>
          <p:grpSpPr>
            <a:xfrm>
              <a:off x="3360669" y="1599035"/>
              <a:ext cx="2506726" cy="3950315"/>
              <a:chOff x="3360669" y="1599035"/>
              <a:chExt cx="2506726" cy="3950315"/>
            </a:xfrm>
          </p:grpSpPr>
          <p:grpSp>
            <p:nvGrpSpPr>
              <p:cNvPr name="" id="120"/>
              <p:cNvGrpSpPr/>
              <p:nvPr/>
            </p:nvGrpSpPr>
            <p:grpSpPr>
              <a:xfrm>
                <a:off x="4183226" y="1599035"/>
                <a:ext cx="1684169" cy="2692496"/>
                <a:chOff x="4183226" y="1599035"/>
                <a:chExt cx="1684169" cy="2692496"/>
              </a:xfrm>
            </p:grpSpPr>
            <p:sp>
              <p:nvSpPr>
                <p:cNvPr name="" id="121"/>
                <p:cNvSpPr/>
                <p:nvPr/>
              </p:nvSpPr>
              <p:spPr>
                <a:xfrm>
                  <a:off x="4183226" y="1599035"/>
                  <a:ext cx="1454560" cy="214097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454560" h="2140970">
                      <a:moveTo>
                        <a:pt x="0" y="0"/>
                      </a:moveTo>
                      <a:lnTo>
                        <a:pt x="759248" y="0"/>
                      </a:lnTo>
                      <a:cubicBezTo>
                        <a:pt x="759248" y="0"/>
                        <a:pt x="1022988" y="0"/>
                        <a:pt x="1206805" y="440787"/>
                      </a:cubicBezTo>
                      <a:cubicBezTo>
                        <a:pt x="1390623" y="881577"/>
                        <a:pt x="1454560" y="2140970"/>
                        <a:pt x="1454560" y="2140970"/>
                      </a:cubicBezTo>
                      <a:lnTo>
                        <a:pt x="871137" y="2140970"/>
                      </a:lnTo>
                      <a:cubicBezTo>
                        <a:pt x="871137" y="2140970"/>
                        <a:pt x="855153" y="1049495"/>
                        <a:pt x="703303" y="524747"/>
                      </a:cubicBezTo>
                      <a:cubicBezTo>
                        <a:pt x="551454" y="0"/>
                        <a:pt x="0" y="0"/>
                        <a:pt x="0" y="0"/>
                      </a:cubicBezTo>
                      <a:close/>
                    </a:path>
                    <a:path fill="none" w="1454560" h="2140970">
                      <a:moveTo>
                        <a:pt x="0" y="0"/>
                      </a:moveTo>
                      <a:lnTo>
                        <a:pt x="759248" y="0"/>
                      </a:lnTo>
                      <a:cubicBezTo>
                        <a:pt x="759248" y="0"/>
                        <a:pt x="1022988" y="0"/>
                        <a:pt x="1206805" y="440787"/>
                      </a:cubicBezTo>
                      <a:cubicBezTo>
                        <a:pt x="1390623" y="881577"/>
                        <a:pt x="1454560" y="2140970"/>
                        <a:pt x="1454560" y="2140970"/>
                      </a:cubicBezTo>
                      <a:lnTo>
                        <a:pt x="871137" y="2140970"/>
                      </a:lnTo>
                      <a:cubicBezTo>
                        <a:pt x="871137" y="2140970"/>
                        <a:pt x="855153" y="1049495"/>
                        <a:pt x="703303" y="524747"/>
                      </a:cubicBezTo>
                      <a:cubicBezTo>
                        <a:pt x="551454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756160"/>
                </a:solidFill>
                <a:ln cap="flat" w="10000">
                  <a:noFill/>
                  <a:miter/>
                </a:ln>
              </p:spPr>
            </p:sp>
            <p:sp>
              <p:nvSpPr>
                <p:cNvPr name="" id="122"/>
                <p:cNvSpPr/>
                <p:nvPr/>
              </p:nvSpPr>
              <p:spPr>
                <a:xfrm flipV="true">
                  <a:off x="4834815" y="3667080"/>
                  <a:ext cx="1032580" cy="624451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  <a:path fill="non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</a:pathLst>
                </a:custGeom>
                <a:solidFill>
                  <a:srgbClr val="756160"/>
                </a:solidFill>
                <a:ln cap="flat" w="10000">
                  <a:noFill/>
                  <a:miter/>
                </a:ln>
              </p:spPr>
            </p:sp>
          </p:grpSp>
          <p:grpSp>
            <p:nvGrpSpPr>
              <p:cNvPr name="" id="123"/>
              <p:cNvGrpSpPr/>
              <p:nvPr/>
            </p:nvGrpSpPr>
            <p:grpSpPr>
              <a:xfrm>
                <a:off x="3360669" y="1599035"/>
                <a:ext cx="1604024" cy="3950315"/>
                <a:chOff x="3360669" y="1599035"/>
                <a:chExt cx="1604024" cy="3950315"/>
              </a:xfrm>
            </p:grpSpPr>
            <p:sp>
              <p:nvSpPr>
                <p:cNvPr name="" id="124"/>
                <p:cNvSpPr/>
                <p:nvPr/>
              </p:nvSpPr>
              <p:spPr>
                <a:xfrm flipH="true">
                  <a:off x="3590910" y="1599035"/>
                  <a:ext cx="1373783" cy="344935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373783" h="3449350">
                      <a:moveTo>
                        <a:pt x="0" y="0"/>
                      </a:moveTo>
                      <a:lnTo>
                        <a:pt x="759254" y="0"/>
                      </a:lnTo>
                      <a:cubicBezTo>
                        <a:pt x="759254" y="0"/>
                        <a:pt x="1022991" y="0"/>
                        <a:pt x="1206809" y="440789"/>
                      </a:cubicBezTo>
                      <a:cubicBezTo>
                        <a:pt x="1390627" y="881578"/>
                        <a:pt x="1373350" y="3449350"/>
                        <a:pt x="1373350" y="3449350"/>
                      </a:cubicBezTo>
                      <a:lnTo>
                        <a:pt x="789457" y="3449350"/>
                      </a:lnTo>
                      <a:cubicBezTo>
                        <a:pt x="789457" y="3449350"/>
                        <a:pt x="855155" y="1049499"/>
                        <a:pt x="703304" y="524750"/>
                      </a:cubicBezTo>
                      <a:cubicBezTo>
                        <a:pt x="551456" y="0"/>
                        <a:pt x="0" y="0"/>
                        <a:pt x="0" y="0"/>
                      </a:cubicBezTo>
                      <a:close/>
                    </a:path>
                    <a:path fill="none" w="1373783" h="3449350">
                      <a:moveTo>
                        <a:pt x="0" y="0"/>
                      </a:moveTo>
                      <a:lnTo>
                        <a:pt x="759254" y="0"/>
                      </a:lnTo>
                      <a:cubicBezTo>
                        <a:pt x="759254" y="0"/>
                        <a:pt x="1022991" y="0"/>
                        <a:pt x="1206809" y="440789"/>
                      </a:cubicBezTo>
                      <a:cubicBezTo>
                        <a:pt x="1390627" y="881578"/>
                        <a:pt x="1373350" y="3449350"/>
                        <a:pt x="1373350" y="3449350"/>
                      </a:cubicBezTo>
                      <a:lnTo>
                        <a:pt x="789457" y="3449350"/>
                      </a:lnTo>
                      <a:cubicBezTo>
                        <a:pt x="789457" y="3449350"/>
                        <a:pt x="855155" y="1049499"/>
                        <a:pt x="703304" y="524750"/>
                      </a:cubicBezTo>
                      <a:cubicBezTo>
                        <a:pt x="551456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6A22E"/>
                </a:solidFill>
                <a:ln cap="flat" w="10000">
                  <a:noFill/>
                  <a:miter/>
                </a:ln>
              </p:spPr>
            </p:sp>
            <p:sp>
              <p:nvSpPr>
                <p:cNvPr name="" id="125"/>
                <p:cNvSpPr/>
                <p:nvPr/>
              </p:nvSpPr>
              <p:spPr>
                <a:xfrm flipV="true">
                  <a:off x="3360669" y="4924899"/>
                  <a:ext cx="1032580" cy="624451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  <a:path fill="non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</a:pathLst>
                </a:custGeom>
                <a:solidFill>
                  <a:srgbClr val="F6A22E"/>
                </a:solidFill>
                <a:ln cap="flat" w="10000">
                  <a:noFill/>
                  <a:miter/>
                </a:ln>
              </p:spPr>
            </p:sp>
          </p:grpSp>
        </p:grpSp>
        <p:grpSp>
          <p:nvGrpSpPr>
            <p:cNvPr name="" id="126"/>
            <p:cNvGrpSpPr/>
            <p:nvPr/>
          </p:nvGrpSpPr>
          <p:grpSpPr>
            <a:xfrm>
              <a:off x="6274189" y="1599035"/>
              <a:ext cx="2506726" cy="3950315"/>
              <a:chOff x="6274189" y="1599035"/>
              <a:chExt cx="2506726" cy="3950315"/>
            </a:xfrm>
          </p:grpSpPr>
          <p:grpSp>
            <p:nvGrpSpPr>
              <p:cNvPr name="" id="127"/>
              <p:cNvGrpSpPr/>
              <p:nvPr/>
            </p:nvGrpSpPr>
            <p:grpSpPr>
              <a:xfrm>
                <a:off x="7096746" y="1599035"/>
                <a:ext cx="1684169" cy="2692496"/>
                <a:chOff x="7096746" y="1599035"/>
                <a:chExt cx="1684169" cy="2692496"/>
              </a:xfrm>
            </p:grpSpPr>
            <p:sp>
              <p:nvSpPr>
                <p:cNvPr name="" id="128"/>
                <p:cNvSpPr/>
                <p:nvPr/>
              </p:nvSpPr>
              <p:spPr>
                <a:xfrm>
                  <a:off x="7096746" y="1599035"/>
                  <a:ext cx="1454560" cy="214097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454560" h="2140970">
                      <a:moveTo>
                        <a:pt x="0" y="0"/>
                      </a:moveTo>
                      <a:lnTo>
                        <a:pt x="759248" y="0"/>
                      </a:lnTo>
                      <a:cubicBezTo>
                        <a:pt x="759248" y="0"/>
                        <a:pt x="1022988" y="0"/>
                        <a:pt x="1206805" y="440787"/>
                      </a:cubicBezTo>
                      <a:cubicBezTo>
                        <a:pt x="1390623" y="881577"/>
                        <a:pt x="1454560" y="2140970"/>
                        <a:pt x="1454560" y="2140970"/>
                      </a:cubicBezTo>
                      <a:lnTo>
                        <a:pt x="871137" y="2140970"/>
                      </a:lnTo>
                      <a:cubicBezTo>
                        <a:pt x="871137" y="2140970"/>
                        <a:pt x="855153" y="1049495"/>
                        <a:pt x="703303" y="524747"/>
                      </a:cubicBezTo>
                      <a:cubicBezTo>
                        <a:pt x="551454" y="0"/>
                        <a:pt x="0" y="0"/>
                        <a:pt x="0" y="0"/>
                      </a:cubicBezTo>
                      <a:close/>
                    </a:path>
                    <a:path fill="none" w="1454560" h="2140970">
                      <a:moveTo>
                        <a:pt x="0" y="0"/>
                      </a:moveTo>
                      <a:lnTo>
                        <a:pt x="759248" y="0"/>
                      </a:lnTo>
                      <a:cubicBezTo>
                        <a:pt x="759248" y="0"/>
                        <a:pt x="1022988" y="0"/>
                        <a:pt x="1206805" y="440787"/>
                      </a:cubicBezTo>
                      <a:cubicBezTo>
                        <a:pt x="1390623" y="881577"/>
                        <a:pt x="1454560" y="2140970"/>
                        <a:pt x="1454560" y="2140970"/>
                      </a:cubicBezTo>
                      <a:lnTo>
                        <a:pt x="871137" y="2140970"/>
                      </a:lnTo>
                      <a:cubicBezTo>
                        <a:pt x="871137" y="2140970"/>
                        <a:pt x="855153" y="1049495"/>
                        <a:pt x="703303" y="524747"/>
                      </a:cubicBezTo>
                      <a:cubicBezTo>
                        <a:pt x="551454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756160"/>
                </a:solidFill>
                <a:ln cap="flat" w="10000">
                  <a:noFill/>
                  <a:miter/>
                </a:ln>
              </p:spPr>
            </p:sp>
            <p:sp>
              <p:nvSpPr>
                <p:cNvPr name="" id="129"/>
                <p:cNvSpPr/>
                <p:nvPr/>
              </p:nvSpPr>
              <p:spPr>
                <a:xfrm flipV="true">
                  <a:off x="7748335" y="3667080"/>
                  <a:ext cx="1032580" cy="624451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  <a:path fill="non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</a:pathLst>
                </a:custGeom>
                <a:solidFill>
                  <a:srgbClr val="756160"/>
                </a:solidFill>
                <a:ln cap="flat" w="10000">
                  <a:noFill/>
                  <a:miter/>
                </a:ln>
              </p:spPr>
            </p:sp>
          </p:grpSp>
          <p:grpSp>
            <p:nvGrpSpPr>
              <p:cNvPr name="" id="130"/>
              <p:cNvGrpSpPr/>
              <p:nvPr/>
            </p:nvGrpSpPr>
            <p:grpSpPr>
              <a:xfrm>
                <a:off x="6274189" y="1599035"/>
                <a:ext cx="1604024" cy="3950315"/>
                <a:chOff x="6274189" y="1599035"/>
                <a:chExt cx="1604024" cy="3950315"/>
              </a:xfrm>
            </p:grpSpPr>
            <p:sp>
              <p:nvSpPr>
                <p:cNvPr name="" id="131"/>
                <p:cNvSpPr/>
                <p:nvPr/>
              </p:nvSpPr>
              <p:spPr>
                <a:xfrm flipH="true">
                  <a:off x="6504430" y="1599035"/>
                  <a:ext cx="1373783" cy="3449350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373783" h="3449350">
                      <a:moveTo>
                        <a:pt x="0" y="0"/>
                      </a:moveTo>
                      <a:lnTo>
                        <a:pt x="759254" y="0"/>
                      </a:lnTo>
                      <a:cubicBezTo>
                        <a:pt x="759254" y="0"/>
                        <a:pt x="1022991" y="0"/>
                        <a:pt x="1206809" y="440789"/>
                      </a:cubicBezTo>
                      <a:cubicBezTo>
                        <a:pt x="1390627" y="881578"/>
                        <a:pt x="1373350" y="3449350"/>
                        <a:pt x="1373350" y="3449350"/>
                      </a:cubicBezTo>
                      <a:lnTo>
                        <a:pt x="789457" y="3449350"/>
                      </a:lnTo>
                      <a:cubicBezTo>
                        <a:pt x="789457" y="3449350"/>
                        <a:pt x="855155" y="1049499"/>
                        <a:pt x="703304" y="524750"/>
                      </a:cubicBezTo>
                      <a:cubicBezTo>
                        <a:pt x="551456" y="0"/>
                        <a:pt x="0" y="0"/>
                        <a:pt x="0" y="0"/>
                      </a:cubicBezTo>
                      <a:close/>
                    </a:path>
                    <a:path fill="none" w="1373783" h="3449350">
                      <a:moveTo>
                        <a:pt x="0" y="0"/>
                      </a:moveTo>
                      <a:lnTo>
                        <a:pt x="759254" y="0"/>
                      </a:lnTo>
                      <a:cubicBezTo>
                        <a:pt x="759254" y="0"/>
                        <a:pt x="1022991" y="0"/>
                        <a:pt x="1206809" y="440789"/>
                      </a:cubicBezTo>
                      <a:cubicBezTo>
                        <a:pt x="1390627" y="881578"/>
                        <a:pt x="1373350" y="3449350"/>
                        <a:pt x="1373350" y="3449350"/>
                      </a:cubicBezTo>
                      <a:lnTo>
                        <a:pt x="789457" y="3449350"/>
                      </a:lnTo>
                      <a:cubicBezTo>
                        <a:pt x="789457" y="3449350"/>
                        <a:pt x="855155" y="1049499"/>
                        <a:pt x="703304" y="524750"/>
                      </a:cubicBezTo>
                      <a:cubicBezTo>
                        <a:pt x="551456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8655A"/>
                </a:solidFill>
                <a:ln cap="flat" w="10000">
                  <a:solidFill>
                    <a:srgbClr val="E8655A"/>
                  </a:solidFill>
                  <a:miter/>
                </a:ln>
              </p:spPr>
            </p:sp>
            <p:sp>
              <p:nvSpPr>
                <p:cNvPr name="" id="132"/>
                <p:cNvSpPr/>
                <p:nvPr/>
              </p:nvSpPr>
              <p:spPr>
                <a:xfrm flipV="true">
                  <a:off x="6274189" y="4924899"/>
                  <a:ext cx="1032580" cy="624451"/>
                </a:xfrm>
                <a:custGeom>
                  <a:avLst/>
                  <a:gdLst/>
                  <a:ahLst/>
                  <a:cxnLst/>
                  <a:rect b="b" r="r" t="t" l="l"/>
                  <a:pathLst>
                    <a:path stroke="fals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  <a:path fill="none" w="1032580" h="624451">
                      <a:moveTo>
                        <a:pt x="0" y="624451"/>
                      </a:moveTo>
                      <a:lnTo>
                        <a:pt x="1032580" y="624451"/>
                      </a:lnTo>
                      <a:lnTo>
                        <a:pt x="516290" y="0"/>
                      </a:lnTo>
                      <a:lnTo>
                        <a:pt x="0" y="624451"/>
                      </a:lnTo>
                      <a:close/>
                    </a:path>
                  </a:pathLst>
                </a:custGeom>
                <a:solidFill>
                  <a:srgbClr val="E8655A"/>
                </a:solidFill>
                <a:ln cap="flat" w="10000">
                  <a:solidFill>
                    <a:srgbClr val="E8655A"/>
                  </a:solidFill>
                  <a:miter/>
                </a:ln>
              </p:spPr>
            </p:sp>
          </p:grpSp>
        </p:grpSp>
        <p:grpSp>
          <p:nvGrpSpPr>
            <p:cNvPr name="" id="133"/>
            <p:cNvGrpSpPr/>
            <p:nvPr/>
          </p:nvGrpSpPr>
          <p:grpSpPr>
            <a:xfrm>
              <a:off x="1298300" y="4303254"/>
              <a:ext cx="2203331" cy="594882"/>
              <a:chOff x="1298300" y="4303254"/>
              <a:chExt cx="2203331" cy="594882"/>
            </a:xfrm>
          </p:grpSpPr>
          <p:sp>
            <p:nvSpPr>
              <p:cNvPr name="Rectangle" id="134"/>
              <p:cNvSpPr/>
              <p:nvPr/>
            </p:nvSpPr>
            <p:spPr>
              <a:xfrm>
                <a:off x="1968347" y="4303254"/>
                <a:ext cx="37453" cy="594882"/>
              </a:xfrm>
              <a:custGeom>
                <a:avLst/>
                <a:gdLst>
                  <a:gd name="connsiteX0" fmla="*/ 18726 w 37453"/>
                  <a:gd name="connsiteY0" fmla="*/ 594882 h 594882"/>
                  <a:gd name="connsiteX1" fmla="*/ 18726 w 37453"/>
                  <a:gd name="connsiteY1" fmla="*/ 0 h 594882"/>
                  <a:gd name="connsiteX2" fmla="*/ 37453 w 37453"/>
                  <a:gd name="connsiteY2" fmla="*/ 297441 h 594882"/>
                  <a:gd name="connsiteX3" fmla="*/ 0 w 37453"/>
                  <a:gd name="connsiteY3" fmla="*/ 297441 h 594882"/>
                  <a:gd name="connsiteX4" fmla="*/ 18726 w 37453"/>
                  <a:gd name="connsiteY4" fmla="*/ 297441 h 594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r="r" t="t" l="l"/>
                <a:pathLst>
                  <a:path stroke="false" w="37453" h="594882">
                    <a:moveTo>
                      <a:pt x="37453" y="594882"/>
                    </a:moveTo>
                    <a:lnTo>
                      <a:pt x="37453" y="0"/>
                    </a:lnTo>
                    <a:lnTo>
                      <a:pt x="0" y="0"/>
                    </a:lnTo>
                    <a:lnTo>
                      <a:pt x="0" y="594882"/>
                    </a:lnTo>
                    <a:lnTo>
                      <a:pt x="37453" y="594882"/>
                    </a:lnTo>
                    <a:close/>
                  </a:path>
                  <a:path fill="none" w="37453" h="594882">
                    <a:moveTo>
                      <a:pt x="37453" y="594882"/>
                    </a:moveTo>
                    <a:lnTo>
                      <a:pt x="37453" y="0"/>
                    </a:lnTo>
                    <a:lnTo>
                      <a:pt x="0" y="0"/>
                    </a:lnTo>
                    <a:lnTo>
                      <a:pt x="0" y="594882"/>
                    </a:lnTo>
                    <a:lnTo>
                      <a:pt x="37453" y="594882"/>
                    </a:lnTo>
                    <a:close/>
                  </a:path>
                </a:pathLst>
              </a:custGeom>
              <a:solidFill>
                <a:srgbClr val="756160"/>
              </a:solidFill>
              <a:ln cap="flat" w="10000">
                <a:noFill/>
                <a:miter/>
              </a:ln>
            </p:spPr>
          </p:sp>
          <p:sp>
            <p:nvSpPr>
              <p:cNvPr name="Rectangle" id="135"/>
              <p:cNvSpPr/>
              <p:nvPr/>
            </p:nvSpPr>
            <p:spPr>
              <a:xfrm>
                <a:off x="2065211" y="4391201"/>
                <a:ext cx="1436420" cy="486019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1436420" h="486019">
                    <a:moveTo>
                      <a:pt x="0" y="0"/>
                    </a:moveTo>
                    <a:lnTo>
                      <a:pt x="1436420" y="0"/>
                    </a:lnTo>
                    <a:lnTo>
                      <a:pt x="1436420" y="486019"/>
                    </a:lnTo>
                    <a:lnTo>
                      <a:pt x="0" y="486019"/>
                    </a:lnTo>
                    <a:lnTo>
                      <a:pt x="0" y="0"/>
                    </a:lnTo>
                    <a:close/>
                  </a:path>
                  <a:path fill="none" w="1436420" h="486019">
                    <a:moveTo>
                      <a:pt x="0" y="0"/>
                    </a:moveTo>
                    <a:lnTo>
                      <a:pt x="1436420" y="0"/>
                    </a:lnTo>
                    <a:lnTo>
                      <a:pt x="1436420" y="486019"/>
                    </a:lnTo>
                    <a:lnTo>
                      <a:pt x="0" y="48601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l"/>
                <a:r>
                  <a:rPr dirty="0" lang="zh-CN" sz="12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唤醒：</a:t>
                </a:r>
              </a:p>
            </p:txBody>
          </p:sp>
          <p:sp>
            <p:nvSpPr>
              <p:cNvPr name="Rectangle" id="136"/>
              <p:cNvSpPr/>
              <p:nvPr/>
            </p:nvSpPr>
            <p:spPr>
              <a:xfrm>
                <a:off x="1298300" y="4353672"/>
                <a:ext cx="689569" cy="544317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689569" h="544317">
                    <a:moveTo>
                      <a:pt x="0" y="0"/>
                    </a:moveTo>
                    <a:lnTo>
                      <a:pt x="689569" y="0"/>
                    </a:lnTo>
                    <a:lnTo>
                      <a:pt x="689569" y="544317"/>
                    </a:lnTo>
                    <a:lnTo>
                      <a:pt x="0" y="544317"/>
                    </a:lnTo>
                    <a:lnTo>
                      <a:pt x="0" y="0"/>
                    </a:lnTo>
                    <a:close/>
                  </a:path>
                  <a:path fill="none" w="689569" h="544317">
                    <a:moveTo>
                      <a:pt x="0" y="0"/>
                    </a:moveTo>
                    <a:lnTo>
                      <a:pt x="689569" y="0"/>
                    </a:lnTo>
                    <a:lnTo>
                      <a:pt x="689569" y="544317"/>
                    </a:lnTo>
                    <a:lnTo>
                      <a:pt x="0" y="54431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36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04</a:t>
                </a:r>
              </a:p>
            </p:txBody>
          </p:sp>
        </p:grpSp>
        <p:grpSp>
          <p:nvGrpSpPr>
            <p:cNvPr name="" id="137"/>
            <p:cNvGrpSpPr/>
            <p:nvPr/>
          </p:nvGrpSpPr>
          <p:grpSpPr>
            <a:xfrm>
              <a:off x="5605405" y="5629060"/>
              <a:ext cx="2343925" cy="943694"/>
              <a:chOff x="5605405" y="5629060"/>
              <a:chExt cx="2343925" cy="943694"/>
            </a:xfrm>
          </p:grpSpPr>
          <p:sp>
            <p:nvSpPr>
              <p:cNvPr name="Rectangle" id="138"/>
              <p:cNvSpPr/>
              <p:nvPr/>
            </p:nvSpPr>
            <p:spPr>
              <a:xfrm>
                <a:off x="6313376" y="5629060"/>
                <a:ext cx="37973" cy="890680"/>
              </a:xfrm>
              <a:custGeom>
                <a:avLst/>
                <a:gdLst>
                  <a:gd name="connsiteX0" fmla="*/ 18987 w 37973"/>
                  <a:gd name="connsiteY0" fmla="*/ 890680 h 890680"/>
                  <a:gd name="connsiteX1" fmla="*/ 18987 w 37973"/>
                  <a:gd name="connsiteY1" fmla="*/ 0 h 890680"/>
                  <a:gd name="connsiteX2" fmla="*/ 37973 w 37973"/>
                  <a:gd name="connsiteY2" fmla="*/ 445340 h 890680"/>
                  <a:gd name="connsiteX3" fmla="*/ 0 w 37973"/>
                  <a:gd name="connsiteY3" fmla="*/ 445340 h 890680"/>
                  <a:gd name="connsiteX4" fmla="*/ 18987 w 37973"/>
                  <a:gd name="connsiteY4" fmla="*/ 445340 h 890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r="r" t="t" l="l"/>
                <a:pathLst>
                  <a:path stroke="false" w="37973" h="890680">
                    <a:moveTo>
                      <a:pt x="37973" y="890680"/>
                    </a:moveTo>
                    <a:lnTo>
                      <a:pt x="37973" y="0"/>
                    </a:lnTo>
                    <a:lnTo>
                      <a:pt x="0" y="0"/>
                    </a:lnTo>
                    <a:lnTo>
                      <a:pt x="0" y="890680"/>
                    </a:lnTo>
                    <a:lnTo>
                      <a:pt x="37973" y="890680"/>
                    </a:lnTo>
                    <a:close/>
                  </a:path>
                  <a:path fill="none" w="37973" h="890680">
                    <a:moveTo>
                      <a:pt x="37973" y="890680"/>
                    </a:moveTo>
                    <a:lnTo>
                      <a:pt x="37973" y="0"/>
                    </a:lnTo>
                    <a:lnTo>
                      <a:pt x="0" y="0"/>
                    </a:lnTo>
                    <a:lnTo>
                      <a:pt x="0" y="890680"/>
                    </a:lnTo>
                    <a:lnTo>
                      <a:pt x="37973" y="890680"/>
                    </a:lnTo>
                    <a:close/>
                  </a:path>
                </a:pathLst>
              </a:custGeom>
              <a:solidFill>
                <a:srgbClr val="E8655A"/>
              </a:solidFill>
              <a:ln cap="flat" w="10000">
                <a:noFill/>
                <a:miter/>
              </a:ln>
            </p:spPr>
          </p:sp>
          <p:sp>
            <p:nvSpPr>
              <p:cNvPr name="Rectangle" id="139"/>
              <p:cNvSpPr/>
              <p:nvPr/>
            </p:nvSpPr>
            <p:spPr>
              <a:xfrm>
                <a:off x="6380030" y="5629237"/>
                <a:ext cx="1569300" cy="943517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1569300" h="943517">
                    <a:moveTo>
                      <a:pt x="0" y="0"/>
                    </a:moveTo>
                    <a:lnTo>
                      <a:pt x="1569300" y="0"/>
                    </a:lnTo>
                    <a:lnTo>
                      <a:pt x="1569300" y="943517"/>
                    </a:lnTo>
                    <a:lnTo>
                      <a:pt x="0" y="943517"/>
                    </a:lnTo>
                    <a:lnTo>
                      <a:pt x="0" y="0"/>
                    </a:lnTo>
                    <a:close/>
                  </a:path>
                  <a:path fill="none" w="1569300" h="943517">
                    <a:moveTo>
                      <a:pt x="0" y="0"/>
                    </a:moveTo>
                    <a:lnTo>
                      <a:pt x="1569300" y="0"/>
                    </a:lnTo>
                    <a:lnTo>
                      <a:pt x="1569300" y="943517"/>
                    </a:lnTo>
                    <a:lnTo>
                      <a:pt x="0" y="94351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l"/>
                <a:r>
                  <a:rPr dirty="0" lang="zh-CN" sz="12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促单：包含付费人数、新增付费人数、销售总额、付费订单总量、人均客单价。</a:t>
                </a:r>
              </a:p>
            </p:txBody>
          </p:sp>
          <p:sp>
            <p:nvSpPr>
              <p:cNvPr name="Rectangle" id="140"/>
              <p:cNvSpPr/>
              <p:nvPr/>
            </p:nvSpPr>
            <p:spPr>
              <a:xfrm>
                <a:off x="5605405" y="5802195"/>
                <a:ext cx="688265" cy="544409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688265" h="544409">
                    <a:moveTo>
                      <a:pt x="0" y="0"/>
                    </a:moveTo>
                    <a:lnTo>
                      <a:pt x="688265" y="0"/>
                    </a:lnTo>
                    <a:lnTo>
                      <a:pt x="688265" y="544409"/>
                    </a:lnTo>
                    <a:lnTo>
                      <a:pt x="0" y="544409"/>
                    </a:lnTo>
                    <a:lnTo>
                      <a:pt x="0" y="0"/>
                    </a:lnTo>
                    <a:close/>
                  </a:path>
                  <a:path fill="none" w="688265" h="544409">
                    <a:moveTo>
                      <a:pt x="0" y="0"/>
                    </a:moveTo>
                    <a:lnTo>
                      <a:pt x="688265" y="0"/>
                    </a:lnTo>
                    <a:lnTo>
                      <a:pt x="688265" y="544409"/>
                    </a:lnTo>
                    <a:lnTo>
                      <a:pt x="0" y="54440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36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03</a:t>
                </a:r>
              </a:p>
            </p:txBody>
          </p:sp>
        </p:grpSp>
        <p:grpSp>
          <p:nvGrpSpPr>
            <p:cNvPr name="" id="141"/>
            <p:cNvGrpSpPr/>
            <p:nvPr/>
          </p:nvGrpSpPr>
          <p:grpSpPr>
            <a:xfrm>
              <a:off x="2696983" y="5629305"/>
              <a:ext cx="2276510" cy="918381"/>
              <a:chOff x="2696983" y="5629305"/>
              <a:chExt cx="2276510" cy="918381"/>
            </a:xfrm>
          </p:grpSpPr>
          <p:sp>
            <p:nvSpPr>
              <p:cNvPr name="Rectangle" id="142"/>
              <p:cNvSpPr/>
              <p:nvPr/>
            </p:nvSpPr>
            <p:spPr>
              <a:xfrm>
                <a:off x="3377014" y="5629513"/>
                <a:ext cx="38696" cy="889911"/>
              </a:xfrm>
              <a:custGeom>
                <a:avLst/>
                <a:gdLst>
                  <a:gd name="connsiteX0" fmla="*/ 19348 w 38696"/>
                  <a:gd name="connsiteY0" fmla="*/ 889911 h 889911"/>
                  <a:gd name="connsiteX1" fmla="*/ 19348 w 38696"/>
                  <a:gd name="connsiteY1" fmla="*/ 0 h 889911"/>
                  <a:gd name="connsiteX2" fmla="*/ 38696 w 38696"/>
                  <a:gd name="connsiteY2" fmla="*/ 444955 h 889911"/>
                  <a:gd name="connsiteX3" fmla="*/ 0 w 38696"/>
                  <a:gd name="connsiteY3" fmla="*/ 444955 h 889911"/>
                  <a:gd name="connsiteX4" fmla="*/ 19348 w 38696"/>
                  <a:gd name="connsiteY4" fmla="*/ 444955 h 889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r="r" t="t" l="l"/>
                <a:pathLst>
                  <a:path stroke="false" w="38696" h="889911">
                    <a:moveTo>
                      <a:pt x="38696" y="889911"/>
                    </a:moveTo>
                    <a:lnTo>
                      <a:pt x="38696" y="0"/>
                    </a:lnTo>
                    <a:lnTo>
                      <a:pt x="0" y="0"/>
                    </a:lnTo>
                    <a:lnTo>
                      <a:pt x="0" y="889911"/>
                    </a:lnTo>
                    <a:lnTo>
                      <a:pt x="38696" y="889911"/>
                    </a:lnTo>
                    <a:close/>
                  </a:path>
                  <a:path fill="none" w="38696" h="889911">
                    <a:moveTo>
                      <a:pt x="38696" y="889911"/>
                    </a:moveTo>
                    <a:lnTo>
                      <a:pt x="38696" y="0"/>
                    </a:lnTo>
                    <a:lnTo>
                      <a:pt x="0" y="0"/>
                    </a:lnTo>
                    <a:lnTo>
                      <a:pt x="0" y="889911"/>
                    </a:lnTo>
                    <a:lnTo>
                      <a:pt x="38696" y="889911"/>
                    </a:lnTo>
                    <a:close/>
                  </a:path>
                </a:pathLst>
              </a:custGeom>
              <a:solidFill>
                <a:srgbClr val="F6A22E"/>
              </a:solidFill>
              <a:ln cap="flat" w="10000">
                <a:noFill/>
                <a:miter/>
              </a:ln>
            </p:spPr>
          </p:sp>
          <p:sp>
            <p:nvSpPr>
              <p:cNvPr name="Rectangle" id="143"/>
              <p:cNvSpPr/>
              <p:nvPr/>
            </p:nvSpPr>
            <p:spPr>
              <a:xfrm>
                <a:off x="3527963" y="5629305"/>
                <a:ext cx="1445530" cy="918381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1445530" h="918381">
                    <a:moveTo>
                      <a:pt x="0" y="0"/>
                    </a:moveTo>
                    <a:lnTo>
                      <a:pt x="1445530" y="0"/>
                    </a:lnTo>
                    <a:lnTo>
                      <a:pt x="1445530" y="918381"/>
                    </a:lnTo>
                    <a:lnTo>
                      <a:pt x="0" y="918381"/>
                    </a:lnTo>
                    <a:lnTo>
                      <a:pt x="0" y="0"/>
                    </a:lnTo>
                    <a:close/>
                  </a:path>
                  <a:path fill="none" w="1445530" h="918381">
                    <a:moveTo>
                      <a:pt x="0" y="0"/>
                    </a:moveTo>
                    <a:lnTo>
                      <a:pt x="1445530" y="0"/>
                    </a:lnTo>
                    <a:lnTo>
                      <a:pt x="1445530" y="918381"/>
                    </a:lnTo>
                    <a:lnTo>
                      <a:pt x="0" y="91838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l"/>
                <a:r>
                  <a:rPr dirty="0" lang="zh-CN" sz="12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促活：包含产品的日活（峰值）、月活（峰值）</a:t>
                </a:r>
              </a:p>
            </p:txBody>
          </p:sp>
          <p:sp>
            <p:nvSpPr>
              <p:cNvPr name="Rectangle" id="144"/>
              <p:cNvSpPr/>
              <p:nvPr/>
            </p:nvSpPr>
            <p:spPr>
              <a:xfrm>
                <a:off x="2696983" y="5799973"/>
                <a:ext cx="689705" cy="544600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689705" h="544600">
                    <a:moveTo>
                      <a:pt x="0" y="0"/>
                    </a:moveTo>
                    <a:lnTo>
                      <a:pt x="689705" y="0"/>
                    </a:lnTo>
                    <a:lnTo>
                      <a:pt x="689705" y="544600"/>
                    </a:lnTo>
                    <a:lnTo>
                      <a:pt x="0" y="544600"/>
                    </a:lnTo>
                    <a:lnTo>
                      <a:pt x="0" y="0"/>
                    </a:lnTo>
                    <a:close/>
                  </a:path>
                  <a:path fill="none" w="689705" h="544600">
                    <a:moveTo>
                      <a:pt x="0" y="0"/>
                    </a:moveTo>
                    <a:lnTo>
                      <a:pt x="689705" y="0"/>
                    </a:lnTo>
                    <a:lnTo>
                      <a:pt x="689705" y="544600"/>
                    </a:lnTo>
                    <a:lnTo>
                      <a:pt x="0" y="544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36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02</a:t>
                </a:r>
              </a:p>
            </p:txBody>
          </p:sp>
        </p:grpSp>
        <p:grpSp>
          <p:nvGrpSpPr>
            <p:cNvPr name="" id="145"/>
            <p:cNvGrpSpPr/>
            <p:nvPr/>
          </p:nvGrpSpPr>
          <p:grpSpPr>
            <a:xfrm>
              <a:off x="-228248" y="5629513"/>
              <a:ext cx="2245002" cy="918030"/>
              <a:chOff x="-228248" y="5629513"/>
              <a:chExt cx="2245002" cy="918030"/>
            </a:xfrm>
          </p:grpSpPr>
          <p:sp>
            <p:nvSpPr>
              <p:cNvPr name="Rectangle" id="146"/>
              <p:cNvSpPr/>
              <p:nvPr/>
            </p:nvSpPr>
            <p:spPr>
              <a:xfrm>
                <a:off x="441291" y="5629513"/>
                <a:ext cx="38162" cy="889911"/>
              </a:xfrm>
              <a:custGeom>
                <a:avLst/>
                <a:gdLst>
                  <a:gd name="connsiteX0" fmla="*/ 19081 w 38162"/>
                  <a:gd name="connsiteY0" fmla="*/ 889911 h 889911"/>
                  <a:gd name="connsiteX1" fmla="*/ 19081 w 38162"/>
                  <a:gd name="connsiteY1" fmla="*/ 0 h 889911"/>
                  <a:gd name="connsiteX2" fmla="*/ 38162 w 38162"/>
                  <a:gd name="connsiteY2" fmla="*/ 444955 h 889911"/>
                  <a:gd name="connsiteX3" fmla="*/ 0 w 38162"/>
                  <a:gd name="connsiteY3" fmla="*/ 444955 h 889911"/>
                  <a:gd name="connsiteX4" fmla="*/ 19081 w 38162"/>
                  <a:gd name="connsiteY4" fmla="*/ 444955 h 889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r="r" t="t" l="l"/>
                <a:pathLst>
                  <a:path stroke="false" w="38162" h="889911">
                    <a:moveTo>
                      <a:pt x="38162" y="889911"/>
                    </a:moveTo>
                    <a:lnTo>
                      <a:pt x="38162" y="0"/>
                    </a:lnTo>
                    <a:lnTo>
                      <a:pt x="0" y="0"/>
                    </a:lnTo>
                    <a:lnTo>
                      <a:pt x="0" y="889911"/>
                    </a:lnTo>
                    <a:lnTo>
                      <a:pt x="38162" y="889911"/>
                    </a:lnTo>
                    <a:close/>
                  </a:path>
                  <a:path fill="none" w="38162" h="889911">
                    <a:moveTo>
                      <a:pt x="38162" y="889911"/>
                    </a:moveTo>
                    <a:lnTo>
                      <a:pt x="38162" y="0"/>
                    </a:lnTo>
                    <a:lnTo>
                      <a:pt x="0" y="0"/>
                    </a:lnTo>
                    <a:lnTo>
                      <a:pt x="0" y="889911"/>
                    </a:lnTo>
                    <a:lnTo>
                      <a:pt x="38162" y="889911"/>
                    </a:lnTo>
                    <a:close/>
                  </a:path>
                </a:pathLst>
              </a:custGeom>
              <a:solidFill>
                <a:srgbClr val="40C7DB"/>
              </a:solidFill>
              <a:ln cap="flat" w="10000">
                <a:noFill/>
                <a:miter/>
              </a:ln>
            </p:spPr>
          </p:sp>
          <p:sp>
            <p:nvSpPr>
              <p:cNvPr name="Rectangle" id="147"/>
              <p:cNvSpPr/>
              <p:nvPr/>
            </p:nvSpPr>
            <p:spPr>
              <a:xfrm>
                <a:off x="580064" y="5642938"/>
                <a:ext cx="1436690" cy="904605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1436690" h="904605">
                    <a:moveTo>
                      <a:pt x="0" y="0"/>
                    </a:moveTo>
                    <a:lnTo>
                      <a:pt x="1436690" y="0"/>
                    </a:lnTo>
                    <a:lnTo>
                      <a:pt x="1436690" y="904605"/>
                    </a:lnTo>
                    <a:lnTo>
                      <a:pt x="0" y="904605"/>
                    </a:lnTo>
                    <a:lnTo>
                      <a:pt x="0" y="0"/>
                    </a:lnTo>
                    <a:close/>
                  </a:path>
                  <a:path fill="none" w="1436690" h="904605">
                    <a:moveTo>
                      <a:pt x="0" y="0"/>
                    </a:moveTo>
                    <a:lnTo>
                      <a:pt x="1436690" y="0"/>
                    </a:lnTo>
                    <a:lnTo>
                      <a:pt x="1436690" y="904605"/>
                    </a:lnTo>
                    <a:lnTo>
                      <a:pt x="0" y="90460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l"/>
                <a:r>
                  <a:rPr dirty="0" lang="zh-CN" sz="12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拉新：包含新增 Cookie、新增注册、新增下载。</a:t>
                </a:r>
              </a:p>
            </p:txBody>
          </p:sp>
          <p:sp>
            <p:nvSpPr>
              <p:cNvPr name="Rectangle" id="148"/>
              <p:cNvSpPr/>
              <p:nvPr/>
            </p:nvSpPr>
            <p:spPr>
              <a:xfrm>
                <a:off x="-228248" y="5865078"/>
                <a:ext cx="689164" cy="418782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689164" h="418782">
                    <a:moveTo>
                      <a:pt x="0" y="0"/>
                    </a:moveTo>
                    <a:lnTo>
                      <a:pt x="689164" y="0"/>
                    </a:lnTo>
                    <a:lnTo>
                      <a:pt x="689164" y="418782"/>
                    </a:lnTo>
                    <a:lnTo>
                      <a:pt x="0" y="418782"/>
                    </a:lnTo>
                    <a:lnTo>
                      <a:pt x="0" y="0"/>
                    </a:lnTo>
                    <a:close/>
                  </a:path>
                  <a:path fill="none" w="689164" h="418782">
                    <a:moveTo>
                      <a:pt x="0" y="0"/>
                    </a:moveTo>
                    <a:lnTo>
                      <a:pt x="689164" y="0"/>
                    </a:lnTo>
                    <a:lnTo>
                      <a:pt x="689164" y="418782"/>
                    </a:lnTo>
                    <a:lnTo>
                      <a:pt x="0" y="41878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36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01</a:t>
                </a:r>
              </a:p>
            </p:txBody>
          </p:sp>
        </p:grpSp>
        <p:grpSp>
          <p:nvGrpSpPr>
            <p:cNvPr name="" id="149"/>
            <p:cNvGrpSpPr/>
            <p:nvPr/>
          </p:nvGrpSpPr>
          <p:grpSpPr>
            <a:xfrm>
              <a:off x="4219380" y="4303253"/>
              <a:ext cx="2203332" cy="594883"/>
              <a:chOff x="4219380" y="4303253"/>
              <a:chExt cx="2203332" cy="594883"/>
            </a:xfrm>
          </p:grpSpPr>
          <p:sp>
            <p:nvSpPr>
              <p:cNvPr name="Rectangle" id="150"/>
              <p:cNvSpPr/>
              <p:nvPr/>
            </p:nvSpPr>
            <p:spPr>
              <a:xfrm>
                <a:off x="4889427" y="4303254"/>
                <a:ext cx="37453" cy="594882"/>
              </a:xfrm>
              <a:custGeom>
                <a:avLst/>
                <a:gdLst>
                  <a:gd name="connsiteX0" fmla="*/ 18726 w 37453"/>
                  <a:gd name="connsiteY0" fmla="*/ 594882 h 594882"/>
                  <a:gd name="connsiteX1" fmla="*/ 18726 w 37453"/>
                  <a:gd name="connsiteY1" fmla="*/ 0 h 594882"/>
                  <a:gd name="connsiteX2" fmla="*/ 37453 w 37453"/>
                  <a:gd name="connsiteY2" fmla="*/ 297441 h 594882"/>
                  <a:gd name="connsiteX3" fmla="*/ 0 w 37453"/>
                  <a:gd name="connsiteY3" fmla="*/ 297441 h 594882"/>
                  <a:gd name="connsiteX4" fmla="*/ 18726 w 37453"/>
                  <a:gd name="connsiteY4" fmla="*/ 297441 h 594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r="r" t="t" l="l"/>
                <a:pathLst>
                  <a:path stroke="false" w="37453" h="594882">
                    <a:moveTo>
                      <a:pt x="37453" y="594882"/>
                    </a:moveTo>
                    <a:lnTo>
                      <a:pt x="37453" y="0"/>
                    </a:lnTo>
                    <a:lnTo>
                      <a:pt x="0" y="0"/>
                    </a:lnTo>
                    <a:lnTo>
                      <a:pt x="0" y="594882"/>
                    </a:lnTo>
                    <a:lnTo>
                      <a:pt x="37453" y="594882"/>
                    </a:lnTo>
                    <a:close/>
                  </a:path>
                  <a:path fill="none" w="37453" h="594882">
                    <a:moveTo>
                      <a:pt x="37453" y="594882"/>
                    </a:moveTo>
                    <a:lnTo>
                      <a:pt x="37453" y="0"/>
                    </a:lnTo>
                    <a:lnTo>
                      <a:pt x="0" y="0"/>
                    </a:lnTo>
                    <a:lnTo>
                      <a:pt x="0" y="594882"/>
                    </a:lnTo>
                    <a:lnTo>
                      <a:pt x="37453" y="594882"/>
                    </a:lnTo>
                    <a:close/>
                  </a:path>
                </a:pathLst>
              </a:custGeom>
              <a:solidFill>
                <a:srgbClr val="756160"/>
              </a:solidFill>
              <a:ln cap="flat" w="10000">
                <a:noFill/>
                <a:miter/>
              </a:ln>
            </p:spPr>
          </p:sp>
          <p:sp>
            <p:nvSpPr>
              <p:cNvPr name="Rectangle" id="151"/>
              <p:cNvSpPr/>
              <p:nvPr/>
            </p:nvSpPr>
            <p:spPr>
              <a:xfrm>
                <a:off x="4986292" y="4303253"/>
                <a:ext cx="1436420" cy="587601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1436420" h="587601">
                    <a:moveTo>
                      <a:pt x="0" y="0"/>
                    </a:moveTo>
                    <a:lnTo>
                      <a:pt x="1436420" y="0"/>
                    </a:lnTo>
                    <a:lnTo>
                      <a:pt x="1436420" y="587601"/>
                    </a:lnTo>
                    <a:lnTo>
                      <a:pt x="0" y="587601"/>
                    </a:lnTo>
                    <a:lnTo>
                      <a:pt x="0" y="0"/>
                    </a:lnTo>
                    <a:close/>
                  </a:path>
                  <a:path fill="none" w="1436420" h="587601">
                    <a:moveTo>
                      <a:pt x="0" y="0"/>
                    </a:moveTo>
                    <a:lnTo>
                      <a:pt x="1436420" y="0"/>
                    </a:lnTo>
                    <a:lnTo>
                      <a:pt x="1436420" y="587601"/>
                    </a:lnTo>
                    <a:lnTo>
                      <a:pt x="0" y="58760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l"/>
                <a:r>
                  <a:rPr dirty="0" lang="zh-CN" sz="12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召回：</a:t>
                </a:r>
              </a:p>
            </p:txBody>
          </p:sp>
          <p:sp>
            <p:nvSpPr>
              <p:cNvPr name="Rectangle" id="152"/>
              <p:cNvSpPr/>
              <p:nvPr/>
            </p:nvSpPr>
            <p:spPr>
              <a:xfrm>
                <a:off x="4219380" y="4353672"/>
                <a:ext cx="689569" cy="544317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689569" h="544317">
                    <a:moveTo>
                      <a:pt x="0" y="0"/>
                    </a:moveTo>
                    <a:lnTo>
                      <a:pt x="689569" y="0"/>
                    </a:lnTo>
                    <a:lnTo>
                      <a:pt x="689569" y="544317"/>
                    </a:lnTo>
                    <a:lnTo>
                      <a:pt x="0" y="544317"/>
                    </a:lnTo>
                    <a:lnTo>
                      <a:pt x="0" y="0"/>
                    </a:lnTo>
                    <a:close/>
                  </a:path>
                  <a:path fill="none" w="689569" h="544317">
                    <a:moveTo>
                      <a:pt x="0" y="0"/>
                    </a:moveTo>
                    <a:lnTo>
                      <a:pt x="689569" y="0"/>
                    </a:lnTo>
                    <a:lnTo>
                      <a:pt x="689569" y="544317"/>
                    </a:lnTo>
                    <a:lnTo>
                      <a:pt x="0" y="54431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36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05</a:t>
                </a:r>
              </a:p>
            </p:txBody>
          </p:sp>
        </p:grpSp>
        <p:grpSp>
          <p:nvGrpSpPr>
            <p:cNvPr name="" id="153"/>
            <p:cNvGrpSpPr/>
            <p:nvPr/>
          </p:nvGrpSpPr>
          <p:grpSpPr>
            <a:xfrm>
              <a:off x="7183720" y="4303253"/>
              <a:ext cx="2203332" cy="594883"/>
              <a:chOff x="7183720" y="4303253"/>
              <a:chExt cx="2203332" cy="594883"/>
            </a:xfrm>
          </p:grpSpPr>
          <p:sp>
            <p:nvSpPr>
              <p:cNvPr name="Rectangle" id="154"/>
              <p:cNvSpPr/>
              <p:nvPr/>
            </p:nvSpPr>
            <p:spPr>
              <a:xfrm>
                <a:off x="7853767" y="4303254"/>
                <a:ext cx="37453" cy="594882"/>
              </a:xfrm>
              <a:custGeom>
                <a:avLst/>
                <a:gdLst>
                  <a:gd name="connsiteX0" fmla="*/ 18726 w 37453"/>
                  <a:gd name="connsiteY0" fmla="*/ 594882 h 594882"/>
                  <a:gd name="connsiteX1" fmla="*/ 18726 w 37453"/>
                  <a:gd name="connsiteY1" fmla="*/ 0 h 594882"/>
                  <a:gd name="connsiteX2" fmla="*/ 37453 w 37453"/>
                  <a:gd name="connsiteY2" fmla="*/ 297441 h 594882"/>
                  <a:gd name="connsiteX3" fmla="*/ 0 w 37453"/>
                  <a:gd name="connsiteY3" fmla="*/ 297441 h 594882"/>
                  <a:gd name="connsiteX4" fmla="*/ 18726 w 37453"/>
                  <a:gd name="connsiteY4" fmla="*/ 297441 h 594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b="b" r="r" t="t" l="l"/>
                <a:pathLst>
                  <a:path stroke="false" w="37453" h="594882">
                    <a:moveTo>
                      <a:pt x="37453" y="594882"/>
                    </a:moveTo>
                    <a:lnTo>
                      <a:pt x="37453" y="0"/>
                    </a:lnTo>
                    <a:lnTo>
                      <a:pt x="0" y="0"/>
                    </a:lnTo>
                    <a:lnTo>
                      <a:pt x="0" y="594882"/>
                    </a:lnTo>
                    <a:lnTo>
                      <a:pt x="37453" y="594882"/>
                    </a:lnTo>
                    <a:close/>
                  </a:path>
                  <a:path fill="none" w="37453" h="594882">
                    <a:moveTo>
                      <a:pt x="37453" y="594882"/>
                    </a:moveTo>
                    <a:lnTo>
                      <a:pt x="37453" y="0"/>
                    </a:lnTo>
                    <a:lnTo>
                      <a:pt x="0" y="0"/>
                    </a:lnTo>
                    <a:lnTo>
                      <a:pt x="0" y="594882"/>
                    </a:lnTo>
                    <a:lnTo>
                      <a:pt x="37453" y="594882"/>
                    </a:lnTo>
                    <a:close/>
                  </a:path>
                </a:pathLst>
              </a:custGeom>
              <a:solidFill>
                <a:srgbClr val="756160"/>
              </a:solidFill>
              <a:ln cap="flat" w="10000">
                <a:noFill/>
                <a:miter/>
              </a:ln>
            </p:spPr>
          </p:sp>
          <p:sp>
            <p:nvSpPr>
              <p:cNvPr name="Rectangle" id="155"/>
              <p:cNvSpPr/>
              <p:nvPr/>
            </p:nvSpPr>
            <p:spPr>
              <a:xfrm>
                <a:off x="7950632" y="4303253"/>
                <a:ext cx="1436420" cy="587601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1436420" h="587601">
                    <a:moveTo>
                      <a:pt x="0" y="0"/>
                    </a:moveTo>
                    <a:lnTo>
                      <a:pt x="1436420" y="0"/>
                    </a:lnTo>
                    <a:lnTo>
                      <a:pt x="1436420" y="587601"/>
                    </a:lnTo>
                    <a:lnTo>
                      <a:pt x="0" y="587601"/>
                    </a:lnTo>
                    <a:lnTo>
                      <a:pt x="0" y="0"/>
                    </a:lnTo>
                    <a:close/>
                  </a:path>
                  <a:path fill="none" w="1436420" h="587601">
                    <a:moveTo>
                      <a:pt x="0" y="0"/>
                    </a:moveTo>
                    <a:lnTo>
                      <a:pt x="1436420" y="0"/>
                    </a:lnTo>
                    <a:lnTo>
                      <a:pt x="1436420" y="587601"/>
                    </a:lnTo>
                    <a:lnTo>
                      <a:pt x="0" y="58760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l"/>
                <a:r>
                  <a:rPr dirty="0" lang="zh-CN" sz="12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品宣：包含百度指数、微信指数、微博指数、话题阅读量、媒体传播量。</a:t>
                </a:r>
              </a:p>
            </p:txBody>
          </p:sp>
          <p:sp>
            <p:nvSpPr>
              <p:cNvPr name="Rectangle" id="156"/>
              <p:cNvSpPr/>
              <p:nvPr/>
            </p:nvSpPr>
            <p:spPr>
              <a:xfrm>
                <a:off x="7183720" y="4353672"/>
                <a:ext cx="689569" cy="544317"/>
              </a:xfrm>
              <a:custGeom>
                <a:avLst/>
                <a:gdLst/>
                <a:ahLst/>
                <a:cxnLst/>
                <a:rect b="b" r="r" t="t" l="l"/>
                <a:pathLst>
                  <a:path stroke="false" w="689569" h="544317">
                    <a:moveTo>
                      <a:pt x="0" y="0"/>
                    </a:moveTo>
                    <a:lnTo>
                      <a:pt x="689569" y="0"/>
                    </a:lnTo>
                    <a:lnTo>
                      <a:pt x="689569" y="544317"/>
                    </a:lnTo>
                    <a:lnTo>
                      <a:pt x="0" y="544317"/>
                    </a:lnTo>
                    <a:lnTo>
                      <a:pt x="0" y="0"/>
                    </a:lnTo>
                    <a:close/>
                  </a:path>
                  <a:path fill="none" w="689569" h="544317">
                    <a:moveTo>
                      <a:pt x="0" y="0"/>
                    </a:moveTo>
                    <a:lnTo>
                      <a:pt x="689569" y="0"/>
                    </a:lnTo>
                    <a:lnTo>
                      <a:pt x="689569" y="544317"/>
                    </a:lnTo>
                    <a:lnTo>
                      <a:pt x="0" y="54431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cap="flat" w="10000">
                <a:noFill/>
                <a:miter/>
              </a:ln>
            </p:spPr>
            <p:txBody>
              <a:bodyPr rIns="38100" lIns="38100" bIns="38100" wrap="square" rtlCol="0" anchor="ctr" tIns="38100"/>
              <a:lstStyle/>
              <a:p>
                <a:pPr algn="ctr"/>
                <a:r>
                  <a:rPr dirty="0" b="1" lang="zh-CN" sz="3600" altLang="en-US">
                    <a:solidFill>
                      <a:srgbClr val="FFFFFF"/>
                    </a:solidFill>
                    <a:latin typeface="微软雅黑"/>
                    <a:ea typeface="微软雅黑"/>
                    <a:cs typeface="微软雅黑"/>
                  </a:rPr>
                  <a:t>06</a:t>
                </a: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name="PART2" id="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120" id="120"/>
          <p:cNvGrpSpPr/>
          <p:nvPr/>
        </p:nvGrpSpPr>
        <p:grpSpPr>
          <a:xfrm>
            <a:off x="-1040600" y="-539505"/>
            <a:ext cx="11225200" cy="7937010"/>
            <a:chOff x="-1040600" y="-539505"/>
            <a:chExt cx="11225200" cy="7937010"/>
          </a:xfrm>
        </p:grpSpPr>
        <p:pic>
          <p:nvPicPr>
            <p:cNvPr name="" id="10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672450" y="-186005"/>
              <a:ext cx="10488900" cy="7230000"/>
            </a:xfrm>
            <a:prstGeom prst="rect">
              <a:avLst/>
            </a:prstGeom>
          </p:spPr>
        </p:pic>
        <p:sp>
          <p:nvSpPr>
            <p:cNvPr name="Rectangle" id="110"/>
            <p:cNvSpPr/>
            <p:nvPr/>
          </p:nvSpPr>
          <p:spPr>
            <a:xfrm>
              <a:off x="-153560" y="2731495"/>
              <a:ext cx="4300000" cy="1025000"/>
            </a:xfrm>
            <a:custGeom>
              <a:avLst/>
              <a:gdLst/>
              <a:ahLst/>
              <a:cxnLst/>
              <a:rect b="b" r="r" t="t" l="l"/>
              <a:pathLst>
                <a:path stroke="fals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  <a:path fill="none" w="4300000" h="1025000">
                  <a:moveTo>
                    <a:pt x="0" y="0"/>
                  </a:moveTo>
                  <a:lnTo>
                    <a:pt x="4300000" y="0"/>
                  </a:lnTo>
                  <a:lnTo>
                    <a:pt x="4300000" y="1025000"/>
                  </a:lnTo>
                  <a:lnTo>
                    <a:pt x="0" y="1025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48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活动主题时间</a:t>
              </a:r>
            </a:p>
          </p:txBody>
        </p:sp>
        <p:pic>
          <p:nvPicPr>
            <p:cNvPr name="" id="1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6440" y="1303995"/>
              <a:ext cx="4840000" cy="4250000"/>
            </a:xfrm>
            <a:prstGeom prst="rect">
              <a:avLst/>
            </a:prstGeom>
          </p:spPr>
        </p:pic>
        <p:sp>
          <p:nvSpPr>
            <p:cNvPr name="直线运动路径" id="112"/>
            <p:cNvSpPr/>
            <p:nvPr/>
          </p:nvSpPr>
          <p:spPr>
            <a:xfrm>
              <a:off x="-183560" y="38714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直线运动路径" id="113"/>
            <p:cNvSpPr/>
            <p:nvPr/>
          </p:nvSpPr>
          <p:spPr>
            <a:xfrm>
              <a:off x="-183560" y="3961495"/>
              <a:ext cx="4490000" cy="10000"/>
            </a:xfrm>
            <a:custGeom>
              <a:avLst/>
              <a:gdLst/>
              <a:ahLst/>
              <a:cxnLst/>
              <a:rect b="b" r="r" t="t" l="l"/>
              <a:pathLst>
                <a:path fill="none" w="4490000" h="10000">
                  <a:moveTo>
                    <a:pt x="0" y="0"/>
                  </a:moveTo>
                  <a:lnTo>
                    <a:pt x="4490000" y="0"/>
                  </a:lnTo>
                </a:path>
              </a:pathLst>
            </a:custGeom>
            <a:solidFill>
              <a:srgbClr val="FFFFFF"/>
            </a:solidFill>
            <a:ln cap="flat" w="10000">
              <a:solidFill>
                <a:srgbClr val="FFFFFF"/>
              </a:solidFill>
              <a:miter/>
            </a:ln>
          </p:spPr>
        </p:sp>
        <p:sp>
          <p:nvSpPr>
            <p:cNvPr name="Rectangle" id="114"/>
            <p:cNvSpPr/>
            <p:nvPr/>
          </p:nvSpPr>
          <p:spPr>
            <a:xfrm>
              <a:off x="6076440" y="2228995"/>
              <a:ext cx="2420000" cy="800000"/>
            </a:xfrm>
            <a:custGeom>
              <a:avLst/>
              <a:gdLst/>
              <a:ahLst/>
              <a:cxnLst/>
              <a:rect b="b" r="r" t="t" l="l"/>
              <a:pathLst>
                <a:path stroke="fals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  <a:path fill="none" w="2420000" h="800000">
                  <a:moveTo>
                    <a:pt x="0" y="0"/>
                  </a:moveTo>
                  <a:lnTo>
                    <a:pt x="2420000" y="0"/>
                  </a:lnTo>
                  <a:lnTo>
                    <a:pt x="2420000" y="800000"/>
                  </a:lnTo>
                  <a:lnTo>
                    <a:pt x="0" y="80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3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PART 02</a:t>
              </a:r>
            </a:p>
          </p:txBody>
        </p:sp>
        <p:sp>
          <p:nvSpPr>
            <p:cNvPr name="Rectangle" id="115"/>
            <p:cNvSpPr/>
            <p:nvPr/>
          </p:nvSpPr>
          <p:spPr>
            <a:xfrm>
              <a:off x="-193562" y="4178995"/>
              <a:ext cx="19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16"/>
            <p:cNvSpPr/>
            <p:nvPr/>
          </p:nvSpPr>
          <p:spPr>
            <a:xfrm>
              <a:off x="46440" y="41789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活动主题</a:t>
              </a:r>
            </a:p>
          </p:txBody>
        </p:sp>
        <p:sp>
          <p:nvSpPr>
            <p:cNvPr name="Rectangle" id="117"/>
            <p:cNvSpPr/>
            <p:nvPr/>
          </p:nvSpPr>
          <p:spPr>
            <a:xfrm>
              <a:off x="2411440" y="4178995"/>
              <a:ext cx="190000" cy="470000"/>
            </a:xfrm>
            <a:custGeom>
              <a:avLst/>
              <a:gdLst/>
              <a:ahLst/>
              <a:cxnLst/>
              <a:rect b="b" r="r" t="t" l="l"/>
              <a:pathLst>
                <a:path stroke="fals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  <a:path fill="none" w="190000" h="470000">
                  <a:moveTo>
                    <a:pt x="0" y="0"/>
                  </a:moveTo>
                  <a:lnTo>
                    <a:pt x="190000" y="0"/>
                  </a:lnTo>
                  <a:lnTo>
                    <a:pt x="190000" y="470000"/>
                  </a:lnTo>
                  <a:lnTo>
                    <a:pt x="0" y="47000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w="10000">
              <a:noFill/>
              <a:miter/>
            </a:ln>
          </p:spPr>
          <p:txBody>
            <a:bodyPr rIns="38100" lIns="38100" bIns="38100" wrap="square" rtlCol="0" anchor="ctr" tIns="38100"/>
            <a:lstStyle/>
            <a:p>
              <a:pPr algn="ctr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》</a:t>
              </a:r>
            </a:p>
          </p:txBody>
        </p:sp>
        <p:sp>
          <p:nvSpPr>
            <p:cNvPr name="流程" id="118"/>
            <p:cNvSpPr/>
            <p:nvPr/>
          </p:nvSpPr>
          <p:spPr>
            <a:xfrm>
              <a:off x="2651440" y="4178995"/>
              <a:ext cx="1080000" cy="470000"/>
            </a:xfrm>
            <a:custGeom>
              <a:avLst/>
              <a:gdLst>
                <a:gd name="connsiteX0" fmla="*/ 0 w 1080000"/>
                <a:gd name="connsiteY0" fmla="*/ 235000 h 470000"/>
                <a:gd name="connsiteX1" fmla="*/ 540000 w 1080000"/>
                <a:gd name="connsiteY1" fmla="*/ 0 h 470000"/>
                <a:gd name="connsiteX2" fmla="*/ 1080000 w 1080000"/>
                <a:gd name="connsiteY2" fmla="*/ 235000 h 470000"/>
                <a:gd name="connsiteX3" fmla="*/ 540000 w 1080000"/>
                <a:gd name="connsiteY3" fmla="*/ 470000 h 47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r="r" t="t" l="l"/>
              <a:pathLst>
                <a:path stroke="fals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  <a:path fill="none" w="1080000" h="470000">
                  <a:moveTo>
                    <a:pt x="1080000" y="470000"/>
                  </a:moveTo>
                  <a:lnTo>
                    <a:pt x="1080000" y="0"/>
                  </a:lnTo>
                  <a:lnTo>
                    <a:pt x="0" y="0"/>
                  </a:lnTo>
                  <a:lnTo>
                    <a:pt x="0" y="470000"/>
                  </a:lnTo>
                  <a:lnTo>
                    <a:pt x="1080000" y="470000"/>
                  </a:lnTo>
                  <a:close/>
                </a:path>
              </a:pathLst>
            </a:custGeom>
            <a:solidFill>
              <a:srgbClr val="213653"/>
            </a:solidFill>
            <a:ln cap="flat" w="10000">
              <a:solidFill>
                <a:srgbClr val="213653"/>
              </a:solidFill>
              <a:miter/>
            </a:ln>
          </p:spPr>
          <p:txBody>
            <a:bodyPr rIns="38100" lIns="38100" bIns="38100" wrap="square" rtlCol="0" anchor="ctr" tIns="38100"/>
            <a:lstStyle/>
            <a:p>
              <a:pPr algn="l"/>
              <a:r>
                <a:rPr dirty="0" b="1" lang="zh-CN" sz="1600" altLang="en-US">
                  <a:solidFill>
                    <a:srgbClr val="FFFFFF"/>
                  </a:solidFill>
                  <a:latin typeface="微软雅黑"/>
                  <a:ea typeface="微软雅黑"/>
                  <a:cs typeface="微软雅黑"/>
                </a:rPr>
                <a:t>活动时间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0</PresentationFormat>
  <Paragraphs>0</Paragraphs>
  <Slides>38</Slides>
  <Notes>0</Notes>
  <HiddenSlides>0</HiddenSlides>
  <MMClips>0</MMClips>
  <ScaleCrop>false</ScaleCrop>
  <HeadingPairs>
    <vt:vector size="4" baseType="variant">
      <vt:variant>
        <vt:lpstr>Topic</vt:lpstr>
      </vt:variant>
      <vt:variant>
        <vt:i4>1</vt:i4>
      </vt:variant>
      <vt:variant>
        <vt:lpstr>Slide Title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mitype="http://purl.org/dc/dcmitype/" xmlns:dcterms="http://purl.org/dc/terms/" xmlns:xsi="http://www.w3.org/2001/XMLSchema-instance" xmlns:dc="http://purl.org/dc/elements/1.1/">
  <dc:title>PowerPoint Presentation</dc:title>
  <dc:creator>邢金刚</dc:creator>
  <cp:lastModifiedBy>邢金刚</cp:lastModifiedBy>
  <cp:revision>1</cp:revision>
  <dcterms:created xsi:type="dcterms:W3CDTF">2023-01-13T10:04:40Z</dcterms:created>
  <dcterms:modified xsi:type="dcterms:W3CDTF">2023-01-13T10:04:40Z</dcterms:modified>
</cp:coreProperties>
</file>